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68" r:id="rId13"/>
    <p:sldId id="269" r:id="rId14"/>
    <p:sldId id="267" r:id="rId15"/>
  </p:sldIdLst>
  <p:sldSz cx="12192000" cy="6858000"/>
  <p:notesSz cx="6858000" cy="9144000"/>
  <p:defaultTextStyle>
    <a:defPPr>
      <a:defRPr lang="pt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28"/>
    <p:restoredTop sz="94674"/>
  </p:normalViewPr>
  <p:slideViewPr>
    <p:cSldViewPr snapToGrid="0">
      <p:cViewPr varScale="1">
        <p:scale>
          <a:sx n="98" d="100"/>
          <a:sy n="98" d="100"/>
        </p:scale>
        <p:origin x="11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2A739-95A5-4CCA-31B7-8BD35C665B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fr-F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26F7D57-9160-D929-1D0C-63CA777C0E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fr-FR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CAC1197-5500-02B9-6BD1-0EB8E7368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EBC6-A0FE-3246-9B71-67C0F1D1BC82}" type="datetimeFigureOut">
              <a:rPr lang="fr-FR" smtClean="0"/>
              <a:t>06/06/2024</a:t>
            </a:fld>
            <a:endParaRPr lang="fr-FR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3B6821E-4A71-E799-C6F8-537E0BE50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546F502-6568-8EA8-FD36-2A55A0984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1566-CC50-B549-A23A-C603D810078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8754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9AF9B1-8739-1D8B-E118-33207B603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fr-FR"/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A4285327-B817-AEBF-7052-B5A7218F12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fr-FR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A770C1E0-E72F-8060-0D01-6D8AD794D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EBC6-A0FE-3246-9B71-67C0F1D1BC82}" type="datetimeFigureOut">
              <a:rPr lang="fr-FR" smtClean="0"/>
              <a:t>06/06/2024</a:t>
            </a:fld>
            <a:endParaRPr lang="fr-FR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AE9FA435-A421-2EE3-78F3-56A584E75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B12D16B-0A3E-BE4F-A879-1B366E90E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1566-CC50-B549-A23A-C603D810078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3363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0716200-D802-FB41-D25E-3321E99E64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fr-FR"/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186FB6B9-7BB7-3AF7-0E70-38BA06A4D7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fr-FR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993542E-8E5D-21D1-7A81-73A4FA440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EBC6-A0FE-3246-9B71-67C0F1D1BC82}" type="datetimeFigureOut">
              <a:rPr lang="fr-FR" smtClean="0"/>
              <a:t>06/06/2024</a:t>
            </a:fld>
            <a:endParaRPr lang="fr-FR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54C8314-93D5-A352-C14A-0816ABE4C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6D6A7CC-0D8F-7A27-34EA-34914F3CF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1566-CC50-B549-A23A-C603D810078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1354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09CE43-CBE1-DD7C-517A-9F38AA390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fr-FR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FC68166-A3F3-9F2E-8E49-81343B27F7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fr-FR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F257AAF0-91D3-C27E-B84A-63A5362EE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EBC6-A0FE-3246-9B71-67C0F1D1BC82}" type="datetimeFigureOut">
              <a:rPr lang="fr-FR" smtClean="0"/>
              <a:t>06/06/2024</a:t>
            </a:fld>
            <a:endParaRPr lang="fr-FR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491BF68-5367-4986-B3AC-5EA49821B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EA4767CC-4E78-8255-BB0B-E40A3E23D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1566-CC50-B549-A23A-C603D810078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9132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651A64-F3A2-4476-6884-6033BC490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fr-FR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DDECAF63-25F6-DE7F-1743-4DE301A7C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CA536B6-5C4D-C71B-0430-814193FEE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EBC6-A0FE-3246-9B71-67C0F1D1BC82}" type="datetimeFigureOut">
              <a:rPr lang="fr-FR" smtClean="0"/>
              <a:t>06/06/2024</a:t>
            </a:fld>
            <a:endParaRPr lang="fr-FR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2A37CE41-27D7-318B-0968-72279DE03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80E7A3CA-0F57-1A02-89E7-D1A0FFACE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1566-CC50-B549-A23A-C603D810078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6696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046B81-F68A-B7E8-D315-64449CB0A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fr-FR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3182B88-8333-F07A-D0A5-AAD4F9CC87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fr-FR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93745F6B-674A-53E3-DF24-67A0334A6F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fr-FR"/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7F00DCC6-5025-F499-A539-F28FBA498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EBC6-A0FE-3246-9B71-67C0F1D1BC82}" type="datetimeFigureOut">
              <a:rPr lang="fr-FR" smtClean="0"/>
              <a:t>06/06/2024</a:t>
            </a:fld>
            <a:endParaRPr lang="fr-FR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FFA71365-0E94-AB3D-6064-944C589F3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6890F743-2FEB-F82F-93CF-3B1B883F1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1566-CC50-B549-A23A-C603D810078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343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77A7B-64B2-0E20-EBC7-00CF88BE6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fr-FR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266ECA8-9B8A-2B5C-7DAC-DC15D02D87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2C5EE0CA-78A0-4607-7B0D-C74CD82FE1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fr-FR"/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CEEEB5E8-2C81-8F20-B89B-74F934C886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C27F944F-D464-A4AF-28E2-3D29E1CBBA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fr-FR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376B2472-3B77-1759-561A-238834A3D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EBC6-A0FE-3246-9B71-67C0F1D1BC82}" type="datetimeFigureOut">
              <a:rPr lang="fr-FR" smtClean="0"/>
              <a:t>06/06/2024</a:t>
            </a:fld>
            <a:endParaRPr lang="fr-FR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61921120-AB8E-0936-7076-DD0A19620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F8A4643A-758A-6808-4234-271D0B3B4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1566-CC50-B549-A23A-C603D810078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2653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AE4C78-DFD4-B247-7F2D-AC2B0C2F7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fr-FR"/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9866D6F3-26BC-EE03-DEA4-87E94440C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EBC6-A0FE-3246-9B71-67C0F1D1BC82}" type="datetimeFigureOut">
              <a:rPr lang="fr-FR" smtClean="0"/>
              <a:t>06/06/2024</a:t>
            </a:fld>
            <a:endParaRPr lang="fr-FR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4B773A26-4C6B-B831-1D27-1D494D410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DCD7F55C-B4C8-2FC3-1BFE-A56D83CAB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1566-CC50-B549-A23A-C603D810078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2386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66C8CF92-DE6B-B3AF-5B41-6F4AA26BD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EBC6-A0FE-3246-9B71-67C0F1D1BC82}" type="datetimeFigureOut">
              <a:rPr lang="fr-FR" smtClean="0"/>
              <a:t>06/06/2024</a:t>
            </a:fld>
            <a:endParaRPr lang="fr-FR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FA5932D9-B45C-C05A-7415-AB82B8AE4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9B6186F9-6E11-9EFA-85F6-9A0F9943C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1566-CC50-B549-A23A-C603D810078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3776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3654A4-5A5C-8DDD-35E2-C3F3CDE8A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fr-FR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E4400CB-D53D-FFA4-5F74-003314896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fr-FR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E30B9E96-11D4-A44B-A8DF-952D56C8CD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5A78BF09-6B4A-E689-2601-D813B02B4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EBC6-A0FE-3246-9B71-67C0F1D1BC82}" type="datetimeFigureOut">
              <a:rPr lang="fr-FR" smtClean="0"/>
              <a:t>06/06/2024</a:t>
            </a:fld>
            <a:endParaRPr lang="fr-FR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A6D9D36C-8299-99C2-CDC9-AE35CCA9E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11974A56-55B7-A0E3-E9DA-EF0186A72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1566-CC50-B549-A23A-C603D810078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0013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0D4D70-9A23-EBDC-FFE6-309D17B2E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fr-FR"/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22A2357A-8D36-6633-51A8-013EDED35D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713B19D5-BCFF-A25F-1CE7-C40A733B76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8414C0D5-A2E1-D86A-6025-2005FBB6A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EBC6-A0FE-3246-9B71-67C0F1D1BC82}" type="datetimeFigureOut">
              <a:rPr lang="fr-FR" smtClean="0"/>
              <a:t>06/06/2024</a:t>
            </a:fld>
            <a:endParaRPr lang="fr-FR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E26893C7-0A88-0209-2701-6DFDE1E1E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4DD5881C-6E44-1C50-1EFF-EB5D19953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1566-CC50-B549-A23A-C603D810078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7950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5CE36A5B-D75D-5058-1670-6FD027136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fr-FR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20D93E8F-B487-47D2-F29F-838AB3870C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fr-FR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FC6AA07-163C-A161-067F-398D32DCF9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A1EBC6-A0FE-3246-9B71-67C0F1D1BC82}" type="datetimeFigureOut">
              <a:rPr lang="fr-FR" smtClean="0"/>
              <a:t>06/06/2024</a:t>
            </a:fld>
            <a:endParaRPr lang="fr-FR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8F053E0-CFCE-FCCA-C888-AEFB683CB0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34D9D4C-3021-E479-A1B8-503AA7DC30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671566-CC50-B549-A23A-C603D810078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3434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genepi.food.dtu.dk/resfinder/job/pcq98vb8eddtvfzpyrk1mwhybv3ts4ko" TargetMode="External"/><Relationship Id="rId2" Type="http://schemas.openxmlformats.org/officeDocument/2006/relationships/hyperlink" Target="http://genepi.food.dtu.dk/resfinder/job/7dwdw2498to4skx1p0hhu17cit3sagxj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genepi.food.dtu.dk/resfinder/job/7dwdw2498to4skx1p0hhu17cit3sagxj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genepi.food.dtu.dk/resfinder/job/pcq98vb8eddtvfzpyrk1mwhybv3ts4k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ature.com/articles/s41467-023-36222-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genepi.food.dtu.dk/resfinder/job/2c4q5lmgsyvs09pcc2b1ugl2h9a3b6wg" TargetMode="External"/><Relationship Id="rId2" Type="http://schemas.openxmlformats.org/officeDocument/2006/relationships/hyperlink" Target="http://genepi.food.dtu.dk/resfinder/job/m62kh8nrpmn3m4mdonmcnanp0i3e744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://genepi.food.dtu.dk/resfinder/job/ojh085lrj7vi3ui8pgy7mbukaruyti3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eurosurveillance.org/content/10.2807/1560-7917.ES.2017.22.31.30587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rosurveillance.org/content/10.2807/1560-7917.ES.2017.22.31.30587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3EDC87AA-718C-9802-8C33-877656E28DF1}"/>
              </a:ext>
            </a:extLst>
          </p:cNvPr>
          <p:cNvSpPr txBox="1"/>
          <p:nvPr/>
        </p:nvSpPr>
        <p:spPr>
          <a:xfrm>
            <a:off x="503582" y="412978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Exercise 1.</a:t>
            </a:r>
            <a:endParaRPr lang="pt-FR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pt-FR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Download the 3 </a:t>
            </a:r>
            <a:r>
              <a:rPr lang="en-US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fasta</a:t>
            </a: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files that are in the EVA space.</a:t>
            </a:r>
            <a:endParaRPr lang="pt-FR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0EF711C2-54F4-E4BE-0567-A2EEB5AD10A0}"/>
              </a:ext>
            </a:extLst>
          </p:cNvPr>
          <p:cNvSpPr txBox="1"/>
          <p:nvPr/>
        </p:nvSpPr>
        <p:spPr>
          <a:xfrm>
            <a:off x="1180067" y="1720890"/>
            <a:ext cx="474303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accent1"/>
                </a:solidFill>
              </a:rPr>
              <a:t>GCA_022393675.1_PDT001254140.1.fasta 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fr-FR" dirty="0">
                <a:solidFill>
                  <a:schemeClr val="accent1"/>
                </a:solidFill>
              </a:rPr>
              <a:t> </a:t>
            </a:r>
            <a:r>
              <a:rPr lang="fr-FR" dirty="0" err="1"/>
              <a:t>strain</a:t>
            </a:r>
            <a:r>
              <a:rPr lang="fr-FR" dirty="0"/>
              <a:t> </a:t>
            </a:r>
            <a:r>
              <a:rPr lang="fr-FR" dirty="0" err="1"/>
              <a:t>name</a:t>
            </a:r>
            <a:r>
              <a:rPr lang="fr-FR" dirty="0"/>
              <a:t> </a:t>
            </a:r>
            <a:r>
              <a:rPr lang="pt-PT" dirty="0">
                <a:effectLst/>
              </a:rPr>
              <a:t>SSI-AC256</a:t>
            </a:r>
          </a:p>
          <a:p>
            <a:pPr lvl="1"/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accent1"/>
                </a:solidFill>
              </a:rPr>
              <a:t>GCA_022393735.1_PDT001254148.1.fasta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fr-FR" dirty="0" err="1"/>
              <a:t>strain</a:t>
            </a:r>
            <a:r>
              <a:rPr lang="fr-FR" dirty="0"/>
              <a:t> </a:t>
            </a:r>
            <a:r>
              <a:rPr lang="fr-FR" dirty="0" err="1"/>
              <a:t>name</a:t>
            </a:r>
            <a:r>
              <a:rPr lang="fr-FR" dirty="0"/>
              <a:t> </a:t>
            </a:r>
            <a:r>
              <a:rPr lang="pt-PT" dirty="0">
                <a:effectLst/>
              </a:rPr>
              <a:t>SSI_AA934</a:t>
            </a:r>
          </a:p>
          <a:p>
            <a:pPr lvl="1"/>
            <a:endParaRPr lang="fr-FR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accent1"/>
                </a:solidFill>
              </a:rPr>
              <a:t>GCA_022395955.1_PDT001254147.1.fasta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fr-FR" dirty="0">
                <a:solidFill>
                  <a:schemeClr val="accent1"/>
                </a:solidFill>
              </a:rPr>
              <a:t> </a:t>
            </a:r>
            <a:r>
              <a:rPr lang="fr-FR" dirty="0" err="1"/>
              <a:t>strain</a:t>
            </a:r>
            <a:r>
              <a:rPr lang="fr-FR" dirty="0"/>
              <a:t> </a:t>
            </a:r>
            <a:r>
              <a:rPr lang="fr-FR" dirty="0" err="1"/>
              <a:t>name</a:t>
            </a:r>
            <a:r>
              <a:rPr lang="fr-FR" dirty="0"/>
              <a:t> </a:t>
            </a:r>
            <a:r>
              <a:rPr lang="pt-PT" dirty="0">
                <a:effectLst/>
              </a:rPr>
              <a:t>SSI_AA940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362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32A3DACB-C785-0ADA-F35B-FB0A85075C97}"/>
              </a:ext>
            </a:extLst>
          </p:cNvPr>
          <p:cNvSpPr txBox="1"/>
          <p:nvPr/>
        </p:nvSpPr>
        <p:spPr>
          <a:xfrm>
            <a:off x="503582" y="412978"/>
            <a:ext cx="93661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Exercise 2.</a:t>
            </a:r>
            <a:endParaRPr lang="pt-FR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pt-FR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Download the 5 </a:t>
            </a:r>
            <a:r>
              <a:rPr lang="en-US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fasta</a:t>
            </a: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files from </a:t>
            </a:r>
            <a:r>
              <a:rPr lang="en-US" sz="1800" i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Shigella </a:t>
            </a:r>
            <a:r>
              <a:rPr lang="en-US" sz="1800" i="1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sonnei</a:t>
            </a:r>
            <a:r>
              <a:rPr lang="en-US" sz="1800" i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that are in the EVA space.</a:t>
            </a:r>
            <a:endParaRPr lang="pt-FR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8C9B2838-6028-D4FA-1F69-4518B8DF2BB9}"/>
              </a:ext>
            </a:extLst>
          </p:cNvPr>
          <p:cNvSpPr txBox="1"/>
          <p:nvPr/>
        </p:nvSpPr>
        <p:spPr>
          <a:xfrm>
            <a:off x="1161459" y="1669502"/>
            <a:ext cx="609600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accent1"/>
                </a:solidFill>
              </a:rPr>
              <a:t>200209633_EB7331AA.fasta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/>
              <a:t>Strain</a:t>
            </a:r>
            <a:r>
              <a:rPr lang="fr-FR" dirty="0"/>
              <a:t> </a:t>
            </a:r>
            <a:r>
              <a:rPr lang="fr-FR" dirty="0" err="1"/>
              <a:t>name</a:t>
            </a:r>
            <a:r>
              <a:rPr lang="fr-FR" dirty="0"/>
              <a:t> in </a:t>
            </a:r>
            <a:r>
              <a:rPr lang="fr-FR" dirty="0" err="1"/>
              <a:t>Enterobase</a:t>
            </a:r>
            <a:r>
              <a:rPr lang="fr-FR" dirty="0"/>
              <a:t> : 200209633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accent1"/>
                </a:solidFill>
              </a:rPr>
              <a:t>200507958_KB1484AA.fasta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/>
              <a:t>Strain</a:t>
            </a:r>
            <a:r>
              <a:rPr lang="fr-FR" dirty="0"/>
              <a:t> </a:t>
            </a:r>
            <a:r>
              <a:rPr lang="fr-FR" dirty="0" err="1"/>
              <a:t>name</a:t>
            </a:r>
            <a:r>
              <a:rPr lang="fr-FR" dirty="0"/>
              <a:t> in </a:t>
            </a:r>
            <a:r>
              <a:rPr lang="fr-FR" dirty="0" err="1"/>
              <a:t>Enterobase</a:t>
            </a:r>
            <a:r>
              <a:rPr lang="fr-FR" dirty="0"/>
              <a:t> : 200507958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accent1"/>
                </a:solidFill>
              </a:rPr>
              <a:t>201004745_KB1392AA.fasta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/>
              <a:t>Strain</a:t>
            </a:r>
            <a:r>
              <a:rPr lang="fr-FR" dirty="0"/>
              <a:t> </a:t>
            </a:r>
            <a:r>
              <a:rPr lang="fr-FR" dirty="0" err="1"/>
              <a:t>name</a:t>
            </a:r>
            <a:r>
              <a:rPr lang="fr-FR" dirty="0"/>
              <a:t> in </a:t>
            </a:r>
            <a:r>
              <a:rPr lang="fr-FR" dirty="0" err="1"/>
              <a:t>Enterobase</a:t>
            </a:r>
            <a:r>
              <a:rPr lang="fr-FR" dirty="0"/>
              <a:t> : 201004745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accent1"/>
                </a:solidFill>
              </a:rPr>
              <a:t>201510242_IB2564AA.fasta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/>
              <a:t>Strain</a:t>
            </a:r>
            <a:r>
              <a:rPr lang="fr-FR" dirty="0"/>
              <a:t> </a:t>
            </a:r>
            <a:r>
              <a:rPr lang="fr-FR" dirty="0" err="1"/>
              <a:t>name</a:t>
            </a:r>
            <a:r>
              <a:rPr lang="fr-FR" dirty="0"/>
              <a:t> in </a:t>
            </a:r>
            <a:r>
              <a:rPr lang="fr-FR" dirty="0" err="1"/>
              <a:t>Enterobase</a:t>
            </a:r>
            <a:r>
              <a:rPr lang="fr-FR" dirty="0"/>
              <a:t> : 201510242</a:t>
            </a:r>
          </a:p>
          <a:p>
            <a:pPr lvl="1"/>
            <a:endParaRPr lang="fr-FR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accent1"/>
                </a:solidFill>
              </a:rPr>
              <a:t>202200143_BC9994AA.fasta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/>
              <a:t>Strain</a:t>
            </a:r>
            <a:r>
              <a:rPr lang="fr-FR" dirty="0"/>
              <a:t> </a:t>
            </a:r>
            <a:r>
              <a:rPr lang="fr-FR" dirty="0" err="1"/>
              <a:t>name</a:t>
            </a:r>
            <a:r>
              <a:rPr lang="fr-FR" dirty="0"/>
              <a:t> in </a:t>
            </a:r>
            <a:r>
              <a:rPr lang="fr-FR" dirty="0" err="1"/>
              <a:t>Enterobase</a:t>
            </a:r>
            <a:r>
              <a:rPr lang="fr-FR" dirty="0"/>
              <a:t> : 202200143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954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DC95794F-13FC-9095-8669-82A9CAC1A489}"/>
              </a:ext>
            </a:extLst>
          </p:cNvPr>
          <p:cNvSpPr txBox="1"/>
          <p:nvPr/>
        </p:nvSpPr>
        <p:spPr>
          <a:xfrm>
            <a:off x="636103" y="411997"/>
            <a:ext cx="96475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 Which AMR genes are present? Which tool have you used? </a:t>
            </a:r>
            <a:endParaRPr lang="fr-FR" b="1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A86659A8-D5DB-6C8E-D921-1FBAA7CDBC31}"/>
              </a:ext>
            </a:extLst>
          </p:cNvPr>
          <p:cNvSpPr txBox="1"/>
          <p:nvPr/>
        </p:nvSpPr>
        <p:spPr>
          <a:xfrm>
            <a:off x="1192696" y="1412870"/>
            <a:ext cx="8825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hlinkClick r:id="rId2"/>
              </a:rPr>
              <a:t>http://genepi.food.dtu.dk/resfinder/job/7dwdw2498to4skx1p0hhu17cit3sagxj</a:t>
            </a:r>
            <a:r>
              <a:rPr lang="fr-FR" dirty="0"/>
              <a:t> 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16263CD2-3A50-B57A-66A9-A4995ECBF6C9}"/>
              </a:ext>
            </a:extLst>
          </p:cNvPr>
          <p:cNvSpPr txBox="1"/>
          <p:nvPr/>
        </p:nvSpPr>
        <p:spPr>
          <a:xfrm>
            <a:off x="1192696" y="2090577"/>
            <a:ext cx="86139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hlinkClick r:id="rId3"/>
              </a:rPr>
              <a:t>http://genepi.food.dtu.dk/resfinder/job/pcq98vb8eddtvfzpyrk1mwhybv3ts4ko</a:t>
            </a:r>
            <a:endParaRPr lang="fr-FR" dirty="0"/>
          </a:p>
          <a:p>
            <a:endParaRPr lang="fr-FR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BA59C025-A7E9-5D7A-7C87-9C58DC4E24E7}"/>
              </a:ext>
            </a:extLst>
          </p:cNvPr>
          <p:cNvSpPr txBox="1"/>
          <p:nvPr/>
        </p:nvSpPr>
        <p:spPr>
          <a:xfrm>
            <a:off x="9467413" y="1412870"/>
            <a:ext cx="1960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2005 - 200209633</a:t>
            </a:r>
          </a:p>
          <a:p>
            <a:r>
              <a:rPr lang="fr-FR" dirty="0"/>
              <a:t> 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7FD28219-9F0F-C045-0AFA-59DCBB5E2525}"/>
              </a:ext>
            </a:extLst>
          </p:cNvPr>
          <p:cNvSpPr txBox="1"/>
          <p:nvPr/>
        </p:nvSpPr>
        <p:spPr>
          <a:xfrm>
            <a:off x="9467413" y="2044410"/>
            <a:ext cx="2007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2022 -  202200143</a:t>
            </a:r>
          </a:p>
          <a:p>
            <a:endParaRPr lang="fr-FR"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01AEFA61-D216-EA90-395C-DAEA890490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3714" y="203982"/>
            <a:ext cx="2591526" cy="107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453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DC95794F-13FC-9095-8669-82A9CAC1A489}"/>
              </a:ext>
            </a:extLst>
          </p:cNvPr>
          <p:cNvSpPr txBox="1"/>
          <p:nvPr/>
        </p:nvSpPr>
        <p:spPr>
          <a:xfrm>
            <a:off x="636103" y="411997"/>
            <a:ext cx="96475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 Can you predict the AMR phenotype? </a:t>
            </a:r>
            <a:endParaRPr lang="pt-FR" sz="1800" b="1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A86659A8-D5DB-6C8E-D921-1FBAA7CDBC31}"/>
              </a:ext>
            </a:extLst>
          </p:cNvPr>
          <p:cNvSpPr txBox="1"/>
          <p:nvPr/>
        </p:nvSpPr>
        <p:spPr>
          <a:xfrm>
            <a:off x="513427" y="1308366"/>
            <a:ext cx="8825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hlinkClick r:id="rId2"/>
              </a:rPr>
              <a:t>http://genepi.food.dtu.dk/resfinder/job/7dwdw2498to4skx1p0hhu17cit3sagxj</a:t>
            </a:r>
            <a:r>
              <a:rPr lang="fr-FR" dirty="0"/>
              <a:t> 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BA59C025-A7E9-5D7A-7C87-9C58DC4E24E7}"/>
              </a:ext>
            </a:extLst>
          </p:cNvPr>
          <p:cNvSpPr txBox="1"/>
          <p:nvPr/>
        </p:nvSpPr>
        <p:spPr>
          <a:xfrm>
            <a:off x="8788144" y="1308366"/>
            <a:ext cx="1960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2"/>
                </a:solidFill>
              </a:rPr>
              <a:t>2005</a:t>
            </a:r>
            <a:r>
              <a:rPr lang="fr-FR" b="1" dirty="0"/>
              <a:t> - 200209633</a:t>
            </a:r>
          </a:p>
          <a:p>
            <a:r>
              <a:rPr lang="fr-FR" dirty="0"/>
              <a:t> 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01AEFA61-D216-EA90-395C-DAEA890490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3714" y="203982"/>
            <a:ext cx="2591526" cy="1077784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7F8E6AB5-CF3B-AF8C-7C53-059EAED20F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694" y="1954697"/>
            <a:ext cx="9355414" cy="4192726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193D15FB-6120-FFC7-BBD8-1CDD2C37EADE}"/>
              </a:ext>
            </a:extLst>
          </p:cNvPr>
          <p:cNvSpPr txBox="1"/>
          <p:nvPr/>
        </p:nvSpPr>
        <p:spPr>
          <a:xfrm>
            <a:off x="9768540" y="3429000"/>
            <a:ext cx="23848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/>
              <a:t>Aminoglycosides</a:t>
            </a:r>
          </a:p>
          <a:p>
            <a:r>
              <a:rPr lang="en-GB" sz="1500" b="1" dirty="0"/>
              <a:t>Beta-lactams (ESBL)</a:t>
            </a:r>
          </a:p>
          <a:p>
            <a:r>
              <a:rPr lang="en-GB" sz="1500" b="1" dirty="0"/>
              <a:t>Folate pathway inhibitors</a:t>
            </a:r>
          </a:p>
          <a:p>
            <a:r>
              <a:rPr lang="en-GB" sz="1500" b="1" dirty="0"/>
              <a:t>Tetracycline</a:t>
            </a:r>
          </a:p>
        </p:txBody>
      </p:sp>
    </p:spTree>
    <p:extLst>
      <p:ext uri="{BB962C8B-B14F-4D97-AF65-F5344CB8AC3E}">
        <p14:creationId xmlns:p14="http://schemas.microsoft.com/office/powerpoint/2010/main" val="1885937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DC95794F-13FC-9095-8669-82A9CAC1A489}"/>
              </a:ext>
            </a:extLst>
          </p:cNvPr>
          <p:cNvSpPr txBox="1"/>
          <p:nvPr/>
        </p:nvSpPr>
        <p:spPr>
          <a:xfrm>
            <a:off x="636103" y="411997"/>
            <a:ext cx="96475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 Can you predict the AMR phenotype? Are these MDR isolates ?</a:t>
            </a:r>
            <a:endParaRPr lang="pt-FR" sz="1800" b="1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16263CD2-3A50-B57A-66A9-A4995ECBF6C9}"/>
              </a:ext>
            </a:extLst>
          </p:cNvPr>
          <p:cNvSpPr txBox="1"/>
          <p:nvPr/>
        </p:nvSpPr>
        <p:spPr>
          <a:xfrm>
            <a:off x="474239" y="867267"/>
            <a:ext cx="86139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hlinkClick r:id="rId2"/>
              </a:rPr>
              <a:t>http://genepi.food.dtu.dk/resfinder/job/pcq98vb8eddtvfzpyrk1mwhybv3ts4ko</a:t>
            </a:r>
            <a:endParaRPr lang="fr-FR" dirty="0"/>
          </a:p>
          <a:p>
            <a:endParaRPr lang="fr-FR" dirty="0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7FD28219-9F0F-C045-0AFA-59DCBB5E2525}"/>
              </a:ext>
            </a:extLst>
          </p:cNvPr>
          <p:cNvSpPr txBox="1"/>
          <p:nvPr/>
        </p:nvSpPr>
        <p:spPr>
          <a:xfrm>
            <a:off x="8748956" y="821100"/>
            <a:ext cx="2007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2"/>
                </a:solidFill>
              </a:rPr>
              <a:t>2022</a:t>
            </a:r>
            <a:r>
              <a:rPr lang="fr-FR" dirty="0"/>
              <a:t> -  202200143</a:t>
            </a:r>
          </a:p>
          <a:p>
            <a:endParaRPr lang="fr-FR"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01AEFA61-D216-EA90-395C-DAEA890490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3429" y="11509"/>
            <a:ext cx="2182600" cy="907717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4228EF85-107B-CB84-2D98-2C8D52DDF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766" y="1190432"/>
            <a:ext cx="9842453" cy="5420481"/>
          </a:xfrm>
          <a:prstGeom prst="rect">
            <a:avLst/>
          </a:prstGeom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E1337021-6298-E8D1-B3E5-3F537D68FE33}"/>
              </a:ext>
            </a:extLst>
          </p:cNvPr>
          <p:cNvSpPr/>
          <p:nvPr/>
        </p:nvSpPr>
        <p:spPr>
          <a:xfrm>
            <a:off x="286766" y="4532811"/>
            <a:ext cx="9262182" cy="19202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02C8DD4-91F2-94A5-D6BC-3917CC3533D8}"/>
              </a:ext>
            </a:extLst>
          </p:cNvPr>
          <p:cNvSpPr txBox="1"/>
          <p:nvPr/>
        </p:nvSpPr>
        <p:spPr>
          <a:xfrm>
            <a:off x="9656668" y="4651905"/>
            <a:ext cx="2384820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/>
              <a:t>Aminoglycosides</a:t>
            </a:r>
          </a:p>
          <a:p>
            <a:r>
              <a:rPr lang="en-GB" sz="1500" b="1" dirty="0"/>
              <a:t>Beta-lactams (ESBL)</a:t>
            </a:r>
          </a:p>
          <a:p>
            <a:r>
              <a:rPr lang="en-GB" sz="1500" b="1" dirty="0"/>
              <a:t>Folate pathway inhibitors</a:t>
            </a:r>
          </a:p>
          <a:p>
            <a:r>
              <a:rPr lang="en-GB" sz="1500" b="1" dirty="0"/>
              <a:t>+</a:t>
            </a:r>
          </a:p>
          <a:p>
            <a:r>
              <a:rPr lang="en-GB" sz="1500" b="1" dirty="0">
                <a:solidFill>
                  <a:srgbClr val="C00000"/>
                </a:solidFill>
              </a:rPr>
              <a:t>Aminoglycosides</a:t>
            </a:r>
            <a:r>
              <a:rPr lang="en-GB" sz="15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351760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198342F3-B540-C823-1FDA-25C19887C7CE}"/>
              </a:ext>
            </a:extLst>
          </p:cNvPr>
          <p:cNvSpPr txBox="1"/>
          <p:nvPr/>
        </p:nvSpPr>
        <p:spPr>
          <a:xfrm>
            <a:off x="259831" y="168029"/>
            <a:ext cx="1134029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Are these phenotypes in line with the current epidemiology? </a:t>
            </a:r>
          </a:p>
          <a:p>
            <a:pPr marL="342900" lvl="0" indent="-342900">
              <a:buFont typeface="+mj-lt"/>
              <a:buAutoNum type="arabicPeriod"/>
            </a:pPr>
            <a:endParaRPr lang="en-US" sz="1800" b="1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en-US" sz="1800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Yes, the emergence of R to extended-spectrum cephalosporins, fluoroquinolones and more recently  macrolides is a huge concern for the treatment of </a:t>
            </a:r>
            <a:r>
              <a:rPr lang="en-US" sz="1800" i="1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Shigella</a:t>
            </a:r>
            <a:r>
              <a:rPr lang="en-US" sz="1800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infections.</a:t>
            </a:r>
            <a:endParaRPr lang="pt-FR" sz="1800" dirty="0">
              <a:solidFill>
                <a:schemeClr val="accent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864F773-AEFA-1092-9854-3E6CE433E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9683" y="1765002"/>
            <a:ext cx="5693923" cy="4924969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AF48970-7191-8C23-6CA2-BD896A428E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831" y="1765002"/>
            <a:ext cx="5905680" cy="2814856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139C462A-022B-6A51-A608-BFC8A9F90B4B}"/>
              </a:ext>
            </a:extLst>
          </p:cNvPr>
          <p:cNvSpPr txBox="1"/>
          <p:nvPr/>
        </p:nvSpPr>
        <p:spPr>
          <a:xfrm>
            <a:off x="259831" y="632063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hlinkClick r:id="rId4"/>
              </a:rPr>
              <a:t>https://www.nature.com/articles/s41467-023-36222-8</a:t>
            </a:r>
            <a:r>
              <a:rPr lang="fr-FR" dirty="0"/>
              <a:t> 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A5F42CAE-C3FF-9913-3449-B1494DA14413}"/>
              </a:ext>
            </a:extLst>
          </p:cNvPr>
          <p:cNvSpPr txBox="1"/>
          <p:nvPr/>
        </p:nvSpPr>
        <p:spPr>
          <a:xfrm>
            <a:off x="308372" y="1486751"/>
            <a:ext cx="2068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/>
              <a:t>Dataset reference</a:t>
            </a:r>
          </a:p>
        </p:txBody>
      </p:sp>
    </p:spTree>
    <p:extLst>
      <p:ext uri="{BB962C8B-B14F-4D97-AF65-F5344CB8AC3E}">
        <p14:creationId xmlns:p14="http://schemas.microsoft.com/office/powerpoint/2010/main" val="1400688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8471C33-834E-7745-ABC8-4A43D301B0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068" y="1240970"/>
            <a:ext cx="7105581" cy="4819437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08A2664A-1ABC-25C7-0071-F22B788204A4}"/>
              </a:ext>
            </a:extLst>
          </p:cNvPr>
          <p:cNvSpPr txBox="1"/>
          <p:nvPr/>
        </p:nvSpPr>
        <p:spPr>
          <a:xfrm>
            <a:off x="424068" y="389804"/>
            <a:ext cx="95018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1800" b="1" u="sng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 you tell me which is the species we are analyzing?</a:t>
            </a:r>
            <a:endParaRPr lang="pt-FR" sz="1800" b="1" u="sng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3A27E18C-ADAF-6F9C-F07A-6983146FBA6F}"/>
              </a:ext>
            </a:extLst>
          </p:cNvPr>
          <p:cNvSpPr txBox="1"/>
          <p:nvPr/>
        </p:nvSpPr>
        <p:spPr>
          <a:xfrm>
            <a:off x="8122382" y="1332412"/>
            <a:ext cx="36455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You can do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using</a:t>
            </a:r>
            <a:r>
              <a:rPr lang="fr-FR" dirty="0"/>
              <a:t> </a:t>
            </a:r>
            <a:r>
              <a:rPr lang="fr-FR" dirty="0" err="1"/>
              <a:t>PathogenWatch</a:t>
            </a:r>
            <a:endParaRPr lang="fr-FR" dirty="0"/>
          </a:p>
          <a:p>
            <a:endParaRPr lang="fr-FR" dirty="0"/>
          </a:p>
          <a:p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4202702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08A2664A-1ABC-25C7-0071-F22B788204A4}"/>
              </a:ext>
            </a:extLst>
          </p:cNvPr>
          <p:cNvSpPr txBox="1"/>
          <p:nvPr/>
        </p:nvSpPr>
        <p:spPr>
          <a:xfrm>
            <a:off x="424068" y="389804"/>
            <a:ext cx="95018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 you tell me which is the species we are analyzing?</a:t>
            </a:r>
            <a:endParaRPr lang="pt-FR" sz="1800" b="1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E96435B4-4C03-D1A3-9238-CB7488275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776" y="1135710"/>
            <a:ext cx="9501809" cy="407931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D61700A-FDEF-1196-9E7F-407A3317D50C}"/>
              </a:ext>
            </a:extLst>
          </p:cNvPr>
          <p:cNvSpPr txBox="1"/>
          <p:nvPr/>
        </p:nvSpPr>
        <p:spPr>
          <a:xfrm>
            <a:off x="2551040" y="5352958"/>
            <a:ext cx="6765237" cy="36933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pt-PT" b="0" i="1" u="none" strike="noStrike" dirty="0">
                <a:solidFill>
                  <a:schemeClr val="accent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Salmonela </a:t>
            </a:r>
            <a:r>
              <a:rPr lang="pt-PT" b="0" i="1" u="none" strike="noStrike" dirty="0" err="1">
                <a:solidFill>
                  <a:schemeClr val="accent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enterica</a:t>
            </a:r>
            <a:r>
              <a:rPr lang="pt-PT" b="0" i="1" u="none" strike="noStrike" dirty="0">
                <a:solidFill>
                  <a:schemeClr val="accent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b="0" i="0" u="none" strike="noStrike" dirty="0" err="1">
                <a:solidFill>
                  <a:schemeClr val="accent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serovar</a:t>
            </a:r>
            <a:r>
              <a:rPr lang="pt-PT" b="0" i="0" u="none" strike="noStrike" dirty="0">
                <a:solidFill>
                  <a:schemeClr val="accent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b="0" i="0" u="none" strike="noStrike" dirty="0" err="1">
                <a:solidFill>
                  <a:schemeClr val="accent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Typhimurium</a:t>
            </a:r>
            <a:r>
              <a:rPr lang="pt-PT" b="0" i="0" u="none" strike="noStrike" dirty="0">
                <a:solidFill>
                  <a:schemeClr val="accent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fr-FR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565B6E7-DC4F-D98B-FF4A-99E7C3A8F9B7}"/>
              </a:ext>
            </a:extLst>
          </p:cNvPr>
          <p:cNvSpPr txBox="1"/>
          <p:nvPr/>
        </p:nvSpPr>
        <p:spPr>
          <a:xfrm>
            <a:off x="424068" y="6098864"/>
            <a:ext cx="95018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  To which ST they belong? </a:t>
            </a:r>
            <a:r>
              <a:rPr lang="en-US" sz="1800" b="1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ST34</a:t>
            </a:r>
            <a:r>
              <a:rPr lang="en-US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pt-FR" sz="1800" b="1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6E97A5EB-BCCF-F237-4396-22AEC3342038}"/>
              </a:ext>
            </a:extLst>
          </p:cNvPr>
          <p:cNvSpPr txBox="1"/>
          <p:nvPr/>
        </p:nvSpPr>
        <p:spPr>
          <a:xfrm>
            <a:off x="7184573" y="3710707"/>
            <a:ext cx="4576636" cy="120032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As </a:t>
            </a:r>
            <a:r>
              <a:rPr lang="fr-FR" dirty="0" err="1">
                <a:solidFill>
                  <a:srgbClr val="C00000"/>
                </a:solidFill>
              </a:rPr>
              <a:t>we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err="1">
                <a:solidFill>
                  <a:srgbClr val="C00000"/>
                </a:solidFill>
              </a:rPr>
              <a:t>dont’t</a:t>
            </a:r>
            <a:r>
              <a:rPr lang="fr-FR" dirty="0">
                <a:solidFill>
                  <a:srgbClr val="C00000"/>
                </a:solidFill>
              </a:rPr>
              <a:t> have </a:t>
            </a:r>
            <a:r>
              <a:rPr lang="fr-FR" dirty="0" err="1">
                <a:solidFill>
                  <a:srgbClr val="C00000"/>
                </a:solidFill>
              </a:rPr>
              <a:t>fastq</a:t>
            </a:r>
            <a:r>
              <a:rPr lang="fr-FR" dirty="0">
                <a:solidFill>
                  <a:srgbClr val="C00000"/>
                </a:solidFill>
              </a:rPr>
              <a:t> files </a:t>
            </a:r>
            <a:r>
              <a:rPr lang="fr-FR" dirty="0" err="1">
                <a:solidFill>
                  <a:srgbClr val="C00000"/>
                </a:solidFill>
              </a:rPr>
              <a:t>we</a:t>
            </a:r>
            <a:r>
              <a:rPr lang="fr-FR" dirty="0">
                <a:solidFill>
                  <a:srgbClr val="C00000"/>
                </a:solidFill>
              </a:rPr>
              <a:t> can not </a:t>
            </a:r>
            <a:r>
              <a:rPr lang="fr-FR" dirty="0" err="1">
                <a:solidFill>
                  <a:srgbClr val="C00000"/>
                </a:solidFill>
              </a:rPr>
              <a:t>upload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err="1">
                <a:solidFill>
                  <a:srgbClr val="C00000"/>
                </a:solidFill>
              </a:rPr>
              <a:t>these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err="1">
                <a:solidFill>
                  <a:srgbClr val="C00000"/>
                </a:solidFill>
              </a:rPr>
              <a:t>genomes</a:t>
            </a:r>
            <a:r>
              <a:rPr lang="fr-FR" dirty="0">
                <a:solidFill>
                  <a:srgbClr val="C00000"/>
                </a:solidFill>
              </a:rPr>
              <a:t> to </a:t>
            </a:r>
            <a:r>
              <a:rPr lang="fr-FR" dirty="0" err="1">
                <a:solidFill>
                  <a:srgbClr val="C00000"/>
                </a:solidFill>
              </a:rPr>
              <a:t>Enterobase</a:t>
            </a:r>
            <a:r>
              <a:rPr lang="fr-FR" dirty="0">
                <a:solidFill>
                  <a:srgbClr val="C00000"/>
                </a:solidFill>
              </a:rPr>
              <a:t>, but </a:t>
            </a:r>
            <a:r>
              <a:rPr lang="fr-FR" dirty="0" err="1">
                <a:solidFill>
                  <a:srgbClr val="C00000"/>
                </a:solidFill>
              </a:rPr>
              <a:t>they</a:t>
            </a:r>
            <a:r>
              <a:rPr lang="fr-FR" dirty="0">
                <a:solidFill>
                  <a:srgbClr val="C00000"/>
                </a:solidFill>
              </a:rPr>
              <a:t> are </a:t>
            </a:r>
            <a:r>
              <a:rPr lang="fr-FR" dirty="0" err="1">
                <a:solidFill>
                  <a:srgbClr val="C00000"/>
                </a:solidFill>
              </a:rPr>
              <a:t>already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err="1">
                <a:solidFill>
                  <a:srgbClr val="C00000"/>
                </a:solidFill>
              </a:rPr>
              <a:t>deposited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err="1">
                <a:solidFill>
                  <a:srgbClr val="C00000"/>
                </a:solidFill>
              </a:rPr>
              <a:t>there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err="1">
                <a:solidFill>
                  <a:srgbClr val="C00000"/>
                </a:solidFill>
              </a:rPr>
              <a:t>so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err="1">
                <a:solidFill>
                  <a:srgbClr val="C00000"/>
                </a:solidFill>
              </a:rPr>
              <a:t>you</a:t>
            </a:r>
            <a:r>
              <a:rPr lang="fr-FR" dirty="0">
                <a:solidFill>
                  <a:srgbClr val="C00000"/>
                </a:solidFill>
              </a:rPr>
              <a:t> can </a:t>
            </a:r>
            <a:r>
              <a:rPr lang="fr-FR" dirty="0" err="1">
                <a:solidFill>
                  <a:srgbClr val="C00000"/>
                </a:solidFill>
              </a:rPr>
              <a:t>find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err="1">
                <a:solidFill>
                  <a:srgbClr val="C00000"/>
                </a:solidFill>
              </a:rPr>
              <a:t>them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err="1">
                <a:solidFill>
                  <a:srgbClr val="C00000"/>
                </a:solidFill>
              </a:rPr>
              <a:t>using</a:t>
            </a:r>
            <a:r>
              <a:rPr lang="fr-FR" dirty="0">
                <a:solidFill>
                  <a:srgbClr val="C00000"/>
                </a:solidFill>
              </a:rPr>
              <a:t> the </a:t>
            </a:r>
            <a:r>
              <a:rPr lang="fr-FR" b="1" dirty="0" err="1">
                <a:solidFill>
                  <a:srgbClr val="C00000"/>
                </a:solidFill>
              </a:rPr>
              <a:t>strain</a:t>
            </a:r>
            <a:r>
              <a:rPr lang="fr-FR" b="1" dirty="0">
                <a:solidFill>
                  <a:srgbClr val="C00000"/>
                </a:solidFill>
              </a:rPr>
              <a:t> </a:t>
            </a:r>
            <a:r>
              <a:rPr lang="fr-FR" b="1" dirty="0" err="1">
                <a:solidFill>
                  <a:srgbClr val="C00000"/>
                </a:solidFill>
              </a:rPr>
              <a:t>name</a:t>
            </a:r>
            <a:r>
              <a:rPr lang="fr-FR" b="1" dirty="0">
                <a:solidFill>
                  <a:srgbClr val="C00000"/>
                </a:solidFill>
              </a:rPr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1907109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9659837C-8E3B-EB45-88B0-5236296481B3}"/>
              </a:ext>
            </a:extLst>
          </p:cNvPr>
          <p:cNvSpPr txBox="1"/>
          <p:nvPr/>
        </p:nvSpPr>
        <p:spPr>
          <a:xfrm>
            <a:off x="556591" y="436099"/>
            <a:ext cx="74344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3. Which AMR genes are present? Which tool have you used? </a:t>
            </a:r>
            <a:endParaRPr lang="pt-FR" b="1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pt-FR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27246D2-E4B3-ED9F-C057-BDFCCD028C1D}"/>
              </a:ext>
            </a:extLst>
          </p:cNvPr>
          <p:cNvSpPr txBox="1"/>
          <p:nvPr/>
        </p:nvSpPr>
        <p:spPr>
          <a:xfrm>
            <a:off x="556591" y="1227340"/>
            <a:ext cx="97668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hlinkClick r:id="rId2"/>
              </a:rPr>
              <a:t>http://genepi.food.dtu.dk/resfinder/job/m62kh8nrpmn3m4mdonmcnanp0i3e7446</a:t>
            </a:r>
            <a:endParaRPr lang="fr-FR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BEA55BDC-39DA-7CB0-8359-577629F7CC75}"/>
              </a:ext>
            </a:extLst>
          </p:cNvPr>
          <p:cNvSpPr txBox="1"/>
          <p:nvPr/>
        </p:nvSpPr>
        <p:spPr>
          <a:xfrm>
            <a:off x="556591" y="1929705"/>
            <a:ext cx="808382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hlinkClick r:id="rId3"/>
              </a:rPr>
              <a:t>http://genepi.food.dtu.dk/resfinder/job/2c4q5lmgsyvs09pcc2b1ugl2h9a3b6wg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>
                <a:hlinkClick r:id="rId4"/>
              </a:rPr>
              <a:t>http://genepi.food.dtu.dk/resfinder/job/ojh085lrj7vi3ui8pgy7mbukaruyti30</a:t>
            </a:r>
            <a:r>
              <a:rPr lang="fr-FR" dirty="0"/>
              <a:t> 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62BE8B0-BDFA-E66C-97F9-2172A2284679}"/>
              </a:ext>
            </a:extLst>
          </p:cNvPr>
          <p:cNvSpPr txBox="1"/>
          <p:nvPr/>
        </p:nvSpPr>
        <p:spPr>
          <a:xfrm>
            <a:off x="575416" y="4924697"/>
            <a:ext cx="4973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Other tools : CARD, </a:t>
            </a:r>
            <a:r>
              <a:rPr lang="en-GB" b="1" dirty="0" err="1"/>
              <a:t>AMRfinder</a:t>
            </a:r>
            <a:r>
              <a:rPr lang="en-GB" b="1" dirty="0"/>
              <a:t> (trough Galaxy)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403775F-6F30-F168-9666-D92FE8CC74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6486" y="355415"/>
            <a:ext cx="2591526" cy="107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832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ção de Conteúdo 4">
            <a:extLst>
              <a:ext uri="{FF2B5EF4-FFF2-40B4-BE49-F238E27FC236}">
                <a16:creationId xmlns:a16="http://schemas.microsoft.com/office/drawing/2014/main" id="{C53BAA2F-2865-1F36-8448-D2CB5A6995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1304" y="590225"/>
            <a:ext cx="8486798" cy="5677550"/>
          </a:xfr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4F53BB4D-76E9-230A-0A32-CED1BF164B1B}"/>
              </a:ext>
            </a:extLst>
          </p:cNvPr>
          <p:cNvSpPr/>
          <p:nvPr/>
        </p:nvSpPr>
        <p:spPr>
          <a:xfrm>
            <a:off x="94552" y="5978516"/>
            <a:ext cx="8631437" cy="3204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3B75B57D-D51E-D379-10DB-B271427711CE}"/>
              </a:ext>
            </a:extLst>
          </p:cNvPr>
          <p:cNvSpPr txBox="1"/>
          <p:nvPr/>
        </p:nvSpPr>
        <p:spPr>
          <a:xfrm>
            <a:off x="331304" y="83545"/>
            <a:ext cx="74344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</a:t>
            </a:r>
            <a:r>
              <a:rPr lang="en-US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Can you predict the AMR phenotype? Are these MDR isolates ?</a:t>
            </a:r>
            <a:endParaRPr lang="pt-FR" sz="1800" b="1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0"/>
            <a:endParaRPr lang="pt-FR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pt-FR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CCB2293A-88D3-753F-1D14-090A3A1A93C4}"/>
              </a:ext>
            </a:extLst>
          </p:cNvPr>
          <p:cNvSpPr txBox="1"/>
          <p:nvPr/>
        </p:nvSpPr>
        <p:spPr>
          <a:xfrm>
            <a:off x="9300755" y="1672046"/>
            <a:ext cx="25599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Yes, according to the genome information these are isolates presenting resistance to more than 3 antibiotic classes (aminoglycosides, quinolones, beta-lactams, …)</a:t>
            </a:r>
          </a:p>
        </p:txBody>
      </p:sp>
    </p:spTree>
    <p:extLst>
      <p:ext uri="{BB962C8B-B14F-4D97-AF65-F5344CB8AC3E}">
        <p14:creationId xmlns:p14="http://schemas.microsoft.com/office/powerpoint/2010/main" val="3516095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CD6423E4-11D5-1C4B-5CE9-67C31E8D4F74}"/>
              </a:ext>
            </a:extLst>
          </p:cNvPr>
          <p:cNvSpPr txBox="1"/>
          <p:nvPr/>
        </p:nvSpPr>
        <p:spPr>
          <a:xfrm>
            <a:off x="477077" y="312939"/>
            <a:ext cx="99391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 Are these phenotypes in line with the current epidemiology of non-typhoidal </a:t>
            </a:r>
            <a:r>
              <a:rPr lang="en-US" sz="1800" b="1" i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Salmonella</a:t>
            </a:r>
            <a:r>
              <a:rPr lang="en-US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? </a:t>
            </a:r>
            <a:endParaRPr lang="pt-FR" sz="1800" b="1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FB2C7C5-E3C2-D266-E52E-64D62134F6CD}"/>
              </a:ext>
            </a:extLst>
          </p:cNvPr>
          <p:cNvSpPr txBox="1"/>
          <p:nvPr/>
        </p:nvSpPr>
        <p:spPr>
          <a:xfrm>
            <a:off x="987216" y="954914"/>
            <a:ext cx="8918852" cy="2233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dirty="0"/>
              <a:t>Resistance to </a:t>
            </a:r>
            <a:r>
              <a:rPr lang="fr-FR" dirty="0" err="1"/>
              <a:t>extended-spectrum</a:t>
            </a:r>
            <a:r>
              <a:rPr lang="fr-FR" dirty="0"/>
              <a:t> beta </a:t>
            </a:r>
            <a:r>
              <a:rPr lang="fr-FR" dirty="0" err="1"/>
              <a:t>lactams</a:t>
            </a:r>
            <a:r>
              <a:rPr lang="fr-FR" dirty="0"/>
              <a:t> – </a:t>
            </a:r>
            <a:r>
              <a:rPr lang="fr-FR" dirty="0" err="1"/>
              <a:t>presence</a:t>
            </a:r>
            <a:r>
              <a:rPr lang="fr-FR" dirty="0"/>
              <a:t> of an ESBL (</a:t>
            </a:r>
            <a:r>
              <a:rPr lang="fr-FR" b="1" i="1" dirty="0">
                <a:solidFill>
                  <a:schemeClr val="accent1"/>
                </a:solidFill>
              </a:rPr>
              <a:t>bla</a:t>
            </a:r>
            <a:r>
              <a:rPr lang="fr-FR" b="1" baseline="-25000" dirty="0">
                <a:solidFill>
                  <a:schemeClr val="accent1"/>
                </a:solidFill>
              </a:rPr>
              <a:t>CTX-M-55</a:t>
            </a:r>
            <a:r>
              <a:rPr lang="fr-FR" dirty="0"/>
              <a:t>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dirty="0"/>
              <a:t>Resistance to </a:t>
            </a:r>
            <a:r>
              <a:rPr lang="fr-FR" dirty="0" err="1"/>
              <a:t>ciprofloxacin</a:t>
            </a:r>
            <a:r>
              <a:rPr lang="fr-FR" dirty="0"/>
              <a:t> – </a:t>
            </a:r>
            <a:r>
              <a:rPr lang="fr-FR" dirty="0" err="1"/>
              <a:t>presence</a:t>
            </a:r>
            <a:r>
              <a:rPr lang="fr-FR" dirty="0"/>
              <a:t> of a </a:t>
            </a:r>
            <a:r>
              <a:rPr lang="fr-FR" dirty="0" err="1"/>
              <a:t>PMQRs</a:t>
            </a:r>
            <a:r>
              <a:rPr lang="fr-FR" dirty="0"/>
              <a:t> </a:t>
            </a:r>
            <a:r>
              <a:rPr lang="fr-FR" b="1" i="1" dirty="0">
                <a:solidFill>
                  <a:schemeClr val="accent1"/>
                </a:solidFill>
              </a:rPr>
              <a:t>qnrS1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dirty="0"/>
              <a:t>Resistance to </a:t>
            </a:r>
            <a:r>
              <a:rPr lang="fr-FR" dirty="0" err="1"/>
              <a:t>colistin</a:t>
            </a:r>
            <a:r>
              <a:rPr lang="fr-FR" b="1" dirty="0"/>
              <a:t> – </a:t>
            </a:r>
            <a:r>
              <a:rPr lang="fr-FR" b="1" i="1" dirty="0">
                <a:solidFill>
                  <a:schemeClr val="accent1"/>
                </a:solidFill>
              </a:rPr>
              <a:t>mcr</a:t>
            </a:r>
            <a:r>
              <a:rPr lang="fr-FR" b="1" dirty="0">
                <a:solidFill>
                  <a:schemeClr val="accent1"/>
                </a:solidFill>
              </a:rPr>
              <a:t>-3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dirty="0"/>
              <a:t>Resistance to </a:t>
            </a:r>
            <a:r>
              <a:rPr lang="fr-FR" dirty="0" err="1"/>
              <a:t>tetracycline</a:t>
            </a:r>
            <a:r>
              <a:rPr lang="fr-FR" dirty="0"/>
              <a:t> – </a:t>
            </a:r>
            <a:r>
              <a:rPr lang="fr-FR" b="1" i="1" dirty="0" err="1">
                <a:solidFill>
                  <a:schemeClr val="accent1"/>
                </a:solidFill>
              </a:rPr>
              <a:t>tetA</a:t>
            </a:r>
            <a:r>
              <a:rPr lang="fr-FR" b="1" i="1" dirty="0">
                <a:solidFill>
                  <a:schemeClr val="accent1"/>
                </a:solidFill>
              </a:rPr>
              <a:t> </a:t>
            </a:r>
            <a:r>
              <a:rPr lang="fr-FR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337507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>
            <a:extLst>
              <a:ext uri="{FF2B5EF4-FFF2-40B4-BE49-F238E27FC236}">
                <a16:creationId xmlns:a16="http://schemas.microsoft.com/office/drawing/2014/main" id="{80273BE9-0F37-AD82-108F-78639BAF75D7}"/>
              </a:ext>
            </a:extLst>
          </p:cNvPr>
          <p:cNvSpPr txBox="1"/>
          <p:nvPr/>
        </p:nvSpPr>
        <p:spPr>
          <a:xfrm>
            <a:off x="132521" y="6395783"/>
            <a:ext cx="992606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hlinkClick r:id="rId2"/>
              </a:rPr>
              <a:t>https://www.eurosurveillance.org/content/10.2807/1560-7917.ES.2017.22.31.30587</a:t>
            </a:r>
            <a:r>
              <a:rPr lang="fr-FR" sz="1200" dirty="0"/>
              <a:t>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9CC93736-C805-CC46-57E8-9A51204311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0610" y="1180733"/>
            <a:ext cx="8950779" cy="4496533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E789E89D-80E9-BC75-1BF1-E2A5FAD4E8D9}"/>
              </a:ext>
            </a:extLst>
          </p:cNvPr>
          <p:cNvSpPr txBox="1"/>
          <p:nvPr/>
        </p:nvSpPr>
        <p:spPr>
          <a:xfrm>
            <a:off x="404949" y="462216"/>
            <a:ext cx="2996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Reference of </a:t>
            </a:r>
            <a:r>
              <a:rPr lang="fr-FR" b="1" dirty="0" err="1"/>
              <a:t>these</a:t>
            </a:r>
            <a:r>
              <a:rPr lang="fr-FR" b="1" dirty="0"/>
              <a:t> </a:t>
            </a:r>
            <a:r>
              <a:rPr lang="fr-FR" b="1" dirty="0" err="1"/>
              <a:t>dataset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749682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r 8">
            <a:extLst>
              <a:ext uri="{FF2B5EF4-FFF2-40B4-BE49-F238E27FC236}">
                <a16:creationId xmlns:a16="http://schemas.microsoft.com/office/drawing/2014/main" id="{EBE3AFD1-265B-517E-32B5-138C4004A31B}"/>
              </a:ext>
            </a:extLst>
          </p:cNvPr>
          <p:cNvGrpSpPr/>
          <p:nvPr/>
        </p:nvGrpSpPr>
        <p:grpSpPr>
          <a:xfrm>
            <a:off x="2106909" y="143107"/>
            <a:ext cx="7789567" cy="6108319"/>
            <a:chOff x="1884520" y="143107"/>
            <a:chExt cx="8260966" cy="6571785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D94B00B9-DBC3-3B4E-90DA-0DC03454AF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98606" y="143107"/>
              <a:ext cx="7772400" cy="6571785"/>
            </a:xfrm>
            <a:prstGeom prst="rect">
              <a:avLst/>
            </a:prstGeom>
          </p:spPr>
        </p:pic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147339D4-E993-2034-8CBB-1567F34BE5BB}"/>
                </a:ext>
              </a:extLst>
            </p:cNvPr>
            <p:cNvSpPr/>
            <p:nvPr/>
          </p:nvSpPr>
          <p:spPr>
            <a:xfrm>
              <a:off x="1944914" y="1378857"/>
              <a:ext cx="8200572" cy="7112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F749C913-7D28-5692-B77D-D8E8184CDBBC}"/>
                </a:ext>
              </a:extLst>
            </p:cNvPr>
            <p:cNvSpPr/>
            <p:nvPr/>
          </p:nvSpPr>
          <p:spPr>
            <a:xfrm>
              <a:off x="1884520" y="3167270"/>
              <a:ext cx="8200572" cy="5035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304B2479-46C0-EF74-0CAE-3448805D1C3D}"/>
                </a:ext>
              </a:extLst>
            </p:cNvPr>
            <p:cNvSpPr/>
            <p:nvPr/>
          </p:nvSpPr>
          <p:spPr>
            <a:xfrm>
              <a:off x="1884520" y="4128052"/>
              <a:ext cx="8200572" cy="77525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80273BE9-0F37-AD82-108F-78639BAF75D7}"/>
              </a:ext>
            </a:extLst>
          </p:cNvPr>
          <p:cNvSpPr txBox="1"/>
          <p:nvPr/>
        </p:nvSpPr>
        <p:spPr>
          <a:xfrm>
            <a:off x="132521" y="6395783"/>
            <a:ext cx="992606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hlinkClick r:id="rId3"/>
              </a:rPr>
              <a:t>https://www.eurosurveillance.org/content/10.2807/1560-7917.ES.2017.22.31.30587</a:t>
            </a:r>
            <a:r>
              <a:rPr lang="fr-FR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9758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62DC322-C48C-679F-38BA-A1D3436FA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00" y="217714"/>
            <a:ext cx="3725863" cy="642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51B4E33C-0632-2DE3-92BC-86AF3FFD6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3806" y="5343979"/>
            <a:ext cx="7544344" cy="107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1121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2349</TotalTime>
  <Words>571</Words>
  <Application>Microsoft Macintosh PowerPoint</Application>
  <PresentationFormat>Ecrã Panorâmico</PresentationFormat>
  <Paragraphs>81</Paragraphs>
  <Slides>14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14</vt:i4>
      </vt:variant>
    </vt:vector>
  </HeadingPairs>
  <TitlesOfParts>
    <vt:vector size="19" baseType="lpstr">
      <vt:lpstr>Aptos</vt:lpstr>
      <vt:lpstr>Aptos Display</vt:lpstr>
      <vt:lpstr>Arial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Carla Rodrigues</dc:creator>
  <cp:lastModifiedBy>Carla Rodrigues</cp:lastModifiedBy>
  <cp:revision>19</cp:revision>
  <dcterms:created xsi:type="dcterms:W3CDTF">2024-06-03T04:27:00Z</dcterms:created>
  <dcterms:modified xsi:type="dcterms:W3CDTF">2024-06-06T09:34:43Z</dcterms:modified>
</cp:coreProperties>
</file>