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6" r:id="rId5"/>
    <p:sldMasterId id="2147483669" r:id="rId6"/>
  </p:sldMasterIdLst>
  <p:notesMasterIdLst>
    <p:notesMasterId r:id="rId18"/>
  </p:notesMasterIdLst>
  <p:sldIdLst>
    <p:sldId id="256" r:id="rId7"/>
    <p:sldId id="257" r:id="rId8"/>
    <p:sldId id="351" r:id="rId9"/>
    <p:sldId id="355" r:id="rId10"/>
    <p:sldId id="346" r:id="rId11"/>
    <p:sldId id="352" r:id="rId12"/>
    <p:sldId id="353" r:id="rId13"/>
    <p:sldId id="354" r:id="rId14"/>
    <p:sldId id="348" r:id="rId15"/>
    <p:sldId id="358" r:id="rId16"/>
    <p:sldId id="317" r:id="rId17"/>
  </p:sldIdLst>
  <p:sldSz cx="12192000" cy="6858000"/>
  <p:notesSz cx="6858000" cy="91440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3"/>
    <p:restoredTop sz="94695"/>
  </p:normalViewPr>
  <p:slideViewPr>
    <p:cSldViewPr snapToGrid="0">
      <p:cViewPr varScale="1">
        <p:scale>
          <a:sx n="190" d="100"/>
          <a:sy n="190" d="100"/>
        </p:scale>
        <p:origin x="57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65DFC-48B8-EA46-A096-A96CF0CE75DF}" type="datetimeFigureOut">
              <a:rPr lang="en-DK" smtClean="0"/>
              <a:t>07/12/2023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DDC17-1147-F44F-821D-339E1EE4AFD3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4947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K" dirty="0"/>
              <a:t>Your lab will surely benefit from knowing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DDC17-1147-F44F-821D-339E1EE4AFD3}" type="slidenum">
              <a:rPr lang="en-DK" smtClean="0"/>
              <a:t>5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2968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DDC17-1147-F44F-821D-339E1EE4AFD3}" type="slidenum">
              <a:rPr lang="en-DK" smtClean="0"/>
              <a:t>6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68660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5"/>
            <a:ext cx="12192000" cy="6857999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3" y="3598863"/>
            <a:ext cx="11275484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3" y="4318000"/>
            <a:ext cx="11275484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8" name="Picture 12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318749" y="504825"/>
            <a:ext cx="1263651" cy="11366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0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6DBFB-D6ED-0D44-A462-EB141112F4E3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8874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51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269861" indent="-26986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latin typeface="Tahoma" pitchFamily="34" charset="0"/>
                <a:cs typeface="Tahoma" pitchFamily="34" charset="0"/>
              </a:defRPr>
            </a:lvl2pPr>
            <a:lvl3pPr marL="541312" indent="-271449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BE76DBFB-D6ED-0D44-A462-EB141112F4E3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8071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81138-F6E4-D118-2C71-7DB1D3831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22373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8D5B5F-EE0A-A0EE-2C18-AABCC4F8D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BAC4B0-7EEE-8CD1-C608-1718DC419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E1E40-A54E-659C-8438-547AF6B4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DBFB-D6ED-0D44-A462-EB141112F4E3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103830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26008-8225-FFBC-A64A-339B58683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E636F-6742-68DD-D784-6C3D7FAE5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F5B9B-738F-B538-9500-1C1D6DE59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0E34A-61E4-0D00-B2F8-654E2DE9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95868-E76A-92E8-8117-6014CFC71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3C9596-2FBD-64C5-7484-18E4B678A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DBFB-D6ED-0D44-A462-EB141112F4E3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6350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7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5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65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23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142890"/>
            <a:ext cx="1031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7" y="1079500"/>
            <a:ext cx="1136861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1200" b="0">
                <a:solidFill>
                  <a:schemeClr val="bg1"/>
                </a:solidFill>
              </a:defRPr>
            </a:lvl1pPr>
          </a:lstStyle>
          <a:p>
            <a:fld id="{BE76DBFB-D6ED-0D44-A462-EB141112F4E3}" type="slidenum">
              <a:rPr lang="en-DK" smtClean="0"/>
              <a:t>‹#›</a:t>
            </a:fld>
            <a:endParaRPr lang="en-DK"/>
          </a:p>
        </p:txBody>
      </p:sp>
      <p:pic>
        <p:nvPicPr>
          <p:cNvPr id="7" name="Picture 8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520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69861" indent="-269861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541312" indent="-271449" algn="l" rtl="0" eaLnBrk="1" fontAlgn="base" hangingPunct="1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32000" y="4320014"/>
            <a:ext cx="10972800" cy="19418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tIns="36000" bIns="36000" anchor="ctr" anchorCtr="0"/>
          <a:lstStyle>
            <a:lvl1pPr algn="r">
              <a:lnSpc>
                <a:spcPct val="10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82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822285" indent="-28573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0252" indent="-228589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38218" indent="-228589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36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cb.jhu.edu/software/kraken/MANUAL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github.com/DerrickWood/kraken2/blob/master/docs/MANUAL.markdown" TargetMode="External"/><Relationship Id="rId4" Type="http://schemas.openxmlformats.org/officeDocument/2006/relationships/hyperlink" Target="https://genomebiology.biomedcentral.com/articles/10.1186/gb-2014-15-3-r4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genomicepidemiology/kmerfinder" TargetMode="External"/><Relationship Id="rId2" Type="http://schemas.openxmlformats.org/officeDocument/2006/relationships/hyperlink" Target="https://cge.food.dtu.dk/services/KmerFinder/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09C9A-9B2A-FE75-931D-1B62266A78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K" dirty="0">
                <a:latin typeface="Tahoma"/>
                <a:ea typeface="Tahoma"/>
                <a:cs typeface="Tahoma"/>
              </a:rPr>
              <a:t>Genome assembly and QC</a:t>
            </a:r>
            <a:br>
              <a:rPr lang="en-DK" dirty="0">
                <a:latin typeface="Tahoma"/>
                <a:ea typeface="Tahoma"/>
                <a:cs typeface="Tahoma"/>
              </a:rPr>
            </a:br>
            <a:r>
              <a:rPr lang="en-DK" sz="2400" dirty="0">
                <a:latin typeface="Tahoma"/>
                <a:ea typeface="Tahoma"/>
                <a:cs typeface="Tahoma"/>
              </a:rPr>
              <a:t>Virtual seminar, 4th and 7th Dec 2023</a:t>
            </a:r>
            <a:br>
              <a:rPr lang="en-DK" dirty="0">
                <a:latin typeface="Tahoma"/>
                <a:ea typeface="Tahoma"/>
                <a:cs typeface="Tahoma"/>
              </a:rPr>
            </a:br>
            <a:endParaRPr lang="en-DK" dirty="0">
              <a:latin typeface="Tahoma"/>
              <a:ea typeface="Tahoma"/>
              <a:cs typeface="Tahom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219553-2515-3E95-7678-4648E93AC6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DK" dirty="0"/>
              <a:t>Introduction to genome assembly strategies</a:t>
            </a:r>
          </a:p>
        </p:txBody>
      </p:sp>
    </p:spTree>
    <p:extLst>
      <p:ext uri="{BB962C8B-B14F-4D97-AF65-F5344CB8AC3E}">
        <p14:creationId xmlns:p14="http://schemas.microsoft.com/office/powerpoint/2010/main" val="257518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33692-FBC3-976C-FAEF-9E6FDDD78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Recap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1E7DC-5F98-735D-5059-EC0EAF573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61643"/>
            <a:ext cx="11352563" cy="470272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400" dirty="0">
                <a:latin typeface="Calibri" panose="020F0502020204030204" pitchFamily="34" charset="0"/>
                <a:cs typeface="Calibri" panose="020F0502020204030204" pitchFamily="34" charset="0"/>
              </a:rPr>
              <a:t>Contaminated samples are, for the most part, straight forward to identify from basic genome QC parameters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D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400" dirty="0"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is harder to identify a sample as contaminated if the contaminant is genetically similar to the target organism and/or is found in very low abundance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Taxonomic classifiers are excellent for identifying contaminant species, but they are only as good as your database!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lang="da-DK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genome</a:t>
            </a:r>
            <a:r>
              <a:rPr lang="da-DK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assemblies</a:t>
            </a:r>
            <a:r>
              <a:rPr lang="da-DK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a-DK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convenient</a:t>
            </a:r>
            <a:r>
              <a:rPr lang="da-DK" sz="2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da-D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da-DK" sz="2400" dirty="0">
                <a:latin typeface="Calibri" panose="020F0502020204030204" pitchFamily="34" charset="0"/>
                <a:cs typeface="Calibri" panose="020F0502020204030204" pitchFamily="34" charset="0"/>
              </a:rPr>
              <a:t> with and </a:t>
            </a:r>
            <a:r>
              <a:rPr lang="da-D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allow</a:t>
            </a:r>
            <a:r>
              <a:rPr lang="da-DK" sz="2400" dirty="0">
                <a:latin typeface="Calibri" panose="020F0502020204030204" pitchFamily="34" charset="0"/>
                <a:cs typeface="Calibri" panose="020F0502020204030204" pitchFamily="34" charset="0"/>
              </a:rPr>
              <a:t> for a </a:t>
            </a:r>
            <a:r>
              <a:rPr lang="da-D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lot</a:t>
            </a:r>
            <a:r>
              <a:rPr lang="da-DK" sz="24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da-D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da-DK" sz="2400" dirty="0">
                <a:latin typeface="Calibri" panose="020F0502020204030204" pitchFamily="34" charset="0"/>
                <a:cs typeface="Calibri" panose="020F0502020204030204" pitchFamily="34" charset="0"/>
              </a:rPr>
              <a:t> simple and </a:t>
            </a:r>
            <a:r>
              <a:rPr lang="da-D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sophisticated</a:t>
            </a:r>
            <a:r>
              <a:rPr lang="da-DK" sz="2400" dirty="0">
                <a:latin typeface="Calibri" panose="020F0502020204030204" pitchFamily="34" charset="0"/>
                <a:cs typeface="Calibri" panose="020F0502020204030204" pitchFamily="34" charset="0"/>
              </a:rPr>
              <a:t> analyses, </a:t>
            </a:r>
            <a:r>
              <a:rPr lang="da-D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a-DK" sz="24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da-D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lose</a:t>
            </a:r>
            <a:r>
              <a:rPr lang="da-DK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da-DK" sz="2400" dirty="0">
                <a:latin typeface="Calibri" panose="020F0502020204030204" pitchFamily="34" charset="0"/>
                <a:cs typeface="Calibri" panose="020F0502020204030204" pitchFamily="34" charset="0"/>
              </a:rPr>
              <a:t> information </a:t>
            </a:r>
            <a:r>
              <a:rPr lang="da-D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da-DK" sz="240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da-D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contained</a:t>
            </a:r>
            <a:r>
              <a:rPr lang="da-DK" sz="2400" dirty="0"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da-D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raw</a:t>
            </a:r>
            <a:r>
              <a:rPr lang="da-DK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sequencing</a:t>
            </a:r>
            <a:r>
              <a:rPr lang="da-DK" sz="2400" dirty="0">
                <a:latin typeface="Calibri" panose="020F0502020204030204" pitchFamily="34" charset="0"/>
                <a:cs typeface="Calibri" panose="020F0502020204030204" pitchFamily="34" charset="0"/>
              </a:rPr>
              <a:t> data</a:t>
            </a:r>
            <a:endParaRPr lang="en-D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D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70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CE28F-F196-EF49-92C1-21EDA4B94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Acknowledgements</a:t>
            </a:r>
            <a:br>
              <a:rPr lang="en-DK" dirty="0"/>
            </a:b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C4AFD-5C52-2C0D-629B-A4565532A59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2000" y="4992414"/>
            <a:ext cx="11368087" cy="1070960"/>
          </a:xfrm>
          <a:prstGeom prst="rect">
            <a:avLst/>
          </a:prstGeom>
        </p:spPr>
        <p:txBody>
          <a:bodyPr/>
          <a:lstStyle/>
          <a:p>
            <a:r>
              <a:rPr lang="en-GB" sz="2000" b="1" i="0" u="none" strike="noStrike" dirty="0">
                <a:effectLst/>
                <a:latin typeface="inherit"/>
              </a:rPr>
              <a:t>The creation of this training material was commissioned by ECDC to </a:t>
            </a:r>
            <a:r>
              <a:rPr lang="en-GB" sz="2000" b="1" i="0" u="none" strike="noStrike" dirty="0" err="1">
                <a:effectLst/>
                <a:latin typeface="inherit"/>
              </a:rPr>
              <a:t>Statens</a:t>
            </a:r>
            <a:r>
              <a:rPr lang="en-GB" sz="2000" b="1" i="0" u="none" strike="noStrike" dirty="0">
                <a:effectLst/>
                <a:latin typeface="inherit"/>
              </a:rPr>
              <a:t> Serum </a:t>
            </a:r>
            <a:r>
              <a:rPr lang="en-GB" sz="2000" b="1" i="0" u="none" strike="noStrike" dirty="0" err="1">
                <a:effectLst/>
                <a:latin typeface="inherit"/>
              </a:rPr>
              <a:t>Institut</a:t>
            </a:r>
            <a:r>
              <a:rPr lang="en-GB" sz="2000" b="1" i="0" u="none" strike="noStrike" dirty="0">
                <a:effectLst/>
                <a:latin typeface="inherit"/>
              </a:rPr>
              <a:t> (SSI) with the direct involvement of Thor Bech Johannesen</a:t>
            </a:r>
            <a:endParaRPr lang="en-DK" sz="2000" dirty="0"/>
          </a:p>
        </p:txBody>
      </p:sp>
    </p:spTree>
    <p:extLst>
      <p:ext uri="{BB962C8B-B14F-4D97-AF65-F5344CB8AC3E}">
        <p14:creationId xmlns:p14="http://schemas.microsoft.com/office/powerpoint/2010/main" val="200142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4E152-0A60-04B3-8CE1-5898534D8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DK" dirty="0"/>
              <a:t>Contaminant detection and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42CA1-7610-76E3-8B9A-94E862D35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642325"/>
            <a:ext cx="11352563" cy="47027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fontAlgn="base"/>
            <a:r>
              <a:rPr lang="da-DK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Intended</a:t>
            </a:r>
            <a:r>
              <a:rPr lang="da-D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learning </a:t>
            </a:r>
            <a:r>
              <a:rPr lang="da-DK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outcomes</a:t>
            </a:r>
            <a:endParaRPr lang="da-DK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fontAlgn="base"/>
            <a:endParaRPr lang="da-DK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fontAlgn="base">
              <a:buChar char="•"/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Understand </a:t>
            </a:r>
            <a:r>
              <a:rPr lang="da-DK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a-DK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contamination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a-DK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impacts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a-DK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genome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a-DK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assembly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</a:t>
            </a:r>
            <a:r>
              <a:rPr lang="da-DK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assembly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QC parameters</a:t>
            </a:r>
          </a:p>
          <a:p>
            <a:pPr marL="342900" lvl="0" indent="-342900" fontAlgn="base">
              <a:buChar char="•"/>
            </a:pPr>
            <a:r>
              <a:rPr lang="da-DK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Identify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a-DK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contaminated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samples </a:t>
            </a:r>
            <a:r>
              <a:rPr lang="da-DK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based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on </a:t>
            </a:r>
            <a:r>
              <a:rPr lang="da-DK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assembly</a:t>
            </a: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QC parameters from </a:t>
            </a:r>
            <a:r>
              <a:rPr lang="da-DK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Quast</a:t>
            </a:r>
            <a:endParaRPr lang="da-DK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fontAlgn="base">
              <a:buChar char="•"/>
            </a:pPr>
            <a:r>
              <a:rPr lang="da-DK" sz="2000" dirty="0" err="1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Use</a:t>
            </a:r>
            <a:r>
              <a:rPr lang="da-DK" sz="2000" dirty="0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 </a:t>
            </a:r>
            <a:r>
              <a:rPr lang="da-DK" sz="2000" dirty="0" err="1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kraken</a:t>
            </a:r>
            <a:r>
              <a:rPr lang="da-DK" sz="2000" dirty="0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 (</a:t>
            </a:r>
            <a:r>
              <a:rPr lang="da-DK" sz="2000" dirty="0" err="1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command</a:t>
            </a:r>
            <a:r>
              <a:rPr lang="da-DK" sz="2000" dirty="0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 line) to </a:t>
            </a:r>
            <a:r>
              <a:rPr lang="da-DK" sz="2000" dirty="0" err="1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identify</a:t>
            </a:r>
            <a:r>
              <a:rPr lang="da-DK" sz="2000" dirty="0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 </a:t>
            </a:r>
            <a:r>
              <a:rPr lang="da-DK" sz="2000" dirty="0" err="1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contaminant</a:t>
            </a:r>
            <a:r>
              <a:rPr lang="da-DK" sz="2000" dirty="0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 species from </a:t>
            </a:r>
            <a:r>
              <a:rPr lang="da-DK" sz="2000" dirty="0" err="1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genome</a:t>
            </a:r>
            <a:r>
              <a:rPr lang="da-DK" sz="2000" dirty="0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 </a:t>
            </a:r>
            <a:r>
              <a:rPr lang="da-DK" sz="2000" dirty="0" err="1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assemblies</a:t>
            </a:r>
            <a:endParaRPr lang="da-DK" sz="2000" dirty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endParaRPr>
          </a:p>
          <a:p>
            <a:pPr marL="342900" lvl="0" indent="-342900" fontAlgn="base">
              <a:buChar char="•"/>
            </a:pPr>
            <a:r>
              <a:rPr lang="da-DK" sz="2000" dirty="0" err="1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Use</a:t>
            </a:r>
            <a:r>
              <a:rPr lang="da-DK" sz="2000" dirty="0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 </a:t>
            </a:r>
            <a:r>
              <a:rPr lang="da-DK" sz="2000" dirty="0" err="1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kmerfinder</a:t>
            </a:r>
            <a:r>
              <a:rPr lang="da-DK" sz="2000" dirty="0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 (via web browser) to </a:t>
            </a:r>
            <a:r>
              <a:rPr lang="da-DK" sz="2000" dirty="0" err="1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identify</a:t>
            </a:r>
            <a:r>
              <a:rPr lang="da-DK" sz="2000" dirty="0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 </a:t>
            </a:r>
            <a:r>
              <a:rPr lang="da-DK" sz="2000" dirty="0" err="1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contaminant</a:t>
            </a:r>
            <a:r>
              <a:rPr lang="da-DK" sz="2000" dirty="0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 species from </a:t>
            </a:r>
            <a:r>
              <a:rPr lang="da-DK" sz="2000" dirty="0" err="1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genome</a:t>
            </a:r>
            <a:r>
              <a:rPr lang="da-DK" sz="2000" dirty="0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 </a:t>
            </a:r>
            <a:r>
              <a:rPr lang="da-DK" sz="2000" dirty="0" err="1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assemblies</a:t>
            </a:r>
            <a:endParaRPr lang="da-DK" sz="2000" dirty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endParaRPr>
          </a:p>
          <a:p>
            <a:pPr marL="342900" lvl="0" indent="-342900" fontAlgn="base">
              <a:buChar char="•"/>
            </a:pPr>
            <a:r>
              <a:rPr lang="da-DK" sz="2000" dirty="0" err="1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Use</a:t>
            </a:r>
            <a:r>
              <a:rPr lang="da-DK" sz="2000" dirty="0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 </a:t>
            </a:r>
            <a:r>
              <a:rPr lang="da-DK" sz="2000" dirty="0" err="1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kraken</a:t>
            </a:r>
            <a:r>
              <a:rPr lang="da-DK" sz="2000" dirty="0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 (</a:t>
            </a:r>
            <a:r>
              <a:rPr lang="da-DK" sz="2000" dirty="0" err="1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command</a:t>
            </a:r>
            <a:r>
              <a:rPr lang="da-DK" sz="2000" dirty="0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 line) to </a:t>
            </a:r>
            <a:r>
              <a:rPr lang="da-DK" sz="2000" dirty="0" err="1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identify</a:t>
            </a:r>
            <a:r>
              <a:rPr lang="da-DK" sz="2000" dirty="0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 </a:t>
            </a:r>
            <a:r>
              <a:rPr lang="da-DK" sz="2000" dirty="0" err="1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contaminant</a:t>
            </a:r>
            <a:r>
              <a:rPr lang="da-DK" sz="2000" dirty="0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 species from </a:t>
            </a:r>
            <a:r>
              <a:rPr lang="da-DK" sz="2000" dirty="0" err="1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Illumina</a:t>
            </a:r>
            <a:r>
              <a:rPr lang="da-DK" sz="2000" dirty="0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 </a:t>
            </a:r>
            <a:r>
              <a:rPr lang="da-DK" sz="2000" dirty="0" err="1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reads</a:t>
            </a:r>
            <a:endParaRPr lang="da-DK" sz="2000" dirty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endParaRPr>
          </a:p>
          <a:p>
            <a:pPr marL="342900" lvl="0" indent="-342900" fontAlgn="base">
              <a:buChar char="•"/>
            </a:pPr>
            <a:r>
              <a:rPr lang="da-DK" sz="2000" dirty="0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Perform basic </a:t>
            </a:r>
            <a:r>
              <a:rPr lang="da-DK" sz="2000" dirty="0" err="1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genotyping</a:t>
            </a:r>
            <a:r>
              <a:rPr lang="da-DK" sz="2000" dirty="0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 with MLST (</a:t>
            </a:r>
            <a:r>
              <a:rPr lang="da-DK" sz="2000" dirty="0" err="1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Multilocus</a:t>
            </a:r>
            <a:r>
              <a:rPr lang="da-DK" sz="2000" dirty="0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 </a:t>
            </a:r>
            <a:r>
              <a:rPr lang="da-DK" sz="2000" dirty="0" err="1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Sequence</a:t>
            </a:r>
            <a:r>
              <a:rPr lang="da-DK" sz="2000" dirty="0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 Typing) on </a:t>
            </a:r>
            <a:r>
              <a:rPr lang="da-DK" sz="2000" dirty="0" err="1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assemblies</a:t>
            </a:r>
            <a:endParaRPr lang="da-DK" sz="2000" dirty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endParaRPr>
          </a:p>
          <a:p>
            <a:pPr marL="342900" lvl="0" indent="-342900" fontAlgn="base">
              <a:buChar char="•"/>
            </a:pPr>
            <a:r>
              <a:rPr lang="en-DK" sz="2000" dirty="0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Understand the general approach to identify mixed strain samples and name a f</a:t>
            </a:r>
            <a:r>
              <a:rPr lang="en-GB" sz="2000" dirty="0" err="1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ew</a:t>
            </a:r>
            <a:r>
              <a:rPr lang="en-DK" sz="2000" dirty="0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 tools that can help identify mixed strains</a:t>
            </a:r>
          </a:p>
        </p:txBody>
      </p:sp>
    </p:spTree>
    <p:extLst>
      <p:ext uri="{BB962C8B-B14F-4D97-AF65-F5344CB8AC3E}">
        <p14:creationId xmlns:p14="http://schemas.microsoft.com/office/powerpoint/2010/main" val="3749196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3E6CB-E240-E56B-BAFA-AF0CB98D6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DK" dirty="0"/>
              <a:t>How does contamination impact assembly QC parameters?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7DC6CF1A-59B8-2AA5-C453-9128875ED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796062"/>
              </p:ext>
            </p:extLst>
          </p:nvPr>
        </p:nvGraphicFramePr>
        <p:xfrm>
          <a:off x="497543" y="1450113"/>
          <a:ext cx="10717306" cy="3957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2516">
                  <a:extLst>
                    <a:ext uri="{9D8B030D-6E8A-4147-A177-3AD203B41FA5}">
                      <a16:colId xmlns:a16="http://schemas.microsoft.com/office/drawing/2014/main" val="366179036"/>
                    </a:ext>
                  </a:extLst>
                </a:gridCol>
                <a:gridCol w="4067736">
                  <a:extLst>
                    <a:ext uri="{9D8B030D-6E8A-4147-A177-3AD203B41FA5}">
                      <a16:colId xmlns:a16="http://schemas.microsoft.com/office/drawing/2014/main" val="509613243"/>
                    </a:ext>
                  </a:extLst>
                </a:gridCol>
                <a:gridCol w="3987054">
                  <a:extLst>
                    <a:ext uri="{9D8B030D-6E8A-4147-A177-3AD203B41FA5}">
                      <a16:colId xmlns:a16="http://schemas.microsoft.com/office/drawing/2014/main" val="1554238701"/>
                    </a:ext>
                  </a:extLst>
                </a:gridCol>
              </a:tblGrid>
              <a:tr h="407648">
                <a:tc>
                  <a:txBody>
                    <a:bodyPr/>
                    <a:lstStyle/>
                    <a:p>
                      <a:r>
                        <a:rPr lang="en-DK" sz="1600" dirty="0"/>
                        <a:t>Error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K" sz="1600" dirty="0"/>
                        <a:t>QC 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K" sz="1600" dirty="0"/>
                        <a:t>Potential for incorrect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715956"/>
                  </a:ext>
                </a:extLst>
              </a:tr>
              <a:tr h="1172685">
                <a:tc>
                  <a:txBody>
                    <a:bodyPr/>
                    <a:lstStyle/>
                    <a:p>
                      <a:r>
                        <a:rPr lang="en-DK" sz="1600" dirty="0"/>
                        <a:t>Low sequencing depth</a:t>
                      </a:r>
                    </a:p>
                    <a:p>
                      <a:r>
                        <a:rPr lang="en-DK" sz="1600" dirty="0"/>
                        <a:t>Uneven sequencing depth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DK" sz="1600" dirty="0"/>
                        <a:t>Large number of contigs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DK" sz="1600" dirty="0"/>
                        <a:t>High L50, L90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DK" sz="1600" dirty="0"/>
                        <a:t>Low N50, N90, AuN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DK" sz="1600" dirty="0"/>
                        <a:t>Likely small genome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DK" sz="1600" dirty="0"/>
                        <a:t>False negatives in gene identification (f.ex. AMR)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DK" sz="1600" dirty="0"/>
                        <a:t>High number of incorrect base calls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481120"/>
                  </a:ext>
                </a:extLst>
              </a:tr>
              <a:tr h="904643">
                <a:tc>
                  <a:txBody>
                    <a:bodyPr/>
                    <a:lstStyle/>
                    <a:p>
                      <a:r>
                        <a:rPr lang="en-DK" sz="1600" dirty="0"/>
                        <a:t>Interspecies contamination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DK" sz="1600" dirty="0"/>
                        <a:t>Genome size much larger than expected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DK" sz="1600" dirty="0"/>
                        <a:t>High L50, N50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DK" sz="1600" dirty="0"/>
                        <a:t>Low N50, N90, AuN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DK" sz="1600" dirty="0"/>
                        <a:t>False positives in gene identification (f.ex. AMR)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459775"/>
                  </a:ext>
                </a:extLst>
              </a:tr>
              <a:tr h="904643">
                <a:tc>
                  <a:txBody>
                    <a:bodyPr/>
                    <a:lstStyle/>
                    <a:p>
                      <a:r>
                        <a:rPr lang="en-DK" sz="1600" dirty="0"/>
                        <a:t>Intraspecies contamination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DK" sz="1600" dirty="0"/>
                        <a:t>Genome size larger than expected (could be just slightly)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DK" sz="1600" dirty="0"/>
                        <a:t>Very high L50, N50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DK" sz="1600" dirty="0"/>
                        <a:t>Very low N50, N90, AuN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DK" sz="1600" dirty="0"/>
                        <a:t>Large number of ambiguous basecalls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DK" sz="1600" dirty="0"/>
                        <a:t>Incorrect lineage determination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93247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93ED8EF-C785-8708-79CD-652CE9445CEC}"/>
              </a:ext>
            </a:extLst>
          </p:cNvPr>
          <p:cNvSpPr txBox="1"/>
          <p:nvPr/>
        </p:nvSpPr>
        <p:spPr>
          <a:xfrm>
            <a:off x="497543" y="5836024"/>
            <a:ext cx="10184711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800" dirty="0"/>
              <a:t>Let’s have a look at the Quast report we generated last session</a:t>
            </a:r>
          </a:p>
        </p:txBody>
      </p:sp>
    </p:spTree>
    <p:extLst>
      <p:ext uri="{BB962C8B-B14F-4D97-AF65-F5344CB8AC3E}">
        <p14:creationId xmlns:p14="http://schemas.microsoft.com/office/powerpoint/2010/main" val="410440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33692-FBC3-976C-FAEF-9E6FDDD78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Identifying contaminated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1E7DC-5F98-735D-5059-EC0EAF573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433896"/>
            <a:ext cx="11352563" cy="4702726"/>
          </a:xfrm>
        </p:spPr>
        <p:txBody>
          <a:bodyPr>
            <a:normAutofit lnSpcReduction="10000"/>
          </a:bodyPr>
          <a:lstStyle/>
          <a:p>
            <a:r>
              <a:rPr lang="en-DK" sz="2400" dirty="0">
                <a:latin typeface="Calibri" panose="020F0502020204030204" pitchFamily="34" charset="0"/>
                <a:cs typeface="Calibri" panose="020F0502020204030204" pitchFamily="34" charset="0"/>
              </a:rPr>
              <a:t>Identifying a contaminated sample becomes more difficult if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The contaminant makes up a very small fraction of the sample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The contaminant is genetically similar to the target organism</a:t>
            </a:r>
          </a:p>
          <a:p>
            <a:endParaRPr lang="en-D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DK" sz="2400" dirty="0">
                <a:latin typeface="Calibri" panose="020F0502020204030204" pitchFamily="34" charset="0"/>
                <a:cs typeface="Calibri" panose="020F0502020204030204" pitchFamily="34" charset="0"/>
              </a:rPr>
              <a:t>Cross-contamination from different species is generally easy to identify both from assembly data and raw sequencing data</a:t>
            </a:r>
          </a:p>
          <a:p>
            <a:endParaRPr lang="en-D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DK" sz="2400" dirty="0">
                <a:latin typeface="Calibri" panose="020F0502020204030204" pitchFamily="34" charset="0"/>
                <a:cs typeface="Calibri" panose="020F0502020204030204" pitchFamily="34" charset="0"/>
              </a:rPr>
              <a:t>Intraspecies contamination (or mixed-strains, i.e. samples were multiple different variants of the same species are present) can be more complex to identify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You may need to check for SNPs within the core genome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identify</a:t>
            </a: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 SNP variation in the core </a:t>
            </a:r>
            <a:r>
              <a:rPr lang="da-DK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genome</a:t>
            </a: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da-DK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mapping</a:t>
            </a: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reads</a:t>
            </a: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da-DK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genome</a:t>
            </a: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 or to </a:t>
            </a:r>
            <a:r>
              <a:rPr lang="da-DK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 parts of it (</a:t>
            </a:r>
            <a:r>
              <a:rPr lang="da-DK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f.ex</a:t>
            </a: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. the </a:t>
            </a:r>
            <a:r>
              <a:rPr lang="da-DK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seven</a:t>
            </a: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 MLST genes)</a:t>
            </a:r>
            <a:endParaRPr lang="en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94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33692-FBC3-976C-FAEF-9E6FDDD78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Contaminant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1E7DC-5F98-735D-5059-EC0EAF573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dirty="0">
                <a:latin typeface="Calibri" panose="020F0502020204030204" pitchFamily="34" charset="0"/>
                <a:cs typeface="Calibri" panose="020F0502020204030204" pitchFamily="34" charset="0"/>
              </a:rPr>
              <a:t>If I have to re-extract DNA and resequence my sample anyway, do I really need to know what the contaminant is?</a:t>
            </a:r>
          </a:p>
          <a:p>
            <a:endParaRPr lang="en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DK" sz="2400" dirty="0">
                <a:latin typeface="Calibri" panose="020F0502020204030204" pitchFamily="34" charset="0"/>
                <a:cs typeface="Calibri" panose="020F0502020204030204" pitchFamily="34" charset="0"/>
              </a:rPr>
              <a:t>Strictly speaking, no. But…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400" dirty="0">
                <a:latin typeface="Calibri" panose="020F0502020204030204" pitchFamily="34" charset="0"/>
                <a:cs typeface="Calibri" panose="020F0502020204030204" pitchFamily="34" charset="0"/>
              </a:rPr>
              <a:t>It can help your lab identify processes where cross-contamination might happen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400" dirty="0">
                <a:latin typeface="Calibri" panose="020F0502020204030204" pitchFamily="34" charset="0"/>
                <a:cs typeface="Calibri" panose="020F0502020204030204" pitchFamily="34" charset="0"/>
              </a:rPr>
              <a:t>You may be able to make conclusions about your sample despite contamination (presence of AMR genes, sequence typing…)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400" dirty="0">
                <a:latin typeface="Calibri" panose="020F0502020204030204" pitchFamily="34" charset="0"/>
                <a:cs typeface="Calibri" panose="020F0502020204030204" pitchFamily="34" charset="0"/>
              </a:rPr>
              <a:t>Often identifying the contaminating species is quite simple.</a:t>
            </a:r>
          </a:p>
        </p:txBody>
      </p:sp>
    </p:spTree>
    <p:extLst>
      <p:ext uri="{BB962C8B-B14F-4D97-AF65-F5344CB8AC3E}">
        <p14:creationId xmlns:p14="http://schemas.microsoft.com/office/powerpoint/2010/main" val="681258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33692-FBC3-976C-FAEF-9E6FDDD78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contaminant species with k</a:t>
            </a:r>
            <a:r>
              <a:rPr lang="en-DK" dirty="0"/>
              <a:t>raken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1E7DC-5F98-735D-5059-EC0EAF573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480962"/>
            <a:ext cx="11352563" cy="4702726"/>
          </a:xfrm>
        </p:spPr>
        <p:txBody>
          <a:bodyPr/>
          <a:lstStyle/>
          <a:p>
            <a:r>
              <a:rPr lang="en-DK" sz="2400" dirty="0">
                <a:latin typeface="Calibri" panose="020F0502020204030204" pitchFamily="34" charset="0"/>
                <a:cs typeface="Calibri" panose="020F0502020204030204" pitchFamily="34" charset="0"/>
              </a:rPr>
              <a:t>Kraken is a widely used and very efficient kmer based taxonomic sequence classifier</a:t>
            </a:r>
          </a:p>
          <a:p>
            <a:endParaRPr lang="en-D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DK" sz="2400" dirty="0">
                <a:latin typeface="Calibri" panose="020F0502020204030204" pitchFamily="34" charset="0"/>
                <a:cs typeface="Calibri" panose="020F0502020204030204" pitchFamily="34" charset="0"/>
              </a:rPr>
              <a:t>It can be used on both raw sequencing reads and assembly files</a:t>
            </a:r>
          </a:p>
          <a:p>
            <a:endParaRPr lang="en-D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DK" sz="2400" dirty="0">
                <a:latin typeface="Calibri" panose="020F0502020204030204" pitchFamily="34" charset="0"/>
                <a:cs typeface="Calibri" panose="020F0502020204030204" pitchFamily="34" charset="0"/>
              </a:rPr>
              <a:t>Excellent tool for checking whether your sequence data actually contains what you expect</a:t>
            </a:r>
          </a:p>
          <a:p>
            <a:endParaRPr lang="en-D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43CA3-42C0-83C6-64D1-ACC36FFE3A2C}"/>
              </a:ext>
            </a:extLst>
          </p:cNvPr>
          <p:cNvSpPr txBox="1"/>
          <p:nvPr/>
        </p:nvSpPr>
        <p:spPr>
          <a:xfrm>
            <a:off x="431999" y="4680699"/>
            <a:ext cx="8841441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sz="1600" dirty="0">
                <a:solidFill>
                  <a:schemeClr val="tx2">
                    <a:lumMod val="75000"/>
                  </a:schemeClr>
                </a:solidFill>
              </a:rPr>
              <a:t>Kraken</a:t>
            </a:r>
            <a:endParaRPr lang="en-GB" sz="1600" dirty="0">
              <a:solidFill>
                <a:schemeClr val="tx2">
                  <a:lumMod val="75000"/>
                </a:schemeClr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DK" sz="1200" dirty="0">
                <a:solidFill>
                  <a:schemeClr val="tx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https://ccb.jhu.edu/software/kraken/MANUAL.html</a:t>
            </a:r>
            <a:br>
              <a:rPr lang="en-DK" sz="1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sz="1200" dirty="0">
                <a:solidFill>
                  <a:schemeClr val="tx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https://genomebiology.biomedcentral.com/articles/10.1186/gb-2014-15-3-r46</a:t>
            </a:r>
            <a:endParaRPr lang="en-GB" sz="12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sz="16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DK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Kraken2:</a:t>
            </a:r>
          </a:p>
          <a:p>
            <a:r>
              <a:rPr lang="en-GB" sz="1200" dirty="0">
                <a:solidFill>
                  <a:schemeClr val="tx2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https://github.com/DerrickWood/kraken2/blob/master/docs/MANUAL.markdown</a:t>
            </a:r>
            <a:endParaRPr lang="en-GB" sz="1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1200" dirty="0">
                <a:solidFill>
                  <a:schemeClr val="tx2">
                    <a:lumMod val="75000"/>
                  </a:schemeClr>
                </a:solidFill>
              </a:rPr>
              <a:t>https://</a:t>
            </a:r>
            <a:r>
              <a:rPr lang="en-GB" sz="1200" dirty="0" err="1">
                <a:solidFill>
                  <a:schemeClr val="tx2">
                    <a:lumMod val="75000"/>
                  </a:schemeClr>
                </a:solidFill>
              </a:rPr>
              <a:t>genomebiology.biomedcentral.com</a:t>
            </a:r>
            <a:r>
              <a:rPr lang="en-GB" sz="1200" dirty="0">
                <a:solidFill>
                  <a:schemeClr val="tx2">
                    <a:lumMod val="75000"/>
                  </a:schemeClr>
                </a:solidFill>
              </a:rPr>
              <a:t>/articles/10.1186/s13059-019-1891-0</a:t>
            </a:r>
            <a:endParaRPr lang="en-DK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8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33692-FBC3-976C-FAEF-9E6FDDD78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contaminant species with k</a:t>
            </a:r>
            <a:r>
              <a:rPr lang="en-DK" dirty="0"/>
              <a:t>merfinder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1E7DC-5F98-735D-5059-EC0EAF573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75090"/>
            <a:ext cx="11352563" cy="4702726"/>
          </a:xfrm>
        </p:spPr>
        <p:txBody>
          <a:bodyPr/>
          <a:lstStyle/>
          <a:p>
            <a:r>
              <a:rPr lang="en-DK" sz="2400" dirty="0">
                <a:latin typeface="Calibri" panose="020F0502020204030204" pitchFamily="34" charset="0"/>
                <a:cs typeface="Calibri" panose="020F0502020204030204" pitchFamily="34" charset="0"/>
              </a:rPr>
              <a:t>Kmerfinder is a simple species identification tool which does kmer-matching between a  genome assembly and reference genomes in the RefSeq database</a:t>
            </a:r>
          </a:p>
          <a:p>
            <a:endParaRPr lang="en-D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DK" sz="2400" dirty="0">
                <a:latin typeface="Calibri" panose="020F0502020204030204" pitchFamily="34" charset="0"/>
                <a:cs typeface="Calibri" panose="020F0502020204030204" pitchFamily="34" charset="0"/>
              </a:rPr>
              <a:t>It conveniently also has an online version</a:t>
            </a:r>
          </a:p>
          <a:p>
            <a:endParaRPr lang="en-D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https://cge.food.dtu.dk/services/KmerFinder/</a:t>
            </a:r>
            <a:endParaRPr lang="en-DK" sz="1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https://bitbucket.org/genomicepidemiology/kmerfinder</a:t>
            </a:r>
            <a:endParaRPr lang="en-DK" sz="1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D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52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33692-FBC3-976C-FAEF-9E6FDDD78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Multilocus sequence typing (MLST)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1E7DC-5F98-735D-5059-EC0EAF573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474237"/>
            <a:ext cx="5907172" cy="4702726"/>
          </a:xfrm>
        </p:spPr>
        <p:txBody>
          <a:bodyPr/>
          <a:lstStyle/>
          <a:p>
            <a:r>
              <a:rPr lang="en-DK" sz="2400" dirty="0">
                <a:latin typeface="Calibri" panose="020F0502020204030204" pitchFamily="34" charset="0"/>
                <a:cs typeface="Calibri" panose="020F0502020204030204" pitchFamily="34" charset="0"/>
              </a:rPr>
              <a:t>MLST is a typing method in which an organism is classified according to the exact DNA sequences found in 7 housekeeping genes</a:t>
            </a:r>
          </a:p>
          <a:p>
            <a:endParaRPr lang="en-D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DK" sz="2400" dirty="0">
                <a:latin typeface="Calibri" panose="020F0502020204030204" pitchFamily="34" charset="0"/>
                <a:cs typeface="Calibri" panose="020F0502020204030204" pitchFamily="34" charset="0"/>
              </a:rPr>
              <a:t>Which 7 genes depend on the organism</a:t>
            </a:r>
          </a:p>
          <a:p>
            <a:endParaRPr lang="en-D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DK" sz="2400" dirty="0">
                <a:latin typeface="Calibri" panose="020F0502020204030204" pitchFamily="34" charset="0"/>
                <a:cs typeface="Calibri" panose="020F0502020204030204" pitchFamily="34" charset="0"/>
              </a:rPr>
              <a:t>We will first perform in-silico MLST  on our genome assemblies using a program simply called ”MLST”</a:t>
            </a:r>
          </a:p>
          <a:p>
            <a:endParaRPr lang="en-D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A3B368-A98B-B929-2388-0AE2DBFA8907}"/>
              </a:ext>
            </a:extLst>
          </p:cNvPr>
          <p:cNvSpPr txBox="1"/>
          <p:nvPr/>
        </p:nvSpPr>
        <p:spPr>
          <a:xfrm>
            <a:off x="6339172" y="5254497"/>
            <a:ext cx="574301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sz="1200" dirty="0"/>
              <a:t>https://onlinelibrary.wiley.com/doi/full/10.1016/S0378-1097%2803%2900295-7</a:t>
            </a:r>
          </a:p>
        </p:txBody>
      </p:sp>
      <p:pic>
        <p:nvPicPr>
          <p:cNvPr id="1026" name="Picture 2" descr="Details are in the caption following the image">
            <a:extLst>
              <a:ext uri="{FF2B5EF4-FFF2-40B4-BE49-F238E27FC236}">
                <a16:creationId xmlns:a16="http://schemas.microsoft.com/office/drawing/2014/main" id="{69172F93-EC2F-95B3-3E7B-692134A94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325" y="1841500"/>
            <a:ext cx="50673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92450A-25F5-BC46-081B-E5A62F96F802}"/>
              </a:ext>
            </a:extLst>
          </p:cNvPr>
          <p:cNvSpPr txBox="1"/>
          <p:nvPr/>
        </p:nvSpPr>
        <p:spPr>
          <a:xfrm>
            <a:off x="432000" y="5254497"/>
            <a:ext cx="378365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sz="1600" dirty="0">
                <a:solidFill>
                  <a:schemeClr val="tx2">
                    <a:lumMod val="75000"/>
                  </a:schemeClr>
                </a:solidFill>
              </a:rPr>
              <a:t>https://github.com/tseemann/mlst</a:t>
            </a:r>
          </a:p>
        </p:txBody>
      </p:sp>
    </p:spTree>
    <p:extLst>
      <p:ext uri="{BB962C8B-B14F-4D97-AF65-F5344CB8AC3E}">
        <p14:creationId xmlns:p14="http://schemas.microsoft.com/office/powerpoint/2010/main" val="336561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33692-FBC3-976C-FAEF-9E6FDDD78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DK" dirty="0"/>
              <a:t>riba MLST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1E7DC-5F98-735D-5059-EC0EAF573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61643"/>
            <a:ext cx="11352563" cy="4702726"/>
          </a:xfrm>
        </p:spPr>
        <p:txBody>
          <a:bodyPr/>
          <a:lstStyle/>
          <a:p>
            <a:r>
              <a:rPr lang="en-DK" sz="2400" dirty="0">
                <a:latin typeface="Calibri" panose="020F0502020204030204" pitchFamily="34" charset="0"/>
                <a:cs typeface="Calibri" panose="020F0502020204030204" pitchFamily="34" charset="0"/>
              </a:rPr>
              <a:t>The MLST program uses Nucleotide Blast to locate MLST genes in an assembly and identify while alleles are present</a:t>
            </a:r>
          </a:p>
          <a:p>
            <a:endParaRPr lang="en-D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DK" sz="2400" dirty="0">
                <a:latin typeface="Calibri" panose="020F0502020204030204" pitchFamily="34" charset="0"/>
                <a:cs typeface="Calibri" panose="020F0502020204030204" pitchFamily="34" charset="0"/>
              </a:rPr>
              <a:t>This is very fast and efficient, but in a mixed strain sample the gene sequence found in your assembly will often just match the dominant strain in your sample</a:t>
            </a:r>
          </a:p>
          <a:p>
            <a:endParaRPr lang="en-D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DK" sz="2400" dirty="0">
                <a:latin typeface="Calibri" panose="020F0502020204030204" pitchFamily="34" charset="0"/>
                <a:cs typeface="Calibri" panose="020F0502020204030204" pitchFamily="34" charset="0"/>
              </a:rPr>
              <a:t>By mapping reads to MLST genes we can identify variation within MLST genes to see if more than one sequence type is present</a:t>
            </a:r>
          </a:p>
          <a:p>
            <a:endParaRPr lang="en-D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DK" sz="2400" dirty="0">
                <a:latin typeface="Calibri" panose="020F0502020204030204" pitchFamily="34" charset="0"/>
                <a:cs typeface="Calibri" panose="020F0502020204030204" pitchFamily="34" charset="0"/>
              </a:rPr>
              <a:t>Ariba MLST is a convenient tool for this</a:t>
            </a:r>
          </a:p>
        </p:txBody>
      </p:sp>
    </p:spTree>
    <p:extLst>
      <p:ext uri="{BB962C8B-B14F-4D97-AF65-F5344CB8AC3E}">
        <p14:creationId xmlns:p14="http://schemas.microsoft.com/office/powerpoint/2010/main" val="888055448"/>
      </p:ext>
    </p:extLst>
  </p:cSld>
  <p:clrMapOvr>
    <a:masterClrMapping/>
  </p:clrMapOvr>
</p:sld>
</file>

<file path=ppt/theme/theme1.xml><?xml version="1.0" encoding="utf-8"?>
<a:theme xmlns:a="http://schemas.openxmlformats.org/drawingml/2006/main" name="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raining.potx" id="{7FE58D3C-B122-4504-AAE9-CD1E55F170CE}" vid="{DE9441AF-E517-4DD8-A2BD-C4DED19EB889}"/>
    </a:ext>
  </a:extLst>
</a:theme>
</file>

<file path=ppt/theme/theme2.xml><?xml version="1.0" encoding="utf-8"?>
<a:theme xmlns:a="http://schemas.openxmlformats.org/drawingml/2006/main" name="ECDC_PowerPoint_Template_2017-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raining.potx" id="{7FE58D3C-B122-4504-AAE9-CD1E55F170CE}" vid="{23F12FDA-90BB-419B-8475-94A0E264A9F6}"/>
    </a:ext>
  </a:extLst>
</a:theme>
</file>

<file path=ppt/theme/theme3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.potx" id="{7FE58D3C-B122-4504-AAE9-CD1E55F170CE}" vid="{61788321-1BFC-4F2D-9A53-6750F21798D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6abc72-1b35-4045-bc74-cc6f93157faf">
      <Terms xmlns="http://schemas.microsoft.com/office/infopath/2007/PartnerControls"/>
    </lcf76f155ced4ddcb4097134ff3c332f>
    <TaxCatchAll xmlns="f315b8fc-4937-4802-b4b3-4554cec0e84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2B1FDCEC69474394C8C7F29979CE4D" ma:contentTypeVersion="12" ma:contentTypeDescription="Create a new document." ma:contentTypeScope="" ma:versionID="c98d8e175699f8cce4ccb68d516f8a0a">
  <xsd:schema xmlns:xsd="http://www.w3.org/2001/XMLSchema" xmlns:xs="http://www.w3.org/2001/XMLSchema" xmlns:p="http://schemas.microsoft.com/office/2006/metadata/properties" xmlns:ns2="236abc72-1b35-4045-bc74-cc6f93157faf" xmlns:ns3="f315b8fc-4937-4802-b4b3-4554cec0e849" targetNamespace="http://schemas.microsoft.com/office/2006/metadata/properties" ma:root="true" ma:fieldsID="d3a6e70bb469c81e97528a051d6e12f2" ns2:_="" ns3:_="">
    <xsd:import namespace="236abc72-1b35-4045-bc74-cc6f93157faf"/>
    <xsd:import namespace="f315b8fc-4937-4802-b4b3-4554cec0e8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bc72-1b35-4045-bc74-cc6f93157f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954ac37-474b-4ce9-96da-5e2495cdfa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5b8fc-4937-4802-b4b3-4554cec0e84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529cc62-26f1-4060-8cbc-a4b1eee5d41b}" ma:internalName="TaxCatchAll" ma:showField="CatchAllData" ma:web="f315b8fc-4937-4802-b4b3-4554cec0e8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85CA75-F609-4265-8C99-7095C8FE55D6}">
  <ds:schemaRefs>
    <ds:schemaRef ds:uri="236abc72-1b35-4045-bc74-cc6f93157faf"/>
    <ds:schemaRef ds:uri="f315b8fc-4937-4802-b4b3-4554cec0e84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0B19FDF-630D-43B9-BE33-6E7541AB6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6abc72-1b35-4045-bc74-cc6f93157faf"/>
    <ds:schemaRef ds:uri="f315b8fc-4937-4802-b4b3-4554cec0e8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ED8029-EC0F-42AF-AF11-4CAC849A5A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</Template>
  <TotalTime>43172</TotalTime>
  <Words>903</Words>
  <Application>Microsoft Macintosh PowerPoint</Application>
  <PresentationFormat>Widescreen</PresentationFormat>
  <Paragraphs>102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inherit</vt:lpstr>
      <vt:lpstr>Tahoma</vt:lpstr>
      <vt:lpstr>Wingdings</vt:lpstr>
      <vt:lpstr>ECDC_PowerPoint_Template_2017</vt:lpstr>
      <vt:lpstr>ECDC_PowerPoint_Template_2017-2</vt:lpstr>
      <vt:lpstr>Theme_ECDC</vt:lpstr>
      <vt:lpstr>Genome assembly and QC Virtual seminar, 4th and 7th Dec 2023 </vt:lpstr>
      <vt:lpstr>Contaminant detection and identification</vt:lpstr>
      <vt:lpstr>How does contamination impact assembly QC parameters?</vt:lpstr>
      <vt:lpstr>Identifying contaminated samples</vt:lpstr>
      <vt:lpstr>Contaminant identification</vt:lpstr>
      <vt:lpstr>Identifying contaminant species with kraken</vt:lpstr>
      <vt:lpstr>Identifying contaminant species with kmerfinder</vt:lpstr>
      <vt:lpstr>Multilocus sequence typing (MLST)</vt:lpstr>
      <vt:lpstr>Ariba MLST</vt:lpstr>
      <vt:lpstr>Recap</vt:lpstr>
      <vt:lpstr>Acknowledgements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Genome assembly strategies</dc:title>
  <dc:creator>Kirsten Ellegaard</dc:creator>
  <cp:lastModifiedBy>Thor Bech Johannesen</cp:lastModifiedBy>
  <cp:revision>84</cp:revision>
  <dcterms:created xsi:type="dcterms:W3CDTF">2023-03-29T13:23:26Z</dcterms:created>
  <dcterms:modified xsi:type="dcterms:W3CDTF">2023-12-07T11:23:12Z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0x0101003D2B1FDCEC69474394C8C7F29979CE4D</vt:lpwstr>
  </property>
  <property fmtid="{D5CDD505-2E9C-101B-9397-08002B2CF9AE}" pid="3" name="MediaServiceImageTags">
    <vt:lpwstr/>
  </property>
</Properties>
</file>