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6" r:id="rId5"/>
    <p:sldMasterId id="2147483669" r:id="rId6"/>
  </p:sldMasterIdLst>
  <p:notesMasterIdLst>
    <p:notesMasterId r:id="rId53"/>
  </p:notesMasterIdLst>
  <p:sldIdLst>
    <p:sldId id="256" r:id="rId7"/>
    <p:sldId id="385" r:id="rId8"/>
    <p:sldId id="399" r:id="rId9"/>
    <p:sldId id="380" r:id="rId10"/>
    <p:sldId id="382" r:id="rId11"/>
    <p:sldId id="390" r:id="rId12"/>
    <p:sldId id="342" r:id="rId13"/>
    <p:sldId id="371" r:id="rId14"/>
    <p:sldId id="368" r:id="rId15"/>
    <p:sldId id="348" r:id="rId16"/>
    <p:sldId id="344" r:id="rId17"/>
    <p:sldId id="350" r:id="rId18"/>
    <p:sldId id="351" r:id="rId19"/>
    <p:sldId id="392" r:id="rId20"/>
    <p:sldId id="366" r:id="rId21"/>
    <p:sldId id="361" r:id="rId22"/>
    <p:sldId id="367" r:id="rId23"/>
    <p:sldId id="378" r:id="rId24"/>
    <p:sldId id="363" r:id="rId25"/>
    <p:sldId id="379" r:id="rId26"/>
    <p:sldId id="381" r:id="rId27"/>
    <p:sldId id="364" r:id="rId28"/>
    <p:sldId id="360" r:id="rId29"/>
    <p:sldId id="393" r:id="rId30"/>
    <p:sldId id="347" r:id="rId31"/>
    <p:sldId id="352" r:id="rId32"/>
    <p:sldId id="357" r:id="rId33"/>
    <p:sldId id="358" r:id="rId34"/>
    <p:sldId id="359" r:id="rId35"/>
    <p:sldId id="383" r:id="rId36"/>
    <p:sldId id="384" r:id="rId37"/>
    <p:sldId id="323" r:id="rId38"/>
    <p:sldId id="324" r:id="rId39"/>
    <p:sldId id="394" r:id="rId40"/>
    <p:sldId id="388" r:id="rId41"/>
    <p:sldId id="387" r:id="rId42"/>
    <p:sldId id="329" r:id="rId43"/>
    <p:sldId id="395" r:id="rId44"/>
    <p:sldId id="396" r:id="rId45"/>
    <p:sldId id="398" r:id="rId46"/>
    <p:sldId id="374" r:id="rId47"/>
    <p:sldId id="386" r:id="rId48"/>
    <p:sldId id="376" r:id="rId49"/>
    <p:sldId id="391" r:id="rId50"/>
    <p:sldId id="389" r:id="rId51"/>
    <p:sldId id="317" r:id="rId52"/>
  </p:sldIdLst>
  <p:sldSz cx="12192000" cy="6858000"/>
  <p:notesSz cx="6858000" cy="91440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732"/>
  </p:normalViewPr>
  <p:slideViewPr>
    <p:cSldViewPr snapToGrid="0">
      <p:cViewPr varScale="1">
        <p:scale>
          <a:sx n="189" d="100"/>
          <a:sy n="189" d="100"/>
        </p:scale>
        <p:origin x="143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65DFC-48B8-EA46-A096-A96CF0CE75DF}" type="datetimeFigureOut">
              <a:rPr lang="en-DK" smtClean="0"/>
              <a:t>18/03/2024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DDC17-1147-F44F-821D-339E1EE4AFD3}" type="slidenum">
              <a:rPr lang="en-DK" smtClean="0"/>
              <a:t>‹#›</a:t>
            </a:fld>
            <a:endParaRPr lang="en-DK"/>
          </a:p>
        </p:txBody>
      </p:sp>
    </p:spTree>
    <p:extLst>
      <p:ext uri="{BB962C8B-B14F-4D97-AF65-F5344CB8AC3E}">
        <p14:creationId xmlns:p14="http://schemas.microsoft.com/office/powerpoint/2010/main" val="264947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Welcome everyone, to the seventh installment of a GenEpi-BioTrain virtual training. The goal in this two sessions is to teach you how to progress from genome assemblies or raw sequencing data to phylogenetic reconstructions that can be used in evolutionary analyses or outbreak investigations.</a:t>
            </a:r>
            <a:br>
              <a:rPr lang="en-DK" dirty="0"/>
            </a:br>
            <a:br>
              <a:rPr lang="en-DK" dirty="0"/>
            </a:br>
            <a:r>
              <a:rPr lang="en-DK" dirty="0"/>
              <a:t>My name is Thor,</a:t>
            </a:r>
            <a:br>
              <a:rPr lang="en-DK" dirty="0"/>
            </a:br>
            <a:r>
              <a:rPr lang="en-DK" dirty="0"/>
              <a:t>I have worked for more than 7 years in the Sequencing and Bioinformatics unit at Statens Serum Institut in Copenhagen, Denmark, which acts as a centralized surveillance/research hub and national reference laboratory for a long range of infectious diseases</a:t>
            </a:r>
            <a:br>
              <a:rPr lang="en-DK" dirty="0"/>
            </a:br>
            <a:br>
              <a:rPr lang="en-DK" dirty="0"/>
            </a:br>
            <a:r>
              <a:rPr lang="en-DK" dirty="0"/>
              <a:t>During that time I have</a:t>
            </a:r>
          </a:p>
        </p:txBody>
      </p:sp>
      <p:sp>
        <p:nvSpPr>
          <p:cNvPr id="4" name="Slide Number Placeholder 3"/>
          <p:cNvSpPr>
            <a:spLocks noGrp="1"/>
          </p:cNvSpPr>
          <p:nvPr>
            <p:ph type="sldNum" sz="quarter" idx="5"/>
          </p:nvPr>
        </p:nvSpPr>
        <p:spPr/>
        <p:txBody>
          <a:bodyPr/>
          <a:lstStyle/>
          <a:p>
            <a:fld id="{A6FDDC17-1147-F44F-821D-339E1EE4AFD3}" type="slidenum">
              <a:rPr lang="en-DK" smtClean="0"/>
              <a:t>1</a:t>
            </a:fld>
            <a:endParaRPr lang="en-DK"/>
          </a:p>
        </p:txBody>
      </p:sp>
    </p:spTree>
    <p:extLst>
      <p:ext uri="{BB962C8B-B14F-4D97-AF65-F5344CB8AC3E}">
        <p14:creationId xmlns:p14="http://schemas.microsoft.com/office/powerpoint/2010/main" val="3460561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This is what global sequence alignment helps us determine.</a:t>
            </a:r>
            <a:br>
              <a:rPr lang="en-DK" dirty="0"/>
            </a:br>
            <a:br>
              <a:rPr lang="en-DK" dirty="0"/>
            </a:br>
            <a:r>
              <a:rPr lang="en-DK" dirty="0"/>
              <a:t>The aim of global sequence alignment is to find the best possible alignment over the entire length of two sequences.</a:t>
            </a:r>
            <a:br>
              <a:rPr lang="en-DK" dirty="0"/>
            </a:br>
            <a:br>
              <a:rPr lang="en-DK" dirty="0"/>
            </a:br>
            <a:r>
              <a:rPr lang="en-DK" dirty="0"/>
              <a:t>So how do we quantify how good an alignment is?</a:t>
            </a:r>
            <a:br>
              <a:rPr lang="en-DK" dirty="0"/>
            </a:br>
            <a:br>
              <a:rPr lang="en-DK" dirty="0"/>
            </a:br>
            <a:r>
              <a:rPr lang="en-DK" dirty="0"/>
              <a:t> - </a:t>
            </a:r>
            <a:br>
              <a:rPr lang="en-DK" dirty="0"/>
            </a:br>
            <a:br>
              <a:rPr lang="en-DK" dirty="0"/>
            </a:br>
            <a:r>
              <a:rPr lang="en-DK" dirty="0"/>
              <a:t>We specifiy a scoring scheme. For instance we say that every time the letter at a position is the same we add one to the score, and every time they're different we subtract one.</a:t>
            </a:r>
          </a:p>
          <a:p>
            <a:endParaRPr lang="en-DK" dirty="0"/>
          </a:p>
          <a:p>
            <a:r>
              <a:rPr lang="en-DK" dirty="0"/>
              <a:t>[Follow slides]</a:t>
            </a:r>
            <a:br>
              <a:rPr lang="en-DK" dirty="0"/>
            </a:br>
            <a:br>
              <a:rPr lang="en-DK" dirty="0"/>
            </a:br>
            <a:br>
              <a:rPr lang="en-DK" dirty="0"/>
            </a:br>
            <a:r>
              <a:rPr lang="en-DK" dirty="0"/>
              <a:t>So we can say the two names to the left are more similar than the names to the right.</a:t>
            </a:r>
          </a:p>
        </p:txBody>
      </p:sp>
      <p:sp>
        <p:nvSpPr>
          <p:cNvPr id="4" name="Slide Number Placeholder 3"/>
          <p:cNvSpPr>
            <a:spLocks noGrp="1"/>
          </p:cNvSpPr>
          <p:nvPr>
            <p:ph type="sldNum" sz="quarter" idx="5"/>
          </p:nvPr>
        </p:nvSpPr>
        <p:spPr/>
        <p:txBody>
          <a:bodyPr/>
          <a:lstStyle/>
          <a:p>
            <a:fld id="{A6FDDC17-1147-F44F-821D-339E1EE4AFD3}" type="slidenum">
              <a:rPr lang="en-DK" smtClean="0"/>
              <a:t>10</a:t>
            </a:fld>
            <a:endParaRPr lang="en-DK"/>
          </a:p>
        </p:txBody>
      </p:sp>
    </p:spTree>
    <p:extLst>
      <p:ext uri="{BB962C8B-B14F-4D97-AF65-F5344CB8AC3E}">
        <p14:creationId xmlns:p14="http://schemas.microsoft.com/office/powerpoint/2010/main" val="77050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[follow slides]</a:t>
            </a:r>
            <a:br>
              <a:rPr lang="en-DK" dirty="0"/>
            </a:br>
            <a:br>
              <a:rPr lang="en-DK" dirty="0"/>
            </a:br>
            <a:r>
              <a:rPr lang="en-DK" dirty="0"/>
              <a:t>Here are two suggestions for an alignment between the same two names. To determine which is better, we need another parameter. The gap score.</a:t>
            </a:r>
          </a:p>
        </p:txBody>
      </p:sp>
      <p:sp>
        <p:nvSpPr>
          <p:cNvPr id="4" name="Slide Number Placeholder 3"/>
          <p:cNvSpPr>
            <a:spLocks noGrp="1"/>
          </p:cNvSpPr>
          <p:nvPr>
            <p:ph type="sldNum" sz="quarter" idx="5"/>
          </p:nvPr>
        </p:nvSpPr>
        <p:spPr/>
        <p:txBody>
          <a:bodyPr/>
          <a:lstStyle/>
          <a:p>
            <a:fld id="{A6FDDC17-1147-F44F-821D-339E1EE4AFD3}" type="slidenum">
              <a:rPr lang="en-DK" smtClean="0"/>
              <a:t>11</a:t>
            </a:fld>
            <a:endParaRPr lang="en-DK"/>
          </a:p>
        </p:txBody>
      </p:sp>
    </p:spTree>
    <p:extLst>
      <p:ext uri="{BB962C8B-B14F-4D97-AF65-F5344CB8AC3E}">
        <p14:creationId xmlns:p14="http://schemas.microsoft.com/office/powerpoint/2010/main" val="305944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A6FDDC17-1147-F44F-821D-339E1EE4AFD3}" type="slidenum">
              <a:rPr lang="en-DK" smtClean="0"/>
              <a:t>12</a:t>
            </a:fld>
            <a:endParaRPr lang="en-DK"/>
          </a:p>
        </p:txBody>
      </p:sp>
    </p:spTree>
    <p:extLst>
      <p:ext uri="{BB962C8B-B14F-4D97-AF65-F5344CB8AC3E}">
        <p14:creationId xmlns:p14="http://schemas.microsoft.com/office/powerpoint/2010/main" val="56063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Quiz!</a:t>
            </a:r>
          </a:p>
        </p:txBody>
      </p:sp>
      <p:sp>
        <p:nvSpPr>
          <p:cNvPr id="4" name="Slide Number Placeholder 3"/>
          <p:cNvSpPr>
            <a:spLocks noGrp="1"/>
          </p:cNvSpPr>
          <p:nvPr>
            <p:ph type="sldNum" sz="quarter" idx="5"/>
          </p:nvPr>
        </p:nvSpPr>
        <p:spPr/>
        <p:txBody>
          <a:bodyPr/>
          <a:lstStyle/>
          <a:p>
            <a:fld id="{A6FDDC17-1147-F44F-821D-339E1EE4AFD3}" type="slidenum">
              <a:rPr lang="en-DK" smtClean="0"/>
              <a:t>13</a:t>
            </a:fld>
            <a:endParaRPr lang="en-DK"/>
          </a:p>
        </p:txBody>
      </p:sp>
    </p:spTree>
    <p:extLst>
      <p:ext uri="{BB962C8B-B14F-4D97-AF65-F5344CB8AC3E}">
        <p14:creationId xmlns:p14="http://schemas.microsoft.com/office/powerpoint/2010/main" val="321889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Needleman-Wunsch is a dynamic programming algorithm.</a:t>
            </a:r>
            <a:br>
              <a:rPr lang="en-DK" dirty="0"/>
            </a:br>
            <a:r>
              <a:rPr lang="en-DK" dirty="0"/>
              <a:t>This means that it solves a complex problem by breaking it down into smaller problems which can be solved one by one.</a:t>
            </a:r>
            <a:br>
              <a:rPr lang="en-DK" dirty="0"/>
            </a:br>
            <a:r>
              <a:rPr lang="en-DK" dirty="0"/>
              <a:t>But the algorithms solution is the best possible one given your input parameters.</a:t>
            </a:r>
            <a:br>
              <a:rPr lang="en-DK" dirty="0"/>
            </a:br>
            <a:r>
              <a:rPr lang="en-DK" dirty="0"/>
              <a:t>In pairwise sequence alignment our input parameters (apart from the two sequences) are the substitution matrix and the gap penalty score.</a:t>
            </a:r>
          </a:p>
        </p:txBody>
      </p:sp>
      <p:sp>
        <p:nvSpPr>
          <p:cNvPr id="4" name="Slide Number Placeholder 3"/>
          <p:cNvSpPr>
            <a:spLocks noGrp="1"/>
          </p:cNvSpPr>
          <p:nvPr>
            <p:ph type="sldNum" sz="quarter" idx="5"/>
          </p:nvPr>
        </p:nvSpPr>
        <p:spPr/>
        <p:txBody>
          <a:bodyPr/>
          <a:lstStyle/>
          <a:p>
            <a:fld id="{A6FDDC17-1147-F44F-821D-339E1EE4AFD3}" type="slidenum">
              <a:rPr lang="en-DK" smtClean="0"/>
              <a:t>14</a:t>
            </a:fld>
            <a:endParaRPr lang="en-DK"/>
          </a:p>
        </p:txBody>
      </p:sp>
    </p:spTree>
    <p:extLst>
      <p:ext uri="{BB962C8B-B14F-4D97-AF65-F5344CB8AC3E}">
        <p14:creationId xmlns:p14="http://schemas.microsoft.com/office/powerpoint/2010/main" val="320077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Here are the two sequences we need to align.</a:t>
            </a:r>
          </a:p>
          <a:p>
            <a:r>
              <a:rPr lang="en-DK" dirty="0"/>
              <a:t> - </a:t>
            </a:r>
            <a:br>
              <a:rPr lang="en-DK" dirty="0"/>
            </a:br>
            <a:r>
              <a:rPr lang="en-DK" dirty="0"/>
              <a:t>We have our choice of substitution matrix and gap penalty.</a:t>
            </a:r>
          </a:p>
          <a:p>
            <a:r>
              <a:rPr lang="en-DK" dirty="0"/>
              <a:t> -</a:t>
            </a:r>
            <a:br>
              <a:rPr lang="en-DK" dirty="0"/>
            </a:br>
            <a:r>
              <a:rPr lang="en-DK" dirty="0"/>
              <a:t>And then we create an mXn matrix like this, were n is the length of sequence 1, plus one, and m is the length of sequence 2, plus one.</a:t>
            </a:r>
            <a:br>
              <a:rPr lang="en-DK" dirty="0"/>
            </a:br>
            <a:r>
              <a:rPr lang="en-DK" dirty="0"/>
              <a:t>Position 1,1 is filled out with a 0.</a:t>
            </a:r>
            <a:br>
              <a:rPr lang="en-DK" dirty="0"/>
            </a:br>
            <a:r>
              <a:rPr lang="en-DK" dirty="0"/>
              <a:t>And the rest of the matrix is filled out like this.</a:t>
            </a:r>
          </a:p>
        </p:txBody>
      </p:sp>
      <p:sp>
        <p:nvSpPr>
          <p:cNvPr id="4" name="Slide Number Placeholder 3"/>
          <p:cNvSpPr>
            <a:spLocks noGrp="1"/>
          </p:cNvSpPr>
          <p:nvPr>
            <p:ph type="sldNum" sz="quarter" idx="5"/>
          </p:nvPr>
        </p:nvSpPr>
        <p:spPr/>
        <p:txBody>
          <a:bodyPr/>
          <a:lstStyle/>
          <a:p>
            <a:fld id="{A6FDDC17-1147-F44F-821D-339E1EE4AFD3}" type="slidenum">
              <a:rPr lang="en-DK" smtClean="0"/>
              <a:t>15</a:t>
            </a:fld>
            <a:endParaRPr lang="en-DK"/>
          </a:p>
        </p:txBody>
      </p:sp>
    </p:spTree>
    <p:extLst>
      <p:ext uri="{BB962C8B-B14F-4D97-AF65-F5344CB8AC3E}">
        <p14:creationId xmlns:p14="http://schemas.microsoft.com/office/powerpoint/2010/main" val="425201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DK" dirty="0"/>
            </a:br>
            <a:br>
              <a:rPr lang="en-DK" dirty="0"/>
            </a:br>
            <a:r>
              <a:rPr lang="en-DK" dirty="0"/>
              <a:t>First we use the value in the field to the left to calculate the deletion score</a:t>
            </a:r>
          </a:p>
          <a:p>
            <a:r>
              <a:rPr lang="en-DK" dirty="0"/>
              <a:t> - </a:t>
            </a:r>
          </a:p>
          <a:p>
            <a:endParaRPr lang="en-DK" dirty="0"/>
          </a:p>
          <a:p>
            <a:r>
              <a:rPr lang="en-DK" dirty="0"/>
              <a:t>Then we use the value in the field above to calculate the insertion score</a:t>
            </a:r>
          </a:p>
          <a:p>
            <a:r>
              <a:rPr lang="en-DK" dirty="0"/>
              <a:t> - </a:t>
            </a:r>
          </a:p>
          <a:p>
            <a:endParaRPr lang="en-DK" dirty="0"/>
          </a:p>
          <a:p>
            <a:r>
              <a:rPr lang="en-DK" dirty="0"/>
              <a:t>And lastly we use the value in the field above and to the left to calculate the match score</a:t>
            </a:r>
          </a:p>
          <a:p>
            <a:endParaRPr lang="en-DK" dirty="0"/>
          </a:p>
          <a:p>
            <a:br>
              <a:rPr lang="en-DK" dirty="0"/>
            </a:br>
            <a:r>
              <a:rPr lang="en-DK" dirty="0"/>
              <a:t>It can make things easier to simply refer to each field by where you get the value needed to calculate it.</a:t>
            </a:r>
            <a:br>
              <a:rPr lang="en-DK" dirty="0"/>
            </a:br>
            <a:br>
              <a:rPr lang="en-DK" dirty="0"/>
            </a:br>
            <a:br>
              <a:rPr lang="en-DK" dirty="0"/>
            </a:br>
            <a:r>
              <a:rPr lang="en-DK" dirty="0"/>
              <a:t> ---</a:t>
            </a:r>
            <a:br>
              <a:rPr lang="en-DK" dirty="0"/>
            </a:br>
            <a:br>
              <a:rPr lang="en-DK" dirty="0"/>
            </a:br>
            <a:r>
              <a:rPr lang="en-DK" dirty="0"/>
              <a:t>After calculating the three scores we just need to take the highest of the three.</a:t>
            </a:r>
          </a:p>
        </p:txBody>
      </p:sp>
      <p:sp>
        <p:nvSpPr>
          <p:cNvPr id="4" name="Slide Number Placeholder 3"/>
          <p:cNvSpPr>
            <a:spLocks noGrp="1"/>
          </p:cNvSpPr>
          <p:nvPr>
            <p:ph type="sldNum" sz="quarter" idx="5"/>
          </p:nvPr>
        </p:nvSpPr>
        <p:spPr/>
        <p:txBody>
          <a:bodyPr/>
          <a:lstStyle/>
          <a:p>
            <a:fld id="{A6FDDC17-1147-F44F-821D-339E1EE4AFD3}" type="slidenum">
              <a:rPr lang="en-DK" smtClean="0"/>
              <a:t>16</a:t>
            </a:fld>
            <a:endParaRPr lang="en-DK"/>
          </a:p>
        </p:txBody>
      </p:sp>
    </p:spTree>
    <p:extLst>
      <p:ext uri="{BB962C8B-B14F-4D97-AF65-F5344CB8AC3E}">
        <p14:creationId xmlns:p14="http://schemas.microsoft.com/office/powerpoint/2010/main" val="2215743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a:p>
            <a:r>
              <a:rPr lang="en-DK" dirty="0"/>
              <a:t>And we add a little arrow. This is to indicate that the diagonal score was the one we used to calculate this value.</a:t>
            </a:r>
            <a:br>
              <a:rPr lang="en-DK" dirty="0"/>
            </a:br>
            <a:br>
              <a:rPr lang="en-DK" dirty="0"/>
            </a:br>
            <a:r>
              <a:rPr lang="en-DK" dirty="0"/>
              <a:t>We will need this later.</a:t>
            </a:r>
          </a:p>
        </p:txBody>
      </p:sp>
      <p:sp>
        <p:nvSpPr>
          <p:cNvPr id="4" name="Slide Number Placeholder 3"/>
          <p:cNvSpPr>
            <a:spLocks noGrp="1"/>
          </p:cNvSpPr>
          <p:nvPr>
            <p:ph type="sldNum" sz="quarter" idx="5"/>
          </p:nvPr>
        </p:nvSpPr>
        <p:spPr/>
        <p:txBody>
          <a:bodyPr/>
          <a:lstStyle/>
          <a:p>
            <a:fld id="{A6FDDC17-1147-F44F-821D-339E1EE4AFD3}" type="slidenum">
              <a:rPr lang="en-DK" smtClean="0"/>
              <a:t>17</a:t>
            </a:fld>
            <a:endParaRPr lang="en-DK"/>
          </a:p>
        </p:txBody>
      </p:sp>
    </p:spTree>
    <p:extLst>
      <p:ext uri="{BB962C8B-B14F-4D97-AF65-F5344CB8AC3E}">
        <p14:creationId xmlns:p14="http://schemas.microsoft.com/office/powerpoint/2010/main" val="29432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Let's try one more for repetition.</a:t>
            </a:r>
          </a:p>
          <a:p>
            <a:r>
              <a:rPr lang="en-DK" dirty="0"/>
              <a:t>We need to calculate the value in the field marked with a question mark here.</a:t>
            </a:r>
          </a:p>
        </p:txBody>
      </p:sp>
      <p:sp>
        <p:nvSpPr>
          <p:cNvPr id="4" name="Slide Number Placeholder 3"/>
          <p:cNvSpPr>
            <a:spLocks noGrp="1"/>
          </p:cNvSpPr>
          <p:nvPr>
            <p:ph type="sldNum" sz="quarter" idx="5"/>
          </p:nvPr>
        </p:nvSpPr>
        <p:spPr/>
        <p:txBody>
          <a:bodyPr/>
          <a:lstStyle/>
          <a:p>
            <a:fld id="{A6FDDC17-1147-F44F-821D-339E1EE4AFD3}" type="slidenum">
              <a:rPr lang="en-DK" smtClean="0"/>
              <a:t>18</a:t>
            </a:fld>
            <a:endParaRPr lang="en-DK"/>
          </a:p>
        </p:txBody>
      </p:sp>
    </p:spTree>
    <p:extLst>
      <p:ext uri="{BB962C8B-B14F-4D97-AF65-F5344CB8AC3E}">
        <p14:creationId xmlns:p14="http://schemas.microsoft.com/office/powerpoint/2010/main" val="168326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Every time I put a value into a field I also added an arrow indicating which was the highest score.</a:t>
            </a:r>
            <a:br>
              <a:rPr lang="en-DK" dirty="0"/>
            </a:br>
            <a:br>
              <a:rPr lang="en-DK" dirty="0"/>
            </a:br>
            <a:r>
              <a:rPr lang="en-DK" dirty="0"/>
              <a:t>In a practical computer implementation of the Needleman-Wunsch algorithm, this information will instead be stored in a second matrix.</a:t>
            </a:r>
            <a:br>
              <a:rPr lang="en-DK" dirty="0"/>
            </a:br>
            <a:br>
              <a:rPr lang="en-DK" dirty="0"/>
            </a:br>
            <a:r>
              <a:rPr lang="en-DK" dirty="0"/>
              <a:t>So there are two matrices, one with the scores and one indicating where the value came from.</a:t>
            </a:r>
            <a:br>
              <a:rPr lang="en-DK" dirty="0"/>
            </a:br>
            <a:br>
              <a:rPr lang="en-DK" dirty="0"/>
            </a:br>
            <a:r>
              <a:rPr lang="en-DK" dirty="0"/>
              <a:t>We can use this second matrix to "follow the arrows" and do what's called a traceback.</a:t>
            </a:r>
          </a:p>
          <a:p>
            <a:endParaRPr lang="en-DK" dirty="0"/>
          </a:p>
          <a:p>
            <a:r>
              <a:rPr lang="en-DK" dirty="0"/>
              <a:t>And that is how you obtain a fully optimized pairwise sequence alignment.</a:t>
            </a:r>
          </a:p>
        </p:txBody>
      </p:sp>
      <p:sp>
        <p:nvSpPr>
          <p:cNvPr id="4" name="Slide Number Placeholder 3"/>
          <p:cNvSpPr>
            <a:spLocks noGrp="1"/>
          </p:cNvSpPr>
          <p:nvPr>
            <p:ph type="sldNum" sz="quarter" idx="5"/>
          </p:nvPr>
        </p:nvSpPr>
        <p:spPr/>
        <p:txBody>
          <a:bodyPr/>
          <a:lstStyle/>
          <a:p>
            <a:fld id="{A6FDDC17-1147-F44F-821D-339E1EE4AFD3}" type="slidenum">
              <a:rPr lang="en-DK" smtClean="0"/>
              <a:t>23</a:t>
            </a:fld>
            <a:endParaRPr lang="en-DK"/>
          </a:p>
        </p:txBody>
      </p:sp>
    </p:spTree>
    <p:extLst>
      <p:ext uri="{BB962C8B-B14F-4D97-AF65-F5344CB8AC3E}">
        <p14:creationId xmlns:p14="http://schemas.microsoft.com/office/powerpoint/2010/main" val="226946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Not to sell myself short, but tomorrows session is when you will really learn how to make the most of your sequencing data.</a:t>
            </a:r>
            <a:br>
              <a:rPr lang="en-DK" dirty="0"/>
            </a:br>
            <a:br>
              <a:rPr lang="en-DK" dirty="0"/>
            </a:br>
            <a:r>
              <a:rPr lang="en-DK" dirty="0"/>
              <a:t>You will create phylogenetic trees, visualize them using different tools, use some nice interfaces to add metadata to those trees that can aid in evolutionary analyses or outbreak investigations.</a:t>
            </a:r>
            <a:br>
              <a:rPr lang="en-DK" dirty="0"/>
            </a:br>
            <a:br>
              <a:rPr lang="en-DK" dirty="0"/>
            </a:br>
            <a:r>
              <a:rPr lang="en-DK" dirty="0"/>
              <a:t>But before we get to that, you need to learn how to generate the data necessary to generate phylogenetic trees. That means sequence alignment, and today will be focused on tools for just that.</a:t>
            </a:r>
          </a:p>
        </p:txBody>
      </p:sp>
      <p:sp>
        <p:nvSpPr>
          <p:cNvPr id="4" name="Slide Number Placeholder 3"/>
          <p:cNvSpPr>
            <a:spLocks noGrp="1"/>
          </p:cNvSpPr>
          <p:nvPr>
            <p:ph type="sldNum" sz="quarter" idx="5"/>
          </p:nvPr>
        </p:nvSpPr>
        <p:spPr/>
        <p:txBody>
          <a:bodyPr/>
          <a:lstStyle/>
          <a:p>
            <a:fld id="{A6FDDC17-1147-F44F-821D-339E1EE4AFD3}" type="slidenum">
              <a:rPr lang="en-DK" smtClean="0"/>
              <a:t>2</a:t>
            </a:fld>
            <a:endParaRPr lang="en-DK"/>
          </a:p>
        </p:txBody>
      </p:sp>
    </p:spTree>
    <p:extLst>
      <p:ext uri="{BB962C8B-B14F-4D97-AF65-F5344CB8AC3E}">
        <p14:creationId xmlns:p14="http://schemas.microsoft.com/office/powerpoint/2010/main" val="137405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When aligning nucleotide sequences we often just use a match score and a mismatch score rather than a substitution matrix.</a:t>
            </a:r>
            <a:br>
              <a:rPr lang="en-DK" dirty="0"/>
            </a:br>
            <a:br>
              <a:rPr lang="en-DK" dirty="0"/>
            </a:br>
            <a:r>
              <a:rPr lang="en-DK" dirty="0"/>
              <a:t>But for protein alignments we absolutely need a substitution matrix. Protein substitutions are not equally likely to occur. Not only can some protein substitutions arise from a single nucleotide mutation, while others require replacing the entire codon, but they also impact protein structure in vastly different ways.</a:t>
            </a:r>
          </a:p>
        </p:txBody>
      </p:sp>
      <p:sp>
        <p:nvSpPr>
          <p:cNvPr id="4" name="Slide Number Placeholder 3"/>
          <p:cNvSpPr>
            <a:spLocks noGrp="1"/>
          </p:cNvSpPr>
          <p:nvPr>
            <p:ph type="sldNum" sz="quarter" idx="5"/>
          </p:nvPr>
        </p:nvSpPr>
        <p:spPr/>
        <p:txBody>
          <a:bodyPr/>
          <a:lstStyle/>
          <a:p>
            <a:fld id="{A6FDDC17-1147-F44F-821D-339E1EE4AFD3}" type="slidenum">
              <a:rPr lang="en-DK" smtClean="0"/>
              <a:t>25</a:t>
            </a:fld>
            <a:endParaRPr lang="en-DK"/>
          </a:p>
        </p:txBody>
      </p:sp>
    </p:spTree>
    <p:extLst>
      <p:ext uri="{BB962C8B-B14F-4D97-AF65-F5344CB8AC3E}">
        <p14:creationId xmlns:p14="http://schemas.microsoft.com/office/powerpoint/2010/main" val="54358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A6FDDC17-1147-F44F-821D-339E1EE4AFD3}" type="slidenum">
              <a:rPr lang="en-DK" smtClean="0"/>
              <a:t>26</a:t>
            </a:fld>
            <a:endParaRPr lang="en-DK"/>
          </a:p>
        </p:txBody>
      </p:sp>
    </p:spTree>
    <p:extLst>
      <p:ext uri="{BB962C8B-B14F-4D97-AF65-F5344CB8AC3E}">
        <p14:creationId xmlns:p14="http://schemas.microsoft.com/office/powerpoint/2010/main" val="2125271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Blast performs local alignment, and for that it uses a slightly modified variant of the Needleman-Wunsch algorithm called the Smith-Waterman algorithm. Because apparently you always need exactly two people do design an algorithm.</a:t>
            </a:r>
            <a:br>
              <a:rPr lang="en-DK" dirty="0"/>
            </a:br>
            <a:br>
              <a:rPr lang="en-DK" dirty="0"/>
            </a:br>
            <a:r>
              <a:rPr lang="en-DK" dirty="0"/>
              <a:t>Smith-Waterman is also a dynamic programming algorithm, and therefore guaranteed to provide you the best possible alignment given your input parameters.</a:t>
            </a:r>
          </a:p>
          <a:p>
            <a:br>
              <a:rPr lang="en-DK" dirty="0"/>
            </a:br>
            <a:r>
              <a:rPr lang="en-DK" dirty="0"/>
              <a:t>But Blast does not attempt to apply the Smith-Waterman algorithm to all parts of your query and subject sequences, that is way too demanding computationally when working with large sequences! It only does so in regions where it first identifies an exact sequence match between query and subject.</a:t>
            </a:r>
          </a:p>
        </p:txBody>
      </p:sp>
      <p:sp>
        <p:nvSpPr>
          <p:cNvPr id="4" name="Slide Number Placeholder 3"/>
          <p:cNvSpPr>
            <a:spLocks noGrp="1"/>
          </p:cNvSpPr>
          <p:nvPr>
            <p:ph type="sldNum" sz="quarter" idx="5"/>
          </p:nvPr>
        </p:nvSpPr>
        <p:spPr/>
        <p:txBody>
          <a:bodyPr/>
          <a:lstStyle/>
          <a:p>
            <a:fld id="{A6FDDC17-1147-F44F-821D-339E1EE4AFD3}" type="slidenum">
              <a:rPr lang="en-DK" smtClean="0"/>
              <a:t>34</a:t>
            </a:fld>
            <a:endParaRPr lang="en-DK"/>
          </a:p>
        </p:txBody>
      </p:sp>
    </p:spTree>
    <p:extLst>
      <p:ext uri="{BB962C8B-B14F-4D97-AF65-F5344CB8AC3E}">
        <p14:creationId xmlns:p14="http://schemas.microsoft.com/office/powerpoint/2010/main" val="159193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As you saw earlier, looking at just the 500 bp v3-v4 region of the 16s rRNA gene provided absolutely no useful information when examining our 22 Listeria isolates, as they were all identical.</a:t>
            </a:r>
            <a:br>
              <a:rPr lang="en-DK" dirty="0"/>
            </a:br>
            <a:r>
              <a:rPr lang="en-DK" dirty="0"/>
              <a:t>We need more discriminatory power. We can increase this by basing our analysis on more genes, like we do in Multilocus sequence typing, but even better is to analyze the entire core genome.</a:t>
            </a:r>
            <a:br>
              <a:rPr lang="en-DK" dirty="0"/>
            </a:br>
            <a:r>
              <a:rPr lang="en-DK" dirty="0"/>
              <a:t>That is, the part of the genome that all our isolates have in common.</a:t>
            </a:r>
          </a:p>
          <a:p>
            <a:r>
              <a:rPr lang="en-DK" dirty="0"/>
              <a:t>This is the purpose of core genome SNP analysis</a:t>
            </a:r>
          </a:p>
        </p:txBody>
      </p:sp>
      <p:sp>
        <p:nvSpPr>
          <p:cNvPr id="4" name="Slide Number Placeholder 3"/>
          <p:cNvSpPr>
            <a:spLocks noGrp="1"/>
          </p:cNvSpPr>
          <p:nvPr>
            <p:ph type="sldNum" sz="quarter" idx="5"/>
          </p:nvPr>
        </p:nvSpPr>
        <p:spPr/>
        <p:txBody>
          <a:bodyPr/>
          <a:lstStyle/>
          <a:p>
            <a:fld id="{A6FDDC17-1147-F44F-821D-339E1EE4AFD3}" type="slidenum">
              <a:rPr lang="en-DK" smtClean="0"/>
              <a:t>41</a:t>
            </a:fld>
            <a:endParaRPr lang="en-DK"/>
          </a:p>
        </p:txBody>
      </p:sp>
    </p:spTree>
    <p:extLst>
      <p:ext uri="{BB962C8B-B14F-4D97-AF65-F5344CB8AC3E}">
        <p14:creationId xmlns:p14="http://schemas.microsoft.com/office/powerpoint/2010/main" val="60004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So today we will have a very brief introduction to sequence alignment in theory.</a:t>
            </a:r>
            <a:br>
              <a:rPr lang="en-DK" dirty="0"/>
            </a:br>
            <a:br>
              <a:rPr lang="en-DK" dirty="0"/>
            </a:br>
            <a:r>
              <a:rPr lang="en-DK" dirty="0"/>
              <a:t>A very thorough look at one particular sequence alignment algorithm in practice.</a:t>
            </a:r>
            <a:br>
              <a:rPr lang="en-DK" dirty="0"/>
            </a:br>
            <a:br>
              <a:rPr lang="en-DK" dirty="0"/>
            </a:br>
            <a:r>
              <a:rPr lang="en-DK" dirty="0"/>
              <a:t>And do some exercises to get you comfortable with a few different sequence alignment tools on the command line:</a:t>
            </a:r>
            <a:br>
              <a:rPr lang="en-DK" dirty="0"/>
            </a:br>
            <a:br>
              <a:rPr lang="en-DK" dirty="0"/>
            </a:br>
            <a:r>
              <a:rPr lang="en-DK" dirty="0"/>
              <a:t>MAFFT, MUSCLE, BLAST and Snippy</a:t>
            </a:r>
            <a:br>
              <a:rPr lang="en-DK" dirty="0"/>
            </a:br>
            <a:br>
              <a:rPr lang="en-DK" dirty="0"/>
            </a:br>
            <a:r>
              <a:rPr lang="en-DK" dirty="0"/>
              <a:t>The sequence alignments you generate with these tools today will be used as input in tomorrows session phylogenetic analysis.</a:t>
            </a:r>
          </a:p>
        </p:txBody>
      </p:sp>
      <p:sp>
        <p:nvSpPr>
          <p:cNvPr id="4" name="Slide Number Placeholder 3"/>
          <p:cNvSpPr>
            <a:spLocks noGrp="1"/>
          </p:cNvSpPr>
          <p:nvPr>
            <p:ph type="sldNum" sz="quarter" idx="5"/>
          </p:nvPr>
        </p:nvSpPr>
        <p:spPr/>
        <p:txBody>
          <a:bodyPr/>
          <a:lstStyle/>
          <a:p>
            <a:fld id="{A6FDDC17-1147-F44F-821D-339E1EE4AFD3}" type="slidenum">
              <a:rPr lang="en-DK" smtClean="0"/>
              <a:t>3</a:t>
            </a:fld>
            <a:endParaRPr lang="en-DK"/>
          </a:p>
        </p:txBody>
      </p:sp>
    </p:spTree>
    <p:extLst>
      <p:ext uri="{BB962C8B-B14F-4D97-AF65-F5344CB8AC3E}">
        <p14:creationId xmlns:p14="http://schemas.microsoft.com/office/powerpoint/2010/main" val="91793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TIn slightly more detail, these are the intended learning outcomes of today</a:t>
            </a:r>
            <a:br>
              <a:rPr lang="en-DK" dirty="0"/>
            </a:br>
            <a:br>
              <a:rPr lang="en-DK" dirty="0"/>
            </a:br>
            <a:endParaRPr lang="en-DK" dirty="0"/>
          </a:p>
        </p:txBody>
      </p:sp>
      <p:sp>
        <p:nvSpPr>
          <p:cNvPr id="4" name="Slide Number Placeholder 3"/>
          <p:cNvSpPr>
            <a:spLocks noGrp="1"/>
          </p:cNvSpPr>
          <p:nvPr>
            <p:ph type="sldNum" sz="quarter" idx="5"/>
          </p:nvPr>
        </p:nvSpPr>
        <p:spPr/>
        <p:txBody>
          <a:bodyPr/>
          <a:lstStyle/>
          <a:p>
            <a:fld id="{A6FDDC17-1147-F44F-821D-339E1EE4AFD3}" type="slidenum">
              <a:rPr lang="en-DK" smtClean="0"/>
              <a:t>4</a:t>
            </a:fld>
            <a:endParaRPr lang="en-DK"/>
          </a:p>
        </p:txBody>
      </p:sp>
    </p:spTree>
    <p:extLst>
      <p:ext uri="{BB962C8B-B14F-4D97-AF65-F5344CB8AC3E}">
        <p14:creationId xmlns:p14="http://schemas.microsoft.com/office/powerpoint/2010/main" val="154420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This is the data we will be working with both today and tomorrow.</a:t>
            </a:r>
            <a:br>
              <a:rPr lang="en-DK" dirty="0"/>
            </a:br>
            <a:br>
              <a:rPr lang="en-DK" dirty="0"/>
            </a:br>
            <a:r>
              <a:rPr lang="en-DK" dirty="0"/>
              <a:t>Some of you have perhaps already downloaded the data, but for the most part it is quick to download at the start of each exercise.</a:t>
            </a:r>
            <a:br>
              <a:rPr lang="en-DK" dirty="0"/>
            </a:br>
            <a:br>
              <a:rPr lang="en-DK" dirty="0"/>
            </a:br>
            <a:r>
              <a:rPr lang="en-DK" dirty="0"/>
              <a:t>The one exception is the raw read data which is a lot bigger than the rest. Downloading these take a while, so we will begin downloading this right away.</a:t>
            </a:r>
          </a:p>
        </p:txBody>
      </p:sp>
      <p:sp>
        <p:nvSpPr>
          <p:cNvPr id="4" name="Slide Number Placeholder 3"/>
          <p:cNvSpPr>
            <a:spLocks noGrp="1"/>
          </p:cNvSpPr>
          <p:nvPr>
            <p:ph type="sldNum" sz="quarter" idx="5"/>
          </p:nvPr>
        </p:nvSpPr>
        <p:spPr/>
        <p:txBody>
          <a:bodyPr/>
          <a:lstStyle/>
          <a:p>
            <a:fld id="{A6FDDC17-1147-F44F-821D-339E1EE4AFD3}" type="slidenum">
              <a:rPr lang="en-DK" smtClean="0"/>
              <a:t>5</a:t>
            </a:fld>
            <a:endParaRPr lang="en-DK"/>
          </a:p>
        </p:txBody>
      </p:sp>
    </p:spTree>
    <p:extLst>
      <p:ext uri="{BB962C8B-B14F-4D97-AF65-F5344CB8AC3E}">
        <p14:creationId xmlns:p14="http://schemas.microsoft.com/office/powerpoint/2010/main" val="113938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The training material, presentations and exercises, are available on the EVA platform, but it is also available on a github repository. The markdown files on the github repository are likely more convenient as it is neatly formatted, and you can click to copy commands when you follow along.</a:t>
            </a:r>
            <a:br>
              <a:rPr lang="en-DK" dirty="0"/>
            </a:br>
            <a:br>
              <a:rPr lang="en-DK" dirty="0"/>
            </a:br>
            <a:r>
              <a:rPr lang="en-DK" dirty="0"/>
              <a:t>If you wish to prepare for doing core genome SNP analysis based on raw read files later, I will show how to start the download.</a:t>
            </a:r>
            <a:br>
              <a:rPr lang="en-DK" dirty="0"/>
            </a:br>
            <a:br>
              <a:rPr lang="en-DK" dirty="0"/>
            </a:br>
            <a:r>
              <a:rPr lang="en-DK" dirty="0"/>
              <a:t>(Follow link to github, use screen, cd back, copy paste command)</a:t>
            </a:r>
          </a:p>
        </p:txBody>
      </p:sp>
      <p:sp>
        <p:nvSpPr>
          <p:cNvPr id="4" name="Slide Number Placeholder 3"/>
          <p:cNvSpPr>
            <a:spLocks noGrp="1"/>
          </p:cNvSpPr>
          <p:nvPr>
            <p:ph type="sldNum" sz="quarter" idx="5"/>
          </p:nvPr>
        </p:nvSpPr>
        <p:spPr/>
        <p:txBody>
          <a:bodyPr/>
          <a:lstStyle/>
          <a:p>
            <a:fld id="{A6FDDC17-1147-F44F-821D-339E1EE4AFD3}" type="slidenum">
              <a:rPr lang="en-DK" smtClean="0"/>
              <a:t>6</a:t>
            </a:fld>
            <a:endParaRPr lang="en-DK"/>
          </a:p>
        </p:txBody>
      </p:sp>
    </p:spTree>
    <p:extLst>
      <p:ext uri="{BB962C8B-B14F-4D97-AF65-F5344CB8AC3E}">
        <p14:creationId xmlns:p14="http://schemas.microsoft.com/office/powerpoint/2010/main" val="51834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What is the point of sequence alignment.</a:t>
            </a:r>
            <a:br>
              <a:rPr lang="en-DK" dirty="0"/>
            </a:br>
            <a:br>
              <a:rPr lang="en-DK" dirty="0"/>
            </a:br>
            <a:r>
              <a:rPr lang="en-DK" dirty="0"/>
              <a:t>When we align sequences we can look at antigenic drift, that is investigate and count the mutations, insertions, deletions that have appeared since the last common ancestor shared by two organisms</a:t>
            </a:r>
            <a:br>
              <a:rPr lang="en-DK" dirty="0"/>
            </a:br>
            <a:br>
              <a:rPr lang="en-DK" dirty="0"/>
            </a:br>
            <a:endParaRPr lang="en-DK" dirty="0"/>
          </a:p>
          <a:p>
            <a:r>
              <a:rPr lang="en-DK" dirty="0"/>
              <a:t>We can use it to look for what we might call moftifs shared between sequences. That can be the same gene, but different variants, found in different species. Or a particular structure in a gene that also occurs in a different gene with different function.</a:t>
            </a:r>
            <a:br>
              <a:rPr lang="en-DK" dirty="0"/>
            </a:br>
            <a:br>
              <a:rPr lang="en-DK" dirty="0"/>
            </a:br>
            <a:br>
              <a:rPr lang="en-DK" dirty="0"/>
            </a:br>
            <a:r>
              <a:rPr lang="en-DK" dirty="0"/>
              <a:t>And we can use it to look for detailed variation in genes. Mutations that alter structure, or mutations in active sites that alter binding affinity with a substrate, or mutations which cause complete loss of function.</a:t>
            </a:r>
          </a:p>
        </p:txBody>
      </p:sp>
      <p:sp>
        <p:nvSpPr>
          <p:cNvPr id="4" name="Slide Number Placeholder 3"/>
          <p:cNvSpPr>
            <a:spLocks noGrp="1"/>
          </p:cNvSpPr>
          <p:nvPr>
            <p:ph type="sldNum" sz="quarter" idx="5"/>
          </p:nvPr>
        </p:nvSpPr>
        <p:spPr/>
        <p:txBody>
          <a:bodyPr/>
          <a:lstStyle/>
          <a:p>
            <a:fld id="{A6FDDC17-1147-F44F-821D-339E1EE4AFD3}" type="slidenum">
              <a:rPr lang="en-DK" smtClean="0"/>
              <a:t>7</a:t>
            </a:fld>
            <a:endParaRPr lang="en-DK"/>
          </a:p>
        </p:txBody>
      </p:sp>
    </p:spTree>
    <p:extLst>
      <p:ext uri="{BB962C8B-B14F-4D97-AF65-F5344CB8AC3E}">
        <p14:creationId xmlns:p14="http://schemas.microsoft.com/office/powerpoint/2010/main" val="124543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We categorize three different types of sequence alignment.</a:t>
            </a:r>
          </a:p>
          <a:p>
            <a:endParaRPr lang="en-DK" dirty="0"/>
          </a:p>
          <a:p>
            <a:r>
              <a:rPr lang="en-DK" dirty="0"/>
              <a:t>Pairwise sequence alignment, in which we align the full length of two sequences.</a:t>
            </a:r>
            <a:br>
              <a:rPr lang="en-DK" dirty="0"/>
            </a:br>
            <a:br>
              <a:rPr lang="en-DK" dirty="0"/>
            </a:br>
            <a:r>
              <a:rPr lang="en-DK" dirty="0"/>
              <a:t>Multiple sequence alignment, in which we align the full length of three or more sequences</a:t>
            </a:r>
          </a:p>
          <a:p>
            <a:endParaRPr lang="en-DK" dirty="0"/>
          </a:p>
          <a:p>
            <a:r>
              <a:rPr lang="en-DK" dirty="0"/>
              <a:t>Local sequence alignment, in which we do not attempt to align the full length of two sequences, but just a part of them.</a:t>
            </a:r>
          </a:p>
        </p:txBody>
      </p:sp>
      <p:sp>
        <p:nvSpPr>
          <p:cNvPr id="4" name="Slide Number Placeholder 3"/>
          <p:cNvSpPr>
            <a:spLocks noGrp="1"/>
          </p:cNvSpPr>
          <p:nvPr>
            <p:ph type="sldNum" sz="quarter" idx="5"/>
          </p:nvPr>
        </p:nvSpPr>
        <p:spPr/>
        <p:txBody>
          <a:bodyPr/>
          <a:lstStyle/>
          <a:p>
            <a:fld id="{A6FDDC17-1147-F44F-821D-339E1EE4AFD3}" type="slidenum">
              <a:rPr lang="en-DK" smtClean="0"/>
              <a:t>8</a:t>
            </a:fld>
            <a:endParaRPr lang="en-DK"/>
          </a:p>
        </p:txBody>
      </p:sp>
    </p:spTree>
    <p:extLst>
      <p:ext uri="{BB962C8B-B14F-4D97-AF65-F5344CB8AC3E}">
        <p14:creationId xmlns:p14="http://schemas.microsoft.com/office/powerpoint/2010/main" val="1543259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Because you'll be spending plenty of time looking at DNA sequences in the exercises later, we'll start out with something different.</a:t>
            </a:r>
            <a:br>
              <a:rPr lang="en-DK" dirty="0"/>
            </a:br>
            <a:br>
              <a:rPr lang="en-DK" dirty="0"/>
            </a:br>
            <a:r>
              <a:rPr lang="en-DK" dirty="0"/>
              <a:t>Looking for similarities between DNA or protein sequences and aligning those sequences, is really no different than doing the same for any type of word.</a:t>
            </a:r>
          </a:p>
          <a:p>
            <a:endParaRPr lang="en-DK" dirty="0"/>
          </a:p>
          <a:p>
            <a:r>
              <a:rPr lang="en-DK" dirty="0"/>
              <a:t>These are some names of colleagues of mine. Many have previously taught in virtual trainings on EVA.</a:t>
            </a:r>
            <a:br>
              <a:rPr lang="en-DK" dirty="0"/>
            </a:br>
            <a:r>
              <a:rPr lang="en-DK" dirty="0"/>
              <a:t>Do you see any notable patterns between some of these names?</a:t>
            </a:r>
            <a:br>
              <a:rPr lang="en-DK" dirty="0"/>
            </a:br>
            <a:br>
              <a:rPr lang="en-DK" dirty="0"/>
            </a:br>
            <a:r>
              <a:rPr lang="en-DK" dirty="0"/>
              <a:t>I cound also ask: Are any of these names "more" similar than others?</a:t>
            </a:r>
          </a:p>
        </p:txBody>
      </p:sp>
      <p:sp>
        <p:nvSpPr>
          <p:cNvPr id="4" name="Slide Number Placeholder 3"/>
          <p:cNvSpPr>
            <a:spLocks noGrp="1"/>
          </p:cNvSpPr>
          <p:nvPr>
            <p:ph type="sldNum" sz="quarter" idx="5"/>
          </p:nvPr>
        </p:nvSpPr>
        <p:spPr/>
        <p:txBody>
          <a:bodyPr/>
          <a:lstStyle/>
          <a:p>
            <a:fld id="{A6FDDC17-1147-F44F-821D-339E1EE4AFD3}" type="slidenum">
              <a:rPr lang="en-DK" smtClean="0"/>
              <a:t>9</a:t>
            </a:fld>
            <a:endParaRPr lang="en-DK"/>
          </a:p>
        </p:txBody>
      </p:sp>
    </p:spTree>
    <p:extLst>
      <p:ext uri="{BB962C8B-B14F-4D97-AF65-F5344CB8AC3E}">
        <p14:creationId xmlns:p14="http://schemas.microsoft.com/office/powerpoint/2010/main" val="3705905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en-GB"/>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GB"/>
              <a:t>Click to edit Master subtitle style</a:t>
            </a:r>
            <a:endParaRPr lang="en-GB" dirty="0"/>
          </a:p>
        </p:txBody>
      </p:sp>
      <p:pic>
        <p:nvPicPr>
          <p:cNvPr id="8"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BE76DBFB-D6ED-0D44-A462-EB141112F4E3}" type="slidenum">
              <a:rPr lang="en-DK" smtClean="0"/>
              <a:t>‹#›</a:t>
            </a:fld>
            <a:endParaRPr lang="en-DK"/>
          </a:p>
        </p:txBody>
      </p:sp>
    </p:spTree>
    <p:extLst>
      <p:ext uri="{BB962C8B-B14F-4D97-AF65-F5344CB8AC3E}">
        <p14:creationId xmlns:p14="http://schemas.microsoft.com/office/powerpoint/2010/main" val="418874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Tahoma" pitchFamily="34" charset="0"/>
              <a:buChar char="–"/>
              <a:tabLst>
                <a:tab pos="541312" algn="l"/>
              </a:tabLst>
              <a:defRPr sz="2400">
                <a:latin typeface="Tahoma" pitchFamily="34" charset="0"/>
                <a:cs typeface="Tahoma" pitchFamily="34" charset="0"/>
              </a:defRPr>
            </a:lvl3pPr>
            <a:lvl5pPr>
              <a:buNone/>
              <a:defRPr/>
            </a:lvl5pPr>
          </a:lstStyle>
          <a:p>
            <a:pPr lvl="0"/>
            <a:r>
              <a:rPr lang="en-GB"/>
              <a:t>Click to edit Master text styles</a:t>
            </a:r>
          </a:p>
          <a:p>
            <a:pPr lvl="1"/>
            <a:r>
              <a:rPr lang="en-GB"/>
              <a:t>Second level</a:t>
            </a:r>
          </a:p>
          <a:p>
            <a:pPr lvl="2"/>
            <a:r>
              <a:rPr lang="en-GB"/>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BE76DBFB-D6ED-0D44-A462-EB141112F4E3}" type="slidenum">
              <a:rPr lang="en-DK" smtClean="0"/>
              <a:t>‹#›</a:t>
            </a:fld>
            <a:endParaRPr lang="en-DK"/>
          </a:p>
        </p:txBody>
      </p:sp>
    </p:spTree>
    <p:extLst>
      <p:ext uri="{BB962C8B-B14F-4D97-AF65-F5344CB8AC3E}">
        <p14:creationId xmlns:p14="http://schemas.microsoft.com/office/powerpoint/2010/main" val="12807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1138-F6E4-D118-2C71-7DB1D3831046}"/>
              </a:ext>
            </a:extLst>
          </p:cNvPr>
          <p:cNvSpPr>
            <a:spLocks noGrp="1"/>
          </p:cNvSpPr>
          <p:nvPr>
            <p:ph type="title"/>
          </p:nvPr>
        </p:nvSpPr>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CB61433A-11CB-9820-BDB3-0F243B6D2EE0}"/>
              </a:ext>
            </a:extLst>
          </p:cNvPr>
          <p:cNvSpPr>
            <a:spLocks noGrp="1"/>
          </p:cNvSpPr>
          <p:nvPr>
            <p:ph type="dt" sz="half" idx="10"/>
          </p:nvPr>
        </p:nvSpPr>
        <p:spPr/>
        <p:txBody>
          <a:bodyPr/>
          <a:lstStyle/>
          <a:p>
            <a:fld id="{1A250E15-2035-A443-925B-82969C56C078}" type="datetimeFigureOut">
              <a:rPr lang="en-DK" smtClean="0"/>
              <a:t>18/03/2024</a:t>
            </a:fld>
            <a:endParaRPr lang="en-DK"/>
          </a:p>
        </p:txBody>
      </p:sp>
      <p:sp>
        <p:nvSpPr>
          <p:cNvPr id="4" name="Footer Placeholder 3">
            <a:extLst>
              <a:ext uri="{FF2B5EF4-FFF2-40B4-BE49-F238E27FC236}">
                <a16:creationId xmlns:a16="http://schemas.microsoft.com/office/drawing/2014/main" id="{DE4E7637-9174-F126-9C44-FCB073DED397}"/>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80F2DE07-6058-07FB-E30E-893AC4FF41C6}"/>
              </a:ext>
            </a:extLst>
          </p:cNvPr>
          <p:cNvSpPr>
            <a:spLocks noGrp="1"/>
          </p:cNvSpPr>
          <p:nvPr>
            <p:ph type="sldNum" sz="quarter" idx="12"/>
          </p:nvPr>
        </p:nvSpPr>
        <p:spPr/>
        <p:txBody>
          <a:bodyPr/>
          <a:lstStyle/>
          <a:p>
            <a:fld id="{BE76DBFB-D6ED-0D44-A462-EB141112F4E3}" type="slidenum">
              <a:rPr lang="en-DK" smtClean="0"/>
              <a:t>‹#›</a:t>
            </a:fld>
            <a:endParaRPr lang="en-DK"/>
          </a:p>
        </p:txBody>
      </p:sp>
    </p:spTree>
    <p:extLst>
      <p:ext uri="{BB962C8B-B14F-4D97-AF65-F5344CB8AC3E}">
        <p14:creationId xmlns:p14="http://schemas.microsoft.com/office/powerpoint/2010/main" val="422373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D5B5F-EE0A-A0EE-2C18-AABCC4F8D0A7}"/>
              </a:ext>
            </a:extLst>
          </p:cNvPr>
          <p:cNvSpPr>
            <a:spLocks noGrp="1"/>
          </p:cNvSpPr>
          <p:nvPr>
            <p:ph type="dt" sz="half" idx="10"/>
          </p:nvPr>
        </p:nvSpPr>
        <p:spPr/>
        <p:txBody>
          <a:bodyPr/>
          <a:lstStyle/>
          <a:p>
            <a:fld id="{1A250E15-2035-A443-925B-82969C56C078}" type="datetimeFigureOut">
              <a:rPr lang="en-DK" smtClean="0"/>
              <a:t>18/03/2024</a:t>
            </a:fld>
            <a:endParaRPr lang="en-DK"/>
          </a:p>
        </p:txBody>
      </p:sp>
      <p:sp>
        <p:nvSpPr>
          <p:cNvPr id="3" name="Footer Placeholder 2">
            <a:extLst>
              <a:ext uri="{FF2B5EF4-FFF2-40B4-BE49-F238E27FC236}">
                <a16:creationId xmlns:a16="http://schemas.microsoft.com/office/drawing/2014/main" id="{1DBAC4B0-7EEE-8CD1-C608-1718DC4194A6}"/>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399E1E40-A54E-659C-8438-547AF6B461E1}"/>
              </a:ext>
            </a:extLst>
          </p:cNvPr>
          <p:cNvSpPr>
            <a:spLocks noGrp="1"/>
          </p:cNvSpPr>
          <p:nvPr>
            <p:ph type="sldNum" sz="quarter" idx="12"/>
          </p:nvPr>
        </p:nvSpPr>
        <p:spPr/>
        <p:txBody>
          <a:bodyPr/>
          <a:lstStyle/>
          <a:p>
            <a:fld id="{BE76DBFB-D6ED-0D44-A462-EB141112F4E3}" type="slidenum">
              <a:rPr lang="en-DK" smtClean="0"/>
              <a:t>‹#›</a:t>
            </a:fld>
            <a:endParaRPr lang="en-DK"/>
          </a:p>
        </p:txBody>
      </p:sp>
    </p:spTree>
    <p:extLst>
      <p:ext uri="{BB962C8B-B14F-4D97-AF65-F5344CB8AC3E}">
        <p14:creationId xmlns:p14="http://schemas.microsoft.com/office/powerpoint/2010/main" val="410149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9587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42725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176765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427423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9655193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endParaRPr lang="en-GB" dirty="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BE76DBFB-D6ED-0D44-A462-EB141112F4E3}" type="slidenum">
              <a:rPr lang="en-DK" smtClean="0"/>
              <a:t>‹#›</a:t>
            </a:fld>
            <a:endParaRPr lang="en-DK"/>
          </a:p>
        </p:txBody>
      </p:sp>
      <p:pic>
        <p:nvPicPr>
          <p:cNvPr id="7" name="Picture 8"/>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2595204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Lst>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GB"/>
              <a:t>Click to edit Master title style</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1872824447"/>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78" algn="l" rtl="0" eaLnBrk="1" fontAlgn="base" hangingPunct="1">
        <a:lnSpc>
          <a:spcPct val="90000"/>
        </a:lnSpc>
        <a:spcBef>
          <a:spcPct val="0"/>
        </a:spcBef>
        <a:spcAft>
          <a:spcPct val="0"/>
        </a:spcAft>
        <a:defRPr sz="3200">
          <a:solidFill>
            <a:schemeClr val="bg1"/>
          </a:solidFill>
          <a:latin typeface="Tahoma" pitchFamily="34" charset="0"/>
        </a:defRPr>
      </a:lvl6pPr>
      <a:lvl7pPr marL="914354" algn="l" rtl="0" eaLnBrk="1" fontAlgn="base" hangingPunct="1">
        <a:lnSpc>
          <a:spcPct val="90000"/>
        </a:lnSpc>
        <a:spcBef>
          <a:spcPct val="0"/>
        </a:spcBef>
        <a:spcAft>
          <a:spcPct val="0"/>
        </a:spcAft>
        <a:defRPr sz="3200">
          <a:solidFill>
            <a:schemeClr val="bg1"/>
          </a:solidFill>
          <a:latin typeface="Tahoma" pitchFamily="34" charset="0"/>
        </a:defRPr>
      </a:lvl7pPr>
      <a:lvl8pPr marL="1371532" algn="l" rtl="0" eaLnBrk="1" fontAlgn="base" hangingPunct="1">
        <a:lnSpc>
          <a:spcPct val="90000"/>
        </a:lnSpc>
        <a:spcBef>
          <a:spcPct val="0"/>
        </a:spcBef>
        <a:spcAft>
          <a:spcPct val="0"/>
        </a:spcAft>
        <a:defRPr sz="3200">
          <a:solidFill>
            <a:schemeClr val="bg1"/>
          </a:solidFill>
          <a:latin typeface="Tahoma" pitchFamily="34" charset="0"/>
        </a:defRPr>
      </a:lvl8pPr>
      <a:lvl9pPr marL="1828709"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85" indent="-285737" algn="l" rtl="0" eaLnBrk="1" fontAlgn="base" hangingPunct="1">
        <a:spcBef>
          <a:spcPct val="20000"/>
        </a:spcBef>
        <a:spcAft>
          <a:spcPct val="0"/>
        </a:spcAft>
        <a:buChar char="–"/>
        <a:defRPr sz="2800">
          <a:solidFill>
            <a:schemeClr val="tx1"/>
          </a:solidFill>
          <a:latin typeface="Arial" charset="0"/>
        </a:defRPr>
      </a:lvl2pPr>
      <a:lvl3pPr marL="1230252" indent="-228589" algn="l" rtl="0" eaLnBrk="1" fontAlgn="base" hangingPunct="1">
        <a:spcBef>
          <a:spcPct val="20000"/>
        </a:spcBef>
        <a:spcAft>
          <a:spcPct val="0"/>
        </a:spcAft>
        <a:buChar char="•"/>
        <a:defRPr sz="2400">
          <a:solidFill>
            <a:schemeClr val="tx1"/>
          </a:solidFill>
          <a:latin typeface="Arial" charset="0"/>
        </a:defRPr>
      </a:lvl3pPr>
      <a:lvl4pPr marL="1638218" indent="-228589" algn="l" rtl="0" eaLnBrk="1" fontAlgn="base" hangingPunct="1">
        <a:spcBef>
          <a:spcPct val="20000"/>
        </a:spcBef>
        <a:spcAft>
          <a:spcPct val="0"/>
        </a:spcAft>
        <a:buChar char="–"/>
        <a:defRPr sz="2000">
          <a:solidFill>
            <a:schemeClr val="tx1"/>
          </a:solidFill>
          <a:latin typeface="Arial" charset="0"/>
        </a:defRPr>
      </a:lvl4pPr>
      <a:lvl5pPr marL="2057298" indent="-228589" algn="l" rtl="0" eaLnBrk="1" fontAlgn="base" hangingPunct="1">
        <a:spcBef>
          <a:spcPct val="20000"/>
        </a:spcBef>
        <a:spcAft>
          <a:spcPct val="0"/>
        </a:spcAft>
        <a:buChar char="»"/>
        <a:defRPr sz="2000">
          <a:solidFill>
            <a:schemeClr val="tx1"/>
          </a:solidFill>
          <a:latin typeface="Arial" charset="0"/>
        </a:defRPr>
      </a:lvl5pPr>
      <a:lvl6pPr marL="2514474" indent="-228589" algn="l" rtl="0" eaLnBrk="1" fontAlgn="base" hangingPunct="1">
        <a:spcBef>
          <a:spcPct val="20000"/>
        </a:spcBef>
        <a:spcAft>
          <a:spcPct val="0"/>
        </a:spcAft>
        <a:buChar char="»"/>
        <a:defRPr sz="2000">
          <a:solidFill>
            <a:schemeClr val="tx1"/>
          </a:solidFill>
          <a:latin typeface="Arial" charset="0"/>
        </a:defRPr>
      </a:lvl6pPr>
      <a:lvl7pPr marL="2971652" indent="-228589" algn="l" rtl="0" eaLnBrk="1" fontAlgn="base" hangingPunct="1">
        <a:spcBef>
          <a:spcPct val="20000"/>
        </a:spcBef>
        <a:spcAft>
          <a:spcPct val="0"/>
        </a:spcAft>
        <a:buChar char="»"/>
        <a:defRPr sz="2000">
          <a:solidFill>
            <a:schemeClr val="tx1"/>
          </a:solidFill>
          <a:latin typeface="Arial" charset="0"/>
        </a:defRPr>
      </a:lvl7pPr>
      <a:lvl8pPr marL="3428829" indent="-228589" algn="l" rtl="0" eaLnBrk="1" fontAlgn="base" hangingPunct="1">
        <a:spcBef>
          <a:spcPct val="20000"/>
        </a:spcBef>
        <a:spcAft>
          <a:spcPct val="0"/>
        </a:spcAft>
        <a:buChar char="»"/>
        <a:defRPr sz="2000">
          <a:solidFill>
            <a:schemeClr val="tx1"/>
          </a:solidFill>
          <a:latin typeface="Arial" charset="0"/>
        </a:defRPr>
      </a:lvl8pPr>
      <a:lvl9pPr marL="3886006" indent="-228589"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18/03/2024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20423643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github.com/ssi-dk/GenEpi-BioTrain_Virtual_Training_7/raw/main/data/16s_data/16s_sequences.fasta"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ncbi.nlm.nih.gov/pmc/articles/PMC390337/"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9C9A-9B2A-FE75-931D-1B62266A789D}"/>
              </a:ext>
            </a:extLst>
          </p:cNvPr>
          <p:cNvSpPr>
            <a:spLocks noGrp="1"/>
          </p:cNvSpPr>
          <p:nvPr>
            <p:ph type="ctrTitle"/>
          </p:nvPr>
        </p:nvSpPr>
        <p:spPr/>
        <p:txBody>
          <a:bodyPr/>
          <a:lstStyle/>
          <a:p>
            <a:r>
              <a:rPr lang="da-DK" dirty="0" err="1"/>
              <a:t>GenEpi-BioTrain</a:t>
            </a:r>
            <a:r>
              <a:rPr lang="da-DK" dirty="0"/>
              <a:t> – Virtual Training 7, Session 1</a:t>
            </a:r>
            <a:endParaRPr lang="en-DK" dirty="0"/>
          </a:p>
        </p:txBody>
      </p:sp>
      <p:sp>
        <p:nvSpPr>
          <p:cNvPr id="3" name="Subtitle 2">
            <a:extLst>
              <a:ext uri="{FF2B5EF4-FFF2-40B4-BE49-F238E27FC236}">
                <a16:creationId xmlns:a16="http://schemas.microsoft.com/office/drawing/2014/main" id="{07219553-2515-3E95-7678-4648E93AC6D7}"/>
              </a:ext>
            </a:extLst>
          </p:cNvPr>
          <p:cNvSpPr>
            <a:spLocks noGrp="1"/>
          </p:cNvSpPr>
          <p:nvPr>
            <p:ph type="subTitle" idx="1"/>
          </p:nvPr>
        </p:nvSpPr>
        <p:spPr/>
        <p:txBody>
          <a:bodyPr/>
          <a:lstStyle/>
          <a:p>
            <a:r>
              <a:rPr lang="da-DK" dirty="0" err="1"/>
              <a:t>Sequence</a:t>
            </a:r>
            <a:r>
              <a:rPr lang="da-DK" dirty="0"/>
              <a:t> alignment in </a:t>
            </a:r>
            <a:r>
              <a:rPr lang="da-DK" dirty="0" err="1"/>
              <a:t>theory</a:t>
            </a:r>
            <a:r>
              <a:rPr lang="da-DK" dirty="0"/>
              <a:t> and practice</a:t>
            </a:r>
            <a:br>
              <a:rPr lang="da-DK" dirty="0"/>
            </a:br>
            <a:r>
              <a:rPr lang="da-DK" sz="3200" b="0" dirty="0" err="1"/>
              <a:t>Preparation</a:t>
            </a:r>
            <a:r>
              <a:rPr lang="da-DK" sz="3200" b="0" dirty="0"/>
              <a:t> for </a:t>
            </a:r>
            <a:r>
              <a:rPr lang="da-DK" sz="3200" b="0" dirty="0" err="1"/>
              <a:t>phylogenetic</a:t>
            </a:r>
            <a:r>
              <a:rPr lang="da-DK" sz="3200" b="0" dirty="0"/>
              <a:t> </a:t>
            </a:r>
            <a:r>
              <a:rPr lang="da-DK" sz="3200" b="0" dirty="0" err="1"/>
              <a:t>analysis</a:t>
            </a:r>
            <a:endParaRPr lang="en-DK" sz="3200" b="0" dirty="0"/>
          </a:p>
        </p:txBody>
      </p:sp>
      <p:sp>
        <p:nvSpPr>
          <p:cNvPr id="4" name="Tekstfelt 3">
            <a:extLst>
              <a:ext uri="{FF2B5EF4-FFF2-40B4-BE49-F238E27FC236}">
                <a16:creationId xmlns:a16="http://schemas.microsoft.com/office/drawing/2014/main" id="{34ED6AF1-D33E-EED1-774C-FAC9EC8443ED}"/>
              </a:ext>
            </a:extLst>
          </p:cNvPr>
          <p:cNvSpPr txBox="1"/>
          <p:nvPr/>
        </p:nvSpPr>
        <p:spPr>
          <a:xfrm>
            <a:off x="95901" y="5990253"/>
            <a:ext cx="3368102" cy="757130"/>
          </a:xfrm>
          <a:prstGeom prst="rect">
            <a:avLst/>
          </a:prstGeom>
          <a:noFill/>
        </p:spPr>
        <p:txBody>
          <a:bodyPr wrap="none" rtlCol="0">
            <a:spAutoFit/>
          </a:bodyPr>
          <a:lstStyle/>
          <a:p>
            <a:r>
              <a:rPr lang="da-DK" sz="1200" dirty="0">
                <a:solidFill>
                  <a:schemeClr val="bg1"/>
                </a:solidFill>
              </a:rPr>
              <a:t>Thor Bech Johannesen</a:t>
            </a:r>
          </a:p>
          <a:p>
            <a:r>
              <a:rPr lang="da-DK" sz="1200" dirty="0" err="1">
                <a:solidFill>
                  <a:schemeClr val="bg1"/>
                </a:solidFill>
              </a:rPr>
              <a:t>Sequencing</a:t>
            </a:r>
            <a:r>
              <a:rPr lang="da-DK" sz="1200" dirty="0">
                <a:solidFill>
                  <a:schemeClr val="bg1"/>
                </a:solidFill>
              </a:rPr>
              <a:t> and </a:t>
            </a:r>
            <a:r>
              <a:rPr lang="da-DK" sz="1200" dirty="0" err="1">
                <a:solidFill>
                  <a:schemeClr val="bg1"/>
                </a:solidFill>
              </a:rPr>
              <a:t>Bioinformatics</a:t>
            </a:r>
            <a:endParaRPr lang="da-DK" sz="1200" dirty="0">
              <a:solidFill>
                <a:schemeClr val="bg1"/>
              </a:solidFill>
            </a:endParaRPr>
          </a:p>
          <a:p>
            <a:r>
              <a:rPr lang="da-DK" sz="1200" dirty="0">
                <a:solidFill>
                  <a:schemeClr val="bg1"/>
                </a:solidFill>
              </a:rPr>
              <a:t>Department of </a:t>
            </a:r>
            <a:r>
              <a:rPr lang="da-DK" sz="1200" dirty="0" err="1">
                <a:solidFill>
                  <a:schemeClr val="bg1"/>
                </a:solidFill>
              </a:rPr>
              <a:t>Bacteria</a:t>
            </a:r>
            <a:r>
              <a:rPr lang="da-DK" sz="1200" dirty="0">
                <a:solidFill>
                  <a:schemeClr val="bg1"/>
                </a:solidFill>
              </a:rPr>
              <a:t>, </a:t>
            </a:r>
            <a:r>
              <a:rPr lang="da-DK" sz="1200" dirty="0" err="1">
                <a:solidFill>
                  <a:schemeClr val="bg1"/>
                </a:solidFill>
              </a:rPr>
              <a:t>Parasites</a:t>
            </a:r>
            <a:r>
              <a:rPr lang="da-DK" sz="1200" dirty="0">
                <a:solidFill>
                  <a:schemeClr val="bg1"/>
                </a:solidFill>
              </a:rPr>
              <a:t> and </a:t>
            </a:r>
            <a:r>
              <a:rPr lang="da-DK" sz="1200" dirty="0" err="1">
                <a:solidFill>
                  <a:schemeClr val="bg1"/>
                </a:solidFill>
              </a:rPr>
              <a:t>Fungi</a:t>
            </a:r>
            <a:endParaRPr lang="da-DK" sz="1200" dirty="0">
              <a:solidFill>
                <a:schemeClr val="bg1"/>
              </a:solidFill>
            </a:endParaRPr>
          </a:p>
          <a:p>
            <a:r>
              <a:rPr lang="da-DK" sz="1200" dirty="0">
                <a:solidFill>
                  <a:schemeClr val="bg1"/>
                </a:solidFill>
              </a:rPr>
              <a:t>Statens Serum Institut, Copenhagen, Denmark</a:t>
            </a:r>
          </a:p>
        </p:txBody>
      </p:sp>
    </p:spTree>
    <p:extLst>
      <p:ext uri="{BB962C8B-B14F-4D97-AF65-F5344CB8AC3E}">
        <p14:creationId xmlns:p14="http://schemas.microsoft.com/office/powerpoint/2010/main" val="25751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Global sequence alignment</a:t>
            </a:r>
          </a:p>
        </p:txBody>
      </p:sp>
      <p:sp>
        <p:nvSpPr>
          <p:cNvPr id="4" name="TextBox 3">
            <a:extLst>
              <a:ext uri="{FF2B5EF4-FFF2-40B4-BE49-F238E27FC236}">
                <a16:creationId xmlns:a16="http://schemas.microsoft.com/office/drawing/2014/main" id="{187D12CF-3BE1-31E2-43CE-1D0029CB2C4C}"/>
              </a:ext>
            </a:extLst>
          </p:cNvPr>
          <p:cNvSpPr txBox="1"/>
          <p:nvPr/>
        </p:nvSpPr>
        <p:spPr>
          <a:xfrm>
            <a:off x="431801" y="1080670"/>
            <a:ext cx="10549218" cy="1255728"/>
          </a:xfrm>
          <a:prstGeom prst="rect">
            <a:avLst/>
          </a:prstGeom>
          <a:noFill/>
        </p:spPr>
        <p:txBody>
          <a:bodyPr wrap="square" rtlCol="0">
            <a:spAutoFit/>
          </a:bodyPr>
          <a:lstStyle/>
          <a:p>
            <a:r>
              <a:rPr lang="en-DK" sz="2800" dirty="0"/>
              <a:t>Aim: to find the best alignment over the entire length of two sequences</a:t>
            </a:r>
          </a:p>
          <a:p>
            <a:r>
              <a:rPr lang="en-DK" sz="2800" dirty="0"/>
              <a:t>How do we quantify the “goodness” of an alignment?</a:t>
            </a:r>
          </a:p>
        </p:txBody>
      </p:sp>
      <p:sp>
        <p:nvSpPr>
          <p:cNvPr id="9" name="TextBox 8">
            <a:extLst>
              <a:ext uri="{FF2B5EF4-FFF2-40B4-BE49-F238E27FC236}">
                <a16:creationId xmlns:a16="http://schemas.microsoft.com/office/drawing/2014/main" id="{958755C2-F9EC-A0A5-9980-A7BE2CFE13A4}"/>
              </a:ext>
            </a:extLst>
          </p:cNvPr>
          <p:cNvSpPr txBox="1"/>
          <p:nvPr/>
        </p:nvSpPr>
        <p:spPr>
          <a:xfrm>
            <a:off x="690911" y="2982697"/>
            <a:ext cx="1912703"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KIRSTEN</a:t>
            </a:r>
          </a:p>
          <a:p>
            <a:r>
              <a:rPr lang="en-DK" dirty="0">
                <a:latin typeface="Courier New" panose="02070309020205020404" pitchFamily="49" charset="0"/>
                <a:cs typeface="Courier New" panose="02070309020205020404" pitchFamily="49" charset="0"/>
              </a:rPr>
              <a:t>| |||||</a:t>
            </a:r>
          </a:p>
          <a:p>
            <a:r>
              <a:rPr lang="en-DK" dirty="0">
                <a:latin typeface="Courier New" panose="02070309020205020404" pitchFamily="49" charset="0"/>
                <a:cs typeface="Courier New" panose="02070309020205020404" pitchFamily="49" charset="0"/>
              </a:rPr>
              <a:t>KARSTEN</a:t>
            </a:r>
          </a:p>
        </p:txBody>
      </p:sp>
      <p:sp>
        <p:nvSpPr>
          <p:cNvPr id="10" name="TextBox 9">
            <a:extLst>
              <a:ext uri="{FF2B5EF4-FFF2-40B4-BE49-F238E27FC236}">
                <a16:creationId xmlns:a16="http://schemas.microsoft.com/office/drawing/2014/main" id="{1FF47EE4-EA5E-E2D1-6F77-6420CD4427E0}"/>
              </a:ext>
            </a:extLst>
          </p:cNvPr>
          <p:cNvSpPr txBox="1"/>
          <p:nvPr/>
        </p:nvSpPr>
        <p:spPr>
          <a:xfrm>
            <a:off x="3934090" y="3001393"/>
            <a:ext cx="2445683" cy="1430392"/>
          </a:xfrm>
          <a:prstGeom prst="rect">
            <a:avLst/>
          </a:prstGeom>
          <a:noFill/>
        </p:spPr>
        <p:txBody>
          <a:bodyPr wrap="square">
            <a:spAutoFit/>
          </a:bodyPr>
          <a:lstStyle/>
          <a:p>
            <a:r>
              <a:rPr lang="en-DK" dirty="0">
                <a:latin typeface="Courier New" panose="02070309020205020404" pitchFamily="49" charset="0"/>
                <a:cs typeface="Courier New" panose="02070309020205020404" pitchFamily="49" charset="0"/>
              </a:rPr>
              <a:t>K</a:t>
            </a:r>
            <a:r>
              <a:rPr lang="da-DK" dirty="0">
                <a:latin typeface="Courier New" panose="02070309020205020404" pitchFamily="49" charset="0"/>
                <a:cs typeface="Courier New" panose="02070309020205020404" pitchFamily="49" charset="0"/>
              </a:rPr>
              <a:t>I</a:t>
            </a:r>
            <a:r>
              <a:rPr lang="en-DK" dirty="0">
                <a:latin typeface="Courier New" panose="02070309020205020404" pitchFamily="49" charset="0"/>
                <a:cs typeface="Courier New" panose="02070309020205020404" pitchFamily="49" charset="0"/>
              </a:rPr>
              <a:t>RSTEN</a:t>
            </a:r>
          </a:p>
          <a:p>
            <a:r>
              <a:rPr lang="en-DK" dirty="0">
                <a:latin typeface="Courier New" panose="02070309020205020404" pitchFamily="49" charset="0"/>
                <a:cs typeface="Courier New" panose="02070309020205020404" pitchFamily="49" charset="0"/>
              </a:rPr>
              <a:t>  |||||</a:t>
            </a:r>
          </a:p>
          <a:p>
            <a:r>
              <a:rPr lang="en-DK" dirty="0">
                <a:latin typeface="Courier New" panose="02070309020205020404" pitchFamily="49" charset="0"/>
                <a:cs typeface="Courier New" panose="02070309020205020404" pitchFamily="49" charset="0"/>
              </a:rPr>
              <a:t>TORSTEN</a:t>
            </a:r>
            <a:endParaRPr lang="en-DK" dirty="0"/>
          </a:p>
        </p:txBody>
      </p:sp>
      <p:sp>
        <p:nvSpPr>
          <p:cNvPr id="11" name="TextBox 10">
            <a:extLst>
              <a:ext uri="{FF2B5EF4-FFF2-40B4-BE49-F238E27FC236}">
                <a16:creationId xmlns:a16="http://schemas.microsoft.com/office/drawing/2014/main" id="{B9E80EF3-5214-0EE7-2FEF-572D0866CF3E}"/>
              </a:ext>
            </a:extLst>
          </p:cNvPr>
          <p:cNvSpPr txBox="1"/>
          <p:nvPr/>
        </p:nvSpPr>
        <p:spPr>
          <a:xfrm>
            <a:off x="690911" y="4431785"/>
            <a:ext cx="1489510" cy="646331"/>
          </a:xfrm>
          <a:prstGeom prst="rect">
            <a:avLst/>
          </a:prstGeom>
          <a:noFill/>
        </p:spPr>
        <p:txBody>
          <a:bodyPr wrap="none" rtlCol="0">
            <a:spAutoFit/>
          </a:bodyPr>
          <a:lstStyle/>
          <a:p>
            <a:r>
              <a:rPr lang="en-DK" sz="2000" dirty="0">
                <a:solidFill>
                  <a:schemeClr val="accent1">
                    <a:lumMod val="75000"/>
                  </a:schemeClr>
                </a:solidFill>
              </a:rPr>
              <a:t>6 match</a:t>
            </a:r>
          </a:p>
          <a:p>
            <a:r>
              <a:rPr lang="en-DK" sz="2000" dirty="0">
                <a:solidFill>
                  <a:srgbClr val="C00000"/>
                </a:solidFill>
              </a:rPr>
              <a:t>1 mismatch</a:t>
            </a:r>
          </a:p>
        </p:txBody>
      </p:sp>
      <p:sp>
        <p:nvSpPr>
          <p:cNvPr id="13" name="TextBox 12">
            <a:extLst>
              <a:ext uri="{FF2B5EF4-FFF2-40B4-BE49-F238E27FC236}">
                <a16:creationId xmlns:a16="http://schemas.microsoft.com/office/drawing/2014/main" id="{DFB2366A-EB19-6210-01F2-737035E7F1F5}"/>
              </a:ext>
            </a:extLst>
          </p:cNvPr>
          <p:cNvSpPr txBox="1"/>
          <p:nvPr/>
        </p:nvSpPr>
        <p:spPr>
          <a:xfrm>
            <a:off x="3940797" y="4431785"/>
            <a:ext cx="1489510" cy="646331"/>
          </a:xfrm>
          <a:prstGeom prst="rect">
            <a:avLst/>
          </a:prstGeom>
          <a:noFill/>
        </p:spPr>
        <p:txBody>
          <a:bodyPr wrap="none" rtlCol="0">
            <a:spAutoFit/>
          </a:bodyPr>
          <a:lstStyle/>
          <a:p>
            <a:r>
              <a:rPr lang="en-DK" sz="2000" dirty="0">
                <a:solidFill>
                  <a:schemeClr val="accent1">
                    <a:lumMod val="75000"/>
                  </a:schemeClr>
                </a:solidFill>
              </a:rPr>
              <a:t>5 match</a:t>
            </a:r>
          </a:p>
          <a:p>
            <a:r>
              <a:rPr lang="en-DK" sz="2000" dirty="0">
                <a:solidFill>
                  <a:srgbClr val="C00000"/>
                </a:solidFill>
              </a:rPr>
              <a:t>2 mismatch</a:t>
            </a:r>
          </a:p>
        </p:txBody>
      </p:sp>
      <p:sp>
        <p:nvSpPr>
          <p:cNvPr id="14" name="TextBox 13">
            <a:extLst>
              <a:ext uri="{FF2B5EF4-FFF2-40B4-BE49-F238E27FC236}">
                <a16:creationId xmlns:a16="http://schemas.microsoft.com/office/drawing/2014/main" id="{A57E4728-41BE-7887-86F3-61BA60CD0DAD}"/>
              </a:ext>
            </a:extLst>
          </p:cNvPr>
          <p:cNvSpPr txBox="1"/>
          <p:nvPr/>
        </p:nvSpPr>
        <p:spPr>
          <a:xfrm>
            <a:off x="8390965" y="2616917"/>
            <a:ext cx="2807372" cy="2806922"/>
          </a:xfrm>
          <a:prstGeom prst="rect">
            <a:avLst/>
          </a:prstGeom>
          <a:noFill/>
        </p:spPr>
        <p:txBody>
          <a:bodyPr wrap="none" rtlCol="0">
            <a:spAutoFit/>
          </a:bodyPr>
          <a:lstStyle/>
          <a:p>
            <a:r>
              <a:rPr lang="en-DK" sz="2800" dirty="0"/>
              <a:t>By a pre-defined</a:t>
            </a:r>
          </a:p>
          <a:p>
            <a:r>
              <a:rPr lang="en-DK" sz="2800" dirty="0"/>
              <a:t>Scoring scheme:</a:t>
            </a:r>
          </a:p>
          <a:p>
            <a:endParaRPr lang="en-DK" sz="2800" dirty="0"/>
          </a:p>
          <a:p>
            <a:r>
              <a:rPr lang="en-DK" sz="2800" dirty="0"/>
              <a:t>F. ex.:</a:t>
            </a:r>
          </a:p>
          <a:p>
            <a:endParaRPr lang="en-DK" sz="2800" dirty="0"/>
          </a:p>
          <a:p>
            <a:r>
              <a:rPr lang="en-GB" sz="2800" dirty="0"/>
              <a:t>M</a:t>
            </a:r>
            <a:r>
              <a:rPr lang="en-DK" sz="2800" dirty="0"/>
              <a:t>atch = +1</a:t>
            </a:r>
          </a:p>
          <a:p>
            <a:r>
              <a:rPr lang="en-DK" sz="2800" dirty="0"/>
              <a:t>Mismatch = -1</a:t>
            </a:r>
          </a:p>
        </p:txBody>
      </p:sp>
      <p:sp>
        <p:nvSpPr>
          <p:cNvPr id="15" name="TextBox 14">
            <a:extLst>
              <a:ext uri="{FF2B5EF4-FFF2-40B4-BE49-F238E27FC236}">
                <a16:creationId xmlns:a16="http://schemas.microsoft.com/office/drawing/2014/main" id="{FF107347-C3C0-444D-DD73-B140F48A309B}"/>
              </a:ext>
            </a:extLst>
          </p:cNvPr>
          <p:cNvSpPr txBox="1"/>
          <p:nvPr/>
        </p:nvSpPr>
        <p:spPr>
          <a:xfrm>
            <a:off x="690911" y="5463098"/>
            <a:ext cx="2016129" cy="369332"/>
          </a:xfrm>
          <a:prstGeom prst="rect">
            <a:avLst/>
          </a:prstGeom>
          <a:noFill/>
        </p:spPr>
        <p:txBody>
          <a:bodyPr wrap="none" rtlCol="0">
            <a:spAutoFit/>
          </a:bodyPr>
          <a:lstStyle/>
          <a:p>
            <a:r>
              <a:rPr lang="en-DK" sz="2000" dirty="0"/>
              <a:t>Score = 6-1 = 5</a:t>
            </a:r>
          </a:p>
        </p:txBody>
      </p:sp>
      <p:sp>
        <p:nvSpPr>
          <p:cNvPr id="16" name="TextBox 15">
            <a:extLst>
              <a:ext uri="{FF2B5EF4-FFF2-40B4-BE49-F238E27FC236}">
                <a16:creationId xmlns:a16="http://schemas.microsoft.com/office/drawing/2014/main" id="{1A156965-7AB2-AA73-B45F-3BFDACE08B7A}"/>
              </a:ext>
            </a:extLst>
          </p:cNvPr>
          <p:cNvSpPr txBox="1"/>
          <p:nvPr/>
        </p:nvSpPr>
        <p:spPr>
          <a:xfrm>
            <a:off x="3934090" y="5463098"/>
            <a:ext cx="2016129" cy="369332"/>
          </a:xfrm>
          <a:prstGeom prst="rect">
            <a:avLst/>
          </a:prstGeom>
          <a:noFill/>
        </p:spPr>
        <p:txBody>
          <a:bodyPr wrap="none" rtlCol="0">
            <a:spAutoFit/>
          </a:bodyPr>
          <a:lstStyle/>
          <a:p>
            <a:r>
              <a:rPr lang="en-DK" sz="2000" dirty="0"/>
              <a:t>Score = 5-2 = 3</a:t>
            </a:r>
          </a:p>
        </p:txBody>
      </p:sp>
    </p:spTree>
    <p:extLst>
      <p:ext uri="{BB962C8B-B14F-4D97-AF65-F5344CB8AC3E}">
        <p14:creationId xmlns:p14="http://schemas.microsoft.com/office/powerpoint/2010/main" val="42063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Global sequence alignment</a:t>
            </a:r>
          </a:p>
        </p:txBody>
      </p:sp>
      <p:sp>
        <p:nvSpPr>
          <p:cNvPr id="7" name="TextBox 6">
            <a:extLst>
              <a:ext uri="{FF2B5EF4-FFF2-40B4-BE49-F238E27FC236}">
                <a16:creationId xmlns:a16="http://schemas.microsoft.com/office/drawing/2014/main" id="{966B5904-49BB-440D-D0AF-281D960D632A}"/>
              </a:ext>
            </a:extLst>
          </p:cNvPr>
          <p:cNvSpPr txBox="1"/>
          <p:nvPr/>
        </p:nvSpPr>
        <p:spPr>
          <a:xfrm>
            <a:off x="356714" y="965215"/>
            <a:ext cx="10468535" cy="1255728"/>
          </a:xfrm>
          <a:prstGeom prst="rect">
            <a:avLst/>
          </a:prstGeom>
          <a:noFill/>
        </p:spPr>
        <p:txBody>
          <a:bodyPr wrap="square" rtlCol="0">
            <a:spAutoFit/>
          </a:bodyPr>
          <a:lstStyle/>
          <a:p>
            <a:r>
              <a:rPr lang="en-DK" sz="2800" dirty="0"/>
              <a:t>If all we had to do was count matches and mismatches, this would be trivial</a:t>
            </a:r>
          </a:p>
          <a:p>
            <a:r>
              <a:rPr lang="en-DK" sz="2800" dirty="0"/>
              <a:t>But we also have to account for insertions and deletions</a:t>
            </a:r>
          </a:p>
        </p:txBody>
      </p:sp>
      <p:sp>
        <p:nvSpPr>
          <p:cNvPr id="17" name="TextBox 16">
            <a:extLst>
              <a:ext uri="{FF2B5EF4-FFF2-40B4-BE49-F238E27FC236}">
                <a16:creationId xmlns:a16="http://schemas.microsoft.com/office/drawing/2014/main" id="{D71B4078-D2A5-DAC4-EB88-CDE016056047}"/>
              </a:ext>
            </a:extLst>
          </p:cNvPr>
          <p:cNvSpPr txBox="1"/>
          <p:nvPr/>
        </p:nvSpPr>
        <p:spPr>
          <a:xfrm>
            <a:off x="1235517" y="2834779"/>
            <a:ext cx="1912703"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KARSTEN</a:t>
            </a:r>
          </a:p>
          <a:p>
            <a:r>
              <a:rPr lang="en-DK" dirty="0">
                <a:latin typeface="Courier New" panose="02070309020205020404" pitchFamily="49" charset="0"/>
                <a:cs typeface="Courier New" panose="02070309020205020404" pitchFamily="49" charset="0"/>
              </a:rPr>
              <a:t>||   </a:t>
            </a:r>
          </a:p>
          <a:p>
            <a:r>
              <a:rPr lang="en-DK" dirty="0">
                <a:latin typeface="Courier New" panose="02070309020205020404" pitchFamily="49" charset="0"/>
                <a:cs typeface="Courier New" panose="02070309020205020404" pitchFamily="49" charset="0"/>
              </a:rPr>
              <a:t>KASPER-</a:t>
            </a:r>
          </a:p>
        </p:txBody>
      </p:sp>
      <p:sp>
        <p:nvSpPr>
          <p:cNvPr id="18" name="TextBox 17">
            <a:extLst>
              <a:ext uri="{FF2B5EF4-FFF2-40B4-BE49-F238E27FC236}">
                <a16:creationId xmlns:a16="http://schemas.microsoft.com/office/drawing/2014/main" id="{6C6998BE-2259-5571-6CC5-0929D897688B}"/>
              </a:ext>
            </a:extLst>
          </p:cNvPr>
          <p:cNvSpPr txBox="1"/>
          <p:nvPr/>
        </p:nvSpPr>
        <p:spPr>
          <a:xfrm>
            <a:off x="1235517" y="4283867"/>
            <a:ext cx="1489510" cy="1200329"/>
          </a:xfrm>
          <a:prstGeom prst="rect">
            <a:avLst/>
          </a:prstGeom>
          <a:noFill/>
        </p:spPr>
        <p:txBody>
          <a:bodyPr wrap="none" rtlCol="0">
            <a:spAutoFit/>
          </a:bodyPr>
          <a:lstStyle/>
          <a:p>
            <a:r>
              <a:rPr lang="en-DK" sz="2000" dirty="0">
                <a:solidFill>
                  <a:schemeClr val="accent1">
                    <a:lumMod val="75000"/>
                  </a:schemeClr>
                </a:solidFill>
              </a:rPr>
              <a:t>2 match</a:t>
            </a:r>
          </a:p>
          <a:p>
            <a:r>
              <a:rPr lang="en-DK" sz="2000" dirty="0">
                <a:solidFill>
                  <a:srgbClr val="C00000"/>
                </a:solidFill>
              </a:rPr>
              <a:t>4 mismatch</a:t>
            </a:r>
          </a:p>
          <a:p>
            <a:r>
              <a:rPr lang="en-DK" sz="2000" dirty="0">
                <a:solidFill>
                  <a:srgbClr val="C00000"/>
                </a:solidFill>
              </a:rPr>
              <a:t>1 gap</a:t>
            </a:r>
          </a:p>
          <a:p>
            <a:endParaRPr lang="en-DK" sz="2000" dirty="0">
              <a:solidFill>
                <a:srgbClr val="C00000"/>
              </a:solidFill>
            </a:endParaRPr>
          </a:p>
        </p:txBody>
      </p:sp>
      <p:sp>
        <p:nvSpPr>
          <p:cNvPr id="19" name="TextBox 18">
            <a:extLst>
              <a:ext uri="{FF2B5EF4-FFF2-40B4-BE49-F238E27FC236}">
                <a16:creationId xmlns:a16="http://schemas.microsoft.com/office/drawing/2014/main" id="{CD577681-5737-5F41-7197-6D30AE9CEAB6}"/>
              </a:ext>
            </a:extLst>
          </p:cNvPr>
          <p:cNvSpPr txBox="1"/>
          <p:nvPr/>
        </p:nvSpPr>
        <p:spPr>
          <a:xfrm>
            <a:off x="1235517" y="5375692"/>
            <a:ext cx="2341538" cy="369332"/>
          </a:xfrm>
          <a:prstGeom prst="rect">
            <a:avLst/>
          </a:prstGeom>
          <a:noFill/>
        </p:spPr>
        <p:txBody>
          <a:bodyPr wrap="none" rtlCol="0">
            <a:spAutoFit/>
          </a:bodyPr>
          <a:lstStyle/>
          <a:p>
            <a:r>
              <a:rPr lang="en-DK" sz="2000" dirty="0"/>
              <a:t>Score = 2-4-1 = -3</a:t>
            </a:r>
          </a:p>
        </p:txBody>
      </p:sp>
      <p:sp>
        <p:nvSpPr>
          <p:cNvPr id="20" name="TextBox 19">
            <a:extLst>
              <a:ext uri="{FF2B5EF4-FFF2-40B4-BE49-F238E27FC236}">
                <a16:creationId xmlns:a16="http://schemas.microsoft.com/office/drawing/2014/main" id="{008CC1E9-74C8-6B4E-243A-928FF75EFFCA}"/>
              </a:ext>
            </a:extLst>
          </p:cNvPr>
          <p:cNvSpPr txBox="1"/>
          <p:nvPr/>
        </p:nvSpPr>
        <p:spPr>
          <a:xfrm>
            <a:off x="8390965" y="2616917"/>
            <a:ext cx="2801473" cy="2031325"/>
          </a:xfrm>
          <a:prstGeom prst="rect">
            <a:avLst/>
          </a:prstGeom>
          <a:noFill/>
        </p:spPr>
        <p:txBody>
          <a:bodyPr wrap="none" rtlCol="0">
            <a:spAutoFit/>
          </a:bodyPr>
          <a:lstStyle/>
          <a:p>
            <a:r>
              <a:rPr lang="en-DK" sz="2800" dirty="0"/>
              <a:t>Scoring scheme:</a:t>
            </a:r>
          </a:p>
          <a:p>
            <a:endParaRPr lang="en-DK" sz="2800" dirty="0"/>
          </a:p>
          <a:p>
            <a:r>
              <a:rPr lang="en-GB" sz="2800" dirty="0"/>
              <a:t>M</a:t>
            </a:r>
            <a:r>
              <a:rPr lang="en-DK" sz="2800" dirty="0"/>
              <a:t>atch = +1</a:t>
            </a:r>
          </a:p>
          <a:p>
            <a:r>
              <a:rPr lang="en-DK" sz="2800" dirty="0"/>
              <a:t>Mismatch = -1</a:t>
            </a:r>
          </a:p>
          <a:p>
            <a:r>
              <a:rPr lang="en-DK" sz="2800" dirty="0"/>
              <a:t>Gap = -1</a:t>
            </a:r>
          </a:p>
        </p:txBody>
      </p:sp>
      <p:sp>
        <p:nvSpPr>
          <p:cNvPr id="21" name="TextBox 20">
            <a:extLst>
              <a:ext uri="{FF2B5EF4-FFF2-40B4-BE49-F238E27FC236}">
                <a16:creationId xmlns:a16="http://schemas.microsoft.com/office/drawing/2014/main" id="{7D400E19-F04C-BBBF-A18C-3E6F3608EAEB}"/>
              </a:ext>
            </a:extLst>
          </p:cNvPr>
          <p:cNvSpPr txBox="1"/>
          <p:nvPr/>
        </p:nvSpPr>
        <p:spPr>
          <a:xfrm>
            <a:off x="4598823" y="2834779"/>
            <a:ext cx="1912703"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KARSTEN</a:t>
            </a:r>
          </a:p>
          <a:p>
            <a:r>
              <a:rPr lang="en-DK" dirty="0">
                <a:latin typeface="Courier New" panose="02070309020205020404" pitchFamily="49" charset="0"/>
                <a:cs typeface="Courier New" panose="02070309020205020404" pitchFamily="49" charset="0"/>
              </a:rPr>
              <a:t>|| | | </a:t>
            </a:r>
          </a:p>
          <a:p>
            <a:r>
              <a:rPr lang="en-DK" dirty="0">
                <a:latin typeface="Courier New" panose="02070309020205020404" pitchFamily="49" charset="0"/>
                <a:cs typeface="Courier New" panose="02070309020205020404" pitchFamily="49" charset="0"/>
              </a:rPr>
              <a:t>KA-SPER</a:t>
            </a:r>
          </a:p>
        </p:txBody>
      </p:sp>
      <p:sp>
        <p:nvSpPr>
          <p:cNvPr id="22" name="TextBox 21">
            <a:extLst>
              <a:ext uri="{FF2B5EF4-FFF2-40B4-BE49-F238E27FC236}">
                <a16:creationId xmlns:a16="http://schemas.microsoft.com/office/drawing/2014/main" id="{E70A90CE-336B-DFF5-2571-21ACE13290C6}"/>
              </a:ext>
            </a:extLst>
          </p:cNvPr>
          <p:cNvSpPr txBox="1"/>
          <p:nvPr/>
        </p:nvSpPr>
        <p:spPr>
          <a:xfrm>
            <a:off x="4598823" y="4283867"/>
            <a:ext cx="1489510" cy="1200329"/>
          </a:xfrm>
          <a:prstGeom prst="rect">
            <a:avLst/>
          </a:prstGeom>
          <a:noFill/>
        </p:spPr>
        <p:txBody>
          <a:bodyPr wrap="none" rtlCol="0">
            <a:spAutoFit/>
          </a:bodyPr>
          <a:lstStyle/>
          <a:p>
            <a:r>
              <a:rPr lang="en-DK" sz="2000" dirty="0">
                <a:solidFill>
                  <a:schemeClr val="accent1">
                    <a:lumMod val="75000"/>
                  </a:schemeClr>
                </a:solidFill>
              </a:rPr>
              <a:t>4 match</a:t>
            </a:r>
          </a:p>
          <a:p>
            <a:r>
              <a:rPr lang="en-DK" sz="2000" dirty="0">
                <a:solidFill>
                  <a:srgbClr val="C00000"/>
                </a:solidFill>
              </a:rPr>
              <a:t>2 mismatch</a:t>
            </a:r>
          </a:p>
          <a:p>
            <a:r>
              <a:rPr lang="en-DK" sz="2000" dirty="0">
                <a:solidFill>
                  <a:srgbClr val="C00000"/>
                </a:solidFill>
              </a:rPr>
              <a:t>1 gap</a:t>
            </a:r>
          </a:p>
          <a:p>
            <a:endParaRPr lang="en-DK" sz="2000" dirty="0">
              <a:solidFill>
                <a:srgbClr val="C00000"/>
              </a:solidFill>
            </a:endParaRPr>
          </a:p>
        </p:txBody>
      </p:sp>
      <p:sp>
        <p:nvSpPr>
          <p:cNvPr id="23" name="TextBox 22">
            <a:extLst>
              <a:ext uri="{FF2B5EF4-FFF2-40B4-BE49-F238E27FC236}">
                <a16:creationId xmlns:a16="http://schemas.microsoft.com/office/drawing/2014/main" id="{63370429-F679-C263-8C66-C3E57F20DB19}"/>
              </a:ext>
            </a:extLst>
          </p:cNvPr>
          <p:cNvSpPr txBox="1"/>
          <p:nvPr/>
        </p:nvSpPr>
        <p:spPr>
          <a:xfrm>
            <a:off x="4598823" y="5375692"/>
            <a:ext cx="2248564" cy="369332"/>
          </a:xfrm>
          <a:prstGeom prst="rect">
            <a:avLst/>
          </a:prstGeom>
          <a:noFill/>
        </p:spPr>
        <p:txBody>
          <a:bodyPr wrap="none" rtlCol="0">
            <a:spAutoFit/>
          </a:bodyPr>
          <a:lstStyle/>
          <a:p>
            <a:r>
              <a:rPr lang="en-DK" sz="2000" dirty="0"/>
              <a:t>Score = 4-2-1 = 1</a:t>
            </a:r>
          </a:p>
        </p:txBody>
      </p:sp>
    </p:spTree>
    <p:extLst>
      <p:ext uri="{BB962C8B-B14F-4D97-AF65-F5344CB8AC3E}">
        <p14:creationId xmlns:p14="http://schemas.microsoft.com/office/powerpoint/2010/main" val="162866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Global sequence alignment of DNA</a:t>
            </a:r>
          </a:p>
        </p:txBody>
      </p:sp>
      <p:sp>
        <p:nvSpPr>
          <p:cNvPr id="7" name="TextBox 6">
            <a:extLst>
              <a:ext uri="{FF2B5EF4-FFF2-40B4-BE49-F238E27FC236}">
                <a16:creationId xmlns:a16="http://schemas.microsoft.com/office/drawing/2014/main" id="{966B5904-49BB-440D-D0AF-281D960D632A}"/>
              </a:ext>
            </a:extLst>
          </p:cNvPr>
          <p:cNvSpPr txBox="1"/>
          <p:nvPr/>
        </p:nvSpPr>
        <p:spPr>
          <a:xfrm>
            <a:off x="431801" y="965215"/>
            <a:ext cx="10468535" cy="867930"/>
          </a:xfrm>
          <a:prstGeom prst="rect">
            <a:avLst/>
          </a:prstGeom>
          <a:noFill/>
        </p:spPr>
        <p:txBody>
          <a:bodyPr wrap="square" rtlCol="0">
            <a:spAutoFit/>
          </a:bodyPr>
          <a:lstStyle/>
          <a:p>
            <a:r>
              <a:rPr lang="en-DK" sz="2800" dirty="0"/>
              <a:t>We can further optimize our scoring system by using a substitution matrix instead of simply looking at match/mismatch</a:t>
            </a:r>
          </a:p>
        </p:txBody>
      </p:sp>
      <p:graphicFrame>
        <p:nvGraphicFramePr>
          <p:cNvPr id="3" name="Table 2">
            <a:extLst>
              <a:ext uri="{FF2B5EF4-FFF2-40B4-BE49-F238E27FC236}">
                <a16:creationId xmlns:a16="http://schemas.microsoft.com/office/drawing/2014/main" id="{76057943-0EDE-BD34-6950-1EA9BAFD780B}"/>
              </a:ext>
            </a:extLst>
          </p:cNvPr>
          <p:cNvGraphicFramePr>
            <a:graphicFrameLocks noGrp="1"/>
          </p:cNvGraphicFramePr>
          <p:nvPr>
            <p:extLst>
              <p:ext uri="{D42A27DB-BD31-4B8C-83A1-F6EECF244321}">
                <p14:modId xmlns:p14="http://schemas.microsoft.com/office/powerpoint/2010/main" val="1499153635"/>
              </p:ext>
            </p:extLst>
          </p:nvPr>
        </p:nvGraphicFramePr>
        <p:xfrm>
          <a:off x="751168" y="4090783"/>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5" name="TextBox 4">
            <a:extLst>
              <a:ext uri="{FF2B5EF4-FFF2-40B4-BE49-F238E27FC236}">
                <a16:creationId xmlns:a16="http://schemas.microsoft.com/office/drawing/2014/main" id="{3A36462C-3749-3518-C101-C366E6E4B9CE}"/>
              </a:ext>
            </a:extLst>
          </p:cNvPr>
          <p:cNvSpPr txBox="1"/>
          <p:nvPr/>
        </p:nvSpPr>
        <p:spPr>
          <a:xfrm>
            <a:off x="499036" y="2361799"/>
            <a:ext cx="3588869" cy="1200329"/>
          </a:xfrm>
          <a:prstGeom prst="rect">
            <a:avLst/>
          </a:prstGeom>
          <a:noFill/>
        </p:spPr>
        <p:txBody>
          <a:bodyPr wrap="square" rtlCol="0">
            <a:spAutoFit/>
          </a:bodyPr>
          <a:lstStyle/>
          <a:p>
            <a:r>
              <a:rPr lang="en-DK" sz="2000" dirty="0"/>
              <a:t>Substitution matrix with even weights</a:t>
            </a:r>
          </a:p>
          <a:p>
            <a:r>
              <a:rPr lang="en-DK" sz="2000" dirty="0"/>
              <a:t>(Match = +1, mismatch = -1, just as before)</a:t>
            </a:r>
          </a:p>
        </p:txBody>
      </p:sp>
      <p:graphicFrame>
        <p:nvGraphicFramePr>
          <p:cNvPr id="6" name="Table 5">
            <a:extLst>
              <a:ext uri="{FF2B5EF4-FFF2-40B4-BE49-F238E27FC236}">
                <a16:creationId xmlns:a16="http://schemas.microsoft.com/office/drawing/2014/main" id="{944D3035-2C91-5842-C273-3F160ADA1969}"/>
              </a:ext>
            </a:extLst>
          </p:cNvPr>
          <p:cNvGraphicFramePr>
            <a:graphicFrameLocks noGrp="1"/>
          </p:cNvGraphicFramePr>
          <p:nvPr>
            <p:extLst>
              <p:ext uri="{D42A27DB-BD31-4B8C-83A1-F6EECF244321}">
                <p14:modId xmlns:p14="http://schemas.microsoft.com/office/powerpoint/2010/main" val="1947413013"/>
              </p:ext>
            </p:extLst>
          </p:nvPr>
        </p:nvGraphicFramePr>
        <p:xfrm>
          <a:off x="6686551" y="4090783"/>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8" name="TextBox 7">
            <a:extLst>
              <a:ext uri="{FF2B5EF4-FFF2-40B4-BE49-F238E27FC236}">
                <a16:creationId xmlns:a16="http://schemas.microsoft.com/office/drawing/2014/main" id="{6F768FDE-4CB8-0D33-4D8E-BCF1E2C3DFBF}"/>
              </a:ext>
            </a:extLst>
          </p:cNvPr>
          <p:cNvSpPr txBox="1"/>
          <p:nvPr/>
        </p:nvSpPr>
        <p:spPr>
          <a:xfrm>
            <a:off x="6453842" y="2361799"/>
            <a:ext cx="3588869" cy="1477328"/>
          </a:xfrm>
          <a:prstGeom prst="rect">
            <a:avLst/>
          </a:prstGeom>
          <a:noFill/>
        </p:spPr>
        <p:txBody>
          <a:bodyPr wrap="square" rtlCol="0">
            <a:spAutoFit/>
          </a:bodyPr>
          <a:lstStyle/>
          <a:p>
            <a:r>
              <a:rPr lang="en-DK" sz="2000" dirty="0"/>
              <a:t>Weighted substitution matrix were purine &lt;-&gt; pyrimidine mutations are penalized more than purine &lt;-&gt; purine and pyrimidine &lt;-&gt; pyrimidine</a:t>
            </a:r>
          </a:p>
        </p:txBody>
      </p:sp>
    </p:spTree>
    <p:extLst>
      <p:ext uri="{BB962C8B-B14F-4D97-AF65-F5344CB8AC3E}">
        <p14:creationId xmlns:p14="http://schemas.microsoft.com/office/powerpoint/2010/main" val="279688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What’s the score?</a:t>
            </a:r>
          </a:p>
        </p:txBody>
      </p:sp>
      <p:sp>
        <p:nvSpPr>
          <p:cNvPr id="12" name="TextBox 11">
            <a:extLst>
              <a:ext uri="{FF2B5EF4-FFF2-40B4-BE49-F238E27FC236}">
                <a16:creationId xmlns:a16="http://schemas.microsoft.com/office/drawing/2014/main" id="{F09658CE-BB8F-AD71-66E2-6A1E0342CF41}"/>
              </a:ext>
            </a:extLst>
          </p:cNvPr>
          <p:cNvSpPr txBox="1"/>
          <p:nvPr/>
        </p:nvSpPr>
        <p:spPr>
          <a:xfrm>
            <a:off x="600076" y="2166997"/>
            <a:ext cx="6094878" cy="991041"/>
          </a:xfrm>
          <a:prstGeom prst="rect">
            <a:avLst/>
          </a:prstGeom>
          <a:noFill/>
        </p:spPr>
        <p:txBody>
          <a:bodyPr wrap="square">
            <a:spAutoFit/>
          </a:bodyPr>
          <a:lstStyle/>
          <a:p>
            <a:r>
              <a:rPr lang="en-DK" dirty="0">
                <a:latin typeface="Courier New" panose="02070309020205020404" pitchFamily="49" charset="0"/>
                <a:cs typeface="Courier New" panose="02070309020205020404" pitchFamily="49" charset="0"/>
              </a:rPr>
              <a:t>AT-CTTG</a:t>
            </a:r>
          </a:p>
          <a:p>
            <a:r>
              <a:rPr lang="en-DK" dirty="0">
                <a:latin typeface="Courier New" panose="02070309020205020404" pitchFamily="49" charset="0"/>
                <a:cs typeface="Courier New" panose="02070309020205020404" pitchFamily="49" charset="0"/>
              </a:rPr>
              <a:t>ATGCTGG</a:t>
            </a:r>
          </a:p>
        </p:txBody>
      </p:sp>
      <p:sp>
        <p:nvSpPr>
          <p:cNvPr id="14" name="TextBox 13">
            <a:extLst>
              <a:ext uri="{FF2B5EF4-FFF2-40B4-BE49-F238E27FC236}">
                <a16:creationId xmlns:a16="http://schemas.microsoft.com/office/drawing/2014/main" id="{9761CF18-E814-B6AB-7031-A06F76112C4B}"/>
              </a:ext>
            </a:extLst>
          </p:cNvPr>
          <p:cNvSpPr txBox="1"/>
          <p:nvPr/>
        </p:nvSpPr>
        <p:spPr>
          <a:xfrm>
            <a:off x="431801" y="1059932"/>
            <a:ext cx="7770973" cy="867930"/>
          </a:xfrm>
          <a:prstGeom prst="rect">
            <a:avLst/>
          </a:prstGeom>
          <a:noFill/>
        </p:spPr>
        <p:txBody>
          <a:bodyPr wrap="none" rtlCol="0">
            <a:spAutoFit/>
          </a:bodyPr>
          <a:lstStyle/>
          <a:p>
            <a:r>
              <a:rPr lang="en-DK" sz="2800" dirty="0"/>
              <a:t>Score this alignment using the weighted matrix </a:t>
            </a:r>
          </a:p>
          <a:p>
            <a:r>
              <a:rPr lang="en-DK" sz="2800" dirty="0"/>
              <a:t>(and a gap penalty of -2)</a:t>
            </a:r>
          </a:p>
        </p:txBody>
      </p:sp>
      <p:graphicFrame>
        <p:nvGraphicFramePr>
          <p:cNvPr id="15" name="Table 14">
            <a:extLst>
              <a:ext uri="{FF2B5EF4-FFF2-40B4-BE49-F238E27FC236}">
                <a16:creationId xmlns:a16="http://schemas.microsoft.com/office/drawing/2014/main" id="{6CCD855D-77BE-197F-DC6C-0D84D943E802}"/>
              </a:ext>
            </a:extLst>
          </p:cNvPr>
          <p:cNvGraphicFramePr>
            <a:graphicFrameLocks noGrp="1"/>
          </p:cNvGraphicFramePr>
          <p:nvPr/>
        </p:nvGraphicFramePr>
        <p:xfrm>
          <a:off x="6242798" y="2228365"/>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12AB4CF4-39BE-99DD-F84B-F63DF44CFFC7}"/>
              </a:ext>
            </a:extLst>
          </p:cNvPr>
          <p:cNvSpPr txBox="1"/>
          <p:nvPr/>
        </p:nvSpPr>
        <p:spPr>
          <a:xfrm>
            <a:off x="600076" y="3966883"/>
            <a:ext cx="4323620" cy="535531"/>
          </a:xfrm>
          <a:prstGeom prst="rect">
            <a:avLst/>
          </a:prstGeom>
          <a:noFill/>
        </p:spPr>
        <p:txBody>
          <a:bodyPr wrap="none" rtlCol="0">
            <a:spAutoFit/>
          </a:bodyPr>
          <a:lstStyle/>
          <a:p>
            <a:r>
              <a:rPr lang="en-DK" dirty="0"/>
              <a:t>2+2-2+2+2-1+2 = +7</a:t>
            </a:r>
          </a:p>
        </p:txBody>
      </p:sp>
      <p:sp>
        <p:nvSpPr>
          <p:cNvPr id="4" name="TextBox 3">
            <a:extLst>
              <a:ext uri="{FF2B5EF4-FFF2-40B4-BE49-F238E27FC236}">
                <a16:creationId xmlns:a16="http://schemas.microsoft.com/office/drawing/2014/main" id="{9067F24C-3F6F-96A4-2B9C-17E97BE9C20A}"/>
              </a:ext>
            </a:extLst>
          </p:cNvPr>
          <p:cNvSpPr txBox="1"/>
          <p:nvPr/>
        </p:nvSpPr>
        <p:spPr>
          <a:xfrm>
            <a:off x="600076" y="5043493"/>
            <a:ext cx="8794395" cy="535531"/>
          </a:xfrm>
          <a:prstGeom prst="rect">
            <a:avLst/>
          </a:prstGeom>
          <a:noFill/>
        </p:spPr>
        <p:txBody>
          <a:bodyPr wrap="none" rtlCol="0">
            <a:spAutoFit/>
          </a:bodyPr>
          <a:lstStyle/>
          <a:p>
            <a:r>
              <a:rPr lang="en-DK" dirty="0"/>
              <a:t>But how do we determine were to put the gap?</a:t>
            </a:r>
          </a:p>
        </p:txBody>
      </p:sp>
    </p:spTree>
    <p:extLst>
      <p:ext uri="{BB962C8B-B14F-4D97-AF65-F5344CB8AC3E}">
        <p14:creationId xmlns:p14="http://schemas.microsoft.com/office/powerpoint/2010/main" val="228587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F0A4-454C-77E7-F5EB-BC7E2AD8501C}"/>
              </a:ext>
            </a:extLst>
          </p:cNvPr>
          <p:cNvSpPr>
            <a:spLocks noGrp="1"/>
          </p:cNvSpPr>
          <p:nvPr>
            <p:ph type="title"/>
          </p:nvPr>
        </p:nvSpPr>
        <p:spPr/>
        <p:txBody>
          <a:bodyPr/>
          <a:lstStyle/>
          <a:p>
            <a:r>
              <a:rPr lang="en-DK" dirty="0"/>
              <a:t>The Needleman-Wunsch algorithm</a:t>
            </a:r>
          </a:p>
        </p:txBody>
      </p:sp>
      <p:sp>
        <p:nvSpPr>
          <p:cNvPr id="3" name="Content Placeholder 2">
            <a:extLst>
              <a:ext uri="{FF2B5EF4-FFF2-40B4-BE49-F238E27FC236}">
                <a16:creationId xmlns:a16="http://schemas.microsoft.com/office/drawing/2014/main" id="{B3E8511B-75E5-32E4-5BC4-895171F8018A}"/>
              </a:ext>
            </a:extLst>
          </p:cNvPr>
          <p:cNvSpPr>
            <a:spLocks noGrp="1"/>
          </p:cNvSpPr>
          <p:nvPr>
            <p:ph idx="1"/>
          </p:nvPr>
        </p:nvSpPr>
        <p:spPr>
          <a:xfrm>
            <a:off x="431807" y="1079500"/>
            <a:ext cx="11368617" cy="4070724"/>
          </a:xfrm>
        </p:spPr>
        <p:txBody>
          <a:bodyPr/>
          <a:lstStyle/>
          <a:p>
            <a:pPr marL="342900" indent="-342900">
              <a:buFont typeface="Arial" panose="020B0604020202020204" pitchFamily="34" charset="0"/>
              <a:buChar char="•"/>
            </a:pPr>
            <a:r>
              <a:rPr lang="en-DK" dirty="0"/>
              <a:t>The Needleman-Wunsch algorithm is an example of dynamic programming</a:t>
            </a:r>
          </a:p>
          <a:p>
            <a:pPr marL="342900" indent="-342900">
              <a:buFont typeface="Arial" panose="020B0604020202020204" pitchFamily="34" charset="0"/>
              <a:buChar char="•"/>
            </a:pPr>
            <a:r>
              <a:rPr lang="en-DK" dirty="0"/>
              <a:t>Dynamic programming is an algorithmic paradigm in which complex problems are broken down into smaller, simpler to solve subproblems that can be solved one by one</a:t>
            </a:r>
          </a:p>
          <a:p>
            <a:pPr marL="342900" indent="-342900">
              <a:buFont typeface="Arial" panose="020B0604020202020204" pitchFamily="34" charset="0"/>
              <a:buChar char="•"/>
            </a:pPr>
            <a:r>
              <a:rPr lang="en-DK" dirty="0"/>
              <a:t>Despite being reduced to simpler problems, the solution given by the algorithm should be optimized</a:t>
            </a:r>
          </a:p>
          <a:p>
            <a:pPr marL="342900" indent="-342900">
              <a:buFont typeface="Arial" panose="020B0604020202020204" pitchFamily="34" charset="0"/>
              <a:buChar char="•"/>
            </a:pPr>
            <a:r>
              <a:rPr lang="en-DK" dirty="0"/>
              <a:t>In sequence alignent, this means the solution should give the highest possible alignment score, given your choice of substitution matrix and gap penalty</a:t>
            </a:r>
          </a:p>
          <a:p>
            <a:endParaRPr lang="en-DK" dirty="0"/>
          </a:p>
          <a:p>
            <a:endParaRPr lang="en-DK" dirty="0"/>
          </a:p>
        </p:txBody>
      </p:sp>
      <p:sp>
        <p:nvSpPr>
          <p:cNvPr id="5" name="TextBox 4">
            <a:extLst>
              <a:ext uri="{FF2B5EF4-FFF2-40B4-BE49-F238E27FC236}">
                <a16:creationId xmlns:a16="http://schemas.microsoft.com/office/drawing/2014/main" id="{59CE9ADD-9B39-A882-E033-8466BAF42FA5}"/>
              </a:ext>
            </a:extLst>
          </p:cNvPr>
          <p:cNvSpPr txBox="1"/>
          <p:nvPr/>
        </p:nvSpPr>
        <p:spPr>
          <a:xfrm>
            <a:off x="411691" y="4393094"/>
            <a:ext cx="11368617" cy="424732"/>
          </a:xfrm>
          <a:prstGeom prst="rect">
            <a:avLst/>
          </a:prstGeom>
          <a:noFill/>
        </p:spPr>
        <p:txBody>
          <a:bodyPr wrap="square">
            <a:spAutoFit/>
          </a:bodyPr>
          <a:lstStyle/>
          <a:p>
            <a:r>
              <a:rPr lang="en-DK" sz="2400" dirty="0"/>
              <a:t>This is how it works</a:t>
            </a:r>
          </a:p>
        </p:txBody>
      </p:sp>
    </p:spTree>
    <p:extLst>
      <p:ext uri="{BB962C8B-B14F-4D97-AF65-F5344CB8AC3E}">
        <p14:creationId xmlns:p14="http://schemas.microsoft.com/office/powerpoint/2010/main" val="42292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The Needleman-Wunsch algorithm</a:t>
            </a:r>
          </a:p>
        </p:txBody>
      </p:sp>
      <p:graphicFrame>
        <p:nvGraphicFramePr>
          <p:cNvPr id="8" name="Table 8">
            <a:extLst>
              <a:ext uri="{FF2B5EF4-FFF2-40B4-BE49-F238E27FC236}">
                <a16:creationId xmlns:a16="http://schemas.microsoft.com/office/drawing/2014/main" id="{9722C4A9-0EF7-6201-59DA-4C5AD219F8D3}"/>
              </a:ext>
            </a:extLst>
          </p:cNvPr>
          <p:cNvGraphicFramePr>
            <a:graphicFrameLocks noGrp="1"/>
          </p:cNvGraphicFramePr>
          <p:nvPr/>
        </p:nvGraphicFramePr>
        <p:xfrm>
          <a:off x="568974" y="2508125"/>
          <a:ext cx="4328460" cy="2926080"/>
        </p:xfrm>
        <a:graphic>
          <a:graphicData uri="http://schemas.openxmlformats.org/drawingml/2006/table">
            <a:tbl>
              <a:tblPr firstRow="1" bandRow="1">
                <a:tableStyleId>{5C22544A-7EE6-4342-B048-85BDC9FD1C3A}</a:tableStyleId>
              </a:tblPr>
              <a:tblGrid>
                <a:gridCol w="480940">
                  <a:extLst>
                    <a:ext uri="{9D8B030D-6E8A-4147-A177-3AD203B41FA5}">
                      <a16:colId xmlns:a16="http://schemas.microsoft.com/office/drawing/2014/main" val="2741815414"/>
                    </a:ext>
                  </a:extLst>
                </a:gridCol>
                <a:gridCol w="480940">
                  <a:extLst>
                    <a:ext uri="{9D8B030D-6E8A-4147-A177-3AD203B41FA5}">
                      <a16:colId xmlns:a16="http://schemas.microsoft.com/office/drawing/2014/main" val="3296544089"/>
                    </a:ext>
                  </a:extLst>
                </a:gridCol>
                <a:gridCol w="480940">
                  <a:extLst>
                    <a:ext uri="{9D8B030D-6E8A-4147-A177-3AD203B41FA5}">
                      <a16:colId xmlns:a16="http://schemas.microsoft.com/office/drawing/2014/main" val="2902963979"/>
                    </a:ext>
                  </a:extLst>
                </a:gridCol>
                <a:gridCol w="480940">
                  <a:extLst>
                    <a:ext uri="{9D8B030D-6E8A-4147-A177-3AD203B41FA5}">
                      <a16:colId xmlns:a16="http://schemas.microsoft.com/office/drawing/2014/main" val="377459250"/>
                    </a:ext>
                  </a:extLst>
                </a:gridCol>
                <a:gridCol w="480940">
                  <a:extLst>
                    <a:ext uri="{9D8B030D-6E8A-4147-A177-3AD203B41FA5}">
                      <a16:colId xmlns:a16="http://schemas.microsoft.com/office/drawing/2014/main" val="2687145811"/>
                    </a:ext>
                  </a:extLst>
                </a:gridCol>
                <a:gridCol w="480940">
                  <a:extLst>
                    <a:ext uri="{9D8B030D-6E8A-4147-A177-3AD203B41FA5}">
                      <a16:colId xmlns:a16="http://schemas.microsoft.com/office/drawing/2014/main" val="2749446701"/>
                    </a:ext>
                  </a:extLst>
                </a:gridCol>
                <a:gridCol w="480940">
                  <a:extLst>
                    <a:ext uri="{9D8B030D-6E8A-4147-A177-3AD203B41FA5}">
                      <a16:colId xmlns:a16="http://schemas.microsoft.com/office/drawing/2014/main" val="1706513037"/>
                    </a:ext>
                  </a:extLst>
                </a:gridCol>
                <a:gridCol w="480940">
                  <a:extLst>
                    <a:ext uri="{9D8B030D-6E8A-4147-A177-3AD203B41FA5}">
                      <a16:colId xmlns:a16="http://schemas.microsoft.com/office/drawing/2014/main" val="3150696774"/>
                    </a:ext>
                  </a:extLst>
                </a:gridCol>
                <a:gridCol w="480940">
                  <a:extLst>
                    <a:ext uri="{9D8B030D-6E8A-4147-A177-3AD203B41FA5}">
                      <a16:colId xmlns:a16="http://schemas.microsoft.com/office/drawing/2014/main" val="3051015505"/>
                    </a:ext>
                  </a:extLst>
                </a:gridCol>
              </a:tblGrid>
              <a:tr h="233611">
                <a:tc>
                  <a:txBody>
                    <a:bodyPr/>
                    <a:lstStyle/>
                    <a:p>
                      <a:pPr algn="ctr"/>
                      <a:endParaRPr lang="en-DK"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DK"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233611">
                <a:tc>
                  <a:txBody>
                    <a:bodyPr/>
                    <a:lstStyle/>
                    <a:p>
                      <a:pPr algn="ctr"/>
                      <a:endParaRPr lang="en-DK"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rgbClr val="000000"/>
                          </a:solidFill>
                          <a:effectLst/>
                          <a:latin typeface="+mn-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233611">
                <a:tc>
                  <a:txBody>
                    <a:bodyPr/>
                    <a:lstStyle/>
                    <a:p>
                      <a:pPr algn="ctr"/>
                      <a:r>
                        <a:rPr lang="en-DK" sz="1800" b="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accent6"/>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233611">
                <a:tc>
                  <a:txBody>
                    <a:bodyPr/>
                    <a:lstStyle/>
                    <a:p>
                      <a:pPr algn="ctr"/>
                      <a:r>
                        <a:rPr lang="en-DK" sz="1800" b="0"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233611">
                <a:tc>
                  <a:txBody>
                    <a:bodyPr/>
                    <a:lstStyle/>
                    <a:p>
                      <a:pPr algn="ctr"/>
                      <a:r>
                        <a:rPr lang="en-DK" sz="1800" b="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233611">
                <a:tc>
                  <a:txBody>
                    <a:bodyPr/>
                    <a:lstStyle/>
                    <a:p>
                      <a:pPr algn="ctr"/>
                      <a:r>
                        <a:rPr lang="en-DK" sz="1800" b="0"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233611">
                <a:tc>
                  <a:txBody>
                    <a:bodyPr/>
                    <a:lstStyle/>
                    <a:p>
                      <a:pPr algn="ctr"/>
                      <a:r>
                        <a:rPr lang="en-DK" sz="1800" b="0"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233611">
                <a:tc>
                  <a:txBody>
                    <a:bodyPr/>
                    <a:lstStyle/>
                    <a:p>
                      <a:pPr algn="ctr"/>
                      <a:r>
                        <a:rPr lang="en-DK" sz="1800" b="0" dirty="0"/>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sp>
        <p:nvSpPr>
          <p:cNvPr id="9" name="TextBox 8">
            <a:extLst>
              <a:ext uri="{FF2B5EF4-FFF2-40B4-BE49-F238E27FC236}">
                <a16:creationId xmlns:a16="http://schemas.microsoft.com/office/drawing/2014/main" id="{72DC9735-758C-6554-F3FD-A0EA7827D0F3}"/>
              </a:ext>
            </a:extLst>
          </p:cNvPr>
          <p:cNvSpPr txBox="1"/>
          <p:nvPr/>
        </p:nvSpPr>
        <p:spPr>
          <a:xfrm>
            <a:off x="568974" y="1017089"/>
            <a:ext cx="1912703" cy="991041"/>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ATGCTCG</a:t>
            </a:r>
          </a:p>
          <a:p>
            <a:r>
              <a:rPr lang="en-DK" dirty="0">
                <a:latin typeface="Courier New" panose="02070309020205020404" pitchFamily="49" charset="0"/>
                <a:cs typeface="Courier New" panose="02070309020205020404" pitchFamily="49" charset="0"/>
              </a:rPr>
              <a:t>ATCTTG</a:t>
            </a:r>
          </a:p>
        </p:txBody>
      </p:sp>
      <p:graphicFrame>
        <p:nvGraphicFramePr>
          <p:cNvPr id="11" name="Table 10">
            <a:extLst>
              <a:ext uri="{FF2B5EF4-FFF2-40B4-BE49-F238E27FC236}">
                <a16:creationId xmlns:a16="http://schemas.microsoft.com/office/drawing/2014/main" id="{4A3F8D53-7A79-EB2C-4966-85AE2C82D81E}"/>
              </a:ext>
            </a:extLst>
          </p:cNvPr>
          <p:cNvGraphicFramePr>
            <a:graphicFrameLocks noGrp="1"/>
          </p:cNvGraphicFramePr>
          <p:nvPr>
            <p:extLst>
              <p:ext uri="{D42A27DB-BD31-4B8C-83A1-F6EECF244321}">
                <p14:modId xmlns:p14="http://schemas.microsoft.com/office/powerpoint/2010/main" val="3524567102"/>
              </p:ext>
            </p:extLst>
          </p:nvPr>
        </p:nvGraphicFramePr>
        <p:xfrm>
          <a:off x="3017739" y="965215"/>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9526B3F5-2AA3-974A-73DD-A3F45F4BAE4E}"/>
              </a:ext>
            </a:extLst>
          </p:cNvPr>
          <p:cNvSpPr txBox="1"/>
          <p:nvPr/>
        </p:nvSpPr>
        <p:spPr>
          <a:xfrm>
            <a:off x="2930333" y="2055906"/>
            <a:ext cx="2115900" cy="369332"/>
          </a:xfrm>
          <a:prstGeom prst="rect">
            <a:avLst/>
          </a:prstGeom>
          <a:noFill/>
        </p:spPr>
        <p:txBody>
          <a:bodyPr wrap="none" rtlCol="0">
            <a:spAutoFit/>
          </a:bodyPr>
          <a:lstStyle/>
          <a:p>
            <a:r>
              <a:rPr lang="en-DK" sz="2000" dirty="0"/>
              <a:t>Gap penalty = -2</a:t>
            </a:r>
          </a:p>
        </p:txBody>
      </p:sp>
      <p:sp>
        <p:nvSpPr>
          <p:cNvPr id="5" name="TextBox 4">
            <a:extLst>
              <a:ext uri="{FF2B5EF4-FFF2-40B4-BE49-F238E27FC236}">
                <a16:creationId xmlns:a16="http://schemas.microsoft.com/office/drawing/2014/main" id="{FBD05DAA-A5C1-F9CB-2259-D0F65AAF96AF}"/>
              </a:ext>
            </a:extLst>
          </p:cNvPr>
          <p:cNvSpPr txBox="1"/>
          <p:nvPr/>
        </p:nvSpPr>
        <p:spPr>
          <a:xfrm>
            <a:off x="5590982" y="1258592"/>
            <a:ext cx="6349687" cy="4524315"/>
          </a:xfrm>
          <a:prstGeom prst="rect">
            <a:avLst/>
          </a:prstGeom>
          <a:noFill/>
        </p:spPr>
        <p:txBody>
          <a:bodyPr wrap="none" rtlCol="0">
            <a:spAutoFit/>
          </a:bodyPr>
          <a:lstStyle/>
          <a:p>
            <a:r>
              <a:rPr lang="da-DK" sz="2000" dirty="0"/>
              <a:t>Start in the top </a:t>
            </a:r>
            <a:r>
              <a:rPr lang="da-DK" sz="2000" dirty="0" err="1"/>
              <a:t>left</a:t>
            </a:r>
            <a:r>
              <a:rPr lang="da-DK" sz="2000" dirty="0"/>
              <a:t> corner</a:t>
            </a:r>
          </a:p>
          <a:p>
            <a:r>
              <a:rPr lang="en-DK" sz="2000" dirty="0"/>
              <a:t>For each field (M</a:t>
            </a:r>
            <a:r>
              <a:rPr lang="en-DK" sz="2000" baseline="-25000" dirty="0"/>
              <a:t>i,j</a:t>
            </a:r>
            <a:r>
              <a:rPr lang="en-DK" sz="2000" dirty="0"/>
              <a:t>), calculate three scores (C)</a:t>
            </a:r>
          </a:p>
          <a:p>
            <a:endParaRPr lang="en-DK" sz="2000" dirty="0"/>
          </a:p>
          <a:p>
            <a:r>
              <a:rPr lang="en-GB" sz="2000" dirty="0"/>
              <a:t>Deletion score:</a:t>
            </a:r>
          </a:p>
          <a:p>
            <a:r>
              <a:rPr lang="en-GB" sz="2000" dirty="0" err="1"/>
              <a:t>C</a:t>
            </a:r>
            <a:r>
              <a:rPr lang="en-GB" sz="2000" baseline="-25000" dirty="0" err="1"/>
              <a:t>del</a:t>
            </a:r>
            <a:r>
              <a:rPr lang="en-GB" sz="2000" dirty="0"/>
              <a:t>(</a:t>
            </a:r>
            <a:r>
              <a:rPr lang="en-GB" sz="2000" dirty="0" err="1"/>
              <a:t>M</a:t>
            </a:r>
            <a:r>
              <a:rPr lang="en-GB" sz="2000" baseline="-25000" dirty="0" err="1"/>
              <a:t>i,j</a:t>
            </a:r>
            <a:r>
              <a:rPr lang="en-GB" sz="2000" dirty="0"/>
              <a:t>) = C(M</a:t>
            </a:r>
            <a:r>
              <a:rPr lang="en-GB" sz="2000" baseline="-25000" dirty="0"/>
              <a:t>i,j-1</a:t>
            </a:r>
            <a:r>
              <a:rPr lang="en-GB" sz="2000" dirty="0"/>
              <a:t>) + </a:t>
            </a:r>
            <a:r>
              <a:rPr lang="en-GB" sz="2000" dirty="0" err="1"/>
              <a:t>GapPenalty</a:t>
            </a:r>
            <a:endParaRPr lang="en-GB" sz="2000" dirty="0"/>
          </a:p>
          <a:p>
            <a:endParaRPr lang="en-GB" sz="2000" dirty="0"/>
          </a:p>
          <a:p>
            <a:r>
              <a:rPr lang="en-GB" sz="2000" dirty="0"/>
              <a:t>Insertion score:</a:t>
            </a:r>
          </a:p>
          <a:p>
            <a:r>
              <a:rPr lang="en-GB" sz="2000" dirty="0" err="1"/>
              <a:t>C</a:t>
            </a:r>
            <a:r>
              <a:rPr lang="en-GB" sz="2000" baseline="-25000" dirty="0" err="1"/>
              <a:t>ins</a:t>
            </a:r>
            <a:r>
              <a:rPr lang="en-GB" sz="2000" dirty="0"/>
              <a:t>(</a:t>
            </a:r>
            <a:r>
              <a:rPr lang="en-GB" sz="2000" dirty="0" err="1"/>
              <a:t>M</a:t>
            </a:r>
            <a:r>
              <a:rPr lang="en-GB" sz="2000" baseline="-25000" dirty="0" err="1"/>
              <a:t>i,j</a:t>
            </a:r>
            <a:r>
              <a:rPr lang="en-GB" sz="2000" dirty="0"/>
              <a:t>) = C(M</a:t>
            </a:r>
            <a:r>
              <a:rPr lang="en-GB" sz="2000" baseline="-25000" dirty="0"/>
              <a:t>i-1,j</a:t>
            </a:r>
            <a:r>
              <a:rPr lang="en-GB" sz="2000" dirty="0"/>
              <a:t>) + </a:t>
            </a:r>
            <a:r>
              <a:rPr lang="en-GB" sz="2000" dirty="0" err="1"/>
              <a:t>GapPenalty</a:t>
            </a:r>
            <a:endParaRPr lang="en-GB" sz="2000" dirty="0"/>
          </a:p>
          <a:p>
            <a:endParaRPr lang="en-GB" sz="2000" dirty="0"/>
          </a:p>
          <a:p>
            <a:r>
              <a:rPr lang="en-GB" sz="2000" dirty="0"/>
              <a:t>Match score:</a:t>
            </a:r>
          </a:p>
          <a:p>
            <a:r>
              <a:rPr lang="en-GB" sz="2000" dirty="0" err="1"/>
              <a:t>C</a:t>
            </a:r>
            <a:r>
              <a:rPr lang="en-GB" sz="2000" baseline="-25000" dirty="0" err="1"/>
              <a:t>match</a:t>
            </a:r>
            <a:r>
              <a:rPr lang="en-GB" sz="2000" dirty="0"/>
              <a:t>(</a:t>
            </a:r>
            <a:r>
              <a:rPr lang="en-GB" sz="2000" dirty="0" err="1"/>
              <a:t>M</a:t>
            </a:r>
            <a:r>
              <a:rPr lang="en-GB" sz="2000" baseline="-25000" dirty="0" err="1"/>
              <a:t>i,j</a:t>
            </a:r>
            <a:r>
              <a:rPr lang="en-GB" sz="2000" dirty="0"/>
              <a:t>) = C(M</a:t>
            </a:r>
            <a:r>
              <a:rPr lang="en-GB" sz="2000" baseline="-25000" dirty="0"/>
              <a:t>i-1,j-1</a:t>
            </a:r>
            <a:r>
              <a:rPr lang="en-GB" sz="2000" dirty="0"/>
              <a:t>) + </a:t>
            </a:r>
            <a:r>
              <a:rPr lang="en-GB" sz="2000" dirty="0" err="1"/>
              <a:t>SubstitutionPenalty</a:t>
            </a:r>
            <a:endParaRPr lang="en-GB" sz="2000" dirty="0"/>
          </a:p>
          <a:p>
            <a:endParaRPr lang="en-DK" sz="2000" dirty="0"/>
          </a:p>
          <a:p>
            <a:endParaRPr lang="en-DK" sz="2000" dirty="0"/>
          </a:p>
          <a:p>
            <a:r>
              <a:rPr lang="en-DK" sz="2000" dirty="0"/>
              <a:t>Then fill out the field with whichever score is the best:</a:t>
            </a:r>
          </a:p>
          <a:p>
            <a:endParaRPr lang="en-DK" sz="2000" dirty="0"/>
          </a:p>
          <a:p>
            <a:r>
              <a:rPr lang="en-DK" sz="2000" dirty="0"/>
              <a:t>C = max(</a:t>
            </a:r>
            <a:r>
              <a:rPr lang="en-GB" sz="2000" dirty="0" err="1"/>
              <a:t>C</a:t>
            </a:r>
            <a:r>
              <a:rPr lang="en-GB" sz="2000" baseline="-25000" dirty="0" err="1"/>
              <a:t>del</a:t>
            </a:r>
            <a:r>
              <a:rPr lang="en-GB" sz="2000" dirty="0" err="1"/>
              <a:t>,C</a:t>
            </a:r>
            <a:r>
              <a:rPr lang="en-GB" sz="2000" baseline="-25000" dirty="0" err="1"/>
              <a:t>ins</a:t>
            </a:r>
            <a:r>
              <a:rPr lang="en-GB" sz="2000" dirty="0" err="1"/>
              <a:t>,C</a:t>
            </a:r>
            <a:r>
              <a:rPr lang="en-GB" sz="2000" baseline="-25000" dirty="0" err="1"/>
              <a:t>match</a:t>
            </a:r>
            <a:r>
              <a:rPr lang="en-GB" sz="2000" dirty="0"/>
              <a:t>)</a:t>
            </a:r>
            <a:endParaRPr lang="en-DK" sz="2000" dirty="0"/>
          </a:p>
        </p:txBody>
      </p:sp>
    </p:spTree>
    <p:extLst>
      <p:ext uri="{BB962C8B-B14F-4D97-AF65-F5344CB8AC3E}">
        <p14:creationId xmlns:p14="http://schemas.microsoft.com/office/powerpoint/2010/main" val="18370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The Needleman-Wunsch algorithm</a:t>
            </a:r>
          </a:p>
        </p:txBody>
      </p:sp>
      <p:graphicFrame>
        <p:nvGraphicFramePr>
          <p:cNvPr id="8" name="Table 8">
            <a:extLst>
              <a:ext uri="{FF2B5EF4-FFF2-40B4-BE49-F238E27FC236}">
                <a16:creationId xmlns:a16="http://schemas.microsoft.com/office/drawing/2014/main" id="{9722C4A9-0EF7-6201-59DA-4C5AD219F8D3}"/>
              </a:ext>
            </a:extLst>
          </p:cNvPr>
          <p:cNvGraphicFramePr>
            <a:graphicFrameLocks noGrp="1"/>
          </p:cNvGraphicFramePr>
          <p:nvPr>
            <p:extLst>
              <p:ext uri="{D42A27DB-BD31-4B8C-83A1-F6EECF244321}">
                <p14:modId xmlns:p14="http://schemas.microsoft.com/office/powerpoint/2010/main" val="3086427348"/>
              </p:ext>
            </p:extLst>
          </p:nvPr>
        </p:nvGraphicFramePr>
        <p:xfrm>
          <a:off x="868831" y="1997137"/>
          <a:ext cx="8127999" cy="29667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741815414"/>
                    </a:ext>
                  </a:extLst>
                </a:gridCol>
                <a:gridCol w="903111">
                  <a:extLst>
                    <a:ext uri="{9D8B030D-6E8A-4147-A177-3AD203B41FA5}">
                      <a16:colId xmlns:a16="http://schemas.microsoft.com/office/drawing/2014/main" val="3296544089"/>
                    </a:ext>
                  </a:extLst>
                </a:gridCol>
                <a:gridCol w="903111">
                  <a:extLst>
                    <a:ext uri="{9D8B030D-6E8A-4147-A177-3AD203B41FA5}">
                      <a16:colId xmlns:a16="http://schemas.microsoft.com/office/drawing/2014/main" val="2902963979"/>
                    </a:ext>
                  </a:extLst>
                </a:gridCol>
                <a:gridCol w="903111">
                  <a:extLst>
                    <a:ext uri="{9D8B030D-6E8A-4147-A177-3AD203B41FA5}">
                      <a16:colId xmlns:a16="http://schemas.microsoft.com/office/drawing/2014/main" val="377459250"/>
                    </a:ext>
                  </a:extLst>
                </a:gridCol>
                <a:gridCol w="903111">
                  <a:extLst>
                    <a:ext uri="{9D8B030D-6E8A-4147-A177-3AD203B41FA5}">
                      <a16:colId xmlns:a16="http://schemas.microsoft.com/office/drawing/2014/main" val="2687145811"/>
                    </a:ext>
                  </a:extLst>
                </a:gridCol>
                <a:gridCol w="903111">
                  <a:extLst>
                    <a:ext uri="{9D8B030D-6E8A-4147-A177-3AD203B41FA5}">
                      <a16:colId xmlns:a16="http://schemas.microsoft.com/office/drawing/2014/main" val="2749446701"/>
                    </a:ext>
                  </a:extLst>
                </a:gridCol>
                <a:gridCol w="903111">
                  <a:extLst>
                    <a:ext uri="{9D8B030D-6E8A-4147-A177-3AD203B41FA5}">
                      <a16:colId xmlns:a16="http://schemas.microsoft.com/office/drawing/2014/main" val="1706513037"/>
                    </a:ext>
                  </a:extLst>
                </a:gridCol>
                <a:gridCol w="903111">
                  <a:extLst>
                    <a:ext uri="{9D8B030D-6E8A-4147-A177-3AD203B41FA5}">
                      <a16:colId xmlns:a16="http://schemas.microsoft.com/office/drawing/2014/main" val="3150696774"/>
                    </a:ext>
                  </a:extLst>
                </a:gridCol>
                <a:gridCol w="903111">
                  <a:extLst>
                    <a:ext uri="{9D8B030D-6E8A-4147-A177-3AD203B41FA5}">
                      <a16:colId xmlns:a16="http://schemas.microsoft.com/office/drawing/2014/main" val="3051015505"/>
                    </a:ext>
                  </a:extLst>
                </a:gridCol>
              </a:tblGrid>
              <a:tr h="370840">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370840">
                <a:tc>
                  <a:txBody>
                    <a:bodyPr/>
                    <a:lstStyle/>
                    <a:p>
                      <a:pPr algn="ctr"/>
                      <a:endParaRPr lang="en-DK"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accent6"/>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370840">
                <a:tc>
                  <a:txBody>
                    <a:bodyPr/>
                    <a:lstStyle/>
                    <a:p>
                      <a:pPr algn="ctr"/>
                      <a:r>
                        <a:rPr lang="en-DK" sz="18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accent6"/>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1" i="0" u="none" strike="noStrike" dirty="0">
                          <a:solidFill>
                            <a:srgbClr val="000000"/>
                          </a:solidFill>
                          <a:effectLst/>
                          <a:latin typeface="+mn-lt"/>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accent6"/>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370840">
                <a:tc>
                  <a:txBody>
                    <a:bodyPr/>
                    <a:lstStyle/>
                    <a:p>
                      <a:pPr algn="ctr"/>
                      <a:r>
                        <a:rPr lang="en-DK" sz="1800" b="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accent6"/>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accent6"/>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accent6"/>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370840">
                <a:tc>
                  <a:txBody>
                    <a:bodyPr/>
                    <a:lstStyle/>
                    <a:p>
                      <a:pPr algn="ctr"/>
                      <a:r>
                        <a:rPr lang="en-DK" sz="18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accent6"/>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sp>
        <p:nvSpPr>
          <p:cNvPr id="9" name="TextBox 8">
            <a:extLst>
              <a:ext uri="{FF2B5EF4-FFF2-40B4-BE49-F238E27FC236}">
                <a16:creationId xmlns:a16="http://schemas.microsoft.com/office/drawing/2014/main" id="{72DC9735-758C-6554-F3FD-A0EA7827D0F3}"/>
              </a:ext>
            </a:extLst>
          </p:cNvPr>
          <p:cNvSpPr txBox="1"/>
          <p:nvPr/>
        </p:nvSpPr>
        <p:spPr>
          <a:xfrm>
            <a:off x="921124" y="840442"/>
            <a:ext cx="1912703" cy="991041"/>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ATGCTCG</a:t>
            </a:r>
          </a:p>
          <a:p>
            <a:r>
              <a:rPr lang="en-DK" dirty="0">
                <a:latin typeface="Courier New" panose="02070309020205020404" pitchFamily="49" charset="0"/>
                <a:cs typeface="Courier New" panose="02070309020205020404" pitchFamily="49" charset="0"/>
              </a:rPr>
              <a:t>ATCTTG</a:t>
            </a:r>
          </a:p>
        </p:txBody>
      </p:sp>
      <p:graphicFrame>
        <p:nvGraphicFramePr>
          <p:cNvPr id="11" name="Table 10">
            <a:extLst>
              <a:ext uri="{FF2B5EF4-FFF2-40B4-BE49-F238E27FC236}">
                <a16:creationId xmlns:a16="http://schemas.microsoft.com/office/drawing/2014/main" id="{4A3F8D53-7A79-EB2C-4966-85AE2C82D81E}"/>
              </a:ext>
            </a:extLst>
          </p:cNvPr>
          <p:cNvGraphicFramePr>
            <a:graphicFrameLocks noGrp="1"/>
          </p:cNvGraphicFramePr>
          <p:nvPr/>
        </p:nvGraphicFramePr>
        <p:xfrm>
          <a:off x="9752480" y="2464497"/>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9526B3F5-2AA3-974A-73DD-A3F45F4BAE4E}"/>
              </a:ext>
            </a:extLst>
          </p:cNvPr>
          <p:cNvSpPr txBox="1"/>
          <p:nvPr/>
        </p:nvSpPr>
        <p:spPr>
          <a:xfrm>
            <a:off x="9692214" y="3657599"/>
            <a:ext cx="2115900" cy="369332"/>
          </a:xfrm>
          <a:prstGeom prst="rect">
            <a:avLst/>
          </a:prstGeom>
          <a:noFill/>
        </p:spPr>
        <p:txBody>
          <a:bodyPr wrap="none" rtlCol="0">
            <a:spAutoFit/>
          </a:bodyPr>
          <a:lstStyle/>
          <a:p>
            <a:r>
              <a:rPr lang="en-DK" sz="2000" dirty="0"/>
              <a:t>Gap penalty = -2</a:t>
            </a:r>
          </a:p>
        </p:txBody>
      </p:sp>
      <p:sp>
        <p:nvSpPr>
          <p:cNvPr id="5" name="TextBox 4">
            <a:extLst>
              <a:ext uri="{FF2B5EF4-FFF2-40B4-BE49-F238E27FC236}">
                <a16:creationId xmlns:a16="http://schemas.microsoft.com/office/drawing/2014/main" id="{B65B3DC2-8589-C8C4-B32C-15C9166E4EAC}"/>
              </a:ext>
            </a:extLst>
          </p:cNvPr>
          <p:cNvSpPr txBox="1"/>
          <p:nvPr/>
        </p:nvSpPr>
        <p:spPr>
          <a:xfrm>
            <a:off x="7686299" y="5028405"/>
            <a:ext cx="3992472" cy="923330"/>
          </a:xfrm>
          <a:prstGeom prst="rect">
            <a:avLst/>
          </a:prstGeom>
          <a:noFill/>
        </p:spPr>
        <p:txBody>
          <a:bodyPr wrap="square">
            <a:spAutoFit/>
          </a:bodyPr>
          <a:lstStyle/>
          <a:p>
            <a:r>
              <a:rPr lang="en-GB" sz="2000" dirty="0" err="1">
                <a:solidFill>
                  <a:srgbClr val="C00000"/>
                </a:solidFill>
              </a:rPr>
              <a:t>C</a:t>
            </a:r>
            <a:r>
              <a:rPr lang="en-GB" sz="2000" baseline="-25000" dirty="0" err="1">
                <a:solidFill>
                  <a:srgbClr val="C00000"/>
                </a:solidFill>
              </a:rPr>
              <a:t>match</a:t>
            </a:r>
            <a:r>
              <a:rPr lang="en-GB" sz="2000" dirty="0">
                <a:solidFill>
                  <a:srgbClr val="C00000"/>
                </a:solidFill>
              </a:rPr>
              <a:t>=</a:t>
            </a:r>
          </a:p>
          <a:p>
            <a:r>
              <a:rPr lang="en-GB" sz="2000" dirty="0">
                <a:solidFill>
                  <a:srgbClr val="C00000"/>
                </a:solidFill>
              </a:rPr>
              <a:t>C(M</a:t>
            </a:r>
            <a:r>
              <a:rPr lang="en-GB" sz="2000" baseline="-25000" dirty="0">
                <a:solidFill>
                  <a:srgbClr val="C00000"/>
                </a:solidFill>
              </a:rPr>
              <a:t>i-1,j-1</a:t>
            </a:r>
            <a:r>
              <a:rPr lang="en-GB" sz="2000" dirty="0">
                <a:solidFill>
                  <a:srgbClr val="C00000"/>
                </a:solidFill>
              </a:rPr>
              <a:t>) + </a:t>
            </a:r>
            <a:r>
              <a:rPr lang="en-GB" sz="2000" dirty="0" err="1">
                <a:solidFill>
                  <a:srgbClr val="C00000"/>
                </a:solidFill>
              </a:rPr>
              <a:t>SubstitutionPenalty</a:t>
            </a:r>
            <a:r>
              <a:rPr lang="en-GB" sz="2000" dirty="0">
                <a:solidFill>
                  <a:srgbClr val="C00000"/>
                </a:solidFill>
              </a:rPr>
              <a:t> =</a:t>
            </a:r>
          </a:p>
          <a:p>
            <a:r>
              <a:rPr lang="en-GB" sz="2000" dirty="0">
                <a:solidFill>
                  <a:srgbClr val="C00000"/>
                </a:solidFill>
              </a:rPr>
              <a:t>0 + 2 = 2</a:t>
            </a:r>
          </a:p>
        </p:txBody>
      </p:sp>
      <p:sp>
        <p:nvSpPr>
          <p:cNvPr id="4" name="TextBox 4">
            <a:extLst>
              <a:ext uri="{FF2B5EF4-FFF2-40B4-BE49-F238E27FC236}">
                <a16:creationId xmlns:a16="http://schemas.microsoft.com/office/drawing/2014/main" id="{E1869B29-62BB-ED99-EA7F-930A3CE0FDA1}"/>
              </a:ext>
            </a:extLst>
          </p:cNvPr>
          <p:cNvSpPr txBox="1"/>
          <p:nvPr/>
        </p:nvSpPr>
        <p:spPr>
          <a:xfrm>
            <a:off x="4505702" y="5035129"/>
            <a:ext cx="2957416" cy="923330"/>
          </a:xfrm>
          <a:prstGeom prst="rect">
            <a:avLst/>
          </a:prstGeom>
          <a:noFill/>
        </p:spPr>
        <p:txBody>
          <a:bodyPr wrap="square">
            <a:spAutoFit/>
          </a:bodyPr>
          <a:lstStyle/>
          <a:p>
            <a:r>
              <a:rPr lang="en-GB" sz="2000" dirty="0" err="1">
                <a:solidFill>
                  <a:schemeClr val="accent1">
                    <a:lumMod val="75000"/>
                  </a:schemeClr>
                </a:solidFill>
              </a:rPr>
              <a:t>C</a:t>
            </a:r>
            <a:r>
              <a:rPr lang="en-GB" sz="2000" baseline="-25000" dirty="0" err="1">
                <a:solidFill>
                  <a:schemeClr val="accent1">
                    <a:lumMod val="75000"/>
                  </a:schemeClr>
                </a:solidFill>
              </a:rPr>
              <a:t>ins</a:t>
            </a:r>
            <a:r>
              <a:rPr lang="en-GB" sz="2000" dirty="0">
                <a:solidFill>
                  <a:schemeClr val="accent1">
                    <a:lumMod val="75000"/>
                  </a:schemeClr>
                </a:solidFill>
              </a:rPr>
              <a:t>=</a:t>
            </a:r>
          </a:p>
          <a:p>
            <a:r>
              <a:rPr lang="en-GB" sz="2000" dirty="0">
                <a:solidFill>
                  <a:schemeClr val="accent1">
                    <a:lumMod val="75000"/>
                  </a:schemeClr>
                </a:solidFill>
              </a:rPr>
              <a:t>C(M</a:t>
            </a:r>
            <a:r>
              <a:rPr lang="en-GB" sz="2000" baseline="-25000" dirty="0">
                <a:solidFill>
                  <a:schemeClr val="accent1">
                    <a:lumMod val="75000"/>
                  </a:schemeClr>
                </a:solidFill>
              </a:rPr>
              <a:t>i-1,j</a:t>
            </a:r>
            <a:r>
              <a:rPr lang="en-GB" sz="2000" dirty="0">
                <a:solidFill>
                  <a:schemeClr val="accent1">
                    <a:lumMod val="75000"/>
                  </a:schemeClr>
                </a:solidFill>
              </a:rPr>
              <a:t>) + </a:t>
            </a:r>
            <a:r>
              <a:rPr lang="en-GB" sz="2000" dirty="0" err="1">
                <a:solidFill>
                  <a:schemeClr val="accent1">
                    <a:lumMod val="75000"/>
                  </a:schemeClr>
                </a:solidFill>
              </a:rPr>
              <a:t>GapPenalty</a:t>
            </a:r>
            <a:r>
              <a:rPr lang="en-GB" sz="2000" dirty="0">
                <a:solidFill>
                  <a:schemeClr val="accent1">
                    <a:lumMod val="75000"/>
                  </a:schemeClr>
                </a:solidFill>
              </a:rPr>
              <a:t> = </a:t>
            </a:r>
          </a:p>
          <a:p>
            <a:r>
              <a:rPr lang="en-GB" sz="2000" dirty="0">
                <a:solidFill>
                  <a:schemeClr val="accent1">
                    <a:lumMod val="75000"/>
                  </a:schemeClr>
                </a:solidFill>
              </a:rPr>
              <a:t>-2-2 = -4</a:t>
            </a:r>
          </a:p>
        </p:txBody>
      </p:sp>
      <p:sp>
        <p:nvSpPr>
          <p:cNvPr id="6" name="TextBox 4">
            <a:extLst>
              <a:ext uri="{FF2B5EF4-FFF2-40B4-BE49-F238E27FC236}">
                <a16:creationId xmlns:a16="http://schemas.microsoft.com/office/drawing/2014/main" id="{6FB57CB0-4793-EC75-CE63-5A88726DFF4C}"/>
              </a:ext>
            </a:extLst>
          </p:cNvPr>
          <p:cNvSpPr txBox="1"/>
          <p:nvPr/>
        </p:nvSpPr>
        <p:spPr>
          <a:xfrm>
            <a:off x="868831" y="5041981"/>
            <a:ext cx="2903069" cy="923330"/>
          </a:xfrm>
          <a:prstGeom prst="rect">
            <a:avLst/>
          </a:prstGeom>
          <a:noFill/>
        </p:spPr>
        <p:txBody>
          <a:bodyPr wrap="square">
            <a:spAutoFit/>
          </a:bodyPr>
          <a:lstStyle/>
          <a:p>
            <a:r>
              <a:rPr lang="en-GB" sz="2000" dirty="0" err="1">
                <a:solidFill>
                  <a:schemeClr val="tx2">
                    <a:lumMod val="60000"/>
                    <a:lumOff val="40000"/>
                  </a:schemeClr>
                </a:solidFill>
              </a:rPr>
              <a:t>C</a:t>
            </a:r>
            <a:r>
              <a:rPr lang="en-GB" sz="2000" baseline="-25000" dirty="0" err="1">
                <a:solidFill>
                  <a:schemeClr val="tx2">
                    <a:lumMod val="60000"/>
                    <a:lumOff val="40000"/>
                  </a:schemeClr>
                </a:solidFill>
              </a:rPr>
              <a:t>del</a:t>
            </a:r>
            <a:r>
              <a:rPr lang="en-GB" sz="2000" dirty="0">
                <a:solidFill>
                  <a:schemeClr val="tx2">
                    <a:lumMod val="60000"/>
                    <a:lumOff val="40000"/>
                  </a:schemeClr>
                </a:solidFill>
              </a:rPr>
              <a:t>= </a:t>
            </a:r>
          </a:p>
          <a:p>
            <a:r>
              <a:rPr lang="en-GB" sz="2000" dirty="0">
                <a:solidFill>
                  <a:schemeClr val="tx2">
                    <a:lumMod val="60000"/>
                    <a:lumOff val="40000"/>
                  </a:schemeClr>
                </a:solidFill>
              </a:rPr>
              <a:t>C(M</a:t>
            </a:r>
            <a:r>
              <a:rPr lang="en-GB" sz="2000" baseline="-25000" dirty="0">
                <a:solidFill>
                  <a:schemeClr val="tx2">
                    <a:lumMod val="60000"/>
                    <a:lumOff val="40000"/>
                  </a:schemeClr>
                </a:solidFill>
              </a:rPr>
              <a:t>i,j-1</a:t>
            </a:r>
            <a:r>
              <a:rPr lang="en-GB" sz="2000" dirty="0">
                <a:solidFill>
                  <a:schemeClr val="tx2">
                    <a:lumMod val="60000"/>
                    <a:lumOff val="40000"/>
                  </a:schemeClr>
                </a:solidFill>
              </a:rPr>
              <a:t>) + </a:t>
            </a:r>
            <a:r>
              <a:rPr lang="en-GB" sz="2000" dirty="0" err="1">
                <a:solidFill>
                  <a:schemeClr val="tx2">
                    <a:lumMod val="60000"/>
                    <a:lumOff val="40000"/>
                  </a:schemeClr>
                </a:solidFill>
              </a:rPr>
              <a:t>GapPenalty</a:t>
            </a:r>
            <a:r>
              <a:rPr lang="en-GB" sz="2000" dirty="0">
                <a:solidFill>
                  <a:schemeClr val="tx2">
                    <a:lumMod val="60000"/>
                    <a:lumOff val="40000"/>
                  </a:schemeClr>
                </a:solidFill>
              </a:rPr>
              <a:t> = </a:t>
            </a:r>
          </a:p>
          <a:p>
            <a:r>
              <a:rPr lang="en-GB" sz="2000" dirty="0">
                <a:solidFill>
                  <a:schemeClr val="tx2">
                    <a:lumMod val="60000"/>
                    <a:lumOff val="40000"/>
                  </a:schemeClr>
                </a:solidFill>
              </a:rPr>
              <a:t>-2-2 = -4</a:t>
            </a:r>
          </a:p>
        </p:txBody>
      </p:sp>
      <p:cxnSp>
        <p:nvCxnSpPr>
          <p:cNvPr id="7" name="Straight Arrow Connector 6">
            <a:extLst>
              <a:ext uri="{FF2B5EF4-FFF2-40B4-BE49-F238E27FC236}">
                <a16:creationId xmlns:a16="http://schemas.microsoft.com/office/drawing/2014/main" id="{BF38DB48-F728-32C6-5612-7AEF14390A13}"/>
              </a:ext>
            </a:extLst>
          </p:cNvPr>
          <p:cNvCxnSpPr>
            <a:cxnSpLocks/>
          </p:cNvCxnSpPr>
          <p:nvPr/>
        </p:nvCxnSpPr>
        <p:spPr bwMode="auto">
          <a:xfrm flipH="1">
            <a:off x="2568387" y="2951636"/>
            <a:ext cx="168088" cy="0"/>
          </a:xfrm>
          <a:prstGeom prst="straightConnector1">
            <a:avLst/>
          </a:prstGeom>
          <a:ln>
            <a:solidFill>
              <a:schemeClr val="tx2">
                <a:lumMod val="60000"/>
                <a:lumOff val="40000"/>
              </a:schemeClr>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A3BC437C-902C-A64F-15CD-FE1DF5333CF5}"/>
              </a:ext>
            </a:extLst>
          </p:cNvPr>
          <p:cNvCxnSpPr>
            <a:cxnSpLocks/>
          </p:cNvCxnSpPr>
          <p:nvPr/>
        </p:nvCxnSpPr>
        <p:spPr bwMode="auto">
          <a:xfrm flipV="1">
            <a:off x="3117474" y="2642354"/>
            <a:ext cx="0" cy="152400"/>
          </a:xfrm>
          <a:prstGeom prst="straightConnector1">
            <a:avLst/>
          </a:prstGeom>
          <a:ln>
            <a:solidFill>
              <a:schemeClr val="accent1">
                <a:lumMod val="75000"/>
              </a:schemeClr>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3" name="Straight Arrow Connector 12">
            <a:extLst>
              <a:ext uri="{FF2B5EF4-FFF2-40B4-BE49-F238E27FC236}">
                <a16:creationId xmlns:a16="http://schemas.microsoft.com/office/drawing/2014/main" id="{7913B7A1-9992-DA1C-C9FA-9716231BCDF9}"/>
              </a:ext>
            </a:extLst>
          </p:cNvPr>
          <p:cNvCxnSpPr>
            <a:cxnSpLocks/>
          </p:cNvCxnSpPr>
          <p:nvPr/>
        </p:nvCxnSpPr>
        <p:spPr bwMode="auto">
          <a:xfrm flipH="1" flipV="1">
            <a:off x="2568387" y="2642354"/>
            <a:ext cx="184895" cy="152400"/>
          </a:xfrm>
          <a:prstGeom prst="straightConnector1">
            <a:avLst/>
          </a:prstGeom>
          <a:ln>
            <a:solidFill>
              <a:srgbClr val="C0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sp>
        <p:nvSpPr>
          <p:cNvPr id="14" name="TextBox 13">
            <a:extLst>
              <a:ext uri="{FF2B5EF4-FFF2-40B4-BE49-F238E27FC236}">
                <a16:creationId xmlns:a16="http://schemas.microsoft.com/office/drawing/2014/main" id="{CC48AC49-0C38-4254-0462-B2A78FA008C9}"/>
              </a:ext>
            </a:extLst>
          </p:cNvPr>
          <p:cNvSpPr txBox="1"/>
          <p:nvPr/>
        </p:nvSpPr>
        <p:spPr>
          <a:xfrm>
            <a:off x="868831" y="5946552"/>
            <a:ext cx="6094878" cy="424732"/>
          </a:xfrm>
          <a:prstGeom prst="rect">
            <a:avLst/>
          </a:prstGeom>
          <a:noFill/>
        </p:spPr>
        <p:txBody>
          <a:bodyPr wrap="square">
            <a:spAutoFit/>
          </a:bodyPr>
          <a:lstStyle/>
          <a:p>
            <a:r>
              <a:rPr lang="en-GB" sz="2400" dirty="0">
                <a:solidFill>
                  <a:schemeClr val="tx2">
                    <a:lumMod val="60000"/>
                    <a:lumOff val="40000"/>
                  </a:schemeClr>
                </a:solidFill>
              </a:rPr>
              <a:t>Left score</a:t>
            </a:r>
          </a:p>
        </p:txBody>
      </p:sp>
      <p:sp>
        <p:nvSpPr>
          <p:cNvPr id="15" name="TextBox 4">
            <a:extLst>
              <a:ext uri="{FF2B5EF4-FFF2-40B4-BE49-F238E27FC236}">
                <a16:creationId xmlns:a16="http://schemas.microsoft.com/office/drawing/2014/main" id="{B692AEE4-F207-8F9F-B371-6C455CC66428}"/>
              </a:ext>
            </a:extLst>
          </p:cNvPr>
          <p:cNvSpPr txBox="1"/>
          <p:nvPr/>
        </p:nvSpPr>
        <p:spPr>
          <a:xfrm>
            <a:off x="4536325" y="5946552"/>
            <a:ext cx="2957416" cy="424732"/>
          </a:xfrm>
          <a:prstGeom prst="rect">
            <a:avLst/>
          </a:prstGeom>
          <a:noFill/>
        </p:spPr>
        <p:txBody>
          <a:bodyPr wrap="square">
            <a:spAutoFit/>
          </a:bodyPr>
          <a:lstStyle/>
          <a:p>
            <a:r>
              <a:rPr lang="en-GB" sz="2400" dirty="0">
                <a:solidFill>
                  <a:schemeClr val="accent1">
                    <a:lumMod val="75000"/>
                  </a:schemeClr>
                </a:solidFill>
              </a:rPr>
              <a:t>Top score</a:t>
            </a:r>
          </a:p>
        </p:txBody>
      </p:sp>
      <p:sp>
        <p:nvSpPr>
          <p:cNvPr id="17" name="TextBox 16">
            <a:extLst>
              <a:ext uri="{FF2B5EF4-FFF2-40B4-BE49-F238E27FC236}">
                <a16:creationId xmlns:a16="http://schemas.microsoft.com/office/drawing/2014/main" id="{2B050672-87DF-3D14-1855-4E49E24D7FB9}"/>
              </a:ext>
            </a:extLst>
          </p:cNvPr>
          <p:cNvSpPr txBox="1"/>
          <p:nvPr/>
        </p:nvSpPr>
        <p:spPr>
          <a:xfrm>
            <a:off x="7686299" y="5946552"/>
            <a:ext cx="6094878" cy="424732"/>
          </a:xfrm>
          <a:prstGeom prst="rect">
            <a:avLst/>
          </a:prstGeom>
          <a:noFill/>
        </p:spPr>
        <p:txBody>
          <a:bodyPr wrap="square">
            <a:spAutoFit/>
          </a:bodyPr>
          <a:lstStyle/>
          <a:p>
            <a:r>
              <a:rPr lang="en-GB" sz="2400" dirty="0">
                <a:solidFill>
                  <a:srgbClr val="C00000"/>
                </a:solidFill>
              </a:rPr>
              <a:t>Diagonal score</a:t>
            </a:r>
          </a:p>
        </p:txBody>
      </p:sp>
    </p:spTree>
    <p:extLst>
      <p:ext uri="{BB962C8B-B14F-4D97-AF65-F5344CB8AC3E}">
        <p14:creationId xmlns:p14="http://schemas.microsoft.com/office/powerpoint/2010/main" val="33420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The Needleman-Wunsch algorithm</a:t>
            </a:r>
          </a:p>
        </p:txBody>
      </p:sp>
      <p:graphicFrame>
        <p:nvGraphicFramePr>
          <p:cNvPr id="8" name="Table 8">
            <a:extLst>
              <a:ext uri="{FF2B5EF4-FFF2-40B4-BE49-F238E27FC236}">
                <a16:creationId xmlns:a16="http://schemas.microsoft.com/office/drawing/2014/main" id="{9722C4A9-0EF7-6201-59DA-4C5AD219F8D3}"/>
              </a:ext>
            </a:extLst>
          </p:cNvPr>
          <p:cNvGraphicFramePr>
            <a:graphicFrameLocks noGrp="1"/>
          </p:cNvGraphicFramePr>
          <p:nvPr/>
        </p:nvGraphicFramePr>
        <p:xfrm>
          <a:off x="868831" y="1997137"/>
          <a:ext cx="8127999" cy="29667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741815414"/>
                    </a:ext>
                  </a:extLst>
                </a:gridCol>
                <a:gridCol w="903111">
                  <a:extLst>
                    <a:ext uri="{9D8B030D-6E8A-4147-A177-3AD203B41FA5}">
                      <a16:colId xmlns:a16="http://schemas.microsoft.com/office/drawing/2014/main" val="3296544089"/>
                    </a:ext>
                  </a:extLst>
                </a:gridCol>
                <a:gridCol w="903111">
                  <a:extLst>
                    <a:ext uri="{9D8B030D-6E8A-4147-A177-3AD203B41FA5}">
                      <a16:colId xmlns:a16="http://schemas.microsoft.com/office/drawing/2014/main" val="2902963979"/>
                    </a:ext>
                  </a:extLst>
                </a:gridCol>
                <a:gridCol w="903111">
                  <a:extLst>
                    <a:ext uri="{9D8B030D-6E8A-4147-A177-3AD203B41FA5}">
                      <a16:colId xmlns:a16="http://schemas.microsoft.com/office/drawing/2014/main" val="377459250"/>
                    </a:ext>
                  </a:extLst>
                </a:gridCol>
                <a:gridCol w="903111">
                  <a:extLst>
                    <a:ext uri="{9D8B030D-6E8A-4147-A177-3AD203B41FA5}">
                      <a16:colId xmlns:a16="http://schemas.microsoft.com/office/drawing/2014/main" val="2687145811"/>
                    </a:ext>
                  </a:extLst>
                </a:gridCol>
                <a:gridCol w="903111">
                  <a:extLst>
                    <a:ext uri="{9D8B030D-6E8A-4147-A177-3AD203B41FA5}">
                      <a16:colId xmlns:a16="http://schemas.microsoft.com/office/drawing/2014/main" val="2749446701"/>
                    </a:ext>
                  </a:extLst>
                </a:gridCol>
                <a:gridCol w="903111">
                  <a:extLst>
                    <a:ext uri="{9D8B030D-6E8A-4147-A177-3AD203B41FA5}">
                      <a16:colId xmlns:a16="http://schemas.microsoft.com/office/drawing/2014/main" val="1706513037"/>
                    </a:ext>
                  </a:extLst>
                </a:gridCol>
                <a:gridCol w="903111">
                  <a:extLst>
                    <a:ext uri="{9D8B030D-6E8A-4147-A177-3AD203B41FA5}">
                      <a16:colId xmlns:a16="http://schemas.microsoft.com/office/drawing/2014/main" val="3150696774"/>
                    </a:ext>
                  </a:extLst>
                </a:gridCol>
                <a:gridCol w="903111">
                  <a:extLst>
                    <a:ext uri="{9D8B030D-6E8A-4147-A177-3AD203B41FA5}">
                      <a16:colId xmlns:a16="http://schemas.microsoft.com/office/drawing/2014/main" val="3051015505"/>
                    </a:ext>
                  </a:extLst>
                </a:gridCol>
              </a:tblGrid>
              <a:tr h="370840">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370840">
                <a:tc>
                  <a:txBody>
                    <a:bodyPr/>
                    <a:lstStyle/>
                    <a:p>
                      <a:pPr algn="ctr"/>
                      <a:endParaRPr lang="en-DK"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370840">
                <a:tc>
                  <a:txBody>
                    <a:bodyPr/>
                    <a:lstStyle/>
                    <a:p>
                      <a:pPr algn="ctr"/>
                      <a:r>
                        <a:rPr lang="en-DK" sz="18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370840">
                <a:tc>
                  <a:txBody>
                    <a:bodyPr/>
                    <a:lstStyle/>
                    <a:p>
                      <a:pPr algn="ctr"/>
                      <a:r>
                        <a:rPr lang="en-DK" sz="1800" b="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370840">
                <a:tc>
                  <a:txBody>
                    <a:bodyPr/>
                    <a:lstStyle/>
                    <a:p>
                      <a:pPr algn="ctr"/>
                      <a:r>
                        <a:rPr lang="en-DK" sz="18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sp>
        <p:nvSpPr>
          <p:cNvPr id="9" name="TextBox 8">
            <a:extLst>
              <a:ext uri="{FF2B5EF4-FFF2-40B4-BE49-F238E27FC236}">
                <a16:creationId xmlns:a16="http://schemas.microsoft.com/office/drawing/2014/main" id="{72DC9735-758C-6554-F3FD-A0EA7827D0F3}"/>
              </a:ext>
            </a:extLst>
          </p:cNvPr>
          <p:cNvSpPr txBox="1"/>
          <p:nvPr/>
        </p:nvSpPr>
        <p:spPr>
          <a:xfrm>
            <a:off x="921124" y="840442"/>
            <a:ext cx="1912703" cy="991041"/>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ATGCTCG</a:t>
            </a:r>
          </a:p>
          <a:p>
            <a:r>
              <a:rPr lang="en-DK" dirty="0">
                <a:latin typeface="Courier New" panose="02070309020205020404" pitchFamily="49" charset="0"/>
                <a:cs typeface="Courier New" panose="02070309020205020404" pitchFamily="49" charset="0"/>
              </a:rPr>
              <a:t>ATCTTG</a:t>
            </a:r>
          </a:p>
        </p:txBody>
      </p:sp>
      <p:graphicFrame>
        <p:nvGraphicFramePr>
          <p:cNvPr id="11" name="Table 10">
            <a:extLst>
              <a:ext uri="{FF2B5EF4-FFF2-40B4-BE49-F238E27FC236}">
                <a16:creationId xmlns:a16="http://schemas.microsoft.com/office/drawing/2014/main" id="{4A3F8D53-7A79-EB2C-4966-85AE2C82D81E}"/>
              </a:ext>
            </a:extLst>
          </p:cNvPr>
          <p:cNvGraphicFramePr>
            <a:graphicFrameLocks noGrp="1"/>
          </p:cNvGraphicFramePr>
          <p:nvPr/>
        </p:nvGraphicFramePr>
        <p:xfrm>
          <a:off x="9752480" y="2464497"/>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9526B3F5-2AA3-974A-73DD-A3F45F4BAE4E}"/>
              </a:ext>
            </a:extLst>
          </p:cNvPr>
          <p:cNvSpPr txBox="1"/>
          <p:nvPr/>
        </p:nvSpPr>
        <p:spPr>
          <a:xfrm>
            <a:off x="9692214" y="3657599"/>
            <a:ext cx="2115900" cy="369332"/>
          </a:xfrm>
          <a:prstGeom prst="rect">
            <a:avLst/>
          </a:prstGeom>
          <a:noFill/>
        </p:spPr>
        <p:txBody>
          <a:bodyPr wrap="none" rtlCol="0">
            <a:spAutoFit/>
          </a:bodyPr>
          <a:lstStyle/>
          <a:p>
            <a:r>
              <a:rPr lang="en-DK" sz="2000" dirty="0"/>
              <a:t>Gap penalty = -2</a:t>
            </a:r>
          </a:p>
        </p:txBody>
      </p:sp>
      <p:cxnSp>
        <p:nvCxnSpPr>
          <p:cNvPr id="4" name="Straight Arrow Connector 3">
            <a:extLst>
              <a:ext uri="{FF2B5EF4-FFF2-40B4-BE49-F238E27FC236}">
                <a16:creationId xmlns:a16="http://schemas.microsoft.com/office/drawing/2014/main" id="{1FE4A72B-3D2D-60EE-CF34-6589E989FF54}"/>
              </a:ext>
            </a:extLst>
          </p:cNvPr>
          <p:cNvCxnSpPr>
            <a:cxnSpLocks/>
          </p:cNvCxnSpPr>
          <p:nvPr/>
        </p:nvCxnSpPr>
        <p:spPr bwMode="auto">
          <a:xfrm flipH="1" flipV="1">
            <a:off x="2568387" y="2642354"/>
            <a:ext cx="184895" cy="152400"/>
          </a:xfrm>
          <a:prstGeom prst="straightConnector1">
            <a:avLst/>
          </a:prstGeom>
          <a:ln>
            <a:solidFill>
              <a:schemeClr val="accent6"/>
            </a:solidFill>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8180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7E87F-0158-3A12-5889-3A2DCED1B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3EA88-B271-108B-803F-F22C811EC28A}"/>
              </a:ext>
            </a:extLst>
          </p:cNvPr>
          <p:cNvSpPr>
            <a:spLocks noGrp="1"/>
          </p:cNvSpPr>
          <p:nvPr>
            <p:ph type="title"/>
          </p:nvPr>
        </p:nvSpPr>
        <p:spPr/>
        <p:txBody>
          <a:bodyPr/>
          <a:lstStyle/>
          <a:p>
            <a:r>
              <a:rPr lang="en-DK" dirty="0"/>
              <a:t>The Needleman-Wunsch algorithm</a:t>
            </a:r>
          </a:p>
        </p:txBody>
      </p:sp>
      <p:graphicFrame>
        <p:nvGraphicFramePr>
          <p:cNvPr id="8" name="Table 8">
            <a:extLst>
              <a:ext uri="{FF2B5EF4-FFF2-40B4-BE49-F238E27FC236}">
                <a16:creationId xmlns:a16="http://schemas.microsoft.com/office/drawing/2014/main" id="{E862ABEF-06D0-0DB9-9BF9-6CD0469914E5}"/>
              </a:ext>
            </a:extLst>
          </p:cNvPr>
          <p:cNvGraphicFramePr>
            <a:graphicFrameLocks noGrp="1"/>
          </p:cNvGraphicFramePr>
          <p:nvPr>
            <p:extLst>
              <p:ext uri="{D42A27DB-BD31-4B8C-83A1-F6EECF244321}">
                <p14:modId xmlns:p14="http://schemas.microsoft.com/office/powerpoint/2010/main" val="29113621"/>
              </p:ext>
            </p:extLst>
          </p:nvPr>
        </p:nvGraphicFramePr>
        <p:xfrm>
          <a:off x="868831" y="1997137"/>
          <a:ext cx="8127999" cy="29667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741815414"/>
                    </a:ext>
                  </a:extLst>
                </a:gridCol>
                <a:gridCol w="903111">
                  <a:extLst>
                    <a:ext uri="{9D8B030D-6E8A-4147-A177-3AD203B41FA5}">
                      <a16:colId xmlns:a16="http://schemas.microsoft.com/office/drawing/2014/main" val="3296544089"/>
                    </a:ext>
                  </a:extLst>
                </a:gridCol>
                <a:gridCol w="903111">
                  <a:extLst>
                    <a:ext uri="{9D8B030D-6E8A-4147-A177-3AD203B41FA5}">
                      <a16:colId xmlns:a16="http://schemas.microsoft.com/office/drawing/2014/main" val="2902963979"/>
                    </a:ext>
                  </a:extLst>
                </a:gridCol>
                <a:gridCol w="903111">
                  <a:extLst>
                    <a:ext uri="{9D8B030D-6E8A-4147-A177-3AD203B41FA5}">
                      <a16:colId xmlns:a16="http://schemas.microsoft.com/office/drawing/2014/main" val="377459250"/>
                    </a:ext>
                  </a:extLst>
                </a:gridCol>
                <a:gridCol w="903111">
                  <a:extLst>
                    <a:ext uri="{9D8B030D-6E8A-4147-A177-3AD203B41FA5}">
                      <a16:colId xmlns:a16="http://schemas.microsoft.com/office/drawing/2014/main" val="2687145811"/>
                    </a:ext>
                  </a:extLst>
                </a:gridCol>
                <a:gridCol w="903111">
                  <a:extLst>
                    <a:ext uri="{9D8B030D-6E8A-4147-A177-3AD203B41FA5}">
                      <a16:colId xmlns:a16="http://schemas.microsoft.com/office/drawing/2014/main" val="2749446701"/>
                    </a:ext>
                  </a:extLst>
                </a:gridCol>
                <a:gridCol w="903111">
                  <a:extLst>
                    <a:ext uri="{9D8B030D-6E8A-4147-A177-3AD203B41FA5}">
                      <a16:colId xmlns:a16="http://schemas.microsoft.com/office/drawing/2014/main" val="1706513037"/>
                    </a:ext>
                  </a:extLst>
                </a:gridCol>
                <a:gridCol w="903111">
                  <a:extLst>
                    <a:ext uri="{9D8B030D-6E8A-4147-A177-3AD203B41FA5}">
                      <a16:colId xmlns:a16="http://schemas.microsoft.com/office/drawing/2014/main" val="3150696774"/>
                    </a:ext>
                  </a:extLst>
                </a:gridCol>
                <a:gridCol w="903111">
                  <a:extLst>
                    <a:ext uri="{9D8B030D-6E8A-4147-A177-3AD203B41FA5}">
                      <a16:colId xmlns:a16="http://schemas.microsoft.com/office/drawing/2014/main" val="3051015505"/>
                    </a:ext>
                  </a:extLst>
                </a:gridCol>
              </a:tblGrid>
              <a:tr h="370840">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370840">
                <a:tc>
                  <a:txBody>
                    <a:bodyPr/>
                    <a:lstStyle/>
                    <a:p>
                      <a:pPr algn="ctr"/>
                      <a:endParaRPr lang="en-DK"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370840">
                <a:tc>
                  <a:txBody>
                    <a:bodyPr/>
                    <a:lstStyle/>
                    <a:p>
                      <a:pPr algn="ctr"/>
                      <a:r>
                        <a:rPr lang="en-DK" sz="18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370840">
                <a:tc>
                  <a:txBody>
                    <a:bodyPr/>
                    <a:lstStyle/>
                    <a:p>
                      <a:pPr algn="ctr"/>
                      <a:r>
                        <a:rPr lang="en-DK" sz="1800" b="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370840">
                <a:tc>
                  <a:txBody>
                    <a:bodyPr/>
                    <a:lstStyle/>
                    <a:p>
                      <a:pPr algn="ctr"/>
                      <a:r>
                        <a:rPr lang="en-DK" sz="18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chemeClr val="tx1"/>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sp>
        <p:nvSpPr>
          <p:cNvPr id="9" name="TextBox 8">
            <a:extLst>
              <a:ext uri="{FF2B5EF4-FFF2-40B4-BE49-F238E27FC236}">
                <a16:creationId xmlns:a16="http://schemas.microsoft.com/office/drawing/2014/main" id="{9A16589A-28B9-3112-5413-623823B19EF3}"/>
              </a:ext>
            </a:extLst>
          </p:cNvPr>
          <p:cNvSpPr txBox="1"/>
          <p:nvPr/>
        </p:nvSpPr>
        <p:spPr>
          <a:xfrm>
            <a:off x="921124" y="840442"/>
            <a:ext cx="1912703" cy="991041"/>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ATGCTCG</a:t>
            </a:r>
          </a:p>
          <a:p>
            <a:r>
              <a:rPr lang="en-DK" dirty="0">
                <a:latin typeface="Courier New" panose="02070309020205020404" pitchFamily="49" charset="0"/>
                <a:cs typeface="Courier New" panose="02070309020205020404" pitchFamily="49" charset="0"/>
              </a:rPr>
              <a:t>ATCTTG</a:t>
            </a:r>
          </a:p>
        </p:txBody>
      </p:sp>
      <p:graphicFrame>
        <p:nvGraphicFramePr>
          <p:cNvPr id="11" name="Table 10">
            <a:extLst>
              <a:ext uri="{FF2B5EF4-FFF2-40B4-BE49-F238E27FC236}">
                <a16:creationId xmlns:a16="http://schemas.microsoft.com/office/drawing/2014/main" id="{00839B80-1963-5C72-A56B-5902A760898B}"/>
              </a:ext>
            </a:extLst>
          </p:cNvPr>
          <p:cNvGraphicFramePr>
            <a:graphicFrameLocks noGrp="1"/>
          </p:cNvGraphicFramePr>
          <p:nvPr/>
        </p:nvGraphicFramePr>
        <p:xfrm>
          <a:off x="9752480" y="2464497"/>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99116641-9D18-A334-92C3-AC883A19D76E}"/>
              </a:ext>
            </a:extLst>
          </p:cNvPr>
          <p:cNvSpPr txBox="1"/>
          <p:nvPr/>
        </p:nvSpPr>
        <p:spPr>
          <a:xfrm>
            <a:off x="9692214" y="3657599"/>
            <a:ext cx="2115900" cy="369332"/>
          </a:xfrm>
          <a:prstGeom prst="rect">
            <a:avLst/>
          </a:prstGeom>
          <a:noFill/>
        </p:spPr>
        <p:txBody>
          <a:bodyPr wrap="none" rtlCol="0">
            <a:spAutoFit/>
          </a:bodyPr>
          <a:lstStyle/>
          <a:p>
            <a:r>
              <a:rPr lang="en-DK" sz="2000" dirty="0"/>
              <a:t>Gap penalty = -2</a:t>
            </a:r>
          </a:p>
        </p:txBody>
      </p:sp>
      <p:cxnSp>
        <p:nvCxnSpPr>
          <p:cNvPr id="4" name="Straight Arrow Connector 3">
            <a:extLst>
              <a:ext uri="{FF2B5EF4-FFF2-40B4-BE49-F238E27FC236}">
                <a16:creationId xmlns:a16="http://schemas.microsoft.com/office/drawing/2014/main" id="{1672409D-6810-64F4-5625-6EBDA06DFBB8}"/>
              </a:ext>
            </a:extLst>
          </p:cNvPr>
          <p:cNvCxnSpPr>
            <a:cxnSpLocks/>
          </p:cNvCxnSpPr>
          <p:nvPr/>
        </p:nvCxnSpPr>
        <p:spPr bwMode="auto">
          <a:xfrm flipH="1" flipV="1">
            <a:off x="2568387" y="2642354"/>
            <a:ext cx="184895" cy="152400"/>
          </a:xfrm>
          <a:prstGeom prst="straightConnector1">
            <a:avLst/>
          </a:prstGeom>
          <a:ln>
            <a:solidFill>
              <a:schemeClr val="accent6"/>
            </a:solidFill>
            <a:headEnd type="none" w="med" len="med"/>
            <a:tailEnd type="triangle"/>
          </a:ln>
        </p:spPr>
        <p:style>
          <a:lnRef idx="2">
            <a:schemeClr val="accent5"/>
          </a:lnRef>
          <a:fillRef idx="0">
            <a:schemeClr val="accent5"/>
          </a:fillRef>
          <a:effectRef idx="1">
            <a:schemeClr val="accent5"/>
          </a:effectRef>
          <a:fontRef idx="minor">
            <a:schemeClr val="tx1"/>
          </a:fontRef>
        </p:style>
      </p:cxnSp>
      <p:sp>
        <p:nvSpPr>
          <p:cNvPr id="5" name="TextBox 4">
            <a:extLst>
              <a:ext uri="{FF2B5EF4-FFF2-40B4-BE49-F238E27FC236}">
                <a16:creationId xmlns:a16="http://schemas.microsoft.com/office/drawing/2014/main" id="{3B65BD3D-A3B6-D5E3-3A18-F9DC2DEA8949}"/>
              </a:ext>
            </a:extLst>
          </p:cNvPr>
          <p:cNvSpPr txBox="1"/>
          <p:nvPr/>
        </p:nvSpPr>
        <p:spPr>
          <a:xfrm>
            <a:off x="7838699" y="5430113"/>
            <a:ext cx="3992472" cy="923330"/>
          </a:xfrm>
          <a:prstGeom prst="rect">
            <a:avLst/>
          </a:prstGeom>
          <a:noFill/>
        </p:spPr>
        <p:txBody>
          <a:bodyPr wrap="square">
            <a:spAutoFit/>
          </a:bodyPr>
          <a:lstStyle/>
          <a:p>
            <a:r>
              <a:rPr lang="en-GB" sz="2000" dirty="0" err="1">
                <a:solidFill>
                  <a:srgbClr val="C00000"/>
                </a:solidFill>
              </a:rPr>
              <a:t>C</a:t>
            </a:r>
            <a:r>
              <a:rPr lang="en-GB" sz="2000" baseline="-25000" dirty="0" err="1">
                <a:solidFill>
                  <a:srgbClr val="C00000"/>
                </a:solidFill>
              </a:rPr>
              <a:t>match</a:t>
            </a:r>
            <a:r>
              <a:rPr lang="en-GB" sz="2000" dirty="0">
                <a:solidFill>
                  <a:srgbClr val="C00000"/>
                </a:solidFill>
              </a:rPr>
              <a:t>=</a:t>
            </a:r>
          </a:p>
          <a:p>
            <a:r>
              <a:rPr lang="en-GB" sz="2000" dirty="0">
                <a:solidFill>
                  <a:srgbClr val="C00000"/>
                </a:solidFill>
              </a:rPr>
              <a:t>C(M</a:t>
            </a:r>
            <a:r>
              <a:rPr lang="en-GB" sz="2000" baseline="-25000" dirty="0">
                <a:solidFill>
                  <a:srgbClr val="C00000"/>
                </a:solidFill>
              </a:rPr>
              <a:t>i-1,j-1</a:t>
            </a:r>
            <a:r>
              <a:rPr lang="en-GB" sz="2000" dirty="0">
                <a:solidFill>
                  <a:srgbClr val="C00000"/>
                </a:solidFill>
              </a:rPr>
              <a:t>) + </a:t>
            </a:r>
            <a:r>
              <a:rPr lang="en-GB" sz="2000" dirty="0" err="1">
                <a:solidFill>
                  <a:srgbClr val="C00000"/>
                </a:solidFill>
              </a:rPr>
              <a:t>SubstitutionPenalty</a:t>
            </a:r>
            <a:r>
              <a:rPr lang="en-GB" sz="2000" dirty="0">
                <a:solidFill>
                  <a:srgbClr val="C00000"/>
                </a:solidFill>
              </a:rPr>
              <a:t> =</a:t>
            </a:r>
          </a:p>
          <a:p>
            <a:r>
              <a:rPr lang="en-GB" sz="2000" dirty="0">
                <a:solidFill>
                  <a:srgbClr val="C00000"/>
                </a:solidFill>
              </a:rPr>
              <a:t>-2 - 1 = -3</a:t>
            </a:r>
          </a:p>
        </p:txBody>
      </p:sp>
      <p:sp>
        <p:nvSpPr>
          <p:cNvPr id="6" name="TextBox 4">
            <a:extLst>
              <a:ext uri="{FF2B5EF4-FFF2-40B4-BE49-F238E27FC236}">
                <a16:creationId xmlns:a16="http://schemas.microsoft.com/office/drawing/2014/main" id="{EE92002C-068D-916D-88BE-7D94495C4C23}"/>
              </a:ext>
            </a:extLst>
          </p:cNvPr>
          <p:cNvSpPr txBox="1"/>
          <p:nvPr/>
        </p:nvSpPr>
        <p:spPr>
          <a:xfrm>
            <a:off x="4658102" y="5436837"/>
            <a:ext cx="2957416" cy="923330"/>
          </a:xfrm>
          <a:prstGeom prst="rect">
            <a:avLst/>
          </a:prstGeom>
          <a:noFill/>
        </p:spPr>
        <p:txBody>
          <a:bodyPr wrap="square">
            <a:spAutoFit/>
          </a:bodyPr>
          <a:lstStyle/>
          <a:p>
            <a:r>
              <a:rPr lang="en-GB" sz="2000" dirty="0" err="1">
                <a:solidFill>
                  <a:schemeClr val="accent1">
                    <a:lumMod val="75000"/>
                  </a:schemeClr>
                </a:solidFill>
              </a:rPr>
              <a:t>C</a:t>
            </a:r>
            <a:r>
              <a:rPr lang="en-GB" sz="2000" baseline="-25000" dirty="0" err="1">
                <a:solidFill>
                  <a:schemeClr val="accent1">
                    <a:lumMod val="75000"/>
                  </a:schemeClr>
                </a:solidFill>
              </a:rPr>
              <a:t>ins</a:t>
            </a:r>
            <a:r>
              <a:rPr lang="en-GB" sz="2000" dirty="0">
                <a:solidFill>
                  <a:schemeClr val="accent1">
                    <a:lumMod val="75000"/>
                  </a:schemeClr>
                </a:solidFill>
              </a:rPr>
              <a:t>=</a:t>
            </a:r>
          </a:p>
          <a:p>
            <a:r>
              <a:rPr lang="en-GB" sz="2000" dirty="0">
                <a:solidFill>
                  <a:schemeClr val="accent1">
                    <a:lumMod val="75000"/>
                  </a:schemeClr>
                </a:solidFill>
              </a:rPr>
              <a:t>C(M</a:t>
            </a:r>
            <a:r>
              <a:rPr lang="en-GB" sz="2000" baseline="-25000" dirty="0">
                <a:solidFill>
                  <a:schemeClr val="accent1">
                    <a:lumMod val="75000"/>
                  </a:schemeClr>
                </a:solidFill>
              </a:rPr>
              <a:t>i,j-1</a:t>
            </a:r>
            <a:r>
              <a:rPr lang="en-GB" sz="2000" dirty="0">
                <a:solidFill>
                  <a:schemeClr val="accent1">
                    <a:lumMod val="75000"/>
                  </a:schemeClr>
                </a:solidFill>
              </a:rPr>
              <a:t>) + </a:t>
            </a:r>
            <a:r>
              <a:rPr lang="en-GB" sz="2000" dirty="0" err="1">
                <a:solidFill>
                  <a:schemeClr val="accent1">
                    <a:lumMod val="75000"/>
                  </a:schemeClr>
                </a:solidFill>
              </a:rPr>
              <a:t>GapPenalty</a:t>
            </a:r>
            <a:r>
              <a:rPr lang="en-GB" sz="2000" dirty="0">
                <a:solidFill>
                  <a:schemeClr val="accent1">
                    <a:lumMod val="75000"/>
                  </a:schemeClr>
                </a:solidFill>
              </a:rPr>
              <a:t> = </a:t>
            </a:r>
          </a:p>
          <a:p>
            <a:r>
              <a:rPr lang="en-GB" sz="2000" dirty="0">
                <a:solidFill>
                  <a:schemeClr val="accent1">
                    <a:lumMod val="75000"/>
                  </a:schemeClr>
                </a:solidFill>
              </a:rPr>
              <a:t>-4 - 2 = -6</a:t>
            </a:r>
          </a:p>
        </p:txBody>
      </p:sp>
      <p:sp>
        <p:nvSpPr>
          <p:cNvPr id="7" name="TextBox 4">
            <a:extLst>
              <a:ext uri="{FF2B5EF4-FFF2-40B4-BE49-F238E27FC236}">
                <a16:creationId xmlns:a16="http://schemas.microsoft.com/office/drawing/2014/main" id="{96DA77D7-D979-7ACF-DE28-47393F7B3020}"/>
              </a:ext>
            </a:extLst>
          </p:cNvPr>
          <p:cNvSpPr txBox="1"/>
          <p:nvPr/>
        </p:nvSpPr>
        <p:spPr>
          <a:xfrm>
            <a:off x="1021231" y="5443689"/>
            <a:ext cx="2903069" cy="923330"/>
          </a:xfrm>
          <a:prstGeom prst="rect">
            <a:avLst/>
          </a:prstGeom>
          <a:noFill/>
        </p:spPr>
        <p:txBody>
          <a:bodyPr wrap="square">
            <a:spAutoFit/>
          </a:bodyPr>
          <a:lstStyle/>
          <a:p>
            <a:r>
              <a:rPr lang="en-GB" sz="2000" dirty="0" err="1">
                <a:solidFill>
                  <a:schemeClr val="tx2">
                    <a:lumMod val="60000"/>
                    <a:lumOff val="40000"/>
                  </a:schemeClr>
                </a:solidFill>
              </a:rPr>
              <a:t>C</a:t>
            </a:r>
            <a:r>
              <a:rPr lang="en-GB" sz="2000" baseline="-25000" dirty="0" err="1">
                <a:solidFill>
                  <a:schemeClr val="tx2">
                    <a:lumMod val="60000"/>
                    <a:lumOff val="40000"/>
                  </a:schemeClr>
                </a:solidFill>
              </a:rPr>
              <a:t>del</a:t>
            </a:r>
            <a:r>
              <a:rPr lang="en-GB" sz="2000" dirty="0">
                <a:solidFill>
                  <a:schemeClr val="tx2">
                    <a:lumMod val="60000"/>
                    <a:lumOff val="40000"/>
                  </a:schemeClr>
                </a:solidFill>
              </a:rPr>
              <a:t>= </a:t>
            </a:r>
          </a:p>
          <a:p>
            <a:r>
              <a:rPr lang="en-GB" sz="2000" dirty="0">
                <a:solidFill>
                  <a:schemeClr val="tx2">
                    <a:lumMod val="60000"/>
                    <a:lumOff val="40000"/>
                  </a:schemeClr>
                </a:solidFill>
              </a:rPr>
              <a:t>C(M</a:t>
            </a:r>
            <a:r>
              <a:rPr lang="en-GB" sz="2000" baseline="-25000" dirty="0">
                <a:solidFill>
                  <a:schemeClr val="tx2">
                    <a:lumMod val="60000"/>
                    <a:lumOff val="40000"/>
                  </a:schemeClr>
                </a:solidFill>
              </a:rPr>
              <a:t>i,j-1</a:t>
            </a:r>
            <a:r>
              <a:rPr lang="en-GB" sz="2000" dirty="0">
                <a:solidFill>
                  <a:schemeClr val="tx2">
                    <a:lumMod val="60000"/>
                    <a:lumOff val="40000"/>
                  </a:schemeClr>
                </a:solidFill>
              </a:rPr>
              <a:t>) + </a:t>
            </a:r>
            <a:r>
              <a:rPr lang="en-GB" sz="2000" dirty="0" err="1">
                <a:solidFill>
                  <a:schemeClr val="tx2">
                    <a:lumMod val="60000"/>
                    <a:lumOff val="40000"/>
                  </a:schemeClr>
                </a:solidFill>
              </a:rPr>
              <a:t>GapPenalty</a:t>
            </a:r>
            <a:r>
              <a:rPr lang="en-GB" sz="2000" dirty="0">
                <a:solidFill>
                  <a:schemeClr val="tx2">
                    <a:lumMod val="60000"/>
                    <a:lumOff val="40000"/>
                  </a:schemeClr>
                </a:solidFill>
              </a:rPr>
              <a:t> = </a:t>
            </a:r>
          </a:p>
          <a:p>
            <a:r>
              <a:rPr lang="en-GB" sz="2000" dirty="0">
                <a:solidFill>
                  <a:schemeClr val="tx2">
                    <a:lumMod val="60000"/>
                    <a:lumOff val="40000"/>
                  </a:schemeClr>
                </a:solidFill>
              </a:rPr>
              <a:t>2 - 2 = 0</a:t>
            </a:r>
          </a:p>
        </p:txBody>
      </p:sp>
      <p:cxnSp>
        <p:nvCxnSpPr>
          <p:cNvPr id="10" name="Straight Arrow Connector 9">
            <a:extLst>
              <a:ext uri="{FF2B5EF4-FFF2-40B4-BE49-F238E27FC236}">
                <a16:creationId xmlns:a16="http://schemas.microsoft.com/office/drawing/2014/main" id="{EFFA83BF-69DC-F133-0887-8CE8217E48B8}"/>
              </a:ext>
            </a:extLst>
          </p:cNvPr>
          <p:cNvCxnSpPr>
            <a:cxnSpLocks/>
          </p:cNvCxnSpPr>
          <p:nvPr/>
        </p:nvCxnSpPr>
        <p:spPr bwMode="auto">
          <a:xfrm flipH="1">
            <a:off x="3508932" y="2951636"/>
            <a:ext cx="168088" cy="0"/>
          </a:xfrm>
          <a:prstGeom prst="straightConnector1">
            <a:avLst/>
          </a:prstGeom>
          <a:ln>
            <a:solidFill>
              <a:schemeClr val="tx2">
                <a:lumMod val="60000"/>
                <a:lumOff val="40000"/>
              </a:schemeClr>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8D89BABF-DFE1-A138-92CD-0E44611618C2}"/>
              </a:ext>
            </a:extLst>
          </p:cNvPr>
          <p:cNvCxnSpPr>
            <a:cxnSpLocks/>
          </p:cNvCxnSpPr>
          <p:nvPr/>
        </p:nvCxnSpPr>
        <p:spPr bwMode="auto">
          <a:xfrm flipV="1">
            <a:off x="4058019" y="2642354"/>
            <a:ext cx="0" cy="152400"/>
          </a:xfrm>
          <a:prstGeom prst="straightConnector1">
            <a:avLst/>
          </a:prstGeom>
          <a:ln>
            <a:solidFill>
              <a:schemeClr val="accent1">
                <a:lumMod val="75000"/>
              </a:schemeClr>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3" name="Straight Arrow Connector 12">
            <a:extLst>
              <a:ext uri="{FF2B5EF4-FFF2-40B4-BE49-F238E27FC236}">
                <a16:creationId xmlns:a16="http://schemas.microsoft.com/office/drawing/2014/main" id="{301E786E-FB47-3CBF-09E3-14B57FE5E1E4}"/>
              </a:ext>
            </a:extLst>
          </p:cNvPr>
          <p:cNvCxnSpPr>
            <a:cxnSpLocks/>
          </p:cNvCxnSpPr>
          <p:nvPr/>
        </p:nvCxnSpPr>
        <p:spPr bwMode="auto">
          <a:xfrm flipH="1" flipV="1">
            <a:off x="3508932" y="2642354"/>
            <a:ext cx="184895" cy="152400"/>
          </a:xfrm>
          <a:prstGeom prst="straightConnector1">
            <a:avLst/>
          </a:prstGeom>
          <a:ln>
            <a:solidFill>
              <a:srgbClr val="C0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5531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Exercise: Needleman-Wunsch algorithm</a:t>
            </a:r>
          </a:p>
        </p:txBody>
      </p:sp>
      <p:graphicFrame>
        <p:nvGraphicFramePr>
          <p:cNvPr id="8" name="Table 8">
            <a:extLst>
              <a:ext uri="{FF2B5EF4-FFF2-40B4-BE49-F238E27FC236}">
                <a16:creationId xmlns:a16="http://schemas.microsoft.com/office/drawing/2014/main" id="{9722C4A9-0EF7-6201-59DA-4C5AD219F8D3}"/>
              </a:ext>
            </a:extLst>
          </p:cNvPr>
          <p:cNvGraphicFramePr>
            <a:graphicFrameLocks noGrp="1"/>
          </p:cNvGraphicFramePr>
          <p:nvPr>
            <p:extLst>
              <p:ext uri="{D42A27DB-BD31-4B8C-83A1-F6EECF244321}">
                <p14:modId xmlns:p14="http://schemas.microsoft.com/office/powerpoint/2010/main" val="289375638"/>
              </p:ext>
            </p:extLst>
          </p:nvPr>
        </p:nvGraphicFramePr>
        <p:xfrm>
          <a:off x="868831" y="1997137"/>
          <a:ext cx="8127999" cy="29667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741815414"/>
                    </a:ext>
                  </a:extLst>
                </a:gridCol>
                <a:gridCol w="903111">
                  <a:extLst>
                    <a:ext uri="{9D8B030D-6E8A-4147-A177-3AD203B41FA5}">
                      <a16:colId xmlns:a16="http://schemas.microsoft.com/office/drawing/2014/main" val="3296544089"/>
                    </a:ext>
                  </a:extLst>
                </a:gridCol>
                <a:gridCol w="903111">
                  <a:extLst>
                    <a:ext uri="{9D8B030D-6E8A-4147-A177-3AD203B41FA5}">
                      <a16:colId xmlns:a16="http://schemas.microsoft.com/office/drawing/2014/main" val="2902963979"/>
                    </a:ext>
                  </a:extLst>
                </a:gridCol>
                <a:gridCol w="903111">
                  <a:extLst>
                    <a:ext uri="{9D8B030D-6E8A-4147-A177-3AD203B41FA5}">
                      <a16:colId xmlns:a16="http://schemas.microsoft.com/office/drawing/2014/main" val="377459250"/>
                    </a:ext>
                  </a:extLst>
                </a:gridCol>
                <a:gridCol w="903111">
                  <a:extLst>
                    <a:ext uri="{9D8B030D-6E8A-4147-A177-3AD203B41FA5}">
                      <a16:colId xmlns:a16="http://schemas.microsoft.com/office/drawing/2014/main" val="2687145811"/>
                    </a:ext>
                  </a:extLst>
                </a:gridCol>
                <a:gridCol w="903111">
                  <a:extLst>
                    <a:ext uri="{9D8B030D-6E8A-4147-A177-3AD203B41FA5}">
                      <a16:colId xmlns:a16="http://schemas.microsoft.com/office/drawing/2014/main" val="2749446701"/>
                    </a:ext>
                  </a:extLst>
                </a:gridCol>
                <a:gridCol w="903111">
                  <a:extLst>
                    <a:ext uri="{9D8B030D-6E8A-4147-A177-3AD203B41FA5}">
                      <a16:colId xmlns:a16="http://schemas.microsoft.com/office/drawing/2014/main" val="1706513037"/>
                    </a:ext>
                  </a:extLst>
                </a:gridCol>
                <a:gridCol w="903111">
                  <a:extLst>
                    <a:ext uri="{9D8B030D-6E8A-4147-A177-3AD203B41FA5}">
                      <a16:colId xmlns:a16="http://schemas.microsoft.com/office/drawing/2014/main" val="3150696774"/>
                    </a:ext>
                  </a:extLst>
                </a:gridCol>
                <a:gridCol w="903111">
                  <a:extLst>
                    <a:ext uri="{9D8B030D-6E8A-4147-A177-3AD203B41FA5}">
                      <a16:colId xmlns:a16="http://schemas.microsoft.com/office/drawing/2014/main" val="3051015505"/>
                    </a:ext>
                  </a:extLst>
                </a:gridCol>
              </a:tblGrid>
              <a:tr h="370840">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370840">
                <a:tc>
                  <a:txBody>
                    <a:bodyPr/>
                    <a:lstStyle/>
                    <a:p>
                      <a:pPr algn="ctr"/>
                      <a:endParaRPr lang="en-DK"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370840">
                <a:tc>
                  <a:txBody>
                    <a:bodyPr/>
                    <a:lstStyle/>
                    <a:p>
                      <a:pPr algn="ctr"/>
                      <a:r>
                        <a:rPr lang="en-DK" sz="18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accent6"/>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accent6"/>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accent6"/>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accent6"/>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370840">
                <a:tc>
                  <a:txBody>
                    <a:bodyPr/>
                    <a:lstStyle/>
                    <a:p>
                      <a:pPr algn="ctr"/>
                      <a:r>
                        <a:rPr lang="en-DK" sz="1800" b="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accent6"/>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370840">
                <a:tc>
                  <a:txBody>
                    <a:bodyPr/>
                    <a:lstStyle/>
                    <a:p>
                      <a:pPr algn="ctr"/>
                      <a:r>
                        <a:rPr lang="en-DK" sz="18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sp>
        <p:nvSpPr>
          <p:cNvPr id="9" name="TextBox 8">
            <a:extLst>
              <a:ext uri="{FF2B5EF4-FFF2-40B4-BE49-F238E27FC236}">
                <a16:creationId xmlns:a16="http://schemas.microsoft.com/office/drawing/2014/main" id="{72DC9735-758C-6554-F3FD-A0EA7827D0F3}"/>
              </a:ext>
            </a:extLst>
          </p:cNvPr>
          <p:cNvSpPr txBox="1"/>
          <p:nvPr/>
        </p:nvSpPr>
        <p:spPr>
          <a:xfrm>
            <a:off x="921124" y="840442"/>
            <a:ext cx="1912703" cy="991041"/>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ATGCTCG</a:t>
            </a:r>
          </a:p>
          <a:p>
            <a:r>
              <a:rPr lang="en-DK" dirty="0">
                <a:latin typeface="Courier New" panose="02070309020205020404" pitchFamily="49" charset="0"/>
                <a:cs typeface="Courier New" panose="02070309020205020404" pitchFamily="49" charset="0"/>
              </a:rPr>
              <a:t>ATCTTG</a:t>
            </a:r>
          </a:p>
        </p:txBody>
      </p:sp>
      <p:graphicFrame>
        <p:nvGraphicFramePr>
          <p:cNvPr id="11" name="Table 10">
            <a:extLst>
              <a:ext uri="{FF2B5EF4-FFF2-40B4-BE49-F238E27FC236}">
                <a16:creationId xmlns:a16="http://schemas.microsoft.com/office/drawing/2014/main" id="{4A3F8D53-7A79-EB2C-4966-85AE2C82D81E}"/>
              </a:ext>
            </a:extLst>
          </p:cNvPr>
          <p:cNvGraphicFramePr>
            <a:graphicFrameLocks noGrp="1"/>
          </p:cNvGraphicFramePr>
          <p:nvPr/>
        </p:nvGraphicFramePr>
        <p:xfrm>
          <a:off x="9752480" y="2464497"/>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9526B3F5-2AA3-974A-73DD-A3F45F4BAE4E}"/>
              </a:ext>
            </a:extLst>
          </p:cNvPr>
          <p:cNvSpPr txBox="1"/>
          <p:nvPr/>
        </p:nvSpPr>
        <p:spPr>
          <a:xfrm>
            <a:off x="9692214" y="3657599"/>
            <a:ext cx="2115900" cy="369332"/>
          </a:xfrm>
          <a:prstGeom prst="rect">
            <a:avLst/>
          </a:prstGeom>
          <a:noFill/>
        </p:spPr>
        <p:txBody>
          <a:bodyPr wrap="none" rtlCol="0">
            <a:spAutoFit/>
          </a:bodyPr>
          <a:lstStyle/>
          <a:p>
            <a:r>
              <a:rPr lang="en-DK" sz="2000" dirty="0"/>
              <a:t>Gap penalty = -2</a:t>
            </a:r>
          </a:p>
        </p:txBody>
      </p:sp>
      <p:cxnSp>
        <p:nvCxnSpPr>
          <p:cNvPr id="4" name="Straight Arrow Connector 3">
            <a:extLst>
              <a:ext uri="{FF2B5EF4-FFF2-40B4-BE49-F238E27FC236}">
                <a16:creationId xmlns:a16="http://schemas.microsoft.com/office/drawing/2014/main" id="{F93B6680-2C03-5EFF-FE4D-0D5073DEBFFF}"/>
              </a:ext>
            </a:extLst>
          </p:cNvPr>
          <p:cNvCxnSpPr>
            <a:cxnSpLocks/>
          </p:cNvCxnSpPr>
          <p:nvPr/>
        </p:nvCxnSpPr>
        <p:spPr bwMode="auto">
          <a:xfrm flipH="1">
            <a:off x="3468588" y="2944912"/>
            <a:ext cx="168088" cy="0"/>
          </a:xfrm>
          <a:prstGeom prst="straightConnector1">
            <a:avLst/>
          </a:prstGeom>
          <a:ln>
            <a:solidFill>
              <a:schemeClr val="accent6"/>
            </a:solidFill>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25064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Sequence alignment and phylogenetic analysis</a:t>
            </a:r>
          </a:p>
        </p:txBody>
      </p:sp>
      <p:sp>
        <p:nvSpPr>
          <p:cNvPr id="4" name="Content Placeholder 2">
            <a:extLst>
              <a:ext uri="{FF2B5EF4-FFF2-40B4-BE49-F238E27FC236}">
                <a16:creationId xmlns:a16="http://schemas.microsoft.com/office/drawing/2014/main" id="{D9E83C1E-3FAD-08CF-2FBE-08C50FE07480}"/>
              </a:ext>
            </a:extLst>
          </p:cNvPr>
          <p:cNvSpPr txBox="1">
            <a:spLocks/>
          </p:cNvSpPr>
          <p:nvPr/>
        </p:nvSpPr>
        <p:spPr>
          <a:xfrm>
            <a:off x="463183" y="1062249"/>
            <a:ext cx="11087841" cy="4885904"/>
          </a:xfrm>
          <a:prstGeom prst="rect">
            <a:avLst/>
          </a:prstGeom>
        </p:spPr>
        <p:txBody>
          <a:bodyPr>
            <a:normAutofit lnSpcReduction="10000"/>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r>
              <a:rPr lang="en-DK" kern="0" dirty="0"/>
              <a:t>Both sessions will be mostly focused on practical use, i.e. we will be running a lot of different programs and learn how to use them.</a:t>
            </a:r>
          </a:p>
          <a:p>
            <a:br>
              <a:rPr lang="en-DK" kern="0" dirty="0"/>
            </a:br>
            <a:r>
              <a:rPr lang="en-DK" kern="0" dirty="0"/>
              <a:t>But it is also important that you understand the key theoretical concepts - you need to know about potential pitfalls that may lead to poor or incorrect analysis</a:t>
            </a:r>
          </a:p>
          <a:p>
            <a:endParaRPr lang="en-DK" kern="0" dirty="0"/>
          </a:p>
          <a:p>
            <a:r>
              <a:rPr lang="en-DK" kern="0" dirty="0"/>
              <a:t>The real fun of these sessions will be tomorrow. Then you will get to generate and visualize beautiful trees, were you can add neat markers for various types of metadata, which can help you if you want to explore evolutionary relationships or do outbreak investigations.</a:t>
            </a:r>
          </a:p>
          <a:p>
            <a:endParaRPr lang="en-DK" kern="0" dirty="0"/>
          </a:p>
          <a:p>
            <a:r>
              <a:rPr lang="en-DK" kern="0" dirty="0"/>
              <a:t>But you cannot infer a phylogeny from genetic data withouth first doing sequence alignment of your data!</a:t>
            </a:r>
            <a:br>
              <a:rPr lang="en-DK" kern="0" dirty="0"/>
            </a:br>
            <a:r>
              <a:rPr lang="en-DK" kern="0" dirty="0"/>
              <a:t>And that will be the focus of this first session.</a:t>
            </a:r>
          </a:p>
          <a:p>
            <a:pPr marL="342900" indent="-342900">
              <a:buFont typeface="Symbol" pitchFamily="2" charset="2"/>
              <a:buChar char=""/>
            </a:pPr>
            <a:endParaRPr lang="en-DK" kern="0" dirty="0"/>
          </a:p>
        </p:txBody>
      </p:sp>
    </p:spTree>
    <p:extLst>
      <p:ext uri="{BB962C8B-B14F-4D97-AF65-F5344CB8AC3E}">
        <p14:creationId xmlns:p14="http://schemas.microsoft.com/office/powerpoint/2010/main" val="252827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F88F-4313-FA7E-9698-1749E4FF9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1AC61-467E-264C-A475-9CF241D3C8E8}"/>
              </a:ext>
            </a:extLst>
          </p:cNvPr>
          <p:cNvSpPr>
            <a:spLocks noGrp="1"/>
          </p:cNvSpPr>
          <p:nvPr>
            <p:ph type="title"/>
          </p:nvPr>
        </p:nvSpPr>
        <p:spPr/>
        <p:txBody>
          <a:bodyPr/>
          <a:lstStyle/>
          <a:p>
            <a:r>
              <a:rPr lang="en-DK" dirty="0"/>
              <a:t>Exercise: Needleman-Wunsch algorithm</a:t>
            </a:r>
          </a:p>
        </p:txBody>
      </p:sp>
      <p:graphicFrame>
        <p:nvGraphicFramePr>
          <p:cNvPr id="8" name="Table 8">
            <a:extLst>
              <a:ext uri="{FF2B5EF4-FFF2-40B4-BE49-F238E27FC236}">
                <a16:creationId xmlns:a16="http://schemas.microsoft.com/office/drawing/2014/main" id="{5639F8FC-2EC3-3E48-F2D0-29CDD3A4501A}"/>
              </a:ext>
            </a:extLst>
          </p:cNvPr>
          <p:cNvGraphicFramePr>
            <a:graphicFrameLocks noGrp="1"/>
          </p:cNvGraphicFramePr>
          <p:nvPr/>
        </p:nvGraphicFramePr>
        <p:xfrm>
          <a:off x="868831" y="1997137"/>
          <a:ext cx="8127999" cy="29667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741815414"/>
                    </a:ext>
                  </a:extLst>
                </a:gridCol>
                <a:gridCol w="903111">
                  <a:extLst>
                    <a:ext uri="{9D8B030D-6E8A-4147-A177-3AD203B41FA5}">
                      <a16:colId xmlns:a16="http://schemas.microsoft.com/office/drawing/2014/main" val="3296544089"/>
                    </a:ext>
                  </a:extLst>
                </a:gridCol>
                <a:gridCol w="903111">
                  <a:extLst>
                    <a:ext uri="{9D8B030D-6E8A-4147-A177-3AD203B41FA5}">
                      <a16:colId xmlns:a16="http://schemas.microsoft.com/office/drawing/2014/main" val="2902963979"/>
                    </a:ext>
                  </a:extLst>
                </a:gridCol>
                <a:gridCol w="903111">
                  <a:extLst>
                    <a:ext uri="{9D8B030D-6E8A-4147-A177-3AD203B41FA5}">
                      <a16:colId xmlns:a16="http://schemas.microsoft.com/office/drawing/2014/main" val="377459250"/>
                    </a:ext>
                  </a:extLst>
                </a:gridCol>
                <a:gridCol w="903111">
                  <a:extLst>
                    <a:ext uri="{9D8B030D-6E8A-4147-A177-3AD203B41FA5}">
                      <a16:colId xmlns:a16="http://schemas.microsoft.com/office/drawing/2014/main" val="2687145811"/>
                    </a:ext>
                  </a:extLst>
                </a:gridCol>
                <a:gridCol w="903111">
                  <a:extLst>
                    <a:ext uri="{9D8B030D-6E8A-4147-A177-3AD203B41FA5}">
                      <a16:colId xmlns:a16="http://schemas.microsoft.com/office/drawing/2014/main" val="2749446701"/>
                    </a:ext>
                  </a:extLst>
                </a:gridCol>
                <a:gridCol w="903111">
                  <a:extLst>
                    <a:ext uri="{9D8B030D-6E8A-4147-A177-3AD203B41FA5}">
                      <a16:colId xmlns:a16="http://schemas.microsoft.com/office/drawing/2014/main" val="1706513037"/>
                    </a:ext>
                  </a:extLst>
                </a:gridCol>
                <a:gridCol w="903111">
                  <a:extLst>
                    <a:ext uri="{9D8B030D-6E8A-4147-A177-3AD203B41FA5}">
                      <a16:colId xmlns:a16="http://schemas.microsoft.com/office/drawing/2014/main" val="3150696774"/>
                    </a:ext>
                  </a:extLst>
                </a:gridCol>
                <a:gridCol w="903111">
                  <a:extLst>
                    <a:ext uri="{9D8B030D-6E8A-4147-A177-3AD203B41FA5}">
                      <a16:colId xmlns:a16="http://schemas.microsoft.com/office/drawing/2014/main" val="3051015505"/>
                    </a:ext>
                  </a:extLst>
                </a:gridCol>
              </a:tblGrid>
              <a:tr h="370840">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370840">
                <a:tc>
                  <a:txBody>
                    <a:bodyPr/>
                    <a:lstStyle/>
                    <a:p>
                      <a:pPr algn="ctr"/>
                      <a:endParaRPr lang="en-DK"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370840">
                <a:tc>
                  <a:txBody>
                    <a:bodyPr/>
                    <a:lstStyle/>
                    <a:p>
                      <a:pPr algn="ctr"/>
                      <a:r>
                        <a:rPr lang="en-DK" sz="18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accent6"/>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370840">
                <a:tc>
                  <a:txBody>
                    <a:bodyPr/>
                    <a:lstStyle/>
                    <a:p>
                      <a:pPr algn="ctr"/>
                      <a:r>
                        <a:rPr lang="en-DK" sz="1800" b="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370840">
                <a:tc>
                  <a:txBody>
                    <a:bodyPr/>
                    <a:lstStyle/>
                    <a:p>
                      <a:pPr algn="ctr"/>
                      <a:r>
                        <a:rPr lang="en-DK" sz="18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sp>
        <p:nvSpPr>
          <p:cNvPr id="9" name="TextBox 8">
            <a:extLst>
              <a:ext uri="{FF2B5EF4-FFF2-40B4-BE49-F238E27FC236}">
                <a16:creationId xmlns:a16="http://schemas.microsoft.com/office/drawing/2014/main" id="{1CF4D03A-03E9-56A7-067B-68FCB4E519BE}"/>
              </a:ext>
            </a:extLst>
          </p:cNvPr>
          <p:cNvSpPr txBox="1"/>
          <p:nvPr/>
        </p:nvSpPr>
        <p:spPr>
          <a:xfrm>
            <a:off x="921124" y="840442"/>
            <a:ext cx="1912703" cy="991041"/>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ATGCTCG</a:t>
            </a:r>
          </a:p>
          <a:p>
            <a:r>
              <a:rPr lang="en-DK" dirty="0">
                <a:latin typeface="Courier New" panose="02070309020205020404" pitchFamily="49" charset="0"/>
                <a:cs typeface="Courier New" panose="02070309020205020404" pitchFamily="49" charset="0"/>
              </a:rPr>
              <a:t>ATCTTG</a:t>
            </a:r>
          </a:p>
        </p:txBody>
      </p:sp>
      <p:graphicFrame>
        <p:nvGraphicFramePr>
          <p:cNvPr id="11" name="Table 10">
            <a:extLst>
              <a:ext uri="{FF2B5EF4-FFF2-40B4-BE49-F238E27FC236}">
                <a16:creationId xmlns:a16="http://schemas.microsoft.com/office/drawing/2014/main" id="{8AEF7700-DB74-5DF6-C60E-F7283D95322C}"/>
              </a:ext>
            </a:extLst>
          </p:cNvPr>
          <p:cNvGraphicFramePr>
            <a:graphicFrameLocks noGrp="1"/>
          </p:cNvGraphicFramePr>
          <p:nvPr/>
        </p:nvGraphicFramePr>
        <p:xfrm>
          <a:off x="9752480" y="2464497"/>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3CDB75CF-CBD0-4597-007A-773C7F5F8083}"/>
              </a:ext>
            </a:extLst>
          </p:cNvPr>
          <p:cNvSpPr txBox="1"/>
          <p:nvPr/>
        </p:nvSpPr>
        <p:spPr>
          <a:xfrm>
            <a:off x="9692214" y="3657599"/>
            <a:ext cx="2115900" cy="369332"/>
          </a:xfrm>
          <a:prstGeom prst="rect">
            <a:avLst/>
          </a:prstGeom>
          <a:noFill/>
        </p:spPr>
        <p:txBody>
          <a:bodyPr wrap="none" rtlCol="0">
            <a:spAutoFit/>
          </a:bodyPr>
          <a:lstStyle/>
          <a:p>
            <a:r>
              <a:rPr lang="en-DK" sz="2000" dirty="0"/>
              <a:t>Gap penalty = -2</a:t>
            </a:r>
          </a:p>
        </p:txBody>
      </p:sp>
      <p:cxnSp>
        <p:nvCxnSpPr>
          <p:cNvPr id="4" name="Straight Arrow Connector 3">
            <a:extLst>
              <a:ext uri="{FF2B5EF4-FFF2-40B4-BE49-F238E27FC236}">
                <a16:creationId xmlns:a16="http://schemas.microsoft.com/office/drawing/2014/main" id="{EDF2692D-62B7-5D34-18BF-74FA3250B33D}"/>
              </a:ext>
            </a:extLst>
          </p:cNvPr>
          <p:cNvCxnSpPr>
            <a:cxnSpLocks/>
          </p:cNvCxnSpPr>
          <p:nvPr/>
        </p:nvCxnSpPr>
        <p:spPr bwMode="auto">
          <a:xfrm flipH="1" flipV="1">
            <a:off x="2568387" y="2642354"/>
            <a:ext cx="184895" cy="152400"/>
          </a:xfrm>
          <a:prstGeom prst="straightConnector1">
            <a:avLst/>
          </a:prstGeom>
          <a:ln>
            <a:solidFill>
              <a:schemeClr val="tx1"/>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7" name="Straight Arrow Connector 6">
            <a:extLst>
              <a:ext uri="{FF2B5EF4-FFF2-40B4-BE49-F238E27FC236}">
                <a16:creationId xmlns:a16="http://schemas.microsoft.com/office/drawing/2014/main" id="{CDBA58B6-3417-1A41-0E0B-D3E0144AAC32}"/>
              </a:ext>
            </a:extLst>
          </p:cNvPr>
          <p:cNvCxnSpPr>
            <a:cxnSpLocks/>
          </p:cNvCxnSpPr>
          <p:nvPr/>
        </p:nvCxnSpPr>
        <p:spPr bwMode="auto">
          <a:xfrm flipH="1">
            <a:off x="3468588" y="2944912"/>
            <a:ext cx="168088" cy="0"/>
          </a:xfrm>
          <a:prstGeom prst="straightConnector1">
            <a:avLst/>
          </a:prstGeom>
          <a:ln>
            <a:solidFill>
              <a:schemeClr val="accent6"/>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05BE0227-C56F-0A98-46FE-DF975D020EF4}"/>
              </a:ext>
            </a:extLst>
          </p:cNvPr>
          <p:cNvCxnSpPr>
            <a:cxnSpLocks/>
          </p:cNvCxnSpPr>
          <p:nvPr/>
        </p:nvCxnSpPr>
        <p:spPr bwMode="auto">
          <a:xfrm flipH="1" flipV="1">
            <a:off x="3468588" y="3032311"/>
            <a:ext cx="192743" cy="152400"/>
          </a:xfrm>
          <a:prstGeom prst="straightConnector1">
            <a:avLst/>
          </a:prstGeom>
          <a:ln>
            <a:solidFill>
              <a:schemeClr val="accent6"/>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992BFED8-603E-12A8-47DE-548F5EEA1E88}"/>
              </a:ext>
            </a:extLst>
          </p:cNvPr>
          <p:cNvCxnSpPr>
            <a:cxnSpLocks/>
          </p:cNvCxnSpPr>
          <p:nvPr/>
        </p:nvCxnSpPr>
        <p:spPr bwMode="auto">
          <a:xfrm flipV="1">
            <a:off x="3135774" y="3032311"/>
            <a:ext cx="0" cy="145684"/>
          </a:xfrm>
          <a:prstGeom prst="straightConnector1">
            <a:avLst/>
          </a:prstGeom>
          <a:ln>
            <a:solidFill>
              <a:schemeClr val="accent6"/>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45BE9468-DFE5-5813-D764-1BDD5C15A67D}"/>
              </a:ext>
            </a:extLst>
          </p:cNvPr>
          <p:cNvCxnSpPr>
            <a:cxnSpLocks/>
          </p:cNvCxnSpPr>
          <p:nvPr/>
        </p:nvCxnSpPr>
        <p:spPr bwMode="auto">
          <a:xfrm flipV="1">
            <a:off x="3129417" y="3397572"/>
            <a:ext cx="0" cy="145684"/>
          </a:xfrm>
          <a:prstGeom prst="straightConnector1">
            <a:avLst/>
          </a:prstGeom>
          <a:ln>
            <a:solidFill>
              <a:schemeClr val="accent6"/>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6" name="Straight Arrow Connector 15">
            <a:extLst>
              <a:ext uri="{FF2B5EF4-FFF2-40B4-BE49-F238E27FC236}">
                <a16:creationId xmlns:a16="http://schemas.microsoft.com/office/drawing/2014/main" id="{AD6C30C6-EC3C-5839-0BE6-CC8C96E8B344}"/>
              </a:ext>
            </a:extLst>
          </p:cNvPr>
          <p:cNvCxnSpPr>
            <a:cxnSpLocks/>
          </p:cNvCxnSpPr>
          <p:nvPr/>
        </p:nvCxnSpPr>
        <p:spPr bwMode="auto">
          <a:xfrm flipH="1">
            <a:off x="4367299" y="2943366"/>
            <a:ext cx="168088" cy="0"/>
          </a:xfrm>
          <a:prstGeom prst="straightConnector1">
            <a:avLst/>
          </a:prstGeom>
          <a:ln>
            <a:solidFill>
              <a:schemeClr val="accent6"/>
            </a:solidFill>
            <a:headEnd type="none" w="med" len="med"/>
            <a:tailEnd type="triangle"/>
          </a:ln>
        </p:spPr>
        <p:style>
          <a:lnRef idx="2">
            <a:schemeClr val="accent5"/>
          </a:lnRef>
          <a:fillRef idx="0">
            <a:schemeClr val="accent5"/>
          </a:fillRef>
          <a:effectRef idx="1">
            <a:schemeClr val="accent5"/>
          </a:effectRef>
          <a:fontRef idx="minor">
            <a:schemeClr val="tx1"/>
          </a:fontRef>
        </p:style>
      </p:cxnSp>
      <p:sp>
        <p:nvSpPr>
          <p:cNvPr id="17" name="TextBox 16">
            <a:extLst>
              <a:ext uri="{FF2B5EF4-FFF2-40B4-BE49-F238E27FC236}">
                <a16:creationId xmlns:a16="http://schemas.microsoft.com/office/drawing/2014/main" id="{9FF114E7-F0C7-EB1E-D582-1BAA911FE0CC}"/>
              </a:ext>
            </a:extLst>
          </p:cNvPr>
          <p:cNvSpPr txBox="1"/>
          <p:nvPr/>
        </p:nvSpPr>
        <p:spPr>
          <a:xfrm>
            <a:off x="792072" y="5482027"/>
            <a:ext cx="5873787" cy="535531"/>
          </a:xfrm>
          <a:prstGeom prst="rect">
            <a:avLst/>
          </a:prstGeom>
          <a:noFill/>
        </p:spPr>
        <p:txBody>
          <a:bodyPr wrap="none" rtlCol="0">
            <a:spAutoFit/>
          </a:bodyPr>
          <a:lstStyle/>
          <a:p>
            <a:r>
              <a:rPr lang="en-DK" dirty="0"/>
              <a:t>Let’s see if you’re all still awake</a:t>
            </a:r>
          </a:p>
        </p:txBody>
      </p:sp>
    </p:spTree>
    <p:extLst>
      <p:ext uri="{BB962C8B-B14F-4D97-AF65-F5344CB8AC3E}">
        <p14:creationId xmlns:p14="http://schemas.microsoft.com/office/powerpoint/2010/main" val="5971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F88F-4313-FA7E-9698-1749E4FF9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1AC61-467E-264C-A475-9CF241D3C8E8}"/>
              </a:ext>
            </a:extLst>
          </p:cNvPr>
          <p:cNvSpPr>
            <a:spLocks noGrp="1"/>
          </p:cNvSpPr>
          <p:nvPr>
            <p:ph type="title"/>
          </p:nvPr>
        </p:nvSpPr>
        <p:spPr/>
        <p:txBody>
          <a:bodyPr/>
          <a:lstStyle/>
          <a:p>
            <a:r>
              <a:rPr lang="en-DK" dirty="0"/>
              <a:t>Exercise: Needleman-Wunsch algorithm</a:t>
            </a:r>
          </a:p>
        </p:txBody>
      </p:sp>
      <p:graphicFrame>
        <p:nvGraphicFramePr>
          <p:cNvPr id="8" name="Table 8">
            <a:extLst>
              <a:ext uri="{FF2B5EF4-FFF2-40B4-BE49-F238E27FC236}">
                <a16:creationId xmlns:a16="http://schemas.microsoft.com/office/drawing/2014/main" id="{5639F8FC-2EC3-3E48-F2D0-29CDD3A4501A}"/>
              </a:ext>
            </a:extLst>
          </p:cNvPr>
          <p:cNvGraphicFramePr>
            <a:graphicFrameLocks noGrp="1"/>
          </p:cNvGraphicFramePr>
          <p:nvPr>
            <p:extLst>
              <p:ext uri="{D42A27DB-BD31-4B8C-83A1-F6EECF244321}">
                <p14:modId xmlns:p14="http://schemas.microsoft.com/office/powerpoint/2010/main" val="4112224094"/>
              </p:ext>
            </p:extLst>
          </p:nvPr>
        </p:nvGraphicFramePr>
        <p:xfrm>
          <a:off x="868831" y="1997137"/>
          <a:ext cx="8127999" cy="29667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741815414"/>
                    </a:ext>
                  </a:extLst>
                </a:gridCol>
                <a:gridCol w="903111">
                  <a:extLst>
                    <a:ext uri="{9D8B030D-6E8A-4147-A177-3AD203B41FA5}">
                      <a16:colId xmlns:a16="http://schemas.microsoft.com/office/drawing/2014/main" val="3296544089"/>
                    </a:ext>
                  </a:extLst>
                </a:gridCol>
                <a:gridCol w="903111">
                  <a:extLst>
                    <a:ext uri="{9D8B030D-6E8A-4147-A177-3AD203B41FA5}">
                      <a16:colId xmlns:a16="http://schemas.microsoft.com/office/drawing/2014/main" val="2902963979"/>
                    </a:ext>
                  </a:extLst>
                </a:gridCol>
                <a:gridCol w="903111">
                  <a:extLst>
                    <a:ext uri="{9D8B030D-6E8A-4147-A177-3AD203B41FA5}">
                      <a16:colId xmlns:a16="http://schemas.microsoft.com/office/drawing/2014/main" val="377459250"/>
                    </a:ext>
                  </a:extLst>
                </a:gridCol>
                <a:gridCol w="903111">
                  <a:extLst>
                    <a:ext uri="{9D8B030D-6E8A-4147-A177-3AD203B41FA5}">
                      <a16:colId xmlns:a16="http://schemas.microsoft.com/office/drawing/2014/main" val="2687145811"/>
                    </a:ext>
                  </a:extLst>
                </a:gridCol>
                <a:gridCol w="903111">
                  <a:extLst>
                    <a:ext uri="{9D8B030D-6E8A-4147-A177-3AD203B41FA5}">
                      <a16:colId xmlns:a16="http://schemas.microsoft.com/office/drawing/2014/main" val="2749446701"/>
                    </a:ext>
                  </a:extLst>
                </a:gridCol>
                <a:gridCol w="903111">
                  <a:extLst>
                    <a:ext uri="{9D8B030D-6E8A-4147-A177-3AD203B41FA5}">
                      <a16:colId xmlns:a16="http://schemas.microsoft.com/office/drawing/2014/main" val="1706513037"/>
                    </a:ext>
                  </a:extLst>
                </a:gridCol>
                <a:gridCol w="903111">
                  <a:extLst>
                    <a:ext uri="{9D8B030D-6E8A-4147-A177-3AD203B41FA5}">
                      <a16:colId xmlns:a16="http://schemas.microsoft.com/office/drawing/2014/main" val="3150696774"/>
                    </a:ext>
                  </a:extLst>
                </a:gridCol>
                <a:gridCol w="903111">
                  <a:extLst>
                    <a:ext uri="{9D8B030D-6E8A-4147-A177-3AD203B41FA5}">
                      <a16:colId xmlns:a16="http://schemas.microsoft.com/office/drawing/2014/main" val="3051015505"/>
                    </a:ext>
                  </a:extLst>
                </a:gridCol>
              </a:tblGrid>
              <a:tr h="370840">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370840">
                <a:tc>
                  <a:txBody>
                    <a:bodyPr/>
                    <a:lstStyle/>
                    <a:p>
                      <a:pPr algn="ctr"/>
                      <a:endParaRPr lang="en-DK"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370840">
                <a:tc>
                  <a:txBody>
                    <a:bodyPr/>
                    <a:lstStyle/>
                    <a:p>
                      <a:pPr algn="ctr"/>
                      <a:r>
                        <a:rPr lang="en-DK" sz="18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accent6"/>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370840">
                <a:tc>
                  <a:txBody>
                    <a:bodyPr/>
                    <a:lstStyle/>
                    <a:p>
                      <a:pPr algn="ctr"/>
                      <a:r>
                        <a:rPr lang="en-DK" sz="1800" b="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accent6"/>
                          </a:solidFill>
                          <a:effectLst/>
                          <a:latin typeface="+mn-lt"/>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370840">
                <a:tc>
                  <a:txBody>
                    <a:bodyPr/>
                    <a:lstStyle/>
                    <a:p>
                      <a:pPr algn="ctr"/>
                      <a:r>
                        <a:rPr lang="en-DK" sz="18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sp>
        <p:nvSpPr>
          <p:cNvPr id="9" name="TextBox 8">
            <a:extLst>
              <a:ext uri="{FF2B5EF4-FFF2-40B4-BE49-F238E27FC236}">
                <a16:creationId xmlns:a16="http://schemas.microsoft.com/office/drawing/2014/main" id="{1CF4D03A-03E9-56A7-067B-68FCB4E519BE}"/>
              </a:ext>
            </a:extLst>
          </p:cNvPr>
          <p:cNvSpPr txBox="1"/>
          <p:nvPr/>
        </p:nvSpPr>
        <p:spPr>
          <a:xfrm>
            <a:off x="921124" y="840442"/>
            <a:ext cx="1912703" cy="991041"/>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ATGCTCG</a:t>
            </a:r>
          </a:p>
          <a:p>
            <a:r>
              <a:rPr lang="en-DK" dirty="0">
                <a:latin typeface="Courier New" panose="02070309020205020404" pitchFamily="49" charset="0"/>
                <a:cs typeface="Courier New" panose="02070309020205020404" pitchFamily="49" charset="0"/>
              </a:rPr>
              <a:t>ATCTTG</a:t>
            </a:r>
          </a:p>
        </p:txBody>
      </p:sp>
      <p:graphicFrame>
        <p:nvGraphicFramePr>
          <p:cNvPr id="11" name="Table 10">
            <a:extLst>
              <a:ext uri="{FF2B5EF4-FFF2-40B4-BE49-F238E27FC236}">
                <a16:creationId xmlns:a16="http://schemas.microsoft.com/office/drawing/2014/main" id="{8AEF7700-DB74-5DF6-C60E-F7283D95322C}"/>
              </a:ext>
            </a:extLst>
          </p:cNvPr>
          <p:cNvGraphicFramePr>
            <a:graphicFrameLocks noGrp="1"/>
          </p:cNvGraphicFramePr>
          <p:nvPr/>
        </p:nvGraphicFramePr>
        <p:xfrm>
          <a:off x="9752480" y="2464497"/>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3CDB75CF-CBD0-4597-007A-773C7F5F8083}"/>
              </a:ext>
            </a:extLst>
          </p:cNvPr>
          <p:cNvSpPr txBox="1"/>
          <p:nvPr/>
        </p:nvSpPr>
        <p:spPr>
          <a:xfrm>
            <a:off x="9692214" y="3657599"/>
            <a:ext cx="2115900" cy="369332"/>
          </a:xfrm>
          <a:prstGeom prst="rect">
            <a:avLst/>
          </a:prstGeom>
          <a:noFill/>
        </p:spPr>
        <p:txBody>
          <a:bodyPr wrap="none" rtlCol="0">
            <a:spAutoFit/>
          </a:bodyPr>
          <a:lstStyle/>
          <a:p>
            <a:r>
              <a:rPr lang="en-DK" sz="2000" dirty="0"/>
              <a:t>Gap penalty = -2</a:t>
            </a:r>
          </a:p>
        </p:txBody>
      </p:sp>
      <p:cxnSp>
        <p:nvCxnSpPr>
          <p:cNvPr id="4" name="Straight Arrow Connector 3">
            <a:extLst>
              <a:ext uri="{FF2B5EF4-FFF2-40B4-BE49-F238E27FC236}">
                <a16:creationId xmlns:a16="http://schemas.microsoft.com/office/drawing/2014/main" id="{EDF2692D-62B7-5D34-18BF-74FA3250B33D}"/>
              </a:ext>
            </a:extLst>
          </p:cNvPr>
          <p:cNvCxnSpPr>
            <a:cxnSpLocks/>
          </p:cNvCxnSpPr>
          <p:nvPr/>
        </p:nvCxnSpPr>
        <p:spPr bwMode="auto">
          <a:xfrm flipH="1" flipV="1">
            <a:off x="2568387" y="2642354"/>
            <a:ext cx="184895" cy="152400"/>
          </a:xfrm>
          <a:prstGeom prst="straightConnector1">
            <a:avLst/>
          </a:prstGeom>
          <a:ln>
            <a:solidFill>
              <a:schemeClr val="tx1"/>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7" name="Straight Arrow Connector 6">
            <a:extLst>
              <a:ext uri="{FF2B5EF4-FFF2-40B4-BE49-F238E27FC236}">
                <a16:creationId xmlns:a16="http://schemas.microsoft.com/office/drawing/2014/main" id="{CDBA58B6-3417-1A41-0E0B-D3E0144AAC32}"/>
              </a:ext>
            </a:extLst>
          </p:cNvPr>
          <p:cNvCxnSpPr>
            <a:cxnSpLocks/>
          </p:cNvCxnSpPr>
          <p:nvPr/>
        </p:nvCxnSpPr>
        <p:spPr bwMode="auto">
          <a:xfrm flipH="1">
            <a:off x="3468588" y="2944912"/>
            <a:ext cx="168088" cy="0"/>
          </a:xfrm>
          <a:prstGeom prst="straightConnector1">
            <a:avLst/>
          </a:prstGeom>
          <a:ln>
            <a:solidFill>
              <a:schemeClr val="tx1"/>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05BE0227-C56F-0A98-46FE-DF975D020EF4}"/>
              </a:ext>
            </a:extLst>
          </p:cNvPr>
          <p:cNvCxnSpPr>
            <a:cxnSpLocks/>
          </p:cNvCxnSpPr>
          <p:nvPr/>
        </p:nvCxnSpPr>
        <p:spPr bwMode="auto">
          <a:xfrm flipH="1" flipV="1">
            <a:off x="3468588" y="3032311"/>
            <a:ext cx="192743" cy="152400"/>
          </a:xfrm>
          <a:prstGeom prst="straightConnector1">
            <a:avLst/>
          </a:prstGeom>
          <a:ln>
            <a:solidFill>
              <a:schemeClr val="tx1"/>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992BFED8-603E-12A8-47DE-548F5EEA1E88}"/>
              </a:ext>
            </a:extLst>
          </p:cNvPr>
          <p:cNvCxnSpPr>
            <a:cxnSpLocks/>
          </p:cNvCxnSpPr>
          <p:nvPr/>
        </p:nvCxnSpPr>
        <p:spPr bwMode="auto">
          <a:xfrm flipV="1">
            <a:off x="3135774" y="3032311"/>
            <a:ext cx="0" cy="145684"/>
          </a:xfrm>
          <a:prstGeom prst="straightConnector1">
            <a:avLst/>
          </a:prstGeom>
          <a:ln>
            <a:solidFill>
              <a:schemeClr val="tx1"/>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45BE9468-DFE5-5813-D764-1BDD5C15A67D}"/>
              </a:ext>
            </a:extLst>
          </p:cNvPr>
          <p:cNvCxnSpPr>
            <a:cxnSpLocks/>
          </p:cNvCxnSpPr>
          <p:nvPr/>
        </p:nvCxnSpPr>
        <p:spPr bwMode="auto">
          <a:xfrm flipV="1">
            <a:off x="3129417" y="3397572"/>
            <a:ext cx="0" cy="145684"/>
          </a:xfrm>
          <a:prstGeom prst="straightConnector1">
            <a:avLst/>
          </a:prstGeom>
          <a:ln>
            <a:solidFill>
              <a:schemeClr val="tx1"/>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6" name="Straight Arrow Connector 15">
            <a:extLst>
              <a:ext uri="{FF2B5EF4-FFF2-40B4-BE49-F238E27FC236}">
                <a16:creationId xmlns:a16="http://schemas.microsoft.com/office/drawing/2014/main" id="{AD6C30C6-EC3C-5839-0BE6-CC8C96E8B344}"/>
              </a:ext>
            </a:extLst>
          </p:cNvPr>
          <p:cNvCxnSpPr>
            <a:cxnSpLocks/>
          </p:cNvCxnSpPr>
          <p:nvPr/>
        </p:nvCxnSpPr>
        <p:spPr bwMode="auto">
          <a:xfrm flipH="1">
            <a:off x="4367299" y="2943366"/>
            <a:ext cx="168088" cy="0"/>
          </a:xfrm>
          <a:prstGeom prst="straightConnector1">
            <a:avLst/>
          </a:prstGeom>
          <a:ln>
            <a:solidFill>
              <a:schemeClr val="tx1"/>
            </a:solidFill>
            <a:headEnd type="none" w="med" len="med"/>
            <a:tailEnd type="triangle"/>
          </a:ln>
        </p:spPr>
        <p:style>
          <a:lnRef idx="2">
            <a:schemeClr val="accent5"/>
          </a:lnRef>
          <a:fillRef idx="0">
            <a:schemeClr val="accent5"/>
          </a:fillRef>
          <a:effectRef idx="1">
            <a:schemeClr val="accent5"/>
          </a:effectRef>
          <a:fontRef idx="minor">
            <a:schemeClr val="tx1"/>
          </a:fontRef>
        </p:style>
      </p:cxnSp>
      <p:sp>
        <p:nvSpPr>
          <p:cNvPr id="5" name="TextBox 4">
            <a:extLst>
              <a:ext uri="{FF2B5EF4-FFF2-40B4-BE49-F238E27FC236}">
                <a16:creationId xmlns:a16="http://schemas.microsoft.com/office/drawing/2014/main" id="{5C8338F9-94C6-2903-A2D8-FE489C223B1D}"/>
              </a:ext>
            </a:extLst>
          </p:cNvPr>
          <p:cNvSpPr txBox="1"/>
          <p:nvPr/>
        </p:nvSpPr>
        <p:spPr>
          <a:xfrm>
            <a:off x="7815642" y="5256249"/>
            <a:ext cx="3992472" cy="646331"/>
          </a:xfrm>
          <a:prstGeom prst="rect">
            <a:avLst/>
          </a:prstGeom>
          <a:noFill/>
        </p:spPr>
        <p:txBody>
          <a:bodyPr wrap="square">
            <a:spAutoFit/>
          </a:bodyPr>
          <a:lstStyle/>
          <a:p>
            <a:r>
              <a:rPr lang="en-GB" sz="2000" dirty="0" err="1">
                <a:solidFill>
                  <a:srgbClr val="C00000"/>
                </a:solidFill>
              </a:rPr>
              <a:t>C</a:t>
            </a:r>
            <a:r>
              <a:rPr lang="en-GB" sz="2000" baseline="-25000" dirty="0" err="1">
                <a:solidFill>
                  <a:srgbClr val="C00000"/>
                </a:solidFill>
              </a:rPr>
              <a:t>match</a:t>
            </a:r>
            <a:r>
              <a:rPr lang="en-GB" sz="2000" dirty="0">
                <a:solidFill>
                  <a:srgbClr val="C00000"/>
                </a:solidFill>
              </a:rPr>
              <a:t>=</a:t>
            </a:r>
          </a:p>
          <a:p>
            <a:r>
              <a:rPr lang="en-GB" sz="2000" dirty="0">
                <a:solidFill>
                  <a:srgbClr val="C00000"/>
                </a:solidFill>
              </a:rPr>
              <a:t>C(M</a:t>
            </a:r>
            <a:r>
              <a:rPr lang="en-GB" sz="2000" baseline="-25000" dirty="0">
                <a:solidFill>
                  <a:srgbClr val="C00000"/>
                </a:solidFill>
              </a:rPr>
              <a:t>i-1,j-1</a:t>
            </a:r>
            <a:r>
              <a:rPr lang="en-GB" sz="2000" dirty="0">
                <a:solidFill>
                  <a:srgbClr val="C00000"/>
                </a:solidFill>
              </a:rPr>
              <a:t>) + </a:t>
            </a:r>
            <a:r>
              <a:rPr lang="en-GB" sz="2000" dirty="0" err="1">
                <a:solidFill>
                  <a:srgbClr val="C00000"/>
                </a:solidFill>
              </a:rPr>
              <a:t>SubstitutionPenalty</a:t>
            </a:r>
            <a:r>
              <a:rPr lang="en-GB" sz="2000" dirty="0">
                <a:solidFill>
                  <a:srgbClr val="C00000"/>
                </a:solidFill>
              </a:rPr>
              <a:t> =</a:t>
            </a:r>
          </a:p>
        </p:txBody>
      </p:sp>
      <p:sp>
        <p:nvSpPr>
          <p:cNvPr id="6" name="TextBox 4">
            <a:extLst>
              <a:ext uri="{FF2B5EF4-FFF2-40B4-BE49-F238E27FC236}">
                <a16:creationId xmlns:a16="http://schemas.microsoft.com/office/drawing/2014/main" id="{90640CC6-218A-7A54-F078-2FEA1621E651}"/>
              </a:ext>
            </a:extLst>
          </p:cNvPr>
          <p:cNvSpPr txBox="1"/>
          <p:nvPr/>
        </p:nvSpPr>
        <p:spPr>
          <a:xfrm>
            <a:off x="4617292" y="5256249"/>
            <a:ext cx="2957416" cy="646331"/>
          </a:xfrm>
          <a:prstGeom prst="rect">
            <a:avLst/>
          </a:prstGeom>
          <a:noFill/>
        </p:spPr>
        <p:txBody>
          <a:bodyPr wrap="square">
            <a:spAutoFit/>
          </a:bodyPr>
          <a:lstStyle/>
          <a:p>
            <a:r>
              <a:rPr lang="en-GB" sz="2000" dirty="0" err="1">
                <a:solidFill>
                  <a:schemeClr val="accent1">
                    <a:lumMod val="75000"/>
                  </a:schemeClr>
                </a:solidFill>
              </a:rPr>
              <a:t>C</a:t>
            </a:r>
            <a:r>
              <a:rPr lang="en-GB" sz="2000" baseline="-25000" dirty="0" err="1">
                <a:solidFill>
                  <a:schemeClr val="accent1">
                    <a:lumMod val="75000"/>
                  </a:schemeClr>
                </a:solidFill>
              </a:rPr>
              <a:t>ins</a:t>
            </a:r>
            <a:r>
              <a:rPr lang="en-GB" sz="2000" dirty="0">
                <a:solidFill>
                  <a:schemeClr val="accent1">
                    <a:lumMod val="75000"/>
                  </a:schemeClr>
                </a:solidFill>
              </a:rPr>
              <a:t>=</a:t>
            </a:r>
          </a:p>
          <a:p>
            <a:r>
              <a:rPr lang="en-GB" sz="2000" dirty="0">
                <a:solidFill>
                  <a:schemeClr val="accent1">
                    <a:lumMod val="75000"/>
                  </a:schemeClr>
                </a:solidFill>
              </a:rPr>
              <a:t>C(M</a:t>
            </a:r>
            <a:r>
              <a:rPr lang="en-GB" sz="2000" baseline="-25000" dirty="0">
                <a:solidFill>
                  <a:schemeClr val="accent1">
                    <a:lumMod val="75000"/>
                  </a:schemeClr>
                </a:solidFill>
              </a:rPr>
              <a:t>i,j-1</a:t>
            </a:r>
            <a:r>
              <a:rPr lang="en-GB" sz="2000" dirty="0">
                <a:solidFill>
                  <a:schemeClr val="accent1">
                    <a:lumMod val="75000"/>
                  </a:schemeClr>
                </a:solidFill>
              </a:rPr>
              <a:t>) + </a:t>
            </a:r>
            <a:r>
              <a:rPr lang="en-GB" sz="2000" dirty="0" err="1">
                <a:solidFill>
                  <a:schemeClr val="accent1">
                    <a:lumMod val="75000"/>
                  </a:schemeClr>
                </a:solidFill>
              </a:rPr>
              <a:t>GapPenalty</a:t>
            </a:r>
            <a:r>
              <a:rPr lang="en-GB" sz="2000" dirty="0">
                <a:solidFill>
                  <a:schemeClr val="accent1">
                    <a:lumMod val="75000"/>
                  </a:schemeClr>
                </a:solidFill>
              </a:rPr>
              <a:t> = </a:t>
            </a:r>
          </a:p>
        </p:txBody>
      </p:sp>
      <p:sp>
        <p:nvSpPr>
          <p:cNvPr id="13" name="TextBox 4">
            <a:extLst>
              <a:ext uri="{FF2B5EF4-FFF2-40B4-BE49-F238E27FC236}">
                <a16:creationId xmlns:a16="http://schemas.microsoft.com/office/drawing/2014/main" id="{426427F9-8D2F-704E-67AA-945187992AE2}"/>
              </a:ext>
            </a:extLst>
          </p:cNvPr>
          <p:cNvSpPr txBox="1"/>
          <p:nvPr/>
        </p:nvSpPr>
        <p:spPr>
          <a:xfrm>
            <a:off x="1021231" y="5252171"/>
            <a:ext cx="2903069" cy="646331"/>
          </a:xfrm>
          <a:prstGeom prst="rect">
            <a:avLst/>
          </a:prstGeom>
          <a:noFill/>
        </p:spPr>
        <p:txBody>
          <a:bodyPr wrap="square">
            <a:spAutoFit/>
          </a:bodyPr>
          <a:lstStyle/>
          <a:p>
            <a:r>
              <a:rPr lang="en-GB" sz="2000" dirty="0" err="1">
                <a:solidFill>
                  <a:schemeClr val="tx2">
                    <a:lumMod val="60000"/>
                    <a:lumOff val="40000"/>
                  </a:schemeClr>
                </a:solidFill>
              </a:rPr>
              <a:t>C</a:t>
            </a:r>
            <a:r>
              <a:rPr lang="en-GB" sz="2000" baseline="-25000" dirty="0" err="1">
                <a:solidFill>
                  <a:schemeClr val="tx2">
                    <a:lumMod val="60000"/>
                    <a:lumOff val="40000"/>
                  </a:schemeClr>
                </a:solidFill>
              </a:rPr>
              <a:t>del</a:t>
            </a:r>
            <a:r>
              <a:rPr lang="en-GB" sz="2000" dirty="0">
                <a:solidFill>
                  <a:schemeClr val="tx2">
                    <a:lumMod val="60000"/>
                    <a:lumOff val="40000"/>
                  </a:schemeClr>
                </a:solidFill>
              </a:rPr>
              <a:t>= </a:t>
            </a:r>
          </a:p>
          <a:p>
            <a:r>
              <a:rPr lang="en-GB" sz="2000" dirty="0">
                <a:solidFill>
                  <a:schemeClr val="tx2">
                    <a:lumMod val="60000"/>
                    <a:lumOff val="40000"/>
                  </a:schemeClr>
                </a:solidFill>
              </a:rPr>
              <a:t>C(M</a:t>
            </a:r>
            <a:r>
              <a:rPr lang="en-GB" sz="2000" baseline="-25000" dirty="0">
                <a:solidFill>
                  <a:schemeClr val="tx2">
                    <a:lumMod val="60000"/>
                    <a:lumOff val="40000"/>
                  </a:schemeClr>
                </a:solidFill>
              </a:rPr>
              <a:t>i,j-1</a:t>
            </a:r>
            <a:r>
              <a:rPr lang="en-GB" sz="2000" dirty="0">
                <a:solidFill>
                  <a:schemeClr val="tx2">
                    <a:lumMod val="60000"/>
                    <a:lumOff val="40000"/>
                  </a:schemeClr>
                </a:solidFill>
              </a:rPr>
              <a:t>) + </a:t>
            </a:r>
            <a:r>
              <a:rPr lang="en-GB" sz="2000" dirty="0" err="1">
                <a:solidFill>
                  <a:schemeClr val="tx2">
                    <a:lumMod val="60000"/>
                    <a:lumOff val="40000"/>
                  </a:schemeClr>
                </a:solidFill>
              </a:rPr>
              <a:t>GapPenalty</a:t>
            </a:r>
            <a:r>
              <a:rPr lang="en-GB" sz="2000" dirty="0">
                <a:solidFill>
                  <a:schemeClr val="tx2">
                    <a:lumMod val="60000"/>
                    <a:lumOff val="40000"/>
                  </a:schemeClr>
                </a:solidFill>
              </a:rPr>
              <a:t> = </a:t>
            </a:r>
          </a:p>
        </p:txBody>
      </p:sp>
      <p:sp>
        <p:nvSpPr>
          <p:cNvPr id="18" name="TextBox 17">
            <a:extLst>
              <a:ext uri="{FF2B5EF4-FFF2-40B4-BE49-F238E27FC236}">
                <a16:creationId xmlns:a16="http://schemas.microsoft.com/office/drawing/2014/main" id="{BD87A04D-85E6-E84C-30FE-07B819A7F8A5}"/>
              </a:ext>
            </a:extLst>
          </p:cNvPr>
          <p:cNvSpPr txBox="1"/>
          <p:nvPr/>
        </p:nvSpPr>
        <p:spPr>
          <a:xfrm>
            <a:off x="1021231" y="5902580"/>
            <a:ext cx="6094878" cy="369332"/>
          </a:xfrm>
          <a:prstGeom prst="rect">
            <a:avLst/>
          </a:prstGeom>
          <a:noFill/>
        </p:spPr>
        <p:txBody>
          <a:bodyPr wrap="square">
            <a:spAutoFit/>
          </a:bodyPr>
          <a:lstStyle/>
          <a:p>
            <a:r>
              <a:rPr lang="en-GB" sz="2000" dirty="0">
                <a:solidFill>
                  <a:schemeClr val="tx2">
                    <a:lumMod val="60000"/>
                    <a:lumOff val="40000"/>
                  </a:schemeClr>
                </a:solidFill>
              </a:rPr>
              <a:t>-2 - 2 = -4</a:t>
            </a:r>
          </a:p>
        </p:txBody>
      </p:sp>
      <p:cxnSp>
        <p:nvCxnSpPr>
          <p:cNvPr id="19" name="Straight Arrow Connector 18">
            <a:extLst>
              <a:ext uri="{FF2B5EF4-FFF2-40B4-BE49-F238E27FC236}">
                <a16:creationId xmlns:a16="http://schemas.microsoft.com/office/drawing/2014/main" id="{5E7A5E8F-5936-70CD-EF9E-BC886D78E67C}"/>
              </a:ext>
            </a:extLst>
          </p:cNvPr>
          <p:cNvCxnSpPr>
            <a:cxnSpLocks/>
          </p:cNvCxnSpPr>
          <p:nvPr/>
        </p:nvCxnSpPr>
        <p:spPr bwMode="auto">
          <a:xfrm flipH="1">
            <a:off x="3468588" y="3675535"/>
            <a:ext cx="168088" cy="0"/>
          </a:xfrm>
          <a:prstGeom prst="straightConnector1">
            <a:avLst/>
          </a:prstGeom>
          <a:ln>
            <a:solidFill>
              <a:srgbClr val="0070C0"/>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20" name="Straight Arrow Connector 19">
            <a:extLst>
              <a:ext uri="{FF2B5EF4-FFF2-40B4-BE49-F238E27FC236}">
                <a16:creationId xmlns:a16="http://schemas.microsoft.com/office/drawing/2014/main" id="{9190F08B-823A-EB5F-036E-2C1CD91526F8}"/>
              </a:ext>
            </a:extLst>
          </p:cNvPr>
          <p:cNvCxnSpPr>
            <a:cxnSpLocks/>
          </p:cNvCxnSpPr>
          <p:nvPr/>
        </p:nvCxnSpPr>
        <p:spPr bwMode="auto">
          <a:xfrm flipV="1">
            <a:off x="4055958" y="3406487"/>
            <a:ext cx="0" cy="145684"/>
          </a:xfrm>
          <a:prstGeom prst="straightConnector1">
            <a:avLst/>
          </a:prstGeom>
          <a:ln>
            <a:solidFill>
              <a:schemeClr val="accent1">
                <a:lumMod val="75000"/>
              </a:schemeClr>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21" name="Straight Arrow Connector 20">
            <a:extLst>
              <a:ext uri="{FF2B5EF4-FFF2-40B4-BE49-F238E27FC236}">
                <a16:creationId xmlns:a16="http://schemas.microsoft.com/office/drawing/2014/main" id="{E0C07F6E-1093-460A-A9B2-8088B951659F}"/>
              </a:ext>
            </a:extLst>
          </p:cNvPr>
          <p:cNvCxnSpPr>
            <a:cxnSpLocks/>
          </p:cNvCxnSpPr>
          <p:nvPr/>
        </p:nvCxnSpPr>
        <p:spPr bwMode="auto">
          <a:xfrm flipH="1" flipV="1">
            <a:off x="3485390" y="3394214"/>
            <a:ext cx="192743" cy="152400"/>
          </a:xfrm>
          <a:prstGeom prst="straightConnector1">
            <a:avLst/>
          </a:prstGeom>
          <a:ln>
            <a:solidFill>
              <a:srgbClr val="C0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sp>
        <p:nvSpPr>
          <p:cNvPr id="23" name="TextBox 22">
            <a:extLst>
              <a:ext uri="{FF2B5EF4-FFF2-40B4-BE49-F238E27FC236}">
                <a16:creationId xmlns:a16="http://schemas.microsoft.com/office/drawing/2014/main" id="{B409E05F-3A29-744D-5135-39FD9049F5EC}"/>
              </a:ext>
            </a:extLst>
          </p:cNvPr>
          <p:cNvSpPr txBox="1"/>
          <p:nvPr/>
        </p:nvSpPr>
        <p:spPr>
          <a:xfrm>
            <a:off x="4617292" y="5926700"/>
            <a:ext cx="6094878" cy="369332"/>
          </a:xfrm>
          <a:prstGeom prst="rect">
            <a:avLst/>
          </a:prstGeom>
          <a:noFill/>
        </p:spPr>
        <p:txBody>
          <a:bodyPr wrap="square">
            <a:spAutoFit/>
          </a:bodyPr>
          <a:lstStyle/>
          <a:p>
            <a:r>
              <a:rPr lang="en-GB" sz="2000" dirty="0">
                <a:solidFill>
                  <a:schemeClr val="accent1">
                    <a:lumMod val="75000"/>
                  </a:schemeClr>
                </a:solidFill>
              </a:rPr>
              <a:t>4 - 2 = 2</a:t>
            </a:r>
          </a:p>
        </p:txBody>
      </p:sp>
      <p:sp>
        <p:nvSpPr>
          <p:cNvPr id="25" name="TextBox 24">
            <a:extLst>
              <a:ext uri="{FF2B5EF4-FFF2-40B4-BE49-F238E27FC236}">
                <a16:creationId xmlns:a16="http://schemas.microsoft.com/office/drawing/2014/main" id="{AF4B1F77-1A6A-C504-251D-90383C7470A5}"/>
              </a:ext>
            </a:extLst>
          </p:cNvPr>
          <p:cNvSpPr txBox="1"/>
          <p:nvPr/>
        </p:nvSpPr>
        <p:spPr>
          <a:xfrm>
            <a:off x="7815642" y="5923247"/>
            <a:ext cx="6094878" cy="369332"/>
          </a:xfrm>
          <a:prstGeom prst="rect">
            <a:avLst/>
          </a:prstGeom>
          <a:noFill/>
        </p:spPr>
        <p:txBody>
          <a:bodyPr wrap="square">
            <a:spAutoFit/>
          </a:bodyPr>
          <a:lstStyle/>
          <a:p>
            <a:r>
              <a:rPr lang="en-GB" sz="2000" dirty="0">
                <a:solidFill>
                  <a:srgbClr val="C00000"/>
                </a:solidFill>
              </a:rPr>
              <a:t>0 + 1 = 1</a:t>
            </a:r>
          </a:p>
        </p:txBody>
      </p:sp>
    </p:spTree>
    <p:extLst>
      <p:ext uri="{BB962C8B-B14F-4D97-AF65-F5344CB8AC3E}">
        <p14:creationId xmlns:p14="http://schemas.microsoft.com/office/powerpoint/2010/main" val="11960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8"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Exercise: Needleman-Wunsch algorithm</a:t>
            </a:r>
          </a:p>
        </p:txBody>
      </p:sp>
      <p:graphicFrame>
        <p:nvGraphicFramePr>
          <p:cNvPr id="8" name="Table 8">
            <a:extLst>
              <a:ext uri="{FF2B5EF4-FFF2-40B4-BE49-F238E27FC236}">
                <a16:creationId xmlns:a16="http://schemas.microsoft.com/office/drawing/2014/main" id="{9722C4A9-0EF7-6201-59DA-4C5AD219F8D3}"/>
              </a:ext>
            </a:extLst>
          </p:cNvPr>
          <p:cNvGraphicFramePr>
            <a:graphicFrameLocks noGrp="1"/>
          </p:cNvGraphicFramePr>
          <p:nvPr/>
        </p:nvGraphicFramePr>
        <p:xfrm>
          <a:off x="868831" y="1997137"/>
          <a:ext cx="8127999" cy="29667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741815414"/>
                    </a:ext>
                  </a:extLst>
                </a:gridCol>
                <a:gridCol w="903111">
                  <a:extLst>
                    <a:ext uri="{9D8B030D-6E8A-4147-A177-3AD203B41FA5}">
                      <a16:colId xmlns:a16="http://schemas.microsoft.com/office/drawing/2014/main" val="3296544089"/>
                    </a:ext>
                  </a:extLst>
                </a:gridCol>
                <a:gridCol w="903111">
                  <a:extLst>
                    <a:ext uri="{9D8B030D-6E8A-4147-A177-3AD203B41FA5}">
                      <a16:colId xmlns:a16="http://schemas.microsoft.com/office/drawing/2014/main" val="2902963979"/>
                    </a:ext>
                  </a:extLst>
                </a:gridCol>
                <a:gridCol w="903111">
                  <a:extLst>
                    <a:ext uri="{9D8B030D-6E8A-4147-A177-3AD203B41FA5}">
                      <a16:colId xmlns:a16="http://schemas.microsoft.com/office/drawing/2014/main" val="377459250"/>
                    </a:ext>
                  </a:extLst>
                </a:gridCol>
                <a:gridCol w="903111">
                  <a:extLst>
                    <a:ext uri="{9D8B030D-6E8A-4147-A177-3AD203B41FA5}">
                      <a16:colId xmlns:a16="http://schemas.microsoft.com/office/drawing/2014/main" val="2687145811"/>
                    </a:ext>
                  </a:extLst>
                </a:gridCol>
                <a:gridCol w="903111">
                  <a:extLst>
                    <a:ext uri="{9D8B030D-6E8A-4147-A177-3AD203B41FA5}">
                      <a16:colId xmlns:a16="http://schemas.microsoft.com/office/drawing/2014/main" val="2749446701"/>
                    </a:ext>
                  </a:extLst>
                </a:gridCol>
                <a:gridCol w="903111">
                  <a:extLst>
                    <a:ext uri="{9D8B030D-6E8A-4147-A177-3AD203B41FA5}">
                      <a16:colId xmlns:a16="http://schemas.microsoft.com/office/drawing/2014/main" val="1706513037"/>
                    </a:ext>
                  </a:extLst>
                </a:gridCol>
                <a:gridCol w="903111">
                  <a:extLst>
                    <a:ext uri="{9D8B030D-6E8A-4147-A177-3AD203B41FA5}">
                      <a16:colId xmlns:a16="http://schemas.microsoft.com/office/drawing/2014/main" val="3150696774"/>
                    </a:ext>
                  </a:extLst>
                </a:gridCol>
                <a:gridCol w="903111">
                  <a:extLst>
                    <a:ext uri="{9D8B030D-6E8A-4147-A177-3AD203B41FA5}">
                      <a16:colId xmlns:a16="http://schemas.microsoft.com/office/drawing/2014/main" val="3051015505"/>
                    </a:ext>
                  </a:extLst>
                </a:gridCol>
              </a:tblGrid>
              <a:tr h="370840">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DK"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DK" sz="18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370840">
                <a:tc>
                  <a:txBody>
                    <a:bodyPr/>
                    <a:lstStyle/>
                    <a:p>
                      <a:pPr algn="ctr"/>
                      <a:endParaRPr lang="en-DK"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dirty="0">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370840">
                <a:tc>
                  <a:txBody>
                    <a:bodyPr/>
                    <a:lstStyle/>
                    <a:p>
                      <a:pPr algn="ctr"/>
                      <a:r>
                        <a:rPr lang="en-DK" sz="18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370840">
                <a:tc>
                  <a:txBody>
                    <a:bodyPr/>
                    <a:lstStyle/>
                    <a:p>
                      <a:pPr algn="ctr"/>
                      <a:r>
                        <a:rPr lang="en-DK" sz="1800" b="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370840">
                <a:tc>
                  <a:txBody>
                    <a:bodyPr/>
                    <a:lstStyle/>
                    <a:p>
                      <a:pPr algn="ctr"/>
                      <a:r>
                        <a:rPr lang="en-DK" sz="1800" b="0"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370840">
                <a:tc>
                  <a:txBody>
                    <a:bodyPr/>
                    <a:lstStyle/>
                    <a:p>
                      <a:pPr algn="ctr"/>
                      <a:r>
                        <a:rPr lang="en-DK" sz="1800" b="0"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DK" sz="1800" b="0" i="0" u="none" strike="noStrike">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chemeClr val="tx1"/>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a:solidFill>
                            <a:schemeClr val="tx1"/>
                          </a:solidFill>
                          <a:effectLst/>
                          <a:latin typeface="+mn-lt"/>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DK" sz="1800" b="0" i="0" u="none" strike="noStrike" dirty="0">
                          <a:solidFill>
                            <a:schemeClr val="tx1"/>
                          </a:solidFill>
                          <a:effectLst/>
                          <a:latin typeface="+mn-lt"/>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sp>
        <p:nvSpPr>
          <p:cNvPr id="9" name="TextBox 8">
            <a:extLst>
              <a:ext uri="{FF2B5EF4-FFF2-40B4-BE49-F238E27FC236}">
                <a16:creationId xmlns:a16="http://schemas.microsoft.com/office/drawing/2014/main" id="{72DC9735-758C-6554-F3FD-A0EA7827D0F3}"/>
              </a:ext>
            </a:extLst>
          </p:cNvPr>
          <p:cNvSpPr txBox="1"/>
          <p:nvPr/>
        </p:nvSpPr>
        <p:spPr>
          <a:xfrm>
            <a:off x="921124" y="840442"/>
            <a:ext cx="1912703" cy="991041"/>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ATGCTCG</a:t>
            </a:r>
          </a:p>
          <a:p>
            <a:r>
              <a:rPr lang="en-DK" dirty="0">
                <a:latin typeface="Courier New" panose="02070309020205020404" pitchFamily="49" charset="0"/>
                <a:cs typeface="Courier New" panose="02070309020205020404" pitchFamily="49" charset="0"/>
              </a:rPr>
              <a:t>AT-CTTG</a:t>
            </a:r>
          </a:p>
        </p:txBody>
      </p:sp>
      <p:graphicFrame>
        <p:nvGraphicFramePr>
          <p:cNvPr id="11" name="Table 10">
            <a:extLst>
              <a:ext uri="{FF2B5EF4-FFF2-40B4-BE49-F238E27FC236}">
                <a16:creationId xmlns:a16="http://schemas.microsoft.com/office/drawing/2014/main" id="{4A3F8D53-7A79-EB2C-4966-85AE2C82D81E}"/>
              </a:ext>
            </a:extLst>
          </p:cNvPr>
          <p:cNvGraphicFramePr>
            <a:graphicFrameLocks noGrp="1"/>
          </p:cNvGraphicFramePr>
          <p:nvPr/>
        </p:nvGraphicFramePr>
        <p:xfrm>
          <a:off x="9752480" y="2464497"/>
          <a:ext cx="1676025" cy="1016000"/>
        </p:xfrm>
        <a:graphic>
          <a:graphicData uri="http://schemas.openxmlformats.org/drawingml/2006/table">
            <a:tbl>
              <a:tblPr>
                <a:tableStyleId>{073A0DAA-6AF3-43AB-8588-CEC1D06C72B9}</a:tableStyleId>
              </a:tblPr>
              <a:tblGrid>
                <a:gridCol w="331321">
                  <a:extLst>
                    <a:ext uri="{9D8B030D-6E8A-4147-A177-3AD203B41FA5}">
                      <a16:colId xmlns:a16="http://schemas.microsoft.com/office/drawing/2014/main" val="3554077276"/>
                    </a:ext>
                  </a:extLst>
                </a:gridCol>
                <a:gridCol w="339089">
                  <a:extLst>
                    <a:ext uri="{9D8B030D-6E8A-4147-A177-3AD203B41FA5}">
                      <a16:colId xmlns:a16="http://schemas.microsoft.com/office/drawing/2014/main" val="937339358"/>
                    </a:ext>
                  </a:extLst>
                </a:gridCol>
                <a:gridCol w="335205">
                  <a:extLst>
                    <a:ext uri="{9D8B030D-6E8A-4147-A177-3AD203B41FA5}">
                      <a16:colId xmlns:a16="http://schemas.microsoft.com/office/drawing/2014/main" val="1348528324"/>
                    </a:ext>
                  </a:extLst>
                </a:gridCol>
                <a:gridCol w="335205">
                  <a:extLst>
                    <a:ext uri="{9D8B030D-6E8A-4147-A177-3AD203B41FA5}">
                      <a16:colId xmlns:a16="http://schemas.microsoft.com/office/drawing/2014/main" val="1561971754"/>
                    </a:ext>
                  </a:extLst>
                </a:gridCol>
                <a:gridCol w="335205">
                  <a:extLst>
                    <a:ext uri="{9D8B030D-6E8A-4147-A177-3AD203B41FA5}">
                      <a16:colId xmlns:a16="http://schemas.microsoft.com/office/drawing/2014/main" val="656365220"/>
                    </a:ext>
                  </a:extLst>
                </a:gridCol>
              </a:tblGrid>
              <a:tr h="203200">
                <a:tc>
                  <a:txBody>
                    <a:bodyPr/>
                    <a:lstStyle/>
                    <a:p>
                      <a:pPr algn="l" fontAlgn="b"/>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918158713"/>
                  </a:ext>
                </a:extLst>
              </a:tr>
              <a:tr h="203200">
                <a:tc>
                  <a:txBody>
                    <a:bodyPr/>
                    <a:lstStyle/>
                    <a:p>
                      <a:pPr algn="l" fontAlgn="b"/>
                      <a:r>
                        <a:rPr lang="en-GB" sz="1200" u="none" strike="noStrike" dirty="0">
                          <a:effectLst/>
                        </a:rPr>
                        <a:t>C</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2068608064"/>
                  </a:ext>
                </a:extLst>
              </a:tr>
              <a:tr h="203200">
                <a:tc>
                  <a:txBody>
                    <a:bodyPr/>
                    <a:lstStyle/>
                    <a:p>
                      <a:pPr algn="l" fontAlgn="b"/>
                      <a:r>
                        <a:rPr lang="en-GB" sz="1200" u="none" strike="noStrike" dirty="0">
                          <a:effectLst/>
                        </a:rPr>
                        <a:t>T</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extLst>
                  <a:ext uri="{0D108BD9-81ED-4DB2-BD59-A6C34878D82A}">
                    <a16:rowId xmlns:a16="http://schemas.microsoft.com/office/drawing/2014/main" val="713658421"/>
                  </a:ext>
                </a:extLst>
              </a:tr>
              <a:tr h="203200">
                <a:tc>
                  <a:txBody>
                    <a:bodyPr/>
                    <a:lstStyle/>
                    <a:p>
                      <a:pPr algn="l" fontAlgn="b"/>
                      <a:r>
                        <a:rPr lang="en-GB" sz="1200" u="none" strike="noStrike" dirty="0">
                          <a:effectLst/>
                        </a:rPr>
                        <a:t>A</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25324628"/>
                  </a:ext>
                </a:extLst>
              </a:tr>
              <a:tr h="203200">
                <a:tc>
                  <a:txBody>
                    <a:bodyPr/>
                    <a:lstStyle/>
                    <a:p>
                      <a:pPr algn="l" fontAlgn="b"/>
                      <a:r>
                        <a:rPr lang="en-GB" sz="1200" u="none" strike="noStrike" dirty="0">
                          <a:effectLst/>
                        </a:rPr>
                        <a:t>G</a:t>
                      </a:r>
                      <a:endParaRPr lang="en-GB" sz="12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a:effectLst/>
                        </a:rPr>
                        <a:t>-1</a:t>
                      </a:r>
                      <a:endParaRPr lang="en-DK" sz="1200" b="0" i="0" u="none" strike="noStrike">
                        <a:solidFill>
                          <a:srgbClr val="000000"/>
                        </a:solidFill>
                        <a:effectLst/>
                        <a:latin typeface="Calibri" panose="020F0502020204030204" pitchFamily="34" charset="0"/>
                      </a:endParaRPr>
                    </a:p>
                  </a:txBody>
                  <a:tcPr marL="9525" marR="9525" marT="9525" marB="0" anchor="b">
                    <a:solidFill>
                      <a:srgbClr val="E78082"/>
                    </a:solidFill>
                  </a:tcPr>
                </a:tc>
                <a:tc>
                  <a:txBody>
                    <a:bodyPr/>
                    <a:lstStyle/>
                    <a:p>
                      <a:pPr algn="r" fontAlgn="b"/>
                      <a:r>
                        <a:rPr lang="en-DK" sz="1200" u="none" strike="noStrike" dirty="0">
                          <a:effectLst/>
                        </a:rPr>
                        <a:t>1</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DK" sz="1200" u="none" strike="noStrike" dirty="0">
                          <a:effectLst/>
                        </a:rPr>
                        <a:t>2</a:t>
                      </a:r>
                      <a:endParaRPr lang="en-DK"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229664124"/>
                  </a:ext>
                </a:extLst>
              </a:tr>
            </a:tbl>
          </a:graphicData>
        </a:graphic>
      </p:graphicFrame>
      <p:sp>
        <p:nvSpPr>
          <p:cNvPr id="3" name="TextBox 2">
            <a:extLst>
              <a:ext uri="{FF2B5EF4-FFF2-40B4-BE49-F238E27FC236}">
                <a16:creationId xmlns:a16="http://schemas.microsoft.com/office/drawing/2014/main" id="{9526B3F5-2AA3-974A-73DD-A3F45F4BAE4E}"/>
              </a:ext>
            </a:extLst>
          </p:cNvPr>
          <p:cNvSpPr txBox="1"/>
          <p:nvPr/>
        </p:nvSpPr>
        <p:spPr>
          <a:xfrm>
            <a:off x="9692214" y="3657599"/>
            <a:ext cx="2115900" cy="369332"/>
          </a:xfrm>
          <a:prstGeom prst="rect">
            <a:avLst/>
          </a:prstGeom>
          <a:noFill/>
        </p:spPr>
        <p:txBody>
          <a:bodyPr wrap="none" rtlCol="0">
            <a:spAutoFit/>
          </a:bodyPr>
          <a:lstStyle/>
          <a:p>
            <a:r>
              <a:rPr lang="en-DK" sz="2000" dirty="0"/>
              <a:t>Gap penalty = -2</a:t>
            </a:r>
          </a:p>
        </p:txBody>
      </p:sp>
    </p:spTree>
    <p:extLst>
      <p:ext uri="{BB962C8B-B14F-4D97-AF65-F5344CB8AC3E}">
        <p14:creationId xmlns:p14="http://schemas.microsoft.com/office/powerpoint/2010/main" val="380746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Needleman-Wunsh: The traceback</a:t>
            </a:r>
          </a:p>
        </p:txBody>
      </p:sp>
      <p:graphicFrame>
        <p:nvGraphicFramePr>
          <p:cNvPr id="8" name="Table 8">
            <a:extLst>
              <a:ext uri="{FF2B5EF4-FFF2-40B4-BE49-F238E27FC236}">
                <a16:creationId xmlns:a16="http://schemas.microsoft.com/office/drawing/2014/main" id="{9722C4A9-0EF7-6201-59DA-4C5AD219F8D3}"/>
              </a:ext>
            </a:extLst>
          </p:cNvPr>
          <p:cNvGraphicFramePr>
            <a:graphicFrameLocks noGrp="1"/>
          </p:cNvGraphicFramePr>
          <p:nvPr/>
        </p:nvGraphicFramePr>
        <p:xfrm>
          <a:off x="868831" y="2508131"/>
          <a:ext cx="8127999" cy="29667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741815414"/>
                    </a:ext>
                  </a:extLst>
                </a:gridCol>
                <a:gridCol w="903111">
                  <a:extLst>
                    <a:ext uri="{9D8B030D-6E8A-4147-A177-3AD203B41FA5}">
                      <a16:colId xmlns:a16="http://schemas.microsoft.com/office/drawing/2014/main" val="3296544089"/>
                    </a:ext>
                  </a:extLst>
                </a:gridCol>
                <a:gridCol w="903111">
                  <a:extLst>
                    <a:ext uri="{9D8B030D-6E8A-4147-A177-3AD203B41FA5}">
                      <a16:colId xmlns:a16="http://schemas.microsoft.com/office/drawing/2014/main" val="2902963979"/>
                    </a:ext>
                  </a:extLst>
                </a:gridCol>
                <a:gridCol w="903111">
                  <a:extLst>
                    <a:ext uri="{9D8B030D-6E8A-4147-A177-3AD203B41FA5}">
                      <a16:colId xmlns:a16="http://schemas.microsoft.com/office/drawing/2014/main" val="377459250"/>
                    </a:ext>
                  </a:extLst>
                </a:gridCol>
                <a:gridCol w="903111">
                  <a:extLst>
                    <a:ext uri="{9D8B030D-6E8A-4147-A177-3AD203B41FA5}">
                      <a16:colId xmlns:a16="http://schemas.microsoft.com/office/drawing/2014/main" val="2687145811"/>
                    </a:ext>
                  </a:extLst>
                </a:gridCol>
                <a:gridCol w="903111">
                  <a:extLst>
                    <a:ext uri="{9D8B030D-6E8A-4147-A177-3AD203B41FA5}">
                      <a16:colId xmlns:a16="http://schemas.microsoft.com/office/drawing/2014/main" val="2749446701"/>
                    </a:ext>
                  </a:extLst>
                </a:gridCol>
                <a:gridCol w="903111">
                  <a:extLst>
                    <a:ext uri="{9D8B030D-6E8A-4147-A177-3AD203B41FA5}">
                      <a16:colId xmlns:a16="http://schemas.microsoft.com/office/drawing/2014/main" val="1706513037"/>
                    </a:ext>
                  </a:extLst>
                </a:gridCol>
                <a:gridCol w="903111">
                  <a:extLst>
                    <a:ext uri="{9D8B030D-6E8A-4147-A177-3AD203B41FA5}">
                      <a16:colId xmlns:a16="http://schemas.microsoft.com/office/drawing/2014/main" val="3150696774"/>
                    </a:ext>
                  </a:extLst>
                </a:gridCol>
                <a:gridCol w="903111">
                  <a:extLst>
                    <a:ext uri="{9D8B030D-6E8A-4147-A177-3AD203B41FA5}">
                      <a16:colId xmlns:a16="http://schemas.microsoft.com/office/drawing/2014/main" val="3051015505"/>
                    </a:ext>
                  </a:extLst>
                </a:gridCol>
              </a:tblGrid>
              <a:tr h="370840">
                <a:tc>
                  <a:txBody>
                    <a:bodyPr/>
                    <a:lstStyle/>
                    <a:p>
                      <a:pPr algn="ctr" fontAlgn="b"/>
                      <a:endParaRPr lang="en-DK"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800" b="0" i="0" u="none" strike="noStrike">
                          <a:solidFill>
                            <a:srgbClr val="000000"/>
                          </a:solidFill>
                          <a:effectLst/>
                          <a:latin typeface="+mn-lt"/>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800" b="0" i="0" u="none" strike="noStrike">
                          <a:solidFill>
                            <a:srgbClr val="000000"/>
                          </a:solidFill>
                          <a:effectLst/>
                          <a:latin typeface="+mn-lt"/>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800" b="0" i="0" u="none" strike="noStrike">
                          <a:solidFill>
                            <a:srgbClr val="000000"/>
                          </a:solidFill>
                          <a:effectLst/>
                          <a:latin typeface="+mn-lt"/>
                        </a:rPr>
                        <a:t>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800" b="0" i="0" u="none" strike="noStrike">
                          <a:solidFill>
                            <a:srgbClr val="000000"/>
                          </a:solidFill>
                          <a:effectLst/>
                          <a:latin typeface="+mn-lt"/>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800" b="0" i="0" u="none" strike="noStrike">
                          <a:solidFill>
                            <a:srgbClr val="000000"/>
                          </a:solidFill>
                          <a:effectLst/>
                          <a:latin typeface="+mn-lt"/>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800" b="0" i="0" u="none" strike="noStrike">
                          <a:solidFill>
                            <a:srgbClr val="000000"/>
                          </a:solidFill>
                          <a:effectLst/>
                          <a:latin typeface="+mn-lt"/>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800" b="0" i="0" u="none" strike="noStrike">
                          <a:solidFill>
                            <a:srgbClr val="000000"/>
                          </a:solidFill>
                          <a:effectLst/>
                          <a:latin typeface="+mn-lt"/>
                        </a:rPr>
                        <a:t>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5448568"/>
                  </a:ext>
                </a:extLst>
              </a:tr>
              <a:tr h="370840">
                <a:tc>
                  <a:txBody>
                    <a:bodyPr/>
                    <a:lstStyle/>
                    <a:p>
                      <a:pPr algn="ctr" fontAlgn="b"/>
                      <a:endParaRPr lang="en-DK"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800" b="0" i="0" u="none" strike="noStrike" dirty="0">
                          <a:solidFill>
                            <a:srgbClr val="000000"/>
                          </a:solidFill>
                          <a:effectLst/>
                          <a:latin typeface="+mn-lt"/>
                        </a:rPr>
                        <a:t>done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463163"/>
                  </a:ext>
                </a:extLst>
              </a:tr>
              <a:tr h="370840">
                <a:tc>
                  <a:txBody>
                    <a:bodyPr/>
                    <a:lstStyle/>
                    <a:p>
                      <a:pPr algn="ctr" fontAlgn="b"/>
                      <a:r>
                        <a:rPr lang="en-GB" sz="1800" b="0" i="0" u="none" strike="noStrike">
                          <a:solidFill>
                            <a:srgbClr val="000000"/>
                          </a:solidFill>
                          <a:effectLst/>
                          <a:latin typeface="+mn-lt"/>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0935490"/>
                  </a:ext>
                </a:extLst>
              </a:tr>
              <a:tr h="370840">
                <a:tc>
                  <a:txBody>
                    <a:bodyPr/>
                    <a:lstStyle/>
                    <a:p>
                      <a:pPr algn="ctr" fontAlgn="b"/>
                      <a:r>
                        <a:rPr lang="en-GB" sz="1800" b="0" i="0" u="none" strike="noStrike">
                          <a:solidFill>
                            <a:srgbClr val="000000"/>
                          </a:solidFill>
                          <a:effectLst/>
                          <a:latin typeface="+mn-lt"/>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96987"/>
                  </a:ext>
                </a:extLst>
              </a:tr>
              <a:tr h="370840">
                <a:tc>
                  <a:txBody>
                    <a:bodyPr/>
                    <a:lstStyle/>
                    <a:p>
                      <a:pPr algn="ctr" fontAlgn="b"/>
                      <a:r>
                        <a:rPr lang="en-GB" sz="1800" b="0" i="0" u="none" strike="noStrike">
                          <a:solidFill>
                            <a:srgbClr val="000000"/>
                          </a:solidFill>
                          <a:effectLst/>
                          <a:latin typeface="+mn-lt"/>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661092"/>
                  </a:ext>
                </a:extLst>
              </a:tr>
              <a:tr h="370840">
                <a:tc>
                  <a:txBody>
                    <a:bodyPr/>
                    <a:lstStyle/>
                    <a:p>
                      <a:pPr algn="ctr" fontAlgn="b"/>
                      <a:r>
                        <a:rPr lang="en-GB" sz="1800" b="0" i="0" u="none" strike="noStrike">
                          <a:solidFill>
                            <a:srgbClr val="000000"/>
                          </a:solidFill>
                          <a:effectLst/>
                          <a:latin typeface="+mn-lt"/>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10001"/>
                  </a:ext>
                </a:extLst>
              </a:tr>
              <a:tr h="370840">
                <a:tc>
                  <a:txBody>
                    <a:bodyPr/>
                    <a:lstStyle/>
                    <a:p>
                      <a:pPr algn="ctr" fontAlgn="b"/>
                      <a:r>
                        <a:rPr lang="en-GB" sz="1800" b="0" i="0" u="none" strike="noStrike">
                          <a:solidFill>
                            <a:srgbClr val="000000"/>
                          </a:solidFill>
                          <a:effectLst/>
                          <a:latin typeface="+mn-lt"/>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left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233795"/>
                  </a:ext>
                </a:extLst>
              </a:tr>
              <a:tr h="370840">
                <a:tc>
                  <a:txBody>
                    <a:bodyPr/>
                    <a:lstStyle/>
                    <a:p>
                      <a:pPr algn="ctr" fontAlgn="b"/>
                      <a:r>
                        <a:rPr lang="en-GB" sz="1800" b="0" i="0" u="none" strike="noStrike">
                          <a:solidFill>
                            <a:srgbClr val="000000"/>
                          </a:solidFill>
                          <a:effectLst/>
                          <a:latin typeface="+mn-lt"/>
                        </a:rPr>
                        <a:t>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000000"/>
                          </a:solidFill>
                          <a:effectLst/>
                          <a:latin typeface="+mn-lt"/>
                        </a:rPr>
                        <a:t>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err="1">
                          <a:solidFill>
                            <a:srgbClr val="000000"/>
                          </a:solidFill>
                          <a:effectLst/>
                          <a:latin typeface="+mn-lt"/>
                        </a:rPr>
                        <a:t>diag</a:t>
                      </a:r>
                      <a:endParaRPr lang="en-GB"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1197258"/>
                  </a:ext>
                </a:extLst>
              </a:tr>
            </a:tbl>
          </a:graphicData>
        </a:graphic>
      </p:graphicFrame>
      <p:cxnSp>
        <p:nvCxnSpPr>
          <p:cNvPr id="5" name="Straight Arrow Connector 4">
            <a:extLst>
              <a:ext uri="{FF2B5EF4-FFF2-40B4-BE49-F238E27FC236}">
                <a16:creationId xmlns:a16="http://schemas.microsoft.com/office/drawing/2014/main" id="{3EDC3EEF-C8F3-7BF6-1BCE-3A13AC44C05A}"/>
              </a:ext>
            </a:extLst>
          </p:cNvPr>
          <p:cNvCxnSpPr>
            <a:cxnSpLocks/>
          </p:cNvCxnSpPr>
          <p:nvPr/>
        </p:nvCxnSpPr>
        <p:spPr bwMode="auto">
          <a:xfrm flipH="1" flipV="1">
            <a:off x="8027894" y="5035929"/>
            <a:ext cx="127747" cy="121024"/>
          </a:xfrm>
          <a:prstGeom prst="straightConnector1">
            <a:avLst/>
          </a:prstGeom>
          <a:ln>
            <a:solidFill>
              <a:srgbClr val="FF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7" name="Straight Arrow Connector 6">
            <a:extLst>
              <a:ext uri="{FF2B5EF4-FFF2-40B4-BE49-F238E27FC236}">
                <a16:creationId xmlns:a16="http://schemas.microsoft.com/office/drawing/2014/main" id="{A9306545-6EF6-54E3-11B5-017C0683701B}"/>
              </a:ext>
            </a:extLst>
          </p:cNvPr>
          <p:cNvCxnSpPr>
            <a:cxnSpLocks/>
          </p:cNvCxnSpPr>
          <p:nvPr/>
        </p:nvCxnSpPr>
        <p:spPr bwMode="auto">
          <a:xfrm flipH="1" flipV="1">
            <a:off x="7111253" y="4677341"/>
            <a:ext cx="127747" cy="121024"/>
          </a:xfrm>
          <a:prstGeom prst="straightConnector1">
            <a:avLst/>
          </a:prstGeom>
          <a:ln>
            <a:solidFill>
              <a:srgbClr val="FF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4EDB8A8B-5B0C-EAAF-2427-F29062286F39}"/>
              </a:ext>
            </a:extLst>
          </p:cNvPr>
          <p:cNvCxnSpPr>
            <a:cxnSpLocks/>
          </p:cNvCxnSpPr>
          <p:nvPr/>
        </p:nvCxnSpPr>
        <p:spPr bwMode="auto">
          <a:xfrm flipH="1" flipV="1">
            <a:off x="6203576" y="4292747"/>
            <a:ext cx="127747" cy="121024"/>
          </a:xfrm>
          <a:prstGeom prst="straightConnector1">
            <a:avLst/>
          </a:prstGeom>
          <a:ln>
            <a:solidFill>
              <a:srgbClr val="FF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2E980449-5055-D7FD-6B0F-E5CBE75872D0}"/>
              </a:ext>
            </a:extLst>
          </p:cNvPr>
          <p:cNvCxnSpPr>
            <a:cxnSpLocks/>
          </p:cNvCxnSpPr>
          <p:nvPr/>
        </p:nvCxnSpPr>
        <p:spPr bwMode="auto">
          <a:xfrm flipH="1" flipV="1">
            <a:off x="5309346" y="3930979"/>
            <a:ext cx="127747" cy="121024"/>
          </a:xfrm>
          <a:prstGeom prst="straightConnector1">
            <a:avLst/>
          </a:prstGeom>
          <a:ln>
            <a:solidFill>
              <a:srgbClr val="FF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3" name="Straight Arrow Connector 12">
            <a:extLst>
              <a:ext uri="{FF2B5EF4-FFF2-40B4-BE49-F238E27FC236}">
                <a16:creationId xmlns:a16="http://schemas.microsoft.com/office/drawing/2014/main" id="{9E3A0700-C244-10CE-7900-A78845651342}"/>
              </a:ext>
            </a:extLst>
          </p:cNvPr>
          <p:cNvCxnSpPr>
            <a:cxnSpLocks/>
          </p:cNvCxnSpPr>
          <p:nvPr/>
        </p:nvCxnSpPr>
        <p:spPr bwMode="auto">
          <a:xfrm flipH="1" flipV="1">
            <a:off x="3493994" y="3561235"/>
            <a:ext cx="127747" cy="121024"/>
          </a:xfrm>
          <a:prstGeom prst="straightConnector1">
            <a:avLst/>
          </a:prstGeom>
          <a:ln>
            <a:solidFill>
              <a:srgbClr val="FF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4" name="Straight Arrow Connector 13">
            <a:extLst>
              <a:ext uri="{FF2B5EF4-FFF2-40B4-BE49-F238E27FC236}">
                <a16:creationId xmlns:a16="http://schemas.microsoft.com/office/drawing/2014/main" id="{9C311314-81BB-1C05-9DBE-08159A37B462}"/>
              </a:ext>
            </a:extLst>
          </p:cNvPr>
          <p:cNvCxnSpPr>
            <a:cxnSpLocks/>
          </p:cNvCxnSpPr>
          <p:nvPr/>
        </p:nvCxnSpPr>
        <p:spPr bwMode="auto">
          <a:xfrm flipH="1" flipV="1">
            <a:off x="2593041" y="3177994"/>
            <a:ext cx="127747" cy="121024"/>
          </a:xfrm>
          <a:prstGeom prst="straightConnector1">
            <a:avLst/>
          </a:prstGeom>
          <a:ln>
            <a:solidFill>
              <a:srgbClr val="FF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E9CA3A93-408E-2174-3D4B-9554B36C60B1}"/>
              </a:ext>
            </a:extLst>
          </p:cNvPr>
          <p:cNvCxnSpPr>
            <a:cxnSpLocks/>
          </p:cNvCxnSpPr>
          <p:nvPr/>
        </p:nvCxnSpPr>
        <p:spPr bwMode="auto">
          <a:xfrm flipH="1">
            <a:off x="4383741" y="3812247"/>
            <a:ext cx="168088" cy="0"/>
          </a:xfrm>
          <a:prstGeom prst="straightConnector1">
            <a:avLst/>
          </a:prstGeom>
          <a:ln>
            <a:solidFill>
              <a:srgbClr val="FF0000"/>
            </a:solidFill>
            <a:headEnd type="none" w="med" len="med"/>
            <a:tailEnd type="triangle"/>
          </a:ln>
        </p:spPr>
        <p:style>
          <a:lnRef idx="2">
            <a:schemeClr val="accent5"/>
          </a:lnRef>
          <a:fillRef idx="0">
            <a:schemeClr val="accent5"/>
          </a:fillRef>
          <a:effectRef idx="1">
            <a:schemeClr val="accent5"/>
          </a:effectRef>
          <a:fontRef idx="minor">
            <a:schemeClr val="tx1"/>
          </a:fontRef>
        </p:style>
      </p:cxnSp>
      <p:sp>
        <p:nvSpPr>
          <p:cNvPr id="19" name="TextBox 18">
            <a:extLst>
              <a:ext uri="{FF2B5EF4-FFF2-40B4-BE49-F238E27FC236}">
                <a16:creationId xmlns:a16="http://schemas.microsoft.com/office/drawing/2014/main" id="{BAFE04BD-CD6B-962A-8E88-463E0CE9D407}"/>
              </a:ext>
            </a:extLst>
          </p:cNvPr>
          <p:cNvSpPr txBox="1"/>
          <p:nvPr/>
        </p:nvSpPr>
        <p:spPr>
          <a:xfrm>
            <a:off x="921124" y="840442"/>
            <a:ext cx="431528"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A</a:t>
            </a:r>
          </a:p>
          <a:p>
            <a:r>
              <a:rPr lang="en-DK" dirty="0">
                <a:latin typeface="Courier New" panose="02070309020205020404" pitchFamily="49" charset="0"/>
                <a:cs typeface="Courier New" panose="02070309020205020404" pitchFamily="49" charset="0"/>
              </a:rPr>
              <a:t>|</a:t>
            </a:r>
          </a:p>
          <a:p>
            <a:r>
              <a:rPr lang="en-DK" dirty="0">
                <a:latin typeface="Courier New" panose="02070309020205020404" pitchFamily="49" charset="0"/>
                <a:cs typeface="Courier New" panose="02070309020205020404" pitchFamily="49" charset="0"/>
              </a:rPr>
              <a:t>A</a:t>
            </a:r>
          </a:p>
        </p:txBody>
      </p:sp>
      <p:sp>
        <p:nvSpPr>
          <p:cNvPr id="21" name="TextBox 20">
            <a:extLst>
              <a:ext uri="{FF2B5EF4-FFF2-40B4-BE49-F238E27FC236}">
                <a16:creationId xmlns:a16="http://schemas.microsoft.com/office/drawing/2014/main" id="{42177579-EC48-468D-4614-1C85403CC514}"/>
              </a:ext>
            </a:extLst>
          </p:cNvPr>
          <p:cNvSpPr txBox="1"/>
          <p:nvPr/>
        </p:nvSpPr>
        <p:spPr>
          <a:xfrm>
            <a:off x="1329731" y="840439"/>
            <a:ext cx="431528"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T</a:t>
            </a:r>
          </a:p>
          <a:p>
            <a:r>
              <a:rPr lang="en-DK" dirty="0">
                <a:latin typeface="Courier New" panose="02070309020205020404" pitchFamily="49" charset="0"/>
                <a:cs typeface="Courier New" panose="02070309020205020404" pitchFamily="49" charset="0"/>
              </a:rPr>
              <a:t>|</a:t>
            </a:r>
          </a:p>
          <a:p>
            <a:r>
              <a:rPr lang="en-DK" dirty="0">
                <a:latin typeface="Courier New" panose="02070309020205020404" pitchFamily="49" charset="0"/>
                <a:cs typeface="Courier New" panose="02070309020205020404" pitchFamily="49" charset="0"/>
              </a:rPr>
              <a:t>T</a:t>
            </a:r>
          </a:p>
        </p:txBody>
      </p:sp>
      <p:sp>
        <p:nvSpPr>
          <p:cNvPr id="22" name="TextBox 21">
            <a:extLst>
              <a:ext uri="{FF2B5EF4-FFF2-40B4-BE49-F238E27FC236}">
                <a16:creationId xmlns:a16="http://schemas.microsoft.com/office/drawing/2014/main" id="{16C24C8B-9DE6-76BC-62F2-B11E0CEA9CF4}"/>
              </a:ext>
            </a:extLst>
          </p:cNvPr>
          <p:cNvSpPr txBox="1"/>
          <p:nvPr/>
        </p:nvSpPr>
        <p:spPr>
          <a:xfrm>
            <a:off x="1738338" y="840440"/>
            <a:ext cx="431528"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G</a:t>
            </a:r>
          </a:p>
          <a:p>
            <a:endParaRPr lang="en-DK" dirty="0">
              <a:latin typeface="Courier New" panose="02070309020205020404" pitchFamily="49" charset="0"/>
              <a:cs typeface="Courier New" panose="02070309020205020404" pitchFamily="49" charset="0"/>
            </a:endParaRPr>
          </a:p>
          <a:p>
            <a:r>
              <a:rPr lang="en-DK" dirty="0">
                <a:latin typeface="Courier New" panose="02070309020205020404" pitchFamily="49" charset="0"/>
                <a:cs typeface="Courier New" panose="02070309020205020404" pitchFamily="49" charset="0"/>
              </a:rPr>
              <a:t>-</a:t>
            </a:r>
          </a:p>
        </p:txBody>
      </p:sp>
      <p:sp>
        <p:nvSpPr>
          <p:cNvPr id="23" name="TextBox 22">
            <a:extLst>
              <a:ext uri="{FF2B5EF4-FFF2-40B4-BE49-F238E27FC236}">
                <a16:creationId xmlns:a16="http://schemas.microsoft.com/office/drawing/2014/main" id="{A0FC7B35-FBC6-7893-08F0-4E8E73D4FAFE}"/>
              </a:ext>
            </a:extLst>
          </p:cNvPr>
          <p:cNvSpPr txBox="1"/>
          <p:nvPr/>
        </p:nvSpPr>
        <p:spPr>
          <a:xfrm>
            <a:off x="2169866" y="840438"/>
            <a:ext cx="431528"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C</a:t>
            </a:r>
          </a:p>
          <a:p>
            <a:r>
              <a:rPr lang="en-DK" dirty="0">
                <a:latin typeface="Courier New" panose="02070309020205020404" pitchFamily="49" charset="0"/>
                <a:cs typeface="Courier New" panose="02070309020205020404" pitchFamily="49" charset="0"/>
              </a:rPr>
              <a:t>|</a:t>
            </a:r>
          </a:p>
          <a:p>
            <a:r>
              <a:rPr lang="en-DK" dirty="0">
                <a:latin typeface="Courier New" panose="02070309020205020404" pitchFamily="49" charset="0"/>
                <a:cs typeface="Courier New" panose="02070309020205020404" pitchFamily="49" charset="0"/>
              </a:rPr>
              <a:t>C</a:t>
            </a:r>
          </a:p>
        </p:txBody>
      </p:sp>
      <p:sp>
        <p:nvSpPr>
          <p:cNvPr id="24" name="TextBox 23">
            <a:extLst>
              <a:ext uri="{FF2B5EF4-FFF2-40B4-BE49-F238E27FC236}">
                <a16:creationId xmlns:a16="http://schemas.microsoft.com/office/drawing/2014/main" id="{4B9651D9-9D77-01D2-B262-03E5F3BB493A}"/>
              </a:ext>
            </a:extLst>
          </p:cNvPr>
          <p:cNvSpPr txBox="1"/>
          <p:nvPr/>
        </p:nvSpPr>
        <p:spPr>
          <a:xfrm>
            <a:off x="2578473" y="840438"/>
            <a:ext cx="431528"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T</a:t>
            </a:r>
          </a:p>
          <a:p>
            <a:r>
              <a:rPr lang="en-DK" dirty="0">
                <a:latin typeface="Courier New" panose="02070309020205020404" pitchFamily="49" charset="0"/>
                <a:cs typeface="Courier New" panose="02070309020205020404" pitchFamily="49" charset="0"/>
              </a:rPr>
              <a:t>|</a:t>
            </a:r>
          </a:p>
          <a:p>
            <a:r>
              <a:rPr lang="en-DK" dirty="0">
                <a:latin typeface="Courier New" panose="02070309020205020404" pitchFamily="49" charset="0"/>
                <a:cs typeface="Courier New" panose="02070309020205020404" pitchFamily="49" charset="0"/>
              </a:rPr>
              <a:t>T</a:t>
            </a:r>
          </a:p>
        </p:txBody>
      </p:sp>
      <p:sp>
        <p:nvSpPr>
          <p:cNvPr id="25" name="TextBox 24">
            <a:extLst>
              <a:ext uri="{FF2B5EF4-FFF2-40B4-BE49-F238E27FC236}">
                <a16:creationId xmlns:a16="http://schemas.microsoft.com/office/drawing/2014/main" id="{D38F21F1-73FE-D799-EB98-33F0FC9E1272}"/>
              </a:ext>
            </a:extLst>
          </p:cNvPr>
          <p:cNvSpPr txBox="1"/>
          <p:nvPr/>
        </p:nvSpPr>
        <p:spPr>
          <a:xfrm>
            <a:off x="2974587" y="840437"/>
            <a:ext cx="431528"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C</a:t>
            </a:r>
          </a:p>
          <a:p>
            <a:endParaRPr lang="en-DK" dirty="0">
              <a:latin typeface="Courier New" panose="02070309020205020404" pitchFamily="49" charset="0"/>
              <a:cs typeface="Courier New" panose="02070309020205020404" pitchFamily="49" charset="0"/>
            </a:endParaRPr>
          </a:p>
          <a:p>
            <a:r>
              <a:rPr lang="en-DK" dirty="0">
                <a:latin typeface="Courier New" panose="02070309020205020404" pitchFamily="49" charset="0"/>
                <a:cs typeface="Courier New" panose="02070309020205020404" pitchFamily="49" charset="0"/>
              </a:rPr>
              <a:t>T</a:t>
            </a:r>
          </a:p>
        </p:txBody>
      </p:sp>
      <p:sp>
        <p:nvSpPr>
          <p:cNvPr id="26" name="TextBox 25">
            <a:extLst>
              <a:ext uri="{FF2B5EF4-FFF2-40B4-BE49-F238E27FC236}">
                <a16:creationId xmlns:a16="http://schemas.microsoft.com/office/drawing/2014/main" id="{E038B18C-2176-AC02-337F-8A02EDCA55E4}"/>
              </a:ext>
            </a:extLst>
          </p:cNvPr>
          <p:cNvSpPr txBox="1"/>
          <p:nvPr/>
        </p:nvSpPr>
        <p:spPr>
          <a:xfrm>
            <a:off x="3387905" y="840437"/>
            <a:ext cx="431528" cy="1434239"/>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G</a:t>
            </a:r>
          </a:p>
          <a:p>
            <a:r>
              <a:rPr lang="en-DK" dirty="0">
                <a:latin typeface="Courier New" panose="02070309020205020404" pitchFamily="49" charset="0"/>
                <a:cs typeface="Courier New" panose="02070309020205020404" pitchFamily="49" charset="0"/>
              </a:rPr>
              <a:t>|</a:t>
            </a:r>
          </a:p>
          <a:p>
            <a:r>
              <a:rPr lang="en-DK" dirty="0">
                <a:latin typeface="Courier New" panose="02070309020205020404" pitchFamily="49" charset="0"/>
                <a:cs typeface="Courier New" panose="02070309020205020404" pitchFamily="49" charset="0"/>
              </a:rPr>
              <a:t>G</a:t>
            </a:r>
          </a:p>
        </p:txBody>
      </p:sp>
    </p:spTree>
    <p:extLst>
      <p:ext uri="{BB962C8B-B14F-4D97-AF65-F5344CB8AC3E}">
        <p14:creationId xmlns:p14="http://schemas.microsoft.com/office/powerpoint/2010/main" val="98459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1CB2-26AF-3632-36CB-22206A07F173}"/>
              </a:ext>
            </a:extLst>
          </p:cNvPr>
          <p:cNvSpPr>
            <a:spLocks noGrp="1"/>
          </p:cNvSpPr>
          <p:nvPr>
            <p:ph type="title"/>
          </p:nvPr>
        </p:nvSpPr>
        <p:spPr/>
        <p:txBody>
          <a:bodyPr/>
          <a:lstStyle/>
          <a:p>
            <a:r>
              <a:rPr lang="en-DK" dirty="0"/>
              <a:t>15 Minute Break!</a:t>
            </a:r>
          </a:p>
        </p:txBody>
      </p:sp>
      <p:sp>
        <p:nvSpPr>
          <p:cNvPr id="3" name="TextBox 2">
            <a:extLst>
              <a:ext uri="{FF2B5EF4-FFF2-40B4-BE49-F238E27FC236}">
                <a16:creationId xmlns:a16="http://schemas.microsoft.com/office/drawing/2014/main" id="{ED14CBE0-AC75-EEBC-7271-44775D140CD8}"/>
              </a:ext>
            </a:extLst>
          </p:cNvPr>
          <p:cNvSpPr txBox="1"/>
          <p:nvPr/>
        </p:nvSpPr>
        <p:spPr>
          <a:xfrm>
            <a:off x="431801" y="2017625"/>
            <a:ext cx="6784042" cy="646331"/>
          </a:xfrm>
          <a:prstGeom prst="rect">
            <a:avLst/>
          </a:prstGeom>
          <a:noFill/>
        </p:spPr>
        <p:txBody>
          <a:bodyPr wrap="square" rtlCol="0">
            <a:spAutoFit/>
          </a:bodyPr>
          <a:lstStyle/>
          <a:p>
            <a:r>
              <a:rPr lang="en-DK" sz="4000" dirty="0">
                <a:solidFill>
                  <a:schemeClr val="accent1">
                    <a:lumMod val="75000"/>
                  </a:schemeClr>
                </a:solidFill>
              </a:rPr>
              <a:t>We will resume at xx:xx</a:t>
            </a:r>
          </a:p>
        </p:txBody>
      </p:sp>
      <p:sp>
        <p:nvSpPr>
          <p:cNvPr id="4" name="TextBox 3">
            <a:extLst>
              <a:ext uri="{FF2B5EF4-FFF2-40B4-BE49-F238E27FC236}">
                <a16:creationId xmlns:a16="http://schemas.microsoft.com/office/drawing/2014/main" id="{90FE93B3-E7A8-4CD4-511B-7E4F8402AE22}"/>
              </a:ext>
            </a:extLst>
          </p:cNvPr>
          <p:cNvSpPr txBox="1"/>
          <p:nvPr/>
        </p:nvSpPr>
        <p:spPr>
          <a:xfrm>
            <a:off x="431801" y="4034119"/>
            <a:ext cx="10589559" cy="1643527"/>
          </a:xfrm>
          <a:prstGeom prst="rect">
            <a:avLst/>
          </a:prstGeom>
          <a:noFill/>
        </p:spPr>
        <p:txBody>
          <a:bodyPr wrap="square" rtlCol="0">
            <a:spAutoFit/>
          </a:bodyPr>
          <a:lstStyle/>
          <a:p>
            <a:r>
              <a:rPr lang="en-DK" sz="2800" dirty="0"/>
              <a:t>If you have any questions you’d like answered before we proceed, write them in the chat and we will answer as best we can after the break.</a:t>
            </a:r>
          </a:p>
          <a:p>
            <a:r>
              <a:rPr lang="en-DK" sz="2800" dirty="0"/>
              <a:t>Then we’ll proceed to the practical parts of today’s session.</a:t>
            </a:r>
          </a:p>
        </p:txBody>
      </p:sp>
      <p:pic>
        <p:nvPicPr>
          <p:cNvPr id="6" name="Graphic 5" descr="Coffee with solid fill">
            <a:extLst>
              <a:ext uri="{FF2B5EF4-FFF2-40B4-BE49-F238E27FC236}">
                <a16:creationId xmlns:a16="http://schemas.microsoft.com/office/drawing/2014/main" id="{D397B130-D9AE-039C-8309-DEBB6E3A4C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87016" y="977954"/>
            <a:ext cx="2308413" cy="2308413"/>
          </a:xfrm>
          <a:prstGeom prst="rect">
            <a:avLst/>
          </a:prstGeom>
        </p:spPr>
      </p:pic>
    </p:spTree>
    <p:extLst>
      <p:ext uri="{BB962C8B-B14F-4D97-AF65-F5344CB8AC3E}">
        <p14:creationId xmlns:p14="http://schemas.microsoft.com/office/powerpoint/2010/main" val="1816610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Protein sequence alignment?</a:t>
            </a:r>
          </a:p>
        </p:txBody>
      </p:sp>
      <p:pic>
        <p:nvPicPr>
          <p:cNvPr id="5122" name="Picture 2" descr="undefined">
            <a:extLst>
              <a:ext uri="{FF2B5EF4-FFF2-40B4-BE49-F238E27FC236}">
                <a16:creationId xmlns:a16="http://schemas.microsoft.com/office/drawing/2014/main" id="{753AB73E-4F05-E27A-C250-39ADAEE03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541" y="1788460"/>
            <a:ext cx="5779845" cy="40879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AD06E64-99D4-57E2-89D9-4E540D089937}"/>
              </a:ext>
            </a:extLst>
          </p:cNvPr>
          <p:cNvSpPr txBox="1"/>
          <p:nvPr/>
        </p:nvSpPr>
        <p:spPr>
          <a:xfrm>
            <a:off x="659614" y="1443841"/>
            <a:ext cx="4484594" cy="3970318"/>
          </a:xfrm>
          <a:prstGeom prst="rect">
            <a:avLst/>
          </a:prstGeom>
          <a:noFill/>
        </p:spPr>
        <p:txBody>
          <a:bodyPr wrap="square" rtlCol="0">
            <a:spAutoFit/>
          </a:bodyPr>
          <a:lstStyle/>
          <a:p>
            <a:r>
              <a:rPr lang="en-DK" sz="2800" dirty="0"/>
              <a:t>We will be focusing on DNA sequence alignment today, but protein alignments work just the same, only with a more complex substitution matrix because there are 20 standard amino acids and only 4 types of nucleotides in DNA</a:t>
            </a:r>
          </a:p>
        </p:txBody>
      </p:sp>
      <p:sp>
        <p:nvSpPr>
          <p:cNvPr id="14" name="TextBox 13">
            <a:extLst>
              <a:ext uri="{FF2B5EF4-FFF2-40B4-BE49-F238E27FC236}">
                <a16:creationId xmlns:a16="http://schemas.microsoft.com/office/drawing/2014/main" id="{34301BA2-02C7-4FDD-01B7-D49782EF7E14}"/>
              </a:ext>
            </a:extLst>
          </p:cNvPr>
          <p:cNvSpPr txBox="1"/>
          <p:nvPr/>
        </p:nvSpPr>
        <p:spPr>
          <a:xfrm>
            <a:off x="5752541" y="1308329"/>
            <a:ext cx="4794518" cy="480131"/>
          </a:xfrm>
          <a:prstGeom prst="rect">
            <a:avLst/>
          </a:prstGeom>
          <a:noFill/>
        </p:spPr>
        <p:txBody>
          <a:bodyPr wrap="none" rtlCol="0">
            <a:spAutoFit/>
          </a:bodyPr>
          <a:lstStyle/>
          <a:p>
            <a:r>
              <a:rPr lang="en-DK" sz="2800"/>
              <a:t>Blosum62 substitution matrix</a:t>
            </a:r>
            <a:endParaRPr lang="en-DK" sz="2800" dirty="0"/>
          </a:p>
        </p:txBody>
      </p:sp>
    </p:spTree>
    <p:extLst>
      <p:ext uri="{BB962C8B-B14F-4D97-AF65-F5344CB8AC3E}">
        <p14:creationId xmlns:p14="http://schemas.microsoft.com/office/powerpoint/2010/main" val="143667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da-DK" dirty="0"/>
              <a:t>Multiple </a:t>
            </a:r>
            <a:r>
              <a:rPr lang="da-DK" dirty="0" err="1"/>
              <a:t>sequence</a:t>
            </a:r>
            <a:r>
              <a:rPr lang="da-DK" dirty="0"/>
              <a:t> alignments</a:t>
            </a:r>
            <a:endParaRPr lang="en-DK" dirty="0"/>
          </a:p>
        </p:txBody>
      </p:sp>
      <p:sp>
        <p:nvSpPr>
          <p:cNvPr id="3" name="TextBox 5">
            <a:extLst>
              <a:ext uri="{FF2B5EF4-FFF2-40B4-BE49-F238E27FC236}">
                <a16:creationId xmlns:a16="http://schemas.microsoft.com/office/drawing/2014/main" id="{0C1AC777-C8FF-ECE6-261E-645D44D7ABD1}"/>
              </a:ext>
            </a:extLst>
          </p:cNvPr>
          <p:cNvSpPr txBox="1"/>
          <p:nvPr/>
        </p:nvSpPr>
        <p:spPr>
          <a:xfrm>
            <a:off x="6367117" y="2043301"/>
            <a:ext cx="2159566" cy="3207032"/>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KIRSTEN</a:t>
            </a:r>
          </a:p>
          <a:p>
            <a:r>
              <a:rPr lang="en-DK" dirty="0">
                <a:latin typeface="Courier New" panose="02070309020205020404" pitchFamily="49" charset="0"/>
                <a:cs typeface="Courier New" panose="02070309020205020404" pitchFamily="49" charset="0"/>
              </a:rPr>
              <a:t>KARSTEN</a:t>
            </a:r>
          </a:p>
          <a:p>
            <a:r>
              <a:rPr lang="en-DK" dirty="0">
                <a:latin typeface="Courier New" panose="02070309020205020404" pitchFamily="49" charset="0"/>
                <a:cs typeface="Courier New" panose="02070309020205020404" pitchFamily="49" charset="0"/>
              </a:rPr>
              <a:t>TORSTEN</a:t>
            </a:r>
            <a:endParaRPr lang="da-DK" dirty="0">
              <a:latin typeface="Courier New" panose="02070309020205020404" pitchFamily="49" charset="0"/>
              <a:cs typeface="Courier New" panose="02070309020205020404" pitchFamily="49" charset="0"/>
            </a:endParaRPr>
          </a:p>
          <a:p>
            <a:r>
              <a:rPr lang="da-DK" dirty="0">
                <a:latin typeface="Courier New" panose="02070309020205020404" pitchFamily="49" charset="0"/>
                <a:cs typeface="Courier New" panose="02070309020205020404" pitchFamily="49" charset="0"/>
              </a:rPr>
              <a:t>KASPER</a:t>
            </a:r>
            <a:endParaRPr lang="en-DK" dirty="0">
              <a:latin typeface="Courier New" panose="02070309020205020404" pitchFamily="49" charset="0"/>
              <a:cs typeface="Courier New" panose="02070309020205020404" pitchFamily="49" charset="0"/>
            </a:endParaRPr>
          </a:p>
          <a:p>
            <a:r>
              <a:rPr lang="en-DK" dirty="0">
                <a:latin typeface="Courier New" panose="02070309020205020404" pitchFamily="49" charset="0"/>
                <a:cs typeface="Courier New" panose="02070309020205020404" pitchFamily="49" charset="0"/>
              </a:rPr>
              <a:t>THOR</a:t>
            </a:r>
          </a:p>
          <a:p>
            <a:r>
              <a:rPr lang="da-DK" dirty="0">
                <a:latin typeface="Courier New" panose="02070309020205020404" pitchFamily="49" charset="0"/>
                <a:cs typeface="Courier New" panose="02070309020205020404" pitchFamily="49" charset="0"/>
              </a:rPr>
              <a:t>KIRSTINE</a:t>
            </a:r>
          </a:p>
          <a:p>
            <a:r>
              <a:rPr lang="da-DK" dirty="0">
                <a:latin typeface="Courier New" panose="02070309020205020404" pitchFamily="49" charset="0"/>
                <a:cs typeface="Courier New" panose="02070309020205020404" pitchFamily="49" charset="0"/>
              </a:rPr>
              <a:t>ASTRID</a:t>
            </a:r>
            <a:endParaRPr lang="en-DK" dirty="0">
              <a:latin typeface="Courier New" panose="02070309020205020404" pitchFamily="49" charset="0"/>
              <a:cs typeface="Courier New" panose="02070309020205020404" pitchFamily="49" charset="0"/>
            </a:endParaRPr>
          </a:p>
        </p:txBody>
      </p:sp>
      <p:sp>
        <p:nvSpPr>
          <p:cNvPr id="4" name="TextBox 6">
            <a:extLst>
              <a:ext uri="{FF2B5EF4-FFF2-40B4-BE49-F238E27FC236}">
                <a16:creationId xmlns:a16="http://schemas.microsoft.com/office/drawing/2014/main" id="{48B8AA05-7D34-4933-F928-4F3B0CF45255}"/>
              </a:ext>
            </a:extLst>
          </p:cNvPr>
          <p:cNvSpPr txBox="1"/>
          <p:nvPr/>
        </p:nvSpPr>
        <p:spPr>
          <a:xfrm>
            <a:off x="9042807" y="2043301"/>
            <a:ext cx="2406428" cy="3207032"/>
          </a:xfrm>
          <a:prstGeom prst="rect">
            <a:avLst/>
          </a:prstGeom>
          <a:noFill/>
        </p:spPr>
        <p:txBody>
          <a:bodyPr wrap="none" rtlCol="0">
            <a:spAutoFit/>
          </a:bodyPr>
          <a:lstStyle/>
          <a:p>
            <a:r>
              <a:rPr lang="en-DK" dirty="0">
                <a:latin typeface="Courier New" panose="02070309020205020404" pitchFamily="49" charset="0"/>
                <a:cs typeface="Courier New" panose="02070309020205020404" pitchFamily="49" charset="0"/>
              </a:rPr>
              <a:t>K-IRSTEN</a:t>
            </a:r>
            <a:r>
              <a:rPr lang="da-DK" dirty="0">
                <a:latin typeface="Courier New" panose="02070309020205020404" pitchFamily="49" charset="0"/>
                <a:cs typeface="Courier New" panose="02070309020205020404" pitchFamily="49" charset="0"/>
              </a:rPr>
              <a:t>-</a:t>
            </a:r>
            <a:endParaRPr lang="en-DK" dirty="0">
              <a:latin typeface="Courier New" panose="02070309020205020404" pitchFamily="49" charset="0"/>
              <a:cs typeface="Courier New" panose="02070309020205020404" pitchFamily="49" charset="0"/>
            </a:endParaRPr>
          </a:p>
          <a:p>
            <a:r>
              <a:rPr lang="en-DK" dirty="0">
                <a:latin typeface="Courier New" panose="02070309020205020404" pitchFamily="49" charset="0"/>
                <a:cs typeface="Courier New" panose="02070309020205020404" pitchFamily="49" charset="0"/>
              </a:rPr>
              <a:t>K-ARSTEN</a:t>
            </a:r>
            <a:r>
              <a:rPr lang="da-DK" dirty="0">
                <a:latin typeface="Courier New" panose="02070309020205020404" pitchFamily="49" charset="0"/>
                <a:cs typeface="Courier New" panose="02070309020205020404" pitchFamily="49" charset="0"/>
              </a:rPr>
              <a:t>-</a:t>
            </a:r>
            <a:endParaRPr lang="en-DK" dirty="0">
              <a:latin typeface="Courier New" panose="02070309020205020404" pitchFamily="49" charset="0"/>
              <a:cs typeface="Courier New" panose="02070309020205020404" pitchFamily="49" charset="0"/>
            </a:endParaRPr>
          </a:p>
          <a:p>
            <a:r>
              <a:rPr lang="en-DK" dirty="0">
                <a:latin typeface="Courier New" panose="02070309020205020404" pitchFamily="49" charset="0"/>
                <a:cs typeface="Courier New" panose="02070309020205020404" pitchFamily="49" charset="0"/>
              </a:rPr>
              <a:t>T-ORSTEN</a:t>
            </a:r>
            <a:r>
              <a:rPr lang="da-DK" dirty="0">
                <a:latin typeface="Courier New" panose="02070309020205020404" pitchFamily="49" charset="0"/>
                <a:cs typeface="Courier New" panose="02070309020205020404" pitchFamily="49" charset="0"/>
              </a:rPr>
              <a:t>-</a:t>
            </a:r>
            <a:endParaRPr lang="en-DK" dirty="0">
              <a:latin typeface="Courier New" panose="02070309020205020404" pitchFamily="49" charset="0"/>
              <a:cs typeface="Courier New" panose="02070309020205020404" pitchFamily="49" charset="0"/>
            </a:endParaRPr>
          </a:p>
          <a:p>
            <a:r>
              <a:rPr lang="en-DK" dirty="0">
                <a:latin typeface="Courier New" panose="02070309020205020404" pitchFamily="49" charset="0"/>
                <a:cs typeface="Courier New" panose="02070309020205020404" pitchFamily="49" charset="0"/>
              </a:rPr>
              <a:t>K-A-SPER</a:t>
            </a:r>
            <a:r>
              <a:rPr lang="da-DK" dirty="0">
                <a:latin typeface="Courier New" panose="02070309020205020404" pitchFamily="49" charset="0"/>
                <a:cs typeface="Courier New" panose="02070309020205020404" pitchFamily="49" charset="0"/>
              </a:rPr>
              <a:t>-</a:t>
            </a:r>
            <a:endParaRPr lang="en-DK" dirty="0">
              <a:latin typeface="Courier New" panose="02070309020205020404" pitchFamily="49" charset="0"/>
              <a:cs typeface="Courier New" panose="02070309020205020404" pitchFamily="49" charset="0"/>
            </a:endParaRPr>
          </a:p>
          <a:p>
            <a:r>
              <a:rPr lang="en-DK" dirty="0">
                <a:latin typeface="Courier New" panose="02070309020205020404" pitchFamily="49" charset="0"/>
                <a:cs typeface="Courier New" panose="02070309020205020404" pitchFamily="49" charset="0"/>
              </a:rPr>
              <a:t>THOR----</a:t>
            </a:r>
            <a:r>
              <a:rPr lang="da-DK" dirty="0">
                <a:latin typeface="Courier New" panose="02070309020205020404" pitchFamily="49" charset="0"/>
                <a:cs typeface="Courier New" panose="02070309020205020404" pitchFamily="49" charset="0"/>
              </a:rPr>
              <a:t>-</a:t>
            </a:r>
          </a:p>
          <a:p>
            <a:r>
              <a:rPr lang="da-DK" dirty="0">
                <a:latin typeface="Courier New" panose="02070309020205020404" pitchFamily="49" charset="0"/>
                <a:cs typeface="Courier New" panose="02070309020205020404" pitchFamily="49" charset="0"/>
              </a:rPr>
              <a:t>K-IRSTINE</a:t>
            </a:r>
          </a:p>
          <a:p>
            <a:r>
              <a:rPr lang="da-DK" dirty="0">
                <a:latin typeface="Courier New" panose="02070309020205020404" pitchFamily="49" charset="0"/>
                <a:cs typeface="Courier New" panose="02070309020205020404" pitchFamily="49" charset="0"/>
              </a:rPr>
              <a:t>--A-STRID</a:t>
            </a:r>
            <a:endParaRPr lang="en-DK" dirty="0">
              <a:latin typeface="Courier New" panose="02070309020205020404" pitchFamily="49" charset="0"/>
              <a:cs typeface="Courier New" panose="02070309020205020404" pitchFamily="49" charset="0"/>
            </a:endParaRPr>
          </a:p>
        </p:txBody>
      </p:sp>
      <p:sp>
        <p:nvSpPr>
          <p:cNvPr id="6" name="Tekstfelt 5">
            <a:extLst>
              <a:ext uri="{FF2B5EF4-FFF2-40B4-BE49-F238E27FC236}">
                <a16:creationId xmlns:a16="http://schemas.microsoft.com/office/drawing/2014/main" id="{5E9D36FE-BA0B-C7C2-1676-5712BF2B1441}"/>
              </a:ext>
            </a:extLst>
          </p:cNvPr>
          <p:cNvSpPr txBox="1"/>
          <p:nvPr/>
        </p:nvSpPr>
        <p:spPr>
          <a:xfrm>
            <a:off x="332564" y="1069172"/>
            <a:ext cx="5492320" cy="5133713"/>
          </a:xfrm>
          <a:prstGeom prst="rect">
            <a:avLst/>
          </a:prstGeom>
          <a:noFill/>
        </p:spPr>
        <p:txBody>
          <a:bodyPr wrap="square" rtlCol="0">
            <a:spAutoFit/>
          </a:bodyPr>
          <a:lstStyle/>
          <a:p>
            <a:r>
              <a:rPr lang="da-DK" sz="2800" dirty="0"/>
              <a:t>Multiple </a:t>
            </a:r>
            <a:r>
              <a:rPr lang="da-DK" sz="2800" dirty="0" err="1"/>
              <a:t>sequence</a:t>
            </a:r>
            <a:r>
              <a:rPr lang="da-DK" sz="2800" dirty="0"/>
              <a:t> alignment is </a:t>
            </a:r>
            <a:r>
              <a:rPr lang="da-DK" sz="2800" dirty="0" err="1"/>
              <a:t>considerably</a:t>
            </a:r>
            <a:r>
              <a:rPr lang="da-DK" sz="2800" dirty="0"/>
              <a:t> more </a:t>
            </a:r>
            <a:r>
              <a:rPr lang="da-DK" sz="2800" dirty="0" err="1"/>
              <a:t>complex</a:t>
            </a:r>
            <a:endParaRPr lang="da-DK" sz="2800" dirty="0"/>
          </a:p>
          <a:p>
            <a:r>
              <a:rPr lang="da-DK" sz="2800" dirty="0" err="1"/>
              <a:t>than</a:t>
            </a:r>
            <a:r>
              <a:rPr lang="da-DK" sz="2800" dirty="0"/>
              <a:t> </a:t>
            </a:r>
            <a:r>
              <a:rPr lang="da-DK" sz="2800" dirty="0" err="1"/>
              <a:t>pairwise</a:t>
            </a:r>
            <a:r>
              <a:rPr lang="da-DK" sz="2800" dirty="0"/>
              <a:t> alignment</a:t>
            </a:r>
          </a:p>
          <a:p>
            <a:endParaRPr lang="da-DK" sz="2800" dirty="0"/>
          </a:p>
          <a:p>
            <a:r>
              <a:rPr lang="da-DK" sz="2800" dirty="0"/>
              <a:t>But </a:t>
            </a:r>
            <a:r>
              <a:rPr lang="da-DK" sz="2800" dirty="0" err="1"/>
              <a:t>we</a:t>
            </a:r>
            <a:r>
              <a:rPr lang="da-DK" sz="2800" dirty="0"/>
              <a:t> </a:t>
            </a:r>
            <a:r>
              <a:rPr lang="da-DK" sz="2800" dirty="0" err="1"/>
              <a:t>want</a:t>
            </a:r>
            <a:r>
              <a:rPr lang="da-DK" sz="2800" dirty="0"/>
              <a:t> </a:t>
            </a:r>
            <a:r>
              <a:rPr lang="da-DK" sz="2800" dirty="0" err="1"/>
              <a:t>you</a:t>
            </a:r>
            <a:r>
              <a:rPr lang="da-DK" sz="2800" dirty="0"/>
              <a:t> to </a:t>
            </a:r>
            <a:r>
              <a:rPr lang="da-DK" sz="2800" dirty="0" err="1"/>
              <a:t>take</a:t>
            </a:r>
            <a:r>
              <a:rPr lang="da-DK" sz="2800" dirty="0"/>
              <a:t> home </a:t>
            </a:r>
            <a:r>
              <a:rPr lang="da-DK" sz="2800" dirty="0" err="1"/>
              <a:t>some</a:t>
            </a:r>
            <a:r>
              <a:rPr lang="da-DK" sz="2800" dirty="0"/>
              <a:t> practical </a:t>
            </a:r>
            <a:r>
              <a:rPr lang="da-DK" sz="2800" dirty="0" err="1"/>
              <a:t>skills</a:t>
            </a:r>
            <a:r>
              <a:rPr lang="da-DK" sz="2800" dirty="0"/>
              <a:t>, so </a:t>
            </a:r>
            <a:r>
              <a:rPr lang="da-DK" sz="2800" dirty="0" err="1"/>
              <a:t>we</a:t>
            </a:r>
            <a:r>
              <a:rPr lang="da-DK" sz="2800" dirty="0"/>
              <a:t> </a:t>
            </a:r>
            <a:r>
              <a:rPr lang="da-DK" sz="2800" dirty="0" err="1"/>
              <a:t>will</a:t>
            </a:r>
            <a:r>
              <a:rPr lang="da-DK" sz="2800" dirty="0"/>
              <a:t> </a:t>
            </a:r>
            <a:r>
              <a:rPr lang="da-DK" sz="2800" dirty="0" err="1"/>
              <a:t>rather</a:t>
            </a:r>
            <a:r>
              <a:rPr lang="da-DK" sz="2800" dirty="0"/>
              <a:t> </a:t>
            </a:r>
            <a:r>
              <a:rPr lang="da-DK" sz="2800" dirty="0" err="1"/>
              <a:t>focus</a:t>
            </a:r>
            <a:r>
              <a:rPr lang="da-DK" sz="2800" dirty="0"/>
              <a:t> on </a:t>
            </a:r>
            <a:r>
              <a:rPr lang="da-DK" sz="2800" dirty="0" err="1"/>
              <a:t>some</a:t>
            </a:r>
            <a:r>
              <a:rPr lang="da-DK" sz="2800" dirty="0"/>
              <a:t> </a:t>
            </a:r>
            <a:r>
              <a:rPr lang="da-DK" sz="2800" dirty="0" err="1"/>
              <a:t>exercises</a:t>
            </a:r>
            <a:endParaRPr lang="da-DK" sz="2800" dirty="0"/>
          </a:p>
          <a:p>
            <a:endParaRPr lang="da-DK" sz="2800" dirty="0"/>
          </a:p>
          <a:p>
            <a:r>
              <a:rPr lang="da-DK" sz="2800" dirty="0"/>
              <a:t>Note </a:t>
            </a:r>
            <a:r>
              <a:rPr lang="da-DK" sz="2800" dirty="0" err="1"/>
              <a:t>however</a:t>
            </a:r>
            <a:r>
              <a:rPr lang="da-DK" sz="2800" dirty="0"/>
              <a:t>, </a:t>
            </a:r>
            <a:r>
              <a:rPr lang="da-DK" sz="2800" dirty="0" err="1"/>
              <a:t>that</a:t>
            </a:r>
            <a:r>
              <a:rPr lang="da-DK" sz="2800" dirty="0"/>
              <a:t> Multiple </a:t>
            </a:r>
            <a:r>
              <a:rPr lang="da-DK" sz="2800" dirty="0" err="1"/>
              <a:t>Sequence</a:t>
            </a:r>
            <a:r>
              <a:rPr lang="da-DK" sz="2800" dirty="0"/>
              <a:t> Alignments </a:t>
            </a:r>
            <a:r>
              <a:rPr lang="da-DK" sz="2800" dirty="0" err="1"/>
              <a:t>are</a:t>
            </a:r>
            <a:r>
              <a:rPr lang="da-DK" sz="2800" dirty="0"/>
              <a:t> (for the most part) not </a:t>
            </a:r>
            <a:r>
              <a:rPr lang="da-DK" sz="2800" dirty="0" err="1"/>
              <a:t>guaranteed</a:t>
            </a:r>
            <a:r>
              <a:rPr lang="da-DK" sz="2800" dirty="0"/>
              <a:t> to provide </a:t>
            </a:r>
            <a:r>
              <a:rPr lang="da-DK" sz="2800" dirty="0" err="1"/>
              <a:t>you</a:t>
            </a:r>
            <a:r>
              <a:rPr lang="da-DK" sz="2800" dirty="0"/>
              <a:t> the </a:t>
            </a:r>
            <a:r>
              <a:rPr lang="da-DK" sz="2800" dirty="0" err="1"/>
              <a:t>best</a:t>
            </a:r>
            <a:r>
              <a:rPr lang="da-DK" sz="2800" dirty="0"/>
              <a:t> </a:t>
            </a:r>
            <a:r>
              <a:rPr lang="da-DK" sz="2800" dirty="0" err="1"/>
              <a:t>possible</a:t>
            </a:r>
            <a:r>
              <a:rPr lang="da-DK" sz="2800" dirty="0"/>
              <a:t> alignment.</a:t>
            </a:r>
          </a:p>
        </p:txBody>
      </p:sp>
    </p:spTree>
    <p:extLst>
      <p:ext uri="{BB962C8B-B14F-4D97-AF65-F5344CB8AC3E}">
        <p14:creationId xmlns:p14="http://schemas.microsoft.com/office/powerpoint/2010/main" val="3544488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7BD3AA6-FE1C-D09C-8BF1-C79313A69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212" y="1066121"/>
            <a:ext cx="8192956" cy="46085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9760E8-23A8-E3A8-443F-93DAD0476D55}"/>
              </a:ext>
            </a:extLst>
          </p:cNvPr>
          <p:cNvSpPr txBox="1"/>
          <p:nvPr/>
        </p:nvSpPr>
        <p:spPr>
          <a:xfrm>
            <a:off x="4903135" y="5911989"/>
            <a:ext cx="7548842" cy="244682"/>
          </a:xfrm>
          <a:prstGeom prst="rect">
            <a:avLst/>
          </a:prstGeom>
          <a:noFill/>
        </p:spPr>
        <p:txBody>
          <a:bodyPr wrap="square">
            <a:spAutoFit/>
          </a:bodyPr>
          <a:lstStyle/>
          <a:p>
            <a:r>
              <a:rPr lang="en-DK" sz="1100" dirty="0"/>
              <a:t>https://www.science.org/content/article/first-comprehensive-tree-life-shows-how-related-you-are-millions-species</a:t>
            </a:r>
          </a:p>
        </p:txBody>
      </p:sp>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err="1"/>
              <a:t>Phylogenetics</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4272" y="1459825"/>
            <a:ext cx="4468863" cy="3831818"/>
          </a:xfrm>
          <a:prstGeom prst="rect">
            <a:avLst/>
          </a:prstGeom>
          <a:noFill/>
        </p:spPr>
        <p:txBody>
          <a:bodyPr wrap="square" rtlCol="0">
            <a:spAutoFit/>
          </a:bodyPr>
          <a:lstStyle/>
          <a:p>
            <a:r>
              <a:rPr lang="da-DK" sz="3000" dirty="0" err="1"/>
              <a:t>Investigating</a:t>
            </a:r>
            <a:r>
              <a:rPr lang="da-DK" sz="3000" dirty="0"/>
              <a:t> the </a:t>
            </a:r>
            <a:r>
              <a:rPr lang="da-DK" sz="3000" dirty="0" err="1"/>
              <a:t>evolutionary</a:t>
            </a:r>
            <a:r>
              <a:rPr lang="da-DK" sz="3000" dirty="0"/>
              <a:t> </a:t>
            </a:r>
            <a:r>
              <a:rPr lang="da-DK" sz="3000" dirty="0" err="1"/>
              <a:t>relationship</a:t>
            </a:r>
            <a:r>
              <a:rPr lang="da-DK" sz="3000" dirty="0"/>
              <a:t> </a:t>
            </a:r>
            <a:r>
              <a:rPr lang="da-DK" sz="3000" dirty="0" err="1"/>
              <a:t>between</a:t>
            </a:r>
            <a:r>
              <a:rPr lang="da-DK" sz="3000" dirty="0"/>
              <a:t> </a:t>
            </a:r>
            <a:r>
              <a:rPr lang="da-DK" sz="3000" dirty="0" err="1"/>
              <a:t>organisms</a:t>
            </a:r>
            <a:endParaRPr lang="da-DK" sz="3000" dirty="0"/>
          </a:p>
          <a:p>
            <a:endParaRPr lang="da-DK" sz="3000" dirty="0"/>
          </a:p>
          <a:p>
            <a:endParaRPr lang="da-DK" sz="3000" dirty="0"/>
          </a:p>
          <a:p>
            <a:r>
              <a:rPr lang="da-DK" sz="3000" dirty="0" err="1"/>
              <a:t>We</a:t>
            </a:r>
            <a:r>
              <a:rPr lang="da-DK" sz="3000" dirty="0"/>
              <a:t> have to </a:t>
            </a:r>
            <a:r>
              <a:rPr lang="da-DK" sz="3000" dirty="0" err="1"/>
              <a:t>align</a:t>
            </a:r>
            <a:r>
              <a:rPr lang="da-DK" sz="3000" dirty="0"/>
              <a:t> </a:t>
            </a:r>
            <a:r>
              <a:rPr lang="da-DK" sz="3000" dirty="0" err="1"/>
              <a:t>our</a:t>
            </a:r>
            <a:r>
              <a:rPr lang="da-DK" sz="3000" dirty="0"/>
              <a:t> </a:t>
            </a:r>
            <a:r>
              <a:rPr lang="da-DK" sz="3000" dirty="0" err="1"/>
              <a:t>sequences</a:t>
            </a:r>
            <a:r>
              <a:rPr lang="da-DK" sz="3000" dirty="0"/>
              <a:t> </a:t>
            </a:r>
            <a:r>
              <a:rPr lang="da-DK" sz="3000" dirty="0" err="1"/>
              <a:t>before</a:t>
            </a:r>
            <a:r>
              <a:rPr lang="da-DK" sz="3000" dirty="0"/>
              <a:t> </a:t>
            </a:r>
            <a:r>
              <a:rPr lang="da-DK" sz="3000" dirty="0" err="1"/>
              <a:t>we</a:t>
            </a:r>
            <a:r>
              <a:rPr lang="da-DK" sz="3000" dirty="0"/>
              <a:t> </a:t>
            </a:r>
            <a:r>
              <a:rPr lang="da-DK" sz="3000" dirty="0" err="1"/>
              <a:t>can</a:t>
            </a:r>
            <a:r>
              <a:rPr lang="da-DK" sz="3000" dirty="0"/>
              <a:t> </a:t>
            </a:r>
            <a:r>
              <a:rPr lang="da-DK" sz="3000" dirty="0" err="1"/>
              <a:t>infer</a:t>
            </a:r>
            <a:r>
              <a:rPr lang="da-DK" sz="3000" dirty="0"/>
              <a:t> a </a:t>
            </a:r>
            <a:r>
              <a:rPr lang="da-DK" sz="3000" dirty="0" err="1"/>
              <a:t>phylogenetic</a:t>
            </a:r>
            <a:r>
              <a:rPr lang="da-DK" sz="3000" dirty="0"/>
              <a:t> </a:t>
            </a:r>
            <a:r>
              <a:rPr lang="da-DK" sz="3000" dirty="0" err="1"/>
              <a:t>relationship</a:t>
            </a:r>
            <a:endParaRPr lang="en-DK" sz="3000" dirty="0"/>
          </a:p>
        </p:txBody>
      </p:sp>
    </p:spTree>
    <p:extLst>
      <p:ext uri="{BB962C8B-B14F-4D97-AF65-F5344CB8AC3E}">
        <p14:creationId xmlns:p14="http://schemas.microsoft.com/office/powerpoint/2010/main" val="332218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err="1"/>
              <a:t>Exercise</a:t>
            </a:r>
            <a:r>
              <a:rPr lang="da-DK" kern="0" dirty="0"/>
              <a:t>: </a:t>
            </a:r>
            <a:r>
              <a:rPr lang="da-DK" kern="0" dirty="0" err="1"/>
              <a:t>Inferring</a:t>
            </a:r>
            <a:r>
              <a:rPr lang="da-DK" kern="0" dirty="0"/>
              <a:t> the </a:t>
            </a:r>
            <a:r>
              <a:rPr lang="da-DK" kern="0" dirty="0" err="1"/>
              <a:t>evolutionary</a:t>
            </a:r>
            <a:r>
              <a:rPr lang="da-DK" kern="0" dirty="0"/>
              <a:t> </a:t>
            </a:r>
            <a:r>
              <a:rPr lang="da-DK" kern="0" dirty="0" err="1"/>
              <a:t>relationship</a:t>
            </a:r>
            <a:r>
              <a:rPr lang="da-DK" kern="0" dirty="0"/>
              <a:t> </a:t>
            </a:r>
            <a:r>
              <a:rPr lang="da-DK" kern="0" dirty="0" err="1"/>
              <a:t>between</a:t>
            </a:r>
            <a:r>
              <a:rPr lang="da-DK" kern="0" dirty="0"/>
              <a:t> </a:t>
            </a:r>
            <a:r>
              <a:rPr lang="da-DK" kern="0" dirty="0" err="1"/>
              <a:t>bacteria</a:t>
            </a:r>
            <a:r>
              <a:rPr lang="da-DK" kern="0" dirty="0"/>
              <a:t> from the 16s </a:t>
            </a:r>
            <a:r>
              <a:rPr lang="da-DK" kern="0" dirty="0" err="1"/>
              <a:t>rRNA</a:t>
            </a:r>
            <a:r>
              <a:rPr lang="da-DK" kern="0" dirty="0"/>
              <a:t> gene</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4272" y="1459825"/>
            <a:ext cx="10822613" cy="4247317"/>
          </a:xfrm>
          <a:prstGeom prst="rect">
            <a:avLst/>
          </a:prstGeom>
          <a:noFill/>
        </p:spPr>
        <p:txBody>
          <a:bodyPr wrap="square" rtlCol="0">
            <a:spAutoFit/>
          </a:bodyPr>
          <a:lstStyle/>
          <a:p>
            <a:r>
              <a:rPr lang="da-DK" sz="2800" dirty="0"/>
              <a:t>Run </a:t>
            </a:r>
            <a:r>
              <a:rPr lang="da-DK" sz="2800" dirty="0" err="1"/>
              <a:t>this</a:t>
            </a:r>
            <a:r>
              <a:rPr lang="da-DK" sz="2800" dirty="0"/>
              <a:t> </a:t>
            </a:r>
            <a:r>
              <a:rPr lang="da-DK" sz="2800" dirty="0" err="1"/>
              <a:t>command</a:t>
            </a:r>
            <a:r>
              <a:rPr lang="da-DK" sz="2800" dirty="0"/>
              <a:t> to download the </a:t>
            </a:r>
            <a:r>
              <a:rPr lang="da-DK" sz="2800" dirty="0" err="1"/>
              <a:t>fasta</a:t>
            </a:r>
            <a:r>
              <a:rPr lang="da-DK" sz="2800" dirty="0"/>
              <a:t> file with </a:t>
            </a:r>
            <a:r>
              <a:rPr lang="da-DK" sz="2800" dirty="0" err="1"/>
              <a:t>example</a:t>
            </a:r>
            <a:r>
              <a:rPr lang="da-DK" sz="2800" dirty="0"/>
              <a:t> data </a:t>
            </a:r>
            <a:r>
              <a:rPr lang="da-DK" sz="2400" dirty="0" err="1">
                <a:solidFill>
                  <a:srgbClr val="0070C0"/>
                </a:solidFill>
              </a:rPr>
              <a:t>wget</a:t>
            </a:r>
            <a:r>
              <a:rPr lang="da-DK" sz="2400" dirty="0">
                <a:solidFill>
                  <a:srgbClr val="0070C0"/>
                </a:solidFill>
              </a:rPr>
              <a:t> </a:t>
            </a:r>
            <a:r>
              <a:rPr lang="da-DK" sz="2400" dirty="0">
                <a:solidFill>
                  <a:srgbClr val="0070C0"/>
                </a:solidFill>
                <a:hlinkClick r:id="rId2">
                  <a:extLst>
                    <a:ext uri="{A12FA001-AC4F-418D-AE19-62706E023703}">
                      <ahyp:hlinkClr xmlns:ahyp="http://schemas.microsoft.com/office/drawing/2018/hyperlinkcolor" val="tx"/>
                    </a:ext>
                  </a:extLst>
                </a:hlinkClick>
              </a:rPr>
              <a:t>https://github.com/ssi-dk/GenEpi-BioTrain_Virtual_Training_7/raw/main/data/16s_data/16s_sequences.fasta</a:t>
            </a:r>
            <a:endParaRPr lang="da-DK" sz="2400" dirty="0">
              <a:solidFill>
                <a:srgbClr val="0070C0"/>
              </a:solidFill>
            </a:endParaRPr>
          </a:p>
          <a:p>
            <a:endParaRPr lang="da-DK" sz="2800" dirty="0"/>
          </a:p>
          <a:p>
            <a:r>
              <a:rPr lang="da-DK" sz="2800" dirty="0"/>
              <a:t>The file </a:t>
            </a:r>
            <a:r>
              <a:rPr lang="da-DK" sz="2800" dirty="0" err="1"/>
              <a:t>contains</a:t>
            </a:r>
            <a:r>
              <a:rPr lang="da-DK" sz="2800" dirty="0"/>
              <a:t> part of the 16s </a:t>
            </a:r>
            <a:r>
              <a:rPr lang="da-DK" sz="2800" dirty="0" err="1"/>
              <a:t>rRNA</a:t>
            </a:r>
            <a:r>
              <a:rPr lang="da-DK" sz="2800" dirty="0"/>
              <a:t> gene from 14 </a:t>
            </a:r>
            <a:r>
              <a:rPr lang="da-DK" sz="2800" dirty="0" err="1"/>
              <a:t>isolates</a:t>
            </a:r>
            <a:r>
              <a:rPr lang="da-DK" sz="2800" dirty="0"/>
              <a:t>, the v3-v4 region </a:t>
            </a:r>
            <a:r>
              <a:rPr lang="da-DK" sz="2800" dirty="0" err="1"/>
              <a:t>which</a:t>
            </a:r>
            <a:r>
              <a:rPr lang="da-DK" sz="2800" dirty="0"/>
              <a:t> is </a:t>
            </a:r>
            <a:r>
              <a:rPr lang="da-DK" sz="2800" dirty="0" err="1"/>
              <a:t>widely</a:t>
            </a:r>
            <a:r>
              <a:rPr lang="da-DK" sz="2800" dirty="0"/>
              <a:t> </a:t>
            </a:r>
            <a:r>
              <a:rPr lang="da-DK" sz="2800" dirty="0" err="1"/>
              <a:t>used</a:t>
            </a:r>
            <a:r>
              <a:rPr lang="da-DK" sz="2800" dirty="0"/>
              <a:t> for </a:t>
            </a:r>
            <a:r>
              <a:rPr lang="da-DK" sz="2800" dirty="0" err="1"/>
              <a:t>microbiome</a:t>
            </a:r>
            <a:r>
              <a:rPr lang="da-DK" sz="2800" dirty="0"/>
              <a:t> </a:t>
            </a:r>
            <a:r>
              <a:rPr lang="da-DK" sz="2800" dirty="0" err="1"/>
              <a:t>analysis</a:t>
            </a:r>
            <a:endParaRPr lang="da-DK" sz="2800" dirty="0"/>
          </a:p>
          <a:p>
            <a:endParaRPr lang="da-DK" sz="2800" dirty="0"/>
          </a:p>
          <a:p>
            <a:r>
              <a:rPr lang="da-DK" sz="2800" dirty="0" err="1"/>
              <a:t>We</a:t>
            </a:r>
            <a:r>
              <a:rPr lang="da-DK" sz="2800" dirty="0"/>
              <a:t> </a:t>
            </a:r>
            <a:r>
              <a:rPr lang="da-DK" sz="2800" dirty="0" err="1"/>
              <a:t>can</a:t>
            </a:r>
            <a:r>
              <a:rPr lang="da-DK" sz="2800" dirty="0"/>
              <a:t> </a:t>
            </a:r>
            <a:r>
              <a:rPr lang="da-DK" sz="2800" dirty="0" err="1"/>
              <a:t>use</a:t>
            </a:r>
            <a:r>
              <a:rPr lang="da-DK" sz="2800" dirty="0"/>
              <a:t> </a:t>
            </a:r>
            <a:r>
              <a:rPr lang="da-DK" sz="2800" dirty="0" err="1"/>
              <a:t>these</a:t>
            </a:r>
            <a:r>
              <a:rPr lang="da-DK" sz="2800" dirty="0"/>
              <a:t> </a:t>
            </a:r>
            <a:r>
              <a:rPr lang="da-DK" sz="2800" dirty="0" err="1"/>
              <a:t>sequences</a:t>
            </a:r>
            <a:r>
              <a:rPr lang="da-DK" sz="2800" dirty="0"/>
              <a:t> to </a:t>
            </a:r>
            <a:r>
              <a:rPr lang="da-DK" sz="2800" dirty="0" err="1"/>
              <a:t>infer</a:t>
            </a:r>
            <a:r>
              <a:rPr lang="da-DK" sz="2800" dirty="0"/>
              <a:t> the </a:t>
            </a:r>
            <a:r>
              <a:rPr lang="da-DK" sz="2800" dirty="0" err="1"/>
              <a:t>evolutionary</a:t>
            </a:r>
            <a:r>
              <a:rPr lang="da-DK" sz="2800" dirty="0"/>
              <a:t> </a:t>
            </a:r>
            <a:r>
              <a:rPr lang="da-DK" sz="2800" dirty="0" err="1"/>
              <a:t>relationship</a:t>
            </a:r>
            <a:r>
              <a:rPr lang="da-DK" sz="2800" dirty="0"/>
              <a:t> </a:t>
            </a:r>
            <a:r>
              <a:rPr lang="da-DK" sz="2800" dirty="0" err="1"/>
              <a:t>between</a:t>
            </a:r>
            <a:r>
              <a:rPr lang="da-DK" sz="2800" dirty="0"/>
              <a:t> </a:t>
            </a:r>
            <a:r>
              <a:rPr lang="da-DK" sz="2800" dirty="0" err="1"/>
              <a:t>these</a:t>
            </a:r>
            <a:r>
              <a:rPr lang="da-DK" sz="2800" dirty="0"/>
              <a:t> species</a:t>
            </a:r>
          </a:p>
          <a:p>
            <a:endParaRPr lang="da-DK" sz="2800" dirty="0"/>
          </a:p>
          <a:p>
            <a:r>
              <a:rPr lang="da-DK" sz="2800" dirty="0"/>
              <a:t>But </a:t>
            </a:r>
            <a:r>
              <a:rPr lang="da-DK" sz="2800" dirty="0" err="1"/>
              <a:t>first</a:t>
            </a:r>
            <a:r>
              <a:rPr lang="da-DK" sz="2800" dirty="0"/>
              <a:t> </a:t>
            </a:r>
            <a:r>
              <a:rPr lang="da-DK" sz="2800" dirty="0" err="1"/>
              <a:t>we</a:t>
            </a:r>
            <a:r>
              <a:rPr lang="da-DK" sz="2800" dirty="0"/>
              <a:t> have to </a:t>
            </a:r>
            <a:r>
              <a:rPr lang="da-DK" sz="2800" dirty="0" err="1"/>
              <a:t>align</a:t>
            </a:r>
            <a:r>
              <a:rPr lang="da-DK" sz="2800" dirty="0"/>
              <a:t> </a:t>
            </a:r>
            <a:r>
              <a:rPr lang="da-DK" sz="2800" dirty="0" err="1"/>
              <a:t>them</a:t>
            </a:r>
            <a:endParaRPr lang="da-DK" sz="2800" dirty="0"/>
          </a:p>
        </p:txBody>
      </p:sp>
    </p:spTree>
    <p:extLst>
      <p:ext uri="{BB962C8B-B14F-4D97-AF65-F5344CB8AC3E}">
        <p14:creationId xmlns:p14="http://schemas.microsoft.com/office/powerpoint/2010/main" val="3540932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err="1"/>
              <a:t>Exercise</a:t>
            </a:r>
            <a:r>
              <a:rPr lang="da-DK" kern="0" dirty="0"/>
              <a:t>: MAFFT, Multiple Alignment </a:t>
            </a:r>
            <a:r>
              <a:rPr lang="da-DK" kern="0" dirty="0" err="1"/>
              <a:t>using</a:t>
            </a:r>
            <a:r>
              <a:rPr lang="da-DK" kern="0" dirty="0"/>
              <a:t> Fast </a:t>
            </a:r>
            <a:r>
              <a:rPr lang="da-DK" kern="0" dirty="0" err="1"/>
              <a:t>Fourier</a:t>
            </a:r>
            <a:r>
              <a:rPr lang="da-DK" kern="0" dirty="0"/>
              <a:t> </a:t>
            </a:r>
            <a:r>
              <a:rPr lang="da-DK" kern="0" dirty="0" err="1"/>
              <a:t>transform</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4272" y="1459825"/>
            <a:ext cx="10822613" cy="4081117"/>
          </a:xfrm>
          <a:prstGeom prst="rect">
            <a:avLst/>
          </a:prstGeom>
          <a:noFill/>
        </p:spPr>
        <p:txBody>
          <a:bodyPr wrap="square" rtlCol="0">
            <a:spAutoFit/>
          </a:bodyPr>
          <a:lstStyle/>
          <a:p>
            <a:r>
              <a:rPr lang="da-DK" sz="2400" dirty="0"/>
              <a:t>MAFFT is </a:t>
            </a:r>
            <a:r>
              <a:rPr lang="da-DK" sz="2400" dirty="0" err="1"/>
              <a:t>one</a:t>
            </a:r>
            <a:r>
              <a:rPr lang="da-DK" sz="2400" dirty="0"/>
              <a:t> of the </a:t>
            </a:r>
            <a:r>
              <a:rPr lang="da-DK" sz="2400" dirty="0" err="1"/>
              <a:t>first</a:t>
            </a:r>
            <a:r>
              <a:rPr lang="da-DK" sz="2400" dirty="0"/>
              <a:t> </a:t>
            </a:r>
            <a:r>
              <a:rPr lang="da-DK" sz="2400" dirty="0" err="1"/>
              <a:t>published</a:t>
            </a:r>
            <a:r>
              <a:rPr lang="da-DK" sz="2400" dirty="0"/>
              <a:t> </a:t>
            </a:r>
            <a:r>
              <a:rPr lang="da-DK" sz="2400" dirty="0" err="1"/>
              <a:t>methods</a:t>
            </a:r>
            <a:r>
              <a:rPr lang="da-DK" sz="2400" dirty="0"/>
              <a:t> for rapid multiple </a:t>
            </a:r>
            <a:r>
              <a:rPr lang="da-DK" sz="2400" dirty="0" err="1"/>
              <a:t>sequence</a:t>
            </a:r>
            <a:r>
              <a:rPr lang="da-DK" sz="2400" dirty="0"/>
              <a:t> alignment, and is still </a:t>
            </a:r>
            <a:r>
              <a:rPr lang="da-DK" sz="2400" dirty="0" err="1"/>
              <a:t>widely</a:t>
            </a:r>
            <a:r>
              <a:rPr lang="da-DK" sz="2400" dirty="0"/>
              <a:t> </a:t>
            </a:r>
            <a:r>
              <a:rPr lang="da-DK" sz="2400" dirty="0" err="1"/>
              <a:t>used</a:t>
            </a:r>
            <a:br>
              <a:rPr lang="da-DK" sz="2400" dirty="0"/>
            </a:br>
            <a:r>
              <a:rPr lang="da-DK" sz="2400" dirty="0" err="1">
                <a:solidFill>
                  <a:srgbClr val="0070C0"/>
                </a:solidFill>
              </a:rPr>
              <a:t>https</a:t>
            </a:r>
            <a:r>
              <a:rPr lang="da-DK" sz="2400" dirty="0">
                <a:solidFill>
                  <a:srgbClr val="0070C0"/>
                </a:solidFill>
              </a:rPr>
              <a:t>://</a:t>
            </a:r>
            <a:r>
              <a:rPr lang="da-DK" sz="2400" dirty="0" err="1">
                <a:solidFill>
                  <a:srgbClr val="0070C0"/>
                </a:solidFill>
              </a:rPr>
              <a:t>www.ncbi.nlm.nih.gov</a:t>
            </a:r>
            <a:r>
              <a:rPr lang="da-DK" sz="2400" dirty="0">
                <a:solidFill>
                  <a:srgbClr val="0070C0"/>
                </a:solidFill>
              </a:rPr>
              <a:t>/</a:t>
            </a:r>
            <a:r>
              <a:rPr lang="da-DK" sz="2400" dirty="0" err="1">
                <a:solidFill>
                  <a:srgbClr val="0070C0"/>
                </a:solidFill>
              </a:rPr>
              <a:t>pmc</a:t>
            </a:r>
            <a:r>
              <a:rPr lang="da-DK" sz="2400" dirty="0">
                <a:solidFill>
                  <a:srgbClr val="0070C0"/>
                </a:solidFill>
              </a:rPr>
              <a:t>/</a:t>
            </a:r>
            <a:r>
              <a:rPr lang="da-DK" sz="2400" dirty="0" err="1">
                <a:solidFill>
                  <a:srgbClr val="0070C0"/>
                </a:solidFill>
              </a:rPr>
              <a:t>articles</a:t>
            </a:r>
            <a:r>
              <a:rPr lang="da-DK" sz="2400" dirty="0">
                <a:solidFill>
                  <a:srgbClr val="0070C0"/>
                </a:solidFill>
              </a:rPr>
              <a:t>/PMC135756/</a:t>
            </a:r>
          </a:p>
          <a:p>
            <a:endParaRPr lang="da-DK" sz="2400" dirty="0"/>
          </a:p>
          <a:p>
            <a:r>
              <a:rPr lang="da-DK" sz="2400" dirty="0"/>
              <a:t>First, </a:t>
            </a:r>
            <a:r>
              <a:rPr lang="da-DK" sz="2400" dirty="0" err="1"/>
              <a:t>lets</a:t>
            </a:r>
            <a:r>
              <a:rPr lang="da-DK" sz="2400" dirty="0"/>
              <a:t> have a look at </a:t>
            </a:r>
            <a:r>
              <a:rPr lang="da-DK" sz="2400" dirty="0" err="1"/>
              <a:t>what</a:t>
            </a:r>
            <a:r>
              <a:rPr lang="da-DK" sz="2400" dirty="0"/>
              <a:t> the </a:t>
            </a:r>
            <a:r>
              <a:rPr lang="da-DK" sz="2400" dirty="0" err="1"/>
              <a:t>helper</a:t>
            </a:r>
            <a:r>
              <a:rPr lang="da-DK" sz="2400" dirty="0"/>
              <a:t> file </a:t>
            </a:r>
            <a:r>
              <a:rPr lang="da-DK" sz="2400" dirty="0" err="1"/>
              <a:t>can</a:t>
            </a:r>
            <a:r>
              <a:rPr lang="da-DK" sz="2400" dirty="0"/>
              <a:t> </a:t>
            </a:r>
            <a:r>
              <a:rPr lang="da-DK" sz="2400" dirty="0" err="1"/>
              <a:t>tell</a:t>
            </a:r>
            <a:r>
              <a:rPr lang="da-DK" sz="2400" dirty="0"/>
              <a:t> </a:t>
            </a:r>
            <a:r>
              <a:rPr lang="da-DK" sz="2400" dirty="0" err="1"/>
              <a:t>us</a:t>
            </a:r>
            <a:endParaRPr lang="da-DK" sz="2400" dirty="0"/>
          </a:p>
          <a:p>
            <a:endParaRPr lang="da-DK" sz="2400" dirty="0"/>
          </a:p>
          <a:p>
            <a:r>
              <a:rPr lang="da-DK" sz="2400" dirty="0" err="1">
                <a:solidFill>
                  <a:schemeClr val="bg1">
                    <a:lumMod val="50000"/>
                  </a:schemeClr>
                </a:solidFill>
              </a:rPr>
              <a:t>mafft</a:t>
            </a:r>
            <a:r>
              <a:rPr lang="da-DK" sz="2400" dirty="0">
                <a:solidFill>
                  <a:schemeClr val="bg1">
                    <a:lumMod val="50000"/>
                  </a:schemeClr>
                </a:solidFill>
              </a:rPr>
              <a:t> -h</a:t>
            </a:r>
          </a:p>
          <a:p>
            <a:endParaRPr lang="da-DK" sz="2400" dirty="0"/>
          </a:p>
          <a:p>
            <a:r>
              <a:rPr lang="da-DK" sz="2400" dirty="0"/>
              <a:t>Now </a:t>
            </a:r>
            <a:r>
              <a:rPr lang="da-DK" sz="2400" dirty="0" err="1"/>
              <a:t>make</a:t>
            </a:r>
            <a:r>
              <a:rPr lang="da-DK" sz="2400" dirty="0"/>
              <a:t> an alignment for the </a:t>
            </a:r>
            <a:r>
              <a:rPr lang="da-DK" sz="2400" dirty="0">
                <a:solidFill>
                  <a:schemeClr val="accent5"/>
                </a:solidFill>
              </a:rPr>
              <a:t>16s_sequences.fasta</a:t>
            </a:r>
          </a:p>
          <a:p>
            <a:endParaRPr lang="da-DK" sz="2400" dirty="0">
              <a:solidFill>
                <a:schemeClr val="bg1">
                  <a:lumMod val="50000"/>
                </a:schemeClr>
              </a:solidFill>
            </a:endParaRPr>
          </a:p>
          <a:p>
            <a:r>
              <a:rPr lang="da-DK" sz="2400" dirty="0" err="1">
                <a:solidFill>
                  <a:schemeClr val="bg1">
                    <a:lumMod val="50000"/>
                  </a:schemeClr>
                </a:solidFill>
              </a:rPr>
              <a:t>mafft</a:t>
            </a:r>
            <a:r>
              <a:rPr lang="da-DK" sz="2400" dirty="0">
                <a:solidFill>
                  <a:schemeClr val="bg1">
                    <a:lumMod val="50000"/>
                  </a:schemeClr>
                </a:solidFill>
              </a:rPr>
              <a:t> 16s_sequences.fasta &gt; 16s_sequences_mafft_alignment.fasta</a:t>
            </a:r>
          </a:p>
          <a:p>
            <a:endParaRPr lang="da-DK" sz="2400" dirty="0"/>
          </a:p>
        </p:txBody>
      </p:sp>
    </p:spTree>
    <p:extLst>
      <p:ext uri="{BB962C8B-B14F-4D97-AF65-F5344CB8AC3E}">
        <p14:creationId xmlns:p14="http://schemas.microsoft.com/office/powerpoint/2010/main" val="60851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95C1-D25B-BD48-7D14-904E4D6DA750}"/>
              </a:ext>
            </a:extLst>
          </p:cNvPr>
          <p:cNvSpPr>
            <a:spLocks noGrp="1"/>
          </p:cNvSpPr>
          <p:nvPr>
            <p:ph type="title"/>
          </p:nvPr>
        </p:nvSpPr>
        <p:spPr/>
        <p:txBody>
          <a:bodyPr/>
          <a:lstStyle/>
          <a:p>
            <a:r>
              <a:rPr lang="en-DK" dirty="0"/>
              <a:t>The format today</a:t>
            </a:r>
          </a:p>
        </p:txBody>
      </p:sp>
      <p:sp>
        <p:nvSpPr>
          <p:cNvPr id="3" name="TextBox 2">
            <a:extLst>
              <a:ext uri="{FF2B5EF4-FFF2-40B4-BE49-F238E27FC236}">
                <a16:creationId xmlns:a16="http://schemas.microsoft.com/office/drawing/2014/main" id="{196F6E29-4134-4B33-A546-AF596682373C}"/>
              </a:ext>
            </a:extLst>
          </p:cNvPr>
          <p:cNvSpPr txBox="1"/>
          <p:nvPr/>
        </p:nvSpPr>
        <p:spPr>
          <a:xfrm>
            <a:off x="431802" y="1627093"/>
            <a:ext cx="10318362" cy="3582519"/>
          </a:xfrm>
          <a:prstGeom prst="rect">
            <a:avLst/>
          </a:prstGeom>
          <a:noFill/>
        </p:spPr>
        <p:txBody>
          <a:bodyPr wrap="square" rtlCol="0">
            <a:spAutoFit/>
          </a:bodyPr>
          <a:lstStyle/>
          <a:p>
            <a:pPr marL="457200" indent="-457200">
              <a:buFont typeface="Arial" panose="020B0604020202020204" pitchFamily="34" charset="0"/>
              <a:buChar char="•"/>
            </a:pPr>
            <a:r>
              <a:rPr lang="en-DK" sz="2800" dirty="0"/>
              <a:t>A brief presentation on sequence alignment theory</a:t>
            </a:r>
          </a:p>
          <a:p>
            <a:pPr marL="457200" indent="-457200">
              <a:buFont typeface="Arial" panose="020B0604020202020204" pitchFamily="34" charset="0"/>
              <a:buChar char="•"/>
            </a:pPr>
            <a:r>
              <a:rPr lang="en-DK" sz="2800" dirty="0"/>
              <a:t>How a sequence alignment algorithm works in practice</a:t>
            </a:r>
          </a:p>
          <a:p>
            <a:pPr marL="914400" lvl="1" indent="-457200">
              <a:buFont typeface="Arial" panose="020B0604020202020204" pitchFamily="34" charset="0"/>
              <a:buChar char="•"/>
            </a:pPr>
            <a:r>
              <a:rPr lang="en-DK" sz="2800" dirty="0"/>
              <a:t>Coffee break</a:t>
            </a:r>
          </a:p>
          <a:p>
            <a:pPr marL="457200" indent="-457200">
              <a:buFont typeface="Arial" panose="020B0604020202020204" pitchFamily="34" charset="0"/>
              <a:buChar char="•"/>
            </a:pPr>
            <a:r>
              <a:rPr lang="en-DK" sz="2800" dirty="0"/>
              <a:t>Multiple sequence alignment on the command line: MAFFT and MUSCLE</a:t>
            </a:r>
          </a:p>
          <a:p>
            <a:pPr marL="457200" indent="-457200">
              <a:buFont typeface="Arial" panose="020B0604020202020204" pitchFamily="34" charset="0"/>
              <a:buChar char="•"/>
            </a:pPr>
            <a:r>
              <a:rPr lang="en-DK" sz="2800" dirty="0"/>
              <a:t>Local sequence search and alignment: BLAST</a:t>
            </a:r>
          </a:p>
          <a:p>
            <a:pPr marL="914400" lvl="1" indent="-457200">
              <a:buFont typeface="Arial" panose="020B0604020202020204" pitchFamily="34" charset="0"/>
              <a:buChar char="•"/>
            </a:pPr>
            <a:r>
              <a:rPr lang="en-DK" sz="2800" dirty="0"/>
              <a:t>Coffee break</a:t>
            </a:r>
          </a:p>
          <a:p>
            <a:pPr marL="457200" indent="-457200">
              <a:buFont typeface="Arial" panose="020B0604020202020204" pitchFamily="34" charset="0"/>
              <a:buChar char="•"/>
            </a:pPr>
            <a:r>
              <a:rPr lang="en-DK" sz="2800" dirty="0"/>
              <a:t>Generating core genome SNP alignments: Snippy</a:t>
            </a:r>
          </a:p>
          <a:p>
            <a:pPr marL="457200" indent="-457200">
              <a:buFont typeface="Arial" panose="020B0604020202020204" pitchFamily="34" charset="0"/>
              <a:buChar char="•"/>
            </a:pPr>
            <a:r>
              <a:rPr lang="en-DK" sz="2800" dirty="0"/>
              <a:t>Wrap up</a:t>
            </a:r>
          </a:p>
        </p:txBody>
      </p:sp>
    </p:spTree>
    <p:extLst>
      <p:ext uri="{BB962C8B-B14F-4D97-AF65-F5344CB8AC3E}">
        <p14:creationId xmlns:p14="http://schemas.microsoft.com/office/powerpoint/2010/main" val="912510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err="1"/>
              <a:t>Exercise</a:t>
            </a:r>
            <a:r>
              <a:rPr lang="da-DK" kern="0" dirty="0"/>
              <a:t>: MUSCLE, </a:t>
            </a:r>
            <a:r>
              <a:rPr lang="da-DK" kern="0" dirty="0" err="1"/>
              <a:t>MUltiple</a:t>
            </a:r>
            <a:r>
              <a:rPr lang="da-DK" kern="0" dirty="0"/>
              <a:t> </a:t>
            </a:r>
            <a:r>
              <a:rPr lang="da-DK" kern="0" dirty="0" err="1"/>
              <a:t>Sequence</a:t>
            </a:r>
            <a:r>
              <a:rPr lang="da-DK" kern="0" dirty="0"/>
              <a:t> </a:t>
            </a:r>
            <a:r>
              <a:rPr lang="da-DK" kern="0" dirty="0" err="1"/>
              <a:t>Comparison</a:t>
            </a:r>
            <a:r>
              <a:rPr lang="da-DK" kern="0" dirty="0"/>
              <a:t> by Log-</a:t>
            </a:r>
            <a:r>
              <a:rPr lang="da-DK" kern="0" dirty="0" err="1"/>
              <a:t>Expectation</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4272" y="1459825"/>
            <a:ext cx="10822613" cy="4413516"/>
          </a:xfrm>
          <a:prstGeom prst="rect">
            <a:avLst/>
          </a:prstGeom>
          <a:noFill/>
        </p:spPr>
        <p:txBody>
          <a:bodyPr wrap="square" rtlCol="0">
            <a:spAutoFit/>
          </a:bodyPr>
          <a:lstStyle/>
          <a:p>
            <a:r>
              <a:rPr lang="da-DK" sz="2400" dirty="0"/>
              <a:t>MUSCLE </a:t>
            </a:r>
            <a:r>
              <a:rPr lang="da-DK" sz="2400" dirty="0" err="1"/>
              <a:t>was</a:t>
            </a:r>
            <a:r>
              <a:rPr lang="da-DK" sz="2400" dirty="0"/>
              <a:t> </a:t>
            </a:r>
            <a:r>
              <a:rPr lang="da-DK" sz="2400" dirty="0" err="1"/>
              <a:t>published</a:t>
            </a:r>
            <a:r>
              <a:rPr lang="da-DK" sz="2400" dirty="0"/>
              <a:t> a </a:t>
            </a:r>
            <a:r>
              <a:rPr lang="da-DK" sz="2400" dirty="0" err="1"/>
              <a:t>few</a:t>
            </a:r>
            <a:r>
              <a:rPr lang="da-DK" sz="2400" dirty="0"/>
              <a:t> </a:t>
            </a:r>
            <a:r>
              <a:rPr lang="da-DK" sz="2400" dirty="0" err="1"/>
              <a:t>years</a:t>
            </a:r>
            <a:r>
              <a:rPr lang="da-DK" sz="2400" dirty="0"/>
              <a:t> </a:t>
            </a:r>
            <a:r>
              <a:rPr lang="da-DK" sz="2400" dirty="0" err="1"/>
              <a:t>after</a:t>
            </a:r>
            <a:r>
              <a:rPr lang="da-DK" sz="2400" dirty="0"/>
              <a:t> MAFFT, and is </a:t>
            </a:r>
            <a:r>
              <a:rPr lang="da-DK" sz="2400" dirty="0" err="1"/>
              <a:t>very</a:t>
            </a:r>
            <a:r>
              <a:rPr lang="da-DK" sz="2400" dirty="0"/>
              <a:t> fast </a:t>
            </a:r>
            <a:r>
              <a:rPr lang="da-DK" sz="2400" dirty="0" err="1"/>
              <a:t>when</a:t>
            </a:r>
            <a:r>
              <a:rPr lang="da-DK" sz="2400" dirty="0"/>
              <a:t> </a:t>
            </a:r>
            <a:r>
              <a:rPr lang="da-DK" sz="2400" dirty="0" err="1"/>
              <a:t>aligning</a:t>
            </a:r>
            <a:r>
              <a:rPr lang="da-DK" sz="2400" dirty="0"/>
              <a:t> large </a:t>
            </a:r>
            <a:r>
              <a:rPr lang="da-DK" sz="2400" dirty="0" err="1"/>
              <a:t>numbers</a:t>
            </a:r>
            <a:r>
              <a:rPr lang="da-DK" sz="2400" dirty="0"/>
              <a:t> of </a:t>
            </a:r>
            <a:r>
              <a:rPr lang="da-DK" sz="2400" dirty="0" err="1"/>
              <a:t>sequences</a:t>
            </a:r>
            <a:r>
              <a:rPr lang="da-DK" sz="2400" dirty="0"/>
              <a:t> (1000+)</a:t>
            </a:r>
          </a:p>
          <a:p>
            <a:r>
              <a:rPr lang="da-DK" sz="2400" dirty="0">
                <a:solidFill>
                  <a:srgbClr val="0070C0"/>
                </a:solidFill>
                <a:hlinkClick r:id="rId2">
                  <a:extLst>
                    <a:ext uri="{A12FA001-AC4F-418D-AE19-62706E023703}">
                      <ahyp:hlinkClr xmlns:ahyp="http://schemas.microsoft.com/office/drawing/2018/hyperlinkcolor" val="tx"/>
                    </a:ext>
                  </a:extLst>
                </a:hlinkClick>
              </a:rPr>
              <a:t>https://www.ncbi.nlm.nih.gov/pmc/articles/PMC390337/</a:t>
            </a:r>
            <a:endParaRPr lang="da-DK" sz="2400" dirty="0">
              <a:solidFill>
                <a:srgbClr val="0070C0"/>
              </a:solidFill>
            </a:endParaRPr>
          </a:p>
          <a:p>
            <a:endParaRPr lang="da-DK" sz="2400" dirty="0"/>
          </a:p>
          <a:p>
            <a:r>
              <a:rPr lang="da-DK" sz="2400" dirty="0"/>
              <a:t>Again, </a:t>
            </a:r>
            <a:r>
              <a:rPr lang="da-DK" sz="2400" dirty="0" err="1"/>
              <a:t>lets</a:t>
            </a:r>
            <a:r>
              <a:rPr lang="da-DK" sz="2400" dirty="0"/>
              <a:t> have a look at </a:t>
            </a:r>
            <a:r>
              <a:rPr lang="da-DK" sz="2400" dirty="0" err="1"/>
              <a:t>what</a:t>
            </a:r>
            <a:r>
              <a:rPr lang="da-DK" sz="2400" dirty="0"/>
              <a:t> the </a:t>
            </a:r>
            <a:r>
              <a:rPr lang="da-DK" sz="2400" dirty="0" err="1"/>
              <a:t>helper</a:t>
            </a:r>
            <a:r>
              <a:rPr lang="da-DK" sz="2400" dirty="0"/>
              <a:t> file </a:t>
            </a:r>
            <a:r>
              <a:rPr lang="da-DK" sz="2400" dirty="0" err="1"/>
              <a:t>can</a:t>
            </a:r>
            <a:r>
              <a:rPr lang="da-DK" sz="2400" dirty="0"/>
              <a:t> </a:t>
            </a:r>
            <a:r>
              <a:rPr lang="da-DK" sz="2400" dirty="0" err="1"/>
              <a:t>tell</a:t>
            </a:r>
            <a:r>
              <a:rPr lang="da-DK" sz="2400" dirty="0"/>
              <a:t> </a:t>
            </a:r>
            <a:r>
              <a:rPr lang="da-DK" sz="2400" dirty="0" err="1"/>
              <a:t>us</a:t>
            </a:r>
            <a:endParaRPr lang="da-DK" sz="2400" dirty="0"/>
          </a:p>
          <a:p>
            <a:endParaRPr lang="da-DK" sz="2400" dirty="0"/>
          </a:p>
          <a:p>
            <a:r>
              <a:rPr lang="da-DK" sz="2400" dirty="0" err="1">
                <a:solidFill>
                  <a:schemeClr val="bg1">
                    <a:lumMod val="50000"/>
                  </a:schemeClr>
                </a:solidFill>
              </a:rPr>
              <a:t>muscle</a:t>
            </a:r>
            <a:r>
              <a:rPr lang="da-DK" sz="2400" dirty="0">
                <a:solidFill>
                  <a:schemeClr val="bg1">
                    <a:lumMod val="50000"/>
                  </a:schemeClr>
                </a:solidFill>
              </a:rPr>
              <a:t> -h</a:t>
            </a:r>
          </a:p>
          <a:p>
            <a:endParaRPr lang="da-DK" sz="2400" dirty="0"/>
          </a:p>
          <a:p>
            <a:r>
              <a:rPr lang="da-DK" sz="2400" dirty="0"/>
              <a:t>Now </a:t>
            </a:r>
            <a:r>
              <a:rPr lang="da-DK" sz="2400" dirty="0" err="1"/>
              <a:t>make</a:t>
            </a:r>
            <a:r>
              <a:rPr lang="da-DK" sz="2400" dirty="0"/>
              <a:t> an alignment for the </a:t>
            </a:r>
            <a:r>
              <a:rPr lang="da-DK" sz="2400" dirty="0">
                <a:solidFill>
                  <a:schemeClr val="accent5"/>
                </a:solidFill>
              </a:rPr>
              <a:t>16s_sequences.fasta</a:t>
            </a:r>
          </a:p>
          <a:p>
            <a:endParaRPr lang="da-DK" sz="2400" dirty="0">
              <a:solidFill>
                <a:schemeClr val="bg1">
                  <a:lumMod val="50000"/>
                </a:schemeClr>
              </a:solidFill>
            </a:endParaRPr>
          </a:p>
          <a:p>
            <a:r>
              <a:rPr lang="da-DK" sz="2400" dirty="0" err="1">
                <a:solidFill>
                  <a:schemeClr val="bg1">
                    <a:lumMod val="50000"/>
                  </a:schemeClr>
                </a:solidFill>
              </a:rPr>
              <a:t>muscle</a:t>
            </a:r>
            <a:r>
              <a:rPr lang="da-DK" sz="2400" dirty="0">
                <a:solidFill>
                  <a:schemeClr val="bg1">
                    <a:lumMod val="50000"/>
                  </a:schemeClr>
                </a:solidFill>
              </a:rPr>
              <a:t> -</a:t>
            </a:r>
            <a:r>
              <a:rPr lang="da-DK" sz="2400" dirty="0" err="1">
                <a:solidFill>
                  <a:schemeClr val="bg1">
                    <a:lumMod val="50000"/>
                  </a:schemeClr>
                </a:solidFill>
              </a:rPr>
              <a:t>align</a:t>
            </a:r>
            <a:r>
              <a:rPr lang="da-DK" sz="2400" dirty="0">
                <a:solidFill>
                  <a:schemeClr val="bg1">
                    <a:lumMod val="50000"/>
                  </a:schemeClr>
                </a:solidFill>
              </a:rPr>
              <a:t> 16s_sequences.fasta -output 16s_sequences_muscle_alignment.fasta</a:t>
            </a:r>
          </a:p>
          <a:p>
            <a:endParaRPr lang="da-DK" sz="2400" dirty="0"/>
          </a:p>
        </p:txBody>
      </p:sp>
    </p:spTree>
    <p:extLst>
      <p:ext uri="{BB962C8B-B14F-4D97-AF65-F5344CB8AC3E}">
        <p14:creationId xmlns:p14="http://schemas.microsoft.com/office/powerpoint/2010/main" val="517339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err="1"/>
              <a:t>Exercise</a:t>
            </a:r>
            <a:r>
              <a:rPr lang="da-DK" kern="0" dirty="0"/>
              <a:t>: MAAFT and MUSCLE</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4272" y="1459825"/>
            <a:ext cx="10822613" cy="4358116"/>
          </a:xfrm>
          <a:prstGeom prst="rect">
            <a:avLst/>
          </a:prstGeom>
          <a:noFill/>
        </p:spPr>
        <p:txBody>
          <a:bodyPr wrap="square" rtlCol="0">
            <a:spAutoFit/>
          </a:bodyPr>
          <a:lstStyle/>
          <a:p>
            <a:r>
              <a:rPr lang="da-DK" sz="2800" dirty="0"/>
              <a:t>Have a look at the </a:t>
            </a:r>
            <a:r>
              <a:rPr lang="da-DK" sz="2800" dirty="0" err="1"/>
              <a:t>two</a:t>
            </a:r>
            <a:r>
              <a:rPr lang="da-DK" sz="2800" dirty="0"/>
              <a:t> alignments </a:t>
            </a:r>
            <a:r>
              <a:rPr lang="da-DK" sz="2800" dirty="0" err="1"/>
              <a:t>you</a:t>
            </a:r>
            <a:r>
              <a:rPr lang="da-DK" sz="2800" dirty="0"/>
              <a:t> </a:t>
            </a:r>
            <a:r>
              <a:rPr lang="da-DK" sz="2800" dirty="0" err="1"/>
              <a:t>generated</a:t>
            </a:r>
            <a:endParaRPr lang="da-DK" sz="2800" dirty="0"/>
          </a:p>
          <a:p>
            <a:endParaRPr lang="da-DK" sz="2800" dirty="0"/>
          </a:p>
          <a:p>
            <a:r>
              <a:rPr lang="da-DK" sz="2800" dirty="0" err="1">
                <a:solidFill>
                  <a:schemeClr val="bg1">
                    <a:lumMod val="50000"/>
                  </a:schemeClr>
                </a:solidFill>
              </a:rPr>
              <a:t>less</a:t>
            </a:r>
            <a:r>
              <a:rPr lang="da-DK" sz="2800" dirty="0">
                <a:solidFill>
                  <a:schemeClr val="bg1">
                    <a:lumMod val="50000"/>
                  </a:schemeClr>
                </a:solidFill>
              </a:rPr>
              <a:t> 16s_sequences_mafft_alignment.fasta</a:t>
            </a:r>
          </a:p>
          <a:p>
            <a:endParaRPr lang="da-DK" sz="2800" dirty="0">
              <a:solidFill>
                <a:schemeClr val="bg1">
                  <a:lumMod val="50000"/>
                </a:schemeClr>
              </a:solidFill>
            </a:endParaRPr>
          </a:p>
          <a:p>
            <a:r>
              <a:rPr lang="da-DK" sz="2800" dirty="0" err="1">
                <a:solidFill>
                  <a:schemeClr val="bg1">
                    <a:lumMod val="50000"/>
                  </a:schemeClr>
                </a:solidFill>
              </a:rPr>
              <a:t>less</a:t>
            </a:r>
            <a:r>
              <a:rPr lang="da-DK" sz="2800" dirty="0">
                <a:solidFill>
                  <a:schemeClr val="bg1">
                    <a:lumMod val="50000"/>
                  </a:schemeClr>
                </a:solidFill>
              </a:rPr>
              <a:t> 16s_sequences_muscle_alignment.fasta</a:t>
            </a:r>
          </a:p>
          <a:p>
            <a:endParaRPr lang="da-DK" sz="2800" dirty="0">
              <a:solidFill>
                <a:schemeClr val="bg1">
                  <a:lumMod val="50000"/>
                </a:schemeClr>
              </a:solidFill>
            </a:endParaRPr>
          </a:p>
          <a:p>
            <a:endParaRPr lang="da-DK" sz="2800" dirty="0">
              <a:solidFill>
                <a:schemeClr val="bg1">
                  <a:lumMod val="50000"/>
                </a:schemeClr>
              </a:solidFill>
            </a:endParaRPr>
          </a:p>
          <a:p>
            <a:r>
              <a:rPr lang="da-DK" sz="2800" dirty="0"/>
              <a:t>Tomorrow </a:t>
            </a:r>
            <a:r>
              <a:rPr lang="da-DK" sz="2800" dirty="0" err="1"/>
              <a:t>we</a:t>
            </a:r>
            <a:r>
              <a:rPr lang="da-DK" sz="2800" dirty="0"/>
              <a:t> </a:t>
            </a:r>
            <a:r>
              <a:rPr lang="da-DK" sz="2800" dirty="0" err="1"/>
              <a:t>will</a:t>
            </a:r>
            <a:r>
              <a:rPr lang="da-DK" sz="2800" dirty="0"/>
              <a:t> </a:t>
            </a:r>
            <a:r>
              <a:rPr lang="da-DK" sz="2800" dirty="0" err="1"/>
              <a:t>use</a:t>
            </a:r>
            <a:r>
              <a:rPr lang="da-DK" sz="2800" dirty="0"/>
              <a:t> </a:t>
            </a:r>
            <a:r>
              <a:rPr lang="da-DK" sz="2800" dirty="0" err="1"/>
              <a:t>these</a:t>
            </a:r>
            <a:r>
              <a:rPr lang="da-DK" sz="2800" dirty="0"/>
              <a:t> alignments to </a:t>
            </a:r>
            <a:r>
              <a:rPr lang="da-DK" sz="2800" dirty="0" err="1"/>
              <a:t>infer</a:t>
            </a:r>
            <a:r>
              <a:rPr lang="da-DK" sz="2800" dirty="0"/>
              <a:t> </a:t>
            </a:r>
            <a:r>
              <a:rPr lang="da-DK" sz="2800" dirty="0" err="1"/>
              <a:t>phylogenies</a:t>
            </a:r>
            <a:r>
              <a:rPr lang="da-DK" sz="2800" dirty="0"/>
              <a:t> and </a:t>
            </a:r>
            <a:r>
              <a:rPr lang="da-DK" sz="2800" dirty="0" err="1"/>
              <a:t>investigate</a:t>
            </a:r>
            <a:r>
              <a:rPr lang="da-DK" sz="2800" dirty="0"/>
              <a:t> the </a:t>
            </a:r>
            <a:r>
              <a:rPr lang="da-DK" sz="2800" dirty="0" err="1"/>
              <a:t>evolutionary</a:t>
            </a:r>
            <a:r>
              <a:rPr lang="da-DK" sz="2800" dirty="0"/>
              <a:t> </a:t>
            </a:r>
            <a:r>
              <a:rPr lang="da-DK" sz="2800" dirty="0" err="1"/>
              <a:t>relationship</a:t>
            </a:r>
            <a:r>
              <a:rPr lang="da-DK" sz="2800" dirty="0"/>
              <a:t> </a:t>
            </a:r>
            <a:r>
              <a:rPr lang="da-DK" sz="2800" dirty="0" err="1"/>
              <a:t>between</a:t>
            </a:r>
            <a:r>
              <a:rPr lang="da-DK" sz="2800" dirty="0"/>
              <a:t> </a:t>
            </a:r>
            <a:r>
              <a:rPr lang="da-DK" sz="2800" dirty="0" err="1"/>
              <a:t>these</a:t>
            </a:r>
            <a:r>
              <a:rPr lang="da-DK" sz="2800" dirty="0"/>
              <a:t> species</a:t>
            </a:r>
            <a:br>
              <a:rPr lang="da-DK" sz="2800" dirty="0"/>
            </a:br>
            <a:r>
              <a:rPr lang="da-DK" sz="2800" dirty="0" err="1"/>
              <a:t>Before</a:t>
            </a:r>
            <a:r>
              <a:rPr lang="da-DK" sz="2800" dirty="0"/>
              <a:t> </a:t>
            </a:r>
            <a:r>
              <a:rPr lang="da-DK" sz="2800" dirty="0" err="1"/>
              <a:t>then</a:t>
            </a:r>
            <a:r>
              <a:rPr lang="da-DK" sz="2800" dirty="0"/>
              <a:t> </a:t>
            </a:r>
            <a:r>
              <a:rPr lang="da-DK" sz="2800" dirty="0" err="1"/>
              <a:t>we</a:t>
            </a:r>
            <a:r>
              <a:rPr lang="da-DK" sz="2800" dirty="0"/>
              <a:t> have a </a:t>
            </a:r>
            <a:r>
              <a:rPr lang="da-DK" sz="2800" dirty="0" err="1"/>
              <a:t>few</a:t>
            </a:r>
            <a:r>
              <a:rPr lang="da-DK" sz="2800" dirty="0"/>
              <a:t> more </a:t>
            </a:r>
            <a:r>
              <a:rPr lang="da-DK" sz="2800" dirty="0" err="1"/>
              <a:t>topics</a:t>
            </a:r>
            <a:r>
              <a:rPr lang="da-DK" sz="2800" dirty="0"/>
              <a:t> of </a:t>
            </a:r>
            <a:r>
              <a:rPr lang="da-DK" sz="2800" dirty="0" err="1"/>
              <a:t>sequence</a:t>
            </a:r>
            <a:r>
              <a:rPr lang="da-DK" sz="2800" dirty="0"/>
              <a:t> alignment </a:t>
            </a:r>
            <a:r>
              <a:rPr lang="da-DK" sz="2800" dirty="0" err="1"/>
              <a:t>we</a:t>
            </a:r>
            <a:r>
              <a:rPr lang="da-DK" sz="2800" dirty="0"/>
              <a:t> </a:t>
            </a:r>
            <a:r>
              <a:rPr lang="da-DK" sz="2800" dirty="0" err="1"/>
              <a:t>need</a:t>
            </a:r>
            <a:r>
              <a:rPr lang="da-DK" sz="2800" dirty="0"/>
              <a:t> to go over</a:t>
            </a:r>
          </a:p>
        </p:txBody>
      </p:sp>
    </p:spTree>
    <p:extLst>
      <p:ext uri="{BB962C8B-B14F-4D97-AF65-F5344CB8AC3E}">
        <p14:creationId xmlns:p14="http://schemas.microsoft.com/office/powerpoint/2010/main" val="4110560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235D-0140-4278-431C-69A49BEF0921}"/>
              </a:ext>
            </a:extLst>
          </p:cNvPr>
          <p:cNvSpPr>
            <a:spLocks noGrp="1"/>
          </p:cNvSpPr>
          <p:nvPr>
            <p:ph type="title"/>
          </p:nvPr>
        </p:nvSpPr>
        <p:spPr/>
        <p:txBody>
          <a:bodyPr/>
          <a:lstStyle/>
          <a:p>
            <a:r>
              <a:rPr lang="en-DK" dirty="0"/>
              <a:t>Basic Local Alignment Search Tool (BLAST)</a:t>
            </a:r>
          </a:p>
        </p:txBody>
      </p:sp>
      <p:pic>
        <p:nvPicPr>
          <p:cNvPr id="7" name="Content Placeholder 6" descr="A blue and green rectangular signs&#10;&#10;Description automatically generated with medium confidence">
            <a:extLst>
              <a:ext uri="{FF2B5EF4-FFF2-40B4-BE49-F238E27FC236}">
                <a16:creationId xmlns:a16="http://schemas.microsoft.com/office/drawing/2014/main" id="{4C48A203-8A74-22DB-104E-257E8170B443}"/>
              </a:ext>
            </a:extLst>
          </p:cNvPr>
          <p:cNvPicPr>
            <a:picLocks noGrp="1" noChangeAspect="1"/>
          </p:cNvPicPr>
          <p:nvPr>
            <p:ph idx="1"/>
          </p:nvPr>
        </p:nvPicPr>
        <p:blipFill>
          <a:blip r:embed="rId2"/>
          <a:stretch>
            <a:fillRect/>
          </a:stretch>
        </p:blipFill>
        <p:spPr>
          <a:xfrm>
            <a:off x="432349" y="1645025"/>
            <a:ext cx="11352213" cy="2828748"/>
          </a:xfrm>
        </p:spPr>
      </p:pic>
      <p:sp>
        <p:nvSpPr>
          <p:cNvPr id="4" name="Footer Placeholder 3">
            <a:extLst>
              <a:ext uri="{FF2B5EF4-FFF2-40B4-BE49-F238E27FC236}">
                <a16:creationId xmlns:a16="http://schemas.microsoft.com/office/drawing/2014/main" id="{6784C6B5-2D99-9EE8-E45F-2F806C535594}"/>
              </a:ext>
            </a:extLst>
          </p:cNvPr>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endParaRPr lang="en-GB" dirty="0"/>
          </a:p>
        </p:txBody>
      </p:sp>
      <p:sp>
        <p:nvSpPr>
          <p:cNvPr id="5" name="Slide Number Placeholder 4">
            <a:extLst>
              <a:ext uri="{FF2B5EF4-FFF2-40B4-BE49-F238E27FC236}">
                <a16:creationId xmlns:a16="http://schemas.microsoft.com/office/drawing/2014/main" id="{34F0A7B2-692E-1A03-6916-C0B58F164096}"/>
              </a:ext>
            </a:extLst>
          </p:cNvPr>
          <p:cNvSpPr>
            <a:spLocks noGrp="1"/>
          </p:cNvSpPr>
          <p:nvPr>
            <p:ph type="sldNum" sz="quarter" idx="12"/>
          </p:nvPr>
        </p:nvSpPr>
        <p:spPr>
          <a:xfrm>
            <a:off x="9041362" y="6475542"/>
            <a:ext cx="2743200" cy="365125"/>
          </a:xfrm>
          <a:prstGeom prst="rect">
            <a:avLst/>
          </a:prstGeom>
        </p:spPr>
        <p:txBody>
          <a:bodyPr vert="horz" lIns="91440" tIns="45720" rIns="91440" bIns="45720" rtlCol="0" anchor="ctr"/>
          <a:lstStyle>
            <a:defPPr>
              <a:defRPr lang="de-DE"/>
            </a:defPPr>
            <a:lvl1pPr algn="r" rtl="0" fontAlgn="base">
              <a:lnSpc>
                <a:spcPct val="90000"/>
              </a:lnSpc>
              <a:spcBef>
                <a:spcPct val="0"/>
              </a:spcBef>
              <a:spcAft>
                <a:spcPct val="0"/>
              </a:spcAft>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fld id="{F9E29A8E-A0F1-419A-8E8B-A78BF9C70DE8}" type="slidenum">
              <a:rPr lang="en-GB" smtClean="0"/>
              <a:pPr/>
              <a:t>32</a:t>
            </a:fld>
            <a:endParaRPr lang="en-GB" dirty="0"/>
          </a:p>
        </p:txBody>
      </p:sp>
      <p:sp>
        <p:nvSpPr>
          <p:cNvPr id="9" name="TextBox 8">
            <a:extLst>
              <a:ext uri="{FF2B5EF4-FFF2-40B4-BE49-F238E27FC236}">
                <a16:creationId xmlns:a16="http://schemas.microsoft.com/office/drawing/2014/main" id="{E168A35C-D221-A554-673C-359364BF3076}"/>
              </a:ext>
            </a:extLst>
          </p:cNvPr>
          <p:cNvSpPr txBox="1"/>
          <p:nvPr/>
        </p:nvSpPr>
        <p:spPr>
          <a:xfrm>
            <a:off x="431999" y="4606958"/>
            <a:ext cx="8913719" cy="535531"/>
          </a:xfrm>
          <a:prstGeom prst="rect">
            <a:avLst/>
          </a:prstGeom>
          <a:noFill/>
        </p:spPr>
        <p:txBody>
          <a:bodyPr wrap="square">
            <a:spAutoFit/>
          </a:bodyPr>
          <a:lstStyle/>
          <a:p>
            <a:r>
              <a:rPr lang="en-DK" dirty="0"/>
              <a:t>https://blast.ncbi.nlm.nih.gov/Blast.cgi</a:t>
            </a:r>
          </a:p>
        </p:txBody>
      </p:sp>
    </p:spTree>
    <p:extLst>
      <p:ext uri="{BB962C8B-B14F-4D97-AF65-F5344CB8AC3E}">
        <p14:creationId xmlns:p14="http://schemas.microsoft.com/office/powerpoint/2010/main" val="4125839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B921-72FD-A26D-31CD-9A93D5B5AFD6}"/>
              </a:ext>
            </a:extLst>
          </p:cNvPr>
          <p:cNvSpPr>
            <a:spLocks noGrp="1"/>
          </p:cNvSpPr>
          <p:nvPr>
            <p:ph type="title"/>
          </p:nvPr>
        </p:nvSpPr>
        <p:spPr/>
        <p:txBody>
          <a:bodyPr/>
          <a:lstStyle/>
          <a:p>
            <a:r>
              <a:rPr lang="en-DK" dirty="0"/>
              <a:t>Command line BLAST</a:t>
            </a:r>
          </a:p>
        </p:txBody>
      </p:sp>
      <p:sp>
        <p:nvSpPr>
          <p:cNvPr id="3" name="Content Placeholder 2">
            <a:extLst>
              <a:ext uri="{FF2B5EF4-FFF2-40B4-BE49-F238E27FC236}">
                <a16:creationId xmlns:a16="http://schemas.microsoft.com/office/drawing/2014/main" id="{0FBAC891-1BC2-8DAF-99F3-FF6DD9030BB7}"/>
              </a:ext>
            </a:extLst>
          </p:cNvPr>
          <p:cNvSpPr>
            <a:spLocks noGrp="1"/>
          </p:cNvSpPr>
          <p:nvPr>
            <p:ph idx="1"/>
          </p:nvPr>
        </p:nvSpPr>
        <p:spPr>
          <a:xfrm>
            <a:off x="431801" y="1077636"/>
            <a:ext cx="11482095" cy="5007157"/>
          </a:xfrm>
        </p:spPr>
        <p:txBody>
          <a:bodyPr/>
          <a:lstStyle/>
          <a:p>
            <a:r>
              <a:rPr lang="en-DK" dirty="0"/>
              <a:t>There are two mandatory inputs for a BLAST search</a:t>
            </a:r>
          </a:p>
          <a:p>
            <a:pPr marL="457200" indent="-457200">
              <a:buFont typeface="Arial" panose="020B0604020202020204" pitchFamily="34" charset="0"/>
              <a:buChar char="•"/>
            </a:pPr>
            <a:r>
              <a:rPr lang="en-DK" sz="2000" dirty="0">
                <a:solidFill>
                  <a:srgbClr val="C00000"/>
                </a:solidFill>
              </a:rPr>
              <a:t>-query</a:t>
            </a:r>
            <a:r>
              <a:rPr lang="en-DK" sz="2000" dirty="0"/>
              <a:t>: query sequence(s) (fasta format)</a:t>
            </a:r>
          </a:p>
          <a:p>
            <a:pPr marL="457200" indent="-457200">
              <a:lnSpc>
                <a:spcPct val="100000"/>
              </a:lnSpc>
              <a:buFont typeface="Arial" panose="020B0604020202020204" pitchFamily="34" charset="0"/>
              <a:buChar char="•"/>
            </a:pPr>
            <a:r>
              <a:rPr lang="en-DK" sz="2000" dirty="0">
                <a:solidFill>
                  <a:srgbClr val="C00000"/>
                </a:solidFill>
              </a:rPr>
              <a:t>-subject </a:t>
            </a:r>
            <a:r>
              <a:rPr lang="en-DK" sz="2000" dirty="0"/>
              <a:t>OR</a:t>
            </a:r>
            <a:r>
              <a:rPr lang="en-DK" sz="2000" dirty="0">
                <a:solidFill>
                  <a:srgbClr val="C00000"/>
                </a:solidFill>
              </a:rPr>
              <a:t> -db</a:t>
            </a:r>
            <a:r>
              <a:rPr lang="en-DK" sz="2000" dirty="0"/>
              <a:t>: subject sequence(s) (fasta format) or blast-formatted database</a:t>
            </a:r>
          </a:p>
          <a:p>
            <a:endParaRPr lang="en-DK" dirty="0"/>
          </a:p>
          <a:p>
            <a:r>
              <a:rPr lang="en-DK" dirty="0"/>
              <a:t>Blast will perform local alignments between similar regions in your query and subject/database</a:t>
            </a:r>
          </a:p>
          <a:p>
            <a:endParaRPr lang="en-DK" dirty="0"/>
          </a:p>
          <a:p>
            <a:r>
              <a:rPr lang="en-DK" dirty="0"/>
              <a:t>There are many different options for output format.</a:t>
            </a:r>
          </a:p>
          <a:p>
            <a:r>
              <a:rPr lang="en-DK" dirty="0"/>
              <a:t>We will look at two today:</a:t>
            </a:r>
          </a:p>
          <a:p>
            <a:pPr marL="342900" indent="-342900">
              <a:buFont typeface="Arial" panose="020B0604020202020204" pitchFamily="34" charset="0"/>
              <a:buChar char="•"/>
            </a:pPr>
            <a:r>
              <a:rPr lang="en-DK" sz="2000" dirty="0"/>
              <a:t>Default: Easy to read with the naked eye, neatly visualizes hits and alignments between query and subject sequences</a:t>
            </a:r>
          </a:p>
          <a:p>
            <a:pPr marL="342900" indent="-342900">
              <a:buFont typeface="Arial" panose="020B0604020202020204" pitchFamily="34" charset="0"/>
              <a:buChar char="•"/>
            </a:pPr>
            <a:r>
              <a:rPr lang="en-DK" sz="2000" dirty="0">
                <a:solidFill>
                  <a:srgbClr val="C00000"/>
                </a:solidFill>
              </a:rPr>
              <a:t>-outfmt 6</a:t>
            </a:r>
            <a:r>
              <a:rPr lang="en-DK" sz="2000" dirty="0"/>
              <a:t>: Tab-separated format where you choose what information to include in each column. Much nicer to use for anything programmatic</a:t>
            </a:r>
          </a:p>
          <a:p>
            <a:endParaRPr lang="en-DK" dirty="0"/>
          </a:p>
        </p:txBody>
      </p:sp>
      <p:sp>
        <p:nvSpPr>
          <p:cNvPr id="4" name="Footer Placeholder 3">
            <a:extLst>
              <a:ext uri="{FF2B5EF4-FFF2-40B4-BE49-F238E27FC236}">
                <a16:creationId xmlns:a16="http://schemas.microsoft.com/office/drawing/2014/main" id="{9ECFC656-05DF-AD00-179E-8382737A5297}"/>
              </a:ext>
            </a:extLst>
          </p:cNvPr>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endParaRPr lang="en-GB" dirty="0"/>
          </a:p>
        </p:txBody>
      </p:sp>
      <p:sp>
        <p:nvSpPr>
          <p:cNvPr id="5" name="Slide Number Placeholder 4">
            <a:extLst>
              <a:ext uri="{FF2B5EF4-FFF2-40B4-BE49-F238E27FC236}">
                <a16:creationId xmlns:a16="http://schemas.microsoft.com/office/drawing/2014/main" id="{4B35A529-EA64-5CE9-654B-6E5EE25DD3BD}"/>
              </a:ext>
            </a:extLst>
          </p:cNvPr>
          <p:cNvSpPr>
            <a:spLocks noGrp="1"/>
          </p:cNvSpPr>
          <p:nvPr>
            <p:ph type="sldNum" sz="quarter" idx="12"/>
          </p:nvPr>
        </p:nvSpPr>
        <p:spPr>
          <a:xfrm>
            <a:off x="9041362" y="6475542"/>
            <a:ext cx="2743200" cy="365125"/>
          </a:xfrm>
          <a:prstGeom prst="rect">
            <a:avLst/>
          </a:prstGeom>
        </p:spPr>
        <p:txBody>
          <a:bodyPr vert="horz" lIns="91440" tIns="45720" rIns="91440" bIns="45720" rtlCol="0" anchor="ctr"/>
          <a:lstStyle>
            <a:defPPr>
              <a:defRPr lang="de-DE"/>
            </a:defPPr>
            <a:lvl1pPr algn="r" rtl="0" fontAlgn="base">
              <a:lnSpc>
                <a:spcPct val="90000"/>
              </a:lnSpc>
              <a:spcBef>
                <a:spcPct val="0"/>
              </a:spcBef>
              <a:spcAft>
                <a:spcPct val="0"/>
              </a:spcAft>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fld id="{F9E29A8E-A0F1-419A-8E8B-A78BF9C70DE8}" type="slidenum">
              <a:rPr lang="en-GB" smtClean="0"/>
              <a:pPr/>
              <a:t>33</a:t>
            </a:fld>
            <a:endParaRPr lang="en-GB" dirty="0"/>
          </a:p>
        </p:txBody>
      </p:sp>
    </p:spTree>
    <p:extLst>
      <p:ext uri="{BB962C8B-B14F-4D97-AF65-F5344CB8AC3E}">
        <p14:creationId xmlns:p14="http://schemas.microsoft.com/office/powerpoint/2010/main" val="279900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235D-0140-4278-431C-69A49BEF0921}"/>
              </a:ext>
            </a:extLst>
          </p:cNvPr>
          <p:cNvSpPr>
            <a:spLocks noGrp="1"/>
          </p:cNvSpPr>
          <p:nvPr>
            <p:ph type="title"/>
          </p:nvPr>
        </p:nvSpPr>
        <p:spPr/>
        <p:txBody>
          <a:bodyPr/>
          <a:lstStyle/>
          <a:p>
            <a:r>
              <a:rPr lang="en-DK" dirty="0"/>
              <a:t>BLAST</a:t>
            </a:r>
          </a:p>
        </p:txBody>
      </p:sp>
      <p:sp>
        <p:nvSpPr>
          <p:cNvPr id="4" name="Footer Placeholder 3">
            <a:extLst>
              <a:ext uri="{FF2B5EF4-FFF2-40B4-BE49-F238E27FC236}">
                <a16:creationId xmlns:a16="http://schemas.microsoft.com/office/drawing/2014/main" id="{6784C6B5-2D99-9EE8-E45F-2F806C535594}"/>
              </a:ext>
            </a:extLst>
          </p:cNvPr>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endParaRPr lang="en-GB" dirty="0"/>
          </a:p>
        </p:txBody>
      </p:sp>
      <p:sp>
        <p:nvSpPr>
          <p:cNvPr id="5" name="Slide Number Placeholder 4">
            <a:extLst>
              <a:ext uri="{FF2B5EF4-FFF2-40B4-BE49-F238E27FC236}">
                <a16:creationId xmlns:a16="http://schemas.microsoft.com/office/drawing/2014/main" id="{34F0A7B2-692E-1A03-6916-C0B58F164096}"/>
              </a:ext>
            </a:extLst>
          </p:cNvPr>
          <p:cNvSpPr>
            <a:spLocks noGrp="1"/>
          </p:cNvSpPr>
          <p:nvPr>
            <p:ph type="sldNum" sz="quarter" idx="12"/>
          </p:nvPr>
        </p:nvSpPr>
        <p:spPr>
          <a:xfrm>
            <a:off x="9041362" y="6475542"/>
            <a:ext cx="2743200" cy="365125"/>
          </a:xfrm>
          <a:prstGeom prst="rect">
            <a:avLst/>
          </a:prstGeom>
        </p:spPr>
        <p:txBody>
          <a:bodyPr vert="horz" lIns="91440" tIns="45720" rIns="91440" bIns="45720" rtlCol="0" anchor="ctr"/>
          <a:lstStyle>
            <a:defPPr>
              <a:defRPr lang="de-DE"/>
            </a:defPPr>
            <a:lvl1pPr algn="r" rtl="0" fontAlgn="base">
              <a:lnSpc>
                <a:spcPct val="90000"/>
              </a:lnSpc>
              <a:spcBef>
                <a:spcPct val="0"/>
              </a:spcBef>
              <a:spcAft>
                <a:spcPct val="0"/>
              </a:spcAft>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fld id="{F9E29A8E-A0F1-419A-8E8B-A78BF9C70DE8}" type="slidenum">
              <a:rPr lang="en-GB" smtClean="0"/>
              <a:pPr/>
              <a:t>34</a:t>
            </a:fld>
            <a:endParaRPr lang="en-GB" dirty="0"/>
          </a:p>
        </p:txBody>
      </p:sp>
      <p:sp>
        <p:nvSpPr>
          <p:cNvPr id="6" name="Content Placeholder 5">
            <a:extLst>
              <a:ext uri="{FF2B5EF4-FFF2-40B4-BE49-F238E27FC236}">
                <a16:creationId xmlns:a16="http://schemas.microsoft.com/office/drawing/2014/main" id="{A4233190-A952-6ED7-14AB-7AC09642336D}"/>
              </a:ext>
            </a:extLst>
          </p:cNvPr>
          <p:cNvSpPr>
            <a:spLocks noGrp="1"/>
          </p:cNvSpPr>
          <p:nvPr>
            <p:ph idx="1"/>
          </p:nvPr>
        </p:nvSpPr>
        <p:spPr>
          <a:xfrm>
            <a:off x="431801" y="1045881"/>
            <a:ext cx="11421781" cy="5085978"/>
          </a:xfrm>
        </p:spPr>
        <p:txBody>
          <a:bodyPr/>
          <a:lstStyle/>
          <a:p>
            <a:r>
              <a:rPr lang="en-DK" dirty="0"/>
              <a:t>Blast uses the Smith-Waterman algorithm, which is a variation of the Needleman-Wunsch algorithm, to perform local sequence alignment</a:t>
            </a:r>
          </a:p>
          <a:p>
            <a:endParaRPr lang="en-DK" dirty="0"/>
          </a:p>
          <a:p>
            <a:r>
              <a:rPr lang="en-DK" dirty="0"/>
              <a:t>Like Needleman-Wunsch , the Smith-Waterman algorithm is a dynamic programming algorithm, and therefore guaranteed to provide you the best possible alignment between your two sequences.</a:t>
            </a:r>
          </a:p>
          <a:p>
            <a:endParaRPr lang="en-DK" dirty="0"/>
          </a:p>
          <a:p>
            <a:r>
              <a:rPr lang="en-DK" dirty="0">
                <a:solidFill>
                  <a:srgbClr val="C00000"/>
                </a:solidFill>
              </a:rPr>
              <a:t>But Blast is not just an alignment tool!</a:t>
            </a:r>
          </a:p>
          <a:p>
            <a:endParaRPr lang="en-DK" dirty="0"/>
          </a:p>
          <a:p>
            <a:r>
              <a:rPr lang="en-DK" dirty="0"/>
              <a:t>The “search” part of Blast is a search for exact kmer matches between your query and subject sequences. This is necessary because aligning all parts of large query and subject sequences is way too demanding computationally, and exact kmer matching is very fast.</a:t>
            </a:r>
          </a:p>
        </p:txBody>
      </p:sp>
    </p:spTree>
    <p:extLst>
      <p:ext uri="{BB962C8B-B14F-4D97-AF65-F5344CB8AC3E}">
        <p14:creationId xmlns:p14="http://schemas.microsoft.com/office/powerpoint/2010/main" val="2595424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235D-0140-4278-431C-69A49BEF0921}"/>
              </a:ext>
            </a:extLst>
          </p:cNvPr>
          <p:cNvSpPr>
            <a:spLocks noGrp="1"/>
          </p:cNvSpPr>
          <p:nvPr>
            <p:ph type="title"/>
          </p:nvPr>
        </p:nvSpPr>
        <p:spPr/>
        <p:txBody>
          <a:bodyPr/>
          <a:lstStyle/>
          <a:p>
            <a:r>
              <a:rPr lang="en-DK" dirty="0"/>
              <a:t>BLAST</a:t>
            </a:r>
          </a:p>
        </p:txBody>
      </p:sp>
      <p:sp>
        <p:nvSpPr>
          <p:cNvPr id="4" name="Footer Placeholder 3">
            <a:extLst>
              <a:ext uri="{FF2B5EF4-FFF2-40B4-BE49-F238E27FC236}">
                <a16:creationId xmlns:a16="http://schemas.microsoft.com/office/drawing/2014/main" id="{6784C6B5-2D99-9EE8-E45F-2F806C535594}"/>
              </a:ext>
            </a:extLst>
          </p:cNvPr>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endParaRPr lang="en-GB" dirty="0"/>
          </a:p>
        </p:txBody>
      </p:sp>
      <p:sp>
        <p:nvSpPr>
          <p:cNvPr id="5" name="Slide Number Placeholder 4">
            <a:extLst>
              <a:ext uri="{FF2B5EF4-FFF2-40B4-BE49-F238E27FC236}">
                <a16:creationId xmlns:a16="http://schemas.microsoft.com/office/drawing/2014/main" id="{34F0A7B2-692E-1A03-6916-C0B58F164096}"/>
              </a:ext>
            </a:extLst>
          </p:cNvPr>
          <p:cNvSpPr>
            <a:spLocks noGrp="1"/>
          </p:cNvSpPr>
          <p:nvPr>
            <p:ph type="sldNum" sz="quarter" idx="12"/>
          </p:nvPr>
        </p:nvSpPr>
        <p:spPr>
          <a:xfrm>
            <a:off x="9041362" y="6475542"/>
            <a:ext cx="2743200" cy="365125"/>
          </a:xfrm>
          <a:prstGeom prst="rect">
            <a:avLst/>
          </a:prstGeom>
        </p:spPr>
        <p:txBody>
          <a:bodyPr vert="horz" lIns="91440" tIns="45720" rIns="91440" bIns="45720" rtlCol="0" anchor="ctr"/>
          <a:lstStyle>
            <a:defPPr>
              <a:defRPr lang="de-DE"/>
            </a:defPPr>
            <a:lvl1pPr algn="r" rtl="0" fontAlgn="base">
              <a:lnSpc>
                <a:spcPct val="90000"/>
              </a:lnSpc>
              <a:spcBef>
                <a:spcPct val="0"/>
              </a:spcBef>
              <a:spcAft>
                <a:spcPct val="0"/>
              </a:spcAft>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fld id="{F9E29A8E-A0F1-419A-8E8B-A78BF9C70DE8}" type="slidenum">
              <a:rPr lang="en-GB" smtClean="0"/>
              <a:pPr/>
              <a:t>35</a:t>
            </a:fld>
            <a:endParaRPr lang="en-GB" dirty="0"/>
          </a:p>
        </p:txBody>
      </p:sp>
      <p:sp>
        <p:nvSpPr>
          <p:cNvPr id="6" name="Content Placeholder 5">
            <a:extLst>
              <a:ext uri="{FF2B5EF4-FFF2-40B4-BE49-F238E27FC236}">
                <a16:creationId xmlns:a16="http://schemas.microsoft.com/office/drawing/2014/main" id="{A4233190-A952-6ED7-14AB-7AC09642336D}"/>
              </a:ext>
            </a:extLst>
          </p:cNvPr>
          <p:cNvSpPr>
            <a:spLocks noGrp="1"/>
          </p:cNvSpPr>
          <p:nvPr>
            <p:ph idx="1"/>
          </p:nvPr>
        </p:nvSpPr>
        <p:spPr>
          <a:xfrm>
            <a:off x="431801" y="965215"/>
            <a:ext cx="11368617" cy="5213725"/>
          </a:xfrm>
        </p:spPr>
        <p:txBody>
          <a:bodyPr/>
          <a:lstStyle/>
          <a:p>
            <a:r>
              <a:rPr lang="en-DK" dirty="0"/>
              <a:t>Therefore there are three important parameters in blast that dictate what your alignment output looks like.</a:t>
            </a:r>
          </a:p>
          <a:p>
            <a:pPr marL="342900" indent="-342900">
              <a:buFont typeface="Arial" panose="020B0604020202020204" pitchFamily="34" charset="0"/>
              <a:buChar char="•"/>
            </a:pPr>
            <a:r>
              <a:rPr lang="en-DK" sz="2000" dirty="0"/>
              <a:t>The substitution matrix (match and mismatch score)</a:t>
            </a:r>
          </a:p>
          <a:p>
            <a:pPr marL="342900" indent="-342900">
              <a:buFont typeface="Arial" panose="020B0604020202020204" pitchFamily="34" charset="0"/>
              <a:buChar char="•"/>
            </a:pPr>
            <a:r>
              <a:rPr lang="en-DK" sz="2000" dirty="0"/>
              <a:t>The gap penalty</a:t>
            </a:r>
          </a:p>
          <a:p>
            <a:pPr marL="342900" indent="-342900">
              <a:buFont typeface="Arial" panose="020B0604020202020204" pitchFamily="34" charset="0"/>
              <a:buChar char="•"/>
            </a:pPr>
            <a:r>
              <a:rPr lang="en-DK" sz="2000" dirty="0">
                <a:solidFill>
                  <a:srgbClr val="C00000"/>
                </a:solidFill>
              </a:rPr>
              <a:t>The kmer size (or word size) used for initial search (seeding)</a:t>
            </a:r>
          </a:p>
          <a:p>
            <a:endParaRPr lang="en-DK" dirty="0"/>
          </a:p>
          <a:p>
            <a:r>
              <a:rPr lang="en-DK" dirty="0"/>
              <a:t>Blast will only perform local alignment in regions where it identifies an exact match of at least k nucleotides between your query and subject sequences.</a:t>
            </a:r>
          </a:p>
          <a:p>
            <a:r>
              <a:rPr lang="en-DK" dirty="0"/>
              <a:t>When you use default “blastn” on command line, this is equivalent of what is called “megablast” in the online version of blast. This uses a “word size” of 28.</a:t>
            </a:r>
            <a:br>
              <a:rPr lang="en-DK" dirty="0"/>
            </a:br>
            <a:endParaRPr lang="en-DK" dirty="0"/>
          </a:p>
          <a:p>
            <a:r>
              <a:rPr lang="en-DK" dirty="0"/>
              <a:t>Even if your query and subject sequence share a region with 96% similarity, Megablast will fail to do an alignment if the mismatches between the two are spread out so that there is no exact match of 28 nucleotides!</a:t>
            </a:r>
          </a:p>
        </p:txBody>
      </p:sp>
    </p:spTree>
    <p:extLst>
      <p:ext uri="{BB962C8B-B14F-4D97-AF65-F5344CB8AC3E}">
        <p14:creationId xmlns:p14="http://schemas.microsoft.com/office/powerpoint/2010/main" val="324278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235D-0140-4278-431C-69A49BEF0921}"/>
              </a:ext>
            </a:extLst>
          </p:cNvPr>
          <p:cNvSpPr>
            <a:spLocks noGrp="1"/>
          </p:cNvSpPr>
          <p:nvPr>
            <p:ph type="title"/>
          </p:nvPr>
        </p:nvSpPr>
        <p:spPr/>
        <p:txBody>
          <a:bodyPr/>
          <a:lstStyle/>
          <a:p>
            <a:r>
              <a:rPr lang="en-DK" dirty="0"/>
              <a:t>Basic Local Alignment Search Tool (BLAST)</a:t>
            </a:r>
          </a:p>
        </p:txBody>
      </p:sp>
      <p:sp>
        <p:nvSpPr>
          <p:cNvPr id="4" name="Footer Placeholder 3">
            <a:extLst>
              <a:ext uri="{FF2B5EF4-FFF2-40B4-BE49-F238E27FC236}">
                <a16:creationId xmlns:a16="http://schemas.microsoft.com/office/drawing/2014/main" id="{6784C6B5-2D99-9EE8-E45F-2F806C535594}"/>
              </a:ext>
            </a:extLst>
          </p:cNvPr>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endParaRPr lang="en-GB" dirty="0"/>
          </a:p>
        </p:txBody>
      </p:sp>
      <p:sp>
        <p:nvSpPr>
          <p:cNvPr id="5" name="Slide Number Placeholder 4">
            <a:extLst>
              <a:ext uri="{FF2B5EF4-FFF2-40B4-BE49-F238E27FC236}">
                <a16:creationId xmlns:a16="http://schemas.microsoft.com/office/drawing/2014/main" id="{34F0A7B2-692E-1A03-6916-C0B58F164096}"/>
              </a:ext>
            </a:extLst>
          </p:cNvPr>
          <p:cNvSpPr>
            <a:spLocks noGrp="1"/>
          </p:cNvSpPr>
          <p:nvPr>
            <p:ph type="sldNum" sz="quarter" idx="12"/>
          </p:nvPr>
        </p:nvSpPr>
        <p:spPr>
          <a:xfrm>
            <a:off x="9041362" y="6475542"/>
            <a:ext cx="2743200" cy="365125"/>
          </a:xfrm>
          <a:prstGeom prst="rect">
            <a:avLst/>
          </a:prstGeom>
        </p:spPr>
        <p:txBody>
          <a:bodyPr vert="horz" lIns="91440" tIns="45720" rIns="91440" bIns="45720" rtlCol="0" anchor="ctr"/>
          <a:lstStyle>
            <a:defPPr>
              <a:defRPr lang="de-DE"/>
            </a:defPPr>
            <a:lvl1pPr algn="r" rtl="0" fontAlgn="base">
              <a:lnSpc>
                <a:spcPct val="90000"/>
              </a:lnSpc>
              <a:spcBef>
                <a:spcPct val="0"/>
              </a:spcBef>
              <a:spcAft>
                <a:spcPct val="0"/>
              </a:spcAft>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fld id="{F9E29A8E-A0F1-419A-8E8B-A78BF9C70DE8}" type="slidenum">
              <a:rPr lang="en-GB" smtClean="0"/>
              <a:pPr/>
              <a:t>36</a:t>
            </a:fld>
            <a:endParaRPr lang="en-GB" dirty="0"/>
          </a:p>
        </p:txBody>
      </p:sp>
      <p:pic>
        <p:nvPicPr>
          <p:cNvPr id="10" name="Picture 9" descr="A screenshot of a program selection&#10;&#10;Description automatically generated">
            <a:extLst>
              <a:ext uri="{FF2B5EF4-FFF2-40B4-BE49-F238E27FC236}">
                <a16:creationId xmlns:a16="http://schemas.microsoft.com/office/drawing/2014/main" id="{5B8D3508-E15C-AB27-4CF2-FA76422C927E}"/>
              </a:ext>
            </a:extLst>
          </p:cNvPr>
          <p:cNvPicPr>
            <a:picLocks noChangeAspect="1"/>
          </p:cNvPicPr>
          <p:nvPr/>
        </p:nvPicPr>
        <p:blipFill>
          <a:blip r:embed="rId2"/>
          <a:stretch>
            <a:fillRect/>
          </a:stretch>
        </p:blipFill>
        <p:spPr>
          <a:xfrm>
            <a:off x="8106684" y="1034147"/>
            <a:ext cx="3587393" cy="3116744"/>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8A21E63E-D132-7816-6505-E3422F94C89D}"/>
              </a:ext>
            </a:extLst>
          </p:cNvPr>
          <p:cNvPicPr>
            <a:picLocks noChangeAspect="1"/>
          </p:cNvPicPr>
          <p:nvPr/>
        </p:nvPicPr>
        <p:blipFill>
          <a:blip r:embed="rId3"/>
          <a:stretch>
            <a:fillRect/>
          </a:stretch>
        </p:blipFill>
        <p:spPr>
          <a:xfrm>
            <a:off x="3845860" y="1034146"/>
            <a:ext cx="4155658" cy="3116744"/>
          </a:xfrm>
          <a:prstGeom prst="rect">
            <a:avLst/>
          </a:prstGeom>
        </p:spPr>
      </p:pic>
      <p:pic>
        <p:nvPicPr>
          <p:cNvPr id="14" name="Picture 13" descr="A screenshot of a program selection&#10;&#10;Description automatically generated">
            <a:extLst>
              <a:ext uri="{FF2B5EF4-FFF2-40B4-BE49-F238E27FC236}">
                <a16:creationId xmlns:a16="http://schemas.microsoft.com/office/drawing/2014/main" id="{2BD1DC0B-77F0-BDD7-2F87-56FA4ADD6016}"/>
              </a:ext>
            </a:extLst>
          </p:cNvPr>
          <p:cNvPicPr>
            <a:picLocks noChangeAspect="1"/>
          </p:cNvPicPr>
          <p:nvPr/>
        </p:nvPicPr>
        <p:blipFill>
          <a:blip r:embed="rId4"/>
          <a:stretch>
            <a:fillRect/>
          </a:stretch>
        </p:blipFill>
        <p:spPr>
          <a:xfrm>
            <a:off x="225487" y="1034146"/>
            <a:ext cx="3437122" cy="3067208"/>
          </a:xfrm>
          <a:prstGeom prst="rect">
            <a:avLst/>
          </a:prstGeom>
        </p:spPr>
      </p:pic>
      <p:sp>
        <p:nvSpPr>
          <p:cNvPr id="16" name="TextBox 15">
            <a:extLst>
              <a:ext uri="{FF2B5EF4-FFF2-40B4-BE49-F238E27FC236}">
                <a16:creationId xmlns:a16="http://schemas.microsoft.com/office/drawing/2014/main" id="{B569538D-BB5E-7BEE-0B9F-05DAC02EE8BF}"/>
              </a:ext>
            </a:extLst>
          </p:cNvPr>
          <p:cNvSpPr txBox="1"/>
          <p:nvPr/>
        </p:nvSpPr>
        <p:spPr>
          <a:xfrm>
            <a:off x="225487" y="4324926"/>
            <a:ext cx="11468590" cy="2086725"/>
          </a:xfrm>
          <a:prstGeom prst="rect">
            <a:avLst/>
          </a:prstGeom>
          <a:noFill/>
        </p:spPr>
        <p:txBody>
          <a:bodyPr wrap="square">
            <a:spAutoFit/>
          </a:bodyPr>
          <a:lstStyle/>
          <a:p>
            <a:r>
              <a:rPr lang="en-DK" sz="2400" dirty="0"/>
              <a:t>You can pick which program to use with the -task option, i.e.</a:t>
            </a:r>
            <a:br>
              <a:rPr lang="en-DK" sz="2400" dirty="0"/>
            </a:br>
            <a:r>
              <a:rPr lang="en-DK" sz="2400" dirty="0">
                <a:solidFill>
                  <a:schemeClr val="bg1">
                    <a:lumMod val="50000"/>
                  </a:schemeClr>
                </a:solidFill>
              </a:rPr>
              <a:t>blastn -task blastn -query [query.fasta] -subject [subject.fasta]</a:t>
            </a:r>
            <a:br>
              <a:rPr lang="en-DK" sz="2400" dirty="0"/>
            </a:br>
            <a:br>
              <a:rPr lang="en-DK" sz="2400" dirty="0"/>
            </a:br>
            <a:r>
              <a:rPr lang="en-DK" sz="2400" dirty="0"/>
              <a:t>You can also modify the exact match (</a:t>
            </a:r>
            <a:r>
              <a:rPr lang="en-DK" sz="2400" dirty="0">
                <a:solidFill>
                  <a:schemeClr val="bg1">
                    <a:lumMod val="50000"/>
                  </a:schemeClr>
                </a:solidFill>
              </a:rPr>
              <a:t>-reward</a:t>
            </a:r>
            <a:r>
              <a:rPr lang="en-DK" sz="2400" dirty="0"/>
              <a:t>), mismatch (-penalty) and gap scores </a:t>
            </a:r>
            <a:r>
              <a:rPr lang="en-DK" sz="2400" dirty="0">
                <a:solidFill>
                  <a:schemeClr val="bg1">
                    <a:lumMod val="50000"/>
                  </a:schemeClr>
                </a:solidFill>
              </a:rPr>
              <a:t>(-gapopen</a:t>
            </a:r>
            <a:r>
              <a:rPr lang="en-DK" sz="2400" dirty="0"/>
              <a:t>, </a:t>
            </a:r>
            <a:r>
              <a:rPr lang="en-DK" sz="2400" dirty="0">
                <a:solidFill>
                  <a:schemeClr val="bg1">
                    <a:lumMod val="50000"/>
                  </a:schemeClr>
                </a:solidFill>
              </a:rPr>
              <a:t>-gapextend</a:t>
            </a:r>
            <a:r>
              <a:rPr lang="en-DK" sz="2400" dirty="0"/>
              <a:t>)</a:t>
            </a:r>
          </a:p>
          <a:p>
            <a:endParaRPr lang="en-DK" sz="2400" dirty="0"/>
          </a:p>
        </p:txBody>
      </p:sp>
    </p:spTree>
    <p:extLst>
      <p:ext uri="{BB962C8B-B14F-4D97-AF65-F5344CB8AC3E}">
        <p14:creationId xmlns:p14="http://schemas.microsoft.com/office/powerpoint/2010/main" val="3892913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3E62-6284-9103-2AA5-DE143F9583B4}"/>
              </a:ext>
            </a:extLst>
          </p:cNvPr>
          <p:cNvSpPr>
            <a:spLocks noGrp="1"/>
          </p:cNvSpPr>
          <p:nvPr>
            <p:ph type="title"/>
          </p:nvPr>
        </p:nvSpPr>
        <p:spPr/>
        <p:txBody>
          <a:bodyPr/>
          <a:lstStyle/>
          <a:p>
            <a:r>
              <a:rPr lang="en-DK" dirty="0"/>
              <a:t>BLAST command line input and output</a:t>
            </a:r>
          </a:p>
        </p:txBody>
      </p:sp>
      <p:sp>
        <p:nvSpPr>
          <p:cNvPr id="3" name="Content Placeholder 2">
            <a:extLst>
              <a:ext uri="{FF2B5EF4-FFF2-40B4-BE49-F238E27FC236}">
                <a16:creationId xmlns:a16="http://schemas.microsoft.com/office/drawing/2014/main" id="{EB8C3EFD-BC2F-1B3D-CB52-83D07D1E135E}"/>
              </a:ext>
            </a:extLst>
          </p:cNvPr>
          <p:cNvSpPr>
            <a:spLocks noGrp="1"/>
          </p:cNvSpPr>
          <p:nvPr>
            <p:ph idx="1"/>
          </p:nvPr>
        </p:nvSpPr>
        <p:spPr>
          <a:xfrm>
            <a:off x="432000" y="1474237"/>
            <a:ext cx="10130666" cy="4702726"/>
          </a:xfrm>
        </p:spPr>
        <p:txBody>
          <a:bodyPr>
            <a:normAutofit/>
          </a:bodyPr>
          <a:lstStyle/>
          <a:p>
            <a:pPr>
              <a:lnSpc>
                <a:spcPct val="100000"/>
              </a:lnSpc>
            </a:pPr>
            <a:r>
              <a:rPr lang="en-DK" sz="2400" dirty="0"/>
              <a:t>Megablast with bare minimum input options</a:t>
            </a:r>
          </a:p>
          <a:p>
            <a:pPr marL="457200" lvl="1" indent="0">
              <a:lnSpc>
                <a:spcPct val="100000"/>
              </a:lnSpc>
              <a:buNone/>
            </a:pPr>
            <a:r>
              <a:rPr lang="en-GB" sz="2000" dirty="0">
                <a:solidFill>
                  <a:srgbClr val="0070C0"/>
                </a:solidFill>
              </a:rPr>
              <a:t>b</a:t>
            </a:r>
            <a:r>
              <a:rPr lang="en-DK" sz="2000" dirty="0">
                <a:solidFill>
                  <a:srgbClr val="0070C0"/>
                </a:solidFill>
              </a:rPr>
              <a:t>lastn -query [query.fasta] -subject [subject.fasta] -out [blast_output.txt]</a:t>
            </a:r>
          </a:p>
          <a:p>
            <a:pPr>
              <a:lnSpc>
                <a:spcPct val="100000"/>
              </a:lnSpc>
            </a:pPr>
            <a:endParaRPr lang="en-DK" sz="2400" dirty="0">
              <a:solidFill>
                <a:srgbClr val="0070C0"/>
              </a:solidFill>
            </a:endParaRPr>
          </a:p>
          <a:p>
            <a:pPr>
              <a:lnSpc>
                <a:spcPct val="100000"/>
              </a:lnSpc>
            </a:pPr>
            <a:r>
              <a:rPr lang="en-DK" sz="2400" dirty="0"/>
              <a:t>Megablast with a more programmatic friendly output format</a:t>
            </a:r>
          </a:p>
          <a:p>
            <a:pPr marL="457200" lvl="1" indent="0">
              <a:lnSpc>
                <a:spcPct val="100000"/>
              </a:lnSpc>
              <a:buNone/>
            </a:pPr>
            <a:r>
              <a:rPr lang="en-GB" sz="2000" dirty="0">
                <a:solidFill>
                  <a:srgbClr val="0070C0"/>
                </a:solidFill>
              </a:rPr>
              <a:t>b</a:t>
            </a:r>
            <a:r>
              <a:rPr lang="en-DK" sz="2000" dirty="0">
                <a:solidFill>
                  <a:srgbClr val="0070C0"/>
                </a:solidFill>
              </a:rPr>
              <a:t>lastn -query [query.fasta] -subject [subject.fasta] -out [blast_output.tsv] -outfmt 6</a:t>
            </a:r>
          </a:p>
          <a:p>
            <a:pPr>
              <a:lnSpc>
                <a:spcPct val="100000"/>
              </a:lnSpc>
            </a:pPr>
            <a:endParaRPr lang="en-DK" sz="2400" dirty="0"/>
          </a:p>
          <a:p>
            <a:pPr>
              <a:lnSpc>
                <a:spcPct val="100000"/>
              </a:lnSpc>
            </a:pPr>
            <a:r>
              <a:rPr lang="en-DK" sz="2400" dirty="0"/>
              <a:t>Megablast, programmatic friendly output with select info</a:t>
            </a:r>
          </a:p>
          <a:p>
            <a:pPr marL="457200" lvl="1" indent="0">
              <a:lnSpc>
                <a:spcPct val="100000"/>
              </a:lnSpc>
              <a:buNone/>
            </a:pPr>
            <a:r>
              <a:rPr lang="en-GB" sz="2000" dirty="0">
                <a:solidFill>
                  <a:srgbClr val="0070C0"/>
                </a:solidFill>
              </a:rPr>
              <a:t>b</a:t>
            </a:r>
            <a:r>
              <a:rPr lang="en-DK" sz="2000" dirty="0">
                <a:solidFill>
                  <a:srgbClr val="0070C0"/>
                </a:solidFill>
              </a:rPr>
              <a:t>lastn -query [query.fasta] -subject [subject.fasta] -out [blast_output.tsv] </a:t>
            </a:r>
            <a:r>
              <a:rPr lang="en-GB" sz="2000" dirty="0">
                <a:solidFill>
                  <a:srgbClr val="0070C0"/>
                </a:solidFill>
              </a:rPr>
              <a:t>-</a:t>
            </a:r>
            <a:r>
              <a:rPr lang="en-GB" sz="2000" dirty="0" err="1">
                <a:solidFill>
                  <a:srgbClr val="0070C0"/>
                </a:solidFill>
              </a:rPr>
              <a:t>outfmt</a:t>
            </a:r>
            <a:r>
              <a:rPr lang="en-GB" sz="2000" dirty="0">
                <a:solidFill>
                  <a:srgbClr val="0070C0"/>
                </a:solidFill>
              </a:rPr>
              <a:t> “6 </a:t>
            </a:r>
            <a:r>
              <a:rPr lang="en-GB" sz="2000" dirty="0" err="1">
                <a:solidFill>
                  <a:srgbClr val="0070C0"/>
                </a:solidFill>
              </a:rPr>
              <a:t>qseqid</a:t>
            </a:r>
            <a:r>
              <a:rPr lang="en-GB" sz="2000" dirty="0">
                <a:solidFill>
                  <a:srgbClr val="0070C0"/>
                </a:solidFill>
              </a:rPr>
              <a:t> </a:t>
            </a:r>
            <a:r>
              <a:rPr lang="en-GB" sz="2000" dirty="0" err="1">
                <a:solidFill>
                  <a:srgbClr val="0070C0"/>
                </a:solidFill>
              </a:rPr>
              <a:t>sseqid</a:t>
            </a:r>
            <a:r>
              <a:rPr lang="en-GB" sz="2000" dirty="0">
                <a:solidFill>
                  <a:srgbClr val="0070C0"/>
                </a:solidFill>
              </a:rPr>
              <a:t> </a:t>
            </a:r>
            <a:r>
              <a:rPr lang="en-GB" sz="2000" dirty="0" err="1">
                <a:solidFill>
                  <a:srgbClr val="0070C0"/>
                </a:solidFill>
              </a:rPr>
              <a:t>pident</a:t>
            </a:r>
            <a:r>
              <a:rPr lang="en-GB" sz="2000" dirty="0">
                <a:solidFill>
                  <a:srgbClr val="0070C0"/>
                </a:solidFill>
              </a:rPr>
              <a:t> length </a:t>
            </a:r>
            <a:r>
              <a:rPr lang="en-GB" sz="2000" dirty="0" err="1">
                <a:solidFill>
                  <a:srgbClr val="0070C0"/>
                </a:solidFill>
              </a:rPr>
              <a:t>qlen</a:t>
            </a:r>
            <a:r>
              <a:rPr lang="en-GB" sz="2000" dirty="0">
                <a:solidFill>
                  <a:srgbClr val="0070C0"/>
                </a:solidFill>
              </a:rPr>
              <a:t> </a:t>
            </a:r>
            <a:r>
              <a:rPr lang="en-GB" sz="2000" dirty="0" err="1">
                <a:solidFill>
                  <a:srgbClr val="0070C0"/>
                </a:solidFill>
              </a:rPr>
              <a:t>evalue</a:t>
            </a:r>
            <a:r>
              <a:rPr lang="en-GB" sz="2000" dirty="0">
                <a:solidFill>
                  <a:srgbClr val="0070C0"/>
                </a:solidFill>
              </a:rPr>
              <a:t> </a:t>
            </a:r>
            <a:r>
              <a:rPr lang="en-GB" sz="2000" dirty="0" err="1">
                <a:solidFill>
                  <a:srgbClr val="0070C0"/>
                </a:solidFill>
              </a:rPr>
              <a:t>bitscore</a:t>
            </a:r>
            <a:r>
              <a:rPr lang="en-GB" sz="2000" dirty="0">
                <a:solidFill>
                  <a:srgbClr val="0070C0"/>
                </a:solidFill>
              </a:rPr>
              <a:t> </a:t>
            </a:r>
            <a:r>
              <a:rPr lang="en-GB" sz="2000" dirty="0" err="1">
                <a:solidFill>
                  <a:srgbClr val="0070C0"/>
                </a:solidFill>
              </a:rPr>
              <a:t>sseq</a:t>
            </a:r>
            <a:r>
              <a:rPr lang="en-GB" sz="2000" dirty="0">
                <a:solidFill>
                  <a:srgbClr val="0070C0"/>
                </a:solidFill>
              </a:rPr>
              <a:t>”</a:t>
            </a:r>
            <a:endParaRPr lang="en-DK" sz="2000" dirty="0">
              <a:solidFill>
                <a:srgbClr val="0070C0"/>
              </a:solidFill>
            </a:endParaRPr>
          </a:p>
        </p:txBody>
      </p:sp>
      <p:sp>
        <p:nvSpPr>
          <p:cNvPr id="4" name="Footer Placeholder 3">
            <a:extLst>
              <a:ext uri="{FF2B5EF4-FFF2-40B4-BE49-F238E27FC236}">
                <a16:creationId xmlns:a16="http://schemas.microsoft.com/office/drawing/2014/main" id="{A113FD31-8175-DF6F-DD5C-F8716E68C4B4}"/>
              </a:ext>
            </a:extLst>
          </p:cNvPr>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endParaRPr lang="en-GB" dirty="0"/>
          </a:p>
        </p:txBody>
      </p:sp>
      <p:sp>
        <p:nvSpPr>
          <p:cNvPr id="5" name="Slide Number Placeholder 4">
            <a:extLst>
              <a:ext uri="{FF2B5EF4-FFF2-40B4-BE49-F238E27FC236}">
                <a16:creationId xmlns:a16="http://schemas.microsoft.com/office/drawing/2014/main" id="{ABBB412C-F9AB-E93F-59ED-2B69268E51B0}"/>
              </a:ext>
            </a:extLst>
          </p:cNvPr>
          <p:cNvSpPr>
            <a:spLocks noGrp="1"/>
          </p:cNvSpPr>
          <p:nvPr>
            <p:ph type="sldNum" sz="quarter" idx="12"/>
          </p:nvPr>
        </p:nvSpPr>
        <p:spPr>
          <a:xfrm>
            <a:off x="9041362" y="6475542"/>
            <a:ext cx="2743200" cy="365125"/>
          </a:xfrm>
          <a:prstGeom prst="rect">
            <a:avLst/>
          </a:prstGeom>
        </p:spPr>
        <p:txBody>
          <a:bodyPr vert="horz" lIns="91440" tIns="45720" rIns="91440" bIns="45720" rtlCol="0" anchor="ctr"/>
          <a:lstStyle>
            <a:defPPr>
              <a:defRPr lang="de-DE"/>
            </a:defPPr>
            <a:lvl1pPr algn="r" rtl="0" fontAlgn="base">
              <a:lnSpc>
                <a:spcPct val="90000"/>
              </a:lnSpc>
              <a:spcBef>
                <a:spcPct val="0"/>
              </a:spcBef>
              <a:spcAft>
                <a:spcPct val="0"/>
              </a:spcAft>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fld id="{F9E29A8E-A0F1-419A-8E8B-A78BF9C70DE8}" type="slidenum">
              <a:rPr lang="en-GB" smtClean="0"/>
              <a:pPr/>
              <a:t>37</a:t>
            </a:fld>
            <a:endParaRPr lang="en-GB" dirty="0"/>
          </a:p>
        </p:txBody>
      </p:sp>
    </p:spTree>
    <p:extLst>
      <p:ext uri="{BB962C8B-B14F-4D97-AF65-F5344CB8AC3E}">
        <p14:creationId xmlns:p14="http://schemas.microsoft.com/office/powerpoint/2010/main" val="432776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3E62-6284-9103-2AA5-DE143F9583B4}"/>
              </a:ext>
            </a:extLst>
          </p:cNvPr>
          <p:cNvSpPr>
            <a:spLocks noGrp="1"/>
          </p:cNvSpPr>
          <p:nvPr>
            <p:ph type="title"/>
          </p:nvPr>
        </p:nvSpPr>
        <p:spPr/>
        <p:txBody>
          <a:bodyPr/>
          <a:lstStyle/>
          <a:p>
            <a:r>
              <a:rPr lang="en-DK" dirty="0"/>
              <a:t>BLAST exercises</a:t>
            </a:r>
          </a:p>
        </p:txBody>
      </p:sp>
      <p:sp>
        <p:nvSpPr>
          <p:cNvPr id="3" name="Content Placeholder 2">
            <a:extLst>
              <a:ext uri="{FF2B5EF4-FFF2-40B4-BE49-F238E27FC236}">
                <a16:creationId xmlns:a16="http://schemas.microsoft.com/office/drawing/2014/main" id="{EB8C3EFD-BC2F-1B3D-CB52-83D07D1E135E}"/>
              </a:ext>
            </a:extLst>
          </p:cNvPr>
          <p:cNvSpPr>
            <a:spLocks noGrp="1"/>
          </p:cNvSpPr>
          <p:nvPr>
            <p:ph idx="1"/>
          </p:nvPr>
        </p:nvSpPr>
        <p:spPr>
          <a:xfrm>
            <a:off x="431801" y="1286067"/>
            <a:ext cx="10130666" cy="4702726"/>
          </a:xfrm>
        </p:spPr>
        <p:txBody>
          <a:bodyPr>
            <a:normAutofit/>
          </a:bodyPr>
          <a:lstStyle/>
          <a:p>
            <a:pPr>
              <a:lnSpc>
                <a:spcPct val="100000"/>
              </a:lnSpc>
            </a:pPr>
            <a:r>
              <a:rPr lang="en-DK" sz="2000" dirty="0"/>
              <a:t>Identifying the v3-v4 region of the 16s gene in genome assemblies</a:t>
            </a:r>
          </a:p>
          <a:p>
            <a:pPr>
              <a:lnSpc>
                <a:spcPct val="100000"/>
              </a:lnSpc>
            </a:pPr>
            <a:endParaRPr lang="en-DK" sz="2000" dirty="0"/>
          </a:p>
          <a:p>
            <a:pPr marL="342900" indent="-342900">
              <a:lnSpc>
                <a:spcPct val="100000"/>
              </a:lnSpc>
              <a:buFont typeface="Arial" panose="020B0604020202020204" pitchFamily="34" charset="0"/>
              <a:buChar char="•"/>
            </a:pPr>
            <a:r>
              <a:rPr lang="en-DK" sz="2000" dirty="0"/>
              <a:t>Running megablast (blastn)</a:t>
            </a:r>
            <a:br>
              <a:rPr lang="en-DK" sz="2000" dirty="0"/>
            </a:br>
            <a:endParaRPr lang="en-DK" sz="2000" dirty="0"/>
          </a:p>
          <a:p>
            <a:pPr marL="342900" indent="-342900">
              <a:lnSpc>
                <a:spcPct val="100000"/>
              </a:lnSpc>
              <a:buFont typeface="Arial" panose="020B0604020202020204" pitchFamily="34" charset="0"/>
              <a:buChar char="•"/>
            </a:pPr>
            <a:r>
              <a:rPr lang="en-DK" sz="2000" dirty="0"/>
              <a:t>Modifying output format</a:t>
            </a:r>
          </a:p>
          <a:p>
            <a:pPr marL="342900" indent="-342900">
              <a:lnSpc>
                <a:spcPct val="100000"/>
              </a:lnSpc>
              <a:buFont typeface="Arial" panose="020B0604020202020204" pitchFamily="34" charset="0"/>
              <a:buChar char="•"/>
            </a:pPr>
            <a:endParaRPr lang="en-DK" sz="2000" dirty="0"/>
          </a:p>
          <a:p>
            <a:pPr marL="342900" indent="-342900">
              <a:lnSpc>
                <a:spcPct val="100000"/>
              </a:lnSpc>
              <a:buFont typeface="Arial" panose="020B0604020202020204" pitchFamily="34" charset="0"/>
              <a:buChar char="•"/>
            </a:pPr>
            <a:r>
              <a:rPr lang="en-DK" sz="2000" dirty="0"/>
              <a:t>Setting up a blast database</a:t>
            </a:r>
          </a:p>
          <a:p>
            <a:pPr marL="342900" indent="-342900">
              <a:lnSpc>
                <a:spcPct val="100000"/>
              </a:lnSpc>
              <a:buFont typeface="Arial" panose="020B0604020202020204" pitchFamily="34" charset="0"/>
              <a:buChar char="•"/>
            </a:pPr>
            <a:endParaRPr lang="en-DK" sz="2000" dirty="0"/>
          </a:p>
          <a:p>
            <a:pPr marL="342900" indent="-342900">
              <a:lnSpc>
                <a:spcPct val="100000"/>
              </a:lnSpc>
              <a:buFont typeface="Arial" panose="020B0604020202020204" pitchFamily="34" charset="0"/>
              <a:buChar char="•"/>
            </a:pPr>
            <a:r>
              <a:rPr lang="en-DK" sz="2000" dirty="0"/>
              <a:t>Running megablast against a database</a:t>
            </a:r>
          </a:p>
        </p:txBody>
      </p:sp>
      <p:sp>
        <p:nvSpPr>
          <p:cNvPr id="4" name="Footer Placeholder 3">
            <a:extLst>
              <a:ext uri="{FF2B5EF4-FFF2-40B4-BE49-F238E27FC236}">
                <a16:creationId xmlns:a16="http://schemas.microsoft.com/office/drawing/2014/main" id="{A113FD31-8175-DF6F-DD5C-F8716E68C4B4}"/>
              </a:ext>
            </a:extLst>
          </p:cNvPr>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endParaRPr lang="en-GB" dirty="0"/>
          </a:p>
        </p:txBody>
      </p:sp>
      <p:sp>
        <p:nvSpPr>
          <p:cNvPr id="5" name="Slide Number Placeholder 4">
            <a:extLst>
              <a:ext uri="{FF2B5EF4-FFF2-40B4-BE49-F238E27FC236}">
                <a16:creationId xmlns:a16="http://schemas.microsoft.com/office/drawing/2014/main" id="{ABBB412C-F9AB-E93F-59ED-2B69268E51B0}"/>
              </a:ext>
            </a:extLst>
          </p:cNvPr>
          <p:cNvSpPr>
            <a:spLocks noGrp="1"/>
          </p:cNvSpPr>
          <p:nvPr>
            <p:ph type="sldNum" sz="quarter" idx="12"/>
          </p:nvPr>
        </p:nvSpPr>
        <p:spPr>
          <a:xfrm>
            <a:off x="9041362" y="6475542"/>
            <a:ext cx="2743200" cy="365125"/>
          </a:xfrm>
          <a:prstGeom prst="rect">
            <a:avLst/>
          </a:prstGeom>
        </p:spPr>
        <p:txBody>
          <a:bodyPr vert="horz" lIns="91440" tIns="45720" rIns="91440" bIns="45720" rtlCol="0" anchor="ctr"/>
          <a:lstStyle>
            <a:defPPr>
              <a:defRPr lang="de-DE"/>
            </a:defPPr>
            <a:lvl1pPr algn="r" rtl="0" fontAlgn="base">
              <a:lnSpc>
                <a:spcPct val="90000"/>
              </a:lnSpc>
              <a:spcBef>
                <a:spcPct val="0"/>
              </a:spcBef>
              <a:spcAft>
                <a:spcPct val="0"/>
              </a:spcAft>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fld id="{F9E29A8E-A0F1-419A-8E8B-A78BF9C70DE8}" type="slidenum">
              <a:rPr lang="en-GB" smtClean="0"/>
              <a:pPr/>
              <a:t>38</a:t>
            </a:fld>
            <a:endParaRPr lang="en-GB" dirty="0"/>
          </a:p>
        </p:txBody>
      </p:sp>
    </p:spTree>
    <p:extLst>
      <p:ext uri="{BB962C8B-B14F-4D97-AF65-F5344CB8AC3E}">
        <p14:creationId xmlns:p14="http://schemas.microsoft.com/office/powerpoint/2010/main" val="1803309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4735-8051-005C-4A2F-B6340A51EAA6}"/>
              </a:ext>
            </a:extLst>
          </p:cNvPr>
          <p:cNvSpPr>
            <a:spLocks noGrp="1"/>
          </p:cNvSpPr>
          <p:nvPr>
            <p:ph type="title"/>
          </p:nvPr>
        </p:nvSpPr>
        <p:spPr/>
        <p:txBody>
          <a:bodyPr/>
          <a:lstStyle/>
          <a:p>
            <a:r>
              <a:rPr lang="en-DK" dirty="0"/>
              <a:t>End of part 2 quiz!</a:t>
            </a:r>
          </a:p>
        </p:txBody>
      </p:sp>
      <p:sp>
        <p:nvSpPr>
          <p:cNvPr id="3" name="Content Placeholder 2">
            <a:extLst>
              <a:ext uri="{FF2B5EF4-FFF2-40B4-BE49-F238E27FC236}">
                <a16:creationId xmlns:a16="http://schemas.microsoft.com/office/drawing/2014/main" id="{D4D6723C-A449-D458-6DE2-14B92ACDC036}"/>
              </a:ext>
            </a:extLst>
          </p:cNvPr>
          <p:cNvSpPr>
            <a:spLocks noGrp="1"/>
          </p:cNvSpPr>
          <p:nvPr>
            <p:ph idx="1"/>
          </p:nvPr>
        </p:nvSpPr>
        <p:spPr/>
        <p:txBody>
          <a:bodyPr/>
          <a:lstStyle/>
          <a:p>
            <a:r>
              <a:rPr lang="en-DK" dirty="0"/>
              <a:t>That is it for part 2</a:t>
            </a:r>
            <a:br>
              <a:rPr lang="en-DK" dirty="0"/>
            </a:br>
            <a:br>
              <a:rPr lang="en-DK" dirty="0"/>
            </a:br>
            <a:r>
              <a:rPr lang="en-DK" dirty="0"/>
              <a:t>We will do a very short speed quiz </a:t>
            </a:r>
          </a:p>
        </p:txBody>
      </p:sp>
    </p:spTree>
    <p:extLst>
      <p:ext uri="{BB962C8B-B14F-4D97-AF65-F5344CB8AC3E}">
        <p14:creationId xmlns:p14="http://schemas.microsoft.com/office/powerpoint/2010/main" val="167825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Intended learning outcomes</a:t>
            </a:r>
          </a:p>
        </p:txBody>
      </p:sp>
      <p:sp>
        <p:nvSpPr>
          <p:cNvPr id="3" name="Content Placeholder 2">
            <a:extLst>
              <a:ext uri="{FF2B5EF4-FFF2-40B4-BE49-F238E27FC236}">
                <a16:creationId xmlns:a16="http://schemas.microsoft.com/office/drawing/2014/main" id="{5D35E4D1-DED1-9599-311A-4F3D1E175A30}"/>
              </a:ext>
            </a:extLst>
          </p:cNvPr>
          <p:cNvSpPr txBox="1">
            <a:spLocks/>
          </p:cNvSpPr>
          <p:nvPr/>
        </p:nvSpPr>
        <p:spPr>
          <a:xfrm>
            <a:off x="310783" y="1277399"/>
            <a:ext cx="10904063" cy="4518353"/>
          </a:xfrm>
          <a:prstGeom prst="rect">
            <a:avLst/>
          </a:prstGeom>
        </p:spPr>
        <p:txBody>
          <a:bodyPr>
            <a:normAutofit lnSpcReduction="10000"/>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r>
              <a:rPr lang="da-DK" sz="3200" kern="0" dirty="0">
                <a:solidFill>
                  <a:schemeClr val="accent1">
                    <a:lumMod val="50000"/>
                  </a:schemeClr>
                </a:solidFill>
              </a:rPr>
              <a:t>At the end of </a:t>
            </a:r>
            <a:r>
              <a:rPr lang="da-DK" sz="3200" kern="0" dirty="0" err="1">
                <a:solidFill>
                  <a:schemeClr val="accent1">
                    <a:lumMod val="50000"/>
                  </a:schemeClr>
                </a:solidFill>
              </a:rPr>
              <a:t>todays</a:t>
            </a:r>
            <a:r>
              <a:rPr lang="da-DK" sz="3200" kern="0" dirty="0">
                <a:solidFill>
                  <a:schemeClr val="accent1">
                    <a:lumMod val="50000"/>
                  </a:schemeClr>
                </a:solidFill>
              </a:rPr>
              <a:t> session </a:t>
            </a:r>
            <a:r>
              <a:rPr lang="da-DK" sz="3200" kern="0" dirty="0" err="1">
                <a:solidFill>
                  <a:schemeClr val="accent1">
                    <a:lumMod val="50000"/>
                  </a:schemeClr>
                </a:solidFill>
              </a:rPr>
              <a:t>you</a:t>
            </a:r>
            <a:r>
              <a:rPr lang="da-DK" sz="3200" kern="0" dirty="0">
                <a:solidFill>
                  <a:schemeClr val="accent1">
                    <a:lumMod val="50000"/>
                  </a:schemeClr>
                </a:solidFill>
              </a:rPr>
              <a:t> </a:t>
            </a:r>
            <a:r>
              <a:rPr lang="da-DK" sz="3200" kern="0" dirty="0" err="1">
                <a:solidFill>
                  <a:schemeClr val="accent1">
                    <a:lumMod val="50000"/>
                  </a:schemeClr>
                </a:solidFill>
              </a:rPr>
              <a:t>should</a:t>
            </a:r>
            <a:r>
              <a:rPr lang="da-DK" sz="3200" kern="0" dirty="0">
                <a:solidFill>
                  <a:schemeClr val="accent1">
                    <a:lumMod val="50000"/>
                  </a:schemeClr>
                </a:solidFill>
              </a:rPr>
              <a:t> </a:t>
            </a:r>
            <a:r>
              <a:rPr lang="da-DK" sz="3200" kern="0" dirty="0" err="1">
                <a:solidFill>
                  <a:schemeClr val="accent1">
                    <a:lumMod val="50000"/>
                  </a:schemeClr>
                </a:solidFill>
              </a:rPr>
              <a:t>be</a:t>
            </a:r>
            <a:r>
              <a:rPr lang="da-DK" sz="3200" kern="0" dirty="0">
                <a:solidFill>
                  <a:schemeClr val="accent1">
                    <a:lumMod val="50000"/>
                  </a:schemeClr>
                </a:solidFill>
              </a:rPr>
              <a:t> </a:t>
            </a:r>
            <a:r>
              <a:rPr lang="da-DK" sz="3200" kern="0" dirty="0" err="1">
                <a:solidFill>
                  <a:schemeClr val="accent1">
                    <a:lumMod val="50000"/>
                  </a:schemeClr>
                </a:solidFill>
              </a:rPr>
              <a:t>able</a:t>
            </a:r>
            <a:r>
              <a:rPr lang="da-DK" sz="3200" kern="0" dirty="0">
                <a:solidFill>
                  <a:schemeClr val="accent1">
                    <a:lumMod val="50000"/>
                  </a:schemeClr>
                </a:solidFill>
              </a:rPr>
              <a:t> to</a:t>
            </a:r>
          </a:p>
          <a:p>
            <a:pPr marL="342900" indent="-342900">
              <a:buFont typeface="Symbol" pitchFamily="2" charset="2"/>
              <a:buChar char=""/>
            </a:pPr>
            <a:r>
              <a:rPr lang="da-DK" kern="0" dirty="0" err="1"/>
              <a:t>Describe</a:t>
            </a:r>
            <a:r>
              <a:rPr lang="da-DK" kern="0" dirty="0"/>
              <a:t> </a:t>
            </a:r>
            <a:r>
              <a:rPr lang="da-DK" kern="0" dirty="0" err="1"/>
              <a:t>when</a:t>
            </a:r>
            <a:r>
              <a:rPr lang="da-DK" kern="0" dirty="0"/>
              <a:t> and </a:t>
            </a:r>
            <a:r>
              <a:rPr lang="da-DK" kern="0" dirty="0" err="1"/>
              <a:t>why</a:t>
            </a:r>
            <a:r>
              <a:rPr lang="da-DK" kern="0" dirty="0"/>
              <a:t> </a:t>
            </a:r>
            <a:r>
              <a:rPr lang="da-DK" kern="0" dirty="0" err="1"/>
              <a:t>we</a:t>
            </a:r>
            <a:r>
              <a:rPr lang="da-DK" kern="0" dirty="0"/>
              <a:t> </a:t>
            </a:r>
            <a:r>
              <a:rPr lang="da-DK" kern="0" dirty="0" err="1"/>
              <a:t>need</a:t>
            </a:r>
            <a:r>
              <a:rPr lang="da-DK" kern="0" dirty="0"/>
              <a:t> to perform </a:t>
            </a:r>
            <a:r>
              <a:rPr lang="da-DK" kern="0" dirty="0" err="1"/>
              <a:t>sequence</a:t>
            </a:r>
            <a:r>
              <a:rPr lang="da-DK" kern="0" dirty="0"/>
              <a:t> alignment</a:t>
            </a:r>
          </a:p>
          <a:p>
            <a:pPr marL="342900" indent="-342900">
              <a:buFont typeface="Symbol" pitchFamily="2" charset="2"/>
              <a:buChar char=""/>
            </a:pPr>
            <a:r>
              <a:rPr lang="da-DK" kern="0" dirty="0" err="1"/>
              <a:t>Describe</a:t>
            </a:r>
            <a:r>
              <a:rPr lang="da-DK" kern="0" dirty="0"/>
              <a:t> the </a:t>
            </a:r>
            <a:r>
              <a:rPr lang="da-DK" kern="0" dirty="0" err="1"/>
              <a:t>different</a:t>
            </a:r>
            <a:r>
              <a:rPr lang="da-DK" kern="0" dirty="0"/>
              <a:t> </a:t>
            </a:r>
            <a:r>
              <a:rPr lang="da-DK" kern="0" dirty="0" err="1"/>
              <a:t>uses</a:t>
            </a:r>
            <a:r>
              <a:rPr lang="da-DK" kern="0" dirty="0"/>
              <a:t> of global </a:t>
            </a:r>
            <a:r>
              <a:rPr lang="da-DK" kern="0" dirty="0" err="1"/>
              <a:t>sequence</a:t>
            </a:r>
            <a:r>
              <a:rPr lang="da-DK" kern="0" dirty="0"/>
              <a:t> alignment, </a:t>
            </a:r>
            <a:r>
              <a:rPr lang="da-DK" kern="0" dirty="0" err="1"/>
              <a:t>local</a:t>
            </a:r>
            <a:r>
              <a:rPr lang="da-DK" kern="0" dirty="0"/>
              <a:t> </a:t>
            </a:r>
            <a:r>
              <a:rPr lang="da-DK" kern="0" dirty="0" err="1"/>
              <a:t>sequence</a:t>
            </a:r>
            <a:r>
              <a:rPr lang="da-DK" kern="0" dirty="0"/>
              <a:t> alignment, and multiple </a:t>
            </a:r>
            <a:r>
              <a:rPr lang="da-DK" kern="0" dirty="0" err="1"/>
              <a:t>sequence</a:t>
            </a:r>
            <a:r>
              <a:rPr lang="da-DK" kern="0" dirty="0"/>
              <a:t> alignment (MSA)</a:t>
            </a:r>
          </a:p>
          <a:p>
            <a:pPr marL="342900" lvl="0" indent="-342900" fontAlgn="base">
              <a:buFont typeface="Symbol" pitchFamily="2" charset="2"/>
              <a:buChar char=""/>
            </a:pPr>
            <a:r>
              <a:rPr lang="da-DK" dirty="0" err="1"/>
              <a:t>Describe</a:t>
            </a:r>
            <a:r>
              <a:rPr lang="da-DK" dirty="0"/>
              <a:t> </a:t>
            </a:r>
            <a:r>
              <a:rPr lang="da-DK" dirty="0" err="1"/>
              <a:t>what</a:t>
            </a:r>
            <a:r>
              <a:rPr lang="da-DK" dirty="0"/>
              <a:t> substitution matrices and </a:t>
            </a:r>
            <a:r>
              <a:rPr lang="da-DK" dirty="0" err="1"/>
              <a:t>gap</a:t>
            </a:r>
            <a:r>
              <a:rPr lang="da-DK" dirty="0"/>
              <a:t> </a:t>
            </a:r>
            <a:r>
              <a:rPr lang="da-DK" dirty="0" err="1"/>
              <a:t>penalties</a:t>
            </a:r>
            <a:r>
              <a:rPr lang="da-DK" dirty="0"/>
              <a:t> </a:t>
            </a:r>
            <a:r>
              <a:rPr lang="da-DK" dirty="0" err="1"/>
              <a:t>are</a:t>
            </a:r>
            <a:r>
              <a:rPr lang="da-DK" dirty="0"/>
              <a:t>, and </a:t>
            </a:r>
            <a:r>
              <a:rPr lang="da-DK" dirty="0" err="1"/>
              <a:t>how</a:t>
            </a:r>
            <a:r>
              <a:rPr lang="da-DK" dirty="0"/>
              <a:t> </a:t>
            </a:r>
            <a:r>
              <a:rPr lang="da-DK" dirty="0" err="1"/>
              <a:t>they</a:t>
            </a:r>
            <a:r>
              <a:rPr lang="da-DK" dirty="0"/>
              <a:t> </a:t>
            </a:r>
            <a:r>
              <a:rPr lang="da-DK" dirty="0" err="1"/>
              <a:t>are</a:t>
            </a:r>
            <a:r>
              <a:rPr lang="da-DK" dirty="0"/>
              <a:t> </a:t>
            </a:r>
            <a:r>
              <a:rPr lang="da-DK" dirty="0" err="1"/>
              <a:t>used</a:t>
            </a:r>
            <a:r>
              <a:rPr lang="da-DK" dirty="0"/>
              <a:t> </a:t>
            </a:r>
            <a:r>
              <a:rPr lang="da-DK" dirty="0" err="1"/>
              <a:t>when</a:t>
            </a:r>
            <a:r>
              <a:rPr lang="da-DK" dirty="0"/>
              <a:t> </a:t>
            </a:r>
            <a:r>
              <a:rPr lang="da-DK" dirty="0" err="1"/>
              <a:t>evaluating</a:t>
            </a:r>
            <a:r>
              <a:rPr lang="da-DK" dirty="0"/>
              <a:t> and </a:t>
            </a:r>
            <a:r>
              <a:rPr lang="da-DK" dirty="0" err="1"/>
              <a:t>generating</a:t>
            </a:r>
            <a:r>
              <a:rPr lang="da-DK" dirty="0"/>
              <a:t> </a:t>
            </a:r>
            <a:r>
              <a:rPr lang="da-DK" dirty="0" err="1"/>
              <a:t>sequence</a:t>
            </a:r>
            <a:r>
              <a:rPr lang="da-DK" dirty="0"/>
              <a:t> alignments</a:t>
            </a:r>
          </a:p>
          <a:p>
            <a:pPr marL="342900" indent="-342900">
              <a:buFont typeface="Symbol" pitchFamily="2" charset="2"/>
              <a:buChar char=""/>
            </a:pPr>
            <a:r>
              <a:rPr lang="da-DK" kern="0" dirty="0" err="1"/>
              <a:t>Generate</a:t>
            </a:r>
            <a:r>
              <a:rPr lang="da-DK" kern="0" dirty="0"/>
              <a:t> a </a:t>
            </a:r>
            <a:r>
              <a:rPr lang="da-DK" kern="0" dirty="0" err="1"/>
              <a:t>pairwise</a:t>
            </a:r>
            <a:r>
              <a:rPr lang="da-DK" kern="0" dirty="0"/>
              <a:t> </a:t>
            </a:r>
            <a:r>
              <a:rPr lang="da-DK" kern="0" dirty="0" err="1"/>
              <a:t>sequence</a:t>
            </a:r>
            <a:r>
              <a:rPr lang="da-DK" kern="0" dirty="0"/>
              <a:t> alignment </a:t>
            </a:r>
            <a:r>
              <a:rPr lang="da-DK" kern="0" dirty="0" err="1"/>
              <a:t>using</a:t>
            </a:r>
            <a:r>
              <a:rPr lang="da-DK" kern="0" dirty="0"/>
              <a:t> the </a:t>
            </a:r>
            <a:r>
              <a:rPr lang="da-DK" kern="0" dirty="0" err="1"/>
              <a:t>Needleman-Wunsch</a:t>
            </a:r>
            <a:r>
              <a:rPr lang="da-DK" kern="0" dirty="0"/>
              <a:t> </a:t>
            </a:r>
            <a:r>
              <a:rPr lang="da-DK" kern="0" dirty="0" err="1"/>
              <a:t>algorithm</a:t>
            </a:r>
            <a:endParaRPr lang="da-DK" kern="0" dirty="0"/>
          </a:p>
          <a:p>
            <a:pPr marL="342900" lvl="0" indent="-342900" fontAlgn="base">
              <a:buFont typeface="Symbol" pitchFamily="2" charset="2"/>
              <a:buChar char=""/>
            </a:pPr>
            <a:r>
              <a:rPr lang="da-DK" dirty="0" err="1"/>
              <a:t>Generate</a:t>
            </a:r>
            <a:r>
              <a:rPr lang="da-DK" dirty="0"/>
              <a:t> a multiple </a:t>
            </a:r>
            <a:r>
              <a:rPr lang="da-DK" dirty="0" err="1"/>
              <a:t>sequence</a:t>
            </a:r>
            <a:r>
              <a:rPr lang="da-DK" dirty="0"/>
              <a:t> alignment (MSA) </a:t>
            </a:r>
            <a:r>
              <a:rPr lang="da-DK" dirty="0" err="1"/>
              <a:t>using</a:t>
            </a:r>
            <a:r>
              <a:rPr lang="da-DK" dirty="0"/>
              <a:t> </a:t>
            </a:r>
            <a:r>
              <a:rPr lang="da-DK" dirty="0" err="1"/>
              <a:t>two</a:t>
            </a:r>
            <a:r>
              <a:rPr lang="da-DK" dirty="0"/>
              <a:t> common </a:t>
            </a:r>
            <a:r>
              <a:rPr lang="da-DK" dirty="0" err="1"/>
              <a:t>command</a:t>
            </a:r>
            <a:r>
              <a:rPr lang="da-DK" dirty="0"/>
              <a:t> line alignment </a:t>
            </a:r>
            <a:r>
              <a:rPr lang="da-DK" dirty="0" err="1"/>
              <a:t>tools</a:t>
            </a:r>
            <a:r>
              <a:rPr lang="da-DK" dirty="0"/>
              <a:t>, </a:t>
            </a:r>
            <a:r>
              <a:rPr lang="da-DK" dirty="0" err="1"/>
              <a:t>Muscle</a:t>
            </a:r>
            <a:r>
              <a:rPr lang="da-DK" dirty="0"/>
              <a:t> and </a:t>
            </a:r>
            <a:r>
              <a:rPr lang="da-DK" dirty="0" err="1"/>
              <a:t>Mafft</a:t>
            </a:r>
            <a:endParaRPr lang="da-DK" dirty="0"/>
          </a:p>
          <a:p>
            <a:pPr marL="342900" indent="-342900">
              <a:buFont typeface="Symbol" pitchFamily="2" charset="2"/>
              <a:buChar char=""/>
            </a:pPr>
            <a:r>
              <a:rPr lang="da-DK" kern="0" dirty="0" err="1"/>
              <a:t>Use</a:t>
            </a:r>
            <a:r>
              <a:rPr lang="da-DK" kern="0" dirty="0"/>
              <a:t> Basic Local Alignment Search Tool (</a:t>
            </a:r>
            <a:r>
              <a:rPr lang="da-DK" kern="0" dirty="0" err="1"/>
              <a:t>Blast</a:t>
            </a:r>
            <a:r>
              <a:rPr lang="da-DK" kern="0" dirty="0"/>
              <a:t>) on </a:t>
            </a:r>
            <a:r>
              <a:rPr lang="da-DK" kern="0" dirty="0" err="1"/>
              <a:t>command</a:t>
            </a:r>
            <a:r>
              <a:rPr lang="da-DK" kern="0" dirty="0"/>
              <a:t> line</a:t>
            </a:r>
          </a:p>
          <a:p>
            <a:pPr marL="342900" indent="-342900">
              <a:buFont typeface="Symbol" pitchFamily="2" charset="2"/>
              <a:buChar char=""/>
            </a:pPr>
            <a:r>
              <a:rPr lang="da-DK" kern="0" dirty="0" err="1"/>
              <a:t>Use</a:t>
            </a:r>
            <a:r>
              <a:rPr lang="da-DK" kern="0" dirty="0"/>
              <a:t> </a:t>
            </a:r>
            <a:r>
              <a:rPr lang="da-DK" kern="0" dirty="0" err="1"/>
              <a:t>Snippy</a:t>
            </a:r>
            <a:r>
              <a:rPr lang="da-DK" kern="0" dirty="0"/>
              <a:t> to </a:t>
            </a:r>
            <a:r>
              <a:rPr lang="da-DK" kern="0" dirty="0" err="1"/>
              <a:t>generate</a:t>
            </a:r>
            <a:r>
              <a:rPr lang="da-DK" kern="0" dirty="0"/>
              <a:t> a core </a:t>
            </a:r>
            <a:r>
              <a:rPr lang="da-DK" kern="0" dirty="0" err="1"/>
              <a:t>genome</a:t>
            </a:r>
            <a:r>
              <a:rPr lang="da-DK" kern="0" dirty="0"/>
              <a:t> alignment from </a:t>
            </a:r>
            <a:r>
              <a:rPr lang="da-DK" kern="0" dirty="0" err="1"/>
              <a:t>reads</a:t>
            </a:r>
            <a:r>
              <a:rPr lang="da-DK" kern="0" dirty="0"/>
              <a:t> and </a:t>
            </a:r>
            <a:r>
              <a:rPr lang="da-DK" kern="0" dirty="0" err="1"/>
              <a:t>assemblies</a:t>
            </a:r>
            <a:endParaRPr lang="en-DK" kern="0" dirty="0"/>
          </a:p>
        </p:txBody>
      </p:sp>
    </p:spTree>
    <p:extLst>
      <p:ext uri="{BB962C8B-B14F-4D97-AF65-F5344CB8AC3E}">
        <p14:creationId xmlns:p14="http://schemas.microsoft.com/office/powerpoint/2010/main" val="548328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1CB2-26AF-3632-36CB-22206A07F173}"/>
              </a:ext>
            </a:extLst>
          </p:cNvPr>
          <p:cNvSpPr>
            <a:spLocks noGrp="1"/>
          </p:cNvSpPr>
          <p:nvPr>
            <p:ph type="title"/>
          </p:nvPr>
        </p:nvSpPr>
        <p:spPr/>
        <p:txBody>
          <a:bodyPr/>
          <a:lstStyle/>
          <a:p>
            <a:r>
              <a:rPr lang="en-DK" dirty="0"/>
              <a:t>15 Minute Break!</a:t>
            </a:r>
          </a:p>
        </p:txBody>
      </p:sp>
      <p:sp>
        <p:nvSpPr>
          <p:cNvPr id="3" name="TextBox 2">
            <a:extLst>
              <a:ext uri="{FF2B5EF4-FFF2-40B4-BE49-F238E27FC236}">
                <a16:creationId xmlns:a16="http://schemas.microsoft.com/office/drawing/2014/main" id="{ED14CBE0-AC75-EEBC-7271-44775D140CD8}"/>
              </a:ext>
            </a:extLst>
          </p:cNvPr>
          <p:cNvSpPr txBox="1"/>
          <p:nvPr/>
        </p:nvSpPr>
        <p:spPr>
          <a:xfrm>
            <a:off x="431801" y="2017625"/>
            <a:ext cx="6784042" cy="646331"/>
          </a:xfrm>
          <a:prstGeom prst="rect">
            <a:avLst/>
          </a:prstGeom>
          <a:noFill/>
        </p:spPr>
        <p:txBody>
          <a:bodyPr wrap="square" rtlCol="0">
            <a:spAutoFit/>
          </a:bodyPr>
          <a:lstStyle/>
          <a:p>
            <a:r>
              <a:rPr lang="en-DK" sz="4000" dirty="0">
                <a:solidFill>
                  <a:schemeClr val="accent1">
                    <a:lumMod val="75000"/>
                  </a:schemeClr>
                </a:solidFill>
              </a:rPr>
              <a:t>We will resume at xx:xx</a:t>
            </a:r>
          </a:p>
        </p:txBody>
      </p:sp>
      <p:sp>
        <p:nvSpPr>
          <p:cNvPr id="4" name="TextBox 3">
            <a:extLst>
              <a:ext uri="{FF2B5EF4-FFF2-40B4-BE49-F238E27FC236}">
                <a16:creationId xmlns:a16="http://schemas.microsoft.com/office/drawing/2014/main" id="{90FE93B3-E7A8-4CD4-511B-7E4F8402AE22}"/>
              </a:ext>
            </a:extLst>
          </p:cNvPr>
          <p:cNvSpPr txBox="1"/>
          <p:nvPr/>
        </p:nvSpPr>
        <p:spPr>
          <a:xfrm>
            <a:off x="431801" y="4034119"/>
            <a:ext cx="10589559" cy="2031325"/>
          </a:xfrm>
          <a:prstGeom prst="rect">
            <a:avLst/>
          </a:prstGeom>
          <a:noFill/>
        </p:spPr>
        <p:txBody>
          <a:bodyPr wrap="square" rtlCol="0">
            <a:spAutoFit/>
          </a:bodyPr>
          <a:lstStyle/>
          <a:p>
            <a:r>
              <a:rPr lang="en-DK" sz="2800" dirty="0"/>
              <a:t>If you have any questions you’d like answered before we proceed, write them in the chat and we will answer as best we can after the break.</a:t>
            </a:r>
          </a:p>
          <a:p>
            <a:r>
              <a:rPr lang="en-DK" sz="2800" dirty="0"/>
              <a:t>Then we’ll proceed to the last part of today’s session:</a:t>
            </a:r>
            <a:br>
              <a:rPr lang="en-DK" sz="2800" dirty="0"/>
            </a:br>
            <a:r>
              <a:rPr lang="en-DK" sz="2800" dirty="0"/>
              <a:t>core genome allignments</a:t>
            </a:r>
          </a:p>
        </p:txBody>
      </p:sp>
      <p:pic>
        <p:nvPicPr>
          <p:cNvPr id="5" name="Graphic 4" descr="Coffee with solid fill">
            <a:extLst>
              <a:ext uri="{FF2B5EF4-FFF2-40B4-BE49-F238E27FC236}">
                <a16:creationId xmlns:a16="http://schemas.microsoft.com/office/drawing/2014/main" id="{4791B60E-1FDC-3CA5-B0E3-C3C048A5C3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87016" y="977954"/>
            <a:ext cx="2308413" cy="2308413"/>
          </a:xfrm>
          <a:prstGeom prst="rect">
            <a:avLst/>
          </a:prstGeom>
        </p:spPr>
      </p:pic>
    </p:spTree>
    <p:extLst>
      <p:ext uri="{BB962C8B-B14F-4D97-AF65-F5344CB8AC3E}">
        <p14:creationId xmlns:p14="http://schemas.microsoft.com/office/powerpoint/2010/main" val="474443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a:t>Core </a:t>
            </a:r>
            <a:r>
              <a:rPr lang="da-DK" kern="0" dirty="0" err="1"/>
              <a:t>genome</a:t>
            </a:r>
            <a:r>
              <a:rPr lang="da-DK" kern="0" dirty="0"/>
              <a:t> SNP </a:t>
            </a:r>
            <a:r>
              <a:rPr lang="da-DK" kern="0" dirty="0" err="1"/>
              <a:t>analysis</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1801" y="1468702"/>
            <a:ext cx="10635128" cy="4358116"/>
          </a:xfrm>
          <a:prstGeom prst="rect">
            <a:avLst/>
          </a:prstGeom>
          <a:noFill/>
        </p:spPr>
        <p:txBody>
          <a:bodyPr wrap="square" rtlCol="0">
            <a:spAutoFit/>
          </a:bodyPr>
          <a:lstStyle/>
          <a:p>
            <a:r>
              <a:rPr lang="da-DK" sz="2800" dirty="0" err="1"/>
              <a:t>Earlier</a:t>
            </a:r>
            <a:r>
              <a:rPr lang="da-DK" sz="2800" dirty="0"/>
              <a:t> </a:t>
            </a:r>
            <a:r>
              <a:rPr lang="da-DK" sz="2800" dirty="0" err="1"/>
              <a:t>we</a:t>
            </a:r>
            <a:r>
              <a:rPr lang="da-DK" sz="2800" dirty="0"/>
              <a:t> </a:t>
            </a:r>
            <a:r>
              <a:rPr lang="da-DK" sz="2800" dirty="0" err="1"/>
              <a:t>created</a:t>
            </a:r>
            <a:r>
              <a:rPr lang="da-DK" sz="2800" dirty="0"/>
              <a:t> the alignments </a:t>
            </a:r>
            <a:r>
              <a:rPr lang="da-DK" sz="2800" dirty="0" err="1"/>
              <a:t>necessary</a:t>
            </a:r>
            <a:r>
              <a:rPr lang="da-DK" sz="2800" dirty="0"/>
              <a:t> to </a:t>
            </a:r>
            <a:r>
              <a:rPr lang="da-DK" sz="2800" dirty="0" err="1"/>
              <a:t>infer</a:t>
            </a:r>
            <a:r>
              <a:rPr lang="da-DK" sz="2800" dirty="0"/>
              <a:t> the </a:t>
            </a:r>
            <a:r>
              <a:rPr lang="da-DK" sz="2800" dirty="0" err="1"/>
              <a:t>evolutionary</a:t>
            </a:r>
            <a:r>
              <a:rPr lang="da-DK" sz="2800" dirty="0"/>
              <a:t> </a:t>
            </a:r>
            <a:r>
              <a:rPr lang="da-DK" sz="2800" dirty="0" err="1"/>
              <a:t>relationship</a:t>
            </a:r>
            <a:r>
              <a:rPr lang="da-DK" sz="2800" dirty="0"/>
              <a:t> </a:t>
            </a:r>
            <a:r>
              <a:rPr lang="da-DK" sz="2800" dirty="0" err="1"/>
              <a:t>between</a:t>
            </a:r>
            <a:r>
              <a:rPr lang="da-DK" sz="2800" dirty="0"/>
              <a:t> </a:t>
            </a:r>
            <a:r>
              <a:rPr lang="da-DK" sz="2800" dirty="0" err="1"/>
              <a:t>isolates</a:t>
            </a:r>
            <a:r>
              <a:rPr lang="da-DK" sz="2800" dirty="0"/>
              <a:t> </a:t>
            </a:r>
            <a:r>
              <a:rPr lang="da-DK" sz="2800" dirty="0" err="1"/>
              <a:t>based</a:t>
            </a:r>
            <a:r>
              <a:rPr lang="da-DK" sz="2800" dirty="0"/>
              <a:t> on the 16s </a:t>
            </a:r>
            <a:r>
              <a:rPr lang="da-DK" sz="2800" dirty="0" err="1"/>
              <a:t>rRNA</a:t>
            </a:r>
            <a:r>
              <a:rPr lang="da-DK" sz="2800" dirty="0"/>
              <a:t> gene.</a:t>
            </a:r>
          </a:p>
          <a:p>
            <a:endParaRPr lang="da-DK" sz="2800" dirty="0"/>
          </a:p>
          <a:p>
            <a:r>
              <a:rPr lang="da-DK" sz="2800" dirty="0"/>
              <a:t>Using </a:t>
            </a:r>
            <a:r>
              <a:rPr lang="da-DK" sz="2800" dirty="0" err="1"/>
              <a:t>only</a:t>
            </a:r>
            <a:r>
              <a:rPr lang="da-DK" sz="2800" dirty="0"/>
              <a:t> a region of ~500 </a:t>
            </a:r>
            <a:r>
              <a:rPr lang="da-DK" sz="2800" dirty="0" err="1"/>
              <a:t>nucleotides</a:t>
            </a:r>
            <a:r>
              <a:rPr lang="da-DK" sz="2800" dirty="0"/>
              <a:t> </a:t>
            </a:r>
            <a:r>
              <a:rPr lang="da-DK" sz="2800" dirty="0" err="1"/>
              <a:t>naturally</a:t>
            </a:r>
            <a:r>
              <a:rPr lang="da-DK" sz="2800" dirty="0"/>
              <a:t> provides </a:t>
            </a:r>
            <a:r>
              <a:rPr lang="da-DK" sz="2800" dirty="0" err="1"/>
              <a:t>very</a:t>
            </a:r>
            <a:r>
              <a:rPr lang="da-DK" sz="2800" dirty="0"/>
              <a:t> low </a:t>
            </a:r>
            <a:r>
              <a:rPr lang="da-DK" sz="2800" dirty="0" err="1"/>
              <a:t>discriminatory</a:t>
            </a:r>
            <a:r>
              <a:rPr lang="da-DK" sz="2800" dirty="0"/>
              <a:t> power. </a:t>
            </a:r>
            <a:r>
              <a:rPr lang="da-DK" sz="2800" dirty="0" err="1"/>
              <a:t>Often</a:t>
            </a:r>
            <a:r>
              <a:rPr lang="da-DK" sz="2800" dirty="0"/>
              <a:t> </a:t>
            </a:r>
            <a:r>
              <a:rPr lang="da-DK" sz="2800" dirty="0" err="1"/>
              <a:t>different</a:t>
            </a:r>
            <a:r>
              <a:rPr lang="da-DK" sz="2800" dirty="0"/>
              <a:t> species </a:t>
            </a:r>
            <a:r>
              <a:rPr lang="da-DK" sz="2800" dirty="0" err="1"/>
              <a:t>will</a:t>
            </a:r>
            <a:r>
              <a:rPr lang="da-DK" sz="2800" dirty="0"/>
              <a:t> </a:t>
            </a:r>
            <a:r>
              <a:rPr lang="da-DK" sz="2800" dirty="0" err="1"/>
              <a:t>be</a:t>
            </a:r>
            <a:r>
              <a:rPr lang="da-DK" sz="2800" dirty="0"/>
              <a:t> </a:t>
            </a:r>
            <a:r>
              <a:rPr lang="da-DK" sz="2800" dirty="0" err="1"/>
              <a:t>identical</a:t>
            </a:r>
            <a:r>
              <a:rPr lang="da-DK" sz="2800" dirty="0"/>
              <a:t> in the </a:t>
            </a:r>
            <a:r>
              <a:rPr lang="da-DK" sz="2800" dirty="0" err="1"/>
              <a:t>specific</a:t>
            </a:r>
            <a:r>
              <a:rPr lang="da-DK" sz="2800" dirty="0"/>
              <a:t> region.</a:t>
            </a:r>
          </a:p>
          <a:p>
            <a:endParaRPr lang="da-DK" sz="2800" dirty="0"/>
          </a:p>
          <a:p>
            <a:r>
              <a:rPr lang="da-DK" sz="2800" dirty="0"/>
              <a:t>With </a:t>
            </a:r>
            <a:r>
              <a:rPr lang="da-DK" sz="2800" dirty="0" err="1"/>
              <a:t>whole-genome</a:t>
            </a:r>
            <a:r>
              <a:rPr lang="da-DK" sz="2800" dirty="0"/>
              <a:t> </a:t>
            </a:r>
            <a:r>
              <a:rPr lang="da-DK" sz="2800" dirty="0" err="1"/>
              <a:t>sequencing</a:t>
            </a:r>
            <a:r>
              <a:rPr lang="da-DK" sz="2800" dirty="0"/>
              <a:t> </a:t>
            </a:r>
            <a:r>
              <a:rPr lang="da-DK" sz="2800" dirty="0" err="1"/>
              <a:t>we</a:t>
            </a:r>
            <a:r>
              <a:rPr lang="da-DK" sz="2800" dirty="0"/>
              <a:t> have the option to not just look at a single gene (or a </a:t>
            </a:r>
            <a:r>
              <a:rPr lang="da-DK" sz="2800" dirty="0" err="1"/>
              <a:t>few</a:t>
            </a:r>
            <a:r>
              <a:rPr lang="da-DK" sz="2800" dirty="0"/>
              <a:t> genes as is the case for </a:t>
            </a:r>
            <a:r>
              <a:rPr lang="da-DK" sz="2800" dirty="0" err="1"/>
              <a:t>Multilocus</a:t>
            </a:r>
            <a:r>
              <a:rPr lang="da-DK" sz="2800" dirty="0"/>
              <a:t> </a:t>
            </a:r>
            <a:r>
              <a:rPr lang="da-DK" sz="2800" dirty="0" err="1"/>
              <a:t>Sequence</a:t>
            </a:r>
            <a:r>
              <a:rPr lang="da-DK" sz="2800" dirty="0"/>
              <a:t> Typing), but </a:t>
            </a:r>
            <a:r>
              <a:rPr lang="da-DK" sz="2800" dirty="0" err="1"/>
              <a:t>instead</a:t>
            </a:r>
            <a:r>
              <a:rPr lang="da-DK" sz="2800" dirty="0"/>
              <a:t> </a:t>
            </a:r>
            <a:r>
              <a:rPr lang="da-DK" sz="2800" dirty="0" err="1"/>
              <a:t>compare</a:t>
            </a:r>
            <a:r>
              <a:rPr lang="da-DK" sz="2800" dirty="0"/>
              <a:t> the </a:t>
            </a:r>
            <a:r>
              <a:rPr lang="da-DK" sz="2800" dirty="0" err="1"/>
              <a:t>full</a:t>
            </a:r>
            <a:r>
              <a:rPr lang="da-DK" sz="2800" dirty="0"/>
              <a:t> </a:t>
            </a:r>
            <a:r>
              <a:rPr lang="da-DK" sz="2800" dirty="0" err="1"/>
              <a:t>genomes</a:t>
            </a:r>
            <a:endParaRPr lang="da-DK" sz="2800" dirty="0"/>
          </a:p>
        </p:txBody>
      </p:sp>
    </p:spTree>
    <p:extLst>
      <p:ext uri="{BB962C8B-B14F-4D97-AF65-F5344CB8AC3E}">
        <p14:creationId xmlns:p14="http://schemas.microsoft.com/office/powerpoint/2010/main" val="387628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a:t>Core </a:t>
            </a:r>
            <a:r>
              <a:rPr lang="da-DK" kern="0" dirty="0" err="1"/>
              <a:t>genome</a:t>
            </a:r>
            <a:r>
              <a:rPr lang="da-DK" kern="0" dirty="0"/>
              <a:t> SNP </a:t>
            </a:r>
            <a:r>
              <a:rPr lang="da-DK" kern="0" dirty="0" err="1"/>
              <a:t>analysis</a:t>
            </a:r>
            <a:r>
              <a:rPr lang="da-DK" kern="0" dirty="0"/>
              <a:t> </a:t>
            </a:r>
            <a:r>
              <a:rPr lang="da-DK" kern="0" dirty="0" err="1"/>
              <a:t>tools</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1801" y="1468702"/>
            <a:ext cx="10635128" cy="4136517"/>
          </a:xfrm>
          <a:prstGeom prst="rect">
            <a:avLst/>
          </a:prstGeom>
          <a:noFill/>
        </p:spPr>
        <p:txBody>
          <a:bodyPr wrap="square" rtlCol="0">
            <a:spAutoFit/>
          </a:bodyPr>
          <a:lstStyle/>
          <a:p>
            <a:pPr marL="457200" indent="-457200">
              <a:buFont typeface="Arial" panose="020B0604020202020204" pitchFamily="34" charset="0"/>
              <a:buChar char="•"/>
            </a:pPr>
            <a:r>
              <a:rPr lang="da-DK" sz="2800" dirty="0" err="1"/>
              <a:t>Snippy</a:t>
            </a:r>
            <a:endParaRPr lang="da-DK" sz="2800" dirty="0"/>
          </a:p>
          <a:p>
            <a:r>
              <a:rPr lang="da-DK" sz="2400" dirty="0" err="1"/>
              <a:t>https</a:t>
            </a:r>
            <a:r>
              <a:rPr lang="da-DK" sz="2400" dirty="0"/>
              <a:t>://</a:t>
            </a:r>
            <a:r>
              <a:rPr lang="da-DK" sz="2400" dirty="0" err="1"/>
              <a:t>github.com</a:t>
            </a:r>
            <a:r>
              <a:rPr lang="da-DK" sz="2400" dirty="0"/>
              <a:t>/</a:t>
            </a:r>
            <a:r>
              <a:rPr lang="da-DK" sz="2400" dirty="0" err="1"/>
              <a:t>tseemann</a:t>
            </a:r>
            <a:r>
              <a:rPr lang="da-DK" sz="2400" dirty="0"/>
              <a:t>/</a:t>
            </a:r>
            <a:r>
              <a:rPr lang="da-DK" sz="2400" dirty="0" err="1"/>
              <a:t>snippy</a:t>
            </a:r>
            <a:br>
              <a:rPr lang="da-DK" sz="2800" dirty="0"/>
            </a:br>
            <a:endParaRPr lang="da-DK" sz="2800" dirty="0"/>
          </a:p>
          <a:p>
            <a:pPr marL="457200" indent="-457200">
              <a:buFont typeface="Arial" panose="020B0604020202020204" pitchFamily="34" charset="0"/>
              <a:buChar char="•"/>
            </a:pPr>
            <a:endParaRPr lang="da-DK" sz="2800" dirty="0"/>
          </a:p>
          <a:p>
            <a:pPr marL="457200" indent="-457200">
              <a:buFont typeface="Arial" panose="020B0604020202020204" pitchFamily="34" charset="0"/>
              <a:buChar char="•"/>
            </a:pPr>
            <a:r>
              <a:rPr lang="da-DK" sz="2800" dirty="0"/>
              <a:t>NASP (Northern Arizona SNP pipeline)</a:t>
            </a:r>
          </a:p>
          <a:p>
            <a:r>
              <a:rPr lang="da-DK" sz="2400" dirty="0" err="1"/>
              <a:t>https</a:t>
            </a:r>
            <a:r>
              <a:rPr lang="da-DK" sz="2400" dirty="0"/>
              <a:t>://</a:t>
            </a:r>
            <a:r>
              <a:rPr lang="da-DK" sz="2400" dirty="0" err="1"/>
              <a:t>tgennorth.github.io</a:t>
            </a:r>
            <a:r>
              <a:rPr lang="da-DK" sz="2400" dirty="0"/>
              <a:t>/NASP/</a:t>
            </a:r>
            <a:r>
              <a:rPr lang="da-DK" sz="2400" dirty="0" err="1"/>
              <a:t>readme.html</a:t>
            </a:r>
            <a:br>
              <a:rPr lang="da-DK" sz="2800" dirty="0"/>
            </a:br>
            <a:br>
              <a:rPr lang="da-DK" sz="2800" dirty="0"/>
            </a:br>
            <a:endParaRPr lang="da-DK" sz="2800" dirty="0"/>
          </a:p>
          <a:p>
            <a:pPr marL="342900" indent="-342900">
              <a:buFont typeface="Arial" panose="020B0604020202020204" pitchFamily="34" charset="0"/>
              <a:buChar char="•"/>
            </a:pPr>
            <a:r>
              <a:rPr lang="da-DK" sz="2800" dirty="0"/>
              <a:t>CSI </a:t>
            </a:r>
            <a:r>
              <a:rPr lang="da-DK" sz="2800" dirty="0" err="1"/>
              <a:t>Phylogeny</a:t>
            </a:r>
            <a:endParaRPr lang="da-DK" sz="2800" dirty="0"/>
          </a:p>
          <a:p>
            <a:r>
              <a:rPr lang="da-DK" sz="2000" dirty="0" err="1"/>
              <a:t>https</a:t>
            </a:r>
            <a:r>
              <a:rPr lang="da-DK" sz="2000" dirty="0"/>
              <a:t>://</a:t>
            </a:r>
            <a:r>
              <a:rPr lang="da-DK" sz="2000" dirty="0" err="1"/>
              <a:t>bioinformaticshome.com</a:t>
            </a:r>
            <a:r>
              <a:rPr lang="da-DK" sz="2000" dirty="0"/>
              <a:t>/</a:t>
            </a:r>
            <a:r>
              <a:rPr lang="da-DK" sz="2000" dirty="0" err="1"/>
              <a:t>tools</a:t>
            </a:r>
            <a:r>
              <a:rPr lang="da-DK" sz="2000" dirty="0"/>
              <a:t>/</a:t>
            </a:r>
            <a:r>
              <a:rPr lang="da-DK" sz="2000" dirty="0" err="1"/>
              <a:t>descriptions</a:t>
            </a:r>
            <a:r>
              <a:rPr lang="da-DK" sz="2000" dirty="0"/>
              <a:t>/</a:t>
            </a:r>
            <a:r>
              <a:rPr lang="da-DK" sz="2000" dirty="0" err="1"/>
              <a:t>CSI_Phylogeny.html#gsc.tab</a:t>
            </a:r>
            <a:r>
              <a:rPr lang="da-DK" sz="2000" dirty="0"/>
              <a:t>=0</a:t>
            </a:r>
          </a:p>
          <a:p>
            <a:endParaRPr lang="da-DK" sz="2800" dirty="0"/>
          </a:p>
        </p:txBody>
      </p:sp>
    </p:spTree>
    <p:extLst>
      <p:ext uri="{BB962C8B-B14F-4D97-AF65-F5344CB8AC3E}">
        <p14:creationId xmlns:p14="http://schemas.microsoft.com/office/powerpoint/2010/main" val="3720395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a:t>Core </a:t>
            </a:r>
            <a:r>
              <a:rPr lang="da-DK" kern="0" dirty="0" err="1"/>
              <a:t>genome</a:t>
            </a:r>
            <a:r>
              <a:rPr lang="da-DK" kern="0" dirty="0"/>
              <a:t> SNP </a:t>
            </a:r>
            <a:r>
              <a:rPr lang="da-DK" kern="0" dirty="0" err="1"/>
              <a:t>analysis</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1800" y="1114139"/>
            <a:ext cx="10318363" cy="3748719"/>
          </a:xfrm>
          <a:prstGeom prst="rect">
            <a:avLst/>
          </a:prstGeom>
          <a:noFill/>
        </p:spPr>
        <p:txBody>
          <a:bodyPr wrap="square" rtlCol="0">
            <a:spAutoFit/>
          </a:bodyPr>
          <a:lstStyle/>
          <a:p>
            <a:r>
              <a:rPr lang="da-DK" sz="2400" dirty="0"/>
              <a:t>All </a:t>
            </a:r>
            <a:r>
              <a:rPr lang="da-DK" sz="2400" dirty="0" err="1"/>
              <a:t>these</a:t>
            </a:r>
            <a:r>
              <a:rPr lang="da-DK" sz="2400" dirty="0"/>
              <a:t> </a:t>
            </a:r>
            <a:r>
              <a:rPr lang="da-DK" sz="2400" dirty="0" err="1"/>
              <a:t>tools</a:t>
            </a:r>
            <a:r>
              <a:rPr lang="da-DK" sz="2400" dirty="0"/>
              <a:t> </a:t>
            </a:r>
            <a:r>
              <a:rPr lang="da-DK" sz="2400" dirty="0" err="1"/>
              <a:t>work</a:t>
            </a:r>
            <a:r>
              <a:rPr lang="da-DK" sz="2400" dirty="0"/>
              <a:t> by </a:t>
            </a:r>
            <a:r>
              <a:rPr lang="da-DK" sz="2400" dirty="0" err="1"/>
              <a:t>aligning</a:t>
            </a:r>
            <a:r>
              <a:rPr lang="da-DK" sz="2400" dirty="0"/>
              <a:t> </a:t>
            </a:r>
            <a:r>
              <a:rPr lang="da-DK" sz="2400" dirty="0" err="1"/>
              <a:t>reads</a:t>
            </a:r>
            <a:r>
              <a:rPr lang="da-DK" sz="2400" dirty="0"/>
              <a:t> and/or </a:t>
            </a:r>
            <a:r>
              <a:rPr lang="da-DK" sz="2400" dirty="0" err="1"/>
              <a:t>assembled</a:t>
            </a:r>
            <a:r>
              <a:rPr lang="da-DK" sz="2400" dirty="0"/>
              <a:t> </a:t>
            </a:r>
            <a:r>
              <a:rPr lang="da-DK" sz="2400" dirty="0" err="1"/>
              <a:t>genomes</a:t>
            </a:r>
            <a:r>
              <a:rPr lang="da-DK" sz="2400" dirty="0"/>
              <a:t> to a </a:t>
            </a:r>
            <a:r>
              <a:rPr lang="da-DK" sz="2400" dirty="0" err="1"/>
              <a:t>specified</a:t>
            </a:r>
            <a:r>
              <a:rPr lang="da-DK" sz="2400" dirty="0"/>
              <a:t> reference </a:t>
            </a:r>
            <a:r>
              <a:rPr lang="da-DK" sz="2400" dirty="0" err="1"/>
              <a:t>genome</a:t>
            </a:r>
            <a:r>
              <a:rPr lang="da-DK" sz="2400" dirty="0"/>
              <a:t>, in </a:t>
            </a:r>
            <a:r>
              <a:rPr lang="da-DK" sz="2400" dirty="0" err="1"/>
              <a:t>order</a:t>
            </a:r>
            <a:r>
              <a:rPr lang="da-DK" sz="2400" dirty="0"/>
              <a:t> to </a:t>
            </a:r>
            <a:r>
              <a:rPr lang="da-DK" sz="2400" dirty="0" err="1"/>
              <a:t>identify</a:t>
            </a:r>
            <a:r>
              <a:rPr lang="da-DK" sz="2400" dirty="0"/>
              <a:t> variant sites (Single </a:t>
            </a:r>
            <a:r>
              <a:rPr lang="da-DK" sz="2400" dirty="0" err="1"/>
              <a:t>Nucleotide</a:t>
            </a:r>
            <a:r>
              <a:rPr lang="da-DK" sz="2400" dirty="0"/>
              <a:t> </a:t>
            </a:r>
            <a:r>
              <a:rPr lang="da-DK" sz="2400" dirty="0" err="1"/>
              <a:t>Polymorphisms</a:t>
            </a:r>
            <a:r>
              <a:rPr lang="da-DK" sz="2400" dirty="0"/>
              <a:t>, </a:t>
            </a:r>
            <a:r>
              <a:rPr lang="da-DK" sz="2400" dirty="0" err="1"/>
              <a:t>SNPs</a:t>
            </a:r>
            <a:r>
              <a:rPr lang="da-DK" sz="2400" dirty="0"/>
              <a:t>)</a:t>
            </a:r>
          </a:p>
          <a:p>
            <a:endParaRPr lang="da-DK" sz="2400" dirty="0"/>
          </a:p>
          <a:p>
            <a:r>
              <a:rPr lang="da-DK" sz="2400" dirty="0" err="1"/>
              <a:t>They</a:t>
            </a:r>
            <a:r>
              <a:rPr lang="da-DK" sz="2400" dirty="0"/>
              <a:t> </a:t>
            </a:r>
            <a:r>
              <a:rPr lang="da-DK" sz="2400" dirty="0" err="1"/>
              <a:t>can</a:t>
            </a:r>
            <a:r>
              <a:rPr lang="da-DK" sz="2400" dirty="0"/>
              <a:t> </a:t>
            </a:r>
            <a:r>
              <a:rPr lang="da-DK" sz="2400" dirty="0" err="1"/>
              <a:t>then</a:t>
            </a:r>
            <a:r>
              <a:rPr lang="da-DK" sz="2400" dirty="0"/>
              <a:t> </a:t>
            </a:r>
            <a:r>
              <a:rPr lang="da-DK" sz="2400" dirty="0" err="1"/>
              <a:t>compare</a:t>
            </a:r>
            <a:r>
              <a:rPr lang="da-DK" sz="2400" dirty="0"/>
              <a:t> the </a:t>
            </a:r>
            <a:r>
              <a:rPr lang="da-DK" sz="2400" dirty="0" err="1"/>
              <a:t>results</a:t>
            </a:r>
            <a:r>
              <a:rPr lang="da-DK" sz="2400" dirty="0"/>
              <a:t> </a:t>
            </a:r>
            <a:r>
              <a:rPr lang="da-DK" sz="2400" dirty="0" err="1"/>
              <a:t>across</a:t>
            </a:r>
            <a:r>
              <a:rPr lang="da-DK" sz="2400" dirty="0"/>
              <a:t> multiple </a:t>
            </a:r>
            <a:r>
              <a:rPr lang="da-DK" sz="2400" dirty="0" err="1"/>
              <a:t>isolates</a:t>
            </a:r>
            <a:r>
              <a:rPr lang="da-DK" sz="2400" dirty="0"/>
              <a:t>, and </a:t>
            </a:r>
            <a:r>
              <a:rPr lang="da-DK" sz="2400" dirty="0" err="1"/>
              <a:t>generate</a:t>
            </a:r>
            <a:r>
              <a:rPr lang="da-DK" sz="2400" dirty="0"/>
              <a:t> a output with all the variable sites in a </a:t>
            </a:r>
            <a:r>
              <a:rPr lang="da-DK" sz="2400" dirty="0" err="1"/>
              <a:t>convenient</a:t>
            </a:r>
            <a:r>
              <a:rPr lang="da-DK" sz="2400" dirty="0"/>
              <a:t> matrix or </a:t>
            </a:r>
            <a:r>
              <a:rPr lang="da-DK" sz="2400" dirty="0" err="1"/>
              <a:t>fasta</a:t>
            </a:r>
            <a:r>
              <a:rPr lang="da-DK" sz="2400" dirty="0"/>
              <a:t>-format. The </a:t>
            </a:r>
            <a:r>
              <a:rPr lang="da-DK" sz="2400" dirty="0" err="1"/>
              <a:t>fasta</a:t>
            </a:r>
            <a:r>
              <a:rPr lang="da-DK" sz="2400" dirty="0"/>
              <a:t> output </a:t>
            </a:r>
            <a:r>
              <a:rPr lang="da-DK" sz="2400" dirty="0" err="1"/>
              <a:t>can</a:t>
            </a:r>
            <a:r>
              <a:rPr lang="da-DK" sz="2400" dirty="0"/>
              <a:t> </a:t>
            </a:r>
            <a:r>
              <a:rPr lang="da-DK" sz="2400" dirty="0" err="1"/>
              <a:t>be</a:t>
            </a:r>
            <a:r>
              <a:rPr lang="da-DK" sz="2400" dirty="0"/>
              <a:t> </a:t>
            </a:r>
            <a:r>
              <a:rPr lang="da-DK" sz="2400" dirty="0" err="1"/>
              <a:t>used</a:t>
            </a:r>
            <a:r>
              <a:rPr lang="da-DK" sz="2400" dirty="0"/>
              <a:t> </a:t>
            </a:r>
            <a:r>
              <a:rPr lang="da-DK" sz="2400" dirty="0" err="1"/>
              <a:t>directly</a:t>
            </a:r>
            <a:r>
              <a:rPr lang="da-DK" sz="2400" dirty="0"/>
              <a:t> to </a:t>
            </a:r>
            <a:r>
              <a:rPr lang="da-DK" sz="2400" dirty="0" err="1"/>
              <a:t>generate</a:t>
            </a:r>
            <a:r>
              <a:rPr lang="da-DK" sz="2400" dirty="0"/>
              <a:t> a core </a:t>
            </a:r>
            <a:r>
              <a:rPr lang="da-DK" sz="2400" dirty="0" err="1"/>
              <a:t>genome</a:t>
            </a:r>
            <a:r>
              <a:rPr lang="da-DK" sz="2400" dirty="0"/>
              <a:t> </a:t>
            </a:r>
            <a:r>
              <a:rPr lang="da-DK" sz="2400" dirty="0" err="1"/>
              <a:t>phylogeny</a:t>
            </a:r>
            <a:r>
              <a:rPr lang="da-DK" sz="2400" dirty="0"/>
              <a:t>.</a:t>
            </a:r>
          </a:p>
          <a:p>
            <a:endParaRPr lang="da-DK" sz="2400" dirty="0"/>
          </a:p>
          <a:p>
            <a:r>
              <a:rPr lang="da-DK" sz="2400" dirty="0" err="1"/>
              <a:t>Some</a:t>
            </a:r>
            <a:r>
              <a:rPr lang="da-DK" sz="2400" dirty="0"/>
              <a:t> </a:t>
            </a:r>
            <a:r>
              <a:rPr lang="da-DK" sz="2400" dirty="0" err="1"/>
              <a:t>tools</a:t>
            </a:r>
            <a:r>
              <a:rPr lang="da-DK" sz="2400" dirty="0"/>
              <a:t> </a:t>
            </a:r>
            <a:r>
              <a:rPr lang="da-DK" sz="2400" dirty="0" err="1"/>
              <a:t>contain</a:t>
            </a:r>
            <a:r>
              <a:rPr lang="da-DK" sz="2400" dirty="0"/>
              <a:t> a bit more </a:t>
            </a:r>
            <a:r>
              <a:rPr lang="da-DK" sz="2400" dirty="0" err="1"/>
              <a:t>functionality</a:t>
            </a:r>
            <a:r>
              <a:rPr lang="da-DK" sz="2400" dirty="0"/>
              <a:t> </a:t>
            </a:r>
            <a:r>
              <a:rPr lang="da-DK" sz="2400" dirty="0" err="1"/>
              <a:t>than</a:t>
            </a:r>
            <a:r>
              <a:rPr lang="da-DK" sz="2400" dirty="0"/>
              <a:t> </a:t>
            </a:r>
            <a:r>
              <a:rPr lang="da-DK" sz="2400" dirty="0" err="1"/>
              <a:t>others</a:t>
            </a:r>
            <a:r>
              <a:rPr lang="da-DK" sz="2400" dirty="0"/>
              <a:t>, and </a:t>
            </a:r>
            <a:r>
              <a:rPr lang="da-DK" sz="2400" dirty="0" err="1"/>
              <a:t>can</a:t>
            </a:r>
            <a:r>
              <a:rPr lang="da-DK" sz="2400" dirty="0"/>
              <a:t> </a:t>
            </a:r>
            <a:r>
              <a:rPr lang="da-DK" sz="2400" dirty="0" err="1"/>
              <a:t>also</a:t>
            </a:r>
            <a:r>
              <a:rPr lang="da-DK" sz="2400" dirty="0"/>
              <a:t> assist </a:t>
            </a:r>
            <a:r>
              <a:rPr lang="da-DK" sz="2400" dirty="0" err="1"/>
              <a:t>you</a:t>
            </a:r>
            <a:r>
              <a:rPr lang="da-DK" sz="2400" dirty="0"/>
              <a:t> a </a:t>
            </a:r>
            <a:r>
              <a:rPr lang="da-DK" sz="2400" dirty="0" err="1"/>
              <a:t>lot</a:t>
            </a:r>
            <a:r>
              <a:rPr lang="da-DK" sz="2400" dirty="0"/>
              <a:t> in </a:t>
            </a:r>
            <a:r>
              <a:rPr lang="da-DK" sz="2400" dirty="0" err="1"/>
              <a:t>quality</a:t>
            </a:r>
            <a:r>
              <a:rPr lang="da-DK" sz="2400" dirty="0"/>
              <a:t> </a:t>
            </a:r>
            <a:r>
              <a:rPr lang="da-DK" sz="2400" dirty="0" err="1"/>
              <a:t>control</a:t>
            </a:r>
            <a:r>
              <a:rPr lang="da-DK" sz="2400" dirty="0"/>
              <a:t>.</a:t>
            </a:r>
          </a:p>
        </p:txBody>
      </p:sp>
    </p:spTree>
    <p:extLst>
      <p:ext uri="{BB962C8B-B14F-4D97-AF65-F5344CB8AC3E}">
        <p14:creationId xmlns:p14="http://schemas.microsoft.com/office/powerpoint/2010/main" val="2624068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6029-7B63-199C-E30C-257AB93D9C5F}"/>
              </a:ext>
            </a:extLst>
          </p:cNvPr>
          <p:cNvSpPr>
            <a:spLocks noGrp="1"/>
          </p:cNvSpPr>
          <p:nvPr>
            <p:ph type="title"/>
          </p:nvPr>
        </p:nvSpPr>
        <p:spPr/>
        <p:txBody>
          <a:bodyPr/>
          <a:lstStyle/>
          <a:p>
            <a:r>
              <a:rPr lang="en-DK" dirty="0"/>
              <a:t>Core genome SNP calling workflow</a:t>
            </a:r>
          </a:p>
        </p:txBody>
      </p:sp>
      <p:sp>
        <p:nvSpPr>
          <p:cNvPr id="14" name="Rounded Rectangle 13">
            <a:extLst>
              <a:ext uri="{FF2B5EF4-FFF2-40B4-BE49-F238E27FC236}">
                <a16:creationId xmlns:a16="http://schemas.microsoft.com/office/drawing/2014/main" id="{D7E55FB3-3EB6-A54C-1BB1-3CDDDB76C379}"/>
              </a:ext>
            </a:extLst>
          </p:cNvPr>
          <p:cNvSpPr/>
          <p:nvPr/>
        </p:nvSpPr>
        <p:spPr>
          <a:xfrm>
            <a:off x="3422758" y="5485107"/>
            <a:ext cx="1751867" cy="711200"/>
          </a:xfrm>
          <a:prstGeom prst="roundRect">
            <a:avLst/>
          </a:prstGeom>
          <a:solidFill>
            <a:srgbClr val="7030A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DK" sz="2000" dirty="0"/>
              <a:t>Reference</a:t>
            </a:r>
          </a:p>
        </p:txBody>
      </p:sp>
      <p:sp>
        <p:nvSpPr>
          <p:cNvPr id="15" name="Rounded Rectangle 14">
            <a:extLst>
              <a:ext uri="{FF2B5EF4-FFF2-40B4-BE49-F238E27FC236}">
                <a16:creationId xmlns:a16="http://schemas.microsoft.com/office/drawing/2014/main" id="{8A307214-255D-A769-5391-097126B35D38}"/>
              </a:ext>
            </a:extLst>
          </p:cNvPr>
          <p:cNvSpPr/>
          <p:nvPr/>
        </p:nvSpPr>
        <p:spPr>
          <a:xfrm>
            <a:off x="558426" y="2891411"/>
            <a:ext cx="2346137" cy="82232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a:t>
            </a:r>
            <a:r>
              <a:rPr lang="en-DK" sz="1600" dirty="0"/>
              <a:t>ample3_R1.fastq.gz</a:t>
            </a:r>
            <a:br>
              <a:rPr lang="en-DK" sz="1600" dirty="0"/>
            </a:br>
            <a:r>
              <a:rPr lang="en-GB" sz="1600" dirty="0"/>
              <a:t>S</a:t>
            </a:r>
            <a:r>
              <a:rPr lang="en-DK" sz="1600" dirty="0"/>
              <a:t>ample3_R2.fastq.gz</a:t>
            </a:r>
          </a:p>
        </p:txBody>
      </p:sp>
      <p:sp>
        <p:nvSpPr>
          <p:cNvPr id="16" name="Rounded Rectangle 15">
            <a:extLst>
              <a:ext uri="{FF2B5EF4-FFF2-40B4-BE49-F238E27FC236}">
                <a16:creationId xmlns:a16="http://schemas.microsoft.com/office/drawing/2014/main" id="{AB6A9FF2-1301-0387-C86D-74A225EF4143}"/>
              </a:ext>
            </a:extLst>
          </p:cNvPr>
          <p:cNvSpPr/>
          <p:nvPr/>
        </p:nvSpPr>
        <p:spPr>
          <a:xfrm>
            <a:off x="558428" y="1313860"/>
            <a:ext cx="2346135" cy="46787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DK" sz="1600" dirty="0"/>
              <a:t>Sample1.fasta</a:t>
            </a:r>
          </a:p>
        </p:txBody>
      </p:sp>
      <p:cxnSp>
        <p:nvCxnSpPr>
          <p:cNvPr id="19" name="Straight Connector 18">
            <a:extLst>
              <a:ext uri="{FF2B5EF4-FFF2-40B4-BE49-F238E27FC236}">
                <a16:creationId xmlns:a16="http://schemas.microsoft.com/office/drawing/2014/main" id="{4229CEF7-32C5-ED8A-867A-3A4ED13B7AE7}"/>
              </a:ext>
            </a:extLst>
          </p:cNvPr>
          <p:cNvCxnSpPr>
            <a:cxnSpLocks/>
            <a:stCxn id="37" idx="2"/>
            <a:endCxn id="14" idx="0"/>
          </p:cNvCxnSpPr>
          <p:nvPr/>
        </p:nvCxnSpPr>
        <p:spPr>
          <a:xfrm>
            <a:off x="4298692" y="5153484"/>
            <a:ext cx="0" cy="33162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674B1B4A-CF1A-44CE-081C-3820EF591E53}"/>
              </a:ext>
            </a:extLst>
          </p:cNvPr>
          <p:cNvSpPr/>
          <p:nvPr/>
        </p:nvSpPr>
        <p:spPr>
          <a:xfrm>
            <a:off x="7825072" y="1313860"/>
            <a:ext cx="1637610" cy="5884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K" sz="1600" dirty="0"/>
              <a:t>Sample1.vcf</a:t>
            </a:r>
          </a:p>
        </p:txBody>
      </p:sp>
      <p:sp>
        <p:nvSpPr>
          <p:cNvPr id="37" name="Rectangle 36">
            <a:extLst>
              <a:ext uri="{FF2B5EF4-FFF2-40B4-BE49-F238E27FC236}">
                <a16:creationId xmlns:a16="http://schemas.microsoft.com/office/drawing/2014/main" id="{EB06DFB1-6DD3-DEFC-F762-3F3CC4802D20}"/>
              </a:ext>
            </a:extLst>
          </p:cNvPr>
          <p:cNvSpPr/>
          <p:nvPr/>
        </p:nvSpPr>
        <p:spPr bwMode="auto">
          <a:xfrm>
            <a:off x="3479887" y="1193325"/>
            <a:ext cx="1637610" cy="396015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da-DK" sz="2400" dirty="0">
                <a:solidFill>
                  <a:schemeClr val="bg1"/>
                </a:solidFill>
              </a:rPr>
              <a:t>Reference </a:t>
            </a:r>
          </a:p>
          <a:p>
            <a:pPr algn="ctr"/>
            <a:r>
              <a:rPr lang="da-DK" sz="2400" dirty="0" err="1">
                <a:solidFill>
                  <a:schemeClr val="bg1"/>
                </a:solidFill>
              </a:rPr>
              <a:t>mapping</a:t>
            </a:r>
            <a:r>
              <a:rPr lang="da-DK" sz="2400" dirty="0">
                <a:solidFill>
                  <a:schemeClr val="bg1"/>
                </a:solidFill>
              </a:rPr>
              <a:t>/</a:t>
            </a:r>
          </a:p>
          <a:p>
            <a:pPr algn="ctr"/>
            <a:r>
              <a:rPr lang="da-DK" sz="2400" dirty="0">
                <a:solidFill>
                  <a:schemeClr val="bg1"/>
                </a:solidFill>
              </a:rPr>
              <a:t>alignment</a:t>
            </a:r>
          </a:p>
          <a:p>
            <a:endParaRPr lang="da-DK" sz="1600" dirty="0">
              <a:solidFill>
                <a:schemeClr val="bg1"/>
              </a:solidFill>
            </a:endParaRPr>
          </a:p>
          <a:p>
            <a:r>
              <a:rPr lang="da-DK" sz="1600" dirty="0">
                <a:solidFill>
                  <a:schemeClr val="bg1"/>
                </a:solidFill>
              </a:rPr>
              <a:t>  </a:t>
            </a:r>
          </a:p>
          <a:p>
            <a:pPr marL="285750" indent="-285750">
              <a:buFont typeface="Arial" panose="020B0604020202020204" pitchFamily="34" charset="0"/>
              <a:buChar char="•"/>
            </a:pPr>
            <a:r>
              <a:rPr lang="da-DK" sz="1600" dirty="0" err="1">
                <a:solidFill>
                  <a:schemeClr val="bg1"/>
                </a:solidFill>
              </a:rPr>
              <a:t>bwa-mem</a:t>
            </a: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bowtie2</a:t>
            </a:r>
          </a:p>
          <a:p>
            <a:pPr marL="285750" indent="-285750">
              <a:buFont typeface="Arial" panose="020B0604020202020204" pitchFamily="34" charset="0"/>
              <a:buChar char="•"/>
            </a:pPr>
            <a:r>
              <a:rPr lang="da-DK" sz="1600" dirty="0" err="1">
                <a:solidFill>
                  <a:schemeClr val="bg1"/>
                </a:solidFill>
              </a:rPr>
              <a:t>Nucmer</a:t>
            </a: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a:t>
            </a:r>
            <a:endParaRPr lang="en-DK" sz="1600" dirty="0">
              <a:solidFill>
                <a:schemeClr val="bg1"/>
              </a:solidFill>
            </a:endParaRPr>
          </a:p>
          <a:p>
            <a:endParaRPr kumimoji="0" lang="en-DK" sz="2400" b="0" i="0" u="none" strike="noStrike" cap="none" normalizeH="0" baseline="0" dirty="0">
              <a:ln>
                <a:noFill/>
              </a:ln>
              <a:solidFill>
                <a:schemeClr val="bg1"/>
              </a:solidFill>
              <a:effectLst/>
              <a:latin typeface="Tahoma" pitchFamily="34" charset="0"/>
            </a:endParaRPr>
          </a:p>
        </p:txBody>
      </p:sp>
      <p:cxnSp>
        <p:nvCxnSpPr>
          <p:cNvPr id="42" name="Straight Arrow Connector 41">
            <a:extLst>
              <a:ext uri="{FF2B5EF4-FFF2-40B4-BE49-F238E27FC236}">
                <a16:creationId xmlns:a16="http://schemas.microsoft.com/office/drawing/2014/main" id="{131C8EBD-A35E-7636-9C37-47ED2C8B5DE9}"/>
              </a:ext>
            </a:extLst>
          </p:cNvPr>
          <p:cNvCxnSpPr>
            <a:cxnSpLocks/>
            <a:stCxn id="15" idx="3"/>
          </p:cNvCxnSpPr>
          <p:nvPr/>
        </p:nvCxnSpPr>
        <p:spPr>
          <a:xfrm>
            <a:off x="2904563" y="3302571"/>
            <a:ext cx="5753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17133E3-5150-4175-7559-D87EBDA7BDCF}"/>
              </a:ext>
            </a:extLst>
          </p:cNvPr>
          <p:cNvSpPr/>
          <p:nvPr/>
        </p:nvSpPr>
        <p:spPr bwMode="auto">
          <a:xfrm>
            <a:off x="5692821" y="1193324"/>
            <a:ext cx="1637610" cy="396015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da-DK" sz="2400" dirty="0">
                <a:solidFill>
                  <a:schemeClr val="bg1"/>
                </a:solidFill>
              </a:rPr>
              <a:t>Variant </a:t>
            </a:r>
            <a:r>
              <a:rPr lang="da-DK" sz="2400" dirty="0" err="1">
                <a:solidFill>
                  <a:schemeClr val="bg1"/>
                </a:solidFill>
              </a:rPr>
              <a:t>calling</a:t>
            </a:r>
            <a:endParaRPr lang="da-DK" sz="2400" dirty="0">
              <a:solidFill>
                <a:schemeClr val="bg1"/>
              </a:solidFill>
            </a:endParaRPr>
          </a:p>
          <a:p>
            <a:pPr algn="ctr"/>
            <a:endParaRPr lang="da-DK" sz="2400" dirty="0">
              <a:solidFill>
                <a:schemeClr val="bg1"/>
              </a:solidFill>
            </a:endParaRPr>
          </a:p>
          <a:p>
            <a:endParaRPr lang="da-DK" sz="1600" dirty="0">
              <a:solidFill>
                <a:schemeClr val="bg1"/>
              </a:solidFill>
            </a:endParaRPr>
          </a:p>
          <a:p>
            <a:endParaRPr lang="da-DK" sz="1600" dirty="0">
              <a:solidFill>
                <a:schemeClr val="bg1"/>
              </a:solidFill>
            </a:endParaRPr>
          </a:p>
          <a:p>
            <a:pPr marL="285750" indent="-285750">
              <a:buFont typeface="Arial" panose="020B0604020202020204" pitchFamily="34" charset="0"/>
              <a:buChar char="•"/>
            </a:pPr>
            <a:r>
              <a:rPr lang="da-DK" sz="1600" dirty="0" err="1">
                <a:solidFill>
                  <a:schemeClr val="bg1"/>
                </a:solidFill>
              </a:rPr>
              <a:t>gatk</a:t>
            </a:r>
            <a:endParaRPr lang="da-DK" sz="1600" dirty="0">
              <a:solidFill>
                <a:schemeClr val="bg1"/>
              </a:solidFill>
            </a:endParaRPr>
          </a:p>
          <a:p>
            <a:pPr marL="285750" indent="-285750">
              <a:buFont typeface="Arial" panose="020B0604020202020204" pitchFamily="34" charset="0"/>
              <a:buChar char="•"/>
            </a:pPr>
            <a:r>
              <a:rPr lang="da-DK" sz="1600" dirty="0" err="1">
                <a:solidFill>
                  <a:schemeClr val="bg1"/>
                </a:solidFill>
              </a:rPr>
              <a:t>samtools</a:t>
            </a:r>
            <a:endParaRPr lang="da-DK" sz="1600" dirty="0">
              <a:solidFill>
                <a:schemeClr val="bg1"/>
              </a:solidFill>
            </a:endParaRPr>
          </a:p>
          <a:p>
            <a:pPr marL="285750" indent="-285750">
              <a:buFont typeface="Arial" panose="020B0604020202020204" pitchFamily="34" charset="0"/>
              <a:buChar char="•"/>
            </a:pPr>
            <a:r>
              <a:rPr lang="da-DK" sz="1600" dirty="0" err="1">
                <a:solidFill>
                  <a:schemeClr val="bg1"/>
                </a:solidFill>
              </a:rPr>
              <a:t>Bcftools</a:t>
            </a:r>
            <a:endParaRPr lang="da-DK" sz="1600" dirty="0">
              <a:solidFill>
                <a:schemeClr val="bg1"/>
              </a:solidFill>
            </a:endParaRPr>
          </a:p>
          <a:p>
            <a:pPr marL="285750" indent="-285750">
              <a:buFont typeface="Arial" panose="020B0604020202020204" pitchFamily="34" charset="0"/>
              <a:buChar char="•"/>
            </a:pPr>
            <a:r>
              <a:rPr lang="da-DK" sz="1600" dirty="0" err="1">
                <a:solidFill>
                  <a:schemeClr val="bg1"/>
                </a:solidFill>
              </a:rPr>
              <a:t>varscan</a:t>
            </a: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a:t>
            </a:r>
            <a:endParaRPr lang="en-DK" sz="1600" dirty="0">
              <a:solidFill>
                <a:schemeClr val="bg1"/>
              </a:solidFill>
            </a:endParaRPr>
          </a:p>
          <a:p>
            <a:endParaRPr kumimoji="0" lang="en-DK" sz="2400" b="0" i="0" u="none" strike="noStrike" cap="none" normalizeH="0" baseline="0" dirty="0">
              <a:ln>
                <a:noFill/>
              </a:ln>
              <a:solidFill>
                <a:schemeClr val="bg1"/>
              </a:solidFill>
              <a:effectLst/>
              <a:latin typeface="Tahoma" pitchFamily="34" charset="0"/>
            </a:endParaRPr>
          </a:p>
        </p:txBody>
      </p:sp>
      <p:cxnSp>
        <p:nvCxnSpPr>
          <p:cNvPr id="49" name="Straight Arrow Connector 48">
            <a:extLst>
              <a:ext uri="{FF2B5EF4-FFF2-40B4-BE49-F238E27FC236}">
                <a16:creationId xmlns:a16="http://schemas.microsoft.com/office/drawing/2014/main" id="{D26301D8-3251-865F-EF2E-E390BE2C783E}"/>
              </a:ext>
            </a:extLst>
          </p:cNvPr>
          <p:cNvCxnSpPr>
            <a:cxnSpLocks/>
          </p:cNvCxnSpPr>
          <p:nvPr/>
        </p:nvCxnSpPr>
        <p:spPr>
          <a:xfrm>
            <a:off x="5117497" y="1547797"/>
            <a:ext cx="5753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F2F1A3E-EE3A-DACE-DE5A-2FF4A895B813}"/>
              </a:ext>
            </a:extLst>
          </p:cNvPr>
          <p:cNvCxnSpPr>
            <a:cxnSpLocks/>
          </p:cNvCxnSpPr>
          <p:nvPr/>
        </p:nvCxnSpPr>
        <p:spPr>
          <a:xfrm>
            <a:off x="5117497" y="3302571"/>
            <a:ext cx="5753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a:extLst>
              <a:ext uri="{FF2B5EF4-FFF2-40B4-BE49-F238E27FC236}">
                <a16:creationId xmlns:a16="http://schemas.microsoft.com/office/drawing/2014/main" id="{889FD29C-C728-5690-9386-ECD387CA158D}"/>
              </a:ext>
            </a:extLst>
          </p:cNvPr>
          <p:cNvSpPr/>
          <p:nvPr/>
        </p:nvSpPr>
        <p:spPr>
          <a:xfrm>
            <a:off x="558428" y="1985667"/>
            <a:ext cx="2346135" cy="46787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DK" sz="1600" dirty="0"/>
              <a:t>Sample2.fasta</a:t>
            </a:r>
          </a:p>
        </p:txBody>
      </p:sp>
      <p:cxnSp>
        <p:nvCxnSpPr>
          <p:cNvPr id="59" name="Straight Arrow Connector 58">
            <a:extLst>
              <a:ext uri="{FF2B5EF4-FFF2-40B4-BE49-F238E27FC236}">
                <a16:creationId xmlns:a16="http://schemas.microsoft.com/office/drawing/2014/main" id="{944FB0CA-330E-97EA-A646-A44CDC3D1A55}"/>
              </a:ext>
            </a:extLst>
          </p:cNvPr>
          <p:cNvCxnSpPr>
            <a:cxnSpLocks/>
          </p:cNvCxnSpPr>
          <p:nvPr/>
        </p:nvCxnSpPr>
        <p:spPr>
          <a:xfrm>
            <a:off x="2904563" y="1547798"/>
            <a:ext cx="57532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FB9F09D-5C5C-7514-71F5-7ED97E7CC729}"/>
              </a:ext>
            </a:extLst>
          </p:cNvPr>
          <p:cNvCxnSpPr>
            <a:cxnSpLocks/>
            <a:stCxn id="58" idx="3"/>
          </p:cNvCxnSpPr>
          <p:nvPr/>
        </p:nvCxnSpPr>
        <p:spPr>
          <a:xfrm flipV="1">
            <a:off x="2904563" y="2219604"/>
            <a:ext cx="57532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F5754E0-5D2E-FDDD-CCB3-E2F4921BE2F4}"/>
              </a:ext>
            </a:extLst>
          </p:cNvPr>
          <p:cNvCxnSpPr>
            <a:cxnSpLocks/>
          </p:cNvCxnSpPr>
          <p:nvPr/>
        </p:nvCxnSpPr>
        <p:spPr>
          <a:xfrm>
            <a:off x="5117497" y="2219604"/>
            <a:ext cx="5753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E387A17D-4F0E-BCA2-CE66-3B91C0531DB6}"/>
              </a:ext>
            </a:extLst>
          </p:cNvPr>
          <p:cNvSpPr/>
          <p:nvPr/>
        </p:nvSpPr>
        <p:spPr>
          <a:xfrm>
            <a:off x="558426" y="3969836"/>
            <a:ext cx="2346137" cy="82232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a:t>
            </a:r>
            <a:r>
              <a:rPr lang="en-DK" sz="1600" dirty="0"/>
              <a:t>ample4_R1.fastq.gz</a:t>
            </a:r>
            <a:br>
              <a:rPr lang="en-DK" sz="1600" dirty="0"/>
            </a:br>
            <a:r>
              <a:rPr lang="en-GB" sz="1600" dirty="0"/>
              <a:t>S</a:t>
            </a:r>
            <a:r>
              <a:rPr lang="en-DK" sz="1600" dirty="0"/>
              <a:t>ample4_R2.fastq.gz</a:t>
            </a:r>
          </a:p>
        </p:txBody>
      </p:sp>
      <p:cxnSp>
        <p:nvCxnSpPr>
          <p:cNvPr id="77" name="Straight Arrow Connector 76">
            <a:extLst>
              <a:ext uri="{FF2B5EF4-FFF2-40B4-BE49-F238E27FC236}">
                <a16:creationId xmlns:a16="http://schemas.microsoft.com/office/drawing/2014/main" id="{30DA1328-CD2D-881F-DFDF-B279733CC3C7}"/>
              </a:ext>
            </a:extLst>
          </p:cNvPr>
          <p:cNvCxnSpPr>
            <a:cxnSpLocks/>
            <a:stCxn id="71" idx="3"/>
          </p:cNvCxnSpPr>
          <p:nvPr/>
        </p:nvCxnSpPr>
        <p:spPr>
          <a:xfrm flipV="1">
            <a:off x="2904563" y="4379738"/>
            <a:ext cx="575324" cy="12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8B8A10A-AAA3-B6F8-B09C-53446C59F391}"/>
              </a:ext>
            </a:extLst>
          </p:cNvPr>
          <p:cNvCxnSpPr>
            <a:cxnSpLocks/>
          </p:cNvCxnSpPr>
          <p:nvPr/>
        </p:nvCxnSpPr>
        <p:spPr>
          <a:xfrm>
            <a:off x="5117497" y="4379738"/>
            <a:ext cx="5753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ounded Rectangle 84">
            <a:extLst>
              <a:ext uri="{FF2B5EF4-FFF2-40B4-BE49-F238E27FC236}">
                <a16:creationId xmlns:a16="http://schemas.microsoft.com/office/drawing/2014/main" id="{C0E14D86-D9E9-A1AB-6D1C-20A486845D97}"/>
              </a:ext>
            </a:extLst>
          </p:cNvPr>
          <p:cNvSpPr/>
          <p:nvPr/>
        </p:nvSpPr>
        <p:spPr>
          <a:xfrm>
            <a:off x="7825072" y="2148463"/>
            <a:ext cx="1637610" cy="5884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K" sz="1600" dirty="0"/>
              <a:t>Sample2.vcf</a:t>
            </a:r>
          </a:p>
        </p:txBody>
      </p:sp>
      <p:sp>
        <p:nvSpPr>
          <p:cNvPr id="86" name="Rounded Rectangle 85">
            <a:extLst>
              <a:ext uri="{FF2B5EF4-FFF2-40B4-BE49-F238E27FC236}">
                <a16:creationId xmlns:a16="http://schemas.microsoft.com/office/drawing/2014/main" id="{3CC1A7E7-2725-7D36-910C-D4E888430B58}"/>
              </a:ext>
            </a:extLst>
          </p:cNvPr>
          <p:cNvSpPr/>
          <p:nvPr/>
        </p:nvSpPr>
        <p:spPr>
          <a:xfrm>
            <a:off x="7825072" y="2983066"/>
            <a:ext cx="1637610" cy="5884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K" sz="1600" dirty="0"/>
              <a:t>Sample3.vcf</a:t>
            </a:r>
          </a:p>
        </p:txBody>
      </p:sp>
      <p:sp>
        <p:nvSpPr>
          <p:cNvPr id="87" name="Rounded Rectangle 86">
            <a:extLst>
              <a:ext uri="{FF2B5EF4-FFF2-40B4-BE49-F238E27FC236}">
                <a16:creationId xmlns:a16="http://schemas.microsoft.com/office/drawing/2014/main" id="{E1BEFF64-38C8-D584-655C-4B80F0D84C64}"/>
              </a:ext>
            </a:extLst>
          </p:cNvPr>
          <p:cNvSpPr/>
          <p:nvPr/>
        </p:nvSpPr>
        <p:spPr>
          <a:xfrm>
            <a:off x="7825072" y="3817669"/>
            <a:ext cx="1637610" cy="5884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K" sz="1600" dirty="0"/>
              <a:t>Sample4.vcf</a:t>
            </a:r>
          </a:p>
        </p:txBody>
      </p:sp>
      <p:cxnSp>
        <p:nvCxnSpPr>
          <p:cNvPr id="88" name="Straight Arrow Connector 87">
            <a:extLst>
              <a:ext uri="{FF2B5EF4-FFF2-40B4-BE49-F238E27FC236}">
                <a16:creationId xmlns:a16="http://schemas.microsoft.com/office/drawing/2014/main" id="{4AFD77D7-0607-1943-0103-40CEC9E4B586}"/>
              </a:ext>
            </a:extLst>
          </p:cNvPr>
          <p:cNvCxnSpPr>
            <a:cxnSpLocks/>
            <a:endCxn id="20" idx="1"/>
          </p:cNvCxnSpPr>
          <p:nvPr/>
        </p:nvCxnSpPr>
        <p:spPr>
          <a:xfrm>
            <a:off x="7330431" y="1608066"/>
            <a:ext cx="4946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83896DA4-C5BA-FAB7-A4C8-EEBBD437E21A}"/>
              </a:ext>
            </a:extLst>
          </p:cNvPr>
          <p:cNvCxnSpPr>
            <a:cxnSpLocks/>
            <a:endCxn id="85" idx="1"/>
          </p:cNvCxnSpPr>
          <p:nvPr/>
        </p:nvCxnSpPr>
        <p:spPr>
          <a:xfrm>
            <a:off x="7330431" y="2442668"/>
            <a:ext cx="49464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5FCE505-A340-1179-FE08-8DA2694BDB71}"/>
              </a:ext>
            </a:extLst>
          </p:cNvPr>
          <p:cNvCxnSpPr>
            <a:cxnSpLocks/>
            <a:endCxn id="86" idx="1"/>
          </p:cNvCxnSpPr>
          <p:nvPr/>
        </p:nvCxnSpPr>
        <p:spPr>
          <a:xfrm>
            <a:off x="7330431" y="3277272"/>
            <a:ext cx="4946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2A92E7E-A62A-971B-ABBC-948CD82E3FED}"/>
              </a:ext>
            </a:extLst>
          </p:cNvPr>
          <p:cNvCxnSpPr>
            <a:cxnSpLocks/>
            <a:endCxn id="87" idx="1"/>
          </p:cNvCxnSpPr>
          <p:nvPr/>
        </p:nvCxnSpPr>
        <p:spPr>
          <a:xfrm>
            <a:off x="7330431" y="4111874"/>
            <a:ext cx="49464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F7237A79-4F41-D50F-25AF-41BF2216A26F}"/>
              </a:ext>
            </a:extLst>
          </p:cNvPr>
          <p:cNvSpPr/>
          <p:nvPr/>
        </p:nvSpPr>
        <p:spPr>
          <a:xfrm>
            <a:off x="10061765" y="1313859"/>
            <a:ext cx="1785093" cy="309222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K" sz="1600" dirty="0"/>
              <a:t>Core SNPs</a:t>
            </a:r>
          </a:p>
          <a:p>
            <a:pPr algn="ctr"/>
            <a:endParaRPr lang="en-DK" sz="1600" dirty="0"/>
          </a:p>
          <a:p>
            <a:pPr marL="285750" indent="-285750">
              <a:buFont typeface="Arial" panose="020B0604020202020204" pitchFamily="34" charset="0"/>
              <a:buChar char="•"/>
            </a:pPr>
            <a:r>
              <a:rPr lang="en-GB" sz="1600" dirty="0"/>
              <a:t>Summary</a:t>
            </a:r>
          </a:p>
          <a:p>
            <a:pPr marL="285750" indent="-285750">
              <a:buFont typeface="Arial" panose="020B0604020202020204" pitchFamily="34" charset="0"/>
              <a:buChar char="•"/>
            </a:pPr>
            <a:r>
              <a:rPr lang="en-GB" sz="1600" dirty="0"/>
              <a:t>F</a:t>
            </a:r>
            <a:r>
              <a:rPr lang="en-DK" sz="1600" dirty="0"/>
              <a:t>asta alignment</a:t>
            </a:r>
          </a:p>
          <a:p>
            <a:pPr marL="285750" indent="-285750">
              <a:buFont typeface="Arial" panose="020B0604020202020204" pitchFamily="34" charset="0"/>
              <a:buChar char="•"/>
            </a:pPr>
            <a:r>
              <a:rPr lang="en-DK" sz="1600" dirty="0"/>
              <a:t>tsv</a:t>
            </a:r>
          </a:p>
          <a:p>
            <a:pPr algn="ctr"/>
            <a:endParaRPr lang="en-DK" sz="1600" dirty="0"/>
          </a:p>
        </p:txBody>
      </p:sp>
      <p:cxnSp>
        <p:nvCxnSpPr>
          <p:cNvPr id="106" name="Straight Connector 105">
            <a:extLst>
              <a:ext uri="{FF2B5EF4-FFF2-40B4-BE49-F238E27FC236}">
                <a16:creationId xmlns:a16="http://schemas.microsoft.com/office/drawing/2014/main" id="{BA1CE385-C48C-2F6B-8EB7-F901F2B678D0}"/>
              </a:ext>
            </a:extLst>
          </p:cNvPr>
          <p:cNvCxnSpPr>
            <a:cxnSpLocks/>
          </p:cNvCxnSpPr>
          <p:nvPr/>
        </p:nvCxnSpPr>
        <p:spPr>
          <a:xfrm>
            <a:off x="9462682" y="1608066"/>
            <a:ext cx="27298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AB12F646-4DE5-99F7-35C2-49EDA37C65B9}"/>
              </a:ext>
            </a:extLst>
          </p:cNvPr>
          <p:cNvCxnSpPr>
            <a:cxnSpLocks/>
          </p:cNvCxnSpPr>
          <p:nvPr/>
        </p:nvCxnSpPr>
        <p:spPr>
          <a:xfrm>
            <a:off x="9462682" y="2453542"/>
            <a:ext cx="27298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CCF87491-E8EE-9223-4F4E-0AA9CA70D1B2}"/>
              </a:ext>
            </a:extLst>
          </p:cNvPr>
          <p:cNvCxnSpPr>
            <a:cxnSpLocks/>
          </p:cNvCxnSpPr>
          <p:nvPr/>
        </p:nvCxnSpPr>
        <p:spPr>
          <a:xfrm>
            <a:off x="9462682" y="3302571"/>
            <a:ext cx="27298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BDA71048-E505-AA57-4710-79BF94750244}"/>
              </a:ext>
            </a:extLst>
          </p:cNvPr>
          <p:cNvCxnSpPr>
            <a:cxnSpLocks/>
          </p:cNvCxnSpPr>
          <p:nvPr/>
        </p:nvCxnSpPr>
        <p:spPr>
          <a:xfrm>
            <a:off x="9462682" y="4111874"/>
            <a:ext cx="27298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461CCDD-B63B-7569-D952-2774E7C26F67}"/>
              </a:ext>
            </a:extLst>
          </p:cNvPr>
          <p:cNvCxnSpPr>
            <a:cxnSpLocks/>
          </p:cNvCxnSpPr>
          <p:nvPr/>
        </p:nvCxnSpPr>
        <p:spPr>
          <a:xfrm>
            <a:off x="9735671" y="1608066"/>
            <a:ext cx="0" cy="250380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075B0F45-37BC-9425-D828-899D56563668}"/>
              </a:ext>
            </a:extLst>
          </p:cNvPr>
          <p:cNvCxnSpPr>
            <a:cxnSpLocks/>
            <a:endCxn id="102" idx="1"/>
          </p:cNvCxnSpPr>
          <p:nvPr/>
        </p:nvCxnSpPr>
        <p:spPr>
          <a:xfrm flipV="1">
            <a:off x="9735671" y="2859970"/>
            <a:ext cx="32609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125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00B5-6BF8-BE5C-D008-CE1E92DADA77}"/>
              </a:ext>
            </a:extLst>
          </p:cNvPr>
          <p:cNvSpPr txBox="1">
            <a:spLocks/>
          </p:cNvSpPr>
          <p:nvPr/>
        </p:nvSpPr>
        <p:spPr>
          <a:xfrm>
            <a:off x="431801" y="142890"/>
            <a:ext cx="10318363" cy="822325"/>
          </a:xfrm>
          <a:prstGeom prst="rect">
            <a:avLst/>
          </a:prstGeom>
        </p:spPr>
        <p:txBody>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da-DK" kern="0" dirty="0" err="1"/>
              <a:t>Exercise</a:t>
            </a:r>
            <a:r>
              <a:rPr lang="da-DK" kern="0" dirty="0"/>
              <a:t>: </a:t>
            </a:r>
            <a:r>
              <a:rPr lang="da-DK" kern="0" dirty="0" err="1"/>
              <a:t>Snippy</a:t>
            </a:r>
            <a:endParaRPr lang="en-DK" kern="0" dirty="0"/>
          </a:p>
        </p:txBody>
      </p:sp>
      <p:sp>
        <p:nvSpPr>
          <p:cNvPr id="4" name="TextBox 2">
            <a:extLst>
              <a:ext uri="{FF2B5EF4-FFF2-40B4-BE49-F238E27FC236}">
                <a16:creationId xmlns:a16="http://schemas.microsoft.com/office/drawing/2014/main" id="{C034A4A5-60AF-4BF9-AE29-B015807337D6}"/>
              </a:ext>
            </a:extLst>
          </p:cNvPr>
          <p:cNvSpPr txBox="1"/>
          <p:nvPr/>
        </p:nvSpPr>
        <p:spPr>
          <a:xfrm>
            <a:off x="431800" y="1134311"/>
            <a:ext cx="10318363" cy="3748719"/>
          </a:xfrm>
          <a:prstGeom prst="rect">
            <a:avLst/>
          </a:prstGeom>
          <a:noFill/>
        </p:spPr>
        <p:txBody>
          <a:bodyPr wrap="square" rtlCol="0">
            <a:spAutoFit/>
          </a:bodyPr>
          <a:lstStyle/>
          <a:p>
            <a:r>
              <a:rPr lang="da-DK" sz="2400" dirty="0"/>
              <a:t>The last </a:t>
            </a:r>
            <a:r>
              <a:rPr lang="da-DK" sz="2400" dirty="0" err="1"/>
              <a:t>exercise</a:t>
            </a:r>
            <a:r>
              <a:rPr lang="da-DK" sz="2400" dirty="0"/>
              <a:t> for </a:t>
            </a:r>
            <a:r>
              <a:rPr lang="da-DK" sz="2400" dirty="0" err="1"/>
              <a:t>today</a:t>
            </a:r>
            <a:r>
              <a:rPr lang="da-DK" sz="2400" dirty="0"/>
              <a:t> is to run </a:t>
            </a:r>
            <a:r>
              <a:rPr lang="da-DK" sz="2400" dirty="0" err="1"/>
              <a:t>Snippy</a:t>
            </a:r>
            <a:r>
              <a:rPr lang="da-DK" sz="2400" dirty="0"/>
              <a:t> to </a:t>
            </a:r>
            <a:r>
              <a:rPr lang="da-DK" sz="2400" dirty="0" err="1"/>
              <a:t>create</a:t>
            </a:r>
            <a:r>
              <a:rPr lang="da-DK" sz="2400" dirty="0"/>
              <a:t> a core </a:t>
            </a:r>
            <a:r>
              <a:rPr lang="da-DK" sz="2400" dirty="0" err="1"/>
              <a:t>genome</a:t>
            </a:r>
            <a:r>
              <a:rPr lang="da-DK" sz="2400" dirty="0"/>
              <a:t> alignment </a:t>
            </a:r>
            <a:r>
              <a:rPr lang="da-DK" sz="2400" dirty="0" err="1"/>
              <a:t>based</a:t>
            </a:r>
            <a:r>
              <a:rPr lang="da-DK" sz="2400" dirty="0"/>
              <a:t> on the </a:t>
            </a:r>
            <a:r>
              <a:rPr lang="da-DK" sz="2400" dirty="0" err="1"/>
              <a:t>reads</a:t>
            </a:r>
            <a:r>
              <a:rPr lang="da-DK" sz="2400" dirty="0"/>
              <a:t> or </a:t>
            </a:r>
            <a:r>
              <a:rPr lang="da-DK" sz="2400" dirty="0" err="1"/>
              <a:t>genome</a:t>
            </a:r>
            <a:r>
              <a:rPr lang="da-DK" sz="2400" dirty="0"/>
              <a:t> </a:t>
            </a:r>
            <a:r>
              <a:rPr lang="da-DK" sz="2400" dirty="0" err="1"/>
              <a:t>assemblies</a:t>
            </a:r>
            <a:r>
              <a:rPr lang="da-DK" sz="2400" dirty="0"/>
              <a:t> from the 22 Listeria </a:t>
            </a:r>
            <a:r>
              <a:rPr lang="da-DK" sz="2400" dirty="0" err="1"/>
              <a:t>isolates</a:t>
            </a:r>
            <a:r>
              <a:rPr lang="da-DK" sz="2400" dirty="0"/>
              <a:t>.</a:t>
            </a:r>
          </a:p>
          <a:p>
            <a:endParaRPr lang="da-DK" sz="2400" dirty="0"/>
          </a:p>
          <a:p>
            <a:r>
              <a:rPr lang="da-DK" sz="2400" dirty="0"/>
              <a:t>In </a:t>
            </a:r>
            <a:r>
              <a:rPr lang="da-DK" sz="2400" dirty="0" err="1"/>
              <a:t>tomorrows</a:t>
            </a:r>
            <a:r>
              <a:rPr lang="da-DK" sz="2400" dirty="0"/>
              <a:t> session on </a:t>
            </a:r>
            <a:r>
              <a:rPr lang="da-DK" sz="2400" dirty="0" err="1"/>
              <a:t>phylogenies</a:t>
            </a:r>
            <a:r>
              <a:rPr lang="da-DK" sz="2400" dirty="0"/>
              <a:t> </a:t>
            </a:r>
            <a:r>
              <a:rPr lang="da-DK" sz="2400" dirty="0" err="1"/>
              <a:t>we</a:t>
            </a:r>
            <a:r>
              <a:rPr lang="da-DK" sz="2400" dirty="0"/>
              <a:t> </a:t>
            </a:r>
            <a:r>
              <a:rPr lang="da-DK" sz="2400" dirty="0" err="1"/>
              <a:t>will</a:t>
            </a:r>
            <a:r>
              <a:rPr lang="da-DK" sz="2400" dirty="0"/>
              <a:t> </a:t>
            </a:r>
            <a:r>
              <a:rPr lang="da-DK" sz="2400" dirty="0" err="1"/>
              <a:t>use</a:t>
            </a:r>
            <a:r>
              <a:rPr lang="da-DK" sz="2400" dirty="0"/>
              <a:t> </a:t>
            </a:r>
            <a:r>
              <a:rPr lang="da-DK" sz="2400" dirty="0" err="1"/>
              <a:t>this</a:t>
            </a:r>
            <a:r>
              <a:rPr lang="da-DK" sz="2400" dirty="0"/>
              <a:t> alignment to do </a:t>
            </a:r>
            <a:r>
              <a:rPr lang="da-DK" sz="2400" dirty="0" err="1"/>
              <a:t>phylogenetic</a:t>
            </a:r>
            <a:r>
              <a:rPr lang="da-DK" sz="2400" dirty="0"/>
              <a:t> </a:t>
            </a:r>
            <a:r>
              <a:rPr lang="da-DK" sz="2400" dirty="0" err="1"/>
              <a:t>reconstruction</a:t>
            </a:r>
            <a:r>
              <a:rPr lang="da-DK" sz="2400" dirty="0"/>
              <a:t> and </a:t>
            </a:r>
            <a:r>
              <a:rPr lang="da-DK" sz="2400" dirty="0" err="1"/>
              <a:t>use</a:t>
            </a:r>
            <a:r>
              <a:rPr lang="da-DK" sz="2400" dirty="0"/>
              <a:t> </a:t>
            </a:r>
            <a:r>
              <a:rPr lang="da-DK" sz="2400" dirty="0" err="1"/>
              <a:t>this</a:t>
            </a:r>
            <a:r>
              <a:rPr lang="da-DK" sz="2400" dirty="0"/>
              <a:t> to </a:t>
            </a:r>
            <a:r>
              <a:rPr lang="da-DK" sz="2400" dirty="0" err="1"/>
              <a:t>aid</a:t>
            </a:r>
            <a:r>
              <a:rPr lang="da-DK" sz="2400" dirty="0"/>
              <a:t> in an </a:t>
            </a:r>
            <a:r>
              <a:rPr lang="da-DK" sz="2400" dirty="0" err="1"/>
              <a:t>oubtreak</a:t>
            </a:r>
            <a:r>
              <a:rPr lang="da-DK" sz="2400" dirty="0"/>
              <a:t> </a:t>
            </a:r>
            <a:r>
              <a:rPr lang="da-DK" sz="2400" dirty="0" err="1"/>
              <a:t>investigation</a:t>
            </a:r>
            <a:r>
              <a:rPr lang="da-DK" sz="2400" dirty="0"/>
              <a:t>.</a:t>
            </a:r>
          </a:p>
          <a:p>
            <a:endParaRPr lang="da-DK" sz="2400" dirty="0"/>
          </a:p>
          <a:p>
            <a:r>
              <a:rPr lang="da-DK" sz="2400" dirty="0"/>
              <a:t>This </a:t>
            </a:r>
            <a:r>
              <a:rPr lang="da-DK" sz="2400" dirty="0" err="1"/>
              <a:t>exercise</a:t>
            </a:r>
            <a:r>
              <a:rPr lang="da-DK" sz="2400" dirty="0"/>
              <a:t> </a:t>
            </a:r>
            <a:r>
              <a:rPr lang="da-DK" sz="2400" dirty="0" err="1"/>
              <a:t>takes</a:t>
            </a:r>
            <a:r>
              <a:rPr lang="da-DK" sz="2400" dirty="0"/>
              <a:t> a </a:t>
            </a:r>
            <a:r>
              <a:rPr lang="da-DK" sz="2400" dirty="0" err="1"/>
              <a:t>while</a:t>
            </a:r>
            <a:r>
              <a:rPr lang="da-DK" sz="2400" dirty="0"/>
              <a:t> to finish. Do not </a:t>
            </a:r>
            <a:r>
              <a:rPr lang="da-DK" sz="2400" dirty="0" err="1"/>
              <a:t>worry</a:t>
            </a:r>
            <a:r>
              <a:rPr lang="da-DK" sz="2400" dirty="0"/>
              <a:t> </a:t>
            </a:r>
            <a:r>
              <a:rPr lang="da-DK" sz="2400" dirty="0" err="1"/>
              <a:t>if</a:t>
            </a:r>
            <a:r>
              <a:rPr lang="da-DK" sz="2400" dirty="0"/>
              <a:t> </a:t>
            </a:r>
            <a:r>
              <a:rPr lang="da-DK" sz="2400" dirty="0" err="1"/>
              <a:t>you</a:t>
            </a:r>
            <a:r>
              <a:rPr lang="da-DK" sz="2400" dirty="0"/>
              <a:t> </a:t>
            </a:r>
            <a:r>
              <a:rPr lang="da-DK" sz="2400" dirty="0" err="1"/>
              <a:t>don’t</a:t>
            </a:r>
            <a:r>
              <a:rPr lang="da-DK" sz="2400" dirty="0"/>
              <a:t> have an output for </a:t>
            </a:r>
            <a:r>
              <a:rPr lang="da-DK" sz="2400" dirty="0" err="1"/>
              <a:t>tomorrows</a:t>
            </a:r>
            <a:r>
              <a:rPr lang="da-DK" sz="2400" dirty="0"/>
              <a:t> </a:t>
            </a:r>
            <a:r>
              <a:rPr lang="da-DK" sz="2400" dirty="0" err="1"/>
              <a:t>exercises</a:t>
            </a:r>
            <a:r>
              <a:rPr lang="da-DK" sz="2400" dirty="0"/>
              <a:t>! </a:t>
            </a:r>
            <a:r>
              <a:rPr lang="da-DK" sz="2400" dirty="0" err="1"/>
              <a:t>We</a:t>
            </a:r>
            <a:r>
              <a:rPr lang="da-DK" sz="2400" dirty="0"/>
              <a:t> </a:t>
            </a:r>
            <a:r>
              <a:rPr lang="da-DK" sz="2400" dirty="0" err="1"/>
              <a:t>will</a:t>
            </a:r>
            <a:r>
              <a:rPr lang="da-DK" sz="2400" dirty="0"/>
              <a:t> of </a:t>
            </a:r>
            <a:r>
              <a:rPr lang="da-DK" sz="2400" dirty="0" err="1"/>
              <a:t>course</a:t>
            </a:r>
            <a:r>
              <a:rPr lang="da-DK" sz="2400" dirty="0"/>
              <a:t> provide </a:t>
            </a:r>
            <a:r>
              <a:rPr lang="da-DK" sz="2400" dirty="0" err="1"/>
              <a:t>you</a:t>
            </a:r>
            <a:r>
              <a:rPr lang="da-DK" sz="2400" dirty="0"/>
              <a:t> with a </a:t>
            </a:r>
            <a:r>
              <a:rPr lang="da-DK" sz="2400" dirty="0" err="1"/>
              <a:t>finished</a:t>
            </a:r>
            <a:r>
              <a:rPr lang="da-DK" sz="2400" dirty="0"/>
              <a:t> core </a:t>
            </a:r>
            <a:r>
              <a:rPr lang="da-DK" sz="2400" dirty="0" err="1"/>
              <a:t>genome</a:t>
            </a:r>
            <a:r>
              <a:rPr lang="da-DK" sz="2400" dirty="0"/>
              <a:t> alignment to </a:t>
            </a:r>
            <a:r>
              <a:rPr lang="da-DK" sz="2400" dirty="0" err="1"/>
              <a:t>use</a:t>
            </a:r>
            <a:r>
              <a:rPr lang="da-DK" sz="2400" dirty="0"/>
              <a:t>.</a:t>
            </a:r>
          </a:p>
        </p:txBody>
      </p:sp>
    </p:spTree>
    <p:extLst>
      <p:ext uri="{BB962C8B-B14F-4D97-AF65-F5344CB8AC3E}">
        <p14:creationId xmlns:p14="http://schemas.microsoft.com/office/powerpoint/2010/main" val="305324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E28F-F196-EF49-92C1-21EDA4B9497E}"/>
              </a:ext>
            </a:extLst>
          </p:cNvPr>
          <p:cNvSpPr>
            <a:spLocks noGrp="1"/>
          </p:cNvSpPr>
          <p:nvPr>
            <p:ph type="title"/>
          </p:nvPr>
        </p:nvSpPr>
        <p:spPr>
          <a:xfrm>
            <a:off x="431807" y="615950"/>
            <a:ext cx="10318363" cy="822325"/>
          </a:xfrm>
        </p:spPr>
        <p:txBody>
          <a:bodyPr/>
          <a:lstStyle/>
          <a:p>
            <a:r>
              <a:rPr lang="en-DK" dirty="0"/>
              <a:t>Acknowledgements</a:t>
            </a:r>
          </a:p>
        </p:txBody>
      </p:sp>
      <p:sp>
        <p:nvSpPr>
          <p:cNvPr id="3" name="Content Placeholder 2">
            <a:extLst>
              <a:ext uri="{FF2B5EF4-FFF2-40B4-BE49-F238E27FC236}">
                <a16:creationId xmlns:a16="http://schemas.microsoft.com/office/drawing/2014/main" id="{C21C4AFD-5C52-2C0D-629B-A4565532A594}"/>
              </a:ext>
            </a:extLst>
          </p:cNvPr>
          <p:cNvSpPr>
            <a:spLocks noGrp="1"/>
          </p:cNvSpPr>
          <p:nvPr>
            <p:ph idx="1"/>
          </p:nvPr>
        </p:nvSpPr>
        <p:spPr>
          <a:xfrm>
            <a:off x="431807" y="1648046"/>
            <a:ext cx="11368617" cy="4594003"/>
          </a:xfrm>
        </p:spPr>
        <p:txBody>
          <a:bodyPr/>
          <a:lstStyle/>
          <a:p>
            <a:r>
              <a:rPr lang="en-GB" sz="2000" b="1" i="0" u="none" strike="noStrike" dirty="0">
                <a:solidFill>
                  <a:srgbClr val="242424"/>
                </a:solidFill>
                <a:effectLst/>
                <a:latin typeface="inherit"/>
              </a:rPr>
              <a:t>The creation of this training material was commissioned by ECDC to </a:t>
            </a:r>
            <a:r>
              <a:rPr lang="en-GB" sz="2000" b="1" i="0" u="none" strike="noStrike" dirty="0" err="1">
                <a:solidFill>
                  <a:srgbClr val="242424"/>
                </a:solidFill>
                <a:effectLst/>
                <a:latin typeface="inherit"/>
              </a:rPr>
              <a:t>Statens</a:t>
            </a:r>
            <a:r>
              <a:rPr lang="en-GB" sz="2000" b="1" i="0" u="none" strike="noStrike" dirty="0">
                <a:solidFill>
                  <a:srgbClr val="242424"/>
                </a:solidFill>
                <a:effectLst/>
                <a:latin typeface="inherit"/>
              </a:rPr>
              <a:t> Serum </a:t>
            </a:r>
            <a:r>
              <a:rPr lang="en-GB" sz="2000" b="1" i="0" u="none" strike="noStrike" dirty="0" err="1">
                <a:solidFill>
                  <a:srgbClr val="242424"/>
                </a:solidFill>
                <a:effectLst/>
                <a:latin typeface="inherit"/>
              </a:rPr>
              <a:t>Institut</a:t>
            </a:r>
            <a:r>
              <a:rPr lang="en-GB" sz="2000" b="1" i="0" u="none" strike="noStrike" dirty="0">
                <a:solidFill>
                  <a:srgbClr val="242424"/>
                </a:solidFill>
                <a:effectLst/>
                <a:latin typeface="inherit"/>
              </a:rPr>
              <a:t> (SSI) and </a:t>
            </a:r>
            <a:r>
              <a:rPr lang="en-GB" sz="2000" b="1" dirty="0">
                <a:solidFill>
                  <a:srgbClr val="242424"/>
                </a:solidFill>
                <a:latin typeface="inherit"/>
              </a:rPr>
              <a:t>developed by </a:t>
            </a:r>
            <a:r>
              <a:rPr lang="en-GB" sz="2000" b="1" i="0" u="none" strike="noStrike" dirty="0">
                <a:solidFill>
                  <a:srgbClr val="242424"/>
                </a:solidFill>
                <a:effectLst/>
                <a:latin typeface="inherit"/>
              </a:rPr>
              <a:t>Thor </a:t>
            </a:r>
            <a:r>
              <a:rPr lang="en-GB" sz="2000" b="1" i="0" u="none" strike="noStrike" dirty="0" err="1">
                <a:solidFill>
                  <a:srgbClr val="242424"/>
                </a:solidFill>
                <a:effectLst/>
                <a:latin typeface="inherit"/>
              </a:rPr>
              <a:t>Bech</a:t>
            </a:r>
            <a:r>
              <a:rPr lang="en-GB" sz="2000" b="1" i="0" u="none" strike="noStrike" dirty="0">
                <a:solidFill>
                  <a:srgbClr val="242424"/>
                </a:solidFill>
                <a:effectLst/>
                <a:latin typeface="inherit"/>
              </a:rPr>
              <a:t> Johannesen, for use in training at the ECDC Virtual Academy (EVA) platform</a:t>
            </a:r>
            <a:endParaRPr lang="en-DK" sz="2000" dirty="0"/>
          </a:p>
        </p:txBody>
      </p:sp>
    </p:spTree>
    <p:extLst>
      <p:ext uri="{BB962C8B-B14F-4D97-AF65-F5344CB8AC3E}">
        <p14:creationId xmlns:p14="http://schemas.microsoft.com/office/powerpoint/2010/main" val="200142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Data used in this Virtual Training</a:t>
            </a:r>
          </a:p>
        </p:txBody>
      </p:sp>
      <p:sp>
        <p:nvSpPr>
          <p:cNvPr id="3" name="Content Placeholder 2">
            <a:extLst>
              <a:ext uri="{FF2B5EF4-FFF2-40B4-BE49-F238E27FC236}">
                <a16:creationId xmlns:a16="http://schemas.microsoft.com/office/drawing/2014/main" id="{5D35E4D1-DED1-9599-311A-4F3D1E175A30}"/>
              </a:ext>
            </a:extLst>
          </p:cNvPr>
          <p:cNvSpPr txBox="1">
            <a:spLocks/>
          </p:cNvSpPr>
          <p:nvPr/>
        </p:nvSpPr>
        <p:spPr>
          <a:xfrm>
            <a:off x="310783" y="1277399"/>
            <a:ext cx="10904063" cy="4518353"/>
          </a:xfrm>
          <a:prstGeom prst="rect">
            <a:avLst/>
          </a:prstGeom>
        </p:spPr>
        <p:txBody>
          <a:bodyPr>
            <a:norm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r>
              <a:rPr lang="da-DK" kern="0" dirty="0"/>
              <a:t>The data </a:t>
            </a:r>
            <a:r>
              <a:rPr lang="da-DK" kern="0" dirty="0" err="1"/>
              <a:t>used</a:t>
            </a:r>
            <a:r>
              <a:rPr lang="da-DK" kern="0" dirty="0"/>
              <a:t> for the </a:t>
            </a:r>
            <a:r>
              <a:rPr lang="da-DK" kern="0" dirty="0" err="1"/>
              <a:t>exercises</a:t>
            </a:r>
            <a:r>
              <a:rPr lang="da-DK" kern="0" dirty="0"/>
              <a:t> in </a:t>
            </a:r>
            <a:r>
              <a:rPr lang="da-DK" kern="0" dirty="0" err="1"/>
              <a:t>these</a:t>
            </a:r>
            <a:r>
              <a:rPr lang="da-DK" kern="0" dirty="0"/>
              <a:t> </a:t>
            </a:r>
            <a:r>
              <a:rPr lang="da-DK" kern="0" dirty="0" err="1"/>
              <a:t>training</a:t>
            </a:r>
            <a:r>
              <a:rPr lang="da-DK" kern="0" dirty="0"/>
              <a:t> sessions </a:t>
            </a:r>
            <a:r>
              <a:rPr lang="da-DK" kern="0" dirty="0" err="1"/>
              <a:t>can</a:t>
            </a:r>
            <a:r>
              <a:rPr lang="da-DK" kern="0" dirty="0"/>
              <a:t> </a:t>
            </a:r>
            <a:r>
              <a:rPr lang="da-DK" kern="0" dirty="0" err="1"/>
              <a:t>be</a:t>
            </a:r>
            <a:r>
              <a:rPr lang="da-DK" kern="0" dirty="0"/>
              <a:t> </a:t>
            </a:r>
            <a:r>
              <a:rPr lang="da-DK" kern="0" dirty="0" err="1"/>
              <a:t>downloaded</a:t>
            </a:r>
            <a:r>
              <a:rPr lang="da-DK" kern="0" dirty="0"/>
              <a:t> from EVA or </a:t>
            </a:r>
            <a:r>
              <a:rPr lang="da-DK" kern="0" dirty="0" err="1"/>
              <a:t>github</a:t>
            </a:r>
            <a:br>
              <a:rPr lang="da-DK" kern="0" dirty="0"/>
            </a:br>
            <a:r>
              <a:rPr lang="da-DK" kern="0" dirty="0"/>
              <a:t>It </a:t>
            </a:r>
            <a:r>
              <a:rPr lang="da-DK" kern="0" dirty="0" err="1"/>
              <a:t>includes</a:t>
            </a:r>
            <a:endParaRPr lang="da-DK" kern="0" dirty="0"/>
          </a:p>
          <a:p>
            <a:endParaRPr lang="da-DK" kern="0" dirty="0"/>
          </a:p>
          <a:p>
            <a:pPr marL="342900" indent="-342900">
              <a:buFont typeface="Symbol" pitchFamily="2" charset="2"/>
              <a:buChar char=""/>
            </a:pPr>
            <a:r>
              <a:rPr lang="da-DK" kern="0" dirty="0"/>
              <a:t>A </a:t>
            </a:r>
            <a:r>
              <a:rPr lang="da-DK" kern="0" dirty="0" err="1"/>
              <a:t>fasta</a:t>
            </a:r>
            <a:r>
              <a:rPr lang="da-DK" kern="0" dirty="0"/>
              <a:t> file </a:t>
            </a:r>
            <a:r>
              <a:rPr lang="da-DK" kern="0" dirty="0" err="1"/>
              <a:t>containing</a:t>
            </a:r>
            <a:r>
              <a:rPr lang="da-DK" kern="0" dirty="0"/>
              <a:t> the v3-v4 region of the 16s </a:t>
            </a:r>
            <a:r>
              <a:rPr lang="da-DK" kern="0" dirty="0" err="1"/>
              <a:t>rRNA</a:t>
            </a:r>
            <a:r>
              <a:rPr lang="da-DK" kern="0" dirty="0"/>
              <a:t> gene from 14 </a:t>
            </a:r>
            <a:r>
              <a:rPr lang="da-DK" kern="0" dirty="0" err="1"/>
              <a:t>isolates</a:t>
            </a:r>
            <a:r>
              <a:rPr lang="da-DK" kern="0" dirty="0"/>
              <a:t> from </a:t>
            </a:r>
            <a:r>
              <a:rPr lang="da-DK" kern="0" dirty="0" err="1"/>
              <a:t>various</a:t>
            </a:r>
            <a:r>
              <a:rPr lang="da-DK" kern="0" dirty="0"/>
              <a:t> species</a:t>
            </a:r>
          </a:p>
          <a:p>
            <a:pPr marL="342900" indent="-342900">
              <a:buFont typeface="Symbol" pitchFamily="2" charset="2"/>
              <a:buChar char=""/>
            </a:pPr>
            <a:r>
              <a:rPr lang="da-DK" kern="0" dirty="0" err="1"/>
              <a:t>Paired</a:t>
            </a:r>
            <a:r>
              <a:rPr lang="da-DK" kern="0" dirty="0"/>
              <a:t>-end </a:t>
            </a:r>
            <a:r>
              <a:rPr lang="da-DK" kern="0" dirty="0" err="1"/>
              <a:t>Illumina</a:t>
            </a:r>
            <a:r>
              <a:rPr lang="da-DK" kern="0" dirty="0"/>
              <a:t> </a:t>
            </a:r>
            <a:r>
              <a:rPr lang="da-DK" kern="0" dirty="0" err="1"/>
              <a:t>reads</a:t>
            </a:r>
            <a:r>
              <a:rPr lang="da-DK" kern="0" dirty="0"/>
              <a:t> from 22 </a:t>
            </a:r>
            <a:r>
              <a:rPr lang="da-DK" i="1" kern="0" dirty="0"/>
              <a:t>Listeria </a:t>
            </a:r>
            <a:r>
              <a:rPr lang="da-DK" i="1" kern="0" dirty="0" err="1"/>
              <a:t>monocytogenes</a:t>
            </a:r>
            <a:r>
              <a:rPr lang="da-DK" kern="0" dirty="0"/>
              <a:t> </a:t>
            </a:r>
            <a:r>
              <a:rPr lang="da-DK" kern="0" dirty="0" err="1"/>
              <a:t>isolates</a:t>
            </a:r>
            <a:r>
              <a:rPr lang="da-DK" kern="0" dirty="0"/>
              <a:t> from an </a:t>
            </a:r>
            <a:r>
              <a:rPr lang="da-DK" kern="0" dirty="0" err="1"/>
              <a:t>outbreak</a:t>
            </a:r>
            <a:r>
              <a:rPr lang="da-DK" kern="0" dirty="0"/>
              <a:t> </a:t>
            </a:r>
            <a:r>
              <a:rPr lang="da-DK" kern="0" dirty="0" err="1"/>
              <a:t>investigation</a:t>
            </a:r>
            <a:endParaRPr lang="da-DK" kern="0" dirty="0"/>
          </a:p>
          <a:p>
            <a:pPr marL="342900" indent="-342900">
              <a:buFont typeface="Symbol" pitchFamily="2" charset="2"/>
              <a:buChar char=""/>
            </a:pPr>
            <a:r>
              <a:rPr lang="da-DK" kern="0" dirty="0" err="1"/>
              <a:t>Genome</a:t>
            </a:r>
            <a:r>
              <a:rPr lang="da-DK" kern="0" dirty="0"/>
              <a:t> </a:t>
            </a:r>
            <a:r>
              <a:rPr lang="da-DK" kern="0" dirty="0" err="1"/>
              <a:t>assemblies</a:t>
            </a:r>
            <a:r>
              <a:rPr lang="da-DK" kern="0" dirty="0"/>
              <a:t> </a:t>
            </a:r>
            <a:r>
              <a:rPr lang="da-DK" kern="0" dirty="0" err="1"/>
              <a:t>generated</a:t>
            </a:r>
            <a:r>
              <a:rPr lang="da-DK" kern="0" dirty="0"/>
              <a:t> from </a:t>
            </a:r>
            <a:r>
              <a:rPr lang="da-DK" kern="0" dirty="0" err="1"/>
              <a:t>those</a:t>
            </a:r>
            <a:r>
              <a:rPr lang="da-DK" kern="0" dirty="0"/>
              <a:t> </a:t>
            </a:r>
            <a:r>
              <a:rPr lang="da-DK" kern="0" dirty="0" err="1"/>
              <a:t>read</a:t>
            </a:r>
            <a:r>
              <a:rPr lang="da-DK" kern="0" dirty="0"/>
              <a:t> data</a:t>
            </a:r>
          </a:p>
          <a:p>
            <a:pPr marL="342900" indent="-342900">
              <a:buFont typeface="Symbol" pitchFamily="2" charset="2"/>
              <a:buChar char=""/>
            </a:pPr>
            <a:r>
              <a:rPr lang="da-DK" kern="0" dirty="0" err="1"/>
              <a:t>Various</a:t>
            </a:r>
            <a:r>
              <a:rPr lang="da-DK" kern="0" dirty="0"/>
              <a:t> metadata files for the</a:t>
            </a:r>
            <a:r>
              <a:rPr lang="da-DK" i="1" kern="0" dirty="0"/>
              <a:t> Listeria </a:t>
            </a:r>
            <a:r>
              <a:rPr lang="da-DK" i="1" kern="0" dirty="0" err="1"/>
              <a:t>monocytogenes</a:t>
            </a:r>
            <a:r>
              <a:rPr lang="da-DK" kern="0" dirty="0"/>
              <a:t> 22 </a:t>
            </a:r>
            <a:r>
              <a:rPr lang="da-DK" kern="0" dirty="0" err="1"/>
              <a:t>isolates</a:t>
            </a:r>
            <a:endParaRPr lang="en-DK" kern="0" dirty="0"/>
          </a:p>
        </p:txBody>
      </p:sp>
    </p:spTree>
    <p:extLst>
      <p:ext uri="{BB962C8B-B14F-4D97-AF65-F5344CB8AC3E}">
        <p14:creationId xmlns:p14="http://schemas.microsoft.com/office/powerpoint/2010/main" val="231561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Getting the data and doing the exercises</a:t>
            </a:r>
          </a:p>
        </p:txBody>
      </p:sp>
      <p:sp>
        <p:nvSpPr>
          <p:cNvPr id="3" name="Content Placeholder 2">
            <a:extLst>
              <a:ext uri="{FF2B5EF4-FFF2-40B4-BE49-F238E27FC236}">
                <a16:creationId xmlns:a16="http://schemas.microsoft.com/office/drawing/2014/main" id="{5D35E4D1-DED1-9599-311A-4F3D1E175A30}"/>
              </a:ext>
            </a:extLst>
          </p:cNvPr>
          <p:cNvSpPr txBox="1">
            <a:spLocks/>
          </p:cNvSpPr>
          <p:nvPr/>
        </p:nvSpPr>
        <p:spPr>
          <a:xfrm>
            <a:off x="310783" y="867335"/>
            <a:ext cx="10904063" cy="5311589"/>
          </a:xfrm>
          <a:prstGeom prst="rect">
            <a:avLst/>
          </a:prstGeom>
        </p:spPr>
        <p:txBody>
          <a:bodyPr>
            <a:normAutofit fontScale="92500" lnSpcReduction="10000"/>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r>
              <a:rPr lang="da-DK" kern="0" dirty="0"/>
              <a:t>A </a:t>
            </a:r>
            <a:r>
              <a:rPr lang="da-DK" kern="0" dirty="0" err="1"/>
              <a:t>variety</a:t>
            </a:r>
            <a:r>
              <a:rPr lang="da-DK" kern="0" dirty="0"/>
              <a:t> of </a:t>
            </a:r>
            <a:r>
              <a:rPr lang="da-DK" kern="0" dirty="0" err="1"/>
              <a:t>tools</a:t>
            </a:r>
            <a:r>
              <a:rPr lang="da-DK" kern="0" dirty="0"/>
              <a:t> and </a:t>
            </a:r>
            <a:r>
              <a:rPr lang="da-DK" kern="0" dirty="0" err="1"/>
              <a:t>use</a:t>
            </a:r>
            <a:r>
              <a:rPr lang="da-DK" kern="0" dirty="0"/>
              <a:t> cases </a:t>
            </a:r>
            <a:r>
              <a:rPr lang="da-DK" kern="0" dirty="0" err="1"/>
              <a:t>will</a:t>
            </a:r>
            <a:r>
              <a:rPr lang="da-DK" kern="0" dirty="0"/>
              <a:t> </a:t>
            </a:r>
            <a:r>
              <a:rPr lang="da-DK" kern="0" dirty="0" err="1"/>
              <a:t>be</a:t>
            </a:r>
            <a:r>
              <a:rPr lang="da-DK" kern="0" dirty="0"/>
              <a:t> </a:t>
            </a:r>
            <a:r>
              <a:rPr lang="da-DK" kern="0" dirty="0" err="1"/>
              <a:t>demonstrated</a:t>
            </a:r>
            <a:r>
              <a:rPr lang="da-DK" kern="0" dirty="0"/>
              <a:t> </a:t>
            </a:r>
            <a:r>
              <a:rPr lang="da-DK" kern="0" dirty="0" err="1"/>
              <a:t>during</a:t>
            </a:r>
            <a:r>
              <a:rPr lang="da-DK" kern="0" dirty="0"/>
              <a:t> </a:t>
            </a:r>
            <a:r>
              <a:rPr lang="da-DK" kern="0" dirty="0" err="1"/>
              <a:t>these</a:t>
            </a:r>
            <a:r>
              <a:rPr lang="da-DK" kern="0" dirty="0"/>
              <a:t> </a:t>
            </a:r>
            <a:r>
              <a:rPr lang="da-DK" kern="0" dirty="0" err="1"/>
              <a:t>two</a:t>
            </a:r>
            <a:r>
              <a:rPr lang="da-DK" kern="0" dirty="0"/>
              <a:t> sessions</a:t>
            </a:r>
          </a:p>
          <a:p>
            <a:r>
              <a:rPr lang="da-DK" kern="0" dirty="0"/>
              <a:t>If </a:t>
            </a:r>
            <a:r>
              <a:rPr lang="da-DK" kern="0" dirty="0" err="1"/>
              <a:t>you</a:t>
            </a:r>
            <a:r>
              <a:rPr lang="da-DK" kern="0" dirty="0"/>
              <a:t> </a:t>
            </a:r>
            <a:r>
              <a:rPr lang="da-DK" kern="0" dirty="0" err="1"/>
              <a:t>wish</a:t>
            </a:r>
            <a:r>
              <a:rPr lang="da-DK" kern="0" dirty="0"/>
              <a:t> to </a:t>
            </a:r>
            <a:r>
              <a:rPr lang="da-DK" kern="0" dirty="0" err="1"/>
              <a:t>follow</a:t>
            </a:r>
            <a:r>
              <a:rPr lang="da-DK" kern="0" dirty="0"/>
              <a:t> </a:t>
            </a:r>
            <a:r>
              <a:rPr lang="da-DK" kern="0" dirty="0" err="1"/>
              <a:t>along</a:t>
            </a:r>
            <a:r>
              <a:rPr lang="da-DK" kern="0" dirty="0"/>
              <a:t> and run the </a:t>
            </a:r>
            <a:r>
              <a:rPr lang="da-DK" kern="0" dirty="0" err="1"/>
              <a:t>various</a:t>
            </a:r>
            <a:r>
              <a:rPr lang="da-DK" kern="0" dirty="0"/>
              <a:t> </a:t>
            </a:r>
            <a:r>
              <a:rPr lang="da-DK" kern="0" dirty="0" err="1"/>
              <a:t>tools</a:t>
            </a:r>
            <a:r>
              <a:rPr lang="da-DK" kern="0" dirty="0"/>
              <a:t> </a:t>
            </a:r>
            <a:r>
              <a:rPr lang="da-DK" kern="0" dirty="0" err="1"/>
              <a:t>yourself</a:t>
            </a:r>
            <a:r>
              <a:rPr lang="da-DK" kern="0" dirty="0"/>
              <a:t> as </a:t>
            </a:r>
            <a:r>
              <a:rPr lang="da-DK" kern="0" dirty="0" err="1"/>
              <a:t>we</a:t>
            </a:r>
            <a:r>
              <a:rPr lang="da-DK" kern="0" dirty="0"/>
              <a:t> </a:t>
            </a:r>
            <a:r>
              <a:rPr lang="da-DK" kern="0" dirty="0" err="1"/>
              <a:t>introduce</a:t>
            </a:r>
            <a:r>
              <a:rPr lang="da-DK" kern="0" dirty="0"/>
              <a:t> </a:t>
            </a:r>
            <a:r>
              <a:rPr lang="da-DK" kern="0" dirty="0" err="1"/>
              <a:t>them</a:t>
            </a:r>
            <a:r>
              <a:rPr lang="da-DK" kern="0" dirty="0"/>
              <a:t>, the </a:t>
            </a:r>
            <a:r>
              <a:rPr lang="da-DK" kern="0" dirty="0" err="1"/>
              <a:t>easiest</a:t>
            </a:r>
            <a:r>
              <a:rPr lang="da-DK" kern="0" dirty="0"/>
              <a:t> </a:t>
            </a:r>
            <a:r>
              <a:rPr lang="da-DK" kern="0" dirty="0" err="1"/>
              <a:t>way</a:t>
            </a:r>
            <a:r>
              <a:rPr lang="da-DK" kern="0" dirty="0"/>
              <a:t> is </a:t>
            </a:r>
            <a:r>
              <a:rPr lang="da-DK" kern="0" dirty="0" err="1"/>
              <a:t>likely</a:t>
            </a:r>
            <a:r>
              <a:rPr lang="da-DK" kern="0" dirty="0"/>
              <a:t> via the </a:t>
            </a:r>
            <a:r>
              <a:rPr lang="da-DK" kern="0" dirty="0" err="1"/>
              <a:t>markdown</a:t>
            </a:r>
            <a:r>
              <a:rPr lang="da-DK" kern="0" dirty="0"/>
              <a:t> </a:t>
            </a:r>
            <a:r>
              <a:rPr lang="da-DK" kern="0" dirty="0" err="1"/>
              <a:t>found</a:t>
            </a:r>
            <a:r>
              <a:rPr lang="da-DK" kern="0" dirty="0"/>
              <a:t> </a:t>
            </a:r>
            <a:r>
              <a:rPr lang="da-DK" kern="0" dirty="0" err="1"/>
              <a:t>here</a:t>
            </a:r>
            <a:endParaRPr lang="da-DK" kern="0" dirty="0"/>
          </a:p>
          <a:p>
            <a:pPr>
              <a:spcBef>
                <a:spcPts val="500"/>
              </a:spcBef>
            </a:pPr>
            <a:r>
              <a:rPr lang="da-DK" sz="2200" kern="0" dirty="0" err="1">
                <a:solidFill>
                  <a:srgbClr val="0070C0"/>
                </a:solidFill>
              </a:rPr>
              <a:t>https</a:t>
            </a:r>
            <a:r>
              <a:rPr lang="da-DK" sz="2200" kern="0" dirty="0">
                <a:solidFill>
                  <a:srgbClr val="0070C0"/>
                </a:solidFill>
              </a:rPr>
              <a:t>://</a:t>
            </a:r>
            <a:r>
              <a:rPr lang="da-DK" sz="2200" kern="0" dirty="0" err="1">
                <a:solidFill>
                  <a:srgbClr val="0070C0"/>
                </a:solidFill>
              </a:rPr>
              <a:t>github.com</a:t>
            </a:r>
            <a:r>
              <a:rPr lang="da-DK" sz="2200" kern="0" dirty="0">
                <a:solidFill>
                  <a:srgbClr val="0070C0"/>
                </a:solidFill>
              </a:rPr>
              <a:t>/</a:t>
            </a:r>
            <a:r>
              <a:rPr lang="da-DK" sz="2200" kern="0" dirty="0" err="1">
                <a:solidFill>
                  <a:srgbClr val="0070C0"/>
                </a:solidFill>
              </a:rPr>
              <a:t>ssi</a:t>
            </a:r>
            <a:r>
              <a:rPr lang="da-DK" sz="2200" kern="0" dirty="0">
                <a:solidFill>
                  <a:srgbClr val="0070C0"/>
                </a:solidFill>
              </a:rPr>
              <a:t>-dk/GenEpi-BioTrain_Virtual_Training_7/</a:t>
            </a:r>
            <a:r>
              <a:rPr lang="da-DK" sz="2200" kern="0" dirty="0" err="1">
                <a:solidFill>
                  <a:srgbClr val="0070C0"/>
                </a:solidFill>
              </a:rPr>
              <a:t>blob</a:t>
            </a:r>
            <a:r>
              <a:rPr lang="da-DK" sz="2200" kern="0" dirty="0">
                <a:solidFill>
                  <a:srgbClr val="0070C0"/>
                </a:solidFill>
              </a:rPr>
              <a:t>/</a:t>
            </a:r>
            <a:r>
              <a:rPr lang="da-DK" sz="2200" kern="0" dirty="0" err="1">
                <a:solidFill>
                  <a:srgbClr val="0070C0"/>
                </a:solidFill>
              </a:rPr>
              <a:t>main</a:t>
            </a:r>
            <a:r>
              <a:rPr lang="da-DK" sz="2200" kern="0" dirty="0">
                <a:solidFill>
                  <a:srgbClr val="0070C0"/>
                </a:solidFill>
              </a:rPr>
              <a:t>/practicals_s1_alignment.md</a:t>
            </a:r>
          </a:p>
          <a:p>
            <a:r>
              <a:rPr lang="da-DK" kern="0" dirty="0"/>
              <a:t>An html-version of </a:t>
            </a:r>
            <a:r>
              <a:rPr lang="da-DK" kern="0" dirty="0" err="1"/>
              <a:t>this</a:t>
            </a:r>
            <a:r>
              <a:rPr lang="da-DK" kern="0" dirty="0"/>
              <a:t> </a:t>
            </a:r>
            <a:r>
              <a:rPr lang="da-DK" kern="0" dirty="0" err="1"/>
              <a:t>markdown</a:t>
            </a:r>
            <a:r>
              <a:rPr lang="da-DK" kern="0" dirty="0"/>
              <a:t> file is </a:t>
            </a:r>
            <a:r>
              <a:rPr lang="da-DK" kern="0" dirty="0" err="1"/>
              <a:t>also</a:t>
            </a:r>
            <a:r>
              <a:rPr lang="da-DK" kern="0" dirty="0"/>
              <a:t> </a:t>
            </a:r>
            <a:r>
              <a:rPr lang="da-DK" kern="0" dirty="0" err="1"/>
              <a:t>available</a:t>
            </a:r>
            <a:r>
              <a:rPr lang="da-DK" kern="0" dirty="0"/>
              <a:t> on the EVA platform under </a:t>
            </a:r>
            <a:r>
              <a:rPr lang="da-DK" kern="0" dirty="0">
                <a:solidFill>
                  <a:schemeClr val="accent1">
                    <a:lumMod val="75000"/>
                  </a:schemeClr>
                </a:solidFill>
              </a:rPr>
              <a:t>Session1 -&gt; </a:t>
            </a:r>
            <a:r>
              <a:rPr lang="da-DK" kern="0" dirty="0" err="1">
                <a:solidFill>
                  <a:schemeClr val="accent1">
                    <a:lumMod val="75000"/>
                  </a:schemeClr>
                </a:solidFill>
              </a:rPr>
              <a:t>exercise</a:t>
            </a:r>
            <a:r>
              <a:rPr lang="da-DK" kern="0" dirty="0">
                <a:solidFill>
                  <a:schemeClr val="accent1">
                    <a:lumMod val="75000"/>
                  </a:schemeClr>
                </a:solidFill>
              </a:rPr>
              <a:t> -&gt; practicals_s1_alignment.html</a:t>
            </a:r>
            <a:br>
              <a:rPr lang="da-DK" kern="0" dirty="0"/>
            </a:br>
            <a:endParaRPr lang="da-DK" kern="0" dirty="0"/>
          </a:p>
          <a:p>
            <a:pPr>
              <a:spcBef>
                <a:spcPts val="500"/>
              </a:spcBef>
            </a:pPr>
            <a:r>
              <a:rPr lang="da-DK" kern="0" dirty="0"/>
              <a:t>For most </a:t>
            </a:r>
            <a:r>
              <a:rPr lang="da-DK" kern="0" dirty="0" err="1"/>
              <a:t>exercises</a:t>
            </a:r>
            <a:r>
              <a:rPr lang="da-DK" kern="0" dirty="0"/>
              <a:t> the </a:t>
            </a:r>
            <a:r>
              <a:rPr lang="da-DK" kern="0" dirty="0" err="1"/>
              <a:t>example</a:t>
            </a:r>
            <a:r>
              <a:rPr lang="da-DK" kern="0" dirty="0"/>
              <a:t> data </a:t>
            </a:r>
            <a:r>
              <a:rPr lang="da-DK" kern="0" dirty="0" err="1"/>
              <a:t>used</a:t>
            </a:r>
            <a:r>
              <a:rPr lang="da-DK" kern="0" dirty="0"/>
              <a:t> </a:t>
            </a:r>
            <a:r>
              <a:rPr lang="da-DK" kern="0" dirty="0" err="1"/>
              <a:t>can</a:t>
            </a:r>
            <a:r>
              <a:rPr lang="da-DK" kern="0" dirty="0"/>
              <a:t> </a:t>
            </a:r>
            <a:r>
              <a:rPr lang="da-DK" kern="0" dirty="0" err="1"/>
              <a:t>be</a:t>
            </a:r>
            <a:r>
              <a:rPr lang="da-DK" kern="0" dirty="0"/>
              <a:t> </a:t>
            </a:r>
            <a:r>
              <a:rPr lang="da-DK" kern="0" dirty="0" err="1"/>
              <a:t>downloaded</a:t>
            </a:r>
            <a:r>
              <a:rPr lang="da-DK" kern="0" dirty="0"/>
              <a:t> </a:t>
            </a:r>
            <a:r>
              <a:rPr lang="da-DK" kern="0" dirty="0" err="1"/>
              <a:t>very</a:t>
            </a:r>
            <a:r>
              <a:rPr lang="da-DK" kern="0" dirty="0"/>
              <a:t> </a:t>
            </a:r>
            <a:r>
              <a:rPr lang="da-DK" kern="0" dirty="0" err="1"/>
              <a:t>swiftly</a:t>
            </a:r>
            <a:r>
              <a:rPr lang="da-DK" kern="0" dirty="0"/>
              <a:t>, and </a:t>
            </a:r>
            <a:r>
              <a:rPr lang="da-DK" kern="0" dirty="0" err="1"/>
              <a:t>we</a:t>
            </a:r>
            <a:r>
              <a:rPr lang="da-DK" kern="0" dirty="0"/>
              <a:t> </a:t>
            </a:r>
            <a:r>
              <a:rPr lang="da-DK" kern="0" dirty="0" err="1"/>
              <a:t>will</a:t>
            </a:r>
            <a:r>
              <a:rPr lang="da-DK" kern="0" dirty="0"/>
              <a:t> do so at the </a:t>
            </a:r>
            <a:r>
              <a:rPr lang="da-DK" kern="0" dirty="0" err="1"/>
              <a:t>beginning</a:t>
            </a:r>
            <a:r>
              <a:rPr lang="da-DK" kern="0" dirty="0"/>
              <a:t> of </a:t>
            </a:r>
            <a:r>
              <a:rPr lang="da-DK" kern="0" dirty="0" err="1"/>
              <a:t>each</a:t>
            </a:r>
            <a:r>
              <a:rPr lang="da-DK" kern="0" dirty="0"/>
              <a:t> </a:t>
            </a:r>
            <a:r>
              <a:rPr lang="da-DK" kern="0" dirty="0" err="1"/>
              <a:t>exercise</a:t>
            </a:r>
            <a:r>
              <a:rPr lang="da-DK" kern="0" dirty="0"/>
              <a:t>.</a:t>
            </a:r>
            <a:br>
              <a:rPr lang="da-DK" kern="0" dirty="0"/>
            </a:br>
            <a:br>
              <a:rPr lang="da-DK" kern="0" dirty="0"/>
            </a:br>
            <a:r>
              <a:rPr lang="da-DK" kern="0" dirty="0"/>
              <a:t>The </a:t>
            </a:r>
            <a:r>
              <a:rPr lang="da-DK" kern="0" dirty="0" err="1"/>
              <a:t>one</a:t>
            </a:r>
            <a:r>
              <a:rPr lang="da-DK" kern="0" dirty="0"/>
              <a:t> </a:t>
            </a:r>
            <a:r>
              <a:rPr lang="da-DK" kern="0" dirty="0" err="1"/>
              <a:t>exception</a:t>
            </a:r>
            <a:r>
              <a:rPr lang="da-DK" kern="0" dirty="0"/>
              <a:t> to </a:t>
            </a:r>
            <a:r>
              <a:rPr lang="da-DK" kern="0" dirty="0" err="1"/>
              <a:t>this</a:t>
            </a:r>
            <a:r>
              <a:rPr lang="da-DK" kern="0" dirty="0"/>
              <a:t> is the </a:t>
            </a:r>
            <a:r>
              <a:rPr lang="da-DK" kern="0" dirty="0" err="1"/>
              <a:t>raw</a:t>
            </a:r>
            <a:r>
              <a:rPr lang="da-DK" kern="0" dirty="0"/>
              <a:t> </a:t>
            </a:r>
            <a:r>
              <a:rPr lang="da-DK" kern="0" dirty="0" err="1"/>
              <a:t>read</a:t>
            </a:r>
            <a:r>
              <a:rPr lang="da-DK" kern="0" dirty="0"/>
              <a:t> files, </a:t>
            </a:r>
            <a:r>
              <a:rPr lang="da-DK" kern="0" dirty="0" err="1"/>
              <a:t>which</a:t>
            </a:r>
            <a:r>
              <a:rPr lang="da-DK" kern="0" dirty="0"/>
              <a:t> </a:t>
            </a:r>
            <a:r>
              <a:rPr lang="da-DK" kern="0" dirty="0" err="1"/>
              <a:t>are</a:t>
            </a:r>
            <a:r>
              <a:rPr lang="da-DK" kern="0" dirty="0"/>
              <a:t> </a:t>
            </a:r>
            <a:r>
              <a:rPr lang="da-DK" kern="0" dirty="0" err="1"/>
              <a:t>used</a:t>
            </a:r>
            <a:r>
              <a:rPr lang="da-DK" kern="0" dirty="0"/>
              <a:t> for the </a:t>
            </a:r>
            <a:r>
              <a:rPr lang="da-DK" kern="0" dirty="0" err="1"/>
              <a:t>very</a:t>
            </a:r>
            <a:r>
              <a:rPr lang="da-DK" kern="0" dirty="0"/>
              <a:t> last </a:t>
            </a:r>
            <a:r>
              <a:rPr lang="da-DK" kern="0" dirty="0" err="1"/>
              <a:t>exercises</a:t>
            </a:r>
            <a:r>
              <a:rPr lang="da-DK" kern="0" dirty="0"/>
              <a:t> </a:t>
            </a:r>
            <a:r>
              <a:rPr lang="da-DK" kern="0" dirty="0" err="1"/>
              <a:t>today</a:t>
            </a:r>
            <a:r>
              <a:rPr lang="da-DK" kern="0" dirty="0"/>
              <a:t>.</a:t>
            </a:r>
            <a:br>
              <a:rPr lang="da-DK" kern="0" dirty="0"/>
            </a:br>
            <a:r>
              <a:rPr lang="da-DK" kern="0" dirty="0" err="1"/>
              <a:t>Because</a:t>
            </a:r>
            <a:r>
              <a:rPr lang="da-DK" kern="0" dirty="0"/>
              <a:t> </a:t>
            </a:r>
            <a:r>
              <a:rPr lang="da-DK" kern="0" dirty="0" err="1"/>
              <a:t>downloading</a:t>
            </a:r>
            <a:r>
              <a:rPr lang="da-DK" kern="0" dirty="0"/>
              <a:t> </a:t>
            </a:r>
            <a:r>
              <a:rPr lang="da-DK" kern="0" dirty="0" err="1"/>
              <a:t>these</a:t>
            </a:r>
            <a:r>
              <a:rPr lang="da-DK" kern="0" dirty="0"/>
              <a:t> </a:t>
            </a:r>
            <a:r>
              <a:rPr lang="da-DK" kern="0" dirty="0" err="1"/>
              <a:t>take</a:t>
            </a:r>
            <a:r>
              <a:rPr lang="da-DK" kern="0" dirty="0"/>
              <a:t> a </a:t>
            </a:r>
            <a:r>
              <a:rPr lang="da-DK" kern="0" dirty="0" err="1"/>
              <a:t>while</a:t>
            </a:r>
            <a:r>
              <a:rPr lang="da-DK" kern="0" dirty="0"/>
              <a:t> </a:t>
            </a:r>
            <a:r>
              <a:rPr lang="da-DK" kern="0" dirty="0" err="1"/>
              <a:t>we</a:t>
            </a:r>
            <a:r>
              <a:rPr lang="da-DK" kern="0" dirty="0"/>
              <a:t> </a:t>
            </a:r>
            <a:r>
              <a:rPr lang="da-DK" kern="0" dirty="0" err="1"/>
              <a:t>will</a:t>
            </a:r>
            <a:r>
              <a:rPr lang="da-DK" kern="0" dirty="0"/>
              <a:t> start right </a:t>
            </a:r>
            <a:r>
              <a:rPr lang="da-DK" kern="0" dirty="0" err="1"/>
              <a:t>away</a:t>
            </a:r>
            <a:r>
              <a:rPr lang="da-DK" kern="0" dirty="0"/>
              <a:t>. How to do </a:t>
            </a:r>
            <a:r>
              <a:rPr lang="da-DK" kern="0" dirty="0" err="1"/>
              <a:t>this</a:t>
            </a:r>
            <a:r>
              <a:rPr lang="da-DK" kern="0" dirty="0"/>
              <a:t> is </a:t>
            </a:r>
            <a:r>
              <a:rPr lang="da-DK" kern="0" dirty="0" err="1"/>
              <a:t>detailed</a:t>
            </a:r>
            <a:r>
              <a:rPr lang="da-DK" kern="0" dirty="0"/>
              <a:t> </a:t>
            </a:r>
            <a:r>
              <a:rPr lang="da-DK" kern="0" dirty="0" err="1"/>
              <a:t>here</a:t>
            </a:r>
            <a:r>
              <a:rPr lang="da-DK" kern="0" dirty="0"/>
              <a:t>:</a:t>
            </a:r>
            <a:br>
              <a:rPr lang="da-DK" kern="0" dirty="0"/>
            </a:br>
            <a:r>
              <a:rPr lang="da-DK" sz="2200" kern="0" dirty="0" err="1">
                <a:solidFill>
                  <a:srgbClr val="0070C0"/>
                </a:solidFill>
              </a:rPr>
              <a:t>https</a:t>
            </a:r>
            <a:r>
              <a:rPr lang="da-DK" sz="2200" kern="0" dirty="0">
                <a:solidFill>
                  <a:srgbClr val="0070C0"/>
                </a:solidFill>
              </a:rPr>
              <a:t>://</a:t>
            </a:r>
            <a:r>
              <a:rPr lang="da-DK" sz="2200" kern="0" dirty="0" err="1">
                <a:solidFill>
                  <a:srgbClr val="0070C0"/>
                </a:solidFill>
              </a:rPr>
              <a:t>github.com</a:t>
            </a:r>
            <a:r>
              <a:rPr lang="da-DK" sz="2200" kern="0" dirty="0">
                <a:solidFill>
                  <a:srgbClr val="0070C0"/>
                </a:solidFill>
              </a:rPr>
              <a:t>/</a:t>
            </a:r>
            <a:r>
              <a:rPr lang="da-DK" sz="2200" kern="0" dirty="0" err="1">
                <a:solidFill>
                  <a:srgbClr val="0070C0"/>
                </a:solidFill>
              </a:rPr>
              <a:t>ssi</a:t>
            </a:r>
            <a:r>
              <a:rPr lang="da-DK" sz="2200" kern="0" dirty="0">
                <a:solidFill>
                  <a:srgbClr val="0070C0"/>
                </a:solidFill>
              </a:rPr>
              <a:t>-dk/GenEpi-BioTrain_Virtual_Training_7/</a:t>
            </a:r>
            <a:r>
              <a:rPr lang="da-DK" sz="2200" kern="0" dirty="0" err="1">
                <a:solidFill>
                  <a:srgbClr val="0070C0"/>
                </a:solidFill>
              </a:rPr>
              <a:t>blob</a:t>
            </a:r>
            <a:r>
              <a:rPr lang="da-DK" sz="2200" kern="0" dirty="0">
                <a:solidFill>
                  <a:srgbClr val="0070C0"/>
                </a:solidFill>
              </a:rPr>
              <a:t>/</a:t>
            </a:r>
            <a:r>
              <a:rPr lang="da-DK" sz="2200" kern="0" dirty="0" err="1">
                <a:solidFill>
                  <a:srgbClr val="0070C0"/>
                </a:solidFill>
              </a:rPr>
              <a:t>main</a:t>
            </a:r>
            <a:r>
              <a:rPr lang="da-DK" sz="2200" kern="0" dirty="0">
                <a:solidFill>
                  <a:srgbClr val="0070C0"/>
                </a:solidFill>
              </a:rPr>
              <a:t>/README.md#download-raw-read-files-optional-and-only-used-in-one-optional-step-in-the-practicals</a:t>
            </a:r>
          </a:p>
        </p:txBody>
      </p:sp>
    </p:spTree>
    <p:extLst>
      <p:ext uri="{BB962C8B-B14F-4D97-AF65-F5344CB8AC3E}">
        <p14:creationId xmlns:p14="http://schemas.microsoft.com/office/powerpoint/2010/main" val="392302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Why do we do sequence alignment?</a:t>
            </a:r>
          </a:p>
        </p:txBody>
      </p:sp>
      <p:sp>
        <p:nvSpPr>
          <p:cNvPr id="3" name="TextBox 2">
            <a:extLst>
              <a:ext uri="{FF2B5EF4-FFF2-40B4-BE49-F238E27FC236}">
                <a16:creationId xmlns:a16="http://schemas.microsoft.com/office/drawing/2014/main" id="{84F7A275-1314-1501-0B85-16E844D2CC56}"/>
              </a:ext>
            </a:extLst>
          </p:cNvPr>
          <p:cNvSpPr txBox="1"/>
          <p:nvPr/>
        </p:nvSpPr>
        <p:spPr>
          <a:xfrm>
            <a:off x="431801" y="1123806"/>
            <a:ext cx="10838330" cy="5493812"/>
          </a:xfrm>
          <a:prstGeom prst="rect">
            <a:avLst/>
          </a:prstGeom>
          <a:noFill/>
        </p:spPr>
        <p:txBody>
          <a:bodyPr wrap="square" rtlCol="0">
            <a:spAutoFit/>
          </a:bodyPr>
          <a:lstStyle/>
          <a:p>
            <a:pPr marL="457200" indent="-457200">
              <a:buFont typeface="Arial" panose="020B0604020202020204" pitchFamily="34" charset="0"/>
              <a:buChar char="•"/>
            </a:pPr>
            <a:r>
              <a:rPr lang="en-DK" sz="3000" dirty="0"/>
              <a:t>To investigate evolutionary relationships</a:t>
            </a:r>
          </a:p>
          <a:p>
            <a:pPr lvl="1"/>
            <a:r>
              <a:rPr lang="en-DK" sz="3000" dirty="0"/>
              <a:t>-	Alignments allow us to quantify genetic drift</a:t>
            </a:r>
          </a:p>
          <a:p>
            <a:endParaRPr lang="en-DK" sz="3000" dirty="0"/>
          </a:p>
          <a:p>
            <a:pPr marL="457200" indent="-457200">
              <a:buFont typeface="Arial" panose="020B0604020202020204" pitchFamily="34" charset="0"/>
              <a:buChar char="•"/>
            </a:pPr>
            <a:r>
              <a:rPr lang="en-DK" sz="3000" dirty="0"/>
              <a:t>To find common motifs between sequences</a:t>
            </a:r>
          </a:p>
          <a:p>
            <a:pPr lvl="1"/>
            <a:r>
              <a:rPr lang="en-DK" sz="3000" dirty="0"/>
              <a:t>-	Identify the same gene in different isolates or species</a:t>
            </a:r>
          </a:p>
          <a:p>
            <a:pPr lvl="1"/>
            <a:r>
              <a:rPr lang="en-DK" sz="3000" dirty="0"/>
              <a:t>-	Identify similar structures t</a:t>
            </a:r>
            <a:r>
              <a:rPr lang="en-GB" sz="3000" dirty="0"/>
              <a:t>ha</a:t>
            </a:r>
            <a:r>
              <a:rPr lang="en-DK" sz="3000" dirty="0"/>
              <a:t>t appear in different genes</a:t>
            </a:r>
          </a:p>
          <a:p>
            <a:endParaRPr lang="en-DK" sz="3000" dirty="0"/>
          </a:p>
          <a:p>
            <a:pPr marL="457200" indent="-457200">
              <a:buFont typeface="Arial" panose="020B0604020202020204" pitchFamily="34" charset="0"/>
              <a:buChar char="•"/>
            </a:pPr>
            <a:r>
              <a:rPr lang="en-DK" sz="3000" dirty="0"/>
              <a:t>To analyze specific variation in a gene sequence</a:t>
            </a:r>
          </a:p>
          <a:p>
            <a:pPr marL="914400" lvl="1" indent="-457200">
              <a:buFontTx/>
              <a:buChar char="-"/>
            </a:pPr>
            <a:r>
              <a:rPr lang="en-DK" sz="3000" dirty="0"/>
              <a:t>Identify </a:t>
            </a:r>
            <a:r>
              <a:rPr lang="da-DK" sz="3000" dirty="0"/>
              <a:t>mutations </a:t>
            </a:r>
            <a:r>
              <a:rPr lang="da-DK" sz="3000" dirty="0" err="1"/>
              <a:t>which</a:t>
            </a:r>
            <a:r>
              <a:rPr lang="da-DK" sz="3000" dirty="0"/>
              <a:t> </a:t>
            </a:r>
            <a:r>
              <a:rPr lang="da-DK" sz="3000" dirty="0" err="1"/>
              <a:t>may</a:t>
            </a:r>
            <a:r>
              <a:rPr lang="da-DK" sz="3000" dirty="0"/>
              <a:t> alter protein </a:t>
            </a:r>
            <a:r>
              <a:rPr lang="da-DK" sz="3000" dirty="0" err="1"/>
              <a:t>structure</a:t>
            </a:r>
            <a:endParaRPr lang="da-DK" sz="3000" dirty="0"/>
          </a:p>
          <a:p>
            <a:pPr marL="914400" lvl="1" indent="-457200">
              <a:buFontTx/>
              <a:buChar char="-"/>
            </a:pPr>
            <a:r>
              <a:rPr lang="da-DK" sz="3000" dirty="0" err="1"/>
              <a:t>Identify</a:t>
            </a:r>
            <a:r>
              <a:rPr lang="da-DK" sz="3000" dirty="0"/>
              <a:t> mutations in </a:t>
            </a:r>
            <a:r>
              <a:rPr lang="da-DK" sz="3000" dirty="0" err="1"/>
              <a:t>active</a:t>
            </a:r>
            <a:r>
              <a:rPr lang="da-DK" sz="3000" dirty="0"/>
              <a:t> sites</a:t>
            </a:r>
            <a:endParaRPr lang="en-DK" sz="3000" dirty="0"/>
          </a:p>
          <a:p>
            <a:pPr lvl="1"/>
            <a:r>
              <a:rPr lang="en-DK" sz="3000" dirty="0"/>
              <a:t>-	Identify nonsense or frame shift mutations that cause 	loss of function</a:t>
            </a:r>
          </a:p>
          <a:p>
            <a:pPr lvl="1"/>
            <a:endParaRPr lang="en-DK" sz="3000" dirty="0"/>
          </a:p>
        </p:txBody>
      </p:sp>
    </p:spTree>
    <p:extLst>
      <p:ext uri="{BB962C8B-B14F-4D97-AF65-F5344CB8AC3E}">
        <p14:creationId xmlns:p14="http://schemas.microsoft.com/office/powerpoint/2010/main" val="278360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Types of sequence alignment?</a:t>
            </a:r>
          </a:p>
        </p:txBody>
      </p:sp>
      <p:sp>
        <p:nvSpPr>
          <p:cNvPr id="3" name="TextBox 2">
            <a:extLst>
              <a:ext uri="{FF2B5EF4-FFF2-40B4-BE49-F238E27FC236}">
                <a16:creationId xmlns:a16="http://schemas.microsoft.com/office/drawing/2014/main" id="{84F7A275-1314-1501-0B85-16E844D2CC56}"/>
              </a:ext>
            </a:extLst>
          </p:cNvPr>
          <p:cNvSpPr txBox="1"/>
          <p:nvPr/>
        </p:nvSpPr>
        <p:spPr>
          <a:xfrm>
            <a:off x="431801" y="1140229"/>
            <a:ext cx="10838330" cy="923330"/>
          </a:xfrm>
          <a:prstGeom prst="rect">
            <a:avLst/>
          </a:prstGeom>
          <a:noFill/>
        </p:spPr>
        <p:txBody>
          <a:bodyPr wrap="square" rtlCol="0">
            <a:spAutoFit/>
          </a:bodyPr>
          <a:lstStyle/>
          <a:p>
            <a:pPr marL="457200" indent="-457200">
              <a:buFont typeface="Arial" panose="020B0604020202020204" pitchFamily="34" charset="0"/>
              <a:buChar char="•"/>
            </a:pPr>
            <a:r>
              <a:rPr lang="da-DK" sz="3000" dirty="0" err="1"/>
              <a:t>Pairwise</a:t>
            </a:r>
            <a:r>
              <a:rPr lang="da-DK" sz="3000" dirty="0"/>
              <a:t> </a:t>
            </a:r>
            <a:r>
              <a:rPr lang="da-DK" sz="3000" dirty="0" err="1"/>
              <a:t>sequence</a:t>
            </a:r>
            <a:r>
              <a:rPr lang="da-DK" sz="3000" dirty="0"/>
              <a:t> alignment (global)</a:t>
            </a:r>
          </a:p>
          <a:p>
            <a:r>
              <a:rPr lang="da-DK" sz="3000" dirty="0"/>
              <a:t>	</a:t>
            </a:r>
            <a:r>
              <a:rPr lang="da-DK" sz="3000" dirty="0" err="1"/>
              <a:t>Align</a:t>
            </a:r>
            <a:r>
              <a:rPr lang="da-DK" sz="3000" dirty="0"/>
              <a:t> the </a:t>
            </a:r>
            <a:r>
              <a:rPr lang="da-DK" sz="3000" dirty="0" err="1"/>
              <a:t>full</a:t>
            </a:r>
            <a:r>
              <a:rPr lang="da-DK" sz="3000" dirty="0"/>
              <a:t> </a:t>
            </a:r>
            <a:r>
              <a:rPr lang="da-DK" sz="3000" dirty="0" err="1"/>
              <a:t>length</a:t>
            </a:r>
            <a:r>
              <a:rPr lang="da-DK" sz="3000" dirty="0"/>
              <a:t> of </a:t>
            </a:r>
            <a:r>
              <a:rPr lang="da-DK" sz="3000" dirty="0" err="1"/>
              <a:t>two</a:t>
            </a:r>
            <a:r>
              <a:rPr lang="da-DK" sz="3000" dirty="0"/>
              <a:t> </a:t>
            </a:r>
            <a:r>
              <a:rPr lang="da-DK" sz="3000" dirty="0" err="1"/>
              <a:t>similar</a:t>
            </a:r>
            <a:r>
              <a:rPr lang="da-DK" sz="3000" dirty="0"/>
              <a:t> </a:t>
            </a:r>
            <a:r>
              <a:rPr lang="da-DK" sz="3000" dirty="0" err="1"/>
              <a:t>sequences</a:t>
            </a:r>
            <a:endParaRPr lang="en-DK" sz="3000" dirty="0"/>
          </a:p>
        </p:txBody>
      </p:sp>
      <p:sp>
        <p:nvSpPr>
          <p:cNvPr id="4" name="TextBox 2">
            <a:extLst>
              <a:ext uri="{FF2B5EF4-FFF2-40B4-BE49-F238E27FC236}">
                <a16:creationId xmlns:a16="http://schemas.microsoft.com/office/drawing/2014/main" id="{7E0E9A56-CCCD-7485-6BEB-C872F19EF3AA}"/>
              </a:ext>
            </a:extLst>
          </p:cNvPr>
          <p:cNvSpPr txBox="1"/>
          <p:nvPr/>
        </p:nvSpPr>
        <p:spPr>
          <a:xfrm>
            <a:off x="431801" y="2665468"/>
            <a:ext cx="10838330" cy="923330"/>
          </a:xfrm>
          <a:prstGeom prst="rect">
            <a:avLst/>
          </a:prstGeom>
          <a:noFill/>
        </p:spPr>
        <p:txBody>
          <a:bodyPr wrap="square" rtlCol="0">
            <a:spAutoFit/>
          </a:bodyPr>
          <a:lstStyle/>
          <a:p>
            <a:pPr marL="457200" indent="-457200">
              <a:buFont typeface="Arial" panose="020B0604020202020204" pitchFamily="34" charset="0"/>
              <a:buChar char="•"/>
            </a:pPr>
            <a:r>
              <a:rPr lang="da-DK" sz="3000" dirty="0"/>
              <a:t>Multiple </a:t>
            </a:r>
            <a:r>
              <a:rPr lang="da-DK" sz="3000" dirty="0" err="1"/>
              <a:t>sequence</a:t>
            </a:r>
            <a:r>
              <a:rPr lang="da-DK" sz="3000" dirty="0"/>
              <a:t> alignment, MSA (global)</a:t>
            </a:r>
          </a:p>
          <a:p>
            <a:r>
              <a:rPr lang="da-DK" sz="3000" dirty="0"/>
              <a:t>	</a:t>
            </a:r>
            <a:r>
              <a:rPr lang="da-DK" sz="3000" dirty="0" err="1"/>
              <a:t>Align</a:t>
            </a:r>
            <a:r>
              <a:rPr lang="da-DK" sz="3000" dirty="0"/>
              <a:t> the </a:t>
            </a:r>
            <a:r>
              <a:rPr lang="da-DK" sz="3000" dirty="0" err="1"/>
              <a:t>full</a:t>
            </a:r>
            <a:r>
              <a:rPr lang="da-DK" sz="3000" dirty="0"/>
              <a:t> </a:t>
            </a:r>
            <a:r>
              <a:rPr lang="da-DK" sz="3000" dirty="0" err="1"/>
              <a:t>length</a:t>
            </a:r>
            <a:r>
              <a:rPr lang="da-DK" sz="3000" dirty="0"/>
              <a:t> of multiple </a:t>
            </a:r>
            <a:r>
              <a:rPr lang="da-DK" sz="3000" dirty="0" err="1"/>
              <a:t>sequences</a:t>
            </a:r>
            <a:endParaRPr lang="en-DK" sz="3000" dirty="0"/>
          </a:p>
        </p:txBody>
      </p:sp>
      <p:sp>
        <p:nvSpPr>
          <p:cNvPr id="5" name="TextBox 2">
            <a:extLst>
              <a:ext uri="{FF2B5EF4-FFF2-40B4-BE49-F238E27FC236}">
                <a16:creationId xmlns:a16="http://schemas.microsoft.com/office/drawing/2014/main" id="{6D868EE3-6F66-B218-FD5E-D14B0F90F314}"/>
              </a:ext>
            </a:extLst>
          </p:cNvPr>
          <p:cNvSpPr txBox="1"/>
          <p:nvPr/>
        </p:nvSpPr>
        <p:spPr>
          <a:xfrm>
            <a:off x="431801" y="4563861"/>
            <a:ext cx="11393255" cy="923330"/>
          </a:xfrm>
          <a:prstGeom prst="rect">
            <a:avLst/>
          </a:prstGeom>
          <a:noFill/>
        </p:spPr>
        <p:txBody>
          <a:bodyPr wrap="square" rtlCol="0">
            <a:spAutoFit/>
          </a:bodyPr>
          <a:lstStyle/>
          <a:p>
            <a:pPr marL="457200" indent="-457200">
              <a:buFont typeface="Arial" panose="020B0604020202020204" pitchFamily="34" charset="0"/>
              <a:buChar char="•"/>
            </a:pPr>
            <a:r>
              <a:rPr lang="da-DK" sz="3000" dirty="0"/>
              <a:t>Local </a:t>
            </a:r>
            <a:r>
              <a:rPr lang="da-DK" sz="3000" dirty="0" err="1"/>
              <a:t>sequence</a:t>
            </a:r>
            <a:r>
              <a:rPr lang="da-DK" sz="3000" dirty="0"/>
              <a:t> alignment (</a:t>
            </a:r>
            <a:r>
              <a:rPr lang="da-DK" sz="3000" dirty="0" err="1"/>
              <a:t>f.x</a:t>
            </a:r>
            <a:r>
              <a:rPr lang="da-DK" sz="3000" dirty="0"/>
              <a:t> BLAST)</a:t>
            </a:r>
          </a:p>
          <a:p>
            <a:r>
              <a:rPr lang="da-DK" sz="3000" dirty="0"/>
              <a:t>	</a:t>
            </a:r>
            <a:r>
              <a:rPr lang="da-DK" sz="3000" dirty="0" err="1"/>
              <a:t>Identify</a:t>
            </a:r>
            <a:r>
              <a:rPr lang="da-DK" sz="3000" dirty="0"/>
              <a:t> </a:t>
            </a:r>
            <a:r>
              <a:rPr lang="da-DK" sz="3000" dirty="0" err="1"/>
              <a:t>similar</a:t>
            </a:r>
            <a:r>
              <a:rPr lang="da-DK" sz="3000" dirty="0"/>
              <a:t> regions in </a:t>
            </a:r>
            <a:r>
              <a:rPr lang="da-DK" sz="3000" dirty="0" err="1"/>
              <a:t>sequences</a:t>
            </a:r>
            <a:r>
              <a:rPr lang="da-DK" sz="3000" dirty="0"/>
              <a:t>, and </a:t>
            </a:r>
            <a:r>
              <a:rPr lang="da-DK" sz="3000" dirty="0" err="1"/>
              <a:t>align</a:t>
            </a:r>
            <a:r>
              <a:rPr lang="da-DK" sz="3000" dirty="0"/>
              <a:t> </a:t>
            </a:r>
            <a:r>
              <a:rPr lang="da-DK" sz="3000" dirty="0" err="1"/>
              <a:t>those</a:t>
            </a:r>
            <a:r>
              <a:rPr lang="da-DK" sz="3000" dirty="0"/>
              <a:t> regions</a:t>
            </a:r>
            <a:endParaRPr lang="en-DK" sz="3000" dirty="0"/>
          </a:p>
        </p:txBody>
      </p:sp>
      <p:cxnSp>
        <p:nvCxnSpPr>
          <p:cNvPr id="7" name="Lige forbindelse 6">
            <a:extLst>
              <a:ext uri="{FF2B5EF4-FFF2-40B4-BE49-F238E27FC236}">
                <a16:creationId xmlns:a16="http://schemas.microsoft.com/office/drawing/2014/main" id="{1097DF0D-0DA4-1992-3B2A-0D5228F12DBD}"/>
              </a:ext>
            </a:extLst>
          </p:cNvPr>
          <p:cNvCxnSpPr>
            <a:cxnSpLocks/>
          </p:cNvCxnSpPr>
          <p:nvPr/>
        </p:nvCxnSpPr>
        <p:spPr bwMode="auto">
          <a:xfrm>
            <a:off x="870011" y="2183906"/>
            <a:ext cx="5513033" cy="0"/>
          </a:xfrm>
          <a:prstGeom prst="line">
            <a:avLst/>
          </a:prstGeom>
          <a:noFill/>
          <a:ln w="76200" cap="flat" cmpd="sng" algn="ctr">
            <a:solidFill>
              <a:srgbClr val="FF0000"/>
            </a:solidFill>
            <a:prstDash val="solid"/>
            <a:round/>
            <a:headEnd type="none" w="med" len="med"/>
            <a:tailEnd type="none" w="med" len="med"/>
          </a:ln>
          <a:effectLst/>
        </p:spPr>
      </p:cxnSp>
      <p:cxnSp>
        <p:nvCxnSpPr>
          <p:cNvPr id="10" name="Lige forbindelse 9">
            <a:extLst>
              <a:ext uri="{FF2B5EF4-FFF2-40B4-BE49-F238E27FC236}">
                <a16:creationId xmlns:a16="http://schemas.microsoft.com/office/drawing/2014/main" id="{89DACF25-A25A-5E2D-3B02-B50AF47B57D6}"/>
              </a:ext>
            </a:extLst>
          </p:cNvPr>
          <p:cNvCxnSpPr>
            <a:cxnSpLocks/>
          </p:cNvCxnSpPr>
          <p:nvPr/>
        </p:nvCxnSpPr>
        <p:spPr bwMode="auto">
          <a:xfrm>
            <a:off x="870011" y="2351908"/>
            <a:ext cx="5513033" cy="0"/>
          </a:xfrm>
          <a:prstGeom prst="line">
            <a:avLst/>
          </a:prstGeom>
          <a:noFill/>
          <a:ln w="76200" cap="flat" cmpd="sng" algn="ctr">
            <a:solidFill>
              <a:schemeClr val="tx2">
                <a:lumMod val="75000"/>
              </a:schemeClr>
            </a:solidFill>
            <a:prstDash val="solid"/>
            <a:round/>
            <a:headEnd type="none" w="med" len="med"/>
            <a:tailEnd type="none" w="med" len="med"/>
          </a:ln>
          <a:effectLst/>
        </p:spPr>
      </p:cxnSp>
      <p:cxnSp>
        <p:nvCxnSpPr>
          <p:cNvPr id="11" name="Lige forbindelse 10">
            <a:extLst>
              <a:ext uri="{FF2B5EF4-FFF2-40B4-BE49-F238E27FC236}">
                <a16:creationId xmlns:a16="http://schemas.microsoft.com/office/drawing/2014/main" id="{4283CDFA-251E-FEF7-01C9-9F0DD66CDB6B}"/>
              </a:ext>
            </a:extLst>
          </p:cNvPr>
          <p:cNvCxnSpPr>
            <a:cxnSpLocks/>
          </p:cNvCxnSpPr>
          <p:nvPr/>
        </p:nvCxnSpPr>
        <p:spPr bwMode="auto">
          <a:xfrm>
            <a:off x="870010" y="3730100"/>
            <a:ext cx="5513033" cy="0"/>
          </a:xfrm>
          <a:prstGeom prst="line">
            <a:avLst/>
          </a:prstGeom>
          <a:noFill/>
          <a:ln w="76200" cap="flat" cmpd="sng" algn="ctr">
            <a:solidFill>
              <a:srgbClr val="FF0000"/>
            </a:solidFill>
            <a:prstDash val="solid"/>
            <a:round/>
            <a:headEnd type="none" w="med" len="med"/>
            <a:tailEnd type="none" w="med" len="med"/>
          </a:ln>
          <a:effectLst/>
        </p:spPr>
      </p:cxnSp>
      <p:cxnSp>
        <p:nvCxnSpPr>
          <p:cNvPr id="12" name="Lige forbindelse 11">
            <a:extLst>
              <a:ext uri="{FF2B5EF4-FFF2-40B4-BE49-F238E27FC236}">
                <a16:creationId xmlns:a16="http://schemas.microsoft.com/office/drawing/2014/main" id="{39C545C9-B46A-9608-32E4-DA9E6EB20E91}"/>
              </a:ext>
            </a:extLst>
          </p:cNvPr>
          <p:cNvCxnSpPr>
            <a:cxnSpLocks/>
          </p:cNvCxnSpPr>
          <p:nvPr/>
        </p:nvCxnSpPr>
        <p:spPr bwMode="auto">
          <a:xfrm>
            <a:off x="870010" y="3891378"/>
            <a:ext cx="5513033" cy="0"/>
          </a:xfrm>
          <a:prstGeom prst="line">
            <a:avLst/>
          </a:prstGeom>
          <a:noFill/>
          <a:ln w="76200" cap="flat" cmpd="sng" algn="ctr">
            <a:solidFill>
              <a:schemeClr val="tx2">
                <a:lumMod val="75000"/>
              </a:schemeClr>
            </a:solidFill>
            <a:prstDash val="solid"/>
            <a:round/>
            <a:headEnd type="none" w="med" len="med"/>
            <a:tailEnd type="none" w="med" len="med"/>
          </a:ln>
          <a:effectLst/>
        </p:spPr>
      </p:cxnSp>
      <p:cxnSp>
        <p:nvCxnSpPr>
          <p:cNvPr id="13" name="Lige forbindelse 12">
            <a:extLst>
              <a:ext uri="{FF2B5EF4-FFF2-40B4-BE49-F238E27FC236}">
                <a16:creationId xmlns:a16="http://schemas.microsoft.com/office/drawing/2014/main" id="{DF43293C-7708-3E86-DDBD-33C9AA95B1D5}"/>
              </a:ext>
            </a:extLst>
          </p:cNvPr>
          <p:cNvCxnSpPr>
            <a:cxnSpLocks/>
          </p:cNvCxnSpPr>
          <p:nvPr/>
        </p:nvCxnSpPr>
        <p:spPr bwMode="auto">
          <a:xfrm>
            <a:off x="870009" y="4076329"/>
            <a:ext cx="5513033" cy="0"/>
          </a:xfrm>
          <a:prstGeom prst="line">
            <a:avLst/>
          </a:prstGeom>
          <a:noFill/>
          <a:ln w="76200" cap="flat" cmpd="sng" algn="ctr">
            <a:solidFill>
              <a:schemeClr val="accent1"/>
            </a:solidFill>
            <a:prstDash val="solid"/>
            <a:round/>
            <a:headEnd type="none" w="med" len="med"/>
            <a:tailEnd type="none" w="med" len="med"/>
          </a:ln>
          <a:effectLst/>
        </p:spPr>
      </p:cxnSp>
      <p:cxnSp>
        <p:nvCxnSpPr>
          <p:cNvPr id="14" name="Lige forbindelse 13">
            <a:extLst>
              <a:ext uri="{FF2B5EF4-FFF2-40B4-BE49-F238E27FC236}">
                <a16:creationId xmlns:a16="http://schemas.microsoft.com/office/drawing/2014/main" id="{423898A5-31EA-65C7-209E-27391D37C2E5}"/>
              </a:ext>
            </a:extLst>
          </p:cNvPr>
          <p:cNvCxnSpPr>
            <a:cxnSpLocks/>
          </p:cNvCxnSpPr>
          <p:nvPr/>
        </p:nvCxnSpPr>
        <p:spPr bwMode="auto">
          <a:xfrm>
            <a:off x="870009" y="4237607"/>
            <a:ext cx="5513033" cy="0"/>
          </a:xfrm>
          <a:prstGeom prst="line">
            <a:avLst/>
          </a:prstGeom>
          <a:noFill/>
          <a:ln w="76200" cap="flat" cmpd="sng" algn="ctr">
            <a:solidFill>
              <a:srgbClr val="FFC000"/>
            </a:solidFill>
            <a:prstDash val="solid"/>
            <a:round/>
            <a:headEnd type="none" w="med" len="med"/>
            <a:tailEnd type="none" w="med" len="med"/>
          </a:ln>
          <a:effectLst/>
        </p:spPr>
      </p:cxnSp>
      <p:cxnSp>
        <p:nvCxnSpPr>
          <p:cNvPr id="15" name="Lige forbindelse 14">
            <a:extLst>
              <a:ext uri="{FF2B5EF4-FFF2-40B4-BE49-F238E27FC236}">
                <a16:creationId xmlns:a16="http://schemas.microsoft.com/office/drawing/2014/main" id="{72EAD081-53BA-948F-8C77-4D313259A175}"/>
              </a:ext>
            </a:extLst>
          </p:cNvPr>
          <p:cNvCxnSpPr>
            <a:cxnSpLocks/>
          </p:cNvCxnSpPr>
          <p:nvPr/>
        </p:nvCxnSpPr>
        <p:spPr bwMode="auto">
          <a:xfrm>
            <a:off x="870009" y="5665432"/>
            <a:ext cx="2077377" cy="0"/>
          </a:xfrm>
          <a:prstGeom prst="line">
            <a:avLst/>
          </a:prstGeom>
          <a:noFill/>
          <a:ln w="76200" cap="flat" cmpd="sng" algn="ctr">
            <a:solidFill>
              <a:srgbClr val="FF0000"/>
            </a:solidFill>
            <a:prstDash val="solid"/>
            <a:round/>
            <a:headEnd type="none" w="med" len="med"/>
            <a:tailEnd type="none" w="med" len="med"/>
          </a:ln>
          <a:effectLst/>
        </p:spPr>
      </p:cxnSp>
      <p:cxnSp>
        <p:nvCxnSpPr>
          <p:cNvPr id="16" name="Lige forbindelse 15">
            <a:extLst>
              <a:ext uri="{FF2B5EF4-FFF2-40B4-BE49-F238E27FC236}">
                <a16:creationId xmlns:a16="http://schemas.microsoft.com/office/drawing/2014/main" id="{2D1F2452-80D6-7F33-099D-4BA2C9F8855B}"/>
              </a:ext>
            </a:extLst>
          </p:cNvPr>
          <p:cNvCxnSpPr>
            <a:cxnSpLocks/>
          </p:cNvCxnSpPr>
          <p:nvPr/>
        </p:nvCxnSpPr>
        <p:spPr bwMode="auto">
          <a:xfrm>
            <a:off x="2947386" y="5965794"/>
            <a:ext cx="679139" cy="0"/>
          </a:xfrm>
          <a:prstGeom prst="line">
            <a:avLst/>
          </a:prstGeom>
          <a:noFill/>
          <a:ln w="76200" cap="flat" cmpd="sng" algn="ctr">
            <a:solidFill>
              <a:schemeClr val="tx2">
                <a:lumMod val="75000"/>
              </a:schemeClr>
            </a:solidFill>
            <a:prstDash val="solid"/>
            <a:round/>
            <a:headEnd type="none" w="med" len="med"/>
            <a:tailEnd type="none" w="med" len="med"/>
          </a:ln>
          <a:effectLst/>
        </p:spPr>
      </p:cxnSp>
      <p:cxnSp>
        <p:nvCxnSpPr>
          <p:cNvPr id="18" name="Lige forbindelse 17">
            <a:extLst>
              <a:ext uri="{FF2B5EF4-FFF2-40B4-BE49-F238E27FC236}">
                <a16:creationId xmlns:a16="http://schemas.microsoft.com/office/drawing/2014/main" id="{EA85775C-DC42-D95C-49DA-063C38E1AD00}"/>
              </a:ext>
            </a:extLst>
          </p:cNvPr>
          <p:cNvCxnSpPr>
            <a:cxnSpLocks/>
          </p:cNvCxnSpPr>
          <p:nvPr/>
        </p:nvCxnSpPr>
        <p:spPr bwMode="auto">
          <a:xfrm>
            <a:off x="2947386" y="5665432"/>
            <a:ext cx="0" cy="3003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Lige forbindelse 23">
            <a:extLst>
              <a:ext uri="{FF2B5EF4-FFF2-40B4-BE49-F238E27FC236}">
                <a16:creationId xmlns:a16="http://schemas.microsoft.com/office/drawing/2014/main" id="{0E96869F-2833-858C-43AC-63B1119F5011}"/>
              </a:ext>
            </a:extLst>
          </p:cNvPr>
          <p:cNvCxnSpPr>
            <a:cxnSpLocks/>
          </p:cNvCxnSpPr>
          <p:nvPr/>
        </p:nvCxnSpPr>
        <p:spPr bwMode="auto">
          <a:xfrm>
            <a:off x="2947386" y="5665432"/>
            <a:ext cx="679139" cy="0"/>
          </a:xfrm>
          <a:prstGeom prst="line">
            <a:avLst/>
          </a:prstGeom>
          <a:noFill/>
          <a:ln w="76200" cap="flat" cmpd="sng" algn="ctr">
            <a:solidFill>
              <a:schemeClr val="tx2">
                <a:lumMod val="75000"/>
              </a:schemeClr>
            </a:solidFill>
            <a:prstDash val="solid"/>
            <a:round/>
            <a:headEnd type="none" w="med" len="med"/>
            <a:tailEnd type="none" w="med" len="med"/>
          </a:ln>
          <a:effectLst/>
        </p:spPr>
      </p:cxnSp>
      <p:cxnSp>
        <p:nvCxnSpPr>
          <p:cNvPr id="25" name="Lige forbindelse 24">
            <a:extLst>
              <a:ext uri="{FF2B5EF4-FFF2-40B4-BE49-F238E27FC236}">
                <a16:creationId xmlns:a16="http://schemas.microsoft.com/office/drawing/2014/main" id="{19FDEFE3-74AE-1794-88D0-119CC1F73ABE}"/>
              </a:ext>
            </a:extLst>
          </p:cNvPr>
          <p:cNvCxnSpPr>
            <a:cxnSpLocks/>
          </p:cNvCxnSpPr>
          <p:nvPr/>
        </p:nvCxnSpPr>
        <p:spPr bwMode="auto">
          <a:xfrm flipV="1">
            <a:off x="3626525" y="5665432"/>
            <a:ext cx="2756517" cy="2958"/>
          </a:xfrm>
          <a:prstGeom prst="line">
            <a:avLst/>
          </a:prstGeom>
          <a:noFill/>
          <a:ln w="76200" cap="flat" cmpd="sng" algn="ctr">
            <a:solidFill>
              <a:srgbClr val="FF0000"/>
            </a:solidFill>
            <a:prstDash val="solid"/>
            <a:round/>
            <a:headEnd type="none" w="med" len="med"/>
            <a:tailEnd type="none" w="med" len="med"/>
          </a:ln>
          <a:effectLst/>
        </p:spPr>
      </p:cxnSp>
      <p:cxnSp>
        <p:nvCxnSpPr>
          <p:cNvPr id="27" name="Lige forbindelse 26">
            <a:extLst>
              <a:ext uri="{FF2B5EF4-FFF2-40B4-BE49-F238E27FC236}">
                <a16:creationId xmlns:a16="http://schemas.microsoft.com/office/drawing/2014/main" id="{C054312B-E79C-0FEA-8248-1D6C0C395F26}"/>
              </a:ext>
            </a:extLst>
          </p:cNvPr>
          <p:cNvCxnSpPr>
            <a:cxnSpLocks/>
          </p:cNvCxnSpPr>
          <p:nvPr/>
        </p:nvCxnSpPr>
        <p:spPr bwMode="auto">
          <a:xfrm flipV="1">
            <a:off x="3626525" y="5959879"/>
            <a:ext cx="2756517" cy="2958"/>
          </a:xfrm>
          <a:prstGeom prst="line">
            <a:avLst/>
          </a:prstGeom>
          <a:noFill/>
          <a:ln w="76200" cap="flat" cmpd="sng" algn="ctr">
            <a:solidFill>
              <a:srgbClr val="00B050"/>
            </a:solidFill>
            <a:prstDash val="solid"/>
            <a:round/>
            <a:headEnd type="none" w="med" len="med"/>
            <a:tailEnd type="none" w="med" len="med"/>
          </a:ln>
          <a:effectLst/>
        </p:spPr>
      </p:cxnSp>
      <p:cxnSp>
        <p:nvCxnSpPr>
          <p:cNvPr id="28" name="Lige forbindelse 27">
            <a:extLst>
              <a:ext uri="{FF2B5EF4-FFF2-40B4-BE49-F238E27FC236}">
                <a16:creationId xmlns:a16="http://schemas.microsoft.com/office/drawing/2014/main" id="{16C04FD8-EC5D-84D5-40E2-BF9F548148D1}"/>
              </a:ext>
            </a:extLst>
          </p:cNvPr>
          <p:cNvCxnSpPr>
            <a:cxnSpLocks/>
          </p:cNvCxnSpPr>
          <p:nvPr/>
        </p:nvCxnSpPr>
        <p:spPr bwMode="auto">
          <a:xfrm>
            <a:off x="3617647" y="5676527"/>
            <a:ext cx="0" cy="3003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Lige forbindelse 28">
            <a:extLst>
              <a:ext uri="{FF2B5EF4-FFF2-40B4-BE49-F238E27FC236}">
                <a16:creationId xmlns:a16="http://schemas.microsoft.com/office/drawing/2014/main" id="{A57699F9-64A0-69BB-5A6C-2119FB3E593D}"/>
              </a:ext>
            </a:extLst>
          </p:cNvPr>
          <p:cNvCxnSpPr>
            <a:cxnSpLocks/>
          </p:cNvCxnSpPr>
          <p:nvPr/>
        </p:nvCxnSpPr>
        <p:spPr bwMode="auto">
          <a:xfrm>
            <a:off x="871485" y="5968755"/>
            <a:ext cx="2077377" cy="0"/>
          </a:xfrm>
          <a:prstGeom prst="line">
            <a:avLst/>
          </a:prstGeom>
          <a:noFill/>
          <a:ln w="76200"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96052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DA5-0F48-6B94-2FC5-1B7BB767BA92}"/>
              </a:ext>
            </a:extLst>
          </p:cNvPr>
          <p:cNvSpPr>
            <a:spLocks noGrp="1"/>
          </p:cNvSpPr>
          <p:nvPr>
            <p:ph type="title"/>
          </p:nvPr>
        </p:nvSpPr>
        <p:spPr/>
        <p:txBody>
          <a:bodyPr/>
          <a:lstStyle/>
          <a:p>
            <a:r>
              <a:rPr lang="en-DK" dirty="0"/>
              <a:t>Sequence alignment, how?</a:t>
            </a:r>
          </a:p>
        </p:txBody>
      </p:sp>
      <p:sp>
        <p:nvSpPr>
          <p:cNvPr id="5" name="TextBox 4">
            <a:extLst>
              <a:ext uri="{FF2B5EF4-FFF2-40B4-BE49-F238E27FC236}">
                <a16:creationId xmlns:a16="http://schemas.microsoft.com/office/drawing/2014/main" id="{C273D0A4-AE12-E0D8-D56C-C6F8D1A3B136}"/>
              </a:ext>
            </a:extLst>
          </p:cNvPr>
          <p:cNvSpPr txBox="1"/>
          <p:nvPr/>
        </p:nvSpPr>
        <p:spPr>
          <a:xfrm>
            <a:off x="966296" y="3109200"/>
            <a:ext cx="2156572" cy="547842"/>
          </a:xfrm>
          <a:prstGeom prst="rect">
            <a:avLst/>
          </a:prstGeom>
          <a:noFill/>
        </p:spPr>
        <p:txBody>
          <a:bodyPr wrap="square">
            <a:spAutoFit/>
          </a:bodyPr>
          <a:lstStyle/>
          <a:p>
            <a:r>
              <a:rPr lang="en-DK" dirty="0">
                <a:latin typeface="Courier New" panose="02070309020205020404" pitchFamily="49" charset="0"/>
                <a:cs typeface="Courier New" panose="02070309020205020404" pitchFamily="49" charset="0"/>
              </a:rPr>
              <a:t>KARSTEN</a:t>
            </a:r>
          </a:p>
        </p:txBody>
      </p:sp>
      <p:sp>
        <p:nvSpPr>
          <p:cNvPr id="7" name="TextBox 6">
            <a:extLst>
              <a:ext uri="{FF2B5EF4-FFF2-40B4-BE49-F238E27FC236}">
                <a16:creationId xmlns:a16="http://schemas.microsoft.com/office/drawing/2014/main" id="{58D036D4-3001-2DD1-AC4A-3F19FF167679}"/>
              </a:ext>
            </a:extLst>
          </p:cNvPr>
          <p:cNvSpPr txBox="1"/>
          <p:nvPr/>
        </p:nvSpPr>
        <p:spPr>
          <a:xfrm>
            <a:off x="7168204" y="4227232"/>
            <a:ext cx="2358278" cy="547842"/>
          </a:xfrm>
          <a:prstGeom prst="rect">
            <a:avLst/>
          </a:prstGeom>
          <a:noFill/>
        </p:spPr>
        <p:txBody>
          <a:bodyPr wrap="square">
            <a:spAutoFit/>
          </a:bodyPr>
          <a:lstStyle/>
          <a:p>
            <a:r>
              <a:rPr lang="en-DK" dirty="0">
                <a:latin typeface="Courier New" panose="02070309020205020404" pitchFamily="49" charset="0"/>
                <a:cs typeface="Courier New" panose="02070309020205020404" pitchFamily="49" charset="0"/>
              </a:rPr>
              <a:t>TORSTEN</a:t>
            </a:r>
          </a:p>
        </p:txBody>
      </p:sp>
      <p:sp>
        <p:nvSpPr>
          <p:cNvPr id="9" name="TextBox 8">
            <a:extLst>
              <a:ext uri="{FF2B5EF4-FFF2-40B4-BE49-F238E27FC236}">
                <a16:creationId xmlns:a16="http://schemas.microsoft.com/office/drawing/2014/main" id="{4F510B66-E061-CB99-D0E6-0B4A7DABAEF8}"/>
              </a:ext>
            </a:extLst>
          </p:cNvPr>
          <p:cNvSpPr txBox="1"/>
          <p:nvPr/>
        </p:nvSpPr>
        <p:spPr>
          <a:xfrm>
            <a:off x="5988423" y="3217522"/>
            <a:ext cx="1550532" cy="547842"/>
          </a:xfrm>
          <a:prstGeom prst="rect">
            <a:avLst/>
          </a:prstGeom>
          <a:noFill/>
        </p:spPr>
        <p:txBody>
          <a:bodyPr wrap="square">
            <a:spAutoFit/>
          </a:bodyPr>
          <a:lstStyle/>
          <a:p>
            <a:r>
              <a:rPr lang="en-DK" dirty="0">
                <a:latin typeface="Courier New" panose="02070309020205020404" pitchFamily="49" charset="0"/>
                <a:cs typeface="Courier New" panose="02070309020205020404" pitchFamily="49" charset="0"/>
              </a:rPr>
              <a:t>THOR</a:t>
            </a:r>
          </a:p>
        </p:txBody>
      </p:sp>
      <p:sp>
        <p:nvSpPr>
          <p:cNvPr id="11" name="TextBox 10">
            <a:extLst>
              <a:ext uri="{FF2B5EF4-FFF2-40B4-BE49-F238E27FC236}">
                <a16:creationId xmlns:a16="http://schemas.microsoft.com/office/drawing/2014/main" id="{9C5A53BF-E2E8-C907-59D8-DFD368870D48}"/>
              </a:ext>
            </a:extLst>
          </p:cNvPr>
          <p:cNvSpPr txBox="1"/>
          <p:nvPr/>
        </p:nvSpPr>
        <p:spPr>
          <a:xfrm>
            <a:off x="5514976" y="5447803"/>
            <a:ext cx="2264148" cy="547842"/>
          </a:xfrm>
          <a:prstGeom prst="rect">
            <a:avLst/>
          </a:prstGeom>
          <a:noFill/>
        </p:spPr>
        <p:txBody>
          <a:bodyPr wrap="square">
            <a:spAutoFit/>
          </a:bodyPr>
          <a:lstStyle/>
          <a:p>
            <a:r>
              <a:rPr lang="en-DK" dirty="0">
                <a:latin typeface="Courier New" panose="02070309020205020404" pitchFamily="49" charset="0"/>
                <a:cs typeface="Courier New" panose="02070309020205020404" pitchFamily="49" charset="0"/>
              </a:rPr>
              <a:t>KIRSTINE</a:t>
            </a:r>
          </a:p>
        </p:txBody>
      </p:sp>
      <p:sp>
        <p:nvSpPr>
          <p:cNvPr id="13" name="TextBox 12">
            <a:extLst>
              <a:ext uri="{FF2B5EF4-FFF2-40B4-BE49-F238E27FC236}">
                <a16:creationId xmlns:a16="http://schemas.microsoft.com/office/drawing/2014/main" id="{9F99CCF0-27CE-4F9E-7C3D-30858E25E320}"/>
              </a:ext>
            </a:extLst>
          </p:cNvPr>
          <p:cNvSpPr txBox="1"/>
          <p:nvPr/>
        </p:nvSpPr>
        <p:spPr>
          <a:xfrm>
            <a:off x="3297679" y="4047441"/>
            <a:ext cx="2089337" cy="547842"/>
          </a:xfrm>
          <a:prstGeom prst="rect">
            <a:avLst/>
          </a:prstGeom>
          <a:noFill/>
        </p:spPr>
        <p:txBody>
          <a:bodyPr wrap="square">
            <a:spAutoFit/>
          </a:bodyPr>
          <a:lstStyle/>
          <a:p>
            <a:r>
              <a:rPr lang="en-DK" dirty="0">
                <a:latin typeface="Courier New" panose="02070309020205020404" pitchFamily="49" charset="0"/>
                <a:cs typeface="Courier New" panose="02070309020205020404" pitchFamily="49" charset="0"/>
              </a:rPr>
              <a:t>KIRSTEN</a:t>
            </a:r>
          </a:p>
        </p:txBody>
      </p:sp>
      <p:sp>
        <p:nvSpPr>
          <p:cNvPr id="15" name="TextBox 14">
            <a:extLst>
              <a:ext uri="{FF2B5EF4-FFF2-40B4-BE49-F238E27FC236}">
                <a16:creationId xmlns:a16="http://schemas.microsoft.com/office/drawing/2014/main" id="{32164419-5ABC-C472-8A00-5EEF981AC668}"/>
              </a:ext>
            </a:extLst>
          </p:cNvPr>
          <p:cNvSpPr txBox="1"/>
          <p:nvPr/>
        </p:nvSpPr>
        <p:spPr>
          <a:xfrm>
            <a:off x="1623592" y="5173882"/>
            <a:ext cx="1912703" cy="547842"/>
          </a:xfrm>
          <a:prstGeom prst="rect">
            <a:avLst/>
          </a:prstGeom>
          <a:noFill/>
        </p:spPr>
        <p:txBody>
          <a:bodyPr wrap="square">
            <a:spAutoFit/>
          </a:bodyPr>
          <a:lstStyle/>
          <a:p>
            <a:r>
              <a:rPr lang="en-DK" dirty="0">
                <a:latin typeface="Courier New" panose="02070309020205020404" pitchFamily="49" charset="0"/>
                <a:cs typeface="Courier New" panose="02070309020205020404" pitchFamily="49" charset="0"/>
              </a:rPr>
              <a:t>KASPER</a:t>
            </a:r>
          </a:p>
        </p:txBody>
      </p:sp>
      <p:sp>
        <p:nvSpPr>
          <p:cNvPr id="16" name="TextBox 15">
            <a:extLst>
              <a:ext uri="{FF2B5EF4-FFF2-40B4-BE49-F238E27FC236}">
                <a16:creationId xmlns:a16="http://schemas.microsoft.com/office/drawing/2014/main" id="{569B7DC4-6330-0FA7-8C15-90C77067896F}"/>
              </a:ext>
            </a:extLst>
          </p:cNvPr>
          <p:cNvSpPr txBox="1"/>
          <p:nvPr/>
        </p:nvSpPr>
        <p:spPr>
          <a:xfrm>
            <a:off x="488252" y="1208840"/>
            <a:ext cx="10767307" cy="1421928"/>
          </a:xfrm>
          <a:prstGeom prst="rect">
            <a:avLst/>
          </a:prstGeom>
          <a:noFill/>
        </p:spPr>
        <p:txBody>
          <a:bodyPr wrap="none" rtlCol="0">
            <a:spAutoFit/>
          </a:bodyPr>
          <a:lstStyle/>
          <a:p>
            <a:r>
              <a:rPr lang="en-DK" dirty="0"/>
              <a:t>Have a look at the letters and composition of these names</a:t>
            </a:r>
          </a:p>
          <a:p>
            <a:r>
              <a:rPr lang="en-DK" dirty="0"/>
              <a:t>Would you say any of them are similar?</a:t>
            </a:r>
            <a:br>
              <a:rPr lang="en-DK" dirty="0"/>
            </a:br>
            <a:endParaRPr lang="en-DK" dirty="0"/>
          </a:p>
        </p:txBody>
      </p:sp>
      <p:sp>
        <p:nvSpPr>
          <p:cNvPr id="3" name="TextBox 12">
            <a:extLst>
              <a:ext uri="{FF2B5EF4-FFF2-40B4-BE49-F238E27FC236}">
                <a16:creationId xmlns:a16="http://schemas.microsoft.com/office/drawing/2014/main" id="{729BEC2C-B770-B54E-19ED-EFE5550B62D2}"/>
              </a:ext>
            </a:extLst>
          </p:cNvPr>
          <p:cNvSpPr txBox="1"/>
          <p:nvPr/>
        </p:nvSpPr>
        <p:spPr>
          <a:xfrm>
            <a:off x="8315173" y="3155079"/>
            <a:ext cx="2089337" cy="547842"/>
          </a:xfrm>
          <a:prstGeom prst="rect">
            <a:avLst/>
          </a:prstGeom>
          <a:noFill/>
        </p:spPr>
        <p:txBody>
          <a:bodyPr wrap="square">
            <a:spAutoFit/>
          </a:bodyPr>
          <a:lstStyle/>
          <a:p>
            <a:r>
              <a:rPr lang="da-DK" dirty="0">
                <a:latin typeface="Courier New" panose="02070309020205020404" pitchFamily="49" charset="0"/>
                <a:cs typeface="Courier New" panose="02070309020205020404" pitchFamily="49" charset="0"/>
              </a:rPr>
              <a:t>ASTRID</a:t>
            </a:r>
            <a:endParaRPr lang="en-DK"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99889785"/>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DE9441AF-E517-4DD8-A2BD-C4DED19EB889}"/>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23F12FDA-90BB-419B-8475-94A0E264A9F6}"/>
    </a:ext>
  </a:extLst>
</a:theme>
</file>

<file path=ppt/theme/theme3.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potx" id="{7FE58D3C-B122-4504-AAE9-CD1E55F170CE}" vid="{61788321-1BFC-4F2D-9A53-6750F21798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B1FDCEC69474394C8C7F29979CE4D" ma:contentTypeVersion="12" ma:contentTypeDescription="Create a new document." ma:contentTypeScope="" ma:versionID="c98d8e175699f8cce4ccb68d516f8a0a">
  <xsd:schema xmlns:xsd="http://www.w3.org/2001/XMLSchema" xmlns:xs="http://www.w3.org/2001/XMLSchema" xmlns:p="http://schemas.microsoft.com/office/2006/metadata/properties" xmlns:ns2="236abc72-1b35-4045-bc74-cc6f93157faf" xmlns:ns3="f315b8fc-4937-4802-b4b3-4554cec0e849" targetNamespace="http://schemas.microsoft.com/office/2006/metadata/properties" ma:root="true" ma:fieldsID="d3a6e70bb469c81e97528a051d6e12f2" ns2:_="" ns3:_="">
    <xsd:import namespace="236abc72-1b35-4045-bc74-cc6f93157faf"/>
    <xsd:import namespace="f315b8fc-4937-4802-b4b3-4554cec0e8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abc72-1b35-4045-bc74-cc6f93157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954ac37-474b-4ce9-96da-5e2495cdfa4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15b8fc-4937-4802-b4b3-4554cec0e8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29cc62-26f1-4060-8cbc-a4b1eee5d41b}" ma:internalName="TaxCatchAll" ma:showField="CatchAllData" ma:web="f315b8fc-4937-4802-b4b3-4554cec0e8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6abc72-1b35-4045-bc74-cc6f93157faf">
      <Terms xmlns="http://schemas.microsoft.com/office/infopath/2007/PartnerControls"/>
    </lcf76f155ced4ddcb4097134ff3c332f>
    <TaxCatchAll xmlns="f315b8fc-4937-4802-b4b3-4554cec0e8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85B561-70DD-461B-AFAB-6F5102757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6abc72-1b35-4045-bc74-cc6f93157faf"/>
    <ds:schemaRef ds:uri="f315b8fc-4937-4802-b4b3-4554cec0e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85CA75-F609-4265-8C99-7095C8FE55D6}">
  <ds:schemaRefs>
    <ds:schemaRef ds:uri="http://schemas.microsoft.com/office/2006/metadata/properties"/>
    <ds:schemaRef ds:uri="http://schemas.microsoft.com/office/infopath/2007/PartnerControls"/>
    <ds:schemaRef ds:uri="236abc72-1b35-4045-bc74-cc6f93157faf"/>
    <ds:schemaRef ds:uri="f315b8fc-4937-4802-b4b3-4554cec0e849"/>
  </ds:schemaRefs>
</ds:datastoreItem>
</file>

<file path=customXml/itemProps3.xml><?xml version="1.0" encoding="utf-8"?>
<ds:datastoreItem xmlns:ds="http://schemas.openxmlformats.org/officeDocument/2006/customXml" ds:itemID="{E0ED8029-EC0F-42AF-AF11-4CAC849A5A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55798</TotalTime>
  <Words>5671</Words>
  <Application>Microsoft Macintosh PowerPoint</Application>
  <PresentationFormat>Widescreen</PresentationFormat>
  <Paragraphs>1098</Paragraphs>
  <Slides>46</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Courier New</vt:lpstr>
      <vt:lpstr>inherit</vt:lpstr>
      <vt:lpstr>Symbol</vt:lpstr>
      <vt:lpstr>Tahoma</vt:lpstr>
      <vt:lpstr>Wingdings</vt:lpstr>
      <vt:lpstr>ECDC_PowerPoint_Template_2017</vt:lpstr>
      <vt:lpstr>ECDC_PowerPoint_Template_2017-2</vt:lpstr>
      <vt:lpstr>Theme_ECDC</vt:lpstr>
      <vt:lpstr>GenEpi-BioTrain – Virtual Training 7, Session 1</vt:lpstr>
      <vt:lpstr>Sequence alignment and phylogenetic analysis</vt:lpstr>
      <vt:lpstr>The format today</vt:lpstr>
      <vt:lpstr>Intended learning outcomes</vt:lpstr>
      <vt:lpstr>Data used in this Virtual Training</vt:lpstr>
      <vt:lpstr>Getting the data and doing the exercises</vt:lpstr>
      <vt:lpstr>Why do we do sequence alignment?</vt:lpstr>
      <vt:lpstr>Types of sequence alignment?</vt:lpstr>
      <vt:lpstr>Sequence alignment, how?</vt:lpstr>
      <vt:lpstr>Global sequence alignment</vt:lpstr>
      <vt:lpstr>Global sequence alignment</vt:lpstr>
      <vt:lpstr>Global sequence alignment of DNA</vt:lpstr>
      <vt:lpstr>What’s the score?</vt:lpstr>
      <vt:lpstr>The Needleman-Wunsch algorithm</vt:lpstr>
      <vt:lpstr>The Needleman-Wunsch algorithm</vt:lpstr>
      <vt:lpstr>The Needleman-Wunsch algorithm</vt:lpstr>
      <vt:lpstr>The Needleman-Wunsch algorithm</vt:lpstr>
      <vt:lpstr>The Needleman-Wunsch algorithm</vt:lpstr>
      <vt:lpstr>Exercise: Needleman-Wunsch algorithm</vt:lpstr>
      <vt:lpstr>Exercise: Needleman-Wunsch algorithm</vt:lpstr>
      <vt:lpstr>Exercise: Needleman-Wunsch algorithm</vt:lpstr>
      <vt:lpstr>Exercise: Needleman-Wunsch algorithm</vt:lpstr>
      <vt:lpstr>Needleman-Wunsh: The traceback</vt:lpstr>
      <vt:lpstr>15 Minute Break!</vt:lpstr>
      <vt:lpstr>Protein sequence alignment?</vt:lpstr>
      <vt:lpstr>Multiple sequence alignments</vt:lpstr>
      <vt:lpstr>PowerPoint Presentation</vt:lpstr>
      <vt:lpstr>PowerPoint Presentation</vt:lpstr>
      <vt:lpstr>PowerPoint Presentation</vt:lpstr>
      <vt:lpstr>PowerPoint Presentation</vt:lpstr>
      <vt:lpstr>PowerPoint Presentation</vt:lpstr>
      <vt:lpstr>Basic Local Alignment Search Tool (BLAST)</vt:lpstr>
      <vt:lpstr>Command line BLAST</vt:lpstr>
      <vt:lpstr>BLAST</vt:lpstr>
      <vt:lpstr>BLAST</vt:lpstr>
      <vt:lpstr>Basic Local Alignment Search Tool (BLAST)</vt:lpstr>
      <vt:lpstr>BLAST command line input and output</vt:lpstr>
      <vt:lpstr>BLAST exercises</vt:lpstr>
      <vt:lpstr>End of part 2 quiz!</vt:lpstr>
      <vt:lpstr>15 Minute Break!</vt:lpstr>
      <vt:lpstr>PowerPoint Presentation</vt:lpstr>
      <vt:lpstr>PowerPoint Presentation</vt:lpstr>
      <vt:lpstr>PowerPoint Presentation</vt:lpstr>
      <vt:lpstr>Core genome SNP calling workflow</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assembly strategies</dc:title>
  <dc:creator>Kirsten Ellegaard</dc:creator>
  <cp:lastModifiedBy>Thor Bech Johannesen</cp:lastModifiedBy>
  <cp:revision>121</cp:revision>
  <cp:lastPrinted>2024-03-04T07:07:27Z</cp:lastPrinted>
  <dcterms:created xsi:type="dcterms:W3CDTF">2023-03-29T13:23:26Z</dcterms:created>
  <dcterms:modified xsi:type="dcterms:W3CDTF">2024-03-19T09:40:48Z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0x0101003D2B1FDCEC69474394C8C7F29979CE4D</vt:lpwstr>
  </property>
</Properties>
</file>