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  <p:sldMasterId id="2147483671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3" r:id="rId15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DD00"/>
    <a:srgbClr val="FF0000"/>
    <a:srgbClr val="996633"/>
    <a:srgbClr val="336699"/>
    <a:srgbClr val="69AE23"/>
    <a:srgbClr val="99CC00"/>
    <a:srgbClr val="008000"/>
    <a:srgbClr val="3333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4000" b="1" dirty="0"/>
              <a:t>Genome assembly and QC</a:t>
            </a:r>
            <a:br>
              <a:rPr lang="en-GB" sz="4000" b="1" dirty="0"/>
            </a:br>
            <a:r>
              <a:rPr lang="en-GB" sz="2400" b="1" dirty="0"/>
              <a:t>Virtual seminar, 4</a:t>
            </a:r>
            <a:r>
              <a:rPr lang="en-GB" sz="2400" b="1" baseline="30000" dirty="0"/>
              <a:t>th</a:t>
            </a:r>
            <a:r>
              <a:rPr lang="en-GB" sz="2400" b="1" dirty="0"/>
              <a:t> and 7</a:t>
            </a:r>
            <a:r>
              <a:rPr lang="en-GB" sz="2400" b="1" baseline="30000" dirty="0"/>
              <a:t>th</a:t>
            </a:r>
            <a:r>
              <a:rPr lang="en-GB" sz="2400" b="1" dirty="0"/>
              <a:t> Dec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GB" sz="2800" b="0" dirty="0"/>
              <a:t>Intro to genome assembly comparison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6ED7-6393-2F90-5731-C693C2FE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learn about assembly comparison?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56983-32C2-B766-289C-9FC29645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If you want to make a high-quality genome assembly, you should try several settings and assemblers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Comparing different assemblies will help you to identify ”difficult” parts of your genome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If multiple assemblies arrive at a similar solution, you can be more confident about the result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tools in this demo can also be used for comparison to previously sequenced genomes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878C5-4EA7-69A6-D2DE-C60E3E2C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2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ABA9-DB15-BC86-E037-6AF4F6E8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What we will do in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89500-AC39-0FB7-FC5B-26C955079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 visual overall genome assembly comparison </a:t>
            </a:r>
          </a:p>
          <a:p>
            <a:pPr marL="1200150" lvl="1" indent="-514350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using “Artemis comparison tool” and “blast”</a:t>
            </a:r>
          </a:p>
          <a:p>
            <a:pPr marL="514350" indent="-514350">
              <a:buFont typeface="+mj-lt"/>
              <a:buAutoNum type="arabicPeriod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 sequence-level genome assembly comparison</a:t>
            </a:r>
          </a:p>
          <a:p>
            <a:pPr marL="1200150" lvl="1" indent="-514350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using a tool from the “mummer” package</a:t>
            </a:r>
          </a:p>
          <a:p>
            <a:pPr marL="514350" indent="-514350">
              <a:buFont typeface="+mj-lt"/>
              <a:buAutoNum type="arabicPeriod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A SNV-level genome assembly comparison (just one SNV!)</a:t>
            </a:r>
          </a:p>
          <a:p>
            <a:pPr marL="1200150" lvl="1" indent="-514350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mapping reads back to an assembly with “bwa mem”, and looking at the mapped reads for the SNV with “Artemis”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BAAC-3A15-B152-EA79-EF03325C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87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FC5E-8A47-CEA3-1B0E-84E0B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to make a visual genome assembly comparison with ACT and blast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522-FE7E-70A0-F24A-B19FB36D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43406"/>
          </a:xfrm>
        </p:spPr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What we want to achieve: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375-1692-25DD-9B4A-1A87601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94100-5ABA-5A48-E638-FF7088743AEE}"/>
              </a:ext>
            </a:extLst>
          </p:cNvPr>
          <p:cNvCxnSpPr/>
          <p:nvPr/>
        </p:nvCxnSpPr>
        <p:spPr>
          <a:xfrm>
            <a:off x="2713383" y="2852530"/>
            <a:ext cx="13914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CABE8-8DC6-439A-E169-BF5C3182C07F}"/>
              </a:ext>
            </a:extLst>
          </p:cNvPr>
          <p:cNvCxnSpPr>
            <a:cxnSpLocks/>
          </p:cNvCxnSpPr>
          <p:nvPr/>
        </p:nvCxnSpPr>
        <p:spPr>
          <a:xfrm>
            <a:off x="4104862" y="2852530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70F8D-64C0-A31D-A6B0-FC3AEBB74EF7}"/>
              </a:ext>
            </a:extLst>
          </p:cNvPr>
          <p:cNvCxnSpPr>
            <a:cxnSpLocks/>
          </p:cNvCxnSpPr>
          <p:nvPr/>
        </p:nvCxnSpPr>
        <p:spPr>
          <a:xfrm>
            <a:off x="6029741" y="2852530"/>
            <a:ext cx="116619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07F2F-5886-BFCB-AA63-2E684CB2BC9B}"/>
              </a:ext>
            </a:extLst>
          </p:cNvPr>
          <p:cNvCxnSpPr>
            <a:cxnSpLocks/>
          </p:cNvCxnSpPr>
          <p:nvPr/>
        </p:nvCxnSpPr>
        <p:spPr>
          <a:xfrm>
            <a:off x="7195931" y="2852530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AC4A5-2C10-2A23-D603-2216C8210610}"/>
              </a:ext>
            </a:extLst>
          </p:cNvPr>
          <p:cNvCxnSpPr>
            <a:cxnSpLocks/>
          </p:cNvCxnSpPr>
          <p:nvPr/>
        </p:nvCxnSpPr>
        <p:spPr>
          <a:xfrm>
            <a:off x="7205869" y="4257260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99FA7F-48BE-5826-E40C-C43700F11D8B}"/>
              </a:ext>
            </a:extLst>
          </p:cNvPr>
          <p:cNvCxnSpPr>
            <a:cxnSpLocks/>
          </p:cNvCxnSpPr>
          <p:nvPr/>
        </p:nvCxnSpPr>
        <p:spPr>
          <a:xfrm>
            <a:off x="2723321" y="4257260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878E87-A8D0-5204-E8B3-559211049044}"/>
              </a:ext>
            </a:extLst>
          </p:cNvPr>
          <p:cNvCxnSpPr>
            <a:cxnSpLocks/>
          </p:cNvCxnSpPr>
          <p:nvPr/>
        </p:nvCxnSpPr>
        <p:spPr>
          <a:xfrm>
            <a:off x="4648200" y="4257260"/>
            <a:ext cx="16068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04B6AA-0B21-EBCB-0EF4-6FC1A45D9D2D}"/>
              </a:ext>
            </a:extLst>
          </p:cNvPr>
          <p:cNvCxnSpPr>
            <a:cxnSpLocks/>
          </p:cNvCxnSpPr>
          <p:nvPr/>
        </p:nvCxnSpPr>
        <p:spPr>
          <a:xfrm>
            <a:off x="6255026" y="4257260"/>
            <a:ext cx="950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0345E8-2A1D-84A8-1E1C-9EB3821E9514}"/>
              </a:ext>
            </a:extLst>
          </p:cNvPr>
          <p:cNvSpPr txBox="1"/>
          <p:nvPr/>
        </p:nvSpPr>
        <p:spPr>
          <a:xfrm>
            <a:off x="1311966" y="2681714"/>
            <a:ext cx="12458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90D2C0-9AAC-A3EF-FE4A-94677EB3FF02}"/>
              </a:ext>
            </a:extLst>
          </p:cNvPr>
          <p:cNvSpPr txBox="1"/>
          <p:nvPr/>
        </p:nvSpPr>
        <p:spPr>
          <a:xfrm>
            <a:off x="1321904" y="4065107"/>
            <a:ext cx="12458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7C308A-3A7F-E011-D2C5-8B8BF8291263}"/>
              </a:ext>
            </a:extLst>
          </p:cNvPr>
          <p:cNvSpPr/>
          <p:nvPr/>
        </p:nvSpPr>
        <p:spPr>
          <a:xfrm>
            <a:off x="7235686" y="2963712"/>
            <a:ext cx="2703444" cy="121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9675FA-6BF0-5DB1-60E4-1B3449AF919B}"/>
              </a:ext>
            </a:extLst>
          </p:cNvPr>
          <p:cNvSpPr/>
          <p:nvPr/>
        </p:nvSpPr>
        <p:spPr>
          <a:xfrm>
            <a:off x="4104862" y="2963712"/>
            <a:ext cx="543338" cy="1241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8B3E90C-20C4-EC9C-D9C3-227B67C4DE79}"/>
              </a:ext>
            </a:extLst>
          </p:cNvPr>
          <p:cNvSpPr/>
          <p:nvPr/>
        </p:nvSpPr>
        <p:spPr>
          <a:xfrm flipV="1">
            <a:off x="4648200" y="2963712"/>
            <a:ext cx="1381541" cy="121257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FDC3BDB-E8F5-B211-FF6D-B9C9A930FEA7}"/>
              </a:ext>
            </a:extLst>
          </p:cNvPr>
          <p:cNvSpPr/>
          <p:nvPr/>
        </p:nvSpPr>
        <p:spPr>
          <a:xfrm rot="16200000">
            <a:off x="2823175" y="2922565"/>
            <a:ext cx="1241468" cy="1323759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EBB3A149-BCB9-00E0-2801-992772244A55}"/>
              </a:ext>
            </a:extLst>
          </p:cNvPr>
          <p:cNvSpPr/>
          <p:nvPr/>
        </p:nvSpPr>
        <p:spPr>
          <a:xfrm rot="5400000">
            <a:off x="3443127" y="2522980"/>
            <a:ext cx="1241470" cy="2122930"/>
          </a:xfrm>
          <a:prstGeom prst="diagStrip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6CB7DF2A-5FCD-6DC9-C105-40C0521C356C}"/>
              </a:ext>
            </a:extLst>
          </p:cNvPr>
          <p:cNvSpPr/>
          <p:nvPr/>
        </p:nvSpPr>
        <p:spPr>
          <a:xfrm>
            <a:off x="5125327" y="3584444"/>
            <a:ext cx="778516" cy="62073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0145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FC5E-8A47-CEA3-1B0E-84E0B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to make a visual genome assembly comparison with ACT and blast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522-FE7E-70A0-F24A-B19FB36D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43406"/>
          </a:xfrm>
        </p:spPr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How we will achieve this: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375-1692-25DD-9B4A-1A87601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94100-5ABA-5A48-E638-FF7088743AEE}"/>
              </a:ext>
            </a:extLst>
          </p:cNvPr>
          <p:cNvCxnSpPr/>
          <p:nvPr/>
        </p:nvCxnSpPr>
        <p:spPr>
          <a:xfrm>
            <a:off x="2713383" y="2852530"/>
            <a:ext cx="13914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CABE8-8DC6-439A-E169-BF5C3182C07F}"/>
              </a:ext>
            </a:extLst>
          </p:cNvPr>
          <p:cNvCxnSpPr>
            <a:cxnSpLocks/>
          </p:cNvCxnSpPr>
          <p:nvPr/>
        </p:nvCxnSpPr>
        <p:spPr>
          <a:xfrm>
            <a:off x="4104862" y="2852530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70F8D-64C0-A31D-A6B0-FC3AEBB74EF7}"/>
              </a:ext>
            </a:extLst>
          </p:cNvPr>
          <p:cNvCxnSpPr>
            <a:cxnSpLocks/>
          </p:cNvCxnSpPr>
          <p:nvPr/>
        </p:nvCxnSpPr>
        <p:spPr>
          <a:xfrm>
            <a:off x="6029741" y="2852530"/>
            <a:ext cx="116619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07F2F-5886-BFCB-AA63-2E684CB2BC9B}"/>
              </a:ext>
            </a:extLst>
          </p:cNvPr>
          <p:cNvCxnSpPr>
            <a:cxnSpLocks/>
          </p:cNvCxnSpPr>
          <p:nvPr/>
        </p:nvCxnSpPr>
        <p:spPr>
          <a:xfrm>
            <a:off x="7195931" y="2852530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AC4A5-2C10-2A23-D603-2216C8210610}"/>
              </a:ext>
            </a:extLst>
          </p:cNvPr>
          <p:cNvCxnSpPr>
            <a:cxnSpLocks/>
          </p:cNvCxnSpPr>
          <p:nvPr/>
        </p:nvCxnSpPr>
        <p:spPr>
          <a:xfrm>
            <a:off x="7205869" y="4257260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99FA7F-48BE-5826-E40C-C43700F11D8B}"/>
              </a:ext>
            </a:extLst>
          </p:cNvPr>
          <p:cNvCxnSpPr>
            <a:cxnSpLocks/>
          </p:cNvCxnSpPr>
          <p:nvPr/>
        </p:nvCxnSpPr>
        <p:spPr>
          <a:xfrm>
            <a:off x="2723321" y="4257260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878E87-A8D0-5204-E8B3-559211049044}"/>
              </a:ext>
            </a:extLst>
          </p:cNvPr>
          <p:cNvCxnSpPr>
            <a:cxnSpLocks/>
          </p:cNvCxnSpPr>
          <p:nvPr/>
        </p:nvCxnSpPr>
        <p:spPr>
          <a:xfrm>
            <a:off x="4648200" y="4257260"/>
            <a:ext cx="16068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04B6AA-0B21-EBCB-0EF4-6FC1A45D9D2D}"/>
              </a:ext>
            </a:extLst>
          </p:cNvPr>
          <p:cNvCxnSpPr>
            <a:cxnSpLocks/>
          </p:cNvCxnSpPr>
          <p:nvPr/>
        </p:nvCxnSpPr>
        <p:spPr>
          <a:xfrm>
            <a:off x="6255026" y="4257260"/>
            <a:ext cx="950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0345E8-2A1D-84A8-1E1C-9EB3821E9514}"/>
              </a:ext>
            </a:extLst>
          </p:cNvPr>
          <p:cNvSpPr txBox="1"/>
          <p:nvPr/>
        </p:nvSpPr>
        <p:spPr>
          <a:xfrm>
            <a:off x="1311966" y="2681714"/>
            <a:ext cx="12458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90D2C0-9AAC-A3EF-FE4A-94677EB3FF02}"/>
              </a:ext>
            </a:extLst>
          </p:cNvPr>
          <p:cNvSpPr txBox="1"/>
          <p:nvPr/>
        </p:nvSpPr>
        <p:spPr>
          <a:xfrm>
            <a:off x="1321904" y="4065107"/>
            <a:ext cx="12458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7C308A-3A7F-E011-D2C5-8B8BF8291263}"/>
              </a:ext>
            </a:extLst>
          </p:cNvPr>
          <p:cNvSpPr/>
          <p:nvPr/>
        </p:nvSpPr>
        <p:spPr>
          <a:xfrm>
            <a:off x="7235686" y="2963712"/>
            <a:ext cx="2703444" cy="121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9675FA-6BF0-5DB1-60E4-1B3449AF919B}"/>
              </a:ext>
            </a:extLst>
          </p:cNvPr>
          <p:cNvSpPr/>
          <p:nvPr/>
        </p:nvSpPr>
        <p:spPr>
          <a:xfrm>
            <a:off x="4104862" y="2963712"/>
            <a:ext cx="543338" cy="1241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8B3E90C-20C4-EC9C-D9C3-227B67C4DE79}"/>
              </a:ext>
            </a:extLst>
          </p:cNvPr>
          <p:cNvSpPr/>
          <p:nvPr/>
        </p:nvSpPr>
        <p:spPr>
          <a:xfrm flipV="1">
            <a:off x="4648200" y="2963712"/>
            <a:ext cx="1381541" cy="121257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FDC3BDB-E8F5-B211-FF6D-B9C9A930FEA7}"/>
              </a:ext>
            </a:extLst>
          </p:cNvPr>
          <p:cNvSpPr/>
          <p:nvPr/>
        </p:nvSpPr>
        <p:spPr>
          <a:xfrm rot="16200000">
            <a:off x="2823175" y="2922565"/>
            <a:ext cx="1241468" cy="1323759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EBB3A149-BCB9-00E0-2801-992772244A55}"/>
              </a:ext>
            </a:extLst>
          </p:cNvPr>
          <p:cNvSpPr/>
          <p:nvPr/>
        </p:nvSpPr>
        <p:spPr>
          <a:xfrm rot="5400000">
            <a:off x="3443127" y="2522980"/>
            <a:ext cx="1241470" cy="2122930"/>
          </a:xfrm>
          <a:prstGeom prst="diagStrip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6CB7DF2A-5FCD-6DC9-C105-40C0521C356C}"/>
              </a:ext>
            </a:extLst>
          </p:cNvPr>
          <p:cNvSpPr/>
          <p:nvPr/>
        </p:nvSpPr>
        <p:spPr>
          <a:xfrm>
            <a:off x="5125327" y="3584444"/>
            <a:ext cx="778516" cy="62073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54A76-B26B-EC87-B2AE-45455535BE21}"/>
              </a:ext>
            </a:extLst>
          </p:cNvPr>
          <p:cNvSpPr txBox="1"/>
          <p:nvPr/>
        </p:nvSpPr>
        <p:spPr>
          <a:xfrm>
            <a:off x="3947923" y="1892014"/>
            <a:ext cx="391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Blast comparison file (all against all)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1CCFEA-863B-5A2F-0777-02FF6A536580}"/>
              </a:ext>
            </a:extLst>
          </p:cNvPr>
          <p:cNvCxnSpPr>
            <a:cxnSpLocks/>
          </p:cNvCxnSpPr>
          <p:nvPr/>
        </p:nvCxnSpPr>
        <p:spPr>
          <a:xfrm flipH="1">
            <a:off x="3940842" y="2304801"/>
            <a:ext cx="1126459" cy="9140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851242-4C45-EFAD-198E-C39C1FFE01B8}"/>
              </a:ext>
            </a:extLst>
          </p:cNvPr>
          <p:cNvCxnSpPr>
            <a:cxnSpLocks/>
          </p:cNvCxnSpPr>
          <p:nvPr/>
        </p:nvCxnSpPr>
        <p:spPr>
          <a:xfrm flipH="1">
            <a:off x="4898311" y="2304801"/>
            <a:ext cx="440659" cy="9140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E53E16-B2FF-FBD9-00AD-EEF542E0DAEB}"/>
              </a:ext>
            </a:extLst>
          </p:cNvPr>
          <p:cNvCxnSpPr>
            <a:cxnSpLocks/>
          </p:cNvCxnSpPr>
          <p:nvPr/>
        </p:nvCxnSpPr>
        <p:spPr>
          <a:xfrm>
            <a:off x="5631270" y="2319245"/>
            <a:ext cx="2107072" cy="921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0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C64576-63D0-69CB-6CF1-0F39D835DFD4}"/>
              </a:ext>
            </a:extLst>
          </p:cNvPr>
          <p:cNvSpPr/>
          <p:nvPr/>
        </p:nvSpPr>
        <p:spPr>
          <a:xfrm>
            <a:off x="1311966" y="2681714"/>
            <a:ext cx="1255792" cy="341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EFC5E-8A47-CEA3-1B0E-84E0B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to make a visual genome assembly comparison with ACT and blast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522-FE7E-70A0-F24A-B19FB36D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43406"/>
          </a:xfrm>
        </p:spPr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How we will achieve this: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3F2FD-DC46-8162-4CFA-7100ED88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375-1692-25DD-9B4A-1A87601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94100-5ABA-5A48-E638-FF7088743AEE}"/>
              </a:ext>
            </a:extLst>
          </p:cNvPr>
          <p:cNvCxnSpPr/>
          <p:nvPr/>
        </p:nvCxnSpPr>
        <p:spPr>
          <a:xfrm>
            <a:off x="2713383" y="2852530"/>
            <a:ext cx="13914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CABE8-8DC6-439A-E169-BF5C3182C07F}"/>
              </a:ext>
            </a:extLst>
          </p:cNvPr>
          <p:cNvCxnSpPr>
            <a:cxnSpLocks/>
          </p:cNvCxnSpPr>
          <p:nvPr/>
        </p:nvCxnSpPr>
        <p:spPr>
          <a:xfrm>
            <a:off x="4104862" y="2852530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70F8D-64C0-A31D-A6B0-FC3AEBB74EF7}"/>
              </a:ext>
            </a:extLst>
          </p:cNvPr>
          <p:cNvCxnSpPr>
            <a:cxnSpLocks/>
          </p:cNvCxnSpPr>
          <p:nvPr/>
        </p:nvCxnSpPr>
        <p:spPr>
          <a:xfrm>
            <a:off x="6029741" y="2852530"/>
            <a:ext cx="116619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07F2F-5886-BFCB-AA63-2E684CB2BC9B}"/>
              </a:ext>
            </a:extLst>
          </p:cNvPr>
          <p:cNvCxnSpPr>
            <a:cxnSpLocks/>
          </p:cNvCxnSpPr>
          <p:nvPr/>
        </p:nvCxnSpPr>
        <p:spPr>
          <a:xfrm>
            <a:off x="7195931" y="2852530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AC4A5-2C10-2A23-D603-2216C8210610}"/>
              </a:ext>
            </a:extLst>
          </p:cNvPr>
          <p:cNvCxnSpPr>
            <a:cxnSpLocks/>
          </p:cNvCxnSpPr>
          <p:nvPr/>
        </p:nvCxnSpPr>
        <p:spPr>
          <a:xfrm>
            <a:off x="7205869" y="4257260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99FA7F-48BE-5826-E40C-C43700F11D8B}"/>
              </a:ext>
            </a:extLst>
          </p:cNvPr>
          <p:cNvCxnSpPr>
            <a:cxnSpLocks/>
          </p:cNvCxnSpPr>
          <p:nvPr/>
        </p:nvCxnSpPr>
        <p:spPr>
          <a:xfrm>
            <a:off x="2723321" y="4257260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878E87-A8D0-5204-E8B3-559211049044}"/>
              </a:ext>
            </a:extLst>
          </p:cNvPr>
          <p:cNvCxnSpPr>
            <a:cxnSpLocks/>
          </p:cNvCxnSpPr>
          <p:nvPr/>
        </p:nvCxnSpPr>
        <p:spPr>
          <a:xfrm>
            <a:off x="4648200" y="4257260"/>
            <a:ext cx="16068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04B6AA-0B21-EBCB-0EF4-6FC1A45D9D2D}"/>
              </a:ext>
            </a:extLst>
          </p:cNvPr>
          <p:cNvCxnSpPr>
            <a:cxnSpLocks/>
          </p:cNvCxnSpPr>
          <p:nvPr/>
        </p:nvCxnSpPr>
        <p:spPr>
          <a:xfrm>
            <a:off x="6255026" y="4257260"/>
            <a:ext cx="950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0345E8-2A1D-84A8-1E1C-9EB3821E9514}"/>
              </a:ext>
            </a:extLst>
          </p:cNvPr>
          <p:cNvSpPr txBox="1"/>
          <p:nvPr/>
        </p:nvSpPr>
        <p:spPr>
          <a:xfrm>
            <a:off x="1311966" y="2681714"/>
            <a:ext cx="1245854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90D2C0-9AAC-A3EF-FE4A-94677EB3FF02}"/>
              </a:ext>
            </a:extLst>
          </p:cNvPr>
          <p:cNvSpPr txBox="1"/>
          <p:nvPr/>
        </p:nvSpPr>
        <p:spPr>
          <a:xfrm>
            <a:off x="1321904" y="4065107"/>
            <a:ext cx="12458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7C308A-3A7F-E011-D2C5-8B8BF8291263}"/>
              </a:ext>
            </a:extLst>
          </p:cNvPr>
          <p:cNvSpPr/>
          <p:nvPr/>
        </p:nvSpPr>
        <p:spPr>
          <a:xfrm>
            <a:off x="7235686" y="2963712"/>
            <a:ext cx="2703444" cy="121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9675FA-6BF0-5DB1-60E4-1B3449AF919B}"/>
              </a:ext>
            </a:extLst>
          </p:cNvPr>
          <p:cNvSpPr/>
          <p:nvPr/>
        </p:nvSpPr>
        <p:spPr>
          <a:xfrm>
            <a:off x="4104862" y="2963712"/>
            <a:ext cx="543338" cy="1241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8B3E90C-20C4-EC9C-D9C3-227B67C4DE79}"/>
              </a:ext>
            </a:extLst>
          </p:cNvPr>
          <p:cNvSpPr/>
          <p:nvPr/>
        </p:nvSpPr>
        <p:spPr>
          <a:xfrm flipV="1">
            <a:off x="4648200" y="2963712"/>
            <a:ext cx="1381541" cy="121257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FDC3BDB-E8F5-B211-FF6D-B9C9A930FEA7}"/>
              </a:ext>
            </a:extLst>
          </p:cNvPr>
          <p:cNvSpPr/>
          <p:nvPr/>
        </p:nvSpPr>
        <p:spPr>
          <a:xfrm rot="16200000">
            <a:off x="2823175" y="2922565"/>
            <a:ext cx="1241468" cy="1323759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EBB3A149-BCB9-00E0-2801-992772244A55}"/>
              </a:ext>
            </a:extLst>
          </p:cNvPr>
          <p:cNvSpPr/>
          <p:nvPr/>
        </p:nvSpPr>
        <p:spPr>
          <a:xfrm rot="5400000">
            <a:off x="3443127" y="2522980"/>
            <a:ext cx="1241470" cy="2122930"/>
          </a:xfrm>
          <a:prstGeom prst="diagStrip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6CB7DF2A-5FCD-6DC9-C105-40C0521C356C}"/>
              </a:ext>
            </a:extLst>
          </p:cNvPr>
          <p:cNvSpPr/>
          <p:nvPr/>
        </p:nvSpPr>
        <p:spPr>
          <a:xfrm>
            <a:off x="5125327" y="3584444"/>
            <a:ext cx="778516" cy="62073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1CCFEA-863B-5A2F-0777-02FF6A536580}"/>
              </a:ext>
            </a:extLst>
          </p:cNvPr>
          <p:cNvCxnSpPr>
            <a:cxnSpLocks/>
          </p:cNvCxnSpPr>
          <p:nvPr/>
        </p:nvCxnSpPr>
        <p:spPr>
          <a:xfrm flipH="1">
            <a:off x="2379100" y="2192102"/>
            <a:ext cx="1306660" cy="4317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0A55B9-457A-CC9E-77D1-EF9B8BFD5557}"/>
              </a:ext>
            </a:extLst>
          </p:cNvPr>
          <p:cNvSpPr txBox="1"/>
          <p:nvPr/>
        </p:nvSpPr>
        <p:spPr>
          <a:xfrm>
            <a:off x="3685760" y="1934086"/>
            <a:ext cx="545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Turn this assembly (fasta-file) into a blast database</a:t>
            </a:r>
          </a:p>
        </p:txBody>
      </p:sp>
    </p:spTree>
    <p:extLst>
      <p:ext uri="{BB962C8B-B14F-4D97-AF65-F5344CB8AC3E}">
        <p14:creationId xmlns:p14="http://schemas.microsoft.com/office/powerpoint/2010/main" val="259620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FC5E-8A47-CEA3-1B0E-84E0B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to make a visual genome assembly comparison with ACT and blast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522-FE7E-70A0-F24A-B19FB36D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43406"/>
          </a:xfrm>
        </p:spPr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How we will achieve this: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375-1692-25DD-9B4A-1A87601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94100-5ABA-5A48-E638-FF7088743AEE}"/>
              </a:ext>
            </a:extLst>
          </p:cNvPr>
          <p:cNvCxnSpPr/>
          <p:nvPr/>
        </p:nvCxnSpPr>
        <p:spPr>
          <a:xfrm>
            <a:off x="2723322" y="3329607"/>
            <a:ext cx="13914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CABE8-8DC6-439A-E169-BF5C3182C07F}"/>
              </a:ext>
            </a:extLst>
          </p:cNvPr>
          <p:cNvCxnSpPr>
            <a:cxnSpLocks/>
          </p:cNvCxnSpPr>
          <p:nvPr/>
        </p:nvCxnSpPr>
        <p:spPr>
          <a:xfrm>
            <a:off x="4114801" y="3329607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70F8D-64C0-A31D-A6B0-FC3AEBB74EF7}"/>
              </a:ext>
            </a:extLst>
          </p:cNvPr>
          <p:cNvCxnSpPr>
            <a:cxnSpLocks/>
          </p:cNvCxnSpPr>
          <p:nvPr/>
        </p:nvCxnSpPr>
        <p:spPr>
          <a:xfrm>
            <a:off x="6039680" y="3329607"/>
            <a:ext cx="116619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07F2F-5886-BFCB-AA63-2E684CB2BC9B}"/>
              </a:ext>
            </a:extLst>
          </p:cNvPr>
          <p:cNvCxnSpPr>
            <a:cxnSpLocks/>
          </p:cNvCxnSpPr>
          <p:nvPr/>
        </p:nvCxnSpPr>
        <p:spPr>
          <a:xfrm>
            <a:off x="7205870" y="3329607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0345E8-2A1D-84A8-1E1C-9EB3821E9514}"/>
              </a:ext>
            </a:extLst>
          </p:cNvPr>
          <p:cNvSpPr txBox="1"/>
          <p:nvPr/>
        </p:nvSpPr>
        <p:spPr>
          <a:xfrm>
            <a:off x="1321905" y="3158791"/>
            <a:ext cx="1391479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4AF4-50F3-AE83-EFC4-835734E5C026}"/>
              </a:ext>
            </a:extLst>
          </p:cNvPr>
          <p:cNvSpPr txBox="1"/>
          <p:nvPr/>
        </p:nvSpPr>
        <p:spPr>
          <a:xfrm>
            <a:off x="3419061" y="2194626"/>
            <a:ext cx="471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Concatenate the contigs into a single contig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C0681-4958-5F7C-BE23-9B152B740DEE}"/>
              </a:ext>
            </a:extLst>
          </p:cNvPr>
          <p:cNvSpPr txBox="1"/>
          <p:nvPr/>
        </p:nvSpPr>
        <p:spPr>
          <a:xfrm>
            <a:off x="5647195" y="3877260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“Pos 1”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7AF8F1-3EE5-3176-A58B-45BC2A067AC4}"/>
              </a:ext>
            </a:extLst>
          </p:cNvPr>
          <p:cNvCxnSpPr>
            <a:cxnSpLocks/>
          </p:cNvCxnSpPr>
          <p:nvPr/>
        </p:nvCxnSpPr>
        <p:spPr>
          <a:xfrm flipH="1" flipV="1">
            <a:off x="2723322" y="3429000"/>
            <a:ext cx="3051224" cy="44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4CBDF1-A220-D3AF-51A6-6A19D59149C1}"/>
              </a:ext>
            </a:extLst>
          </p:cNvPr>
          <p:cNvCxnSpPr>
            <a:cxnSpLocks/>
          </p:cNvCxnSpPr>
          <p:nvPr/>
        </p:nvCxnSpPr>
        <p:spPr>
          <a:xfrm flipH="1" flipV="1">
            <a:off x="4114801" y="3400902"/>
            <a:ext cx="1815308" cy="4709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25D46D-B51F-2050-75EA-1B8FFBE171C3}"/>
              </a:ext>
            </a:extLst>
          </p:cNvPr>
          <p:cNvCxnSpPr>
            <a:cxnSpLocks/>
          </p:cNvCxnSpPr>
          <p:nvPr/>
        </p:nvCxnSpPr>
        <p:spPr>
          <a:xfrm flipV="1">
            <a:off x="5985268" y="3348043"/>
            <a:ext cx="80915" cy="529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C190DD-F690-4615-C5B8-E29E0AEA959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120081" y="3388522"/>
            <a:ext cx="1085789" cy="4887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FC5E-8A47-CEA3-1B0E-84E0B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to make a visual genome assembly comparison with ACT and blast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522-FE7E-70A0-F24A-B19FB36D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43406"/>
          </a:xfrm>
        </p:spPr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How we will achieve this: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375-1692-25DD-9B4A-1A87601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94100-5ABA-5A48-E638-FF7088743AEE}"/>
              </a:ext>
            </a:extLst>
          </p:cNvPr>
          <p:cNvCxnSpPr/>
          <p:nvPr/>
        </p:nvCxnSpPr>
        <p:spPr>
          <a:xfrm>
            <a:off x="2723322" y="3329607"/>
            <a:ext cx="13914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CABE8-8DC6-439A-E169-BF5C3182C07F}"/>
              </a:ext>
            </a:extLst>
          </p:cNvPr>
          <p:cNvCxnSpPr>
            <a:cxnSpLocks/>
          </p:cNvCxnSpPr>
          <p:nvPr/>
        </p:nvCxnSpPr>
        <p:spPr>
          <a:xfrm>
            <a:off x="4114801" y="3329607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70F8D-64C0-A31D-A6B0-FC3AEBB74EF7}"/>
              </a:ext>
            </a:extLst>
          </p:cNvPr>
          <p:cNvCxnSpPr>
            <a:cxnSpLocks/>
          </p:cNvCxnSpPr>
          <p:nvPr/>
        </p:nvCxnSpPr>
        <p:spPr>
          <a:xfrm>
            <a:off x="6039680" y="3329607"/>
            <a:ext cx="116619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07F2F-5886-BFCB-AA63-2E684CB2BC9B}"/>
              </a:ext>
            </a:extLst>
          </p:cNvPr>
          <p:cNvCxnSpPr>
            <a:cxnSpLocks/>
          </p:cNvCxnSpPr>
          <p:nvPr/>
        </p:nvCxnSpPr>
        <p:spPr>
          <a:xfrm>
            <a:off x="7205870" y="3329607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0345E8-2A1D-84A8-1E1C-9EB3821E9514}"/>
              </a:ext>
            </a:extLst>
          </p:cNvPr>
          <p:cNvSpPr txBox="1"/>
          <p:nvPr/>
        </p:nvSpPr>
        <p:spPr>
          <a:xfrm>
            <a:off x="1321905" y="3158791"/>
            <a:ext cx="1245854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4AF4-50F3-AE83-EFC4-835734E5C026}"/>
              </a:ext>
            </a:extLst>
          </p:cNvPr>
          <p:cNvSpPr txBox="1"/>
          <p:nvPr/>
        </p:nvSpPr>
        <p:spPr>
          <a:xfrm>
            <a:off x="3419061" y="2194626"/>
            <a:ext cx="471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Concatenate the contigs into a single contig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C0681-4958-5F7C-BE23-9B152B740DEE}"/>
              </a:ext>
            </a:extLst>
          </p:cNvPr>
          <p:cNvSpPr txBox="1"/>
          <p:nvPr/>
        </p:nvSpPr>
        <p:spPr>
          <a:xfrm>
            <a:off x="5647195" y="3877260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“Pos 1”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7AF8F1-3EE5-3176-A58B-45BC2A067AC4}"/>
              </a:ext>
            </a:extLst>
          </p:cNvPr>
          <p:cNvCxnSpPr>
            <a:cxnSpLocks/>
          </p:cNvCxnSpPr>
          <p:nvPr/>
        </p:nvCxnSpPr>
        <p:spPr>
          <a:xfrm flipH="1" flipV="1">
            <a:off x="2723322" y="3429000"/>
            <a:ext cx="3051224" cy="44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4CBDF1-A220-D3AF-51A6-6A19D59149C1}"/>
              </a:ext>
            </a:extLst>
          </p:cNvPr>
          <p:cNvCxnSpPr>
            <a:cxnSpLocks/>
          </p:cNvCxnSpPr>
          <p:nvPr/>
        </p:nvCxnSpPr>
        <p:spPr>
          <a:xfrm flipH="1" flipV="1">
            <a:off x="4114801" y="3400902"/>
            <a:ext cx="1815308" cy="4709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25D46D-B51F-2050-75EA-1B8FFBE171C3}"/>
              </a:ext>
            </a:extLst>
          </p:cNvPr>
          <p:cNvCxnSpPr>
            <a:cxnSpLocks/>
          </p:cNvCxnSpPr>
          <p:nvPr/>
        </p:nvCxnSpPr>
        <p:spPr>
          <a:xfrm flipV="1">
            <a:off x="5985268" y="3348043"/>
            <a:ext cx="80915" cy="529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C190DD-F690-4615-C5B8-E29E0AEA959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120081" y="3388522"/>
            <a:ext cx="1085789" cy="4887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3324444-C23C-73B8-E64A-8CFFE0C3B68B}"/>
              </a:ext>
            </a:extLst>
          </p:cNvPr>
          <p:cNvSpPr txBox="1"/>
          <p:nvPr/>
        </p:nvSpPr>
        <p:spPr>
          <a:xfrm>
            <a:off x="1003853" y="5163576"/>
            <a:ext cx="1563906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Concatenated Assembly 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8AC200-CABF-7FDC-E8F6-8F68D7B0E9D8}"/>
              </a:ext>
            </a:extLst>
          </p:cNvPr>
          <p:cNvCxnSpPr/>
          <p:nvPr/>
        </p:nvCxnSpPr>
        <p:spPr>
          <a:xfrm flipV="1">
            <a:off x="2643809" y="5459041"/>
            <a:ext cx="7354957" cy="7705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00ED2D-B99B-43B7-72EC-7BDEA63B3663}"/>
              </a:ext>
            </a:extLst>
          </p:cNvPr>
          <p:cNvCxnSpPr>
            <a:cxnSpLocks/>
          </p:cNvCxnSpPr>
          <p:nvPr/>
        </p:nvCxnSpPr>
        <p:spPr>
          <a:xfrm flipH="1">
            <a:off x="2643809" y="4269053"/>
            <a:ext cx="3130737" cy="1117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80654E-CC59-CF3F-9EDB-13BD587EAF64}"/>
              </a:ext>
            </a:extLst>
          </p:cNvPr>
          <p:cNvCxnSpPr/>
          <p:nvPr/>
        </p:nvCxnSpPr>
        <p:spPr>
          <a:xfrm>
            <a:off x="9978888" y="4651513"/>
            <a:ext cx="0" cy="735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252BCAE-3ABF-1E88-DA00-03CDBC9597C0}"/>
              </a:ext>
            </a:extLst>
          </p:cNvPr>
          <p:cNvSpPr txBox="1"/>
          <p:nvPr/>
        </p:nvSpPr>
        <p:spPr>
          <a:xfrm>
            <a:off x="9041362" y="4149659"/>
            <a:ext cx="201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“Total assembly length”</a:t>
            </a:r>
          </a:p>
        </p:txBody>
      </p:sp>
    </p:spTree>
    <p:extLst>
      <p:ext uri="{BB962C8B-B14F-4D97-AF65-F5344CB8AC3E}">
        <p14:creationId xmlns:p14="http://schemas.microsoft.com/office/powerpoint/2010/main" val="129234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FC5E-8A47-CEA3-1B0E-84E0B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to make a visual genome assembly comparison with ACT and blast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522-FE7E-70A0-F24A-B19FB36D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543406"/>
          </a:xfrm>
        </p:spPr>
        <p:txBody>
          <a:bodyPr>
            <a:norm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How we will achieve this: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D375-1692-25DD-9B4A-1A87601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94100-5ABA-5A48-E638-FF7088743AEE}"/>
              </a:ext>
            </a:extLst>
          </p:cNvPr>
          <p:cNvCxnSpPr/>
          <p:nvPr/>
        </p:nvCxnSpPr>
        <p:spPr>
          <a:xfrm>
            <a:off x="2723322" y="3747050"/>
            <a:ext cx="13914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CABE8-8DC6-439A-E169-BF5C3182C07F}"/>
              </a:ext>
            </a:extLst>
          </p:cNvPr>
          <p:cNvCxnSpPr>
            <a:cxnSpLocks/>
          </p:cNvCxnSpPr>
          <p:nvPr/>
        </p:nvCxnSpPr>
        <p:spPr>
          <a:xfrm>
            <a:off x="4114801" y="3756988"/>
            <a:ext cx="1924879" cy="0"/>
          </a:xfrm>
          <a:prstGeom prst="line">
            <a:avLst/>
          </a:prstGeom>
          <a:ln w="57150"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70F8D-64C0-A31D-A6B0-FC3AEBB74EF7}"/>
              </a:ext>
            </a:extLst>
          </p:cNvPr>
          <p:cNvCxnSpPr>
            <a:cxnSpLocks/>
          </p:cNvCxnSpPr>
          <p:nvPr/>
        </p:nvCxnSpPr>
        <p:spPr>
          <a:xfrm>
            <a:off x="6039680" y="3756988"/>
            <a:ext cx="116619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07F2F-5886-BFCB-AA63-2E684CB2BC9B}"/>
              </a:ext>
            </a:extLst>
          </p:cNvPr>
          <p:cNvCxnSpPr>
            <a:cxnSpLocks/>
          </p:cNvCxnSpPr>
          <p:nvPr/>
        </p:nvCxnSpPr>
        <p:spPr>
          <a:xfrm>
            <a:off x="7205870" y="3756988"/>
            <a:ext cx="2792896" cy="0"/>
          </a:xfrm>
          <a:prstGeom prst="line">
            <a:avLst/>
          </a:prstGeom>
          <a:ln w="571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0345E8-2A1D-84A8-1E1C-9EB3821E9514}"/>
              </a:ext>
            </a:extLst>
          </p:cNvPr>
          <p:cNvSpPr txBox="1"/>
          <p:nvPr/>
        </p:nvSpPr>
        <p:spPr>
          <a:xfrm>
            <a:off x="3750976" y="2736456"/>
            <a:ext cx="4841403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We can load “Assembly 1” contigs on top of the concatenated file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324444-C23C-73B8-E64A-8CFFE0C3B68B}"/>
              </a:ext>
            </a:extLst>
          </p:cNvPr>
          <p:cNvSpPr txBox="1"/>
          <p:nvPr/>
        </p:nvSpPr>
        <p:spPr>
          <a:xfrm>
            <a:off x="1003853" y="4318749"/>
            <a:ext cx="1563906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Concatenated Assembly 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8AC200-CABF-7FDC-E8F6-8F68D7B0E9D8}"/>
              </a:ext>
            </a:extLst>
          </p:cNvPr>
          <p:cNvCxnSpPr/>
          <p:nvPr/>
        </p:nvCxnSpPr>
        <p:spPr>
          <a:xfrm flipV="1">
            <a:off x="2643809" y="4614214"/>
            <a:ext cx="7354957" cy="7705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>
            <a:extLst>
              <a:ext uri="{FF2B5EF4-FFF2-40B4-BE49-F238E27FC236}">
                <a16:creationId xmlns:a16="http://schemas.microsoft.com/office/drawing/2014/main" id="{4EC501C6-73A3-A706-D342-81734B13450E}"/>
              </a:ext>
            </a:extLst>
          </p:cNvPr>
          <p:cNvSpPr/>
          <p:nvPr/>
        </p:nvSpPr>
        <p:spPr>
          <a:xfrm>
            <a:off x="5186047" y="3945844"/>
            <a:ext cx="1971259" cy="419032"/>
          </a:xfrm>
          <a:prstGeom prst="downArrow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48445811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>
      <Value>9</Value>
      <Value>10</Value>
      <Value>30</Value>
      <Value>85</Value>
    </TaxCatchAll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B1FDCEC69474394C8C7F29979CE4D" ma:contentTypeVersion="13" ma:contentTypeDescription="Create a new document." ma:contentTypeScope="" ma:versionID="fc4ccc7d80c411b216ece19bc8ff2678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10d7f8aa165b7333bb67392bccbd3c33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5668B-D425-4D8D-A0F6-5E0747332DCB}">
  <ds:schemaRefs>
    <ds:schemaRef ds:uri="http://schemas.microsoft.com/office/2006/metadata/properties"/>
    <ds:schemaRef ds:uri="http://schemas.microsoft.com/office/infopath/2007/PartnerControls"/>
    <ds:schemaRef ds:uri="fe73b3f6-a427-4a99-886e-da32c6de835d"/>
    <ds:schemaRef ds:uri="4240f11c-4df2-4a37-9be1-bdf0d4dfc218"/>
    <ds:schemaRef ds:uri="30d3ceda-ec77-4db6-a5e6-8999328dca2d"/>
    <ds:schemaRef ds:uri="f315b8fc-4937-4802-b4b3-4554cec0e849"/>
    <ds:schemaRef ds:uri="236abc72-1b35-4045-bc74-cc6f93157faf"/>
  </ds:schemaRefs>
</ds:datastoreItem>
</file>

<file path=customXml/itemProps3.xml><?xml version="1.0" encoding="utf-8"?>
<ds:datastoreItem xmlns:ds="http://schemas.openxmlformats.org/officeDocument/2006/customXml" ds:itemID="{77C4CE0D-D68D-49AF-9385-E268CA4E5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ECDC_PowerPoint_Template_2017</Template>
  <TotalTime>114</TotalTime>
  <Words>356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ECDC_PowerPoint_Template_2017</vt:lpstr>
      <vt:lpstr>ECDC_PowerPoint_Template_2017-2</vt:lpstr>
      <vt:lpstr>Theme_ECDC</vt:lpstr>
      <vt:lpstr>Genome assembly and QC Virtual seminar, 4th and 7th Dec 2023</vt:lpstr>
      <vt:lpstr>Why learn about assembly comparison?</vt:lpstr>
      <vt:lpstr>What we will do in this session</vt:lpstr>
      <vt:lpstr>How to make a visual genome assembly comparison with ACT and blast</vt:lpstr>
      <vt:lpstr>How to make a visual genome assembly comparison with ACT and blast</vt:lpstr>
      <vt:lpstr>How to make a visual genome assembly comparison with ACT and blast</vt:lpstr>
      <vt:lpstr>How to make a visual genome assembly comparison with ACT and blast</vt:lpstr>
      <vt:lpstr>How to make a visual genome assembly comparison with ACT and blast</vt:lpstr>
      <vt:lpstr>How to make a visual genome assembly comparison with ACT and blast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lecture/session</dc:title>
  <dc:subject/>
  <dc:creator>Kirsten Ellegaard</dc:creator>
  <cp:keywords/>
  <cp:lastModifiedBy>Kirsten Ellegaard</cp:lastModifiedBy>
  <cp:revision>10</cp:revision>
  <dcterms:created xsi:type="dcterms:W3CDTF">2023-04-27T10:51:06Z</dcterms:created>
  <dcterms:modified xsi:type="dcterms:W3CDTF">2023-12-06T12:43:11Z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</Properties>
</file>