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 id="2147483663" r:id="rId2"/>
    <p:sldMasterId id="2147483666" r:id="rId3"/>
  </p:sldMasterIdLst>
  <p:notesMasterIdLst>
    <p:notesMasterId r:id="rId14"/>
  </p:notesMasterIdLst>
  <p:sldIdLst>
    <p:sldId id="264" r:id="rId4"/>
    <p:sldId id="266" r:id="rId5"/>
    <p:sldId id="267" r:id="rId6"/>
    <p:sldId id="269" r:id="rId7"/>
    <p:sldId id="268" r:id="rId8"/>
    <p:sldId id="270" r:id="rId9"/>
    <p:sldId id="273" r:id="rId10"/>
    <p:sldId id="274" r:id="rId11"/>
    <p:sldId id="275" r:id="rId12"/>
    <p:sldId id="272" r:id="rId13"/>
  </p:sldIdLst>
  <p:sldSz cx="12192000" cy="6858000"/>
  <p:notesSz cx="6858000" cy="9144000"/>
  <p:defaultTextStyle>
    <a:defPPr>
      <a:defRPr lang="de-DE"/>
    </a:defPPr>
    <a:lvl1pPr algn="l" rtl="0" fontAlgn="base">
      <a:lnSpc>
        <a:spcPct val="90000"/>
      </a:lnSpc>
      <a:spcBef>
        <a:spcPct val="0"/>
      </a:spcBef>
      <a:spcAft>
        <a:spcPct val="0"/>
      </a:spcAft>
      <a:defRPr sz="3200" kern="1200">
        <a:solidFill>
          <a:schemeClr val="tx1"/>
        </a:solidFill>
        <a:latin typeface="Tahoma" pitchFamily="34" charset="0"/>
        <a:ea typeface="+mn-ea"/>
        <a:cs typeface="+mn-cs"/>
      </a:defRPr>
    </a:lvl1pPr>
    <a:lvl2pPr marL="457200" algn="l" rtl="0" fontAlgn="base">
      <a:lnSpc>
        <a:spcPct val="90000"/>
      </a:lnSpc>
      <a:spcBef>
        <a:spcPct val="0"/>
      </a:spcBef>
      <a:spcAft>
        <a:spcPct val="0"/>
      </a:spcAft>
      <a:defRPr sz="3200" kern="1200">
        <a:solidFill>
          <a:schemeClr val="tx1"/>
        </a:solidFill>
        <a:latin typeface="Tahoma" pitchFamily="34" charset="0"/>
        <a:ea typeface="+mn-ea"/>
        <a:cs typeface="+mn-cs"/>
      </a:defRPr>
    </a:lvl2pPr>
    <a:lvl3pPr marL="914400" algn="l" rtl="0" fontAlgn="base">
      <a:lnSpc>
        <a:spcPct val="90000"/>
      </a:lnSpc>
      <a:spcBef>
        <a:spcPct val="0"/>
      </a:spcBef>
      <a:spcAft>
        <a:spcPct val="0"/>
      </a:spcAft>
      <a:defRPr sz="3200" kern="1200">
        <a:solidFill>
          <a:schemeClr val="tx1"/>
        </a:solidFill>
        <a:latin typeface="Tahoma" pitchFamily="34" charset="0"/>
        <a:ea typeface="+mn-ea"/>
        <a:cs typeface="+mn-cs"/>
      </a:defRPr>
    </a:lvl3pPr>
    <a:lvl4pPr marL="1371600" algn="l" rtl="0" fontAlgn="base">
      <a:lnSpc>
        <a:spcPct val="90000"/>
      </a:lnSpc>
      <a:spcBef>
        <a:spcPct val="0"/>
      </a:spcBef>
      <a:spcAft>
        <a:spcPct val="0"/>
      </a:spcAft>
      <a:defRPr sz="3200" kern="1200">
        <a:solidFill>
          <a:schemeClr val="tx1"/>
        </a:solidFill>
        <a:latin typeface="Tahoma" pitchFamily="34" charset="0"/>
        <a:ea typeface="+mn-ea"/>
        <a:cs typeface="+mn-cs"/>
      </a:defRPr>
    </a:lvl4pPr>
    <a:lvl5pPr marL="1828800" algn="l" rtl="0" fontAlgn="base">
      <a:lnSpc>
        <a:spcPct val="90000"/>
      </a:lnSpc>
      <a:spcBef>
        <a:spcPct val="0"/>
      </a:spcBef>
      <a:spcAft>
        <a:spcPct val="0"/>
      </a:spcAft>
      <a:defRPr sz="3200" kern="1200">
        <a:solidFill>
          <a:schemeClr val="tx1"/>
        </a:solidFill>
        <a:latin typeface="Tahoma" pitchFamily="34" charset="0"/>
        <a:ea typeface="+mn-ea"/>
        <a:cs typeface="+mn-cs"/>
      </a:defRPr>
    </a:lvl5pPr>
    <a:lvl6pPr marL="2286000" algn="l" defTabSz="914400" rtl="0" eaLnBrk="1" latinLnBrk="0" hangingPunct="1">
      <a:defRPr sz="3200" kern="1200">
        <a:solidFill>
          <a:schemeClr val="tx1"/>
        </a:solidFill>
        <a:latin typeface="Tahoma" pitchFamily="34" charset="0"/>
        <a:ea typeface="+mn-ea"/>
        <a:cs typeface="+mn-cs"/>
      </a:defRPr>
    </a:lvl6pPr>
    <a:lvl7pPr marL="2743200" algn="l" defTabSz="914400" rtl="0" eaLnBrk="1" latinLnBrk="0" hangingPunct="1">
      <a:defRPr sz="3200" kern="1200">
        <a:solidFill>
          <a:schemeClr val="tx1"/>
        </a:solidFill>
        <a:latin typeface="Tahoma" pitchFamily="34" charset="0"/>
        <a:ea typeface="+mn-ea"/>
        <a:cs typeface="+mn-cs"/>
      </a:defRPr>
    </a:lvl7pPr>
    <a:lvl8pPr marL="3200400" algn="l" defTabSz="914400" rtl="0" eaLnBrk="1" latinLnBrk="0" hangingPunct="1">
      <a:defRPr sz="3200" kern="1200">
        <a:solidFill>
          <a:schemeClr val="tx1"/>
        </a:solidFill>
        <a:latin typeface="Tahoma" pitchFamily="34" charset="0"/>
        <a:ea typeface="+mn-ea"/>
        <a:cs typeface="+mn-cs"/>
      </a:defRPr>
    </a:lvl8pPr>
    <a:lvl9pPr marL="3657600" algn="l" defTabSz="914400" rtl="0" eaLnBrk="1" latinLnBrk="0" hangingPunct="1">
      <a:defRPr sz="3200" kern="1200">
        <a:solidFill>
          <a:schemeClr val="tx1"/>
        </a:solidFill>
        <a:latin typeface="Tahoma" pitchFamily="34" charset="0"/>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7962"/>
    <p:restoredTop sz="88594"/>
  </p:normalViewPr>
  <p:slideViewPr>
    <p:cSldViewPr snapToGrid="0">
      <p:cViewPr varScale="1">
        <p:scale>
          <a:sx n="178" d="100"/>
          <a:sy n="178" d="100"/>
        </p:scale>
        <p:origin x="2888"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tableStyles" Target="tableStyles.xml"/><Relationship Id="rId3" Type="http://schemas.openxmlformats.org/officeDocument/2006/relationships/slideMaster" Target="slideMasters/slideMaster3.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DK"/>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CA06824-1806-F247-9EA2-0D9706FF9E6D}" type="datetimeFigureOut">
              <a:rPr lang="en-DK" smtClean="0"/>
              <a:t>07/12/2023</a:t>
            </a:fld>
            <a:endParaRPr lang="en-DK"/>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DK"/>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DK"/>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DK"/>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1CC6DA5-ED4C-5146-BE56-4B6B913FF2CC}" type="slidenum">
              <a:rPr lang="en-DK" smtClean="0"/>
              <a:t>‹#›</a:t>
            </a:fld>
            <a:endParaRPr lang="en-DK"/>
          </a:p>
        </p:txBody>
      </p:sp>
    </p:spTree>
    <p:extLst>
      <p:ext uri="{BB962C8B-B14F-4D97-AF65-F5344CB8AC3E}">
        <p14:creationId xmlns:p14="http://schemas.microsoft.com/office/powerpoint/2010/main" val="40710624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The assembly should represent the actual genome content of the target organism as accurately as possible</a:t>
            </a:r>
            <a:br>
              <a:rPr lang="en-DK" dirty="0"/>
            </a:br>
            <a:br>
              <a:rPr lang="en-DK" dirty="0"/>
            </a:br>
            <a:r>
              <a:rPr lang="en-DK" dirty="0"/>
              <a:t>That means</a:t>
            </a:r>
            <a:br>
              <a:rPr lang="en-DK" dirty="0"/>
            </a:br>
            <a:r>
              <a:rPr lang="en-DK" dirty="0"/>
              <a:t>Contain the full genome content of the sequenced organism, chromosomal and plasmid</a:t>
            </a:r>
          </a:p>
          <a:p>
            <a:r>
              <a:rPr lang="en-DK" dirty="0"/>
              <a:t>Contain little or no DNA from other organisms. We typically work in labs with DNA from a lot of different organisms, and cross-contamination happens even in the best labs.</a:t>
            </a:r>
          </a:p>
          <a:p>
            <a:r>
              <a:rPr lang="en-DK" dirty="0"/>
              <a:t>Many of the laboratory ingreadients we use contain DNA themselves, these may end up in our assembly.</a:t>
            </a:r>
            <a:br>
              <a:rPr lang="en-DK" dirty="0"/>
            </a:br>
            <a:r>
              <a:rPr lang="en-DK" dirty="0"/>
              <a:t>Sequencing technology is not perfect</a:t>
            </a:r>
            <a:br>
              <a:rPr lang="en-DK" dirty="0"/>
            </a:br>
            <a:br>
              <a:rPr lang="en-DK" dirty="0"/>
            </a:br>
            <a:r>
              <a:rPr lang="en-DK" dirty="0"/>
              <a:t>We would like to have an assembly with just one complete chromosome and plasmids if they’re present, but may be limited by technology and biology as Kirsten explained during the intros.</a:t>
            </a:r>
          </a:p>
        </p:txBody>
      </p:sp>
      <p:sp>
        <p:nvSpPr>
          <p:cNvPr id="4" name="Slide Number Placeholder 3"/>
          <p:cNvSpPr>
            <a:spLocks noGrp="1"/>
          </p:cNvSpPr>
          <p:nvPr>
            <p:ph type="sldNum" sz="quarter" idx="5"/>
          </p:nvPr>
        </p:nvSpPr>
        <p:spPr/>
        <p:txBody>
          <a:bodyPr/>
          <a:lstStyle/>
          <a:p>
            <a:fld id="{01CC6DA5-ED4C-5146-BE56-4B6B913FF2CC}" type="slidenum">
              <a:rPr lang="en-DK" smtClean="0"/>
              <a:t>1</a:t>
            </a:fld>
            <a:endParaRPr lang="en-DK"/>
          </a:p>
        </p:txBody>
      </p:sp>
    </p:spTree>
    <p:extLst>
      <p:ext uri="{BB962C8B-B14F-4D97-AF65-F5344CB8AC3E}">
        <p14:creationId xmlns:p14="http://schemas.microsoft.com/office/powerpoint/2010/main" val="18823004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DK" dirty="0"/>
              <a:t>With low or uneven sequencing depth you will </a:t>
            </a:r>
          </a:p>
        </p:txBody>
      </p:sp>
      <p:sp>
        <p:nvSpPr>
          <p:cNvPr id="4" name="Slide Number Placeholder 3"/>
          <p:cNvSpPr>
            <a:spLocks noGrp="1"/>
          </p:cNvSpPr>
          <p:nvPr>
            <p:ph type="sldNum" sz="quarter" idx="5"/>
          </p:nvPr>
        </p:nvSpPr>
        <p:spPr/>
        <p:txBody>
          <a:bodyPr/>
          <a:lstStyle/>
          <a:p>
            <a:fld id="{01CC6DA5-ED4C-5146-BE56-4B6B913FF2CC}" type="slidenum">
              <a:rPr lang="en-DK" smtClean="0"/>
              <a:t>10</a:t>
            </a:fld>
            <a:endParaRPr lang="en-DK"/>
          </a:p>
        </p:txBody>
      </p:sp>
    </p:spTree>
    <p:extLst>
      <p:ext uri="{BB962C8B-B14F-4D97-AF65-F5344CB8AC3E}">
        <p14:creationId xmlns:p14="http://schemas.microsoft.com/office/powerpoint/2010/main" val="180174882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 name="Picture 11"/>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0" y="7145"/>
            <a:ext cx="12192000" cy="6857999"/>
          </a:xfrm>
          <a:prstGeom prst="rect">
            <a:avLst/>
          </a:prstGeom>
          <a:noFill/>
        </p:spPr>
      </p:pic>
      <p:sp>
        <p:nvSpPr>
          <p:cNvPr id="181250" name="Rectangle 2"/>
          <p:cNvSpPr>
            <a:spLocks noGrp="1" noChangeArrowheads="1"/>
          </p:cNvSpPr>
          <p:nvPr>
            <p:ph type="ctrTitle"/>
          </p:nvPr>
        </p:nvSpPr>
        <p:spPr>
          <a:xfrm>
            <a:off x="431803" y="3598863"/>
            <a:ext cx="11275484" cy="514350"/>
          </a:xfrm>
        </p:spPr>
        <p:txBody>
          <a:bodyPr/>
          <a:lstStyle>
            <a:lvl1pPr>
              <a:defRPr sz="3200" b="0">
                <a:solidFill>
                  <a:schemeClr val="bg1"/>
                </a:solidFill>
                <a:latin typeface="Tahoma" pitchFamily="34" charset="0"/>
                <a:cs typeface="Tahoma" pitchFamily="34" charset="0"/>
              </a:defRPr>
            </a:lvl1pPr>
          </a:lstStyle>
          <a:p>
            <a:r>
              <a:rPr lang="en-GB"/>
              <a:t>Click to edit Master title style</a:t>
            </a:r>
            <a:endParaRPr lang="en-GB" dirty="0"/>
          </a:p>
        </p:txBody>
      </p:sp>
      <p:sp>
        <p:nvSpPr>
          <p:cNvPr id="181251" name="Rectangle 3"/>
          <p:cNvSpPr>
            <a:spLocks noGrp="1" noChangeArrowheads="1"/>
          </p:cNvSpPr>
          <p:nvPr>
            <p:ph type="subTitle" idx="1"/>
          </p:nvPr>
        </p:nvSpPr>
        <p:spPr>
          <a:xfrm>
            <a:off x="431803" y="4318000"/>
            <a:ext cx="11275484" cy="1421618"/>
          </a:xfrm>
        </p:spPr>
        <p:txBody>
          <a:bodyPr/>
          <a:lstStyle>
            <a:lvl1pPr marL="0" indent="0">
              <a:lnSpc>
                <a:spcPct val="90000"/>
              </a:lnSpc>
              <a:spcBef>
                <a:spcPts val="0"/>
              </a:spcBef>
              <a:spcAft>
                <a:spcPts val="0"/>
              </a:spcAft>
              <a:defRPr sz="4000" b="1">
                <a:solidFill>
                  <a:schemeClr val="bg1"/>
                </a:solidFill>
                <a:latin typeface="Tahoma" pitchFamily="34" charset="0"/>
                <a:cs typeface="Tahoma" pitchFamily="34" charset="0"/>
              </a:defRPr>
            </a:lvl1pPr>
          </a:lstStyle>
          <a:p>
            <a:r>
              <a:rPr lang="en-GB"/>
              <a:t>Click to edit Master subtitle style</a:t>
            </a:r>
            <a:endParaRPr lang="en-GB" dirty="0"/>
          </a:p>
        </p:txBody>
      </p:sp>
      <p:pic>
        <p:nvPicPr>
          <p:cNvPr id="8" name="Picture 12"/>
          <p:cNvPicPr>
            <a:picLocks noChangeArrowheads="1"/>
          </p:cNvPicPr>
          <p:nvPr/>
        </p:nvPicPr>
        <p:blipFill>
          <a:blip r:embed="rId3" cstate="print">
            <a:clrChange>
              <a:clrFrom>
                <a:srgbClr val="FFFFFF"/>
              </a:clrFrom>
              <a:clrTo>
                <a:srgbClr val="FFFFFF">
                  <a:alpha val="0"/>
                </a:srgbClr>
              </a:clrTo>
            </a:clrChange>
            <a:lum bright="-6000"/>
          </a:blip>
          <a:srcRect/>
          <a:stretch>
            <a:fillRect/>
          </a:stretch>
        </p:blipFill>
        <p:spPr bwMode="auto">
          <a:xfrm>
            <a:off x="10318749" y="504825"/>
            <a:ext cx="1263651" cy="1136650"/>
          </a:xfrm>
          <a:prstGeom prst="rect">
            <a:avLst/>
          </a:prstGeom>
          <a:noFill/>
        </p:spPr>
      </p:pic>
      <p:sp>
        <p:nvSpPr>
          <p:cNvPr id="2" name="Slide Number Placeholder 1"/>
          <p:cNvSpPr>
            <a:spLocks noGrp="1"/>
          </p:cNvSpPr>
          <p:nvPr>
            <p:ph type="sldNum" sz="quarter" idx="10"/>
          </p:nvPr>
        </p:nvSpPr>
        <p:spPr>
          <a:xfrm>
            <a:off x="9108000" y="6480000"/>
            <a:ext cx="2556000" cy="365125"/>
          </a:xfrm>
        </p:spPr>
        <p:txBody>
          <a:bodyPr/>
          <a:lstStyle>
            <a:lvl1pPr>
              <a:defRPr>
                <a:solidFill>
                  <a:schemeClr val="bg1"/>
                </a:solidFill>
              </a:defRPr>
            </a:lvl1pPr>
          </a:lstStyle>
          <a:p>
            <a:fld id="{FC0F6040-5728-9343-85A3-0C8EDDAEFF13}" type="slidenum">
              <a:rPr lang="en-DK" smtClean="0"/>
              <a:t>‹#›</a:t>
            </a:fld>
            <a:endParaRPr lang="en-DK"/>
          </a:p>
        </p:txBody>
      </p:sp>
    </p:spTree>
    <p:extLst>
      <p:ext uri="{BB962C8B-B14F-4D97-AF65-F5344CB8AC3E}">
        <p14:creationId xmlns:p14="http://schemas.microsoft.com/office/powerpoint/2010/main" val="26515508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Content Placeholder 2"/>
          <p:cNvSpPr>
            <a:spLocks noGrp="1"/>
          </p:cNvSpPr>
          <p:nvPr>
            <p:ph idx="1"/>
          </p:nvPr>
        </p:nvSpPr>
        <p:spPr/>
        <p:txBody>
          <a:bodyPr/>
          <a:lstStyle>
            <a:lvl1pPr>
              <a:lnSpc>
                <a:spcPct val="90000"/>
              </a:lnSpc>
              <a:spcBef>
                <a:spcPts val="300"/>
              </a:spcBef>
              <a:spcAft>
                <a:spcPts val="600"/>
              </a:spcAft>
              <a:defRPr sz="2400"/>
            </a:lvl1pPr>
            <a:lvl2pPr marL="269861" indent="-269861">
              <a:lnSpc>
                <a:spcPct val="90000"/>
              </a:lnSpc>
              <a:spcBef>
                <a:spcPts val="300"/>
              </a:spcBef>
              <a:spcAft>
                <a:spcPts val="600"/>
              </a:spcAft>
              <a:buFont typeface="Arial" pitchFamily="34" charset="0"/>
              <a:buChar char="•"/>
              <a:tabLst>
                <a:tab pos="269861" algn="l"/>
              </a:tabLst>
              <a:defRPr sz="2400">
                <a:latin typeface="Tahoma" pitchFamily="34" charset="0"/>
                <a:cs typeface="Tahoma" pitchFamily="34" charset="0"/>
              </a:defRPr>
            </a:lvl2pPr>
            <a:lvl3pPr marL="541312" indent="-271449">
              <a:lnSpc>
                <a:spcPct val="90000"/>
              </a:lnSpc>
              <a:spcBef>
                <a:spcPts val="300"/>
              </a:spcBef>
              <a:spcAft>
                <a:spcPts val="600"/>
              </a:spcAft>
              <a:buFont typeface="Tahoma" pitchFamily="34" charset="0"/>
              <a:buChar char="–"/>
              <a:tabLst>
                <a:tab pos="541312" algn="l"/>
              </a:tabLst>
              <a:defRPr sz="2400">
                <a:latin typeface="Tahoma" pitchFamily="34" charset="0"/>
                <a:cs typeface="Tahoma" pitchFamily="34" charset="0"/>
              </a:defRPr>
            </a:lvl3pPr>
            <a:lvl5pPr>
              <a:buNone/>
              <a:defRPr/>
            </a:lvl5pPr>
          </a:lstStyle>
          <a:p>
            <a:pPr lvl="0"/>
            <a:r>
              <a:rPr lang="en-GB"/>
              <a:t>Click to edit Master text styles</a:t>
            </a:r>
          </a:p>
          <a:p>
            <a:pPr lvl="1"/>
            <a:r>
              <a:rPr lang="en-GB"/>
              <a:t>Second level</a:t>
            </a:r>
          </a:p>
          <a:p>
            <a:pPr lvl="2"/>
            <a:r>
              <a:rPr lang="en-GB"/>
              <a:t>Third level</a:t>
            </a:r>
          </a:p>
        </p:txBody>
      </p:sp>
      <p:sp>
        <p:nvSpPr>
          <p:cNvPr id="5" name="Slide Number Placeholder 4"/>
          <p:cNvSpPr>
            <a:spLocks noGrp="1"/>
          </p:cNvSpPr>
          <p:nvPr>
            <p:ph type="sldNum" sz="quarter" idx="10"/>
          </p:nvPr>
        </p:nvSpPr>
        <p:spPr/>
        <p:txBody>
          <a:bodyPr/>
          <a:lstStyle>
            <a:lvl1pPr>
              <a:lnSpc>
                <a:spcPct val="100000"/>
              </a:lnSpc>
              <a:defRPr>
                <a:solidFill>
                  <a:schemeClr val="bg1"/>
                </a:solidFill>
              </a:defRPr>
            </a:lvl1pPr>
          </a:lstStyle>
          <a:p>
            <a:fld id="{FC0F6040-5728-9343-85A3-0C8EDDAEFF13}" type="slidenum">
              <a:rPr lang="en-DK" smtClean="0"/>
              <a:t>‹#›</a:t>
            </a:fld>
            <a:endParaRPr lang="en-DK"/>
          </a:p>
        </p:txBody>
      </p:sp>
    </p:spTree>
    <p:extLst>
      <p:ext uri="{BB962C8B-B14F-4D97-AF65-F5344CB8AC3E}">
        <p14:creationId xmlns:p14="http://schemas.microsoft.com/office/powerpoint/2010/main" val="25511778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32453685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s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GB" dirty="0"/>
          </a:p>
        </p:txBody>
      </p:sp>
      <p:sp>
        <p:nvSpPr>
          <p:cNvPr id="4" name="Slide Number Placeholder 4"/>
          <p:cNvSpPr>
            <a:spLocks noGrp="1"/>
          </p:cNvSpPr>
          <p:nvPr>
            <p:ph type="sldNum" sz="quarter" idx="10"/>
          </p:nvPr>
        </p:nvSpPr>
        <p:spPr>
          <a:xfrm>
            <a:off x="9108000" y="6480015"/>
            <a:ext cx="2556000" cy="365125"/>
          </a:xfrm>
          <a:prstGeom prst="rect">
            <a:avLst/>
          </a:prstGeom>
        </p:spPr>
        <p:txBody>
          <a:body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3428050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a:t>Click to edit Master title style</a:t>
            </a:r>
            <a:endParaRPr lang="en-GB" dirty="0"/>
          </a:p>
        </p:txBody>
      </p:sp>
      <p:sp>
        <p:nvSpPr>
          <p:cNvPr id="3" name="Subtitle 2"/>
          <p:cNvSpPr>
            <a:spLocks noGrp="1"/>
          </p:cNvSpPr>
          <p:nvPr>
            <p:ph type="subTitle" idx="1" hasCustomPrompt="1"/>
          </p:nvPr>
        </p:nvSpPr>
        <p:spPr>
          <a:xfrm>
            <a:off x="648000" y="3312000"/>
            <a:ext cx="10800000" cy="504000"/>
          </a:xfrm>
        </p:spPr>
        <p:txBody>
          <a:bodyPr>
            <a:normAutofit/>
          </a:bodyPr>
          <a:lstStyle>
            <a:lvl1pPr marL="0" indent="0" algn="l">
              <a:buNone/>
              <a:defRPr sz="2400" baseline="0">
                <a:solidFill>
                  <a:schemeClr val="bg1"/>
                </a:solidFill>
                <a:latin typeface="Tahoma" panose="020B0604030504040204" pitchFamily="34" charset="0"/>
                <a:ea typeface="Tahoma" panose="020B0604030504040204" pitchFamily="34" charset="0"/>
                <a:cs typeface="Tahom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European Centre for Disease Prevention and Control </a:t>
            </a:r>
            <a:endParaRPr lang="en-GB" dirty="0"/>
          </a:p>
        </p:txBody>
      </p:sp>
    </p:spTree>
    <p:extLst>
      <p:ext uri="{BB962C8B-B14F-4D97-AF65-F5344CB8AC3E}">
        <p14:creationId xmlns:p14="http://schemas.microsoft.com/office/powerpoint/2010/main" val="22094615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32000" y="223936"/>
            <a:ext cx="10354188" cy="951722"/>
          </a:xfrm>
        </p:spPr>
        <p:txBody>
          <a:bodyPr>
            <a:normAutofit/>
          </a:bodyPr>
          <a:lstStyle>
            <a:lvl1pPr>
              <a:defRPr sz="3200" b="1">
                <a:latin typeface="Tahoma" panose="020B0604030504040204" pitchFamily="34" charset="0"/>
                <a:ea typeface="Tahoma" panose="020B0604030504040204" pitchFamily="34" charset="0"/>
                <a:cs typeface="Tahoma" panose="020B0604030504040204" pitchFamily="34" charset="0"/>
              </a:defRPr>
            </a:lvl1pPr>
          </a:lstStyle>
          <a:p>
            <a:r>
              <a:rPr lang="en-GB"/>
              <a:t>Click to edit Master title style</a:t>
            </a:r>
            <a:endParaRPr lang="en-GB" dirty="0"/>
          </a:p>
        </p:txBody>
      </p:sp>
      <p:sp>
        <p:nvSpPr>
          <p:cNvPr id="3" name="Content Placeholder 2"/>
          <p:cNvSpPr>
            <a:spLocks noGrp="1"/>
          </p:cNvSpPr>
          <p:nvPr>
            <p:ph idx="1" hasCustomPrompt="1"/>
          </p:nvPr>
        </p:nvSpPr>
        <p:spPr>
          <a:xfrm>
            <a:off x="431999" y="1474237"/>
            <a:ext cx="11352563" cy="4702726"/>
          </a:xfrm>
        </p:spPr>
        <p:txBody>
          <a:bodyPr/>
          <a:lstStyle>
            <a:lvl1pPr marL="0" indent="0">
              <a:buNone/>
              <a:defRPr>
                <a:latin typeface="Tahoma" panose="020B0604030504040204" pitchFamily="34" charset="0"/>
                <a:ea typeface="Tahoma" panose="020B0604030504040204" pitchFamily="34" charset="0"/>
                <a:cs typeface="Tahoma" panose="020B0604030504040204" pitchFamily="34" charset="0"/>
              </a:defRPr>
            </a:lvl1pPr>
            <a:lvl2pPr>
              <a:defRPr>
                <a:latin typeface="Tahoma" panose="020B0604030504040204" pitchFamily="34" charset="0"/>
                <a:ea typeface="Tahoma" panose="020B0604030504040204" pitchFamily="34" charset="0"/>
                <a:cs typeface="Tahoma" panose="020B0604030504040204" pitchFamily="34" charset="0"/>
              </a:defRPr>
            </a:lvl2pPr>
            <a:lvl3pPr>
              <a:defRPr>
                <a:latin typeface="Tahoma" panose="020B0604030504040204" pitchFamily="34" charset="0"/>
                <a:ea typeface="Tahoma" panose="020B0604030504040204" pitchFamily="34" charset="0"/>
                <a:cs typeface="Tahoma" panose="020B0604030504040204" pitchFamily="34" charset="0"/>
              </a:defRPr>
            </a:lvl3pPr>
            <a:lvl4pPr>
              <a:defRPr>
                <a:latin typeface="Tahoma" panose="020B0604030504040204" pitchFamily="34" charset="0"/>
                <a:ea typeface="Tahoma" panose="020B0604030504040204" pitchFamily="34" charset="0"/>
                <a:cs typeface="Tahoma" panose="020B0604030504040204" pitchFamily="34" charset="0"/>
              </a:defRPr>
            </a:lvl4pPr>
            <a:lvl5pPr>
              <a:defRPr>
                <a:latin typeface="Tahoma" panose="020B0604030504040204" pitchFamily="34" charset="0"/>
                <a:ea typeface="Tahoma" panose="020B0604030504040204" pitchFamily="34" charset="0"/>
                <a:cs typeface="Tahoma" panose="020B0604030504040204" pitchFamily="34" charset="0"/>
              </a:defRPr>
            </a:lvl5pPr>
          </a:lstStyle>
          <a:p>
            <a:pPr lvl="0"/>
            <a:r>
              <a:rPr lang="en-US" dirty="0"/>
              <a:t>Click to add text</a:t>
            </a:r>
          </a:p>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Footer Placeholder 4"/>
          <p:cNvSpPr>
            <a:spLocks noGrp="1"/>
          </p:cNvSpPr>
          <p:nvPr>
            <p:ph type="ftr" sz="quarter" idx="11"/>
          </p:nvPr>
        </p:nvSpPr>
        <p:spPr>
          <a:xfrm>
            <a:off x="431999" y="6475541"/>
            <a:ext cx="7733681" cy="365125"/>
          </a:xfrm>
        </p:spPr>
        <p:txBody>
          <a:bodyPr/>
          <a:lstStyle>
            <a:lvl1pPr algn="l">
              <a:defRPr sz="1000">
                <a:latin typeface="Tahoma" panose="020B0604030504040204" pitchFamily="34" charset="0"/>
                <a:ea typeface="Tahoma" panose="020B0604030504040204" pitchFamily="34" charset="0"/>
                <a:cs typeface="Tahoma" panose="020B0604030504040204" pitchFamily="34" charset="0"/>
              </a:defRPr>
            </a:lvl1pPr>
          </a:lstStyle>
          <a:p>
            <a:endParaRPr lang="en-GB" dirty="0"/>
          </a:p>
        </p:txBody>
      </p:sp>
      <p:sp>
        <p:nvSpPr>
          <p:cNvPr id="6"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1821696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 name="Title 1"/>
          <p:cNvSpPr>
            <a:spLocks noGrp="1"/>
          </p:cNvSpPr>
          <p:nvPr>
            <p:ph type="ctrTitle"/>
          </p:nvPr>
        </p:nvSpPr>
        <p:spPr>
          <a:xfrm>
            <a:off x="648000" y="4012163"/>
            <a:ext cx="10800000" cy="1794912"/>
          </a:xfrm>
        </p:spPr>
        <p:txBody>
          <a:bodyPr anchor="ctr">
            <a:normAutofit/>
          </a:bodyPr>
          <a:lstStyle>
            <a:lvl1pPr algn="l">
              <a:defRPr sz="4000" b="1">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r>
              <a:rPr lang="en-GB"/>
              <a:t>Click to edit Master title style</a:t>
            </a:r>
            <a:endParaRPr lang="en-GB" dirty="0"/>
          </a:p>
        </p:txBody>
      </p:sp>
      <p:sp>
        <p:nvSpPr>
          <p:cNvPr id="7" name="Slide Number Placeholder 5"/>
          <p:cNvSpPr>
            <a:spLocks noGrp="1"/>
          </p:cNvSpPr>
          <p:nvPr>
            <p:ph type="sldNum" sz="quarter" idx="12"/>
          </p:nvPr>
        </p:nvSpPr>
        <p:spPr>
          <a:xfrm>
            <a:off x="9041362" y="6475542"/>
            <a:ext cx="2743200" cy="365125"/>
          </a:xfrm>
        </p:spPr>
        <p:txBody>
          <a:bodyPr/>
          <a:lstStyle>
            <a:lvl1pPr>
              <a:defRPr>
                <a:solidFill>
                  <a:schemeClr val="bg1"/>
                </a:solidFill>
                <a:latin typeface="Tahoma" panose="020B0604030504040204" pitchFamily="34" charset="0"/>
                <a:ea typeface="Tahoma" panose="020B0604030504040204" pitchFamily="34" charset="0"/>
                <a:cs typeface="Tahoma" panose="020B0604030504040204" pitchFamily="34" charset="0"/>
              </a:defRPr>
            </a:lvl1pPr>
          </a:lstStyle>
          <a:p>
            <a:fld id="{F9E29A8E-A0F1-419A-8E8B-A78BF9C70DE8}" type="slidenum">
              <a:rPr lang="en-GB" smtClean="0"/>
              <a:pPr/>
              <a:t>‹#›</a:t>
            </a:fld>
            <a:endParaRPr lang="en-GB" dirty="0"/>
          </a:p>
        </p:txBody>
      </p:sp>
    </p:spTree>
    <p:extLst>
      <p:ext uri="{BB962C8B-B14F-4D97-AF65-F5344CB8AC3E}">
        <p14:creationId xmlns:p14="http://schemas.microsoft.com/office/powerpoint/2010/main" val="170261852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jpeg"/><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5" Type="http://schemas.openxmlformats.org/officeDocument/2006/relationships/image" Target="../media/image2.jpeg"/><Relationship Id="rId4" Type="http://schemas.openxmlformats.org/officeDocument/2006/relationships/image" Target="../media/image5.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80226" name="Rectangle 2"/>
          <p:cNvSpPr>
            <a:spLocks noGrp="1" noChangeArrowheads="1"/>
          </p:cNvSpPr>
          <p:nvPr>
            <p:ph type="title"/>
          </p:nvPr>
        </p:nvSpPr>
        <p:spPr bwMode="auto">
          <a:xfrm>
            <a:off x="431801" y="142890"/>
            <a:ext cx="10318363" cy="822325"/>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a:t>Click to edit Master title style</a:t>
            </a:r>
            <a:endParaRPr lang="en-GB" dirty="0"/>
          </a:p>
        </p:txBody>
      </p:sp>
      <p:sp>
        <p:nvSpPr>
          <p:cNvPr id="180227" name="Rectangle 3"/>
          <p:cNvSpPr>
            <a:spLocks noGrp="1" noChangeArrowheads="1"/>
          </p:cNvSpPr>
          <p:nvPr>
            <p:ph type="body" idx="1"/>
          </p:nvPr>
        </p:nvSpPr>
        <p:spPr bwMode="auto">
          <a:xfrm>
            <a:off x="431807" y="1079500"/>
            <a:ext cx="11368617" cy="5162550"/>
          </a:xfrm>
          <a:prstGeom prst="rect">
            <a:avLst/>
          </a:prstGeom>
          <a:noFill/>
          <a:ln w="9525">
            <a:noFill/>
            <a:miter lim="800000"/>
            <a:headEnd/>
            <a:tailEnd/>
          </a:ln>
          <a:effectLst/>
        </p:spPr>
        <p:txBody>
          <a:bodyPr vert="horz" wrap="square" lIns="0" tIns="0" rIns="0" bIns="0" numCol="1" anchor="t" anchorCtr="0" compatLnSpc="1">
            <a:prstTxWarp prst="textNoShape">
              <a:avLst/>
            </a:prstTxWarp>
          </a:bodyPr>
          <a:lstStyle/>
          <a:p>
            <a:pPr lvl="0"/>
            <a:r>
              <a:rPr lang="en-GB" dirty="0"/>
              <a:t>Click to edit Master text styles</a:t>
            </a:r>
          </a:p>
          <a:p>
            <a:pPr lvl="1"/>
            <a:r>
              <a:rPr lang="en-US" dirty="0"/>
              <a:t>Second level</a:t>
            </a:r>
          </a:p>
          <a:p>
            <a:pPr lvl="2"/>
            <a:r>
              <a:rPr lang="en-US" dirty="0"/>
              <a:t>Third level</a:t>
            </a:r>
          </a:p>
          <a:p>
            <a:pPr lvl="0"/>
            <a:endParaRPr lang="en-GB" dirty="0"/>
          </a:p>
        </p:txBody>
      </p:sp>
      <p:sp>
        <p:nvSpPr>
          <p:cNvPr id="10" name="Slide Number Placeholder 9"/>
          <p:cNvSpPr>
            <a:spLocks noGrp="1"/>
          </p:cNvSpPr>
          <p:nvPr>
            <p:ph type="sldNum" sz="quarter" idx="4"/>
          </p:nvPr>
        </p:nvSpPr>
        <p:spPr>
          <a:xfrm>
            <a:off x="9108000" y="6480015"/>
            <a:ext cx="2556000" cy="365125"/>
          </a:xfrm>
          <a:prstGeom prst="rect">
            <a:avLst/>
          </a:prstGeom>
        </p:spPr>
        <p:txBody>
          <a:bodyPr vert="horz" lIns="91440" tIns="36000" rIns="91440" bIns="36000" rtlCol="0" anchor="ctr" anchorCtr="0"/>
          <a:lstStyle>
            <a:lvl1pPr algn="r">
              <a:lnSpc>
                <a:spcPct val="100000"/>
              </a:lnSpc>
              <a:defRPr sz="1200" b="0">
                <a:solidFill>
                  <a:schemeClr val="bg1"/>
                </a:solidFill>
              </a:defRPr>
            </a:lvl1pPr>
          </a:lstStyle>
          <a:p>
            <a:fld id="{FC0F6040-5728-9343-85A3-0C8EDDAEFF13}" type="slidenum">
              <a:rPr lang="en-DK" smtClean="0"/>
              <a:t>‹#›</a:t>
            </a:fld>
            <a:endParaRPr lang="en-DK"/>
          </a:p>
        </p:txBody>
      </p:sp>
      <p:pic>
        <p:nvPicPr>
          <p:cNvPr id="7" name="Picture 8"/>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Tree>
    <p:extLst>
      <p:ext uri="{BB962C8B-B14F-4D97-AF65-F5344CB8AC3E}">
        <p14:creationId xmlns:p14="http://schemas.microsoft.com/office/powerpoint/2010/main" val="1853583229"/>
      </p:ext>
    </p:extLst>
  </p:cSld>
  <p:clrMap bg1="lt1" tx1="dk1" bg2="lt2" tx2="dk2" accent1="accent1" accent2="accent2" accent3="accent3" accent4="accent4" accent5="accent5" accent6="accent6" hlink="hlink" folHlink="folHlink"/>
  <p:sldLayoutIdLst>
    <p:sldLayoutId id="2147483661" r:id="rId1"/>
    <p:sldLayoutId id="2147483662" r:id="rId2"/>
  </p:sldLayoutIdLst>
  <p:txStyles>
    <p:titleStyle>
      <a:lvl1pPr algn="l" rtl="0" eaLnBrk="1" fontAlgn="base" hangingPunct="1">
        <a:lnSpc>
          <a:spcPct val="90000"/>
        </a:lnSpc>
        <a:spcBef>
          <a:spcPct val="0"/>
        </a:spcBef>
        <a:spcAft>
          <a:spcPct val="0"/>
        </a:spcAft>
        <a:defRPr sz="2800" b="1">
          <a:solidFill>
            <a:srgbClr val="333333"/>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2800" b="1">
          <a:solidFill>
            <a:srgbClr val="333333"/>
          </a:solidFill>
          <a:latin typeface="Tahoma" pitchFamily="34" charset="0"/>
        </a:defRPr>
      </a:lvl2pPr>
      <a:lvl3pPr algn="l" rtl="0" eaLnBrk="1" fontAlgn="base" hangingPunct="1">
        <a:lnSpc>
          <a:spcPct val="90000"/>
        </a:lnSpc>
        <a:spcBef>
          <a:spcPct val="0"/>
        </a:spcBef>
        <a:spcAft>
          <a:spcPct val="0"/>
        </a:spcAft>
        <a:defRPr sz="2800" b="1">
          <a:solidFill>
            <a:srgbClr val="333333"/>
          </a:solidFill>
          <a:latin typeface="Tahoma" pitchFamily="34" charset="0"/>
        </a:defRPr>
      </a:lvl3pPr>
      <a:lvl4pPr algn="l" rtl="0" eaLnBrk="1" fontAlgn="base" hangingPunct="1">
        <a:lnSpc>
          <a:spcPct val="90000"/>
        </a:lnSpc>
        <a:spcBef>
          <a:spcPct val="0"/>
        </a:spcBef>
        <a:spcAft>
          <a:spcPct val="0"/>
        </a:spcAft>
        <a:defRPr sz="2800" b="1">
          <a:solidFill>
            <a:srgbClr val="333333"/>
          </a:solidFill>
          <a:latin typeface="Tahoma" pitchFamily="34" charset="0"/>
        </a:defRPr>
      </a:lvl4pPr>
      <a:lvl5pPr algn="l" rtl="0" eaLnBrk="1" fontAlgn="base" hangingPunct="1">
        <a:lnSpc>
          <a:spcPct val="90000"/>
        </a:lnSpc>
        <a:spcBef>
          <a:spcPct val="0"/>
        </a:spcBef>
        <a:spcAft>
          <a:spcPct val="0"/>
        </a:spcAft>
        <a:defRPr sz="2800" b="1">
          <a:solidFill>
            <a:srgbClr val="333333"/>
          </a:solidFill>
          <a:latin typeface="Tahoma" pitchFamily="34" charset="0"/>
        </a:defRPr>
      </a:lvl5pPr>
      <a:lvl6pPr marL="457178" algn="l" rtl="0" eaLnBrk="1" fontAlgn="base" hangingPunct="1">
        <a:lnSpc>
          <a:spcPct val="90000"/>
        </a:lnSpc>
        <a:spcBef>
          <a:spcPct val="0"/>
        </a:spcBef>
        <a:spcAft>
          <a:spcPct val="0"/>
        </a:spcAft>
        <a:defRPr sz="2800" b="1">
          <a:solidFill>
            <a:srgbClr val="333333"/>
          </a:solidFill>
          <a:latin typeface="Tahoma" pitchFamily="34" charset="0"/>
        </a:defRPr>
      </a:lvl6pPr>
      <a:lvl7pPr marL="914354" algn="l" rtl="0" eaLnBrk="1" fontAlgn="base" hangingPunct="1">
        <a:lnSpc>
          <a:spcPct val="90000"/>
        </a:lnSpc>
        <a:spcBef>
          <a:spcPct val="0"/>
        </a:spcBef>
        <a:spcAft>
          <a:spcPct val="0"/>
        </a:spcAft>
        <a:defRPr sz="2800" b="1">
          <a:solidFill>
            <a:srgbClr val="333333"/>
          </a:solidFill>
          <a:latin typeface="Tahoma" pitchFamily="34" charset="0"/>
        </a:defRPr>
      </a:lvl7pPr>
      <a:lvl8pPr marL="1371532" algn="l" rtl="0" eaLnBrk="1" fontAlgn="base" hangingPunct="1">
        <a:lnSpc>
          <a:spcPct val="90000"/>
        </a:lnSpc>
        <a:spcBef>
          <a:spcPct val="0"/>
        </a:spcBef>
        <a:spcAft>
          <a:spcPct val="0"/>
        </a:spcAft>
        <a:defRPr sz="2800" b="1">
          <a:solidFill>
            <a:srgbClr val="333333"/>
          </a:solidFill>
          <a:latin typeface="Tahoma" pitchFamily="34" charset="0"/>
        </a:defRPr>
      </a:lvl8pPr>
      <a:lvl9pPr marL="1828709" algn="l" rtl="0" eaLnBrk="1" fontAlgn="base" hangingPunct="1">
        <a:lnSpc>
          <a:spcPct val="90000"/>
        </a:lnSpc>
        <a:spcBef>
          <a:spcPct val="0"/>
        </a:spcBef>
        <a:spcAft>
          <a:spcPct val="0"/>
        </a:spcAft>
        <a:defRPr sz="2800" b="1">
          <a:solidFill>
            <a:srgbClr val="333333"/>
          </a:solidFill>
          <a:latin typeface="Tahoma" pitchFamily="34" charset="0"/>
        </a:defRPr>
      </a:lvl9pPr>
    </p:titleStyle>
    <p:bodyStyle>
      <a:lvl1pPr marL="0" indent="0" algn="l" rtl="0" eaLnBrk="1" fontAlgn="base" hangingPunct="1">
        <a:lnSpc>
          <a:spcPct val="90000"/>
        </a:lnSpc>
        <a:spcBef>
          <a:spcPts val="300"/>
        </a:spcBef>
        <a:spcAft>
          <a:spcPts val="600"/>
        </a:spcAft>
        <a:buFont typeface="Wingdings" pitchFamily="2" charset="2"/>
        <a:tabLst/>
        <a:defRPr sz="2400">
          <a:solidFill>
            <a:schemeClr val="tx1"/>
          </a:solidFill>
          <a:latin typeface="Tahoma" pitchFamily="34" charset="0"/>
          <a:ea typeface="+mn-ea"/>
          <a:cs typeface="Tahoma" pitchFamily="34" charset="0"/>
        </a:defRPr>
      </a:lvl1pPr>
      <a:lvl2pPr marL="269861" indent="-269861" algn="l" rtl="0" eaLnBrk="1" fontAlgn="base" hangingPunct="1">
        <a:lnSpc>
          <a:spcPct val="90000"/>
        </a:lnSpc>
        <a:spcBef>
          <a:spcPct val="0"/>
        </a:spcBef>
        <a:spcAft>
          <a:spcPts val="300"/>
        </a:spcAft>
        <a:buFont typeface="Arial" pitchFamily="34" charset="0"/>
        <a:buChar char="•"/>
        <a:defRPr sz="2400">
          <a:solidFill>
            <a:schemeClr val="tx1"/>
          </a:solidFill>
          <a:latin typeface="+mn-lt"/>
        </a:defRPr>
      </a:lvl2pPr>
      <a:lvl3pPr marL="541312" indent="-271449" algn="l" rtl="0" eaLnBrk="1" fontAlgn="base" hangingPunct="1">
        <a:lnSpc>
          <a:spcPct val="90000"/>
        </a:lnSpc>
        <a:spcBef>
          <a:spcPct val="20000"/>
        </a:spcBef>
        <a:spcAft>
          <a:spcPts val="300"/>
        </a:spcAft>
        <a:buFont typeface="Tahoma" pitchFamily="34" charset="0"/>
        <a:buChar char="–"/>
        <a:defRPr sz="2400">
          <a:solidFill>
            <a:schemeClr val="tx1"/>
          </a:solidFill>
          <a:latin typeface="+mn-lt"/>
        </a:defRPr>
      </a:lvl3pPr>
      <a:lvl4pPr marL="1600120" indent="-228589" algn="l" rtl="0" eaLnBrk="1" fontAlgn="base" hangingPunct="1">
        <a:spcBef>
          <a:spcPct val="20000"/>
        </a:spcBef>
        <a:spcAft>
          <a:spcPct val="0"/>
        </a:spcAft>
        <a:defRPr sz="1600">
          <a:solidFill>
            <a:schemeClr val="tx1"/>
          </a:solidFill>
          <a:latin typeface="+mn-lt"/>
        </a:defRPr>
      </a:lvl4pPr>
      <a:lvl5pPr marL="2057298" indent="-228589" algn="l" rtl="0" eaLnBrk="1" fontAlgn="base" hangingPunct="1">
        <a:spcBef>
          <a:spcPct val="20000"/>
        </a:spcBef>
        <a:spcAft>
          <a:spcPct val="0"/>
        </a:spcAft>
        <a:buChar char="»"/>
        <a:defRPr sz="1600">
          <a:solidFill>
            <a:schemeClr val="tx1"/>
          </a:solidFill>
          <a:latin typeface="+mn-lt"/>
        </a:defRPr>
      </a:lvl5pPr>
      <a:lvl6pPr marL="2514474" indent="-228589" algn="l" rtl="0" eaLnBrk="1" fontAlgn="base" hangingPunct="1">
        <a:spcBef>
          <a:spcPct val="20000"/>
        </a:spcBef>
        <a:spcAft>
          <a:spcPct val="0"/>
        </a:spcAft>
        <a:buChar char="»"/>
        <a:defRPr sz="1600">
          <a:solidFill>
            <a:schemeClr val="tx1"/>
          </a:solidFill>
          <a:latin typeface="+mn-lt"/>
        </a:defRPr>
      </a:lvl6pPr>
      <a:lvl7pPr marL="2971652" indent="-228589" algn="l" rtl="0" eaLnBrk="1" fontAlgn="base" hangingPunct="1">
        <a:spcBef>
          <a:spcPct val="20000"/>
        </a:spcBef>
        <a:spcAft>
          <a:spcPct val="0"/>
        </a:spcAft>
        <a:buChar char="»"/>
        <a:defRPr sz="1600">
          <a:solidFill>
            <a:schemeClr val="tx1"/>
          </a:solidFill>
          <a:latin typeface="+mn-lt"/>
        </a:defRPr>
      </a:lvl7pPr>
      <a:lvl8pPr marL="3428829" indent="-228589" algn="l" rtl="0" eaLnBrk="1" fontAlgn="base" hangingPunct="1">
        <a:spcBef>
          <a:spcPct val="20000"/>
        </a:spcBef>
        <a:spcAft>
          <a:spcPct val="0"/>
        </a:spcAft>
        <a:buChar char="»"/>
        <a:defRPr sz="1600">
          <a:solidFill>
            <a:schemeClr val="tx1"/>
          </a:solidFill>
          <a:latin typeface="+mn-lt"/>
        </a:defRPr>
      </a:lvl8pPr>
      <a:lvl9pPr marL="3886006" indent="-228589" algn="l" rtl="0" eaLnBrk="1" fontAlgn="base" hangingPunct="1">
        <a:spcBef>
          <a:spcPct val="20000"/>
        </a:spcBef>
        <a:spcAft>
          <a:spcPct val="0"/>
        </a:spcAft>
        <a:buChar char="»"/>
        <a:defRPr sz="1600">
          <a:solidFill>
            <a:schemeClr val="tx1"/>
          </a:solidFill>
          <a:latin typeface="+mn-lt"/>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0"/>
            <a:ext cx="12192000" cy="6858000"/>
          </a:xfrm>
          <a:prstGeom prst="rect">
            <a:avLst/>
          </a:prstGeom>
        </p:spPr>
      </p:pic>
      <p:sp>
        <p:nvSpPr>
          <p:cNvPr id="8" name="Title Placeholder 7"/>
          <p:cNvSpPr>
            <a:spLocks noGrp="1"/>
          </p:cNvSpPr>
          <p:nvPr>
            <p:ph type="title"/>
          </p:nvPr>
        </p:nvSpPr>
        <p:spPr>
          <a:xfrm>
            <a:off x="432000" y="4320014"/>
            <a:ext cx="10972800" cy="1941811"/>
          </a:xfrm>
          <a:prstGeom prst="rect">
            <a:avLst/>
          </a:prstGeom>
        </p:spPr>
        <p:txBody>
          <a:bodyPr vert="horz" lIns="0" tIns="0" rIns="0" bIns="0" rtlCol="0" anchor="t" anchorCtr="0">
            <a:normAutofit/>
          </a:bodyPr>
          <a:lstStyle/>
          <a:p>
            <a:r>
              <a:rPr lang="en-GB"/>
              <a:t>Click to edit Master title style</a:t>
            </a:r>
            <a:endParaRPr lang="en-GB" dirty="0"/>
          </a:p>
        </p:txBody>
      </p:sp>
      <p:pic>
        <p:nvPicPr>
          <p:cNvPr id="7" name="Picture 8"/>
          <p:cNvPicPr>
            <a:picLocks noChangeArrowheads="1"/>
          </p:cNvPicPr>
          <p:nvPr/>
        </p:nvPicPr>
        <p:blipFill>
          <a:blip r:embed="rId5" cstate="print">
            <a:clrChange>
              <a:clrFrom>
                <a:srgbClr val="FFFFFF"/>
              </a:clrFrom>
              <a:clrTo>
                <a:srgbClr val="FFFFFF">
                  <a:alpha val="0"/>
                </a:srgbClr>
              </a:clrTo>
            </a:clrChange>
            <a:lum bright="-6000"/>
          </a:blip>
          <a:srcRect/>
          <a:stretch>
            <a:fillRect/>
          </a:stretch>
        </p:blipFill>
        <p:spPr bwMode="auto">
          <a:xfrm>
            <a:off x="10917773" y="139754"/>
            <a:ext cx="882651" cy="793750"/>
          </a:xfrm>
          <a:prstGeom prst="rect">
            <a:avLst/>
          </a:prstGeom>
          <a:noFill/>
        </p:spPr>
      </p:pic>
      <p:sp>
        <p:nvSpPr>
          <p:cNvPr id="6" name="Slide Number Placeholder 4"/>
          <p:cNvSpPr>
            <a:spLocks noGrp="1"/>
          </p:cNvSpPr>
          <p:nvPr>
            <p:ph type="sldNum" sz="quarter" idx="4"/>
          </p:nvPr>
        </p:nvSpPr>
        <p:spPr>
          <a:xfrm>
            <a:off x="9108000" y="6480015"/>
            <a:ext cx="2556000" cy="365125"/>
          </a:xfrm>
          <a:prstGeom prst="rect">
            <a:avLst/>
          </a:prstGeom>
        </p:spPr>
        <p:txBody>
          <a:bodyPr tIns="36000" bIns="36000" anchor="ctr" anchorCtr="0"/>
          <a:lstStyle>
            <a:lvl1pPr algn="r">
              <a:lnSpc>
                <a:spcPct val="100000"/>
              </a:lnSpc>
              <a:defRPr sz="1200">
                <a:solidFill>
                  <a:schemeClr val="bg1"/>
                </a:solidFill>
              </a:defRPr>
            </a:lvl1pPr>
          </a:lstStyle>
          <a:p>
            <a:fld id="{0580567E-5E8F-47A5-90DF-8BFEB1A71525}" type="slidenum">
              <a:rPr lang="en-GB" smtClean="0"/>
              <a:pPr/>
              <a:t>‹#›</a:t>
            </a:fld>
            <a:endParaRPr lang="en-GB" dirty="0"/>
          </a:p>
        </p:txBody>
      </p:sp>
    </p:spTree>
    <p:extLst>
      <p:ext uri="{BB962C8B-B14F-4D97-AF65-F5344CB8AC3E}">
        <p14:creationId xmlns:p14="http://schemas.microsoft.com/office/powerpoint/2010/main" val="1664234531"/>
      </p:ext>
    </p:extLst>
  </p:cSld>
  <p:clrMap bg1="lt1" tx1="dk1" bg2="lt2" tx2="dk2" accent1="accent1" accent2="accent2" accent3="accent3" accent4="accent4" accent5="accent5" accent6="accent6" hlink="hlink" folHlink="folHlink"/>
  <p:sldLayoutIdLst>
    <p:sldLayoutId id="2147483664" r:id="rId1"/>
    <p:sldLayoutId id="2147483665" r:id="rId2"/>
  </p:sldLayoutIdLst>
  <p:hf hdr="0" dt="0"/>
  <p:txStyles>
    <p:titleStyle>
      <a:lvl1pPr algn="l" rtl="0" eaLnBrk="1" fontAlgn="base" hangingPunct="1">
        <a:lnSpc>
          <a:spcPct val="90000"/>
        </a:lnSpc>
        <a:spcBef>
          <a:spcPct val="0"/>
        </a:spcBef>
        <a:spcAft>
          <a:spcPct val="0"/>
        </a:spcAft>
        <a:defRPr sz="4000" b="1">
          <a:solidFill>
            <a:schemeClr val="bg1"/>
          </a:solidFill>
          <a:latin typeface="Tahoma" pitchFamily="34" charset="0"/>
          <a:ea typeface="+mj-ea"/>
          <a:cs typeface="Tahoma" pitchFamily="34" charset="0"/>
        </a:defRPr>
      </a:lvl1pPr>
      <a:lvl2pPr algn="l" rtl="0" eaLnBrk="1" fontAlgn="base" hangingPunct="1">
        <a:lnSpc>
          <a:spcPct val="90000"/>
        </a:lnSpc>
        <a:spcBef>
          <a:spcPct val="0"/>
        </a:spcBef>
        <a:spcAft>
          <a:spcPct val="0"/>
        </a:spcAft>
        <a:defRPr sz="3200">
          <a:solidFill>
            <a:schemeClr val="bg1"/>
          </a:solidFill>
          <a:latin typeface="Tahoma" pitchFamily="34" charset="0"/>
        </a:defRPr>
      </a:lvl2pPr>
      <a:lvl3pPr algn="l" rtl="0" eaLnBrk="1" fontAlgn="base" hangingPunct="1">
        <a:lnSpc>
          <a:spcPct val="90000"/>
        </a:lnSpc>
        <a:spcBef>
          <a:spcPct val="0"/>
        </a:spcBef>
        <a:spcAft>
          <a:spcPct val="0"/>
        </a:spcAft>
        <a:defRPr sz="3200">
          <a:solidFill>
            <a:schemeClr val="bg1"/>
          </a:solidFill>
          <a:latin typeface="Tahoma" pitchFamily="34" charset="0"/>
        </a:defRPr>
      </a:lvl3pPr>
      <a:lvl4pPr algn="l" rtl="0" eaLnBrk="1" fontAlgn="base" hangingPunct="1">
        <a:lnSpc>
          <a:spcPct val="90000"/>
        </a:lnSpc>
        <a:spcBef>
          <a:spcPct val="0"/>
        </a:spcBef>
        <a:spcAft>
          <a:spcPct val="0"/>
        </a:spcAft>
        <a:defRPr sz="3200">
          <a:solidFill>
            <a:schemeClr val="bg1"/>
          </a:solidFill>
          <a:latin typeface="Tahoma" pitchFamily="34" charset="0"/>
        </a:defRPr>
      </a:lvl4pPr>
      <a:lvl5pPr algn="l" rtl="0" eaLnBrk="1" fontAlgn="base" hangingPunct="1">
        <a:lnSpc>
          <a:spcPct val="90000"/>
        </a:lnSpc>
        <a:spcBef>
          <a:spcPct val="0"/>
        </a:spcBef>
        <a:spcAft>
          <a:spcPct val="0"/>
        </a:spcAft>
        <a:defRPr sz="3200">
          <a:solidFill>
            <a:schemeClr val="bg1"/>
          </a:solidFill>
          <a:latin typeface="Tahoma" pitchFamily="34" charset="0"/>
        </a:defRPr>
      </a:lvl5pPr>
      <a:lvl6pPr marL="457178" algn="l" rtl="0" eaLnBrk="1" fontAlgn="base" hangingPunct="1">
        <a:lnSpc>
          <a:spcPct val="90000"/>
        </a:lnSpc>
        <a:spcBef>
          <a:spcPct val="0"/>
        </a:spcBef>
        <a:spcAft>
          <a:spcPct val="0"/>
        </a:spcAft>
        <a:defRPr sz="3200">
          <a:solidFill>
            <a:schemeClr val="bg1"/>
          </a:solidFill>
          <a:latin typeface="Tahoma" pitchFamily="34" charset="0"/>
        </a:defRPr>
      </a:lvl6pPr>
      <a:lvl7pPr marL="914354" algn="l" rtl="0" eaLnBrk="1" fontAlgn="base" hangingPunct="1">
        <a:lnSpc>
          <a:spcPct val="90000"/>
        </a:lnSpc>
        <a:spcBef>
          <a:spcPct val="0"/>
        </a:spcBef>
        <a:spcAft>
          <a:spcPct val="0"/>
        </a:spcAft>
        <a:defRPr sz="3200">
          <a:solidFill>
            <a:schemeClr val="bg1"/>
          </a:solidFill>
          <a:latin typeface="Tahoma" pitchFamily="34" charset="0"/>
        </a:defRPr>
      </a:lvl7pPr>
      <a:lvl8pPr marL="1371532" algn="l" rtl="0" eaLnBrk="1" fontAlgn="base" hangingPunct="1">
        <a:lnSpc>
          <a:spcPct val="90000"/>
        </a:lnSpc>
        <a:spcBef>
          <a:spcPct val="0"/>
        </a:spcBef>
        <a:spcAft>
          <a:spcPct val="0"/>
        </a:spcAft>
        <a:defRPr sz="3200">
          <a:solidFill>
            <a:schemeClr val="bg1"/>
          </a:solidFill>
          <a:latin typeface="Tahoma" pitchFamily="34" charset="0"/>
        </a:defRPr>
      </a:lvl8pPr>
      <a:lvl9pPr marL="1828709" algn="l" rtl="0" eaLnBrk="1" fontAlgn="base" hangingPunct="1">
        <a:lnSpc>
          <a:spcPct val="90000"/>
        </a:lnSpc>
        <a:spcBef>
          <a:spcPct val="0"/>
        </a:spcBef>
        <a:spcAft>
          <a:spcPct val="0"/>
        </a:spcAft>
        <a:defRPr sz="3200">
          <a:solidFill>
            <a:schemeClr val="bg1"/>
          </a:solidFill>
          <a:latin typeface="Tahoma" pitchFamily="34" charset="0"/>
        </a:defRPr>
      </a:lvl9pPr>
    </p:titleStyle>
    <p:bodyStyle>
      <a:lvl1pPr algn="l" rtl="0" eaLnBrk="1" fontAlgn="base" hangingPunct="1">
        <a:lnSpc>
          <a:spcPct val="90000"/>
        </a:lnSpc>
        <a:spcBef>
          <a:spcPct val="0"/>
        </a:spcBef>
        <a:spcAft>
          <a:spcPct val="0"/>
        </a:spcAft>
        <a:defRPr sz="4000" b="1">
          <a:solidFill>
            <a:schemeClr val="bg1"/>
          </a:solidFill>
          <a:latin typeface="+mn-lt"/>
          <a:ea typeface="+mn-ea"/>
          <a:cs typeface="+mn-cs"/>
        </a:defRPr>
      </a:lvl1pPr>
      <a:lvl2pPr marL="822285" indent="-285737" algn="l" rtl="0" eaLnBrk="1" fontAlgn="base" hangingPunct="1">
        <a:spcBef>
          <a:spcPct val="20000"/>
        </a:spcBef>
        <a:spcAft>
          <a:spcPct val="0"/>
        </a:spcAft>
        <a:buChar char="–"/>
        <a:defRPr sz="2800">
          <a:solidFill>
            <a:schemeClr val="tx1"/>
          </a:solidFill>
          <a:latin typeface="Arial" charset="0"/>
        </a:defRPr>
      </a:lvl2pPr>
      <a:lvl3pPr marL="1230252" indent="-228589" algn="l" rtl="0" eaLnBrk="1" fontAlgn="base" hangingPunct="1">
        <a:spcBef>
          <a:spcPct val="20000"/>
        </a:spcBef>
        <a:spcAft>
          <a:spcPct val="0"/>
        </a:spcAft>
        <a:buChar char="•"/>
        <a:defRPr sz="2400">
          <a:solidFill>
            <a:schemeClr val="tx1"/>
          </a:solidFill>
          <a:latin typeface="Arial" charset="0"/>
        </a:defRPr>
      </a:lvl3pPr>
      <a:lvl4pPr marL="1638218" indent="-228589" algn="l" rtl="0" eaLnBrk="1" fontAlgn="base" hangingPunct="1">
        <a:spcBef>
          <a:spcPct val="20000"/>
        </a:spcBef>
        <a:spcAft>
          <a:spcPct val="0"/>
        </a:spcAft>
        <a:buChar char="–"/>
        <a:defRPr sz="2000">
          <a:solidFill>
            <a:schemeClr val="tx1"/>
          </a:solidFill>
          <a:latin typeface="Arial" charset="0"/>
        </a:defRPr>
      </a:lvl4pPr>
      <a:lvl5pPr marL="2057298" indent="-228589" algn="l" rtl="0" eaLnBrk="1" fontAlgn="base" hangingPunct="1">
        <a:spcBef>
          <a:spcPct val="20000"/>
        </a:spcBef>
        <a:spcAft>
          <a:spcPct val="0"/>
        </a:spcAft>
        <a:buChar char="»"/>
        <a:defRPr sz="2000">
          <a:solidFill>
            <a:schemeClr val="tx1"/>
          </a:solidFill>
          <a:latin typeface="Arial" charset="0"/>
        </a:defRPr>
      </a:lvl5pPr>
      <a:lvl6pPr marL="2514474" indent="-228589" algn="l" rtl="0" eaLnBrk="1" fontAlgn="base" hangingPunct="1">
        <a:spcBef>
          <a:spcPct val="20000"/>
        </a:spcBef>
        <a:spcAft>
          <a:spcPct val="0"/>
        </a:spcAft>
        <a:buChar char="»"/>
        <a:defRPr sz="2000">
          <a:solidFill>
            <a:schemeClr val="tx1"/>
          </a:solidFill>
          <a:latin typeface="Arial" charset="0"/>
        </a:defRPr>
      </a:lvl6pPr>
      <a:lvl7pPr marL="2971652" indent="-228589" algn="l" rtl="0" eaLnBrk="1" fontAlgn="base" hangingPunct="1">
        <a:spcBef>
          <a:spcPct val="20000"/>
        </a:spcBef>
        <a:spcAft>
          <a:spcPct val="0"/>
        </a:spcAft>
        <a:buChar char="»"/>
        <a:defRPr sz="2000">
          <a:solidFill>
            <a:schemeClr val="tx1"/>
          </a:solidFill>
          <a:latin typeface="Arial" charset="0"/>
        </a:defRPr>
      </a:lvl7pPr>
      <a:lvl8pPr marL="3428829" indent="-228589" algn="l" rtl="0" eaLnBrk="1" fontAlgn="base" hangingPunct="1">
        <a:spcBef>
          <a:spcPct val="20000"/>
        </a:spcBef>
        <a:spcAft>
          <a:spcPct val="0"/>
        </a:spcAft>
        <a:buChar char="»"/>
        <a:defRPr sz="2000">
          <a:solidFill>
            <a:schemeClr val="tx1"/>
          </a:solidFill>
          <a:latin typeface="Arial" charset="0"/>
        </a:defRPr>
      </a:lvl8pPr>
      <a:lvl9pPr marL="3886006" indent="-228589" algn="l" rtl="0" eaLnBrk="1" fontAlgn="base" hangingPunct="1">
        <a:spcBef>
          <a:spcPct val="20000"/>
        </a:spcBef>
        <a:spcAft>
          <a:spcPct val="0"/>
        </a:spcAft>
        <a:buChar char="»"/>
        <a:defRPr sz="2000">
          <a:solidFill>
            <a:schemeClr val="tx1"/>
          </a:solidFill>
          <a:latin typeface="Arial" charset="0"/>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GB"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GB"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E8339A-AD4C-4299-B676-C4ADA05616EE}" type="datetime1">
              <a:rPr lang="en-GB" smtClean="0"/>
              <a:t>07/12/2023</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9E29A8E-A0F1-419A-8E8B-A78BF9C70DE8}" type="slidenum">
              <a:rPr lang="en-GB" smtClean="0"/>
              <a:t>‹#›</a:t>
            </a:fld>
            <a:endParaRPr lang="en-GB"/>
          </a:p>
        </p:txBody>
      </p:sp>
    </p:spTree>
    <p:extLst>
      <p:ext uri="{BB962C8B-B14F-4D97-AF65-F5344CB8AC3E}">
        <p14:creationId xmlns:p14="http://schemas.microsoft.com/office/powerpoint/2010/main" val="3750930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Lst>
  <p:hf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2794D5-603D-C5CE-42D2-51CBD161817E}"/>
              </a:ext>
            </a:extLst>
          </p:cNvPr>
          <p:cNvSpPr>
            <a:spLocks noGrp="1"/>
          </p:cNvSpPr>
          <p:nvPr>
            <p:ph type="title"/>
          </p:nvPr>
        </p:nvSpPr>
        <p:spPr/>
        <p:txBody>
          <a:bodyPr/>
          <a:lstStyle/>
          <a:p>
            <a:r>
              <a:rPr lang="en-DK" dirty="0"/>
              <a:t>Basic genome assembly QC</a:t>
            </a:r>
          </a:p>
        </p:txBody>
      </p:sp>
      <p:sp>
        <p:nvSpPr>
          <p:cNvPr id="4" name="Content Placeholder 3">
            <a:extLst>
              <a:ext uri="{FF2B5EF4-FFF2-40B4-BE49-F238E27FC236}">
                <a16:creationId xmlns:a16="http://schemas.microsoft.com/office/drawing/2014/main" id="{14826B67-074E-E774-3E6D-8CDF63335FBD}"/>
              </a:ext>
            </a:extLst>
          </p:cNvPr>
          <p:cNvSpPr>
            <a:spLocks noGrp="1"/>
          </p:cNvSpPr>
          <p:nvPr>
            <p:ph idx="1"/>
          </p:nvPr>
        </p:nvSpPr>
        <p:spPr>
          <a:xfrm>
            <a:off x="431999" y="1663421"/>
            <a:ext cx="11352563" cy="4544874"/>
          </a:xfrm>
        </p:spPr>
        <p:txBody>
          <a:bodyPr>
            <a:normAutofit fontScale="92500" lnSpcReduction="10000"/>
          </a:bodyPr>
          <a:lstStyle/>
          <a:p>
            <a:r>
              <a:rPr lang="en-DK" sz="2600" dirty="0">
                <a:latin typeface="Calibri" panose="020F0502020204030204" pitchFamily="34" charset="0"/>
                <a:cs typeface="Calibri" panose="020F0502020204030204" pitchFamily="34" charset="0"/>
              </a:rPr>
              <a:t>How do we evaluate the quality of a genome assembly?</a:t>
            </a:r>
          </a:p>
          <a:p>
            <a:endParaRPr lang="en-DK" sz="1800" dirty="0">
              <a:latin typeface="Calibri" panose="020F0502020204030204" pitchFamily="34" charset="0"/>
              <a:cs typeface="Calibri" panose="020F0502020204030204" pitchFamily="34" charset="0"/>
            </a:endParaRPr>
          </a:p>
          <a:p>
            <a:endParaRPr lang="en-DK" sz="1800" dirty="0">
              <a:latin typeface="Calibri" panose="020F0502020204030204" pitchFamily="34" charset="0"/>
              <a:cs typeface="Calibri" panose="020F0502020204030204" pitchFamily="34" charset="0"/>
            </a:endParaRPr>
          </a:p>
          <a:p>
            <a:r>
              <a:rPr lang="en-DK" sz="2200" dirty="0">
                <a:latin typeface="Calibri" panose="020F0502020204030204" pitchFamily="34" charset="0"/>
                <a:cs typeface="Calibri" panose="020F0502020204030204" pitchFamily="34" charset="0"/>
              </a:rPr>
              <a:t>A high quality draft assembly should…</a:t>
            </a:r>
          </a:p>
          <a:p>
            <a:endParaRPr lang="en-DK"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DK" sz="2200" dirty="0">
                <a:latin typeface="Calibri" panose="020F0502020204030204" pitchFamily="34" charset="0"/>
                <a:cs typeface="Calibri" panose="020F0502020204030204" pitchFamily="34" charset="0"/>
              </a:rPr>
              <a:t>Contain all or nearly all the DNA content of the sequenced organism, both chromosomal and plasmid.</a:t>
            </a:r>
          </a:p>
          <a:p>
            <a:pPr marL="285750" indent="-285750">
              <a:buFont typeface="Arial" panose="020B0604020202020204" pitchFamily="34" charset="0"/>
              <a:buChar char="•"/>
            </a:pPr>
            <a:endParaRPr lang="en-DK"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DK" sz="2200" dirty="0">
                <a:latin typeface="Calibri" panose="020F0502020204030204" pitchFamily="34" charset="0"/>
                <a:cs typeface="Calibri" panose="020F0502020204030204" pitchFamily="34" charset="0"/>
              </a:rPr>
              <a:t>Contain little noise and little or no DNA from other organisms (stemming from cross-contamination from other organisms, DNA from laboratory reagents, sequencing artifacts.)</a:t>
            </a:r>
          </a:p>
          <a:p>
            <a:pPr marL="285750" indent="-285750">
              <a:buFont typeface="Arial" panose="020B0604020202020204" pitchFamily="34" charset="0"/>
              <a:buChar char="•"/>
            </a:pPr>
            <a:endParaRPr lang="en-DK" sz="2200" dirty="0">
              <a:latin typeface="Calibri" panose="020F0502020204030204" pitchFamily="34" charset="0"/>
              <a:cs typeface="Calibri" panose="020F0502020204030204" pitchFamily="34" charset="0"/>
            </a:endParaRPr>
          </a:p>
          <a:p>
            <a:pPr marL="285750" indent="-285750">
              <a:buFont typeface="Arial" panose="020B0604020202020204" pitchFamily="34" charset="0"/>
              <a:buChar char="•"/>
            </a:pPr>
            <a:r>
              <a:rPr lang="en-DK" sz="2200" dirty="0">
                <a:latin typeface="Calibri" panose="020F0502020204030204" pitchFamily="34" charset="0"/>
                <a:cs typeface="Calibri" panose="020F0502020204030204" pitchFamily="34" charset="0"/>
              </a:rPr>
              <a:t>Ideally contain a lot of long contigs, since this better allows us to analyze where genes are located relative to each other, and lowers the risk that individual genes will be interrupted by contig terminations or incorrectly missing from the genome.</a:t>
            </a:r>
          </a:p>
        </p:txBody>
      </p:sp>
    </p:spTree>
    <p:extLst>
      <p:ext uri="{BB962C8B-B14F-4D97-AF65-F5344CB8AC3E}">
        <p14:creationId xmlns:p14="http://schemas.microsoft.com/office/powerpoint/2010/main" val="100303258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C8FF-FCFC-7A6F-3102-2D1AB3C99C05}"/>
              </a:ext>
            </a:extLst>
          </p:cNvPr>
          <p:cNvSpPr>
            <a:spLocks noGrp="1"/>
          </p:cNvSpPr>
          <p:nvPr>
            <p:ph type="title"/>
          </p:nvPr>
        </p:nvSpPr>
        <p:spPr/>
        <p:txBody>
          <a:bodyPr>
            <a:normAutofit/>
          </a:bodyPr>
          <a:lstStyle/>
          <a:p>
            <a:r>
              <a:rPr lang="en-DK" dirty="0"/>
              <a:t>Common causes for poor assembly</a:t>
            </a:r>
            <a:endParaRPr lang="en-DK" sz="2200" dirty="0"/>
          </a:p>
        </p:txBody>
      </p:sp>
      <p:sp>
        <p:nvSpPr>
          <p:cNvPr id="5" name="Slide Number Placeholder 4">
            <a:extLst>
              <a:ext uri="{FF2B5EF4-FFF2-40B4-BE49-F238E27FC236}">
                <a16:creationId xmlns:a16="http://schemas.microsoft.com/office/drawing/2014/main" id="{3150CD3C-0F9F-3347-30A9-B32582ECA7AA}"/>
              </a:ext>
            </a:extLst>
          </p:cNvPr>
          <p:cNvSpPr>
            <a:spLocks noGrp="1"/>
          </p:cNvSpPr>
          <p:nvPr>
            <p:ph type="sldNum" sz="quarter" idx="12"/>
          </p:nvPr>
        </p:nvSpPr>
        <p:spPr/>
        <p:txBody>
          <a:bodyPr/>
          <a:lstStyle/>
          <a:p>
            <a:fld id="{F9E29A8E-A0F1-419A-8E8B-A78BF9C70DE8}" type="slidenum">
              <a:rPr lang="en-GB" smtClean="0"/>
              <a:pPr/>
              <a:t>10</a:t>
            </a:fld>
            <a:endParaRPr lang="en-GB" dirty="0"/>
          </a:p>
        </p:txBody>
      </p:sp>
      <p:sp>
        <p:nvSpPr>
          <p:cNvPr id="9" name="TextBox 8">
            <a:extLst>
              <a:ext uri="{FF2B5EF4-FFF2-40B4-BE49-F238E27FC236}">
                <a16:creationId xmlns:a16="http://schemas.microsoft.com/office/drawing/2014/main" id="{4A9F1D48-9A5D-2DC7-9F23-65E283CA7BC3}"/>
              </a:ext>
            </a:extLst>
          </p:cNvPr>
          <p:cNvSpPr txBox="1"/>
          <p:nvPr/>
        </p:nvSpPr>
        <p:spPr>
          <a:xfrm>
            <a:off x="432000" y="4490217"/>
            <a:ext cx="11126337" cy="2308324"/>
          </a:xfrm>
          <a:prstGeom prst="rect">
            <a:avLst/>
          </a:prstGeom>
          <a:noFill/>
        </p:spPr>
        <p:txBody>
          <a:bodyPr wrap="square" rtlCol="0">
            <a:spAutoFit/>
          </a:bodyPr>
          <a:lstStyle/>
          <a:p>
            <a:r>
              <a:rPr lang="en-DK" sz="2000" dirty="0"/>
              <a:t>We will discuss in more detail how contamination from other strains or species may impact assembly</a:t>
            </a:r>
          </a:p>
          <a:p>
            <a:endParaRPr lang="en-DK" sz="2000" dirty="0"/>
          </a:p>
          <a:p>
            <a:r>
              <a:rPr lang="en-DK" sz="2000" dirty="0"/>
              <a:t>Untill then you can have a look at the Quast results for short read spades assemblies from 16 E. coli isolates (</a:t>
            </a:r>
            <a:r>
              <a:rPr lang="en-GB" sz="2000" dirty="0" err="1">
                <a:solidFill>
                  <a:schemeClr val="tx2">
                    <a:lumMod val="75000"/>
                  </a:schemeClr>
                </a:solidFill>
              </a:rPr>
              <a:t>quast_results_Illumina.zip</a:t>
            </a:r>
            <a:r>
              <a:rPr lang="en-GB" sz="2000" dirty="0"/>
              <a:t>) (or if you have the software set up you can generate it yourself, the assemblies can be found in </a:t>
            </a:r>
            <a:r>
              <a:rPr lang="en-GB" sz="2000" dirty="0" err="1">
                <a:solidFill>
                  <a:schemeClr val="tx2">
                    <a:lumMod val="75000"/>
                  </a:schemeClr>
                </a:solidFill>
              </a:rPr>
              <a:t>spades_assemblies.zip</a:t>
            </a:r>
            <a:r>
              <a:rPr lang="en-GB" sz="2000" dirty="0"/>
              <a:t>)</a:t>
            </a:r>
          </a:p>
          <a:p>
            <a:endParaRPr lang="en-GB" sz="2000" dirty="0"/>
          </a:p>
          <a:p>
            <a:r>
              <a:rPr lang="en-GB" sz="2000" dirty="0"/>
              <a:t>Use: </a:t>
            </a:r>
            <a:r>
              <a:rPr lang="en-DK" sz="1800" dirty="0">
                <a:solidFill>
                  <a:schemeClr val="tx2">
                    <a:lumMod val="75000"/>
                  </a:schemeClr>
                </a:solidFill>
              </a:rPr>
              <a:t>quast.py -m 0 -o [output_directory] *.fasta</a:t>
            </a:r>
          </a:p>
        </p:txBody>
      </p:sp>
      <p:graphicFrame>
        <p:nvGraphicFramePr>
          <p:cNvPr id="8" name="Content Placeholder 7">
            <a:extLst>
              <a:ext uri="{FF2B5EF4-FFF2-40B4-BE49-F238E27FC236}">
                <a16:creationId xmlns:a16="http://schemas.microsoft.com/office/drawing/2014/main" id="{B291287F-CA13-46A3-1BD8-EFB4CE29F608}"/>
              </a:ext>
            </a:extLst>
          </p:cNvPr>
          <p:cNvGraphicFramePr>
            <a:graphicFrameLocks noGrp="1"/>
          </p:cNvGraphicFramePr>
          <p:nvPr>
            <p:ph idx="1"/>
            <p:extLst>
              <p:ext uri="{D42A27DB-BD31-4B8C-83A1-F6EECF244321}">
                <p14:modId xmlns:p14="http://schemas.microsoft.com/office/powerpoint/2010/main" val="3065515899"/>
              </p:ext>
            </p:extLst>
          </p:nvPr>
        </p:nvGraphicFramePr>
        <p:xfrm>
          <a:off x="331068" y="1110658"/>
          <a:ext cx="11328200" cy="3337433"/>
        </p:xfrm>
        <a:graphic>
          <a:graphicData uri="http://schemas.openxmlformats.org/drawingml/2006/table">
            <a:tbl>
              <a:tblPr firstRow="1" bandRow="1">
                <a:tableStyleId>{5C22544A-7EE6-4342-B048-85BDC9FD1C3A}</a:tableStyleId>
              </a:tblPr>
              <a:tblGrid>
                <a:gridCol w="4504531">
                  <a:extLst>
                    <a:ext uri="{9D8B030D-6E8A-4147-A177-3AD203B41FA5}">
                      <a16:colId xmlns:a16="http://schemas.microsoft.com/office/drawing/2014/main" val="2403827231"/>
                    </a:ext>
                  </a:extLst>
                </a:gridCol>
                <a:gridCol w="6823669">
                  <a:extLst>
                    <a:ext uri="{9D8B030D-6E8A-4147-A177-3AD203B41FA5}">
                      <a16:colId xmlns:a16="http://schemas.microsoft.com/office/drawing/2014/main" val="4119958699"/>
                    </a:ext>
                  </a:extLst>
                </a:gridCol>
              </a:tblGrid>
              <a:tr h="0">
                <a:tc>
                  <a:txBody>
                    <a:bodyPr/>
                    <a:lstStyle/>
                    <a:p>
                      <a:r>
                        <a:rPr lang="en-DK" sz="1400" dirty="0"/>
                        <a:t>Error source</a:t>
                      </a:r>
                    </a:p>
                  </a:txBody>
                  <a:tcPr/>
                </a:tc>
                <a:tc>
                  <a:txBody>
                    <a:bodyPr/>
                    <a:lstStyle/>
                    <a:p>
                      <a:r>
                        <a:rPr lang="en-DK" sz="1400" dirty="0"/>
                        <a:t>QC effect</a:t>
                      </a:r>
                    </a:p>
                  </a:txBody>
                  <a:tcPr/>
                </a:tc>
                <a:extLst>
                  <a:ext uri="{0D108BD9-81ED-4DB2-BD59-A6C34878D82A}">
                    <a16:rowId xmlns:a16="http://schemas.microsoft.com/office/drawing/2014/main" val="2827544433"/>
                  </a:ext>
                </a:extLst>
              </a:tr>
              <a:tr h="1131100">
                <a:tc>
                  <a:txBody>
                    <a:bodyPr/>
                    <a:lstStyle/>
                    <a:p>
                      <a:r>
                        <a:rPr lang="en-DK" sz="1400" dirty="0"/>
                        <a:t>Low sequencing depth</a:t>
                      </a:r>
                    </a:p>
                    <a:p>
                      <a:r>
                        <a:rPr lang="en-DK" sz="1400" dirty="0"/>
                        <a:t>Uneven sequencing depth</a:t>
                      </a:r>
                    </a:p>
                  </a:txBody>
                  <a:tcPr/>
                </a:tc>
                <a:tc>
                  <a:txBody>
                    <a:bodyPr/>
                    <a:lstStyle/>
                    <a:p>
                      <a:pPr marL="285750" indent="-285750">
                        <a:buFont typeface="Arial" panose="020B0604020202020204" pitchFamily="34" charset="0"/>
                        <a:buChar char="•"/>
                      </a:pPr>
                      <a:r>
                        <a:rPr lang="en-DK" sz="1400" dirty="0"/>
                        <a:t>Large number of contigs</a:t>
                      </a:r>
                    </a:p>
                    <a:p>
                      <a:pPr marL="285750" indent="-285750">
                        <a:buFont typeface="Arial" panose="020B0604020202020204" pitchFamily="34" charset="0"/>
                        <a:buChar char="•"/>
                      </a:pPr>
                      <a:r>
                        <a:rPr lang="en-DK" sz="1400" dirty="0"/>
                        <a:t>High L50, L90</a:t>
                      </a:r>
                    </a:p>
                    <a:p>
                      <a:pPr marL="285750" indent="-285750">
                        <a:buFont typeface="Arial" panose="020B0604020202020204" pitchFamily="34" charset="0"/>
                        <a:buChar char="•"/>
                      </a:pPr>
                      <a:r>
                        <a:rPr lang="en-DK" sz="1400" dirty="0"/>
                        <a:t>Low N50, N90, AuN</a:t>
                      </a:r>
                    </a:p>
                    <a:p>
                      <a:pPr marL="285750" indent="-285750">
                        <a:buFont typeface="Arial" panose="020B0604020202020204" pitchFamily="34" charset="0"/>
                        <a:buChar char="•"/>
                      </a:pPr>
                      <a:r>
                        <a:rPr lang="en-DK" sz="1400" dirty="0"/>
                        <a:t>Likely small genome size</a:t>
                      </a:r>
                    </a:p>
                  </a:txBody>
                  <a:tcPr/>
                </a:tc>
                <a:extLst>
                  <a:ext uri="{0D108BD9-81ED-4DB2-BD59-A6C34878D82A}">
                    <a16:rowId xmlns:a16="http://schemas.microsoft.com/office/drawing/2014/main" val="3085762721"/>
                  </a:ext>
                </a:extLst>
              </a:tr>
              <a:tr h="872563">
                <a:tc>
                  <a:txBody>
                    <a:bodyPr/>
                    <a:lstStyle/>
                    <a:p>
                      <a:r>
                        <a:rPr lang="en-DK" sz="1400" dirty="0"/>
                        <a:t>Interspecies contamination</a:t>
                      </a:r>
                    </a:p>
                  </a:txBody>
                  <a:tcPr/>
                </a:tc>
                <a:tc>
                  <a:txBody>
                    <a:bodyPr/>
                    <a:lstStyle/>
                    <a:p>
                      <a:pPr marL="285750" indent="-285750">
                        <a:buFont typeface="Arial" panose="020B0604020202020204" pitchFamily="34" charset="0"/>
                        <a:buChar char="•"/>
                      </a:pPr>
                      <a:r>
                        <a:rPr lang="en-DK" sz="1400" dirty="0"/>
                        <a:t>Genome size much larger than expected</a:t>
                      </a:r>
                    </a:p>
                    <a:p>
                      <a:pPr marL="285750" indent="-285750">
                        <a:buFont typeface="Arial" panose="020B0604020202020204" pitchFamily="34" charset="0"/>
                        <a:buChar char="•"/>
                      </a:pPr>
                      <a:r>
                        <a:rPr lang="en-DK" sz="1400" dirty="0"/>
                        <a:t>High L50, N50</a:t>
                      </a:r>
                    </a:p>
                    <a:p>
                      <a:pPr marL="285750" indent="-285750">
                        <a:buFont typeface="Arial" panose="020B0604020202020204" pitchFamily="34" charset="0"/>
                        <a:buChar char="•"/>
                      </a:pPr>
                      <a:r>
                        <a:rPr lang="en-DK" sz="1400" dirty="0"/>
                        <a:t>Low N50, N90, AuN</a:t>
                      </a:r>
                    </a:p>
                  </a:txBody>
                  <a:tcPr/>
                </a:tc>
                <a:extLst>
                  <a:ext uri="{0D108BD9-81ED-4DB2-BD59-A6C34878D82A}">
                    <a16:rowId xmlns:a16="http://schemas.microsoft.com/office/drawing/2014/main" val="1390539291"/>
                  </a:ext>
                </a:extLst>
              </a:tr>
              <a:tr h="1028970">
                <a:tc>
                  <a:txBody>
                    <a:bodyPr/>
                    <a:lstStyle/>
                    <a:p>
                      <a:r>
                        <a:rPr lang="en-DK" sz="1400" dirty="0"/>
                        <a:t>Intraspecies contamination</a:t>
                      </a:r>
                    </a:p>
                  </a:txBody>
                  <a:tcPr/>
                </a:tc>
                <a:tc>
                  <a:txBody>
                    <a:bodyPr/>
                    <a:lstStyle/>
                    <a:p>
                      <a:pPr marL="285750" indent="-285750">
                        <a:buFont typeface="Arial" panose="020B0604020202020204" pitchFamily="34" charset="0"/>
                        <a:buChar char="•"/>
                      </a:pPr>
                      <a:r>
                        <a:rPr lang="en-DK" sz="1400" dirty="0"/>
                        <a:t>Genome size larger than expected (could be just slightly)</a:t>
                      </a:r>
                    </a:p>
                    <a:p>
                      <a:pPr marL="285750" indent="-285750">
                        <a:buFont typeface="Arial" panose="020B0604020202020204" pitchFamily="34" charset="0"/>
                        <a:buChar char="•"/>
                      </a:pPr>
                      <a:r>
                        <a:rPr lang="en-DK" sz="1400" dirty="0"/>
                        <a:t>Very high L50, N50</a:t>
                      </a:r>
                    </a:p>
                    <a:p>
                      <a:pPr marL="285750" indent="-285750">
                        <a:buFont typeface="Arial" panose="020B0604020202020204" pitchFamily="34" charset="0"/>
                        <a:buChar char="•"/>
                      </a:pPr>
                      <a:r>
                        <a:rPr lang="en-DK" sz="1400" dirty="0"/>
                        <a:t>Very low N50, N90, AuN</a:t>
                      </a:r>
                    </a:p>
                    <a:p>
                      <a:pPr marL="285750" indent="-285750">
                        <a:buFont typeface="Arial" panose="020B0604020202020204" pitchFamily="34" charset="0"/>
                        <a:buChar char="•"/>
                      </a:pPr>
                      <a:r>
                        <a:rPr lang="en-DK" sz="1400" dirty="0"/>
                        <a:t>Large number of ambiguous basecalls</a:t>
                      </a:r>
                    </a:p>
                  </a:txBody>
                  <a:tcPr/>
                </a:tc>
                <a:extLst>
                  <a:ext uri="{0D108BD9-81ED-4DB2-BD59-A6C34878D82A}">
                    <a16:rowId xmlns:a16="http://schemas.microsoft.com/office/drawing/2014/main" val="1081071965"/>
                  </a:ext>
                </a:extLst>
              </a:tr>
            </a:tbl>
          </a:graphicData>
        </a:graphic>
      </p:graphicFrame>
    </p:spTree>
    <p:extLst>
      <p:ext uri="{BB962C8B-B14F-4D97-AF65-F5344CB8AC3E}">
        <p14:creationId xmlns:p14="http://schemas.microsoft.com/office/powerpoint/2010/main" val="14082743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C8FF-FCFC-7A6F-3102-2D1AB3C99C05}"/>
              </a:ext>
            </a:extLst>
          </p:cNvPr>
          <p:cNvSpPr>
            <a:spLocks noGrp="1"/>
          </p:cNvSpPr>
          <p:nvPr>
            <p:ph type="title"/>
          </p:nvPr>
        </p:nvSpPr>
        <p:spPr/>
        <p:txBody>
          <a:bodyPr>
            <a:normAutofit/>
          </a:bodyPr>
          <a:lstStyle/>
          <a:p>
            <a:r>
              <a:rPr lang="en-DK" dirty="0"/>
              <a:t>Basic assembly QC parameters</a:t>
            </a:r>
            <a:endParaRPr lang="en-DK" sz="2200" dirty="0"/>
          </a:p>
        </p:txBody>
      </p:sp>
      <p:sp>
        <p:nvSpPr>
          <p:cNvPr id="5" name="Slide Number Placeholder 4">
            <a:extLst>
              <a:ext uri="{FF2B5EF4-FFF2-40B4-BE49-F238E27FC236}">
                <a16:creationId xmlns:a16="http://schemas.microsoft.com/office/drawing/2014/main" id="{3150CD3C-0F9F-3347-30A9-B32582ECA7AA}"/>
              </a:ext>
            </a:extLst>
          </p:cNvPr>
          <p:cNvSpPr>
            <a:spLocks noGrp="1"/>
          </p:cNvSpPr>
          <p:nvPr>
            <p:ph type="sldNum" sz="quarter" idx="12"/>
          </p:nvPr>
        </p:nvSpPr>
        <p:spPr/>
        <p:txBody>
          <a:bodyPr/>
          <a:lstStyle/>
          <a:p>
            <a:fld id="{F9E29A8E-A0F1-419A-8E8B-A78BF9C70DE8}" type="slidenum">
              <a:rPr lang="en-GB" smtClean="0"/>
              <a:pPr/>
              <a:t>2</a:t>
            </a:fld>
            <a:endParaRPr lang="en-GB" dirty="0"/>
          </a:p>
        </p:txBody>
      </p:sp>
      <p:sp>
        <p:nvSpPr>
          <p:cNvPr id="4" name="Content Placeholder 3">
            <a:extLst>
              <a:ext uri="{FF2B5EF4-FFF2-40B4-BE49-F238E27FC236}">
                <a16:creationId xmlns:a16="http://schemas.microsoft.com/office/drawing/2014/main" id="{10955DE0-0BD5-7A24-D79D-59BF5C0B50F5}"/>
              </a:ext>
            </a:extLst>
          </p:cNvPr>
          <p:cNvSpPr>
            <a:spLocks noGrp="1"/>
          </p:cNvSpPr>
          <p:nvPr>
            <p:ph idx="1"/>
          </p:nvPr>
        </p:nvSpPr>
        <p:spPr/>
        <p:txBody>
          <a:bodyPr/>
          <a:lstStyle/>
          <a:p>
            <a:pPr marL="457200" indent="-457200">
              <a:buFont typeface="Arial" panose="020B0604020202020204" pitchFamily="34" charset="0"/>
              <a:buChar char="•"/>
            </a:pPr>
            <a:r>
              <a:rPr lang="en-DK" dirty="0"/>
              <a:t>Genome size</a:t>
            </a:r>
          </a:p>
          <a:p>
            <a:pPr marL="457200" indent="-457200">
              <a:buFont typeface="Arial" panose="020B0604020202020204" pitchFamily="34" charset="0"/>
              <a:buChar char="•"/>
            </a:pPr>
            <a:r>
              <a:rPr lang="en-DK" dirty="0"/>
              <a:t>Number of contigs</a:t>
            </a:r>
          </a:p>
          <a:p>
            <a:pPr marL="457200" indent="-457200">
              <a:buFont typeface="Arial" panose="020B0604020202020204" pitchFamily="34" charset="0"/>
              <a:buChar char="•"/>
            </a:pPr>
            <a:r>
              <a:rPr lang="en-DK" dirty="0"/>
              <a:t>Distribution of contig lengths</a:t>
            </a:r>
          </a:p>
          <a:p>
            <a:pPr marL="1143000" lvl="1" indent="-457200"/>
            <a:r>
              <a:rPr lang="en-DK" dirty="0"/>
              <a:t>L50</a:t>
            </a:r>
          </a:p>
          <a:p>
            <a:pPr marL="1143000" lvl="1" indent="-457200"/>
            <a:r>
              <a:rPr lang="en-DK" dirty="0"/>
              <a:t>N50</a:t>
            </a:r>
          </a:p>
          <a:p>
            <a:pPr marL="1143000" lvl="1" indent="-457200"/>
            <a:r>
              <a:rPr lang="en-DK" dirty="0"/>
              <a:t>L90</a:t>
            </a:r>
          </a:p>
          <a:p>
            <a:pPr marL="1143000" lvl="1" indent="-457200"/>
            <a:r>
              <a:rPr lang="en-DK" dirty="0"/>
              <a:t>N90</a:t>
            </a:r>
          </a:p>
          <a:p>
            <a:pPr marL="1143000" lvl="1" indent="-457200"/>
            <a:r>
              <a:rPr lang="en-DK" dirty="0"/>
              <a:t>AuN</a:t>
            </a:r>
          </a:p>
        </p:txBody>
      </p:sp>
    </p:spTree>
    <p:extLst>
      <p:ext uri="{BB962C8B-B14F-4D97-AF65-F5344CB8AC3E}">
        <p14:creationId xmlns:p14="http://schemas.microsoft.com/office/powerpoint/2010/main" val="1120121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C8FF-FCFC-7A6F-3102-2D1AB3C99C05}"/>
              </a:ext>
            </a:extLst>
          </p:cNvPr>
          <p:cNvSpPr>
            <a:spLocks noGrp="1"/>
          </p:cNvSpPr>
          <p:nvPr>
            <p:ph type="title"/>
          </p:nvPr>
        </p:nvSpPr>
        <p:spPr/>
        <p:txBody>
          <a:bodyPr>
            <a:normAutofit/>
          </a:bodyPr>
          <a:lstStyle/>
          <a:p>
            <a:r>
              <a:rPr lang="en-DK" dirty="0"/>
              <a:t>Basic assembly QC parameters</a:t>
            </a:r>
            <a:endParaRPr lang="en-DK" sz="2200" dirty="0"/>
          </a:p>
        </p:txBody>
      </p:sp>
      <p:sp>
        <p:nvSpPr>
          <p:cNvPr id="5" name="Slide Number Placeholder 4">
            <a:extLst>
              <a:ext uri="{FF2B5EF4-FFF2-40B4-BE49-F238E27FC236}">
                <a16:creationId xmlns:a16="http://schemas.microsoft.com/office/drawing/2014/main" id="{3150CD3C-0F9F-3347-30A9-B32582ECA7AA}"/>
              </a:ext>
            </a:extLst>
          </p:cNvPr>
          <p:cNvSpPr>
            <a:spLocks noGrp="1"/>
          </p:cNvSpPr>
          <p:nvPr>
            <p:ph type="sldNum" sz="quarter" idx="12"/>
          </p:nvPr>
        </p:nvSpPr>
        <p:spPr/>
        <p:txBody>
          <a:bodyPr/>
          <a:lstStyle/>
          <a:p>
            <a:fld id="{F9E29A8E-A0F1-419A-8E8B-A78BF9C70DE8}" type="slidenum">
              <a:rPr lang="en-GB" smtClean="0"/>
              <a:pPr/>
              <a:t>3</a:t>
            </a:fld>
            <a:endParaRPr lang="en-GB" dirty="0"/>
          </a:p>
        </p:txBody>
      </p:sp>
      <p:sp>
        <p:nvSpPr>
          <p:cNvPr id="4" name="Content Placeholder 3">
            <a:extLst>
              <a:ext uri="{FF2B5EF4-FFF2-40B4-BE49-F238E27FC236}">
                <a16:creationId xmlns:a16="http://schemas.microsoft.com/office/drawing/2014/main" id="{10955DE0-0BD5-7A24-D79D-59BF5C0B50F5}"/>
              </a:ext>
            </a:extLst>
          </p:cNvPr>
          <p:cNvSpPr>
            <a:spLocks noGrp="1"/>
          </p:cNvSpPr>
          <p:nvPr>
            <p:ph idx="1"/>
          </p:nvPr>
        </p:nvSpPr>
        <p:spPr/>
        <p:txBody>
          <a:bodyPr/>
          <a:lstStyle/>
          <a:p>
            <a:r>
              <a:rPr lang="en-DK" dirty="0"/>
              <a:t>L50 is the smallest number of contigs required to cover 50% of the genome content of a draft assembly.</a:t>
            </a:r>
          </a:p>
          <a:p>
            <a:endParaRPr lang="en-DK" dirty="0"/>
          </a:p>
          <a:p>
            <a:r>
              <a:rPr lang="en-DK" dirty="0"/>
              <a:t>To find the L50 value</a:t>
            </a:r>
          </a:p>
          <a:p>
            <a:pPr marL="514350" indent="-514350">
              <a:buFont typeface="+mj-lt"/>
              <a:buAutoNum type="arabicPeriod"/>
            </a:pPr>
            <a:r>
              <a:rPr lang="en-DK" sz="2400" dirty="0"/>
              <a:t>Calculate the total length of the assembly</a:t>
            </a:r>
          </a:p>
          <a:p>
            <a:pPr marL="514350" indent="-514350">
              <a:buFont typeface="+mj-lt"/>
              <a:buAutoNum type="arabicPeriod"/>
            </a:pPr>
            <a:r>
              <a:rPr lang="en-DK" sz="2400" dirty="0"/>
              <a:t>Order all contigs from largest to smallest</a:t>
            </a:r>
          </a:p>
          <a:p>
            <a:pPr marL="514350" indent="-514350">
              <a:buFont typeface="+mj-lt"/>
              <a:buAutoNum type="arabicPeriod"/>
            </a:pPr>
            <a:r>
              <a:rPr lang="en-DK" sz="2400" dirty="0"/>
              <a:t>Go through the contigs while summing up their lengths. L50 is the number of contigs you need to go through to get to 50% of total assembly length</a:t>
            </a:r>
          </a:p>
          <a:p>
            <a:endParaRPr lang="en-DK" dirty="0"/>
          </a:p>
          <a:p>
            <a:r>
              <a:rPr lang="en-DK" dirty="0"/>
              <a:t>The N50 value is the length of that same contig.</a:t>
            </a:r>
          </a:p>
        </p:txBody>
      </p:sp>
    </p:spTree>
    <p:extLst>
      <p:ext uri="{BB962C8B-B14F-4D97-AF65-F5344CB8AC3E}">
        <p14:creationId xmlns:p14="http://schemas.microsoft.com/office/powerpoint/2010/main" val="20916314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C8FF-FCFC-7A6F-3102-2D1AB3C99C05}"/>
              </a:ext>
            </a:extLst>
          </p:cNvPr>
          <p:cNvSpPr>
            <a:spLocks noGrp="1"/>
          </p:cNvSpPr>
          <p:nvPr>
            <p:ph type="title"/>
          </p:nvPr>
        </p:nvSpPr>
        <p:spPr/>
        <p:txBody>
          <a:bodyPr>
            <a:normAutofit/>
          </a:bodyPr>
          <a:lstStyle/>
          <a:p>
            <a:r>
              <a:rPr lang="en-DK" dirty="0"/>
              <a:t>Basic assembly QC parameters</a:t>
            </a:r>
            <a:endParaRPr lang="en-DK" sz="2200" dirty="0"/>
          </a:p>
        </p:txBody>
      </p:sp>
      <p:sp>
        <p:nvSpPr>
          <p:cNvPr id="5" name="Slide Number Placeholder 4">
            <a:extLst>
              <a:ext uri="{FF2B5EF4-FFF2-40B4-BE49-F238E27FC236}">
                <a16:creationId xmlns:a16="http://schemas.microsoft.com/office/drawing/2014/main" id="{3150CD3C-0F9F-3347-30A9-B32582ECA7AA}"/>
              </a:ext>
            </a:extLst>
          </p:cNvPr>
          <p:cNvSpPr>
            <a:spLocks noGrp="1"/>
          </p:cNvSpPr>
          <p:nvPr>
            <p:ph type="sldNum" sz="quarter" idx="12"/>
          </p:nvPr>
        </p:nvSpPr>
        <p:spPr/>
        <p:txBody>
          <a:bodyPr/>
          <a:lstStyle/>
          <a:p>
            <a:fld id="{F9E29A8E-A0F1-419A-8E8B-A78BF9C70DE8}" type="slidenum">
              <a:rPr lang="en-GB" smtClean="0"/>
              <a:pPr/>
              <a:t>4</a:t>
            </a:fld>
            <a:endParaRPr lang="en-GB" dirty="0"/>
          </a:p>
        </p:txBody>
      </p:sp>
      <p:sp>
        <p:nvSpPr>
          <p:cNvPr id="4" name="Content Placeholder 3">
            <a:extLst>
              <a:ext uri="{FF2B5EF4-FFF2-40B4-BE49-F238E27FC236}">
                <a16:creationId xmlns:a16="http://schemas.microsoft.com/office/drawing/2014/main" id="{10955DE0-0BD5-7A24-D79D-59BF5C0B50F5}"/>
              </a:ext>
            </a:extLst>
          </p:cNvPr>
          <p:cNvSpPr>
            <a:spLocks noGrp="1"/>
          </p:cNvSpPr>
          <p:nvPr>
            <p:ph idx="1"/>
          </p:nvPr>
        </p:nvSpPr>
        <p:spPr/>
        <p:txBody>
          <a:bodyPr/>
          <a:lstStyle/>
          <a:p>
            <a:r>
              <a:rPr lang="en-DK" dirty="0"/>
              <a:t>Same principle is applied to identify L90, N90 etc.</a:t>
            </a:r>
          </a:p>
        </p:txBody>
      </p:sp>
      <p:pic>
        <p:nvPicPr>
          <p:cNvPr id="1026" name="Picture 2">
            <a:extLst>
              <a:ext uri="{FF2B5EF4-FFF2-40B4-BE49-F238E27FC236}">
                <a16:creationId xmlns:a16="http://schemas.microsoft.com/office/drawing/2014/main" id="{ABEF68C8-4278-B2AB-A9F0-0ABA9F91673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88786" y="2287273"/>
            <a:ext cx="5265327" cy="3603458"/>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95EBED4-FBE2-6306-2628-B8027354F29F}"/>
              </a:ext>
            </a:extLst>
          </p:cNvPr>
          <p:cNvSpPr txBox="1"/>
          <p:nvPr/>
        </p:nvSpPr>
        <p:spPr>
          <a:xfrm>
            <a:off x="6488786" y="5986509"/>
            <a:ext cx="6096000" cy="286232"/>
          </a:xfrm>
          <a:prstGeom prst="rect">
            <a:avLst/>
          </a:prstGeom>
          <a:noFill/>
        </p:spPr>
        <p:txBody>
          <a:bodyPr wrap="square">
            <a:spAutoFit/>
          </a:bodyPr>
          <a:lstStyle/>
          <a:p>
            <a:r>
              <a:rPr lang="en-DK" sz="1400" dirty="0"/>
              <a:t>https://lh3.github.io/2020/04/08/a-new-metric-on-assembly-contiguity</a:t>
            </a:r>
          </a:p>
        </p:txBody>
      </p:sp>
      <p:sp>
        <p:nvSpPr>
          <p:cNvPr id="8" name="TextBox 7">
            <a:extLst>
              <a:ext uri="{FF2B5EF4-FFF2-40B4-BE49-F238E27FC236}">
                <a16:creationId xmlns:a16="http://schemas.microsoft.com/office/drawing/2014/main" id="{055DF65E-A98F-9373-4A5E-6A0E9C8E9FEA}"/>
              </a:ext>
            </a:extLst>
          </p:cNvPr>
          <p:cNvSpPr txBox="1"/>
          <p:nvPr/>
        </p:nvSpPr>
        <p:spPr>
          <a:xfrm>
            <a:off x="431999" y="2340248"/>
            <a:ext cx="6252410" cy="2806922"/>
          </a:xfrm>
          <a:prstGeom prst="rect">
            <a:avLst/>
          </a:prstGeom>
          <a:noFill/>
        </p:spPr>
        <p:txBody>
          <a:bodyPr wrap="square">
            <a:spAutoFit/>
          </a:bodyPr>
          <a:lstStyle/>
          <a:p>
            <a:r>
              <a:rPr lang="en-DK" sz="2800" dirty="0"/>
              <a:t>A more modern, slightly more sophisticated QC parameter is the ”Area under the Nx curve”, AuN.</a:t>
            </a:r>
          </a:p>
          <a:p>
            <a:endParaRPr lang="en-DK" sz="2800" dirty="0"/>
          </a:p>
          <a:p>
            <a:r>
              <a:rPr lang="en-DK" sz="2800" dirty="0"/>
              <a:t>AuN is obtained by plotting all Nxx values from N1 to N100 and calculating the area under the curve</a:t>
            </a:r>
          </a:p>
        </p:txBody>
      </p:sp>
    </p:spTree>
    <p:extLst>
      <p:ext uri="{BB962C8B-B14F-4D97-AF65-F5344CB8AC3E}">
        <p14:creationId xmlns:p14="http://schemas.microsoft.com/office/powerpoint/2010/main" val="10222804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C8FF-FCFC-7A6F-3102-2D1AB3C99C05}"/>
              </a:ext>
            </a:extLst>
          </p:cNvPr>
          <p:cNvSpPr>
            <a:spLocks noGrp="1"/>
          </p:cNvSpPr>
          <p:nvPr>
            <p:ph type="title"/>
          </p:nvPr>
        </p:nvSpPr>
        <p:spPr/>
        <p:txBody>
          <a:bodyPr>
            <a:normAutofit/>
          </a:bodyPr>
          <a:lstStyle/>
          <a:p>
            <a:r>
              <a:rPr lang="en-DK" dirty="0"/>
              <a:t>Basic assembly QC parameters</a:t>
            </a:r>
            <a:endParaRPr lang="en-DK" sz="2200" dirty="0"/>
          </a:p>
        </p:txBody>
      </p:sp>
      <p:sp>
        <p:nvSpPr>
          <p:cNvPr id="5" name="Slide Number Placeholder 4">
            <a:extLst>
              <a:ext uri="{FF2B5EF4-FFF2-40B4-BE49-F238E27FC236}">
                <a16:creationId xmlns:a16="http://schemas.microsoft.com/office/drawing/2014/main" id="{3150CD3C-0F9F-3347-30A9-B32582ECA7AA}"/>
              </a:ext>
            </a:extLst>
          </p:cNvPr>
          <p:cNvSpPr>
            <a:spLocks noGrp="1"/>
          </p:cNvSpPr>
          <p:nvPr>
            <p:ph type="sldNum" sz="quarter" idx="12"/>
          </p:nvPr>
        </p:nvSpPr>
        <p:spPr/>
        <p:txBody>
          <a:bodyPr/>
          <a:lstStyle/>
          <a:p>
            <a:fld id="{F9E29A8E-A0F1-419A-8E8B-A78BF9C70DE8}" type="slidenum">
              <a:rPr lang="en-GB" smtClean="0"/>
              <a:pPr/>
              <a:t>5</a:t>
            </a:fld>
            <a:endParaRPr lang="en-GB" dirty="0"/>
          </a:p>
        </p:txBody>
      </p:sp>
      <p:sp>
        <p:nvSpPr>
          <p:cNvPr id="4" name="Content Placeholder 3">
            <a:extLst>
              <a:ext uri="{FF2B5EF4-FFF2-40B4-BE49-F238E27FC236}">
                <a16:creationId xmlns:a16="http://schemas.microsoft.com/office/drawing/2014/main" id="{10955DE0-0BD5-7A24-D79D-59BF5C0B50F5}"/>
              </a:ext>
            </a:extLst>
          </p:cNvPr>
          <p:cNvSpPr>
            <a:spLocks noGrp="1"/>
          </p:cNvSpPr>
          <p:nvPr>
            <p:ph idx="1"/>
          </p:nvPr>
        </p:nvSpPr>
        <p:spPr/>
        <p:txBody>
          <a:bodyPr/>
          <a:lstStyle/>
          <a:p>
            <a:pPr marL="457200" indent="-457200">
              <a:buFont typeface="Arial" panose="020B0604020202020204" pitchFamily="34" charset="0"/>
              <a:buChar char="•"/>
            </a:pPr>
            <a:r>
              <a:rPr lang="en-DK" dirty="0"/>
              <a:t>Genome size (should match expected size for the organism)</a:t>
            </a:r>
          </a:p>
          <a:p>
            <a:pPr marL="457200" indent="-457200">
              <a:buFont typeface="Arial" panose="020B0604020202020204" pitchFamily="34" charset="0"/>
              <a:buChar char="•"/>
            </a:pPr>
            <a:r>
              <a:rPr lang="en-DK" dirty="0">
                <a:solidFill>
                  <a:srgbClr val="C00000"/>
                </a:solidFill>
              </a:rPr>
              <a:t>Number of contigs (lower is better)</a:t>
            </a:r>
          </a:p>
          <a:p>
            <a:pPr marL="457200" indent="-457200">
              <a:buFont typeface="Arial" panose="020B0604020202020204" pitchFamily="34" charset="0"/>
              <a:buChar char="•"/>
            </a:pPr>
            <a:r>
              <a:rPr lang="en-DK" dirty="0"/>
              <a:t>Distribution of contig lengths</a:t>
            </a:r>
          </a:p>
          <a:p>
            <a:pPr marL="1143000" lvl="1" indent="-457200"/>
            <a:r>
              <a:rPr lang="en-DK" dirty="0">
                <a:solidFill>
                  <a:srgbClr val="C00000"/>
                </a:solidFill>
              </a:rPr>
              <a:t>L50 (lower is better)</a:t>
            </a:r>
          </a:p>
          <a:p>
            <a:pPr marL="1143000" lvl="1" indent="-457200"/>
            <a:r>
              <a:rPr lang="en-DK" dirty="0">
                <a:solidFill>
                  <a:schemeClr val="tx2">
                    <a:lumMod val="75000"/>
                  </a:schemeClr>
                </a:solidFill>
              </a:rPr>
              <a:t>N50 (higher is better)</a:t>
            </a:r>
          </a:p>
          <a:p>
            <a:pPr marL="1143000" lvl="1" indent="-457200"/>
            <a:r>
              <a:rPr lang="en-DK" dirty="0">
                <a:solidFill>
                  <a:srgbClr val="C00000"/>
                </a:solidFill>
              </a:rPr>
              <a:t>L90 (lower is better)</a:t>
            </a:r>
          </a:p>
          <a:p>
            <a:pPr marL="1143000" lvl="1" indent="-457200"/>
            <a:r>
              <a:rPr lang="en-DK" dirty="0">
                <a:solidFill>
                  <a:schemeClr val="tx2">
                    <a:lumMod val="75000"/>
                  </a:schemeClr>
                </a:solidFill>
              </a:rPr>
              <a:t>N90 (higher is better)</a:t>
            </a:r>
          </a:p>
          <a:p>
            <a:pPr marL="1143000" lvl="1" indent="-457200"/>
            <a:r>
              <a:rPr lang="en-DK" dirty="0">
                <a:solidFill>
                  <a:schemeClr val="tx2">
                    <a:lumMod val="75000"/>
                  </a:schemeClr>
                </a:solidFill>
              </a:rPr>
              <a:t>AuN (higher is better)</a:t>
            </a:r>
          </a:p>
        </p:txBody>
      </p:sp>
    </p:spTree>
    <p:extLst>
      <p:ext uri="{BB962C8B-B14F-4D97-AF65-F5344CB8AC3E}">
        <p14:creationId xmlns:p14="http://schemas.microsoft.com/office/powerpoint/2010/main" val="38705694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C8FF-FCFC-7A6F-3102-2D1AB3C99C05}"/>
              </a:ext>
            </a:extLst>
          </p:cNvPr>
          <p:cNvSpPr>
            <a:spLocks noGrp="1"/>
          </p:cNvSpPr>
          <p:nvPr>
            <p:ph type="title"/>
          </p:nvPr>
        </p:nvSpPr>
        <p:spPr>
          <a:xfrm>
            <a:off x="432000" y="223936"/>
            <a:ext cx="8078337" cy="951722"/>
          </a:xfrm>
        </p:spPr>
        <p:txBody>
          <a:bodyPr>
            <a:normAutofit fontScale="90000"/>
          </a:bodyPr>
          <a:lstStyle/>
          <a:p>
            <a:r>
              <a:rPr lang="en-DK" dirty="0"/>
              <a:t>Quast</a:t>
            </a:r>
            <a:r>
              <a:rPr lang="en-GB" dirty="0"/>
              <a:t> (Quality Assessment Tool for genome assemblies)</a:t>
            </a:r>
            <a:endParaRPr lang="en-DK" sz="2200" dirty="0"/>
          </a:p>
        </p:txBody>
      </p:sp>
      <p:sp>
        <p:nvSpPr>
          <p:cNvPr id="5" name="Slide Number Placeholder 4">
            <a:extLst>
              <a:ext uri="{FF2B5EF4-FFF2-40B4-BE49-F238E27FC236}">
                <a16:creationId xmlns:a16="http://schemas.microsoft.com/office/drawing/2014/main" id="{3150CD3C-0F9F-3347-30A9-B32582ECA7AA}"/>
              </a:ext>
            </a:extLst>
          </p:cNvPr>
          <p:cNvSpPr>
            <a:spLocks noGrp="1"/>
          </p:cNvSpPr>
          <p:nvPr>
            <p:ph type="sldNum" sz="quarter" idx="12"/>
          </p:nvPr>
        </p:nvSpPr>
        <p:spPr/>
        <p:txBody>
          <a:bodyPr/>
          <a:lstStyle/>
          <a:p>
            <a:fld id="{F9E29A8E-A0F1-419A-8E8B-A78BF9C70DE8}" type="slidenum">
              <a:rPr lang="en-GB" smtClean="0"/>
              <a:pPr/>
              <a:t>6</a:t>
            </a:fld>
            <a:endParaRPr lang="en-GB" dirty="0"/>
          </a:p>
        </p:txBody>
      </p:sp>
      <p:sp>
        <p:nvSpPr>
          <p:cNvPr id="4" name="Content Placeholder 3">
            <a:extLst>
              <a:ext uri="{FF2B5EF4-FFF2-40B4-BE49-F238E27FC236}">
                <a16:creationId xmlns:a16="http://schemas.microsoft.com/office/drawing/2014/main" id="{10955DE0-0BD5-7A24-D79D-59BF5C0B50F5}"/>
              </a:ext>
            </a:extLst>
          </p:cNvPr>
          <p:cNvSpPr>
            <a:spLocks noGrp="1"/>
          </p:cNvSpPr>
          <p:nvPr>
            <p:ph idx="1"/>
          </p:nvPr>
        </p:nvSpPr>
        <p:spPr>
          <a:xfrm>
            <a:off x="432000" y="1474237"/>
            <a:ext cx="11022064" cy="4702726"/>
          </a:xfrm>
        </p:spPr>
        <p:txBody>
          <a:bodyPr/>
          <a:lstStyle/>
          <a:p>
            <a:r>
              <a:rPr lang="en-DK" dirty="0"/>
              <a:t>Quast is versatile python tool for calculating and visualizing various aspects of assembly QC</a:t>
            </a:r>
          </a:p>
          <a:p>
            <a:endParaRPr lang="en-DK" dirty="0"/>
          </a:p>
          <a:p>
            <a:r>
              <a:rPr lang="en-DK" dirty="0"/>
              <a:t>It has a lot of utility, but today we will focus on the most basic parameters, which can be generated purely based on assembly files.</a:t>
            </a:r>
          </a:p>
          <a:p>
            <a:endParaRPr lang="en-DK" dirty="0"/>
          </a:p>
          <a:p>
            <a:r>
              <a:rPr lang="en-DK" dirty="0"/>
              <a:t>By default Quast will exclude contigs &lt; 500 bp</a:t>
            </a:r>
          </a:p>
          <a:p>
            <a:endParaRPr lang="en-DK" dirty="0"/>
          </a:p>
          <a:p>
            <a:r>
              <a:rPr lang="en-DK" dirty="0"/>
              <a:t>Lets have a look at the Quast helper file in the command line: </a:t>
            </a:r>
            <a:r>
              <a:rPr lang="en-DK" dirty="0">
                <a:solidFill>
                  <a:schemeClr val="tx2">
                    <a:lumMod val="75000"/>
                  </a:schemeClr>
                </a:solidFill>
              </a:rPr>
              <a:t>quast.py -h</a:t>
            </a:r>
          </a:p>
          <a:p>
            <a:endParaRPr lang="en-DK" dirty="0"/>
          </a:p>
          <a:p>
            <a:endParaRPr lang="en-DK" dirty="0"/>
          </a:p>
        </p:txBody>
      </p:sp>
    </p:spTree>
    <p:extLst>
      <p:ext uri="{BB962C8B-B14F-4D97-AF65-F5344CB8AC3E}">
        <p14:creationId xmlns:p14="http://schemas.microsoft.com/office/powerpoint/2010/main" val="27906452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5DC8FF-FCFC-7A6F-3102-2D1AB3C99C05}"/>
              </a:ext>
            </a:extLst>
          </p:cNvPr>
          <p:cNvSpPr>
            <a:spLocks noGrp="1"/>
          </p:cNvSpPr>
          <p:nvPr>
            <p:ph type="title"/>
          </p:nvPr>
        </p:nvSpPr>
        <p:spPr/>
        <p:txBody>
          <a:bodyPr>
            <a:normAutofit/>
          </a:bodyPr>
          <a:lstStyle/>
          <a:p>
            <a:r>
              <a:rPr lang="da-DK" dirty="0" err="1"/>
              <a:t>Quast</a:t>
            </a:r>
            <a:r>
              <a:rPr lang="da-DK" dirty="0"/>
              <a:t> demo</a:t>
            </a:r>
            <a:endParaRPr lang="en-DK" sz="2200" dirty="0"/>
          </a:p>
        </p:txBody>
      </p:sp>
      <p:sp>
        <p:nvSpPr>
          <p:cNvPr id="5" name="Slide Number Placeholder 4">
            <a:extLst>
              <a:ext uri="{FF2B5EF4-FFF2-40B4-BE49-F238E27FC236}">
                <a16:creationId xmlns:a16="http://schemas.microsoft.com/office/drawing/2014/main" id="{3150CD3C-0F9F-3347-30A9-B32582ECA7AA}"/>
              </a:ext>
            </a:extLst>
          </p:cNvPr>
          <p:cNvSpPr>
            <a:spLocks noGrp="1"/>
          </p:cNvSpPr>
          <p:nvPr>
            <p:ph type="sldNum" sz="quarter" idx="12"/>
          </p:nvPr>
        </p:nvSpPr>
        <p:spPr/>
        <p:txBody>
          <a:bodyPr/>
          <a:lstStyle/>
          <a:p>
            <a:fld id="{F9E29A8E-A0F1-419A-8E8B-A78BF9C70DE8}" type="slidenum">
              <a:rPr lang="en-GB" smtClean="0"/>
              <a:pPr/>
              <a:t>7</a:t>
            </a:fld>
            <a:endParaRPr lang="en-GB" dirty="0"/>
          </a:p>
        </p:txBody>
      </p:sp>
      <p:sp>
        <p:nvSpPr>
          <p:cNvPr id="4" name="Content Placeholder 3">
            <a:extLst>
              <a:ext uri="{FF2B5EF4-FFF2-40B4-BE49-F238E27FC236}">
                <a16:creationId xmlns:a16="http://schemas.microsoft.com/office/drawing/2014/main" id="{10955DE0-0BD5-7A24-D79D-59BF5C0B50F5}"/>
              </a:ext>
            </a:extLst>
          </p:cNvPr>
          <p:cNvSpPr>
            <a:spLocks noGrp="1"/>
          </p:cNvSpPr>
          <p:nvPr>
            <p:ph idx="1"/>
          </p:nvPr>
        </p:nvSpPr>
        <p:spPr>
          <a:xfrm>
            <a:off x="431999" y="1337879"/>
            <a:ext cx="11352563" cy="4702726"/>
          </a:xfrm>
        </p:spPr>
        <p:txBody>
          <a:bodyPr>
            <a:normAutofit fontScale="92500" lnSpcReduction="10000"/>
          </a:bodyPr>
          <a:lstStyle/>
          <a:p>
            <a:r>
              <a:rPr lang="en-GB" dirty="0" err="1">
                <a:solidFill>
                  <a:schemeClr val="tx2">
                    <a:lumMod val="75000"/>
                  </a:schemeClr>
                </a:solidFill>
              </a:rPr>
              <a:t>quast_report_spades_unicycler.html</a:t>
            </a:r>
            <a:r>
              <a:rPr lang="en-GB" dirty="0">
                <a:solidFill>
                  <a:schemeClr val="tx2">
                    <a:lumMod val="75000"/>
                  </a:schemeClr>
                </a:solidFill>
              </a:rPr>
              <a:t> </a:t>
            </a:r>
            <a:r>
              <a:rPr lang="en-GB" dirty="0"/>
              <a:t>on EVA contains a summary of </a:t>
            </a:r>
            <a:r>
              <a:rPr lang="en-GB" dirty="0" err="1"/>
              <a:t>quast</a:t>
            </a:r>
            <a:r>
              <a:rPr lang="en-GB" dirty="0"/>
              <a:t> results from three different assemblies from the same </a:t>
            </a:r>
            <a:r>
              <a:rPr lang="en-GB" i="1" dirty="0"/>
              <a:t>E. coli</a:t>
            </a:r>
            <a:r>
              <a:rPr lang="en-GB" dirty="0"/>
              <a:t> isolate.</a:t>
            </a:r>
          </a:p>
          <a:p>
            <a:endParaRPr lang="en-GB" dirty="0"/>
          </a:p>
          <a:p>
            <a:pPr marL="457200" indent="-457200">
              <a:buFont typeface="Arial" panose="020B0604020202020204" pitchFamily="34" charset="0"/>
              <a:buChar char="•"/>
            </a:pPr>
            <a:r>
              <a:rPr lang="en-GB" sz="2400" dirty="0"/>
              <a:t>Illumina short read spades assembly with --careful option</a:t>
            </a:r>
          </a:p>
          <a:p>
            <a:pPr marL="457200" indent="-457200">
              <a:buFont typeface="Arial" panose="020B0604020202020204" pitchFamily="34" charset="0"/>
              <a:buChar char="•"/>
            </a:pPr>
            <a:r>
              <a:rPr lang="en-GB" sz="2400" dirty="0"/>
              <a:t>Illumina short read spades assembly with --isolate option</a:t>
            </a:r>
          </a:p>
          <a:p>
            <a:pPr marL="457200" indent="-457200">
              <a:buFont typeface="Arial" panose="020B0604020202020204" pitchFamily="34" charset="0"/>
              <a:buChar char="•"/>
            </a:pPr>
            <a:r>
              <a:rPr lang="en-GB" sz="2400" dirty="0"/>
              <a:t>Nanopore long read </a:t>
            </a:r>
            <a:r>
              <a:rPr lang="en-GB" sz="2400" dirty="0" err="1"/>
              <a:t>Unicycler</a:t>
            </a:r>
            <a:r>
              <a:rPr lang="en-GB" sz="2400" dirty="0"/>
              <a:t> assembly</a:t>
            </a:r>
          </a:p>
          <a:p>
            <a:endParaRPr lang="en-DK" dirty="0"/>
          </a:p>
          <a:p>
            <a:r>
              <a:rPr lang="en-DK" sz="2400" dirty="0"/>
              <a:t>If you have Quast installed you can run it yourself.</a:t>
            </a:r>
          </a:p>
          <a:p>
            <a:pPr marL="457200" indent="-457200">
              <a:buFont typeface="+mj-lt"/>
              <a:buAutoNum type="arabicPeriod"/>
            </a:pPr>
            <a:r>
              <a:rPr lang="en-DK" sz="2400" dirty="0"/>
              <a:t>Download </a:t>
            </a:r>
            <a:r>
              <a:rPr lang="en-GB" sz="2400" dirty="0" err="1"/>
              <a:t>demo_assemblies.zip</a:t>
            </a:r>
            <a:r>
              <a:rPr lang="en-GB" sz="2400" dirty="0"/>
              <a:t> from EVA</a:t>
            </a:r>
          </a:p>
          <a:p>
            <a:pPr marL="457200" indent="-457200">
              <a:buFont typeface="+mj-lt"/>
              <a:buAutoNum type="arabicPeriod"/>
            </a:pPr>
            <a:r>
              <a:rPr lang="en-GB" sz="2400" dirty="0"/>
              <a:t>Unzip</a:t>
            </a:r>
          </a:p>
          <a:p>
            <a:pPr marL="457200" indent="-457200">
              <a:buFont typeface="+mj-lt"/>
              <a:buAutoNum type="arabicPeriod"/>
            </a:pPr>
            <a:r>
              <a:rPr lang="en-GB" sz="2400" dirty="0"/>
              <a:t>Run: </a:t>
            </a:r>
            <a:r>
              <a:rPr lang="en-DK" sz="2400" dirty="0">
                <a:solidFill>
                  <a:schemeClr val="tx2">
                    <a:lumMod val="75000"/>
                  </a:schemeClr>
                </a:solidFill>
              </a:rPr>
              <a:t>quast.py -o [output_directory] </a:t>
            </a:r>
            <a:r>
              <a:rPr lang="en-GB" sz="2400" dirty="0" err="1">
                <a:solidFill>
                  <a:schemeClr val="tx2">
                    <a:lumMod val="75000"/>
                  </a:schemeClr>
                </a:solidFill>
              </a:rPr>
              <a:t>demo_assemblies</a:t>
            </a:r>
            <a:r>
              <a:rPr lang="en-GB" sz="2400" dirty="0">
                <a:solidFill>
                  <a:schemeClr val="tx2">
                    <a:lumMod val="75000"/>
                  </a:schemeClr>
                </a:solidFill>
              </a:rPr>
              <a:t>/</a:t>
            </a:r>
            <a:r>
              <a:rPr lang="en-DK" sz="2400" dirty="0">
                <a:solidFill>
                  <a:schemeClr val="tx2">
                    <a:lumMod val="75000"/>
                  </a:schemeClr>
                </a:solidFill>
              </a:rPr>
              <a:t>*.fasta</a:t>
            </a:r>
          </a:p>
          <a:p>
            <a:endParaRPr lang="en-DK" sz="2400" dirty="0">
              <a:solidFill>
                <a:schemeClr val="tx2">
                  <a:lumMod val="75000"/>
                </a:schemeClr>
              </a:solidFill>
            </a:endParaRPr>
          </a:p>
        </p:txBody>
      </p:sp>
    </p:spTree>
    <p:extLst>
      <p:ext uri="{BB962C8B-B14F-4D97-AF65-F5344CB8AC3E}">
        <p14:creationId xmlns:p14="http://schemas.microsoft.com/office/powerpoint/2010/main" val="42322921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4C9A-3215-7753-090C-D66F46E9B594}"/>
              </a:ext>
            </a:extLst>
          </p:cNvPr>
          <p:cNvSpPr>
            <a:spLocks noGrp="1"/>
          </p:cNvSpPr>
          <p:nvPr>
            <p:ph type="title"/>
          </p:nvPr>
        </p:nvSpPr>
        <p:spPr/>
        <p:txBody>
          <a:bodyPr/>
          <a:lstStyle/>
          <a:p>
            <a:r>
              <a:rPr lang="en-DK" dirty="0"/>
              <a:t>Genome QC is context dependent</a:t>
            </a:r>
          </a:p>
        </p:txBody>
      </p:sp>
      <p:sp>
        <p:nvSpPr>
          <p:cNvPr id="3" name="Content Placeholder 2">
            <a:extLst>
              <a:ext uri="{FF2B5EF4-FFF2-40B4-BE49-F238E27FC236}">
                <a16:creationId xmlns:a16="http://schemas.microsoft.com/office/drawing/2014/main" id="{6447B298-4D8C-2131-8D1A-BF9A2BA07EC5}"/>
              </a:ext>
            </a:extLst>
          </p:cNvPr>
          <p:cNvSpPr>
            <a:spLocks noGrp="1"/>
          </p:cNvSpPr>
          <p:nvPr>
            <p:ph idx="1"/>
          </p:nvPr>
        </p:nvSpPr>
        <p:spPr>
          <a:xfrm>
            <a:off x="431999" y="1474237"/>
            <a:ext cx="11352563" cy="5001304"/>
          </a:xfrm>
        </p:spPr>
        <p:txBody>
          <a:bodyPr>
            <a:normAutofit fontScale="92500" lnSpcReduction="20000"/>
          </a:bodyPr>
          <a:lstStyle/>
          <a:p>
            <a:r>
              <a:rPr lang="en-DK" dirty="0"/>
              <a:t>Whether an assembly is ”good enough” depends entirely on what you wish to use it for</a:t>
            </a:r>
          </a:p>
          <a:p>
            <a:endParaRPr lang="en-DK" dirty="0"/>
          </a:p>
          <a:p>
            <a:r>
              <a:rPr lang="en-DK" sz="2400" dirty="0"/>
              <a:t>Do you want to identify AMR or virulence genes?</a:t>
            </a:r>
          </a:p>
          <a:p>
            <a:pPr marL="342900" indent="-342900">
              <a:buFont typeface="Arial" panose="020B0604020202020204" pitchFamily="34" charset="0"/>
              <a:buChar char="•"/>
            </a:pPr>
            <a:r>
              <a:rPr lang="en-DK" sz="2400" dirty="0"/>
              <a:t>Then it’s very important to make sure the genes in your assembly are not from a contaminant, and you must have sufficient sequencing depth to be confident that you aren’t missing large parts of the genome.</a:t>
            </a:r>
          </a:p>
          <a:p>
            <a:endParaRPr lang="en-DK" sz="2400" dirty="0"/>
          </a:p>
          <a:p>
            <a:r>
              <a:rPr lang="en-DK" sz="2400" dirty="0"/>
              <a:t>Outbreak analysis? (f.ex. examine whether multiple infections could stem from the same source)</a:t>
            </a:r>
          </a:p>
          <a:p>
            <a:pPr marL="342900" indent="-342900">
              <a:buFont typeface="Arial" panose="020B0604020202020204" pitchFamily="34" charset="0"/>
              <a:buChar char="•"/>
            </a:pPr>
            <a:r>
              <a:rPr lang="en-DK" sz="2400" dirty="0"/>
              <a:t>Then you want high sequencing depth in large parts of the genome to do variant calling from with sufficient coverage</a:t>
            </a:r>
          </a:p>
          <a:p>
            <a:endParaRPr lang="en-DK" sz="2400" dirty="0"/>
          </a:p>
          <a:p>
            <a:r>
              <a:rPr lang="en-DK" sz="2400" dirty="0"/>
              <a:t>Gene annotation or genome wide analysis?</a:t>
            </a:r>
          </a:p>
          <a:p>
            <a:pPr marL="342900" indent="-342900">
              <a:buFont typeface="Arial" panose="020B0604020202020204" pitchFamily="34" charset="0"/>
              <a:buChar char="•"/>
            </a:pPr>
            <a:r>
              <a:rPr lang="en-DK" sz="2400" dirty="0"/>
              <a:t>As complete a genome as possible with no contamination</a:t>
            </a:r>
          </a:p>
          <a:p>
            <a:endParaRPr lang="en-DK" dirty="0"/>
          </a:p>
          <a:p>
            <a:endParaRPr lang="en-DK" dirty="0"/>
          </a:p>
        </p:txBody>
      </p:sp>
      <p:sp>
        <p:nvSpPr>
          <p:cNvPr id="4" name="Footer Placeholder 3">
            <a:extLst>
              <a:ext uri="{FF2B5EF4-FFF2-40B4-BE49-F238E27FC236}">
                <a16:creationId xmlns:a16="http://schemas.microsoft.com/office/drawing/2014/main" id="{D9C83551-1610-C778-67E2-6A2B8D7861C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A6E57AA-1962-9F96-5739-54DCEDE251F6}"/>
              </a:ext>
            </a:extLst>
          </p:cNvPr>
          <p:cNvSpPr>
            <a:spLocks noGrp="1"/>
          </p:cNvSpPr>
          <p:nvPr>
            <p:ph type="sldNum" sz="quarter" idx="12"/>
          </p:nvPr>
        </p:nvSpPr>
        <p:spPr/>
        <p:txBody>
          <a:bodyPr/>
          <a:lstStyle/>
          <a:p>
            <a:fld id="{F9E29A8E-A0F1-419A-8E8B-A78BF9C70DE8}" type="slidenum">
              <a:rPr lang="en-GB" smtClean="0"/>
              <a:pPr/>
              <a:t>8</a:t>
            </a:fld>
            <a:endParaRPr lang="en-GB" dirty="0"/>
          </a:p>
        </p:txBody>
      </p:sp>
    </p:spTree>
    <p:extLst>
      <p:ext uri="{BB962C8B-B14F-4D97-AF65-F5344CB8AC3E}">
        <p14:creationId xmlns:p14="http://schemas.microsoft.com/office/powerpoint/2010/main" val="290803117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9B4C9A-3215-7753-090C-D66F46E9B594}"/>
              </a:ext>
            </a:extLst>
          </p:cNvPr>
          <p:cNvSpPr>
            <a:spLocks noGrp="1"/>
          </p:cNvSpPr>
          <p:nvPr>
            <p:ph type="title"/>
          </p:nvPr>
        </p:nvSpPr>
        <p:spPr/>
        <p:txBody>
          <a:bodyPr/>
          <a:lstStyle/>
          <a:p>
            <a:r>
              <a:rPr lang="en-DK" dirty="0"/>
              <a:t>A final note on noisy data</a:t>
            </a:r>
          </a:p>
        </p:txBody>
      </p:sp>
      <p:sp>
        <p:nvSpPr>
          <p:cNvPr id="3" name="Content Placeholder 2">
            <a:extLst>
              <a:ext uri="{FF2B5EF4-FFF2-40B4-BE49-F238E27FC236}">
                <a16:creationId xmlns:a16="http://schemas.microsoft.com/office/drawing/2014/main" id="{6447B298-4D8C-2131-8D1A-BF9A2BA07EC5}"/>
              </a:ext>
            </a:extLst>
          </p:cNvPr>
          <p:cNvSpPr>
            <a:spLocks noGrp="1"/>
          </p:cNvSpPr>
          <p:nvPr>
            <p:ph idx="1"/>
          </p:nvPr>
        </p:nvSpPr>
        <p:spPr>
          <a:xfrm>
            <a:off x="431999" y="1443789"/>
            <a:ext cx="11352563" cy="4911436"/>
          </a:xfrm>
        </p:spPr>
        <p:txBody>
          <a:bodyPr>
            <a:normAutofit fontScale="92500" lnSpcReduction="10000"/>
          </a:bodyPr>
          <a:lstStyle/>
          <a:p>
            <a:r>
              <a:rPr lang="en-DK" dirty="0"/>
              <a:t>Some assembly software tends to include a lot of noise in the form of small, low coverage contigs with no relevance to your target organism.</a:t>
            </a:r>
          </a:p>
          <a:p>
            <a:r>
              <a:rPr lang="en-DK" dirty="0"/>
              <a:t>Others are good at filtering out those contigs automatically (but may risk trimming ”real” data as well)</a:t>
            </a:r>
          </a:p>
          <a:p>
            <a:endParaRPr lang="en-DK" dirty="0"/>
          </a:p>
          <a:p>
            <a:r>
              <a:rPr lang="en-DK" dirty="0"/>
              <a:t>Spades tend to be very inclusive, which means a lot of noise by default.</a:t>
            </a:r>
          </a:p>
          <a:p>
            <a:endParaRPr lang="en-DK" dirty="0"/>
          </a:p>
          <a:p>
            <a:r>
              <a:rPr lang="en-DK" dirty="0"/>
              <a:t>Therefore it is often prudent to filter short contigs and/or contigs with very low kmer coverage.</a:t>
            </a:r>
          </a:p>
          <a:p>
            <a:endParaRPr lang="en-DK" dirty="0"/>
          </a:p>
          <a:p>
            <a:r>
              <a:rPr lang="en-DK" dirty="0"/>
              <a:t>Many public data repositories for assembly data (EBI, NCBI) requires filtering of contigs &lt;200 bp (or will do it for you when you upload data)</a:t>
            </a:r>
          </a:p>
        </p:txBody>
      </p:sp>
      <p:sp>
        <p:nvSpPr>
          <p:cNvPr id="4" name="Footer Placeholder 3">
            <a:extLst>
              <a:ext uri="{FF2B5EF4-FFF2-40B4-BE49-F238E27FC236}">
                <a16:creationId xmlns:a16="http://schemas.microsoft.com/office/drawing/2014/main" id="{D9C83551-1610-C778-67E2-6A2B8D7861CC}"/>
              </a:ext>
            </a:extLst>
          </p:cNvPr>
          <p:cNvSpPr>
            <a:spLocks noGrp="1"/>
          </p:cNvSpPr>
          <p:nvPr>
            <p:ph type="ftr" sz="quarter" idx="11"/>
          </p:nvPr>
        </p:nvSpPr>
        <p:spPr/>
        <p:txBody>
          <a:bodyPr/>
          <a:lstStyle/>
          <a:p>
            <a:endParaRPr lang="en-GB" dirty="0"/>
          </a:p>
        </p:txBody>
      </p:sp>
      <p:sp>
        <p:nvSpPr>
          <p:cNvPr id="5" name="Slide Number Placeholder 4">
            <a:extLst>
              <a:ext uri="{FF2B5EF4-FFF2-40B4-BE49-F238E27FC236}">
                <a16:creationId xmlns:a16="http://schemas.microsoft.com/office/drawing/2014/main" id="{3A6E57AA-1962-9F96-5739-54DCEDE251F6}"/>
              </a:ext>
            </a:extLst>
          </p:cNvPr>
          <p:cNvSpPr>
            <a:spLocks noGrp="1"/>
          </p:cNvSpPr>
          <p:nvPr>
            <p:ph type="sldNum" sz="quarter" idx="12"/>
          </p:nvPr>
        </p:nvSpPr>
        <p:spPr/>
        <p:txBody>
          <a:bodyPr/>
          <a:lstStyle/>
          <a:p>
            <a:fld id="{F9E29A8E-A0F1-419A-8E8B-A78BF9C70DE8}" type="slidenum">
              <a:rPr lang="en-GB" smtClean="0"/>
              <a:pPr/>
              <a:t>9</a:t>
            </a:fld>
            <a:endParaRPr lang="en-GB" dirty="0"/>
          </a:p>
        </p:txBody>
      </p:sp>
    </p:spTree>
    <p:extLst>
      <p:ext uri="{BB962C8B-B14F-4D97-AF65-F5344CB8AC3E}">
        <p14:creationId xmlns:p14="http://schemas.microsoft.com/office/powerpoint/2010/main" val="2282966304"/>
      </p:ext>
    </p:extLst>
  </p:cSld>
  <p:clrMapOvr>
    <a:masterClrMapping/>
  </p:clrMapOvr>
</p:sld>
</file>

<file path=ppt/theme/theme1.xml><?xml version="1.0" encoding="utf-8"?>
<a:theme xmlns:a="http://schemas.openxmlformats.org/drawingml/2006/main" name="ECDC_PowerPoint_Template_2017">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ECDC_Tahoma">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ECDC_PowerPoint_Template_2009_rev_1_4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ECDC_PowerPoint_Template_2009_rev_1_4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ECDC_PowerPoint_Template_2009_rev_1_4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ECDC_PowerPoint_Template_2009_rev_1_4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ECDC_PowerPoint_Template_2009_rev_1_4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ECDC_PowerPoint_Template_2009_rev_1_4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ECDC_PowerPoint_Template_2009_rev_1_4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ECDC_PowerPoint_Template_2009_rev_1_4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ECDC_PowerPoint_Template_2009_rev_1_4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ECDC_PowerPoint_Template_2009_rev_1_4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ECDC_PowerPoint_Template_2009_rev_1_4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ECDC_PowerPoint_Template_2009_rev_1_4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aining.potx" id="{7FE58D3C-B122-4504-AAE9-CD1E55F170CE}" vid="{DE9441AF-E517-4DD8-A2BD-C4DED19EB889}"/>
    </a:ext>
  </a:extLst>
</a:theme>
</file>

<file path=ppt/theme/theme2.xml><?xml version="1.0" encoding="utf-8"?>
<a:theme xmlns:a="http://schemas.openxmlformats.org/drawingml/2006/main" name="ECDC_PowerPoint_Template_2017-2">
  <a:themeElements>
    <a:clrScheme name="Custom 1">
      <a:dk1>
        <a:sysClr val="windowText" lastClr="000000"/>
      </a:dk1>
      <a:lt1>
        <a:sysClr val="window" lastClr="FFFFFF"/>
      </a:lt1>
      <a:dk2>
        <a:srgbClr val="1F497D"/>
      </a:dk2>
      <a:lt2>
        <a:srgbClr val="EEECE1"/>
      </a:lt2>
      <a:accent1>
        <a:srgbClr val="69AE23"/>
      </a:accent1>
      <a:accent2>
        <a:srgbClr val="7CBDC1"/>
      </a:accent2>
      <a:accent3>
        <a:srgbClr val="9D8C57"/>
      </a:accent3>
      <a:accent4>
        <a:srgbClr val="BDCD00"/>
      </a:accent4>
      <a:accent5>
        <a:srgbClr val="0081B7"/>
      </a:accent5>
      <a:accent6>
        <a:srgbClr val="D6A026"/>
      </a:accent6>
      <a:hlink>
        <a:srgbClr val="000000"/>
      </a:hlink>
      <a:folHlink>
        <a:srgbClr val="000000"/>
      </a:folHlink>
    </a:clrScheme>
    <a:fontScheme name="Custom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0" tIns="0" rIns="0" bIns="0" numCol="1" anchor="t" anchorCtr="0" compatLnSpc="1">
        <a:prstTxWarp prst="textNoShape">
          <a:avLst/>
        </a:prstTxWarp>
      </a:bodyPr>
      <a:lstStyle>
        <a:defPPr marL="0" marR="0" indent="0" algn="l" defTabSz="914400" rtl="0" eaLnBrk="1" fontAlgn="base" latinLnBrk="0" hangingPunct="1">
          <a:lnSpc>
            <a:spcPct val="90000"/>
          </a:lnSpc>
          <a:spcBef>
            <a:spcPct val="0"/>
          </a:spcBef>
          <a:spcAft>
            <a:spcPct val="0"/>
          </a:spcAft>
          <a:buClrTx/>
          <a:buSzTx/>
          <a:buFontTx/>
          <a:buNone/>
          <a:tabLst/>
          <a:defRPr kumimoji="0" lang="de-DE" sz="3200" b="0" i="0" u="none" strike="noStrike" cap="none" normalizeH="0" baseline="0" smtClean="0">
            <a:ln>
              <a:noFill/>
            </a:ln>
            <a:solidFill>
              <a:schemeClr val="tx1"/>
            </a:solidFill>
            <a:effectLst/>
            <a:latin typeface="Tahoma" pitchFamily="34" charset="0"/>
          </a:defRPr>
        </a:defPPr>
      </a:lstStyle>
    </a:lnDef>
  </a:objectDefaults>
  <a:extraClrSchemeLst>
    <a:extraClrScheme>
      <a:clrScheme name="Custom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Custom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Custom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Custom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Custom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Custom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Custom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Custom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Custom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Custom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Custom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Custom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Training.potx" id="{7FE58D3C-B122-4504-AAE9-CD1E55F170CE}" vid="{23F12FDA-90BB-419B-8475-94A0E264A9F6}"/>
    </a:ext>
  </a:extLst>
</a:theme>
</file>

<file path=ppt/theme/theme3.xml><?xml version="1.0" encoding="utf-8"?>
<a:theme xmlns:a="http://schemas.openxmlformats.org/drawingml/2006/main" name="Theme_ECDC">
  <a:themeElements>
    <a:clrScheme name="ECDC">
      <a:dk1>
        <a:sysClr val="windowText" lastClr="000000"/>
      </a:dk1>
      <a:lt1>
        <a:sysClr val="window" lastClr="FFFFFF"/>
      </a:lt1>
      <a:dk2>
        <a:srgbClr val="69AE23"/>
      </a:dk2>
      <a:lt2>
        <a:srgbClr val="E7E6E6"/>
      </a:lt2>
      <a:accent1>
        <a:srgbClr val="69AE23"/>
      </a:accent1>
      <a:accent2>
        <a:srgbClr val="7CBDC1"/>
      </a:accent2>
      <a:accent3>
        <a:srgbClr val="C0D236"/>
      </a:accent3>
      <a:accent4>
        <a:srgbClr val="3E5B84"/>
      </a:accent4>
      <a:accent5>
        <a:srgbClr val="008C75"/>
      </a:accent5>
      <a:accent6>
        <a:srgbClr val="82428D"/>
      </a:accent6>
      <a:hlink>
        <a:srgbClr val="69AE23"/>
      </a:hlink>
      <a:folHlink>
        <a:srgbClr val="69AE23"/>
      </a:folHlink>
    </a:clrScheme>
    <a:fontScheme name="ECDC">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raining.potx" id="{7FE58D3C-B122-4504-AAE9-CD1E55F170CE}" vid="{61788321-1BFC-4F2D-9A53-6750F21798D4}"/>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template</Template>
  <TotalTime>6046</TotalTime>
  <Words>1070</Words>
  <Application>Microsoft Macintosh PowerPoint</Application>
  <PresentationFormat>Widescreen</PresentationFormat>
  <Paragraphs>121</Paragraphs>
  <Slides>10</Slides>
  <Notes>2</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Tahoma</vt:lpstr>
      <vt:lpstr>Wingdings</vt:lpstr>
      <vt:lpstr>ECDC_PowerPoint_Template_2017</vt:lpstr>
      <vt:lpstr>ECDC_PowerPoint_Template_2017-2</vt:lpstr>
      <vt:lpstr>Theme_ECDC</vt:lpstr>
      <vt:lpstr>Basic genome assembly QC</vt:lpstr>
      <vt:lpstr>Basic assembly QC parameters</vt:lpstr>
      <vt:lpstr>Basic assembly QC parameters</vt:lpstr>
      <vt:lpstr>Basic assembly QC parameters</vt:lpstr>
      <vt:lpstr>Basic assembly QC parameters</vt:lpstr>
      <vt:lpstr>Quast (Quality Assessment Tool for genome assemblies)</vt:lpstr>
      <vt:lpstr>Quast demo</vt:lpstr>
      <vt:lpstr>Genome QC is context dependent</vt:lpstr>
      <vt:lpstr>A final note on noisy data</vt:lpstr>
      <vt:lpstr>Common causes for poor assembly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 to running SPAdes</dc:title>
  <dc:creator>Kirsten Ellegaard</dc:creator>
  <cp:lastModifiedBy>Thor Bech Johannesen</cp:lastModifiedBy>
  <cp:revision>25</cp:revision>
  <dcterms:created xsi:type="dcterms:W3CDTF">2023-11-07T09:51:25Z</dcterms:created>
  <dcterms:modified xsi:type="dcterms:W3CDTF">2023-12-07T11:25:06Z</dcterms:modified>
</cp:coreProperties>
</file>