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3" r:id="rId2"/>
    <p:sldMasterId id="2147483666" r:id="rId3"/>
  </p:sldMasterIdLst>
  <p:sldIdLst>
    <p:sldId id="264" r:id="rId4"/>
    <p:sldId id="266" r:id="rId5"/>
    <p:sldId id="256" r:id="rId6"/>
  </p:sldIdLst>
  <p:sldSz cx="12192000" cy="6858000"/>
  <p:notesSz cx="6858000" cy="9144000"/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/>
    <p:restoredTop sz="94679"/>
  </p:normalViewPr>
  <p:slideViewPr>
    <p:cSldViewPr snapToGrid="0">
      <p:cViewPr varScale="1">
        <p:scale>
          <a:sx n="121" d="100"/>
          <a:sy n="121" d="100"/>
        </p:scale>
        <p:origin x="16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customXml" Target="../customXml/item1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145"/>
            <a:ext cx="12192000" cy="6857999"/>
          </a:xfrm>
          <a:prstGeom prst="rect">
            <a:avLst/>
          </a:prstGeom>
          <a:noFill/>
        </p:spPr>
      </p:pic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3" y="3598863"/>
            <a:ext cx="11275484" cy="514350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3" y="4318000"/>
            <a:ext cx="11275484" cy="1421618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0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8" name="Picture 12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10318749" y="504825"/>
            <a:ext cx="1263651" cy="113665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9108000" y="6480000"/>
            <a:ext cx="255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0F6040-5728-9343-85A3-0C8EDDAEFF13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651550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defRPr sz="2400"/>
            </a:lvl1pPr>
            <a:lvl2pPr marL="269861" indent="-26986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69861" algn="l"/>
              </a:tabLst>
              <a:defRPr sz="2400">
                <a:latin typeface="Tahoma" pitchFamily="34" charset="0"/>
                <a:cs typeface="Tahoma" pitchFamily="34" charset="0"/>
              </a:defRPr>
            </a:lvl2pPr>
            <a:lvl3pPr marL="541312" indent="-271449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Tahoma" pitchFamily="34" charset="0"/>
              <a:buChar char="–"/>
              <a:tabLst>
                <a:tab pos="541312" algn="l"/>
              </a:tabLst>
              <a:defRPr sz="2400">
                <a:latin typeface="Tahoma" pitchFamily="34" charset="0"/>
                <a:cs typeface="Tahoma" pitchFamily="34" charset="0"/>
              </a:defRPr>
            </a:lvl3pPr>
            <a:lvl5pPr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FC0F6040-5728-9343-85A3-0C8EDDAEFF13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551177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9108000" y="6480015"/>
            <a:ext cx="2556000" cy="365125"/>
          </a:xfrm>
          <a:prstGeom prst="rect">
            <a:avLst/>
          </a:prstGeom>
        </p:spPr>
        <p:txBody>
          <a:bodyPr/>
          <a:lstStyle/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5368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9108000" y="6480015"/>
            <a:ext cx="2556000" cy="365125"/>
          </a:xfrm>
          <a:prstGeom prst="rect">
            <a:avLst/>
          </a:prstGeom>
        </p:spPr>
        <p:txBody>
          <a:bodyPr/>
          <a:lstStyle/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8050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European Centre for Disease Prevention and Control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9461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3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1999" y="6475541"/>
            <a:ext cx="7733681" cy="365125"/>
          </a:xfrm>
        </p:spPr>
        <p:txBody>
          <a:bodyPr/>
          <a:lstStyle>
            <a:lvl1pPr algn="l"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1696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2618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1" y="142890"/>
            <a:ext cx="103183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7" y="1079500"/>
            <a:ext cx="11368617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9108000" y="6480015"/>
            <a:ext cx="2556000" cy="365125"/>
          </a:xfrm>
          <a:prstGeom prst="rect">
            <a:avLst/>
          </a:prstGeom>
        </p:spPr>
        <p:txBody>
          <a:bodyPr vert="horz" lIns="91440" tIns="36000" rIns="91440" bIns="36000" rtlCol="0" anchor="ctr" anchorCtr="0"/>
          <a:lstStyle>
            <a:lvl1pPr algn="r">
              <a:lnSpc>
                <a:spcPct val="100000"/>
              </a:lnSpc>
              <a:defRPr sz="1200" b="0">
                <a:solidFill>
                  <a:schemeClr val="bg1"/>
                </a:solidFill>
              </a:defRPr>
            </a:lvl1pPr>
          </a:lstStyle>
          <a:p>
            <a:fld id="{FC0F6040-5728-9343-85A3-0C8EDDAEFF13}" type="slidenum">
              <a:rPr lang="en-DK" smtClean="0"/>
              <a:t>‹#›</a:t>
            </a:fld>
            <a:endParaRPr lang="en-DK"/>
          </a:p>
        </p:txBody>
      </p:sp>
      <p:pic>
        <p:nvPicPr>
          <p:cNvPr id="7" name="Picture 8"/>
          <p:cNvPicPr>
            <a:picLocks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10917773" y="139754"/>
            <a:ext cx="882651" cy="793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358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5pPr>
      <a:lvl6pPr marL="45717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3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53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70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300"/>
        </a:spcBef>
        <a:spcAft>
          <a:spcPts val="600"/>
        </a:spcAft>
        <a:buFont typeface="Wingdings" pitchFamily="2" charset="2"/>
        <a:tabLst/>
        <a:defRPr sz="24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269861" indent="-269861"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2pPr>
      <a:lvl3pPr marL="541312" indent="-271449" algn="l" rtl="0" eaLnBrk="1" fontAlgn="base" hangingPunct="1">
        <a:lnSpc>
          <a:spcPct val="90000"/>
        </a:lnSpc>
        <a:spcBef>
          <a:spcPct val="20000"/>
        </a:spcBef>
        <a:spcAft>
          <a:spcPts val="300"/>
        </a:spcAft>
        <a:buFont typeface="Tahoma" pitchFamily="34" charset="0"/>
        <a:buChar char="–"/>
        <a:defRPr sz="2400">
          <a:solidFill>
            <a:schemeClr val="tx1"/>
          </a:solidFill>
          <a:latin typeface="+mn-lt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32000" y="4320014"/>
            <a:ext cx="10972800" cy="194181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7" name="Picture 8"/>
          <p:cNvPicPr>
            <a:picLocks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10917773" y="139754"/>
            <a:ext cx="882651" cy="793750"/>
          </a:xfrm>
          <a:prstGeom prst="rect">
            <a:avLst/>
          </a:prstGeom>
          <a:noFill/>
        </p:spPr>
      </p:pic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108000" y="6480015"/>
            <a:ext cx="2556000" cy="365125"/>
          </a:xfrm>
          <a:prstGeom prst="rect">
            <a:avLst/>
          </a:prstGeom>
        </p:spPr>
        <p:txBody>
          <a:bodyPr tIns="36000" bIns="36000" anchor="ctr" anchorCtr="0"/>
          <a:lstStyle>
            <a:lvl1pPr algn="r">
              <a:lnSpc>
                <a:spcPct val="100000"/>
              </a:lnSpc>
              <a:defRPr sz="1200"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4234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5pPr>
      <a:lvl6pPr marL="45717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6pPr>
      <a:lvl7pPr marL="9143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7pPr>
      <a:lvl8pPr marL="137153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8pPr>
      <a:lvl9pPr marL="182870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n-lt"/>
          <a:ea typeface="+mn-ea"/>
          <a:cs typeface="+mn-cs"/>
        </a:defRPr>
      </a:lvl1pPr>
      <a:lvl2pPr marL="822285" indent="-285737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0252" indent="-228589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38218" indent="-228589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8339A-AD4C-4299-B676-C4ADA05616EE}" type="datetime1">
              <a:rPr lang="en-GB" smtClean="0"/>
              <a:t>30/11/2023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29A8E-A0F1-419A-8E8B-A78BF9C70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9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bi.ac.uk/ena/browser/view/PRJEB38543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doi.org/10.1371/journal.pcbi.100559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794D5-603D-C5CE-42D2-51CBD1618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Data on this workshop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826B67-074E-E774-3E6D-8CDF63335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9" y="1474237"/>
            <a:ext cx="11352563" cy="1584273"/>
          </a:xfrm>
        </p:spPr>
        <p:txBody>
          <a:bodyPr>
            <a:normAutofit/>
          </a:bodyPr>
          <a:lstStyle/>
          <a:p>
            <a:r>
              <a:rPr lang="en-DK" sz="1800" dirty="0">
                <a:latin typeface="Calibri" panose="020F0502020204030204" pitchFamily="34" charset="0"/>
                <a:cs typeface="Calibri" panose="020F0502020204030204" pitchFamily="34" charset="0"/>
              </a:rPr>
              <a:t>Hallgren et al. (2021):  MINTyper: an outbreak-detection method for accutrate and rapid SNP typing of clonal clusters with noisy long reads. Biology Methods and Protocols, vol 6, issue 1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https://doi.org/10.1093/biomethods/bpab008</a:t>
            </a:r>
            <a:endParaRPr lang="en-GB" sz="1800" b="0" i="0" u="none" strike="noStrike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https://www.ebi.ac.uk/ena/browser/view/PRJEB38543</a:t>
            </a:r>
            <a:endParaRPr lang="en-DK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DK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DK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BC1B58-28D5-D363-A7DE-2989B6A77406}"/>
              </a:ext>
            </a:extLst>
          </p:cNvPr>
          <p:cNvSpPr txBox="1"/>
          <p:nvPr/>
        </p:nvSpPr>
        <p:spPr>
          <a:xfrm>
            <a:off x="431999" y="3634182"/>
            <a:ext cx="478220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Illumina MiSeq (2 x 251bp)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End-trimmed with Trimmomatic: Q &gt; 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607.439 paired-end reads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5A70CE-A32E-951C-B570-912C117A87ED}"/>
              </a:ext>
            </a:extLst>
          </p:cNvPr>
          <p:cNvSpPr txBox="1"/>
          <p:nvPr/>
        </p:nvSpPr>
        <p:spPr>
          <a:xfrm>
            <a:off x="6327228" y="3634182"/>
            <a:ext cx="525996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Nanopore MinION (R9.4.1 flow-cell)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Sequencing adapters removed with Porechop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Min quality Q &gt; 10 (NanoFilt)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20.232 reads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500.043.638 bp</a:t>
            </a:r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 (500M)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DK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839ED8-E81D-E959-2AF8-C62A70349478}"/>
              </a:ext>
            </a:extLst>
          </p:cNvPr>
          <p:cNvSpPr/>
          <p:nvPr/>
        </p:nvSpPr>
        <p:spPr>
          <a:xfrm>
            <a:off x="6232634" y="3634182"/>
            <a:ext cx="5551928" cy="147384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003032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DC8FF-FCFC-7A6F-3102-2D1AB3C99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DK" dirty="0"/>
              <a:t>Quality of nanopore for our demo-sample</a:t>
            </a:r>
            <a:br>
              <a:rPr lang="en-DK" dirty="0"/>
            </a:br>
            <a:r>
              <a:rPr lang="en-DK" sz="2200" dirty="0"/>
              <a:t>Image from Nanoplot report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50CD3C-0F9F-3347-30A9-B32582ECA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</a:t>
            </a:fld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79D1607-D66F-1ED2-CDE1-036FC3A778B6}"/>
              </a:ext>
            </a:extLst>
          </p:cNvPr>
          <p:cNvGrpSpPr/>
          <p:nvPr/>
        </p:nvGrpSpPr>
        <p:grpSpPr>
          <a:xfrm>
            <a:off x="844999" y="3321269"/>
            <a:ext cx="10369539" cy="3069021"/>
            <a:chOff x="844999" y="3321269"/>
            <a:chExt cx="10369539" cy="3069021"/>
          </a:xfrm>
        </p:grpSpPr>
        <p:pic>
          <p:nvPicPr>
            <p:cNvPr id="8" name="Picture 7" descr="A graph showing the difference between average read quality and average read quality&#10;&#10;Description automatically generated">
              <a:extLst>
                <a:ext uri="{FF2B5EF4-FFF2-40B4-BE49-F238E27FC236}">
                  <a16:creationId xmlns:a16="http://schemas.microsoft.com/office/drawing/2014/main" id="{4F969DE0-6BBA-D04C-A230-86FE0DCE30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4999" y="3429000"/>
              <a:ext cx="10285455" cy="296129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5B2B28C-2E55-0A6A-E911-91A81AB64C09}"/>
                </a:ext>
              </a:extLst>
            </p:cNvPr>
            <p:cNvSpPr/>
            <p:nvPr/>
          </p:nvSpPr>
          <p:spPr>
            <a:xfrm>
              <a:off x="9564414" y="3321269"/>
              <a:ext cx="1650124" cy="3468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BB274407-65CA-0EA5-BCAE-47F1C89103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117"/>
          <a:stretch/>
        </p:blipFill>
        <p:spPr>
          <a:xfrm>
            <a:off x="1268962" y="1723697"/>
            <a:ext cx="7772400" cy="144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12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318AD-0586-0F15-1EE5-B53E8BA8E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DK" dirty="0"/>
              <a:t>About UNIcycler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79A526-A584-40A5-1E59-83CF82E9F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702" y="3759840"/>
            <a:ext cx="10088783" cy="263045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First published in 2017, more than 2700 citations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DK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Why are we using Unicycler for this workshop?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It can use both short and long read data, alone or together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It is easy to install and use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Good documentation</a:t>
            </a:r>
          </a:p>
          <a:p>
            <a:pPr marL="342900" indent="-342900"/>
            <a:endParaRPr lang="en-DK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A close-up of a book&#10;&#10;Description automatically generated">
            <a:extLst>
              <a:ext uri="{FF2B5EF4-FFF2-40B4-BE49-F238E27FC236}">
                <a16:creationId xmlns:a16="http://schemas.microsoft.com/office/drawing/2014/main" id="{620001A8-425A-9B8B-A311-8F51C7871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2458" y="1578749"/>
            <a:ext cx="4800600" cy="1778000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7CAC3BD1-0E7C-06D8-BD38-272CFB2A5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720" y="1578749"/>
            <a:ext cx="2451100" cy="355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6C9BB85-8D36-471D-1F1C-5CB2489A5662}"/>
              </a:ext>
            </a:extLst>
          </p:cNvPr>
          <p:cNvSpPr txBox="1"/>
          <p:nvPr/>
        </p:nvSpPr>
        <p:spPr>
          <a:xfrm>
            <a:off x="2095720" y="1996851"/>
            <a:ext cx="6096000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6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DOI: </a:t>
            </a:r>
            <a:r>
              <a:rPr lang="en-GB" sz="1600" b="0" i="0" u="none" strike="noStrike" dirty="0">
                <a:solidFill>
                  <a:srgbClr val="0071B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10.1371/journal.pcbi.1005595</a:t>
            </a:r>
            <a:endParaRPr lang="en-GB" sz="1600" b="0" i="0" u="none" strike="noStrike" dirty="0">
              <a:solidFill>
                <a:srgbClr val="21212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152580"/>
      </p:ext>
    </p:extLst>
  </p:cSld>
  <p:clrMapOvr>
    <a:masterClrMapping/>
  </p:clrMapOvr>
</p:sld>
</file>

<file path=ppt/theme/theme1.xml><?xml version="1.0" encoding="utf-8"?>
<a:theme xmlns:a="http://schemas.openxmlformats.org/drawingml/2006/main" name="ECDC_PowerPoint_Template_2017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_2009_rev_1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raining.potx" id="{7FE58D3C-B122-4504-AAE9-CD1E55F170CE}" vid="{DE9441AF-E517-4DD8-A2BD-C4DED19EB889}"/>
    </a:ext>
  </a:extLst>
</a:theme>
</file>

<file path=ppt/theme/theme2.xml><?xml version="1.0" encoding="utf-8"?>
<a:theme xmlns:a="http://schemas.openxmlformats.org/drawingml/2006/main" name="ECDC_PowerPoint_Template_2017-2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Custom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raining.potx" id="{7FE58D3C-B122-4504-AAE9-CD1E55F170CE}" vid="{23F12FDA-90BB-419B-8475-94A0E264A9F6}"/>
    </a:ext>
  </a:extLst>
</a:theme>
</file>

<file path=ppt/theme/theme3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69AE23"/>
      </a:accent1>
      <a:accent2>
        <a:srgbClr val="7CBDC1"/>
      </a:accent2>
      <a:accent3>
        <a:srgbClr val="C0D236"/>
      </a:accent3>
      <a:accent4>
        <a:srgbClr val="3E5B84"/>
      </a:accent4>
      <a:accent5>
        <a:srgbClr val="008C75"/>
      </a:accent5>
      <a:accent6>
        <a:srgbClr val="82428D"/>
      </a:accent6>
      <a:hlink>
        <a:srgbClr val="69AE23"/>
      </a:hlink>
      <a:folHlink>
        <a:srgbClr val="69AE23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aining.potx" id="{7FE58D3C-B122-4504-AAE9-CD1E55F170CE}" vid="{61788321-1BFC-4F2D-9A53-6750F21798D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D2B1FDCEC69474394C8C7F29979CE4D" ma:contentTypeVersion="13" ma:contentTypeDescription="Opret et nyt dokument." ma:contentTypeScope="" ma:versionID="2d1f60074d328f918731c95d1912207e">
  <xsd:schema xmlns:xsd="http://www.w3.org/2001/XMLSchema" xmlns:xs="http://www.w3.org/2001/XMLSchema" xmlns:p="http://schemas.microsoft.com/office/2006/metadata/properties" xmlns:ns2="236abc72-1b35-4045-bc74-cc6f93157faf" xmlns:ns3="f315b8fc-4937-4802-b4b3-4554cec0e849" targetNamespace="http://schemas.microsoft.com/office/2006/metadata/properties" ma:root="true" ma:fieldsID="4ab37fa215cd0160bb9dd4cb9cbfa9a9" ns2:_="" ns3:_="">
    <xsd:import namespace="236abc72-1b35-4045-bc74-cc6f93157faf"/>
    <xsd:import namespace="f315b8fc-4937-4802-b4b3-4554cec0e8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6abc72-1b35-4045-bc74-cc6f93157f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Billedmærker" ma:readOnly="false" ma:fieldId="{5cf76f15-5ced-4ddc-b409-7134ff3c332f}" ma:taxonomyMulti="true" ma:sspId="b954ac37-474b-4ce9-96da-5e2495cdfa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15b8fc-4937-4802-b4b3-4554cec0e84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7529cc62-26f1-4060-8cbc-a4b1eee5d41b}" ma:internalName="TaxCatchAll" ma:showField="CatchAllData" ma:web="f315b8fc-4937-4802-b4b3-4554cec0e8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36abc72-1b35-4045-bc74-cc6f93157faf">
      <Terms xmlns="http://schemas.microsoft.com/office/infopath/2007/PartnerControls"/>
    </lcf76f155ced4ddcb4097134ff3c332f>
    <TaxCatchAll xmlns="f315b8fc-4937-4802-b4b3-4554cec0e849" xsi:nil="true"/>
  </documentManagement>
</p:properties>
</file>

<file path=customXml/itemProps1.xml><?xml version="1.0" encoding="utf-8"?>
<ds:datastoreItem xmlns:ds="http://schemas.openxmlformats.org/officeDocument/2006/customXml" ds:itemID="{0F797E02-DA1F-4E84-9D58-29034BBCA542}"/>
</file>

<file path=customXml/itemProps2.xml><?xml version="1.0" encoding="utf-8"?>
<ds:datastoreItem xmlns:ds="http://schemas.openxmlformats.org/officeDocument/2006/customXml" ds:itemID="{A4609F51-A95C-42B6-97D2-6F0769A55FDE}"/>
</file>

<file path=customXml/itemProps3.xml><?xml version="1.0" encoding="utf-8"?>
<ds:datastoreItem xmlns:ds="http://schemas.openxmlformats.org/officeDocument/2006/customXml" ds:itemID="{130E2643-52CB-4562-BF8E-E21583CA8383}"/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497</TotalTime>
  <Words>174</Words>
  <Application>Microsoft Macintosh PowerPoint</Application>
  <PresentationFormat>Widescreen</PresentationFormat>
  <Paragraphs>22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Tahoma</vt:lpstr>
      <vt:lpstr>Wingdings</vt:lpstr>
      <vt:lpstr>ECDC_PowerPoint_Template_2017</vt:lpstr>
      <vt:lpstr>ECDC_PowerPoint_Template_2017-2</vt:lpstr>
      <vt:lpstr>Theme_ECDC</vt:lpstr>
      <vt:lpstr>Data on this workshop</vt:lpstr>
      <vt:lpstr>Quality of nanopore for our demo-sample Image from Nanoplot report </vt:lpstr>
      <vt:lpstr>About UNIcycler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running SPAdes</dc:title>
  <dc:creator>Kirsten Ellegaard</dc:creator>
  <cp:lastModifiedBy>Kirsten Ellegaard</cp:lastModifiedBy>
  <cp:revision>8</cp:revision>
  <dcterms:created xsi:type="dcterms:W3CDTF">2023-11-07T09:51:25Z</dcterms:created>
  <dcterms:modified xsi:type="dcterms:W3CDTF">2023-11-30T10:19:57Z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0x0101003D2B1FDCEC69474394C8C7F29979CE4D</vt:lpwstr>
  </property>
</Properties>
</file>