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3" r:id="rId5"/>
    <p:sldMasterId id="2147483666" r:id="rId6"/>
  </p:sldMasterIdLst>
  <p:sldIdLst>
    <p:sldId id="264" r:id="rId7"/>
    <p:sldId id="266" r:id="rId8"/>
    <p:sldId id="256" r:id="rId9"/>
    <p:sldId id="265" r:id="rId10"/>
    <p:sldId id="267" r:id="rId11"/>
  </p:sldIdLst>
  <p:sldSz cx="12192000" cy="6858000"/>
  <p:notesSz cx="6858000" cy="91440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/>
    <p:restoredTop sz="94694"/>
  </p:normalViewPr>
  <p:slideViewPr>
    <p:cSldViewPr snapToGrid="0">
      <p:cViewPr varScale="1">
        <p:scale>
          <a:sx n="121" d="100"/>
          <a:sy n="121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Ellegaard" userId="be3e80f4-d8cc-49e8-9d5e-2a97099f34cd" providerId="ADAL" clId="{8526F875-0C4A-374C-9B7B-6D51F8376309}"/>
    <pc:docChg chg="custSel addSld modSld">
      <pc:chgData name="Kirsten Ellegaard" userId="be3e80f4-d8cc-49e8-9d5e-2a97099f34cd" providerId="ADAL" clId="{8526F875-0C4A-374C-9B7B-6D51F8376309}" dt="2023-12-01T12:48:08.806" v="38" actId="478"/>
      <pc:docMkLst>
        <pc:docMk/>
      </pc:docMkLst>
      <pc:sldChg chg="delSp modSp new mod">
        <pc:chgData name="Kirsten Ellegaard" userId="be3e80f4-d8cc-49e8-9d5e-2a97099f34cd" providerId="ADAL" clId="{8526F875-0C4A-374C-9B7B-6D51F8376309}" dt="2023-12-01T12:48:08.806" v="38" actId="478"/>
        <pc:sldMkLst>
          <pc:docMk/>
          <pc:sldMk cId="2356393226" sldId="267"/>
        </pc:sldMkLst>
        <pc:spChg chg="mod">
          <ac:chgData name="Kirsten Ellegaard" userId="be3e80f4-d8cc-49e8-9d5e-2a97099f34cd" providerId="ADAL" clId="{8526F875-0C4A-374C-9B7B-6D51F8376309}" dt="2023-12-01T12:47:39.760" v="30" actId="27636"/>
          <ac:spMkLst>
            <pc:docMk/>
            <pc:sldMk cId="2356393226" sldId="267"/>
            <ac:spMk id="2" creationId="{CB58B93F-FAE0-2CB1-A56D-7C006308A4EE}"/>
          </ac:spMkLst>
        </pc:spChg>
        <pc:spChg chg="mod">
          <ac:chgData name="Kirsten Ellegaard" userId="be3e80f4-d8cc-49e8-9d5e-2a97099f34cd" providerId="ADAL" clId="{8526F875-0C4A-374C-9B7B-6D51F8376309}" dt="2023-12-01T12:48:01.162" v="37" actId="20577"/>
          <ac:spMkLst>
            <pc:docMk/>
            <pc:sldMk cId="2356393226" sldId="267"/>
            <ac:spMk id="3" creationId="{B18B6199-8FE8-0B65-370F-4003EB0FE746}"/>
          </ac:spMkLst>
        </pc:spChg>
        <pc:spChg chg="del">
          <ac:chgData name="Kirsten Ellegaard" userId="be3e80f4-d8cc-49e8-9d5e-2a97099f34cd" providerId="ADAL" clId="{8526F875-0C4A-374C-9B7B-6D51F8376309}" dt="2023-12-01T12:48:08.806" v="38" actId="478"/>
          <ac:spMkLst>
            <pc:docMk/>
            <pc:sldMk cId="2356393226" sldId="267"/>
            <ac:spMk id="4" creationId="{C9CF0BCC-8E21-3611-ED9C-9C719B9CD3F9}"/>
          </ac:spMkLst>
        </pc:spChg>
      </pc:sldChg>
    </pc:docChg>
  </pc:docChgLst>
  <pc:docChgLst>
    <pc:chgData name="Kirsten Ellegaard" userId="S::krel@dksund.dk::be3e80f4-d8cc-49e8-9d5e-2a97099f34cd" providerId="AD" clId="Web-{707EA72D-426F-47CE-81ED-65023E66F25F}"/>
    <pc:docChg chg="modSld">
      <pc:chgData name="Kirsten Ellegaard" userId="S::krel@dksund.dk::be3e80f4-d8cc-49e8-9d5e-2a97099f34cd" providerId="AD" clId="Web-{707EA72D-426F-47CE-81ED-65023E66F25F}" dt="2023-11-30T10:00:22.781" v="5" actId="1076"/>
      <pc:docMkLst>
        <pc:docMk/>
      </pc:docMkLst>
      <pc:sldChg chg="addSp modSp">
        <pc:chgData name="Kirsten Ellegaard" userId="S::krel@dksund.dk::be3e80f4-d8cc-49e8-9d5e-2a97099f34cd" providerId="AD" clId="Web-{707EA72D-426F-47CE-81ED-65023E66F25F}" dt="2023-11-30T10:00:22.781" v="5" actId="1076"/>
        <pc:sldMkLst>
          <pc:docMk/>
          <pc:sldMk cId="1003032587" sldId="264"/>
        </pc:sldMkLst>
        <pc:spChg chg="add mod">
          <ac:chgData name="Kirsten Ellegaard" userId="S::krel@dksund.dk::be3e80f4-d8cc-49e8-9d5e-2a97099f34cd" providerId="AD" clId="Web-{707EA72D-426F-47CE-81ED-65023E66F25F}" dt="2023-11-30T10:00:22.781" v="5" actId="1076"/>
          <ac:spMkLst>
            <pc:docMk/>
            <pc:sldMk cId="1003032587" sldId="264"/>
            <ac:spMk id="3" creationId="{A699B50B-C00A-3914-5151-360B32AD155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0F6040-5728-9343-85A3-0C8EDDAEFF1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5155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C0F6040-5728-9343-85A3-0C8EDDAEFF1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5117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36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05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46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69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61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FC0F6040-5728-9343-85A3-0C8EDDAEFF13}" type="slidenum">
              <a:rPr lang="en-DK" smtClean="0"/>
              <a:t>‹#›</a:t>
            </a:fld>
            <a:endParaRPr lang="en-DK"/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358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23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01/12/2023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i.ac.uk/ena/browser/view/PRJEB38543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94D5-603D-C5CE-42D2-51CBD161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Data on this workshop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26B67-074E-E774-3E6D-8CDF63335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11352563" cy="1584273"/>
          </a:xfrm>
        </p:spPr>
        <p:txBody>
          <a:bodyPr>
            <a:normAutofit/>
          </a:bodyPr>
          <a:lstStyle/>
          <a:p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Hallgren et al. (2021):  MINTyper: an outbreak-detection method for accutrate and rapid SNP typing of clonal clusters with noisy long reads. Biology Methods and Protocols, vol 6, issue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https://doi.org/10.1093/biomethods/bpab008</a:t>
            </a:r>
            <a:endParaRPr lang="en-GB" sz="18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https://www.ebi.ac.uk/ena/browser/view/PRJEB38543</a:t>
            </a:r>
            <a:endParaRPr lang="en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C1B58-28D5-D363-A7DE-2989B6A77406}"/>
              </a:ext>
            </a:extLst>
          </p:cNvPr>
          <p:cNvSpPr txBox="1"/>
          <p:nvPr/>
        </p:nvSpPr>
        <p:spPr>
          <a:xfrm>
            <a:off x="431999" y="3634182"/>
            <a:ext cx="47822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Illumina MiSeq (2 x 251bp)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End-trimmed with Trimmomatic: Q &gt;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607.439 paired-end reads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A70CE-A32E-951C-B570-912C117A87ED}"/>
              </a:ext>
            </a:extLst>
          </p:cNvPr>
          <p:cNvSpPr txBox="1"/>
          <p:nvPr/>
        </p:nvSpPr>
        <p:spPr>
          <a:xfrm>
            <a:off x="6327228" y="3634182"/>
            <a:ext cx="52599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Nanopore MinION (R9.4.1 flow-cell)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Sequencing adapters removed with Porechop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Min quality Q &gt; 10 (NanoFilt)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20.232 reads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500.043.638 bp</a:t>
            </a: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 (500M)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99B50B-C00A-3914-5151-360B32AD1559}"/>
              </a:ext>
            </a:extLst>
          </p:cNvPr>
          <p:cNvSpPr/>
          <p:nvPr/>
        </p:nvSpPr>
        <p:spPr>
          <a:xfrm>
            <a:off x="403122" y="3583858"/>
            <a:ext cx="4758812" cy="10225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DC8FF-FCFC-7A6F-3102-2D1AB3C9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dirty="0"/>
              <a:t>Quality of illumina data for our demo-sample</a:t>
            </a:r>
            <a:br>
              <a:rPr lang="en-DK" dirty="0"/>
            </a:br>
            <a:r>
              <a:rPr lang="en-DK" sz="2200" dirty="0"/>
              <a:t>Images from FastQC report </a:t>
            </a:r>
          </a:p>
        </p:txBody>
      </p:sp>
      <p:pic>
        <p:nvPicPr>
          <p:cNvPr id="7" name="Content Placeholder 6" descr="A graph showing a number of bars&#10;&#10;Description automatically generated with medium confidence">
            <a:extLst>
              <a:ext uri="{FF2B5EF4-FFF2-40B4-BE49-F238E27FC236}">
                <a16:creationId xmlns:a16="http://schemas.microsoft.com/office/drawing/2014/main" id="{24820898-7246-AE51-D16F-24DC29773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548" y="1891861"/>
            <a:ext cx="5387314" cy="37682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0CD3C-0F9F-3347-30A9-B32582EC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9" name="Picture 8" descr="A graph with numbers and a red line&#10;&#10;Description automatically generated">
            <a:extLst>
              <a:ext uri="{FF2B5EF4-FFF2-40B4-BE49-F238E27FC236}">
                <a16:creationId xmlns:a16="http://schemas.microsoft.com/office/drawing/2014/main" id="{0AF32FA5-1355-F6FD-497F-39861250C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139" y="1891861"/>
            <a:ext cx="5387314" cy="409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318AD-0586-0F15-1EE5-B53E8BA8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dirty="0"/>
              <a:t>About SPAdes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9A526-A584-40A5-1E59-83CF82E9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02" y="3759840"/>
            <a:ext cx="10088783" cy="109843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First published in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Continously updated</a:t>
            </a:r>
            <a:endParaRPr lang="en-D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One of the most widely used genome assemblers for short-read sequencing data</a:t>
            </a:r>
          </a:p>
          <a:p>
            <a:pPr marL="1028700" lvl="1" indent="-342900"/>
            <a:endParaRPr lang="en-DK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583AB045-4C13-2F03-7354-75EC847AE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88" y="1712318"/>
            <a:ext cx="5626100" cy="1714500"/>
          </a:xfrm>
          <a:prstGeom prst="rect">
            <a:avLst/>
          </a:prstGeom>
        </p:spPr>
      </p:pic>
      <p:pic>
        <p:nvPicPr>
          <p:cNvPr id="7" name="Picture 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A0043813-F100-F7B8-9959-537FCA098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094" y="1896967"/>
            <a:ext cx="2907643" cy="9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5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3DD1-7479-6D45-705C-5221F663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Why did SPAdes get so popular?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0E64-63AD-2A55-1064-71DAA76F8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Multi-sized de bruijn graph</a:t>
            </a:r>
          </a:p>
          <a:p>
            <a:pPr marL="1028700" lvl="1" indent="-342900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Variable coverage</a:t>
            </a:r>
          </a:p>
          <a:p>
            <a:pPr lvl="1" indent="0">
              <a:buNone/>
            </a:pP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Better use of paired-end reads</a:t>
            </a:r>
          </a:p>
          <a:p>
            <a:pPr marL="1028700" lvl="1" indent="-342900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Variable insert-size</a:t>
            </a:r>
          </a:p>
          <a:p>
            <a:pPr lvl="1" indent="0">
              <a:buNone/>
            </a:pPr>
            <a:endParaRPr lang="en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Better read error correction</a:t>
            </a:r>
          </a:p>
          <a:p>
            <a:pPr marL="1028700" lvl="1" indent="-342900"/>
            <a:r>
              <a:rPr lang="en-DK" sz="1800" dirty="0">
                <a:latin typeface="Calibri" panose="020F0502020204030204" pitchFamily="34" charset="0"/>
                <a:cs typeface="Calibri" panose="020F0502020204030204" pitchFamily="34" charset="0"/>
              </a:rPr>
              <a:t>Probabilistic (BayesHammer)</a:t>
            </a:r>
          </a:p>
          <a:p>
            <a:pPr marL="1028700" lvl="1" indent="-342900"/>
            <a:endParaRPr lang="en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Good computational performance</a:t>
            </a:r>
          </a:p>
          <a:p>
            <a:pPr marL="342900" indent="-342900">
              <a:buFont typeface="Wingdings" pitchFamily="2" charset="2"/>
              <a:buChar char="Ø"/>
            </a:pPr>
            <a:endParaRPr lang="en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DK" sz="2000" dirty="0">
                <a:latin typeface="Calibri" panose="020F0502020204030204" pitchFamily="34" charset="0"/>
                <a:cs typeface="Calibri" panose="020F0502020204030204" pitchFamily="34" charset="0"/>
              </a:rPr>
              <a:t>Ease of installation and usage</a:t>
            </a:r>
          </a:p>
          <a:p>
            <a:pPr lvl="1" indent="0">
              <a:buNone/>
            </a:pPr>
            <a:endParaRPr lang="en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20C3B-3EC1-742C-A336-7930A3A1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95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B93F-FAE0-2CB1-A56D-7C006308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dirty="0"/>
              <a:t>Read the manual!</a:t>
            </a:r>
            <a:br>
              <a:rPr lang="en-DK" dirty="0"/>
            </a:b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7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github.com</a:t>
            </a: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7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ablab</a:t>
            </a:r>
            <a:r>
              <a:rPr lang="en-US" sz="27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/spades</a:t>
            </a:r>
            <a:endParaRPr lang="en-DK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B6199-8FE8-0B65-370F-4003EB0FE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GB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kind of input data is suitable for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SPAdes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kind of genomes can be assembled with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SPAdes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 </a:t>
            </a:r>
            <a:endParaRPr lang="en-DK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C5DA7-8266-FB18-94B3-8B9281D6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393226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DE9441AF-E517-4DD8-A2BD-C4DED19EB889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23F12FDA-90BB-419B-8475-94A0E264A9F6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.potx" id="{7FE58D3C-B122-4504-AAE9-CD1E55F170CE}" vid="{61788321-1BFC-4F2D-9A53-6750F21798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6abc72-1b35-4045-bc74-cc6f93157faf">
      <Terms xmlns="http://schemas.microsoft.com/office/infopath/2007/PartnerControls"/>
    </lcf76f155ced4ddcb4097134ff3c332f>
    <TaxCatchAll xmlns="f315b8fc-4937-4802-b4b3-4554cec0e84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2B1FDCEC69474394C8C7F29979CE4D" ma:contentTypeVersion="13" ma:contentTypeDescription="Opret et nyt dokument." ma:contentTypeScope="" ma:versionID="2d1f60074d328f918731c95d1912207e">
  <xsd:schema xmlns:xsd="http://www.w3.org/2001/XMLSchema" xmlns:xs="http://www.w3.org/2001/XMLSchema" xmlns:p="http://schemas.microsoft.com/office/2006/metadata/properties" xmlns:ns2="236abc72-1b35-4045-bc74-cc6f93157faf" xmlns:ns3="f315b8fc-4937-4802-b4b3-4554cec0e849" targetNamespace="http://schemas.microsoft.com/office/2006/metadata/properties" ma:root="true" ma:fieldsID="4ab37fa215cd0160bb9dd4cb9cbfa9a9" ns2:_="" ns3:_="">
    <xsd:import namespace="236abc72-1b35-4045-bc74-cc6f93157faf"/>
    <xsd:import namespace="f315b8fc-4937-4802-b4b3-4554cec0e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bc72-1b35-4045-bc74-cc6f93157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b954ac37-474b-4ce9-96da-5e2495cdfa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b8fc-4937-4802-b4b3-4554cec0e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29cc62-26f1-4060-8cbc-a4b1eee5d41b}" ma:internalName="TaxCatchAll" ma:showField="CatchAllData" ma:web="f315b8fc-4937-4802-b4b3-4554cec0e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A43A34-6C4C-4B21-AFFC-86CFFAA0AB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7FDEA9-7516-4769-A851-38B2F249EE14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236abc72-1b35-4045-bc74-cc6f93157faf"/>
    <ds:schemaRef ds:uri="http://purl.org/dc/dcmitype/"/>
    <ds:schemaRef ds:uri="http://schemas.openxmlformats.org/package/2006/metadata/core-properties"/>
    <ds:schemaRef ds:uri="f315b8fc-4937-4802-b4b3-4554cec0e849"/>
  </ds:schemaRefs>
</ds:datastoreItem>
</file>

<file path=customXml/itemProps3.xml><?xml version="1.0" encoding="utf-8"?>
<ds:datastoreItem xmlns:ds="http://schemas.openxmlformats.org/officeDocument/2006/customXml" ds:itemID="{06A9891B-27DC-454D-990B-E438682014BA}"/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478</TotalTime>
  <Words>216</Words>
  <Application>Microsoft Macintosh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Tahoma</vt:lpstr>
      <vt:lpstr>Wingdings</vt:lpstr>
      <vt:lpstr>ECDC_PowerPoint_Template_2017</vt:lpstr>
      <vt:lpstr>ECDC_PowerPoint_Template_2017-2</vt:lpstr>
      <vt:lpstr>Theme_ECDC</vt:lpstr>
      <vt:lpstr>Data on this workshop</vt:lpstr>
      <vt:lpstr>Quality of illumina data for our demo-sample Images from FastQC report </vt:lpstr>
      <vt:lpstr>About SPAdes</vt:lpstr>
      <vt:lpstr>Why did SPAdes get so popular?</vt:lpstr>
      <vt:lpstr>Read the manual! https://github.com/ablab/spades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running SPAdes</dc:title>
  <dc:creator>Kirsten Ellegaard</dc:creator>
  <cp:lastModifiedBy>Kirsten Ellegaard</cp:lastModifiedBy>
  <cp:revision>12</cp:revision>
  <dcterms:created xsi:type="dcterms:W3CDTF">2023-11-07T09:51:25Z</dcterms:created>
  <dcterms:modified xsi:type="dcterms:W3CDTF">2023-12-01T12:48:13Z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0x0101003D2B1FDCEC69474394C8C7F29979CE4D</vt:lpwstr>
  </property>
  <property fmtid="{D5CDD505-2E9C-101B-9397-08002B2CF9AE}" pid="3" name="MediaServiceImageTags">
    <vt:lpwstr/>
  </property>
</Properties>
</file>