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6" r:id="rId5"/>
    <p:sldMasterId id="2147483669" r:id="rId6"/>
  </p:sldMasterIdLst>
  <p:notesMasterIdLst>
    <p:notesMasterId r:id="rId50"/>
  </p:notesMasterIdLst>
  <p:sldIdLst>
    <p:sldId id="256" r:id="rId7"/>
    <p:sldId id="318" r:id="rId8"/>
    <p:sldId id="323" r:id="rId9"/>
    <p:sldId id="277" r:id="rId10"/>
    <p:sldId id="310" r:id="rId11"/>
    <p:sldId id="279" r:id="rId12"/>
    <p:sldId id="259" r:id="rId13"/>
    <p:sldId id="324" r:id="rId14"/>
    <p:sldId id="325" r:id="rId15"/>
    <p:sldId id="345" r:id="rId16"/>
    <p:sldId id="282" r:id="rId17"/>
    <p:sldId id="281" r:id="rId18"/>
    <p:sldId id="294" r:id="rId19"/>
    <p:sldId id="262" r:id="rId20"/>
    <p:sldId id="286" r:id="rId21"/>
    <p:sldId id="263" r:id="rId22"/>
    <p:sldId id="273" r:id="rId23"/>
    <p:sldId id="297" r:id="rId24"/>
    <p:sldId id="327" r:id="rId25"/>
    <p:sldId id="298" r:id="rId26"/>
    <p:sldId id="320" r:id="rId27"/>
    <p:sldId id="321" r:id="rId28"/>
    <p:sldId id="319" r:id="rId29"/>
    <p:sldId id="312" r:id="rId30"/>
    <p:sldId id="264" r:id="rId31"/>
    <p:sldId id="314" r:id="rId32"/>
    <p:sldId id="337" r:id="rId33"/>
    <p:sldId id="338" r:id="rId34"/>
    <p:sldId id="287" r:id="rId35"/>
    <p:sldId id="302" r:id="rId36"/>
    <p:sldId id="339" r:id="rId37"/>
    <p:sldId id="341" r:id="rId38"/>
    <p:sldId id="270" r:id="rId39"/>
    <p:sldId id="291" r:id="rId40"/>
    <p:sldId id="342" r:id="rId41"/>
    <p:sldId id="346" r:id="rId42"/>
    <p:sldId id="347" r:id="rId43"/>
    <p:sldId id="265" r:id="rId44"/>
    <p:sldId id="348" r:id="rId45"/>
    <p:sldId id="344" r:id="rId46"/>
    <p:sldId id="268" r:id="rId47"/>
    <p:sldId id="304" r:id="rId48"/>
    <p:sldId id="317" r:id="rId49"/>
  </p:sldIdLst>
  <p:sldSz cx="12192000" cy="6858000"/>
  <p:notesSz cx="6858000" cy="91440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6D636E-7E55-544D-BAE0-C81E04F37DF3}" v="7" dt="2023-12-02T10:30:54.9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94"/>
    <p:restoredTop sz="94711"/>
  </p:normalViewPr>
  <p:slideViewPr>
    <p:cSldViewPr snapToGrid="0">
      <p:cViewPr varScale="1">
        <p:scale>
          <a:sx n="135" d="100"/>
          <a:sy n="135" d="100"/>
        </p:scale>
        <p:origin x="10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microsoft.com/office/2015/10/relationships/revisionInfo" Target="revisionInfo.xml"/><Relationship Id="rId8" Type="http://schemas.openxmlformats.org/officeDocument/2006/relationships/slide" Target="slides/slide2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Ellegaard" userId="be3e80f4-d8cc-49e8-9d5e-2a97099f34cd" providerId="ADAL" clId="{496D636E-7E55-544D-BAE0-C81E04F37DF3}"/>
    <pc:docChg chg="custSel addSld delSld modSld sldOrd">
      <pc:chgData name="Kirsten Ellegaard" userId="be3e80f4-d8cc-49e8-9d5e-2a97099f34cd" providerId="ADAL" clId="{496D636E-7E55-544D-BAE0-C81E04F37DF3}" dt="2023-12-02T10:40:48.952" v="1338" actId="20577"/>
      <pc:docMkLst>
        <pc:docMk/>
      </pc:docMkLst>
      <pc:sldChg chg="del">
        <pc:chgData name="Kirsten Ellegaard" userId="be3e80f4-d8cc-49e8-9d5e-2a97099f34cd" providerId="ADAL" clId="{496D636E-7E55-544D-BAE0-C81E04F37DF3}" dt="2023-12-02T09:45:57.920" v="1165" actId="2696"/>
        <pc:sldMkLst>
          <pc:docMk/>
          <pc:sldMk cId="3749196398" sldId="257"/>
        </pc:sldMkLst>
      </pc:sldChg>
      <pc:sldChg chg="addSp delSp modSp mod modClrScheme chgLayout">
        <pc:chgData name="Kirsten Ellegaard" userId="be3e80f4-d8cc-49e8-9d5e-2a97099f34cd" providerId="ADAL" clId="{496D636E-7E55-544D-BAE0-C81E04F37DF3}" dt="2023-12-02T10:32:36.263" v="1335" actId="255"/>
        <pc:sldMkLst>
          <pc:docMk/>
          <pc:sldMk cId="3678574465" sldId="265"/>
        </pc:sldMkLst>
        <pc:spChg chg="mod ord">
          <ac:chgData name="Kirsten Ellegaard" userId="be3e80f4-d8cc-49e8-9d5e-2a97099f34cd" providerId="ADAL" clId="{496D636E-7E55-544D-BAE0-C81E04F37DF3}" dt="2023-12-02T10:31:18.671" v="1181" actId="700"/>
          <ac:spMkLst>
            <pc:docMk/>
            <pc:sldMk cId="3678574465" sldId="265"/>
            <ac:spMk id="2" creationId="{5A6787CA-8DD1-8321-7553-70AEFCE6A83D}"/>
          </ac:spMkLst>
        </pc:spChg>
        <pc:spChg chg="add del mod ord">
          <ac:chgData name="Kirsten Ellegaard" userId="be3e80f4-d8cc-49e8-9d5e-2a97099f34cd" providerId="ADAL" clId="{496D636E-7E55-544D-BAE0-C81E04F37DF3}" dt="2023-12-02T10:31:18.671" v="1181" actId="700"/>
          <ac:spMkLst>
            <pc:docMk/>
            <pc:sldMk cId="3678574465" sldId="265"/>
            <ac:spMk id="3" creationId="{EECDC1BE-CD7A-FB61-CA8B-FE4197B343FF}"/>
          </ac:spMkLst>
        </pc:spChg>
        <pc:spChg chg="add mod ord">
          <ac:chgData name="Kirsten Ellegaard" userId="be3e80f4-d8cc-49e8-9d5e-2a97099f34cd" providerId="ADAL" clId="{496D636E-7E55-544D-BAE0-C81E04F37DF3}" dt="2023-12-02T10:32:36.263" v="1335" actId="255"/>
          <ac:spMkLst>
            <pc:docMk/>
            <pc:sldMk cId="3678574465" sldId="265"/>
            <ac:spMk id="16" creationId="{5CF0275B-5368-1059-63A4-A30DB0DFBC2F}"/>
          </ac:spMkLst>
        </pc:spChg>
        <pc:spChg chg="del">
          <ac:chgData name="Kirsten Ellegaard" userId="be3e80f4-d8cc-49e8-9d5e-2a97099f34cd" providerId="ADAL" clId="{496D636E-7E55-544D-BAE0-C81E04F37DF3}" dt="2023-12-02T10:30:58.022" v="1170" actId="478"/>
          <ac:spMkLst>
            <pc:docMk/>
            <pc:sldMk cId="3678574465" sldId="265"/>
            <ac:spMk id="17" creationId="{24DAACC7-9B01-7B53-C807-B635D2220E33}"/>
          </ac:spMkLst>
        </pc:spChg>
        <pc:grpChg chg="del">
          <ac:chgData name="Kirsten Ellegaard" userId="be3e80f4-d8cc-49e8-9d5e-2a97099f34cd" providerId="ADAL" clId="{496D636E-7E55-544D-BAE0-C81E04F37DF3}" dt="2023-12-02T10:30:54.930" v="1169" actId="478"/>
          <ac:grpSpMkLst>
            <pc:docMk/>
            <pc:sldMk cId="3678574465" sldId="265"/>
            <ac:grpSpMk id="4" creationId="{1FCE09B3-2E78-726D-3B38-7BBC287A37EC}"/>
          </ac:grpSpMkLst>
        </pc:grpChg>
        <pc:picChg chg="del">
          <ac:chgData name="Kirsten Ellegaard" userId="be3e80f4-d8cc-49e8-9d5e-2a97099f34cd" providerId="ADAL" clId="{496D636E-7E55-544D-BAE0-C81E04F37DF3}" dt="2023-12-02T10:30:54.930" v="1169" actId="478"/>
          <ac:picMkLst>
            <pc:docMk/>
            <pc:sldMk cId="3678574465" sldId="265"/>
            <ac:picMk id="13" creationId="{A31E1004-C787-051A-3B73-9861ABD5BCED}"/>
          </ac:picMkLst>
        </pc:picChg>
        <pc:picChg chg="del">
          <ac:chgData name="Kirsten Ellegaard" userId="be3e80f4-d8cc-49e8-9d5e-2a97099f34cd" providerId="ADAL" clId="{496D636E-7E55-544D-BAE0-C81E04F37DF3}" dt="2023-12-02T10:30:54.930" v="1169" actId="478"/>
          <ac:picMkLst>
            <pc:docMk/>
            <pc:sldMk cId="3678574465" sldId="265"/>
            <ac:picMk id="14" creationId="{52B8EF55-A819-5D2F-078F-BA3FDB73C80C}"/>
          </ac:picMkLst>
        </pc:picChg>
        <pc:picChg chg="del">
          <ac:chgData name="Kirsten Ellegaard" userId="be3e80f4-d8cc-49e8-9d5e-2a97099f34cd" providerId="ADAL" clId="{496D636E-7E55-544D-BAE0-C81E04F37DF3}" dt="2023-12-02T10:30:54.930" v="1169" actId="478"/>
          <ac:picMkLst>
            <pc:docMk/>
            <pc:sldMk cId="3678574465" sldId="265"/>
            <ac:picMk id="15" creationId="{BE5B003A-319B-EC05-B27E-C7960337CDBA}"/>
          </ac:picMkLst>
        </pc:picChg>
      </pc:sldChg>
      <pc:sldChg chg="modSp mod">
        <pc:chgData name="Kirsten Ellegaard" userId="be3e80f4-d8cc-49e8-9d5e-2a97099f34cd" providerId="ADAL" clId="{496D636E-7E55-544D-BAE0-C81E04F37DF3}" dt="2023-12-02T10:40:48.952" v="1338" actId="20577"/>
        <pc:sldMkLst>
          <pc:docMk/>
          <pc:sldMk cId="2661783314" sldId="304"/>
        </pc:sldMkLst>
        <pc:spChg chg="mod">
          <ac:chgData name="Kirsten Ellegaard" userId="be3e80f4-d8cc-49e8-9d5e-2a97099f34cd" providerId="ADAL" clId="{496D636E-7E55-544D-BAE0-C81E04F37DF3}" dt="2023-12-02T10:40:48.952" v="1338" actId="20577"/>
          <ac:spMkLst>
            <pc:docMk/>
            <pc:sldMk cId="2661783314" sldId="304"/>
            <ac:spMk id="3" creationId="{673337FF-9AC0-F62B-BA8D-B0061C19EEF1}"/>
          </ac:spMkLst>
        </pc:spChg>
      </pc:sldChg>
      <pc:sldChg chg="delSp mod">
        <pc:chgData name="Kirsten Ellegaard" userId="be3e80f4-d8cc-49e8-9d5e-2a97099f34cd" providerId="ADAL" clId="{496D636E-7E55-544D-BAE0-C81E04F37DF3}" dt="2023-12-02T09:49:24.425" v="1167" actId="478"/>
        <pc:sldMkLst>
          <pc:docMk/>
          <pc:sldMk cId="2593155737" sldId="323"/>
        </pc:sldMkLst>
        <pc:spChg chg="del">
          <ac:chgData name="Kirsten Ellegaard" userId="be3e80f4-d8cc-49e8-9d5e-2a97099f34cd" providerId="ADAL" clId="{496D636E-7E55-544D-BAE0-C81E04F37DF3}" dt="2023-12-02T09:49:22.519" v="1166" actId="478"/>
          <ac:spMkLst>
            <pc:docMk/>
            <pc:sldMk cId="2593155737" sldId="323"/>
            <ac:spMk id="6" creationId="{555BC38B-98D3-9A25-C76F-41619E1E4935}"/>
          </ac:spMkLst>
        </pc:spChg>
        <pc:cxnChg chg="del">
          <ac:chgData name="Kirsten Ellegaard" userId="be3e80f4-d8cc-49e8-9d5e-2a97099f34cd" providerId="ADAL" clId="{496D636E-7E55-544D-BAE0-C81E04F37DF3}" dt="2023-12-02T09:49:24.425" v="1167" actId="478"/>
          <ac:cxnSpMkLst>
            <pc:docMk/>
            <pc:sldMk cId="2593155737" sldId="323"/>
            <ac:cxnSpMk id="5" creationId="{9FAC7A39-9B7C-7705-20C0-94DCEF58F5D1}"/>
          </ac:cxnSpMkLst>
        </pc:cxnChg>
      </pc:sldChg>
      <pc:sldChg chg="modSp del mod">
        <pc:chgData name="Kirsten Ellegaard" userId="be3e80f4-d8cc-49e8-9d5e-2a97099f34cd" providerId="ADAL" clId="{496D636E-7E55-544D-BAE0-C81E04F37DF3}" dt="2023-11-30T08:53:55.760" v="1112" actId="2696"/>
        <pc:sldMkLst>
          <pc:docMk/>
          <pc:sldMk cId="1419656326" sldId="343"/>
        </pc:sldMkLst>
        <pc:spChg chg="mod">
          <ac:chgData name="Kirsten Ellegaard" userId="be3e80f4-d8cc-49e8-9d5e-2a97099f34cd" providerId="ADAL" clId="{496D636E-7E55-544D-BAE0-C81E04F37DF3}" dt="2023-11-30T08:43:47.700" v="49" actId="20577"/>
          <ac:spMkLst>
            <pc:docMk/>
            <pc:sldMk cId="1419656326" sldId="343"/>
            <ac:spMk id="2" creationId="{79D308BA-9AA5-45A5-4DC1-85E3A987BF72}"/>
          </ac:spMkLst>
        </pc:spChg>
      </pc:sldChg>
      <pc:sldChg chg="modSp mod">
        <pc:chgData name="Kirsten Ellegaard" userId="be3e80f4-d8cc-49e8-9d5e-2a97099f34cd" providerId="ADAL" clId="{496D636E-7E55-544D-BAE0-C81E04F37DF3}" dt="2023-11-30T08:57:04.383" v="1164" actId="20577"/>
        <pc:sldMkLst>
          <pc:docMk/>
          <pc:sldMk cId="2310270271" sldId="344"/>
        </pc:sldMkLst>
        <pc:spChg chg="mod">
          <ac:chgData name="Kirsten Ellegaard" userId="be3e80f4-d8cc-49e8-9d5e-2a97099f34cd" providerId="ADAL" clId="{496D636E-7E55-544D-BAE0-C81E04F37DF3}" dt="2023-11-30T08:57:04.383" v="1164" actId="20577"/>
          <ac:spMkLst>
            <pc:docMk/>
            <pc:sldMk cId="2310270271" sldId="344"/>
            <ac:spMk id="3" creationId="{DA89F228-E3A6-C07A-F61C-942D41D2D58D}"/>
          </ac:spMkLst>
        </pc:spChg>
      </pc:sldChg>
      <pc:sldChg chg="addSp delSp modSp add mod ord chgLayout">
        <pc:chgData name="Kirsten Ellegaard" userId="be3e80f4-d8cc-49e8-9d5e-2a97099f34cd" providerId="ADAL" clId="{496D636E-7E55-544D-BAE0-C81E04F37DF3}" dt="2023-11-30T08:54:11.407" v="1114" actId="20577"/>
        <pc:sldMkLst>
          <pc:docMk/>
          <pc:sldMk cId="179653247" sldId="346"/>
        </pc:sldMkLst>
        <pc:spChg chg="mod ord">
          <ac:chgData name="Kirsten Ellegaard" userId="be3e80f4-d8cc-49e8-9d5e-2a97099f34cd" providerId="ADAL" clId="{496D636E-7E55-544D-BAE0-C81E04F37DF3}" dt="2023-11-30T08:45:08.391" v="106" actId="700"/>
          <ac:spMkLst>
            <pc:docMk/>
            <pc:sldMk cId="179653247" sldId="346"/>
            <ac:spMk id="2" creationId="{DD3DFEB4-C542-0342-657A-E08BE45C78DA}"/>
          </ac:spMkLst>
        </pc:spChg>
        <pc:spChg chg="del">
          <ac:chgData name="Kirsten Ellegaard" userId="be3e80f4-d8cc-49e8-9d5e-2a97099f34cd" providerId="ADAL" clId="{496D636E-7E55-544D-BAE0-C81E04F37DF3}" dt="2023-11-30T08:44:52.998" v="103" actId="478"/>
          <ac:spMkLst>
            <pc:docMk/>
            <pc:sldMk cId="179653247" sldId="346"/>
            <ac:spMk id="3" creationId="{52FBCD5F-D36C-EF60-B885-E7ED43506496}"/>
          </ac:spMkLst>
        </pc:spChg>
        <pc:spChg chg="del">
          <ac:chgData name="Kirsten Ellegaard" userId="be3e80f4-d8cc-49e8-9d5e-2a97099f34cd" providerId="ADAL" clId="{496D636E-7E55-544D-BAE0-C81E04F37DF3}" dt="2023-11-30T08:44:58.904" v="105" actId="478"/>
          <ac:spMkLst>
            <pc:docMk/>
            <pc:sldMk cId="179653247" sldId="346"/>
            <ac:spMk id="4" creationId="{0A723434-F3C8-3510-F23A-18174B11EB03}"/>
          </ac:spMkLst>
        </pc:spChg>
        <pc:spChg chg="add del mod">
          <ac:chgData name="Kirsten Ellegaard" userId="be3e80f4-d8cc-49e8-9d5e-2a97099f34cd" providerId="ADAL" clId="{496D636E-7E55-544D-BAE0-C81E04F37DF3}" dt="2023-11-30T08:44:56.967" v="104" actId="478"/>
          <ac:spMkLst>
            <pc:docMk/>
            <pc:sldMk cId="179653247" sldId="346"/>
            <ac:spMk id="6" creationId="{923D84FE-B9E6-B6CB-32DE-8309CBEB0DED}"/>
          </ac:spMkLst>
        </pc:spChg>
        <pc:spChg chg="add mod ord">
          <ac:chgData name="Kirsten Ellegaard" userId="be3e80f4-d8cc-49e8-9d5e-2a97099f34cd" providerId="ADAL" clId="{496D636E-7E55-544D-BAE0-C81E04F37DF3}" dt="2023-11-30T08:54:11.407" v="1114" actId="20577"/>
          <ac:spMkLst>
            <pc:docMk/>
            <pc:sldMk cId="179653247" sldId="346"/>
            <ac:spMk id="7" creationId="{7BA29214-5589-3C77-DEC8-D90FE1670FE7}"/>
          </ac:spMkLst>
        </pc:spChg>
      </pc:sldChg>
      <pc:sldChg chg="add">
        <pc:chgData name="Kirsten Ellegaard" userId="be3e80f4-d8cc-49e8-9d5e-2a97099f34cd" providerId="ADAL" clId="{496D636E-7E55-544D-BAE0-C81E04F37DF3}" dt="2023-11-30T08:54:05.712" v="1113" actId="2890"/>
        <pc:sldMkLst>
          <pc:docMk/>
          <pc:sldMk cId="623679992" sldId="347"/>
        </pc:sldMkLst>
      </pc:sldChg>
      <pc:sldChg chg="add">
        <pc:chgData name="Kirsten Ellegaard" userId="be3e80f4-d8cc-49e8-9d5e-2a97099f34cd" providerId="ADAL" clId="{496D636E-7E55-544D-BAE0-C81E04F37DF3}" dt="2023-12-02T10:30:44.543" v="1168" actId="2890"/>
        <pc:sldMkLst>
          <pc:docMk/>
          <pc:sldMk cId="938729475" sldId="34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65DFC-48B8-EA46-A096-A96CF0CE75DF}" type="datetimeFigureOut">
              <a:rPr lang="en-DK" smtClean="0"/>
              <a:t>02/12/2023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DDC17-1147-F44F-821D-339E1EE4AFD3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4947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DDC17-1147-F44F-821D-339E1EE4AFD3}" type="slidenum">
              <a:rPr lang="en-DK" smtClean="0"/>
              <a:t>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37639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DDC17-1147-F44F-821D-339E1EE4AFD3}" type="slidenum">
              <a:rPr lang="en-DK" smtClean="0"/>
              <a:t>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77543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K" dirty="0"/>
              <a:t>SLIDO nb. 1</a:t>
            </a:r>
          </a:p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DDC17-1147-F44F-821D-339E1EE4AFD3}" type="slidenum">
              <a:rPr lang="en-DK" smtClean="0"/>
              <a:t>9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771646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5"/>
            <a:ext cx="12192000" cy="6857999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3" y="3598863"/>
            <a:ext cx="11275484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3" y="4318000"/>
            <a:ext cx="11275484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8" name="Picture 12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318749" y="504825"/>
            <a:ext cx="1263651" cy="11366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0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6DBFB-D6ED-0D44-A462-EB141112F4E3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8874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51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269861" indent="-26986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latin typeface="Tahoma" pitchFamily="34" charset="0"/>
                <a:cs typeface="Tahoma" pitchFamily="34" charset="0"/>
              </a:defRPr>
            </a:lvl2pPr>
            <a:lvl3pPr marL="541312" indent="-271449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BE76DBFB-D6ED-0D44-A462-EB141112F4E3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8071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81138-F6E4-D118-2C71-7DB1D3831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22373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8D5B5F-EE0A-A0EE-2C18-AABCC4F8D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BAC4B0-7EEE-8CD1-C608-1718DC419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E1E40-A54E-659C-8438-547AF6B4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DBFB-D6ED-0D44-A462-EB141112F4E3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103830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26008-8225-FFBC-A64A-339B58683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E636F-6742-68DD-D784-6C3D7FAE5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F5B9B-738F-B538-9500-1C1D6DE59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0E34A-61E4-0D00-B2F8-654E2DE9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95868-E76A-92E8-8117-6014CFC71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3C9596-2FBD-64C5-7484-18E4B678A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DBFB-D6ED-0D44-A462-EB141112F4E3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6350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7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5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65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23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142890"/>
            <a:ext cx="1031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7" y="1079500"/>
            <a:ext cx="1136861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1200" b="0">
                <a:solidFill>
                  <a:schemeClr val="bg1"/>
                </a:solidFill>
              </a:defRPr>
            </a:lvl1pPr>
          </a:lstStyle>
          <a:p>
            <a:fld id="{BE76DBFB-D6ED-0D44-A462-EB141112F4E3}" type="slidenum">
              <a:rPr lang="en-DK" smtClean="0"/>
              <a:t>‹#›</a:t>
            </a:fld>
            <a:endParaRPr lang="en-DK"/>
          </a:p>
        </p:txBody>
      </p:sp>
      <p:pic>
        <p:nvPicPr>
          <p:cNvPr id="7" name="Picture 8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520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69861" indent="-269861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541312" indent="-271449" algn="l" rtl="0" eaLnBrk="1" fontAlgn="base" hangingPunct="1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32000" y="4320014"/>
            <a:ext cx="10972800" cy="19418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tIns="36000" bIns="36000" anchor="ctr" anchorCtr="0"/>
          <a:lstStyle>
            <a:lvl1pPr algn="r">
              <a:lnSpc>
                <a:spcPct val="10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82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822285" indent="-28573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0252" indent="-228589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38218" indent="-228589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36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09C9A-9B2A-FE75-931D-1B62266A78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K" dirty="0">
                <a:latin typeface="Tahoma"/>
                <a:ea typeface="Tahoma"/>
                <a:cs typeface="Tahoma"/>
              </a:rPr>
              <a:t>Genome assembly and QC</a:t>
            </a:r>
            <a:br>
              <a:rPr lang="en-DK" dirty="0">
                <a:latin typeface="Tahoma"/>
                <a:ea typeface="Tahoma"/>
                <a:cs typeface="Tahoma"/>
              </a:rPr>
            </a:br>
            <a:r>
              <a:rPr lang="en-DK" sz="2400" dirty="0">
                <a:latin typeface="Tahoma"/>
                <a:ea typeface="Tahoma"/>
                <a:cs typeface="Tahoma"/>
              </a:rPr>
              <a:t>Virtual seminar, 4th and 7th Dec 2023</a:t>
            </a:r>
            <a:br>
              <a:rPr lang="en-DK" dirty="0">
                <a:latin typeface="Tahoma"/>
                <a:ea typeface="Tahoma"/>
                <a:cs typeface="Tahoma"/>
              </a:rPr>
            </a:br>
            <a:endParaRPr lang="en-DK" dirty="0">
              <a:latin typeface="Tahoma"/>
              <a:ea typeface="Tahoma"/>
              <a:cs typeface="Tahom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219553-2515-3E95-7678-4648E93AC6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DK" dirty="0"/>
              <a:t>Introduction to genome assembly strategies</a:t>
            </a:r>
          </a:p>
        </p:txBody>
      </p:sp>
    </p:spTree>
    <p:extLst>
      <p:ext uri="{BB962C8B-B14F-4D97-AF65-F5344CB8AC3E}">
        <p14:creationId xmlns:p14="http://schemas.microsoft.com/office/powerpoint/2010/main" val="257518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FFA41-5E1F-61C6-2E7E-2A4B030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POLL-time</a:t>
            </a:r>
          </a:p>
        </p:txBody>
      </p:sp>
    </p:spTree>
    <p:extLst>
      <p:ext uri="{BB962C8B-B14F-4D97-AF65-F5344CB8AC3E}">
        <p14:creationId xmlns:p14="http://schemas.microsoft.com/office/powerpoint/2010/main" val="2892290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1E3E30-BE33-91E8-5A8A-D90F42D706EA}"/>
              </a:ext>
            </a:extLst>
          </p:cNvPr>
          <p:cNvSpPr txBox="1"/>
          <p:nvPr/>
        </p:nvSpPr>
        <p:spPr>
          <a:xfrm>
            <a:off x="4214648" y="1861212"/>
            <a:ext cx="325281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3200" dirty="0"/>
              <a:t>two main classes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4A008B3-C7D6-3F7F-29F8-E3318B94FB9A}"/>
              </a:ext>
            </a:extLst>
          </p:cNvPr>
          <p:cNvCxnSpPr/>
          <p:nvPr/>
        </p:nvCxnSpPr>
        <p:spPr>
          <a:xfrm flipH="1">
            <a:off x="3058511" y="2795752"/>
            <a:ext cx="2312275" cy="1524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10BAEC-6ACC-ACA2-18F4-0C045457AD96}"/>
              </a:ext>
            </a:extLst>
          </p:cNvPr>
          <p:cNvCxnSpPr>
            <a:cxnSpLocks/>
          </p:cNvCxnSpPr>
          <p:nvPr/>
        </p:nvCxnSpPr>
        <p:spPr>
          <a:xfrm>
            <a:off x="5982667" y="2795752"/>
            <a:ext cx="2243959" cy="1524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C1B0FD-8DFF-06D0-3FDF-5A1A5ABF8770}"/>
              </a:ext>
            </a:extLst>
          </p:cNvPr>
          <p:cNvSpPr txBox="1"/>
          <p:nvPr/>
        </p:nvSpPr>
        <p:spPr>
          <a:xfrm>
            <a:off x="925907" y="4461257"/>
            <a:ext cx="4444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OLC: Overlap layout consensus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Assembly graph made from</a:t>
            </a: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 overlaps between reads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AFA4D8-9596-074F-DB38-94C8D72EE39D}"/>
              </a:ext>
            </a:extLst>
          </p:cNvPr>
          <p:cNvSpPr txBox="1"/>
          <p:nvPr/>
        </p:nvSpPr>
        <p:spPr>
          <a:xfrm>
            <a:off x="6495046" y="4461257"/>
            <a:ext cx="5339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De-Bruijn graphs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Assembly graph made from shared k-mers of reads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46124-FAA4-00D7-6D30-F949657DD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06" y="510481"/>
            <a:ext cx="10354188" cy="951722"/>
          </a:xfrm>
        </p:spPr>
        <p:txBody>
          <a:bodyPr>
            <a:normAutofit fontScale="90000"/>
          </a:bodyPr>
          <a:lstStyle/>
          <a:p>
            <a:r>
              <a:rPr lang="en-DK" sz="3200" b="1" dirty="0"/>
              <a:t>Assembly algorithms</a:t>
            </a:r>
            <a:br>
              <a:rPr lang="en-DK" b="1" dirty="0"/>
            </a:b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4279114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E984F-F5D3-F47B-68DA-B823E086B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OLC: Overlap-layout-consensus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C7124-9449-F21A-B0E9-8818CE00F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Intuitive.  First assemblers used this approach.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Looking for o</a:t>
            </a: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verlaps: if suffix of one read has significant similarity with prefix of another, the two reads are connected in the assembly graph.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1174E61-283E-3140-623F-8FE68C767FAC}"/>
              </a:ext>
            </a:extLst>
          </p:cNvPr>
          <p:cNvGrpSpPr/>
          <p:nvPr/>
        </p:nvGrpSpPr>
        <p:grpSpPr>
          <a:xfrm>
            <a:off x="3528849" y="3349842"/>
            <a:ext cx="8291842" cy="1359497"/>
            <a:chOff x="2766404" y="4853759"/>
            <a:chExt cx="8589415" cy="56011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0532305-C74F-73E1-031B-8835CB82912F}"/>
                </a:ext>
              </a:extLst>
            </p:cNvPr>
            <p:cNvSpPr txBox="1"/>
            <p:nvPr/>
          </p:nvSpPr>
          <p:spPr>
            <a:xfrm>
              <a:off x="2766404" y="5216061"/>
              <a:ext cx="6096000" cy="1978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DK" sz="2800" dirty="0">
                  <a:solidFill>
                    <a:schemeClr val="bg1">
                      <a:lumMod val="50000"/>
                    </a:schemeClr>
                  </a:solidFill>
                </a:rPr>
                <a:t>ATGTTTA</a:t>
              </a:r>
              <a:r>
                <a:rPr lang="en-DK" sz="2800" dirty="0">
                  <a:solidFill>
                    <a:srgbClr val="0070C0"/>
                  </a:solidFill>
                </a:rPr>
                <a:t>GCCGG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B2A9F8-DDB8-E9F6-94F9-E887CC884DDE}"/>
                </a:ext>
              </a:extLst>
            </p:cNvPr>
            <p:cNvSpPr txBox="1"/>
            <p:nvPr/>
          </p:nvSpPr>
          <p:spPr>
            <a:xfrm>
              <a:off x="5259819" y="4853759"/>
              <a:ext cx="6096000" cy="1978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DK" sz="2800" dirty="0">
                  <a:solidFill>
                    <a:schemeClr val="bg1">
                      <a:lumMod val="50000"/>
                    </a:schemeClr>
                  </a:solidFill>
                </a:rPr>
                <a:t>GCCGGTTCAA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7F9F061-B294-FA94-1B19-179A66DB3D36}"/>
              </a:ext>
            </a:extLst>
          </p:cNvPr>
          <p:cNvCxnSpPr>
            <a:cxnSpLocks/>
          </p:cNvCxnSpPr>
          <p:nvPr/>
        </p:nvCxnSpPr>
        <p:spPr>
          <a:xfrm flipV="1">
            <a:off x="5597088" y="3931823"/>
            <a:ext cx="677589" cy="3372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252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E984F-F5D3-F47B-68DA-B823E086B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“OLC”: Overlap-layout-consensus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C7124-9449-F21A-B0E9-8818CE00F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Intuitive.  First assemblers used this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Looking for o</a:t>
            </a: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verlaps: if suffix of one read has “significant similarity” with prefix of another, the two reads are connected in the assembly graph.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1174E61-283E-3140-623F-8FE68C767FAC}"/>
              </a:ext>
            </a:extLst>
          </p:cNvPr>
          <p:cNvGrpSpPr/>
          <p:nvPr/>
        </p:nvGrpSpPr>
        <p:grpSpPr>
          <a:xfrm>
            <a:off x="1143000" y="4316798"/>
            <a:ext cx="8291842" cy="1464142"/>
            <a:chOff x="2766404" y="4853759"/>
            <a:chExt cx="8589415" cy="6032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0532305-C74F-73E1-031B-8835CB82912F}"/>
                </a:ext>
              </a:extLst>
            </p:cNvPr>
            <p:cNvSpPr txBox="1"/>
            <p:nvPr/>
          </p:nvSpPr>
          <p:spPr>
            <a:xfrm>
              <a:off x="2766404" y="5216061"/>
              <a:ext cx="6096000" cy="2409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DK" sz="3200" dirty="0">
                  <a:solidFill>
                    <a:schemeClr val="bg1">
                      <a:lumMod val="50000"/>
                    </a:schemeClr>
                  </a:solidFill>
                </a:rPr>
                <a:t>ATGTTTA</a:t>
              </a:r>
              <a:r>
                <a:rPr lang="en-DK" sz="3200" dirty="0">
                  <a:solidFill>
                    <a:schemeClr val="accent5">
                      <a:lumMod val="75000"/>
                    </a:schemeClr>
                  </a:solidFill>
                </a:rPr>
                <a:t>GCCGG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B2A9F8-DDB8-E9F6-94F9-E887CC884DDE}"/>
                </a:ext>
              </a:extLst>
            </p:cNvPr>
            <p:cNvSpPr txBox="1"/>
            <p:nvPr/>
          </p:nvSpPr>
          <p:spPr>
            <a:xfrm>
              <a:off x="5259819" y="4853759"/>
              <a:ext cx="6096000" cy="2409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DK" sz="3200" dirty="0">
                  <a:solidFill>
                    <a:schemeClr val="bg1">
                      <a:lumMod val="50000"/>
                    </a:schemeClr>
                  </a:solidFill>
                </a:rPr>
                <a:t>GCCGGTTCAA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7F9F061-B294-FA94-1B19-179A66DB3D36}"/>
              </a:ext>
            </a:extLst>
          </p:cNvPr>
          <p:cNvCxnSpPr>
            <a:cxnSpLocks/>
          </p:cNvCxnSpPr>
          <p:nvPr/>
        </p:nvCxnSpPr>
        <p:spPr>
          <a:xfrm flipV="1">
            <a:off x="3211239" y="4898776"/>
            <a:ext cx="677589" cy="3372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CCB5667-B6BD-E834-337B-FEED69A5EE1B}"/>
              </a:ext>
            </a:extLst>
          </p:cNvPr>
          <p:cNvSpPr txBox="1"/>
          <p:nvPr/>
        </p:nvSpPr>
        <p:spPr>
          <a:xfrm>
            <a:off x="5087006" y="532415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sz="3200" dirty="0">
                <a:solidFill>
                  <a:schemeClr val="bg1">
                    <a:lumMod val="50000"/>
                  </a:schemeClr>
                </a:solidFill>
              </a:rPr>
              <a:t>CCGGTTCAAG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57F1AA2-1955-7920-650C-4B718DE9265E}"/>
              </a:ext>
            </a:extLst>
          </p:cNvPr>
          <p:cNvCxnSpPr/>
          <p:nvPr/>
        </p:nvCxnSpPr>
        <p:spPr>
          <a:xfrm>
            <a:off x="4931158" y="4898776"/>
            <a:ext cx="1007187" cy="4043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01E237A-E52C-D833-E9A0-3F244912CB4A}"/>
              </a:ext>
            </a:extLst>
          </p:cNvPr>
          <p:cNvSpPr txBox="1"/>
          <p:nvPr/>
        </p:nvSpPr>
        <p:spPr>
          <a:xfrm>
            <a:off x="6032939" y="3500175"/>
            <a:ext cx="60960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sz="2800" dirty="0">
                <a:solidFill>
                  <a:schemeClr val="bg1">
                    <a:lumMod val="50000"/>
                  </a:schemeClr>
                </a:solidFill>
              </a:rPr>
              <a:t>TTCAAGCTGGA</a:t>
            </a:r>
            <a:endParaRPr lang="en-DK" sz="28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DBE5D7A-19E3-43ED-46AB-80DAD629E739}"/>
              </a:ext>
            </a:extLst>
          </p:cNvPr>
          <p:cNvCxnSpPr>
            <a:cxnSpLocks/>
          </p:cNvCxnSpPr>
          <p:nvPr/>
        </p:nvCxnSpPr>
        <p:spPr>
          <a:xfrm flipV="1">
            <a:off x="5599550" y="4041187"/>
            <a:ext cx="677589" cy="3372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FC25421-BC7F-2F2D-F949-1FF176658D95}"/>
              </a:ext>
            </a:extLst>
          </p:cNvPr>
          <p:cNvSpPr txBox="1"/>
          <p:nvPr/>
        </p:nvSpPr>
        <p:spPr>
          <a:xfrm>
            <a:off x="6980675" y="455550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sz="3200" dirty="0">
                <a:solidFill>
                  <a:schemeClr val="bg1">
                    <a:lumMod val="50000"/>
                  </a:schemeClr>
                </a:solidFill>
              </a:rPr>
              <a:t>CCGGTT</a:t>
            </a:r>
            <a:r>
              <a:rPr lang="en-DK" sz="3200" dirty="0">
                <a:solidFill>
                  <a:srgbClr val="FF0000"/>
                </a:solidFill>
              </a:rPr>
              <a:t>T</a:t>
            </a:r>
            <a:r>
              <a:rPr lang="en-DK" sz="3200" dirty="0">
                <a:solidFill>
                  <a:schemeClr val="bg1">
                    <a:lumMod val="50000"/>
                  </a:schemeClr>
                </a:solidFill>
              </a:rPr>
              <a:t>AAG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2BA8979-D2E7-0357-38B0-7520908E655F}"/>
              </a:ext>
            </a:extLst>
          </p:cNvPr>
          <p:cNvCxnSpPr>
            <a:cxnSpLocks/>
          </p:cNvCxnSpPr>
          <p:nvPr/>
        </p:nvCxnSpPr>
        <p:spPr>
          <a:xfrm>
            <a:off x="6277139" y="4633307"/>
            <a:ext cx="703536" cy="2040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70564A7-EE1C-FE2E-D8C9-E63D3C646CB3}"/>
              </a:ext>
            </a:extLst>
          </p:cNvPr>
          <p:cNvSpPr txBox="1"/>
          <p:nvPr/>
        </p:nvSpPr>
        <p:spPr>
          <a:xfrm>
            <a:off x="5562920" y="3754068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8E5A8D-846A-09AF-092A-6941C55DF28E}"/>
              </a:ext>
            </a:extLst>
          </p:cNvPr>
          <p:cNvSpPr txBox="1"/>
          <p:nvPr/>
        </p:nvSpPr>
        <p:spPr>
          <a:xfrm>
            <a:off x="6500648" y="4232318"/>
            <a:ext cx="9038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10CAB8-E5FA-E2C4-6F97-A643ECE39D8C}"/>
              </a:ext>
            </a:extLst>
          </p:cNvPr>
          <p:cNvSpPr txBox="1"/>
          <p:nvPr/>
        </p:nvSpPr>
        <p:spPr>
          <a:xfrm>
            <a:off x="5642248" y="4744193"/>
            <a:ext cx="9038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FB1D0C-DCA0-49A7-970D-C76EB5443678}"/>
              </a:ext>
            </a:extLst>
          </p:cNvPr>
          <p:cNvSpPr/>
          <p:nvPr/>
        </p:nvSpPr>
        <p:spPr>
          <a:xfrm>
            <a:off x="6088779" y="3542329"/>
            <a:ext cx="1073858" cy="3783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412A40-4668-DD8C-B8C8-E7864E95E6F3}"/>
              </a:ext>
            </a:extLst>
          </p:cNvPr>
          <p:cNvSpPr/>
          <p:nvPr/>
        </p:nvSpPr>
        <p:spPr>
          <a:xfrm>
            <a:off x="5181600" y="5382621"/>
            <a:ext cx="2222937" cy="3783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DE84DE-A1FA-FAB2-96AC-F67F5BE9F2FE}"/>
              </a:ext>
            </a:extLst>
          </p:cNvPr>
          <p:cNvSpPr/>
          <p:nvPr/>
        </p:nvSpPr>
        <p:spPr>
          <a:xfrm>
            <a:off x="7080360" y="4633307"/>
            <a:ext cx="2179254" cy="3783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86197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E984F-F5D3-F47B-68DA-B823E086B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i="1" dirty="0"/>
              <a:t>De bruijn</a:t>
            </a:r>
            <a:r>
              <a:rPr lang="en-DK" dirty="0"/>
              <a:t> graphs</a:t>
            </a:r>
            <a:endParaRPr lang="en-DK" sz="2800" dirty="0"/>
          </a:p>
        </p:txBody>
      </p:sp>
      <p:pic>
        <p:nvPicPr>
          <p:cNvPr id="7" name="Picture 6" descr="Diagram, timeline&#10;&#10;Description automatically generated with medium confidence">
            <a:extLst>
              <a:ext uri="{FF2B5EF4-FFF2-40B4-BE49-F238E27FC236}">
                <a16:creationId xmlns:a16="http://schemas.microsoft.com/office/drawing/2014/main" id="{BF922159-3E76-2307-8FC0-1D2883DBD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30"/>
          <a:stretch/>
        </p:blipFill>
        <p:spPr>
          <a:xfrm>
            <a:off x="1180336" y="1638935"/>
            <a:ext cx="4321554" cy="42464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19BC5D-4DB0-B2F3-7553-3F2B54DD94C9}"/>
              </a:ext>
            </a:extLst>
          </p:cNvPr>
          <p:cNvSpPr txBox="1"/>
          <p:nvPr/>
        </p:nvSpPr>
        <p:spPr>
          <a:xfrm>
            <a:off x="5759669" y="6465255"/>
            <a:ext cx="635841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  <a:r>
              <a:rPr lang="en-DK" sz="1600" dirty="0"/>
              <a:t>.</a:t>
            </a:r>
            <a:r>
              <a:rPr lang="en-DK" sz="1600" dirty="0">
                <a:latin typeface="Calibri" panose="020F0502020204030204" pitchFamily="34" charset="0"/>
                <a:cs typeface="Calibri" panose="020F0502020204030204" pitchFamily="34" charset="0"/>
              </a:rPr>
              <a:t>galaxyproject.org</a:t>
            </a:r>
            <a:r>
              <a:rPr lang="en-DK" sz="1600" dirty="0"/>
              <a:t>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geeksforgeeks.org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/what-is-hashing</a:t>
            </a:r>
            <a:endParaRPr lang="en-DK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53189A-5FA4-7E80-224E-9DEE22A27F92}"/>
              </a:ext>
            </a:extLst>
          </p:cNvPr>
          <p:cNvSpPr txBox="1"/>
          <p:nvPr/>
        </p:nvSpPr>
        <p:spPr>
          <a:xfrm>
            <a:off x="6096000" y="1638935"/>
            <a:ext cx="5990592" cy="302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 Bruijn graphs utilize </a:t>
            </a:r>
            <a:r>
              <a:rPr lang="en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k-mers</a:t>
            </a: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 of reads to construct the assembly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Once the k-mers have been constructed, reads having a k-mer in common can be found very quickly </a:t>
            </a:r>
            <a:r>
              <a:rPr lang="en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(“Hashing”)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DK" sz="2000" dirty="0"/>
          </a:p>
          <a:p>
            <a:endParaRPr lang="en-DK" sz="2000" dirty="0"/>
          </a:p>
          <a:p>
            <a:pPr lvl="1"/>
            <a:endParaRPr lang="en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DK" sz="2000" dirty="0"/>
          </a:p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667186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EB676-6500-6F7B-5227-50FD36BE7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DK" sz="3600" dirty="0"/>
              <a:t>De bruijn graphs:</a:t>
            </a:r>
            <a:br>
              <a:rPr lang="en-DK" sz="3600" dirty="0"/>
            </a:br>
            <a:r>
              <a:rPr lang="en-DK" sz="2800" b="0" dirty="0"/>
              <a:t>Coverage matters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720D88A7-C685-F750-8199-5B826F8B7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879" y="1995948"/>
            <a:ext cx="6776994" cy="20011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23570C-6963-1715-837A-4B41A109C025}"/>
              </a:ext>
            </a:extLst>
          </p:cNvPr>
          <p:cNvSpPr txBox="1"/>
          <p:nvPr/>
        </p:nvSpPr>
        <p:spPr>
          <a:xfrm>
            <a:off x="838200" y="4454013"/>
            <a:ext cx="9009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de bruijn graphs require </a:t>
            </a:r>
            <a:r>
              <a:rPr lang="en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exact</a:t>
            </a: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 k-mer matches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More coverage =&gt; more error-free reads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The frequency of k-mers can be counted and used to annotate the graph (and to clean it up)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A42AE-E33B-6217-300D-5FDA85280657}"/>
              </a:ext>
            </a:extLst>
          </p:cNvPr>
          <p:cNvSpPr txBox="1"/>
          <p:nvPr/>
        </p:nvSpPr>
        <p:spPr>
          <a:xfrm>
            <a:off x="5940335" y="6483881"/>
            <a:ext cx="609600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  <a:r>
              <a:rPr lang="en-DK" sz="1400" dirty="0"/>
              <a:t>.galaxyproject.org</a:t>
            </a:r>
          </a:p>
        </p:txBody>
      </p:sp>
    </p:spTree>
    <p:extLst>
      <p:ext uri="{BB962C8B-B14F-4D97-AF65-F5344CB8AC3E}">
        <p14:creationId xmlns:p14="http://schemas.microsoft.com/office/powerpoint/2010/main" val="1247603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446DA-34FC-FCF2-4E18-3E417AA5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DK" sz="3200" dirty="0"/>
              <a:t>Which k-mer size to use?</a:t>
            </a:r>
            <a:br>
              <a:rPr lang="en-DK" sz="3200" dirty="0"/>
            </a:br>
            <a:endParaRPr lang="en-DK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B1A3CD-ACD5-A6F7-F585-EC0DAF80DF5A}"/>
              </a:ext>
            </a:extLst>
          </p:cNvPr>
          <p:cNvSpPr txBox="1"/>
          <p:nvPr/>
        </p:nvSpPr>
        <p:spPr>
          <a:xfrm>
            <a:off x="6968360" y="6497432"/>
            <a:ext cx="519211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DK" sz="1600" dirty="0">
                <a:latin typeface="Calibri" panose="020F0502020204030204" pitchFamily="34" charset="0"/>
                <a:cs typeface="Calibri" panose="020F0502020204030204" pitchFamily="34" charset="0"/>
              </a:rPr>
              <a:t>https://github.com/rrwick/Bandage/wiki/Effect-of-kmer-size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0129DD68-C815-1C1A-44C3-19956232B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016" y="1673491"/>
            <a:ext cx="4625869" cy="46198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8673CF-6080-5394-5751-6DFFC0DA6FD4}"/>
              </a:ext>
            </a:extLst>
          </p:cNvPr>
          <p:cNvSpPr txBox="1"/>
          <p:nvPr/>
        </p:nvSpPr>
        <p:spPr>
          <a:xfrm>
            <a:off x="6339016" y="1235753"/>
            <a:ext cx="542255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Salmonella genome assembled with Illumina </a:t>
            </a:r>
            <a:r>
              <a:rPr lang="en-DK" sz="1800" b="1" dirty="0">
                <a:latin typeface="Calibri" panose="020F0502020204030204" pitchFamily="34" charset="0"/>
                <a:cs typeface="Calibri" panose="020F0502020204030204" pitchFamily="34" charset="0"/>
              </a:rPr>
              <a:t>100bp</a:t>
            </a:r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 (single-end) reads, and </a:t>
            </a:r>
            <a:r>
              <a:rPr lang="en-DK" sz="1800" b="1" dirty="0">
                <a:latin typeface="Calibri" panose="020F0502020204030204" pitchFamily="34" charset="0"/>
                <a:cs typeface="Calibri" panose="020F0502020204030204" pitchFamily="34" charset="0"/>
              </a:rPr>
              <a:t>kmer-size 91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A60F4B-E70A-4433-0BE9-4D255A59540C}"/>
              </a:ext>
            </a:extLst>
          </p:cNvPr>
          <p:cNvSpPr txBox="1"/>
          <p:nvPr/>
        </p:nvSpPr>
        <p:spPr>
          <a:xfrm>
            <a:off x="821724" y="3105834"/>
            <a:ext cx="514041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If the k-mer is too </a:t>
            </a:r>
            <a:r>
              <a:rPr lang="en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large</a:t>
            </a: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, the reads wont get connected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in the graph</a:t>
            </a:r>
            <a:endParaRPr lang="en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921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446DA-34FC-FCF2-4E18-3E417AA5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DK" sz="3200" dirty="0"/>
              <a:t>Which kmer-size to use?</a:t>
            </a:r>
            <a:br>
              <a:rPr lang="en-DK" sz="3200" dirty="0"/>
            </a:br>
            <a:endParaRPr lang="en-DK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8673CF-6080-5394-5751-6DFFC0DA6FD4}"/>
              </a:ext>
            </a:extLst>
          </p:cNvPr>
          <p:cNvSpPr txBox="1"/>
          <p:nvPr/>
        </p:nvSpPr>
        <p:spPr>
          <a:xfrm>
            <a:off x="6378785" y="1175658"/>
            <a:ext cx="542255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Salmonella genome assembled with Illumina </a:t>
            </a:r>
            <a:r>
              <a:rPr lang="en-DK" sz="1800" b="1" dirty="0">
                <a:latin typeface="Calibri" panose="020F0502020204030204" pitchFamily="34" charset="0"/>
                <a:cs typeface="Calibri" panose="020F0502020204030204" pitchFamily="34" charset="0"/>
              </a:rPr>
              <a:t>100bp</a:t>
            </a:r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 (single-end) reads, and </a:t>
            </a:r>
            <a:r>
              <a:rPr lang="en-DK" sz="1800" b="1" dirty="0">
                <a:latin typeface="Calibri" panose="020F0502020204030204" pitchFamily="34" charset="0"/>
                <a:cs typeface="Calibri" panose="020F0502020204030204" pitchFamily="34" charset="0"/>
              </a:rPr>
              <a:t>kmer-size 51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A60F4B-E70A-4433-0BE9-4D255A59540C}"/>
              </a:ext>
            </a:extLst>
          </p:cNvPr>
          <p:cNvSpPr txBox="1"/>
          <p:nvPr/>
        </p:nvSpPr>
        <p:spPr>
          <a:xfrm>
            <a:off x="821724" y="3105834"/>
            <a:ext cx="514041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If the k-mer is too small, all the reads start connecting to each other in the graph (aka “the hairball”)</a:t>
            </a:r>
            <a:endParaRPr lang="en-US"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F6BBC6E-3C0D-D5B6-F124-9A52E977A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850" y="1888768"/>
            <a:ext cx="4560425" cy="44759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1A1D27-A8FB-EB43-C37E-C9869E1C0B22}"/>
              </a:ext>
            </a:extLst>
          </p:cNvPr>
          <p:cNvSpPr txBox="1"/>
          <p:nvPr/>
        </p:nvSpPr>
        <p:spPr>
          <a:xfrm>
            <a:off x="6915809" y="6486921"/>
            <a:ext cx="519211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DK" sz="1600" dirty="0">
                <a:latin typeface="Calibri" panose="020F0502020204030204" pitchFamily="34" charset="0"/>
                <a:cs typeface="Calibri" panose="020F0502020204030204" pitchFamily="34" charset="0"/>
              </a:rPr>
              <a:t>https://github.com/rrwick/Bandage/wiki/Effect-of-kmer-size</a:t>
            </a:r>
          </a:p>
        </p:txBody>
      </p:sp>
    </p:spTree>
    <p:extLst>
      <p:ext uri="{BB962C8B-B14F-4D97-AF65-F5344CB8AC3E}">
        <p14:creationId xmlns:p14="http://schemas.microsoft.com/office/powerpoint/2010/main" val="1066681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34DACB0-0CA8-680C-686A-C29502A44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65" y="270584"/>
            <a:ext cx="7071857" cy="58569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FCB224-53E8-B9FB-5060-77276753E409}"/>
              </a:ext>
            </a:extLst>
          </p:cNvPr>
          <p:cNvSpPr txBox="1"/>
          <p:nvPr/>
        </p:nvSpPr>
        <p:spPr>
          <a:xfrm>
            <a:off x="8513379" y="6461291"/>
            <a:ext cx="3563007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DK" sz="1600" dirty="0">
                <a:latin typeface="Calibri" panose="020F0502020204030204" pitchFamily="34" charset="0"/>
                <a:cs typeface="Calibri" panose="020F0502020204030204" pitchFamily="34" charset="0"/>
              </a:rPr>
              <a:t>galaxyproject</a:t>
            </a:r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1E4E09-330A-69CD-C544-9AB65AC64A5F}"/>
              </a:ext>
            </a:extLst>
          </p:cNvPr>
          <p:cNvSpPr txBox="1"/>
          <p:nvPr/>
        </p:nvSpPr>
        <p:spPr>
          <a:xfrm>
            <a:off x="7468590" y="1282262"/>
            <a:ext cx="34789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Nodes are reads, edges are overlaps between reads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2BAACE-F830-4AFA-6FF6-5A6CF638E4D5}"/>
              </a:ext>
            </a:extLst>
          </p:cNvPr>
          <p:cNvSpPr txBox="1"/>
          <p:nvPr/>
        </p:nvSpPr>
        <p:spPr>
          <a:xfrm>
            <a:off x="7468590" y="4606242"/>
            <a:ext cx="34789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Nodes are overlaps, edges are reads</a:t>
            </a:r>
          </a:p>
        </p:txBody>
      </p:sp>
    </p:spTree>
    <p:extLst>
      <p:ext uri="{BB962C8B-B14F-4D97-AF65-F5344CB8AC3E}">
        <p14:creationId xmlns:p14="http://schemas.microsoft.com/office/powerpoint/2010/main" val="2859788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85FAD-C82E-87D1-DD72-DA79A5BF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POLL-time</a:t>
            </a:r>
          </a:p>
        </p:txBody>
      </p:sp>
    </p:spTree>
    <p:extLst>
      <p:ext uri="{BB962C8B-B14F-4D97-AF65-F5344CB8AC3E}">
        <p14:creationId xmlns:p14="http://schemas.microsoft.com/office/powerpoint/2010/main" val="1920306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392B5-33EB-8AE5-3A6D-F043F4640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How to sequence a genome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1CF5F0-4D50-7272-CD00-3E60354F3820}"/>
              </a:ext>
            </a:extLst>
          </p:cNvPr>
          <p:cNvSpPr/>
          <p:nvPr/>
        </p:nvSpPr>
        <p:spPr>
          <a:xfrm>
            <a:off x="4318003" y="3428999"/>
            <a:ext cx="1372649" cy="1165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dirty="0"/>
              <a:t>DNA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65681F-E5C2-6081-1AC7-D01631D5BF17}"/>
              </a:ext>
            </a:extLst>
          </p:cNvPr>
          <p:cNvSpPr txBox="1"/>
          <p:nvPr/>
        </p:nvSpPr>
        <p:spPr>
          <a:xfrm>
            <a:off x="2352750" y="3719054"/>
            <a:ext cx="1768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DNA extraction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5E1336A-A261-B870-3E57-2ACDE4773F89}"/>
              </a:ext>
            </a:extLst>
          </p:cNvPr>
          <p:cNvCxnSpPr>
            <a:cxnSpLocks/>
          </p:cNvCxnSpPr>
          <p:nvPr/>
        </p:nvCxnSpPr>
        <p:spPr>
          <a:xfrm>
            <a:off x="2497929" y="4177863"/>
            <a:ext cx="15029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1FE266D-889F-8257-2B2D-015F1DE1411B}"/>
              </a:ext>
            </a:extLst>
          </p:cNvPr>
          <p:cNvSpPr txBox="1"/>
          <p:nvPr/>
        </p:nvSpPr>
        <p:spPr>
          <a:xfrm>
            <a:off x="5861390" y="3740837"/>
            <a:ext cx="1661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Sequencing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758B0A-0F75-C957-D71D-8E8DA4292196}"/>
              </a:ext>
            </a:extLst>
          </p:cNvPr>
          <p:cNvCxnSpPr>
            <a:cxnSpLocks/>
          </p:cNvCxnSpPr>
          <p:nvPr/>
        </p:nvCxnSpPr>
        <p:spPr>
          <a:xfrm>
            <a:off x="5854262" y="4177863"/>
            <a:ext cx="15029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D928E32-49EA-D72C-C977-50F1B1BF2E4D}"/>
              </a:ext>
            </a:extLst>
          </p:cNvPr>
          <p:cNvSpPr/>
          <p:nvPr/>
        </p:nvSpPr>
        <p:spPr>
          <a:xfrm>
            <a:off x="7757155" y="3428999"/>
            <a:ext cx="1372649" cy="1165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dirty="0"/>
              <a:t>Reads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DC7617-DDB6-534A-80B4-F218FCAA49CD}"/>
              </a:ext>
            </a:extLst>
          </p:cNvPr>
          <p:cNvSpPr txBox="1"/>
          <p:nvPr/>
        </p:nvSpPr>
        <p:spPr>
          <a:xfrm>
            <a:off x="9259610" y="3719054"/>
            <a:ext cx="2417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Genome </a:t>
            </a:r>
            <a:r>
              <a:rPr lang="en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re-</a:t>
            </a: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construction</a:t>
            </a:r>
          </a:p>
        </p:txBody>
      </p:sp>
      <p:pic>
        <p:nvPicPr>
          <p:cNvPr id="25" name="Picture 24" descr="A picture containing toy&#10;&#10;Description automatically generated">
            <a:extLst>
              <a:ext uri="{FF2B5EF4-FFF2-40B4-BE49-F238E27FC236}">
                <a16:creationId xmlns:a16="http://schemas.microsoft.com/office/drawing/2014/main" id="{65781332-AFB6-EB8A-8E8A-301BDF3CE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86" y="4462942"/>
            <a:ext cx="1525484" cy="13255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675AF4E-2927-1A64-127B-5C3DA72B7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576" y="3429000"/>
            <a:ext cx="1151691" cy="994317"/>
          </a:xfrm>
          <a:prstGeom prst="rect">
            <a:avLst/>
          </a:prstGeom>
        </p:spPr>
      </p:pic>
      <p:pic>
        <p:nvPicPr>
          <p:cNvPr id="29" name="Picture 28" descr="A close up of a stuffed animal&#10;&#10;Description automatically generated with medium confidence">
            <a:extLst>
              <a:ext uri="{FF2B5EF4-FFF2-40B4-BE49-F238E27FC236}">
                <a16:creationId xmlns:a16="http://schemas.microsoft.com/office/drawing/2014/main" id="{6EB13F56-9FB1-272F-1291-C8E936C9C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825" y="2890249"/>
            <a:ext cx="887361" cy="103525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CF28EB6-ADBE-B5EF-F79E-A18E4600E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9" y="1807992"/>
            <a:ext cx="1518128" cy="85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A80B6FF-EA45-A0E3-E837-0B854A53DEA0}"/>
              </a:ext>
            </a:extLst>
          </p:cNvPr>
          <p:cNvSpPr txBox="1"/>
          <p:nvPr/>
        </p:nvSpPr>
        <p:spPr>
          <a:xfrm>
            <a:off x="4511563" y="6437584"/>
            <a:ext cx="768043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dirty="0">
                <a:latin typeface="Calibri" panose="020F0502020204030204" pitchFamily="34" charset="0"/>
                <a:cs typeface="Calibri" panose="020F0502020204030204" pitchFamily="34" charset="0"/>
              </a:rPr>
              <a:t>Images: giantmicrobes.com,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nccid.ca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/wastewater-surveillance-for-covid-19/</a:t>
            </a:r>
            <a:endParaRPr lang="en-DK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39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DFEB4-C542-0342-657A-E08BE45C7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Assembly algorithm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BCD5F-D36C-EF60-B885-E7ED43506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474237"/>
            <a:ext cx="5066433" cy="470272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OLC: Overlap-layout-consensus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Intuitive.  First assemblers used this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Looking for o</a:t>
            </a: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verlaps: if suffix of one read has significant similarity with prefix of another, the two reads are connected in the assembly graph. </a:t>
            </a:r>
          </a:p>
          <a:p>
            <a:pPr marL="0" indent="0">
              <a:buNone/>
            </a:pPr>
            <a:endParaRPr lang="en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DK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 well with long reads and small amounts of data. </a:t>
            </a:r>
          </a:p>
          <a:p>
            <a:pPr marL="342900" indent="-342900">
              <a:buFont typeface="System Font Regular"/>
              <a:buChar char="%"/>
            </a:pPr>
            <a:r>
              <a:rPr lang="en-DK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Computationally expensive (many comparisons to make)</a:t>
            </a:r>
          </a:p>
          <a:p>
            <a:pPr marL="0" indent="0">
              <a:buNone/>
            </a:pPr>
            <a:endParaRPr lang="en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23434-F3C8-3510-F23A-18174B11EB0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216316" y="1474236"/>
            <a:ext cx="5181600" cy="47027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 Bruijn graph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Counter-intuitive. Yet, the most widely used genome assembly algorithm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Uses k-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mers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of reads to generate the assembly graph (“hashing”)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GB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 with with short reads and large amounts of data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Computationally efficient</a:t>
            </a:r>
          </a:p>
          <a:p>
            <a:pPr marL="342900" indent="-342900">
              <a:buFont typeface="System Font Regular"/>
              <a:buChar char="%"/>
            </a:pPr>
            <a:r>
              <a:rPr lang="en-DK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Sensitive to low coverage and sequencing errors</a:t>
            </a:r>
            <a:endParaRPr lang="en-GB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dirty="0"/>
          </a:p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724102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490437-78B4-DC17-05E7-A7ADBD8EC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Genome assembly outcome</a:t>
            </a:r>
            <a:br>
              <a:rPr lang="en-DK" dirty="0"/>
            </a:br>
            <a:r>
              <a:rPr lang="en-DK" sz="2400" b="0" dirty="0"/>
              <a:t>contig: Contiguous representation of a genomic region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FACE30-6546-6DDE-FB8C-1F2B41A4A21F}"/>
              </a:ext>
            </a:extLst>
          </p:cNvPr>
          <p:cNvSpPr txBox="1"/>
          <p:nvPr/>
        </p:nvSpPr>
        <p:spPr>
          <a:xfrm>
            <a:off x="657420" y="1683938"/>
            <a:ext cx="10840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The genome assembler will generate a </a:t>
            </a:r>
            <a:r>
              <a:rPr lang="en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fasta file</a:t>
            </a: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, with the assembled sequence(s)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D7E59D-6C85-1CA4-1692-425C1217D9D6}"/>
              </a:ext>
            </a:extLst>
          </p:cNvPr>
          <p:cNvSpPr txBox="1"/>
          <p:nvPr/>
        </p:nvSpPr>
        <p:spPr>
          <a:xfrm>
            <a:off x="4633647" y="3582715"/>
            <a:ext cx="2285049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&gt;contig1_etc</a:t>
            </a:r>
          </a:p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TGAACTGGCAGGG…</a:t>
            </a:r>
          </a:p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&gt;contig2_etc</a:t>
            </a:r>
          </a:p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GTTCAACCTAGGG…</a:t>
            </a:r>
          </a:p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B1E1AD1-B6EA-9665-BAF0-3059E970787B}"/>
              </a:ext>
            </a:extLst>
          </p:cNvPr>
          <p:cNvCxnSpPr>
            <a:cxnSpLocks/>
          </p:cNvCxnSpPr>
          <p:nvPr/>
        </p:nvCxnSpPr>
        <p:spPr>
          <a:xfrm flipV="1">
            <a:off x="3675345" y="3743755"/>
            <a:ext cx="886143" cy="13455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C2FB9D3-AEAB-C312-A0F9-29F9232DDDFD}"/>
              </a:ext>
            </a:extLst>
          </p:cNvPr>
          <p:cNvCxnSpPr>
            <a:cxnSpLocks/>
          </p:cNvCxnSpPr>
          <p:nvPr/>
        </p:nvCxnSpPr>
        <p:spPr>
          <a:xfrm>
            <a:off x="3457903" y="3962400"/>
            <a:ext cx="1175744" cy="39050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FA3BC61-6E09-C883-9509-D0640F382BAC}"/>
              </a:ext>
            </a:extLst>
          </p:cNvPr>
          <p:cNvSpPr txBox="1"/>
          <p:nvPr/>
        </p:nvSpPr>
        <p:spPr>
          <a:xfrm>
            <a:off x="657420" y="2828835"/>
            <a:ext cx="3668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”Header”: a unique identifier starting with ‘&gt;’, normally also containing some relevant info (fx. coverage or length)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DE2109D-8CCE-C606-4C2E-9E8CCEE64F14}"/>
              </a:ext>
            </a:extLst>
          </p:cNvPr>
          <p:cNvCxnSpPr/>
          <p:nvPr/>
        </p:nvCxnSpPr>
        <p:spPr>
          <a:xfrm flipH="1">
            <a:off x="6918696" y="3582715"/>
            <a:ext cx="1016614" cy="4464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9ABE6BC-37FD-A669-CAEE-7DAB05316122}"/>
              </a:ext>
            </a:extLst>
          </p:cNvPr>
          <p:cNvCxnSpPr>
            <a:cxnSpLocks/>
          </p:cNvCxnSpPr>
          <p:nvPr/>
        </p:nvCxnSpPr>
        <p:spPr>
          <a:xfrm flipH="1">
            <a:off x="6946155" y="3743755"/>
            <a:ext cx="989155" cy="84532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1245261-9825-1C00-7412-0411DC31FA86}"/>
              </a:ext>
            </a:extLst>
          </p:cNvPr>
          <p:cNvSpPr txBox="1"/>
          <p:nvPr/>
        </p:nvSpPr>
        <p:spPr>
          <a:xfrm>
            <a:off x="8042209" y="3244333"/>
            <a:ext cx="23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The actual sequence</a:t>
            </a:r>
          </a:p>
        </p:txBody>
      </p:sp>
    </p:spTree>
    <p:extLst>
      <p:ext uri="{BB962C8B-B14F-4D97-AF65-F5344CB8AC3E}">
        <p14:creationId xmlns:p14="http://schemas.microsoft.com/office/powerpoint/2010/main" val="3265199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490437-78B4-DC17-05E7-A7ADBD8EC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Genome assembly outcome</a:t>
            </a:r>
            <a:br>
              <a:rPr lang="en-DK" dirty="0"/>
            </a:br>
            <a:r>
              <a:rPr lang="en-DK" sz="2400" b="0" dirty="0"/>
              <a:t>contig: Contiguous representation of a genomic region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FACE30-6546-6DDE-FB8C-1F2B41A4A21F}"/>
              </a:ext>
            </a:extLst>
          </p:cNvPr>
          <p:cNvSpPr txBox="1"/>
          <p:nvPr/>
        </p:nvSpPr>
        <p:spPr>
          <a:xfrm>
            <a:off x="657420" y="1683938"/>
            <a:ext cx="10840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The genome assembler will generate a </a:t>
            </a:r>
            <a:r>
              <a:rPr lang="en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fasta file</a:t>
            </a: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, with the assembled sequence(s)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D7E59D-6C85-1CA4-1692-425C1217D9D6}"/>
              </a:ext>
            </a:extLst>
          </p:cNvPr>
          <p:cNvSpPr txBox="1"/>
          <p:nvPr/>
        </p:nvSpPr>
        <p:spPr>
          <a:xfrm>
            <a:off x="4633647" y="3582715"/>
            <a:ext cx="2285049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&gt;contig1_etc</a:t>
            </a:r>
          </a:p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TGAACTGGCAGGG…</a:t>
            </a:r>
          </a:p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&gt;contig2_etc</a:t>
            </a:r>
          </a:p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GTTCAACCTAGGG…</a:t>
            </a:r>
          </a:p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B1E1AD1-B6EA-9665-BAF0-3059E970787B}"/>
              </a:ext>
            </a:extLst>
          </p:cNvPr>
          <p:cNvCxnSpPr>
            <a:cxnSpLocks/>
          </p:cNvCxnSpPr>
          <p:nvPr/>
        </p:nvCxnSpPr>
        <p:spPr>
          <a:xfrm flipV="1">
            <a:off x="3675345" y="3743755"/>
            <a:ext cx="886143" cy="13455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C2FB9D3-AEAB-C312-A0F9-29F9232DDDFD}"/>
              </a:ext>
            </a:extLst>
          </p:cNvPr>
          <p:cNvCxnSpPr>
            <a:cxnSpLocks/>
          </p:cNvCxnSpPr>
          <p:nvPr/>
        </p:nvCxnSpPr>
        <p:spPr>
          <a:xfrm>
            <a:off x="3457903" y="3962400"/>
            <a:ext cx="1175744" cy="39050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FA3BC61-6E09-C883-9509-D0640F382BAC}"/>
              </a:ext>
            </a:extLst>
          </p:cNvPr>
          <p:cNvSpPr txBox="1"/>
          <p:nvPr/>
        </p:nvSpPr>
        <p:spPr>
          <a:xfrm>
            <a:off x="657420" y="2828835"/>
            <a:ext cx="3668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”Header”: a unique identifier starting with ‘&gt;’, normally also containing some relevant info (fx. coverage or length)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DE2109D-8CCE-C606-4C2E-9E8CCEE64F14}"/>
              </a:ext>
            </a:extLst>
          </p:cNvPr>
          <p:cNvCxnSpPr/>
          <p:nvPr/>
        </p:nvCxnSpPr>
        <p:spPr>
          <a:xfrm flipH="1">
            <a:off x="6918696" y="3582715"/>
            <a:ext cx="1016614" cy="4464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9ABE6BC-37FD-A669-CAEE-7DAB05316122}"/>
              </a:ext>
            </a:extLst>
          </p:cNvPr>
          <p:cNvCxnSpPr>
            <a:cxnSpLocks/>
          </p:cNvCxnSpPr>
          <p:nvPr/>
        </p:nvCxnSpPr>
        <p:spPr>
          <a:xfrm flipH="1">
            <a:off x="6946155" y="3743755"/>
            <a:ext cx="989155" cy="84532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1245261-9825-1C00-7412-0411DC31FA86}"/>
              </a:ext>
            </a:extLst>
          </p:cNvPr>
          <p:cNvSpPr txBox="1"/>
          <p:nvPr/>
        </p:nvSpPr>
        <p:spPr>
          <a:xfrm>
            <a:off x="8042209" y="3244333"/>
            <a:ext cx="23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The actual sequence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5ED206-433E-5E5E-1EEF-84667B24852A}"/>
              </a:ext>
            </a:extLst>
          </p:cNvPr>
          <p:cNvSpPr txBox="1"/>
          <p:nvPr/>
        </p:nvSpPr>
        <p:spPr>
          <a:xfrm>
            <a:off x="657418" y="5510728"/>
            <a:ext cx="78081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Most assemblers will also generate several additional files, fx.: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 record of the settings you used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Intermediate result-files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Other stats to help you evaluate the quality of your assembly</a:t>
            </a:r>
          </a:p>
        </p:txBody>
      </p:sp>
    </p:spTree>
    <p:extLst>
      <p:ext uri="{BB962C8B-B14F-4D97-AF65-F5344CB8AC3E}">
        <p14:creationId xmlns:p14="http://schemas.microsoft.com/office/powerpoint/2010/main" val="1006866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490437-78B4-DC17-05E7-A7ADBD8EC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Genome assembly outcome</a:t>
            </a:r>
            <a:br>
              <a:rPr lang="en-DK" dirty="0"/>
            </a:br>
            <a:endParaRPr lang="en-DK" sz="2400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89E6DF-7BDD-C737-E799-BAD834C894E4}"/>
              </a:ext>
            </a:extLst>
          </p:cNvPr>
          <p:cNvSpPr txBox="1"/>
          <p:nvPr/>
        </p:nvSpPr>
        <p:spPr>
          <a:xfrm>
            <a:off x="838200" y="2448909"/>
            <a:ext cx="2599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Desired result: </a:t>
            </a:r>
            <a:r>
              <a:rPr lang="en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1 contig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B84B7D-A2D7-8919-F0D1-84937163BB27}"/>
              </a:ext>
            </a:extLst>
          </p:cNvPr>
          <p:cNvSpPr txBox="1"/>
          <p:nvPr/>
        </p:nvSpPr>
        <p:spPr>
          <a:xfrm>
            <a:off x="838200" y="408258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More likely result: </a:t>
            </a:r>
            <a:r>
              <a:rPr lang="en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collection of contigs 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955F19-C759-09B9-C475-C272105611D0}"/>
              </a:ext>
            </a:extLst>
          </p:cNvPr>
          <p:cNvCxnSpPr/>
          <p:nvPr/>
        </p:nvCxnSpPr>
        <p:spPr>
          <a:xfrm>
            <a:off x="2543504" y="3237186"/>
            <a:ext cx="72626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EF41EE-544E-3BF4-F81A-43816435DE77}"/>
              </a:ext>
            </a:extLst>
          </p:cNvPr>
          <p:cNvCxnSpPr>
            <a:cxnSpLocks/>
          </p:cNvCxnSpPr>
          <p:nvPr/>
        </p:nvCxnSpPr>
        <p:spPr>
          <a:xfrm>
            <a:off x="1298028" y="4955627"/>
            <a:ext cx="14346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CC19C2-16D7-8FB6-C982-AB0A8992D365}"/>
              </a:ext>
            </a:extLst>
          </p:cNvPr>
          <p:cNvCxnSpPr>
            <a:cxnSpLocks/>
          </p:cNvCxnSpPr>
          <p:nvPr/>
        </p:nvCxnSpPr>
        <p:spPr>
          <a:xfrm>
            <a:off x="2627586" y="5381296"/>
            <a:ext cx="14346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4932DF-507E-6DF2-5FBC-08AA263EB813}"/>
              </a:ext>
            </a:extLst>
          </p:cNvPr>
          <p:cNvCxnSpPr>
            <a:cxnSpLocks/>
          </p:cNvCxnSpPr>
          <p:nvPr/>
        </p:nvCxnSpPr>
        <p:spPr>
          <a:xfrm>
            <a:off x="4887311" y="4955627"/>
            <a:ext cx="14346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5E2885-F6EF-387B-FAE0-2873EB44B884}"/>
              </a:ext>
            </a:extLst>
          </p:cNvPr>
          <p:cNvCxnSpPr>
            <a:cxnSpLocks/>
          </p:cNvCxnSpPr>
          <p:nvPr/>
        </p:nvCxnSpPr>
        <p:spPr>
          <a:xfrm>
            <a:off x="5785946" y="5833240"/>
            <a:ext cx="14346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40EC15-F263-B0C3-0B1C-000DD5AC715E}"/>
              </a:ext>
            </a:extLst>
          </p:cNvPr>
          <p:cNvCxnSpPr>
            <a:cxnSpLocks/>
          </p:cNvCxnSpPr>
          <p:nvPr/>
        </p:nvCxnSpPr>
        <p:spPr>
          <a:xfrm>
            <a:off x="6503277" y="5360275"/>
            <a:ext cx="14346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B766B5-5D70-CFEE-421A-88B4CF480115}"/>
              </a:ext>
            </a:extLst>
          </p:cNvPr>
          <p:cNvCxnSpPr>
            <a:cxnSpLocks/>
          </p:cNvCxnSpPr>
          <p:nvPr/>
        </p:nvCxnSpPr>
        <p:spPr>
          <a:xfrm>
            <a:off x="7937939" y="4698123"/>
            <a:ext cx="30979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AA732B-8154-3606-CBBD-10854EB29100}"/>
              </a:ext>
            </a:extLst>
          </p:cNvPr>
          <p:cNvCxnSpPr>
            <a:cxnSpLocks/>
          </p:cNvCxnSpPr>
          <p:nvPr/>
        </p:nvCxnSpPr>
        <p:spPr>
          <a:xfrm>
            <a:off x="3883457" y="5906814"/>
            <a:ext cx="65689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C539529-FDFB-0BD7-F8C1-50330054FBFB}"/>
              </a:ext>
            </a:extLst>
          </p:cNvPr>
          <p:cNvCxnSpPr>
            <a:cxnSpLocks/>
          </p:cNvCxnSpPr>
          <p:nvPr/>
        </p:nvCxnSpPr>
        <p:spPr>
          <a:xfrm>
            <a:off x="1481843" y="5880538"/>
            <a:ext cx="65689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DD3D5C-FC90-B2B1-9778-28A49803C0D7}"/>
              </a:ext>
            </a:extLst>
          </p:cNvPr>
          <p:cNvCxnSpPr>
            <a:cxnSpLocks/>
          </p:cNvCxnSpPr>
          <p:nvPr/>
        </p:nvCxnSpPr>
        <p:spPr>
          <a:xfrm>
            <a:off x="9158451" y="5691352"/>
            <a:ext cx="65689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D8DB708-3B34-4372-2385-40425B5D43D8}"/>
              </a:ext>
            </a:extLst>
          </p:cNvPr>
          <p:cNvCxnSpPr>
            <a:cxnSpLocks/>
          </p:cNvCxnSpPr>
          <p:nvPr/>
        </p:nvCxnSpPr>
        <p:spPr>
          <a:xfrm>
            <a:off x="7793421" y="6195847"/>
            <a:ext cx="65689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804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490437-78B4-DC17-05E7-A7ADBD8EC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Genome assembly outcome</a:t>
            </a:r>
            <a:br>
              <a:rPr lang="en-DK" dirty="0"/>
            </a:br>
            <a:endParaRPr lang="en-DK" sz="2400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89E6DF-7BDD-C737-E799-BAD834C894E4}"/>
              </a:ext>
            </a:extLst>
          </p:cNvPr>
          <p:cNvSpPr txBox="1"/>
          <p:nvPr/>
        </p:nvSpPr>
        <p:spPr>
          <a:xfrm>
            <a:off x="838200" y="2448909"/>
            <a:ext cx="2599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Desired result: </a:t>
            </a:r>
            <a:r>
              <a:rPr lang="en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1 contig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B84B7D-A2D7-8919-F0D1-84937163BB27}"/>
              </a:ext>
            </a:extLst>
          </p:cNvPr>
          <p:cNvSpPr txBox="1"/>
          <p:nvPr/>
        </p:nvSpPr>
        <p:spPr>
          <a:xfrm>
            <a:off x="838200" y="408258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More likely result: </a:t>
            </a:r>
            <a:r>
              <a:rPr lang="en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collection of contigs 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955F19-C759-09B9-C475-C272105611D0}"/>
              </a:ext>
            </a:extLst>
          </p:cNvPr>
          <p:cNvCxnSpPr/>
          <p:nvPr/>
        </p:nvCxnSpPr>
        <p:spPr>
          <a:xfrm>
            <a:off x="2543504" y="3237186"/>
            <a:ext cx="72626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EF41EE-544E-3BF4-F81A-43816435DE77}"/>
              </a:ext>
            </a:extLst>
          </p:cNvPr>
          <p:cNvCxnSpPr>
            <a:cxnSpLocks/>
          </p:cNvCxnSpPr>
          <p:nvPr/>
        </p:nvCxnSpPr>
        <p:spPr>
          <a:xfrm>
            <a:off x="1298028" y="4955627"/>
            <a:ext cx="14346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CC19C2-16D7-8FB6-C982-AB0A8992D365}"/>
              </a:ext>
            </a:extLst>
          </p:cNvPr>
          <p:cNvCxnSpPr>
            <a:cxnSpLocks/>
          </p:cNvCxnSpPr>
          <p:nvPr/>
        </p:nvCxnSpPr>
        <p:spPr>
          <a:xfrm>
            <a:off x="2627586" y="5381296"/>
            <a:ext cx="14346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4932DF-507E-6DF2-5FBC-08AA263EB813}"/>
              </a:ext>
            </a:extLst>
          </p:cNvPr>
          <p:cNvCxnSpPr>
            <a:cxnSpLocks/>
          </p:cNvCxnSpPr>
          <p:nvPr/>
        </p:nvCxnSpPr>
        <p:spPr>
          <a:xfrm>
            <a:off x="4887311" y="4955627"/>
            <a:ext cx="14346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5E2885-F6EF-387B-FAE0-2873EB44B884}"/>
              </a:ext>
            </a:extLst>
          </p:cNvPr>
          <p:cNvCxnSpPr>
            <a:cxnSpLocks/>
          </p:cNvCxnSpPr>
          <p:nvPr/>
        </p:nvCxnSpPr>
        <p:spPr>
          <a:xfrm>
            <a:off x="5785946" y="5780690"/>
            <a:ext cx="14346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40EC15-F263-B0C3-0B1C-000DD5AC715E}"/>
              </a:ext>
            </a:extLst>
          </p:cNvPr>
          <p:cNvCxnSpPr>
            <a:cxnSpLocks/>
          </p:cNvCxnSpPr>
          <p:nvPr/>
        </p:nvCxnSpPr>
        <p:spPr>
          <a:xfrm>
            <a:off x="6503277" y="5360275"/>
            <a:ext cx="14346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B766B5-5D70-CFEE-421A-88B4CF480115}"/>
              </a:ext>
            </a:extLst>
          </p:cNvPr>
          <p:cNvCxnSpPr>
            <a:cxnSpLocks/>
          </p:cNvCxnSpPr>
          <p:nvPr/>
        </p:nvCxnSpPr>
        <p:spPr>
          <a:xfrm>
            <a:off x="7937939" y="4698123"/>
            <a:ext cx="30979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AA732B-8154-3606-CBBD-10854EB29100}"/>
              </a:ext>
            </a:extLst>
          </p:cNvPr>
          <p:cNvCxnSpPr>
            <a:cxnSpLocks/>
          </p:cNvCxnSpPr>
          <p:nvPr/>
        </p:nvCxnSpPr>
        <p:spPr>
          <a:xfrm>
            <a:off x="3883457" y="5906814"/>
            <a:ext cx="65689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C539529-FDFB-0BD7-F8C1-50330054FBFB}"/>
              </a:ext>
            </a:extLst>
          </p:cNvPr>
          <p:cNvCxnSpPr>
            <a:cxnSpLocks/>
          </p:cNvCxnSpPr>
          <p:nvPr/>
        </p:nvCxnSpPr>
        <p:spPr>
          <a:xfrm>
            <a:off x="1481843" y="5880538"/>
            <a:ext cx="65689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DD3D5C-FC90-B2B1-9778-28A49803C0D7}"/>
              </a:ext>
            </a:extLst>
          </p:cNvPr>
          <p:cNvCxnSpPr>
            <a:cxnSpLocks/>
          </p:cNvCxnSpPr>
          <p:nvPr/>
        </p:nvCxnSpPr>
        <p:spPr>
          <a:xfrm>
            <a:off x="9158451" y="5691352"/>
            <a:ext cx="6568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D8DB708-3B34-4372-2385-40425B5D43D8}"/>
              </a:ext>
            </a:extLst>
          </p:cNvPr>
          <p:cNvCxnSpPr>
            <a:cxnSpLocks/>
          </p:cNvCxnSpPr>
          <p:nvPr/>
        </p:nvCxnSpPr>
        <p:spPr>
          <a:xfrm>
            <a:off x="7793421" y="6195847"/>
            <a:ext cx="65689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CFFB1CB-4368-4043-90E7-7561394B1D65}"/>
              </a:ext>
            </a:extLst>
          </p:cNvPr>
          <p:cNvSpPr txBox="1"/>
          <p:nvPr/>
        </p:nvSpPr>
        <p:spPr>
          <a:xfrm>
            <a:off x="8372802" y="5037109"/>
            <a:ext cx="34303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Sequencing errors can generate contig errors</a:t>
            </a:r>
          </a:p>
        </p:txBody>
      </p:sp>
    </p:spTree>
    <p:extLst>
      <p:ext uri="{BB962C8B-B14F-4D97-AF65-F5344CB8AC3E}">
        <p14:creationId xmlns:p14="http://schemas.microsoft.com/office/powerpoint/2010/main" val="1604742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359DE-4098-54FD-9908-8433186D7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Why not one contig?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B07167-E94C-2BA7-A6AE-15E551E8B6CB}"/>
              </a:ext>
            </a:extLst>
          </p:cNvPr>
          <p:cNvGrpSpPr/>
          <p:nvPr/>
        </p:nvGrpSpPr>
        <p:grpSpPr>
          <a:xfrm>
            <a:off x="1219199" y="2485696"/>
            <a:ext cx="4456387" cy="3342290"/>
            <a:chOff x="1219199" y="2485696"/>
            <a:chExt cx="4456387" cy="334229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9F254E9-72C3-5A25-A2B4-4FDE9AB597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199" y="2485696"/>
              <a:ext cx="4456387" cy="3342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AE7A9A6-A0CF-F7FD-5007-2DBB2BA91EBA}"/>
                </a:ext>
              </a:extLst>
            </p:cNvPr>
            <p:cNvCxnSpPr/>
            <p:nvPr/>
          </p:nvCxnSpPr>
          <p:spPr>
            <a:xfrm>
              <a:off x="1219199" y="3429000"/>
              <a:ext cx="4456387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D515C9C-3A30-E540-D799-2672A1716189}"/>
                </a:ext>
              </a:extLst>
            </p:cNvPr>
            <p:cNvCxnSpPr/>
            <p:nvPr/>
          </p:nvCxnSpPr>
          <p:spPr>
            <a:xfrm>
              <a:off x="2154621" y="2485696"/>
              <a:ext cx="0" cy="943304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5F9CBBE-3E1A-A0D0-1D8F-DDE997303B30}"/>
                </a:ext>
              </a:extLst>
            </p:cNvPr>
            <p:cNvCxnSpPr/>
            <p:nvPr/>
          </p:nvCxnSpPr>
          <p:spPr>
            <a:xfrm>
              <a:off x="3011214" y="2485696"/>
              <a:ext cx="0" cy="943304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92ADC94-033C-177D-20F5-D855FFA0CEA2}"/>
                </a:ext>
              </a:extLst>
            </p:cNvPr>
            <p:cNvCxnSpPr/>
            <p:nvPr/>
          </p:nvCxnSpPr>
          <p:spPr>
            <a:xfrm>
              <a:off x="3867807" y="2485696"/>
              <a:ext cx="0" cy="943304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CD67366-6BC2-48ED-7FE4-4393620A6B94}"/>
                </a:ext>
              </a:extLst>
            </p:cNvPr>
            <p:cNvCxnSpPr/>
            <p:nvPr/>
          </p:nvCxnSpPr>
          <p:spPr>
            <a:xfrm>
              <a:off x="4724400" y="2485696"/>
              <a:ext cx="0" cy="943304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13CD3A21-3B89-FB0D-DF6C-9B5510B16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2" r="40566" b="71777"/>
          <a:stretch/>
        </p:blipFill>
        <p:spPr bwMode="auto">
          <a:xfrm>
            <a:off x="6900038" y="2752711"/>
            <a:ext cx="856587" cy="94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F97A4F3A-F089-464D-25D5-FA18B7190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2" r="40566" b="71777"/>
          <a:stretch/>
        </p:blipFill>
        <p:spPr bwMode="auto">
          <a:xfrm>
            <a:off x="6043451" y="3969744"/>
            <a:ext cx="856587" cy="94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3E9AAB23-1DC0-E6A5-9111-242001013A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2" r="40566" b="71777"/>
          <a:stretch/>
        </p:blipFill>
        <p:spPr bwMode="auto">
          <a:xfrm>
            <a:off x="7078717" y="4995353"/>
            <a:ext cx="856587" cy="94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944298F-59A3-582E-E8CB-F9212EF68219}"/>
              </a:ext>
            </a:extLst>
          </p:cNvPr>
          <p:cNvSpPr txBox="1"/>
          <p:nvPr/>
        </p:nvSpPr>
        <p:spPr>
          <a:xfrm>
            <a:off x="8332071" y="3224360"/>
            <a:ext cx="34106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Jigsaw puzzles with lots of blue sky are hard.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Imagine if you have identical pieces..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=&gt;</a:t>
            </a: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repeats!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A6F6BB-DD01-C9C6-29E6-2000F42492ED}"/>
              </a:ext>
            </a:extLst>
          </p:cNvPr>
          <p:cNvSpPr txBox="1"/>
          <p:nvPr/>
        </p:nvSpPr>
        <p:spPr>
          <a:xfrm>
            <a:off x="9250148" y="6474328"/>
            <a:ext cx="279627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DK" sz="1600" dirty="0">
                <a:latin typeface="Calibri" panose="020F0502020204030204" pitchFamily="34" charset="0"/>
                <a:cs typeface="Calibri" panose="020F0502020204030204" pitchFamily="34" charset="0"/>
              </a:rPr>
              <a:t>Private photo: Kirsten Ellegaard</a:t>
            </a:r>
          </a:p>
        </p:txBody>
      </p:sp>
    </p:spTree>
    <p:extLst>
      <p:ext uri="{BB962C8B-B14F-4D97-AF65-F5344CB8AC3E}">
        <p14:creationId xmlns:p14="http://schemas.microsoft.com/office/powerpoint/2010/main" val="3125102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07CB6-865A-CD49-7B66-C4ECF311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Why are repeats a problem for assembly?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DE4777-4BCC-2E06-290B-3CA5189031B0}"/>
              </a:ext>
            </a:extLst>
          </p:cNvPr>
          <p:cNvCxnSpPr/>
          <p:nvPr/>
        </p:nvCxnSpPr>
        <p:spPr bwMode="auto">
          <a:xfrm>
            <a:off x="4193627" y="2596056"/>
            <a:ext cx="1187669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BF1177-47BF-61A2-85C6-3DA251C74F13}"/>
              </a:ext>
            </a:extLst>
          </p:cNvPr>
          <p:cNvCxnSpPr/>
          <p:nvPr/>
        </p:nvCxnSpPr>
        <p:spPr bwMode="auto">
          <a:xfrm>
            <a:off x="7131268" y="2596056"/>
            <a:ext cx="1187669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2F90544-3E3C-342B-28D1-CFCDFFD10900}"/>
              </a:ext>
            </a:extLst>
          </p:cNvPr>
          <p:cNvSpPr txBox="1"/>
          <p:nvPr/>
        </p:nvSpPr>
        <p:spPr>
          <a:xfrm>
            <a:off x="661749" y="2411390"/>
            <a:ext cx="2036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Genome segment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0AD47D-4E14-D16D-5F64-4FF7B014F721}"/>
              </a:ext>
            </a:extLst>
          </p:cNvPr>
          <p:cNvSpPr txBox="1"/>
          <p:nvPr/>
        </p:nvSpPr>
        <p:spPr>
          <a:xfrm>
            <a:off x="5143244" y="1633674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Repeated sequence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C7CDCF-E0E8-4299-8868-2803C7543BBD}"/>
              </a:ext>
            </a:extLst>
          </p:cNvPr>
          <p:cNvCxnSpPr>
            <a:cxnSpLocks/>
          </p:cNvCxnSpPr>
          <p:nvPr/>
        </p:nvCxnSpPr>
        <p:spPr bwMode="auto">
          <a:xfrm flipH="1">
            <a:off x="4671325" y="2084856"/>
            <a:ext cx="961698" cy="32529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17E39B8-5393-4A87-9D6C-F1E659333E44}"/>
              </a:ext>
            </a:extLst>
          </p:cNvPr>
          <p:cNvCxnSpPr>
            <a:cxnSpLocks/>
          </p:cNvCxnSpPr>
          <p:nvPr/>
        </p:nvCxnSpPr>
        <p:spPr bwMode="auto">
          <a:xfrm>
            <a:off x="6437586" y="2084856"/>
            <a:ext cx="1387364" cy="32529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4494C9E-1987-4B3B-A8A7-C04A9FB2D4DA}"/>
              </a:ext>
            </a:extLst>
          </p:cNvPr>
          <p:cNvCxnSpPr>
            <a:cxnSpLocks/>
          </p:cNvCxnSpPr>
          <p:nvPr/>
        </p:nvCxnSpPr>
        <p:spPr bwMode="auto">
          <a:xfrm>
            <a:off x="5381296" y="2596056"/>
            <a:ext cx="1749972" cy="0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DFEDEC1-AD65-2A97-16B6-F546CD108910}"/>
              </a:ext>
            </a:extLst>
          </p:cNvPr>
          <p:cNvCxnSpPr>
            <a:cxnSpLocks/>
          </p:cNvCxnSpPr>
          <p:nvPr/>
        </p:nvCxnSpPr>
        <p:spPr bwMode="auto">
          <a:xfrm>
            <a:off x="8318937" y="2596056"/>
            <a:ext cx="1167705" cy="0"/>
          </a:xfrm>
          <a:prstGeom prst="line">
            <a:avLst/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A47F6DB-8DAA-3DD5-7105-A152CD350D4F}"/>
              </a:ext>
            </a:extLst>
          </p:cNvPr>
          <p:cNvCxnSpPr>
            <a:cxnSpLocks/>
          </p:cNvCxnSpPr>
          <p:nvPr/>
        </p:nvCxnSpPr>
        <p:spPr bwMode="auto">
          <a:xfrm>
            <a:off x="3036432" y="2596056"/>
            <a:ext cx="1167705" cy="0"/>
          </a:xfrm>
          <a:prstGeom prst="lin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77500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07CB6-865A-CD49-7B66-C4ECF311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Why are repeats a problem for assembly?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F90544-3E3C-342B-28D1-CFCDFFD10900}"/>
              </a:ext>
            </a:extLst>
          </p:cNvPr>
          <p:cNvSpPr txBox="1"/>
          <p:nvPr/>
        </p:nvSpPr>
        <p:spPr>
          <a:xfrm>
            <a:off x="661749" y="2411390"/>
            <a:ext cx="2036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Genome segment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558D037-94A9-B3F3-54A9-97F375C41D19}"/>
              </a:ext>
            </a:extLst>
          </p:cNvPr>
          <p:cNvGrpSpPr/>
          <p:nvPr/>
        </p:nvGrpSpPr>
        <p:grpSpPr>
          <a:xfrm>
            <a:off x="3036432" y="1633674"/>
            <a:ext cx="6450210" cy="962382"/>
            <a:chOff x="3036432" y="1633674"/>
            <a:chExt cx="6450210" cy="96238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3DE4777-4BCC-2E06-290B-3CA5189031B0}"/>
                </a:ext>
              </a:extLst>
            </p:cNvPr>
            <p:cNvCxnSpPr/>
            <p:nvPr/>
          </p:nvCxnSpPr>
          <p:spPr bwMode="auto">
            <a:xfrm>
              <a:off x="4193627" y="2596056"/>
              <a:ext cx="1187669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DBF1177-47BF-61A2-85C6-3DA251C74F13}"/>
                </a:ext>
              </a:extLst>
            </p:cNvPr>
            <p:cNvCxnSpPr/>
            <p:nvPr/>
          </p:nvCxnSpPr>
          <p:spPr bwMode="auto">
            <a:xfrm>
              <a:off x="7131268" y="2596056"/>
              <a:ext cx="1187669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0AD47D-4E14-D16D-5F64-4FF7B014F721}"/>
                </a:ext>
              </a:extLst>
            </p:cNvPr>
            <p:cNvSpPr txBox="1"/>
            <p:nvPr/>
          </p:nvSpPr>
          <p:spPr>
            <a:xfrm>
              <a:off x="5143244" y="1633674"/>
              <a:ext cx="2234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K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Repeated sequence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4C7CDCF-E0E8-4299-8868-2803C7543BB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671325" y="2084856"/>
              <a:ext cx="961698" cy="325296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17E39B8-5393-4A87-9D6C-F1E659333E4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37586" y="2084856"/>
              <a:ext cx="1387364" cy="325296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4494C9E-1987-4B3B-A8A7-C04A9FB2D4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81296" y="2596056"/>
              <a:ext cx="1749972" cy="0"/>
            </a:xfrm>
            <a:prstGeom prst="line">
              <a:avLst/>
            </a:prstGeom>
            <a:noFill/>
            <a:ln w="762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DFEDEC1-AD65-2A97-16B6-F546CD10891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18937" y="2596056"/>
              <a:ext cx="1167705" cy="0"/>
            </a:xfrm>
            <a:prstGeom prst="line">
              <a:avLst/>
            </a:prstGeom>
            <a:noFill/>
            <a:ln w="762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A47F6DB-8DAA-3DD5-7105-A152CD350D4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36432" y="2596056"/>
              <a:ext cx="1167705" cy="0"/>
            </a:xfrm>
            <a:prstGeom prst="line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05928821-6A0E-B81E-A1C1-3834FB0DB4C6}"/>
              </a:ext>
            </a:extLst>
          </p:cNvPr>
          <p:cNvSpPr txBox="1">
            <a:spLocks/>
          </p:cNvSpPr>
          <p:nvPr/>
        </p:nvSpPr>
        <p:spPr bwMode="auto">
          <a:xfrm>
            <a:off x="473841" y="3184380"/>
            <a:ext cx="1031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5pPr>
            <a:lvl6pPr marL="45717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6pPr>
            <a:lvl7pPr marL="9143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7pPr>
            <a:lvl8pPr marL="137153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8pPr>
            <a:lvl9pPr marL="182870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r>
              <a:rPr lang="en-DK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What it looks like in our contig file: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F3771D-8953-16F9-FB3D-2538D298D2FD}"/>
              </a:ext>
            </a:extLst>
          </p:cNvPr>
          <p:cNvCxnSpPr>
            <a:cxnSpLocks/>
          </p:cNvCxnSpPr>
          <p:nvPr/>
        </p:nvCxnSpPr>
        <p:spPr bwMode="auto">
          <a:xfrm>
            <a:off x="553310" y="4088434"/>
            <a:ext cx="1167705" cy="0"/>
          </a:xfrm>
          <a:prstGeom prst="lin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148013-9BAF-AFA0-EDA1-700A5A400472}"/>
              </a:ext>
            </a:extLst>
          </p:cNvPr>
          <p:cNvCxnSpPr>
            <a:cxnSpLocks/>
          </p:cNvCxnSpPr>
          <p:nvPr/>
        </p:nvCxnSpPr>
        <p:spPr bwMode="auto">
          <a:xfrm>
            <a:off x="2140772" y="4088434"/>
            <a:ext cx="1187669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70E68E-B054-67C0-7F3F-802434E49259}"/>
              </a:ext>
            </a:extLst>
          </p:cNvPr>
          <p:cNvCxnSpPr>
            <a:cxnSpLocks/>
          </p:cNvCxnSpPr>
          <p:nvPr/>
        </p:nvCxnSpPr>
        <p:spPr bwMode="auto">
          <a:xfrm>
            <a:off x="4065880" y="4084486"/>
            <a:ext cx="1749972" cy="0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ADCD16-D47C-0AEC-36FC-8480C93042DA}"/>
              </a:ext>
            </a:extLst>
          </p:cNvPr>
          <p:cNvCxnSpPr>
            <a:cxnSpLocks/>
          </p:cNvCxnSpPr>
          <p:nvPr/>
        </p:nvCxnSpPr>
        <p:spPr bwMode="auto">
          <a:xfrm>
            <a:off x="6559316" y="4084486"/>
            <a:ext cx="1167705" cy="0"/>
          </a:xfrm>
          <a:prstGeom prst="line">
            <a:avLst/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29781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07CB6-865A-CD49-7B66-C4ECF311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Why are repeats a problem for assembly?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F90544-3E3C-342B-28D1-CFCDFFD10900}"/>
              </a:ext>
            </a:extLst>
          </p:cNvPr>
          <p:cNvSpPr txBox="1"/>
          <p:nvPr/>
        </p:nvSpPr>
        <p:spPr>
          <a:xfrm>
            <a:off x="661749" y="2411390"/>
            <a:ext cx="2036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Genome segment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558D037-94A9-B3F3-54A9-97F375C41D19}"/>
              </a:ext>
            </a:extLst>
          </p:cNvPr>
          <p:cNvGrpSpPr/>
          <p:nvPr/>
        </p:nvGrpSpPr>
        <p:grpSpPr>
          <a:xfrm>
            <a:off x="3036432" y="1633674"/>
            <a:ext cx="6450210" cy="962382"/>
            <a:chOff x="3036432" y="1633674"/>
            <a:chExt cx="6450210" cy="96238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3DE4777-4BCC-2E06-290B-3CA5189031B0}"/>
                </a:ext>
              </a:extLst>
            </p:cNvPr>
            <p:cNvCxnSpPr/>
            <p:nvPr/>
          </p:nvCxnSpPr>
          <p:spPr bwMode="auto">
            <a:xfrm>
              <a:off x="4193627" y="2596056"/>
              <a:ext cx="1187669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DBF1177-47BF-61A2-85C6-3DA251C74F13}"/>
                </a:ext>
              </a:extLst>
            </p:cNvPr>
            <p:cNvCxnSpPr/>
            <p:nvPr/>
          </p:nvCxnSpPr>
          <p:spPr bwMode="auto">
            <a:xfrm>
              <a:off x="7131268" y="2596056"/>
              <a:ext cx="1187669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0AD47D-4E14-D16D-5F64-4FF7B014F721}"/>
                </a:ext>
              </a:extLst>
            </p:cNvPr>
            <p:cNvSpPr txBox="1"/>
            <p:nvPr/>
          </p:nvSpPr>
          <p:spPr>
            <a:xfrm>
              <a:off x="5143244" y="1633674"/>
              <a:ext cx="2234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K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Repeated sequence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4C7CDCF-E0E8-4299-8868-2803C7543BB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671325" y="2084856"/>
              <a:ext cx="961698" cy="325296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17E39B8-5393-4A87-9D6C-F1E659333E4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37586" y="2084856"/>
              <a:ext cx="1387364" cy="325296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4494C9E-1987-4B3B-A8A7-C04A9FB2D4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81296" y="2596056"/>
              <a:ext cx="1749972" cy="0"/>
            </a:xfrm>
            <a:prstGeom prst="line">
              <a:avLst/>
            </a:prstGeom>
            <a:noFill/>
            <a:ln w="762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DFEDEC1-AD65-2A97-16B6-F546CD10891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18937" y="2596056"/>
              <a:ext cx="1167705" cy="0"/>
            </a:xfrm>
            <a:prstGeom prst="line">
              <a:avLst/>
            </a:prstGeom>
            <a:noFill/>
            <a:ln w="762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A47F6DB-8DAA-3DD5-7105-A152CD350D4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36432" y="2596056"/>
              <a:ext cx="1167705" cy="0"/>
            </a:xfrm>
            <a:prstGeom prst="line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05928821-6A0E-B81E-A1C1-3834FB0DB4C6}"/>
              </a:ext>
            </a:extLst>
          </p:cNvPr>
          <p:cNvSpPr txBox="1">
            <a:spLocks/>
          </p:cNvSpPr>
          <p:nvPr/>
        </p:nvSpPr>
        <p:spPr bwMode="auto">
          <a:xfrm>
            <a:off x="473841" y="3184380"/>
            <a:ext cx="1031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5pPr>
            <a:lvl6pPr marL="45717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6pPr>
            <a:lvl7pPr marL="9143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7pPr>
            <a:lvl8pPr marL="137153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8pPr>
            <a:lvl9pPr marL="182870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r>
              <a:rPr lang="en-DK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What it looks like in our contig file: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F3771D-8953-16F9-FB3D-2538D298D2FD}"/>
              </a:ext>
            </a:extLst>
          </p:cNvPr>
          <p:cNvCxnSpPr>
            <a:cxnSpLocks/>
          </p:cNvCxnSpPr>
          <p:nvPr/>
        </p:nvCxnSpPr>
        <p:spPr bwMode="auto">
          <a:xfrm>
            <a:off x="553310" y="4088434"/>
            <a:ext cx="1167705" cy="0"/>
          </a:xfrm>
          <a:prstGeom prst="lin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148013-9BAF-AFA0-EDA1-700A5A400472}"/>
              </a:ext>
            </a:extLst>
          </p:cNvPr>
          <p:cNvCxnSpPr>
            <a:cxnSpLocks/>
          </p:cNvCxnSpPr>
          <p:nvPr/>
        </p:nvCxnSpPr>
        <p:spPr bwMode="auto">
          <a:xfrm>
            <a:off x="2140772" y="4088434"/>
            <a:ext cx="1187669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70E68E-B054-67C0-7F3F-802434E49259}"/>
              </a:ext>
            </a:extLst>
          </p:cNvPr>
          <p:cNvCxnSpPr>
            <a:cxnSpLocks/>
          </p:cNvCxnSpPr>
          <p:nvPr/>
        </p:nvCxnSpPr>
        <p:spPr bwMode="auto">
          <a:xfrm>
            <a:off x="4065880" y="4084486"/>
            <a:ext cx="1749972" cy="0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ADCD16-D47C-0AEC-36FC-8480C93042DA}"/>
              </a:ext>
            </a:extLst>
          </p:cNvPr>
          <p:cNvCxnSpPr>
            <a:cxnSpLocks/>
          </p:cNvCxnSpPr>
          <p:nvPr/>
        </p:nvCxnSpPr>
        <p:spPr bwMode="auto">
          <a:xfrm>
            <a:off x="6559316" y="4084486"/>
            <a:ext cx="1167705" cy="0"/>
          </a:xfrm>
          <a:prstGeom prst="line">
            <a:avLst/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9939287-4A3A-BCD3-C3E2-2410244FB230}"/>
              </a:ext>
            </a:extLst>
          </p:cNvPr>
          <p:cNvSpPr txBox="1">
            <a:spLocks/>
          </p:cNvSpPr>
          <p:nvPr/>
        </p:nvSpPr>
        <p:spPr bwMode="auto">
          <a:xfrm>
            <a:off x="473840" y="4606658"/>
            <a:ext cx="1031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5pPr>
            <a:lvl6pPr marL="45717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6pPr>
            <a:lvl7pPr marL="9143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7pPr>
            <a:lvl8pPr marL="137153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8pPr>
            <a:lvl9pPr marL="182870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r>
              <a:rPr lang="en-DK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What we know from the gfa files and paths files: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0350EE-BFE2-A134-566A-7E02196BB464}"/>
              </a:ext>
            </a:extLst>
          </p:cNvPr>
          <p:cNvCxnSpPr>
            <a:cxnSpLocks/>
          </p:cNvCxnSpPr>
          <p:nvPr/>
        </p:nvCxnSpPr>
        <p:spPr bwMode="auto">
          <a:xfrm>
            <a:off x="1983925" y="5759605"/>
            <a:ext cx="1749972" cy="0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9707CF-6104-6265-0467-F3879F431729}"/>
              </a:ext>
            </a:extLst>
          </p:cNvPr>
          <p:cNvCxnSpPr>
            <a:cxnSpLocks/>
          </p:cNvCxnSpPr>
          <p:nvPr/>
        </p:nvCxnSpPr>
        <p:spPr bwMode="auto">
          <a:xfrm>
            <a:off x="2566192" y="6176820"/>
            <a:ext cx="1167705" cy="0"/>
          </a:xfrm>
          <a:prstGeom prst="lin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F6E7E61-6078-D892-5A4C-BE38D7BEBAAB}"/>
              </a:ext>
            </a:extLst>
          </p:cNvPr>
          <p:cNvCxnSpPr>
            <a:cxnSpLocks/>
          </p:cNvCxnSpPr>
          <p:nvPr/>
        </p:nvCxnSpPr>
        <p:spPr bwMode="auto">
          <a:xfrm>
            <a:off x="3985624" y="5954944"/>
            <a:ext cx="1187669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EC3A5AC0-A7F1-7F11-9AA4-019B27EE6F63}"/>
              </a:ext>
            </a:extLst>
          </p:cNvPr>
          <p:cNvSpPr/>
          <p:nvPr/>
        </p:nvSpPr>
        <p:spPr>
          <a:xfrm>
            <a:off x="1721015" y="5276337"/>
            <a:ext cx="3577763" cy="660661"/>
          </a:xfrm>
          <a:custGeom>
            <a:avLst/>
            <a:gdLst>
              <a:gd name="connsiteX0" fmla="*/ 3452496 w 3582444"/>
              <a:gd name="connsiteY0" fmla="*/ 660661 h 660661"/>
              <a:gd name="connsiteX1" fmla="*/ 3560446 w 3582444"/>
              <a:gd name="connsiteY1" fmla="*/ 362211 h 660661"/>
              <a:gd name="connsiteX2" fmla="*/ 3071496 w 3582444"/>
              <a:gd name="connsiteY2" fmla="*/ 51061 h 660661"/>
              <a:gd name="connsiteX3" fmla="*/ 2023746 w 3582444"/>
              <a:gd name="connsiteY3" fmla="*/ 261 h 660661"/>
              <a:gd name="connsiteX4" fmla="*/ 417196 w 3582444"/>
              <a:gd name="connsiteY4" fmla="*/ 38361 h 660661"/>
              <a:gd name="connsiteX5" fmla="*/ 23496 w 3582444"/>
              <a:gd name="connsiteY5" fmla="*/ 178061 h 660661"/>
              <a:gd name="connsiteX6" fmla="*/ 67946 w 3582444"/>
              <a:gd name="connsiteY6" fmla="*/ 470161 h 660661"/>
              <a:gd name="connsiteX7" fmla="*/ 258446 w 3582444"/>
              <a:gd name="connsiteY7" fmla="*/ 482861 h 660661"/>
              <a:gd name="connsiteX0" fmla="*/ 3447815 w 3577763"/>
              <a:gd name="connsiteY0" fmla="*/ 660661 h 660661"/>
              <a:gd name="connsiteX1" fmla="*/ 3555765 w 3577763"/>
              <a:gd name="connsiteY1" fmla="*/ 362211 h 660661"/>
              <a:gd name="connsiteX2" fmla="*/ 3066815 w 3577763"/>
              <a:gd name="connsiteY2" fmla="*/ 51061 h 660661"/>
              <a:gd name="connsiteX3" fmla="*/ 2019065 w 3577763"/>
              <a:gd name="connsiteY3" fmla="*/ 261 h 660661"/>
              <a:gd name="connsiteX4" fmla="*/ 412515 w 3577763"/>
              <a:gd name="connsiteY4" fmla="*/ 38361 h 660661"/>
              <a:gd name="connsiteX5" fmla="*/ 18815 w 3577763"/>
              <a:gd name="connsiteY5" fmla="*/ 178061 h 660661"/>
              <a:gd name="connsiteX6" fmla="*/ 82315 w 3577763"/>
              <a:gd name="connsiteY6" fmla="*/ 400311 h 660661"/>
              <a:gd name="connsiteX7" fmla="*/ 253765 w 3577763"/>
              <a:gd name="connsiteY7" fmla="*/ 482861 h 66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7763" h="660661">
                <a:moveTo>
                  <a:pt x="3447815" y="660661"/>
                </a:moveTo>
                <a:cubicBezTo>
                  <a:pt x="3533540" y="562236"/>
                  <a:pt x="3619265" y="463811"/>
                  <a:pt x="3555765" y="362211"/>
                </a:cubicBezTo>
                <a:cubicBezTo>
                  <a:pt x="3492265" y="260611"/>
                  <a:pt x="3322932" y="111386"/>
                  <a:pt x="3066815" y="51061"/>
                </a:cubicBezTo>
                <a:cubicBezTo>
                  <a:pt x="2810698" y="-9264"/>
                  <a:pt x="2461448" y="2378"/>
                  <a:pt x="2019065" y="261"/>
                </a:cubicBezTo>
                <a:cubicBezTo>
                  <a:pt x="1576682" y="-1856"/>
                  <a:pt x="745890" y="8728"/>
                  <a:pt x="412515" y="38361"/>
                </a:cubicBezTo>
                <a:cubicBezTo>
                  <a:pt x="79140" y="67994"/>
                  <a:pt x="73848" y="117736"/>
                  <a:pt x="18815" y="178061"/>
                </a:cubicBezTo>
                <a:cubicBezTo>
                  <a:pt x="-36218" y="238386"/>
                  <a:pt x="43157" y="349511"/>
                  <a:pt x="82315" y="400311"/>
                </a:cubicBezTo>
                <a:cubicBezTo>
                  <a:pt x="121473" y="451111"/>
                  <a:pt x="178094" y="501911"/>
                  <a:pt x="253765" y="48286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B65209-801D-21DE-083D-95FC2B0C989D}"/>
              </a:ext>
            </a:extLst>
          </p:cNvPr>
          <p:cNvCxnSpPr>
            <a:cxnSpLocks/>
          </p:cNvCxnSpPr>
          <p:nvPr/>
        </p:nvCxnSpPr>
        <p:spPr bwMode="auto">
          <a:xfrm>
            <a:off x="5391611" y="6203857"/>
            <a:ext cx="1167705" cy="0"/>
          </a:xfrm>
          <a:prstGeom prst="line">
            <a:avLst/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25DC99-277E-134E-3C90-6277406D83A8}"/>
              </a:ext>
            </a:extLst>
          </p:cNvPr>
          <p:cNvCxnSpPr/>
          <p:nvPr/>
        </p:nvCxnSpPr>
        <p:spPr bwMode="auto">
          <a:xfrm>
            <a:off x="3733897" y="5759605"/>
            <a:ext cx="251727" cy="19533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300E2EA-15D6-7A43-3F5A-53984909C3B8}"/>
              </a:ext>
            </a:extLst>
          </p:cNvPr>
          <p:cNvCxnSpPr>
            <a:cxnSpLocks/>
          </p:cNvCxnSpPr>
          <p:nvPr/>
        </p:nvCxnSpPr>
        <p:spPr bwMode="auto">
          <a:xfrm flipV="1">
            <a:off x="3733897" y="5972890"/>
            <a:ext cx="251727" cy="20393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FBC24D-ECB9-50D6-83A5-BB07314A1A6E}"/>
              </a:ext>
            </a:extLst>
          </p:cNvPr>
          <p:cNvCxnSpPr>
            <a:cxnSpLocks/>
          </p:cNvCxnSpPr>
          <p:nvPr/>
        </p:nvCxnSpPr>
        <p:spPr bwMode="auto">
          <a:xfrm>
            <a:off x="5173293" y="5972889"/>
            <a:ext cx="218318" cy="23096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50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5D846-E54F-7399-C078-7DC60D25B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DK" sz="3200" dirty="0"/>
              <a:t>Adding long-distance information can greatly facilitate assembly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8EE72F-B6A5-2494-5CA9-BAAE18837B76}"/>
              </a:ext>
            </a:extLst>
          </p:cNvPr>
          <p:cNvSpPr txBox="1"/>
          <p:nvPr/>
        </p:nvSpPr>
        <p:spPr>
          <a:xfrm>
            <a:off x="1730807" y="1938606"/>
            <a:ext cx="1988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Paired-end reads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BF5DE6-F268-3D99-E4C8-9B83C3B67301}"/>
              </a:ext>
            </a:extLst>
          </p:cNvPr>
          <p:cNvSpPr txBox="1"/>
          <p:nvPr/>
        </p:nvSpPr>
        <p:spPr>
          <a:xfrm>
            <a:off x="5462265" y="1914946"/>
            <a:ext cx="63079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Each end of a DNA fragment is sequenced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The reads are known to come from the same DNA fragment, and the approximate fragment size is known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Typically 300-500bp </a:t>
            </a:r>
          </a:p>
          <a:p>
            <a:endParaRPr lang="en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onger contigs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541D601-6EEF-9AF9-F036-98FA818EF8B9}"/>
              </a:ext>
            </a:extLst>
          </p:cNvPr>
          <p:cNvGrpSpPr/>
          <p:nvPr/>
        </p:nvGrpSpPr>
        <p:grpSpPr>
          <a:xfrm>
            <a:off x="1156921" y="2659005"/>
            <a:ext cx="3062709" cy="1042803"/>
            <a:chOff x="1703458" y="2659005"/>
            <a:chExt cx="3062709" cy="104280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590B61D-BB7D-4149-47D0-4270C29A2212}"/>
                </a:ext>
              </a:extLst>
            </p:cNvPr>
            <p:cNvCxnSpPr>
              <a:cxnSpLocks/>
            </p:cNvCxnSpPr>
            <p:nvPr/>
          </p:nvCxnSpPr>
          <p:spPr>
            <a:xfrm>
              <a:off x="1818861" y="3170583"/>
              <a:ext cx="2831797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9E38058-8ED3-8BC4-CB31-4CB14058B211}"/>
                </a:ext>
              </a:extLst>
            </p:cNvPr>
            <p:cNvCxnSpPr/>
            <p:nvPr/>
          </p:nvCxnSpPr>
          <p:spPr>
            <a:xfrm>
              <a:off x="1818861" y="3028337"/>
              <a:ext cx="658868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F8CE3C-BE49-3E76-88DD-2CE4E284E9C5}"/>
                </a:ext>
              </a:extLst>
            </p:cNvPr>
            <p:cNvSpPr txBox="1"/>
            <p:nvPr/>
          </p:nvSpPr>
          <p:spPr>
            <a:xfrm>
              <a:off x="1703458" y="2659005"/>
              <a:ext cx="823431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K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Read 1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485BC66-6118-9E82-5013-F09EA0DCD5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72232" y="3352800"/>
              <a:ext cx="658800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482F36-92E5-E28E-5140-6B188AE6F176}"/>
                </a:ext>
              </a:extLst>
            </p:cNvPr>
            <p:cNvSpPr txBox="1"/>
            <p:nvPr/>
          </p:nvSpPr>
          <p:spPr>
            <a:xfrm>
              <a:off x="3942736" y="3360176"/>
              <a:ext cx="823431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K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Read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754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392B5-33EB-8AE5-3A6D-F043F4640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How to sequence a genome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1CF5F0-4D50-7272-CD00-3E60354F3820}"/>
              </a:ext>
            </a:extLst>
          </p:cNvPr>
          <p:cNvSpPr/>
          <p:nvPr/>
        </p:nvSpPr>
        <p:spPr>
          <a:xfrm>
            <a:off x="4318003" y="3428999"/>
            <a:ext cx="1372649" cy="1165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dirty="0"/>
              <a:t>DNA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65681F-E5C2-6081-1AC7-D01631D5BF17}"/>
              </a:ext>
            </a:extLst>
          </p:cNvPr>
          <p:cNvSpPr txBox="1"/>
          <p:nvPr/>
        </p:nvSpPr>
        <p:spPr>
          <a:xfrm>
            <a:off x="2352750" y="3719054"/>
            <a:ext cx="1768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DNA extraction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5E1336A-A261-B870-3E57-2ACDE4773F89}"/>
              </a:ext>
            </a:extLst>
          </p:cNvPr>
          <p:cNvCxnSpPr>
            <a:cxnSpLocks/>
          </p:cNvCxnSpPr>
          <p:nvPr/>
        </p:nvCxnSpPr>
        <p:spPr>
          <a:xfrm>
            <a:off x="2497929" y="4177863"/>
            <a:ext cx="15029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1FE266D-889F-8257-2B2D-015F1DE1411B}"/>
              </a:ext>
            </a:extLst>
          </p:cNvPr>
          <p:cNvSpPr txBox="1"/>
          <p:nvPr/>
        </p:nvSpPr>
        <p:spPr>
          <a:xfrm>
            <a:off x="5861390" y="3740837"/>
            <a:ext cx="1661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Sequencing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758B0A-0F75-C957-D71D-8E8DA4292196}"/>
              </a:ext>
            </a:extLst>
          </p:cNvPr>
          <p:cNvCxnSpPr>
            <a:cxnSpLocks/>
          </p:cNvCxnSpPr>
          <p:nvPr/>
        </p:nvCxnSpPr>
        <p:spPr>
          <a:xfrm>
            <a:off x="5854262" y="4177863"/>
            <a:ext cx="15029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D928E32-49EA-D72C-C977-50F1B1BF2E4D}"/>
              </a:ext>
            </a:extLst>
          </p:cNvPr>
          <p:cNvSpPr/>
          <p:nvPr/>
        </p:nvSpPr>
        <p:spPr>
          <a:xfrm>
            <a:off x="7757155" y="3428999"/>
            <a:ext cx="1372649" cy="1165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dirty="0"/>
              <a:t>Reads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DC7617-DDB6-534A-80B4-F218FCAA49CD}"/>
              </a:ext>
            </a:extLst>
          </p:cNvPr>
          <p:cNvSpPr txBox="1"/>
          <p:nvPr/>
        </p:nvSpPr>
        <p:spPr>
          <a:xfrm>
            <a:off x="9259610" y="3719054"/>
            <a:ext cx="2417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Genome </a:t>
            </a:r>
            <a:r>
              <a:rPr lang="en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re-</a:t>
            </a: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construction</a:t>
            </a:r>
          </a:p>
        </p:txBody>
      </p:sp>
      <p:pic>
        <p:nvPicPr>
          <p:cNvPr id="25" name="Picture 24" descr="A picture containing toy&#10;&#10;Description automatically generated">
            <a:extLst>
              <a:ext uri="{FF2B5EF4-FFF2-40B4-BE49-F238E27FC236}">
                <a16:creationId xmlns:a16="http://schemas.microsoft.com/office/drawing/2014/main" id="{65781332-AFB6-EB8A-8E8A-301BDF3CE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86" y="4462942"/>
            <a:ext cx="1525484" cy="13255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675AF4E-2927-1A64-127B-5C3DA72B7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576" y="3429000"/>
            <a:ext cx="1151691" cy="994317"/>
          </a:xfrm>
          <a:prstGeom prst="rect">
            <a:avLst/>
          </a:prstGeom>
        </p:spPr>
      </p:pic>
      <p:pic>
        <p:nvPicPr>
          <p:cNvPr id="29" name="Picture 28" descr="A close up of a stuffed animal&#10;&#10;Description automatically generated with medium confidence">
            <a:extLst>
              <a:ext uri="{FF2B5EF4-FFF2-40B4-BE49-F238E27FC236}">
                <a16:creationId xmlns:a16="http://schemas.microsoft.com/office/drawing/2014/main" id="{6EB13F56-9FB1-272F-1291-C8E936C9C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825" y="2890249"/>
            <a:ext cx="887361" cy="103525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CF28EB6-ADBE-B5EF-F79E-A18E4600E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9" y="1807992"/>
            <a:ext cx="1518128" cy="85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A80B6FF-EA45-A0E3-E837-0B854A53DEA0}"/>
              </a:ext>
            </a:extLst>
          </p:cNvPr>
          <p:cNvSpPr txBox="1"/>
          <p:nvPr/>
        </p:nvSpPr>
        <p:spPr>
          <a:xfrm>
            <a:off x="4511563" y="6437584"/>
            <a:ext cx="768043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dirty="0">
                <a:latin typeface="Calibri" panose="020F0502020204030204" pitchFamily="34" charset="0"/>
                <a:cs typeface="Calibri" panose="020F0502020204030204" pitchFamily="34" charset="0"/>
              </a:rPr>
              <a:t>Images: giantmicrobes.com,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nccid.ca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/wastewater-surveillance-for-covid-19/</a:t>
            </a:r>
            <a:endParaRPr lang="en-DK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174020E-A2B0-BCFF-985F-03489B6F8791}"/>
              </a:ext>
            </a:extLst>
          </p:cNvPr>
          <p:cNvCxnSpPr>
            <a:cxnSpLocks/>
          </p:cNvCxnSpPr>
          <p:nvPr/>
        </p:nvCxnSpPr>
        <p:spPr bwMode="auto">
          <a:xfrm>
            <a:off x="6554773" y="2475921"/>
            <a:ext cx="0" cy="119722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DFDE715-09C4-1540-C067-8A15F7AC7B21}"/>
              </a:ext>
            </a:extLst>
          </p:cNvPr>
          <p:cNvSpPr txBox="1"/>
          <p:nvPr/>
        </p:nvSpPr>
        <p:spPr>
          <a:xfrm>
            <a:off x="5805728" y="1955315"/>
            <a:ext cx="156106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Fragmentation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0CEBB4D-3B12-3CBE-3A2C-DEAE19813231}"/>
              </a:ext>
            </a:extLst>
          </p:cNvPr>
          <p:cNvCxnSpPr>
            <a:cxnSpLocks/>
          </p:cNvCxnSpPr>
          <p:nvPr/>
        </p:nvCxnSpPr>
        <p:spPr bwMode="auto">
          <a:xfrm>
            <a:off x="3275376" y="2764221"/>
            <a:ext cx="0" cy="95483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C3392E8-FC14-38E8-DC5F-394297A1F1E6}"/>
              </a:ext>
            </a:extLst>
          </p:cNvPr>
          <p:cNvSpPr txBox="1"/>
          <p:nvPr/>
        </p:nvSpPr>
        <p:spPr>
          <a:xfrm>
            <a:off x="2621062" y="2149345"/>
            <a:ext cx="1195455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Cultivation</a:t>
            </a:r>
          </a:p>
          <a:p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(bacteria)</a:t>
            </a:r>
          </a:p>
        </p:txBody>
      </p:sp>
    </p:spTree>
    <p:extLst>
      <p:ext uri="{BB962C8B-B14F-4D97-AF65-F5344CB8AC3E}">
        <p14:creationId xmlns:p14="http://schemas.microsoft.com/office/powerpoint/2010/main" val="2593155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5D846-E54F-7399-C078-7DC60D25B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DK" sz="3200" dirty="0"/>
              <a:t>Adding long-distance information can greatly facilitate assembly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FA720F-F2FA-2952-9006-153C0A41A965}"/>
              </a:ext>
            </a:extLst>
          </p:cNvPr>
          <p:cNvGrpSpPr/>
          <p:nvPr/>
        </p:nvGrpSpPr>
        <p:grpSpPr>
          <a:xfrm>
            <a:off x="1370673" y="1568321"/>
            <a:ext cx="3836275" cy="2665188"/>
            <a:chOff x="1348364" y="1827384"/>
            <a:chExt cx="4666593" cy="324005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16D472A-C10E-D498-91A5-232B072CD5DA}"/>
                </a:ext>
              </a:extLst>
            </p:cNvPr>
            <p:cNvSpPr txBox="1"/>
            <p:nvPr/>
          </p:nvSpPr>
          <p:spPr>
            <a:xfrm>
              <a:off x="1348364" y="1827384"/>
              <a:ext cx="4666593" cy="7857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DK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Long-insert paired end reads (mate pair)</a:t>
              </a:r>
            </a:p>
          </p:txBody>
        </p:sp>
        <p:pic>
          <p:nvPicPr>
            <p:cNvPr id="9" name="Picture 8" descr="Chart, line chart&#10;&#10;Description automatically generated">
              <a:extLst>
                <a:ext uri="{FF2B5EF4-FFF2-40B4-BE49-F238E27FC236}">
                  <a16:creationId xmlns:a16="http://schemas.microsoft.com/office/drawing/2014/main" id="{32997E13-DAD5-AD19-571D-ED5DAA0378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3224"/>
            <a:stretch/>
          </p:blipFill>
          <p:spPr>
            <a:xfrm>
              <a:off x="1626610" y="2628574"/>
              <a:ext cx="3888829" cy="2438869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87A9FF3-72C0-65B3-76E4-06739B623616}"/>
              </a:ext>
            </a:extLst>
          </p:cNvPr>
          <p:cNvSpPr txBox="1"/>
          <p:nvPr/>
        </p:nvSpPr>
        <p:spPr>
          <a:xfrm>
            <a:off x="6217009" y="1721187"/>
            <a:ext cx="5896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Mate-pair sequencing can provide even longer distance information</a:t>
            </a:r>
          </a:p>
          <a:p>
            <a:endParaRPr lang="en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Several other molecular tricks have been developed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x. Hi-C, optical maps..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Generally, more expensive (and more challenging wetlab procedure)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=&gt; nanopore data</a:t>
            </a:r>
          </a:p>
          <a:p>
            <a:pPr lvl="1"/>
            <a:endParaRPr lang="en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0CB4A5-C9C7-56E5-9758-979F122EC021}"/>
              </a:ext>
            </a:extLst>
          </p:cNvPr>
          <p:cNvSpPr txBox="1"/>
          <p:nvPr/>
        </p:nvSpPr>
        <p:spPr>
          <a:xfrm>
            <a:off x="6217009" y="6519446"/>
            <a:ext cx="5558125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1600" dirty="0">
                <a:latin typeface="Calibri" panose="020F0502020204030204" pitchFamily="34" charset="0"/>
                <a:cs typeface="Calibri" panose="020F0502020204030204" pitchFamily="34" charset="0"/>
              </a:rPr>
              <a:t>Illumina.com (technote_nextera_matepair_data_processing.pdf)</a:t>
            </a:r>
          </a:p>
        </p:txBody>
      </p:sp>
    </p:spTree>
    <p:extLst>
      <p:ext uri="{BB962C8B-B14F-4D97-AF65-F5344CB8AC3E}">
        <p14:creationId xmlns:p14="http://schemas.microsoft.com/office/powerpoint/2010/main" val="3393992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5D846-E54F-7399-C078-7DC60D25B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DK" sz="3200" dirty="0"/>
              <a:t>Adding long-distance information can greatly facilitate assembly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0CB4A5-C9C7-56E5-9758-979F122EC021}"/>
              </a:ext>
            </a:extLst>
          </p:cNvPr>
          <p:cNvSpPr txBox="1"/>
          <p:nvPr/>
        </p:nvSpPr>
        <p:spPr>
          <a:xfrm>
            <a:off x="6217009" y="6519446"/>
            <a:ext cx="5558125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1600" dirty="0">
                <a:latin typeface="Calibri" panose="020F0502020204030204" pitchFamily="34" charset="0"/>
                <a:cs typeface="Calibri" panose="020F0502020204030204" pitchFamily="34" charset="0"/>
              </a:rPr>
              <a:t>Illumina.com (technote_nextera_matepair_data_processing.pdf)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AFF6B0-167C-95C6-6D99-04A9595A4932}"/>
              </a:ext>
            </a:extLst>
          </p:cNvPr>
          <p:cNvGrpSpPr/>
          <p:nvPr/>
        </p:nvGrpSpPr>
        <p:grpSpPr>
          <a:xfrm>
            <a:off x="2564524" y="2674646"/>
            <a:ext cx="6905297" cy="1263581"/>
            <a:chOff x="2921875" y="4560021"/>
            <a:chExt cx="6905297" cy="126358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05CF408-8AC0-0353-F95D-58FBAF07C4A6}"/>
                </a:ext>
              </a:extLst>
            </p:cNvPr>
            <p:cNvCxnSpPr/>
            <p:nvPr/>
          </p:nvCxnSpPr>
          <p:spPr>
            <a:xfrm>
              <a:off x="2921875" y="4929353"/>
              <a:ext cx="690529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677C040-8F4F-E2E3-8A5D-DF87B037EB60}"/>
                </a:ext>
              </a:extLst>
            </p:cNvPr>
            <p:cNvCxnSpPr/>
            <p:nvPr/>
          </p:nvCxnSpPr>
          <p:spPr>
            <a:xfrm>
              <a:off x="4113872" y="4929353"/>
              <a:ext cx="1093076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2C6E5BC-C859-4CDF-CDB0-71F459905BD4}"/>
                </a:ext>
              </a:extLst>
            </p:cNvPr>
            <p:cNvCxnSpPr/>
            <p:nvPr/>
          </p:nvCxnSpPr>
          <p:spPr>
            <a:xfrm>
              <a:off x="6977941" y="4929353"/>
              <a:ext cx="1093076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0F06B0-FAEF-2A8E-635A-72DFF7A4CBCD}"/>
                </a:ext>
              </a:extLst>
            </p:cNvPr>
            <p:cNvSpPr txBox="1"/>
            <p:nvPr/>
          </p:nvSpPr>
          <p:spPr>
            <a:xfrm>
              <a:off x="7049890" y="4560021"/>
              <a:ext cx="1213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K" sz="2000" dirty="0"/>
                <a:t>NNNNNN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FD62768-821B-3D6F-060E-09354DF89B55}"/>
                </a:ext>
              </a:extLst>
            </p:cNvPr>
            <p:cNvSpPr txBox="1"/>
            <p:nvPr/>
          </p:nvSpPr>
          <p:spPr>
            <a:xfrm>
              <a:off x="4072294" y="4560021"/>
              <a:ext cx="1213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K" sz="2000" dirty="0"/>
                <a:t>NNNNNN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E40AF4-893A-FC11-7DF6-5E3C34533110}"/>
                </a:ext>
              </a:extLst>
            </p:cNvPr>
            <p:cNvSpPr txBox="1"/>
            <p:nvPr/>
          </p:nvSpPr>
          <p:spPr>
            <a:xfrm>
              <a:off x="3104404" y="5177271"/>
              <a:ext cx="67227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DK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Scaffold</a:t>
              </a:r>
              <a:r>
                <a:rPr lang="en-DK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: a set of contigs that have been ordered and oriented using long-distance information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1203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07CB6-865A-CD49-7B66-C4ECF311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Reads longer than repeats -&gt; problem solved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F90544-3E3C-342B-28D1-CFCDFFD10900}"/>
              </a:ext>
            </a:extLst>
          </p:cNvPr>
          <p:cNvSpPr txBox="1"/>
          <p:nvPr/>
        </p:nvSpPr>
        <p:spPr>
          <a:xfrm>
            <a:off x="661749" y="2411390"/>
            <a:ext cx="2036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Genome segment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DE4777-4BCC-2E06-290B-3CA5189031B0}"/>
              </a:ext>
            </a:extLst>
          </p:cNvPr>
          <p:cNvCxnSpPr/>
          <p:nvPr/>
        </p:nvCxnSpPr>
        <p:spPr bwMode="auto">
          <a:xfrm>
            <a:off x="4193627" y="2596056"/>
            <a:ext cx="1187669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BF1177-47BF-61A2-85C6-3DA251C74F13}"/>
              </a:ext>
            </a:extLst>
          </p:cNvPr>
          <p:cNvCxnSpPr/>
          <p:nvPr/>
        </p:nvCxnSpPr>
        <p:spPr bwMode="auto">
          <a:xfrm>
            <a:off x="7131268" y="2596056"/>
            <a:ext cx="1187669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F0AD47D-4E14-D16D-5F64-4FF7B014F721}"/>
              </a:ext>
            </a:extLst>
          </p:cNvPr>
          <p:cNvSpPr txBox="1"/>
          <p:nvPr/>
        </p:nvSpPr>
        <p:spPr>
          <a:xfrm>
            <a:off x="5143244" y="1633674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Repeated sequence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C7CDCF-E0E8-4299-8868-2803C7543BBD}"/>
              </a:ext>
            </a:extLst>
          </p:cNvPr>
          <p:cNvCxnSpPr>
            <a:cxnSpLocks/>
          </p:cNvCxnSpPr>
          <p:nvPr/>
        </p:nvCxnSpPr>
        <p:spPr bwMode="auto">
          <a:xfrm flipH="1">
            <a:off x="4671325" y="2084856"/>
            <a:ext cx="961698" cy="32529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17E39B8-5393-4A87-9D6C-F1E659333E44}"/>
              </a:ext>
            </a:extLst>
          </p:cNvPr>
          <p:cNvCxnSpPr>
            <a:cxnSpLocks/>
          </p:cNvCxnSpPr>
          <p:nvPr/>
        </p:nvCxnSpPr>
        <p:spPr bwMode="auto">
          <a:xfrm>
            <a:off x="6437586" y="2084856"/>
            <a:ext cx="1387364" cy="32529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4494C9E-1987-4B3B-A8A7-C04A9FB2D4DA}"/>
              </a:ext>
            </a:extLst>
          </p:cNvPr>
          <p:cNvCxnSpPr>
            <a:cxnSpLocks/>
          </p:cNvCxnSpPr>
          <p:nvPr/>
        </p:nvCxnSpPr>
        <p:spPr bwMode="auto">
          <a:xfrm>
            <a:off x="5381296" y="2596056"/>
            <a:ext cx="1749972" cy="0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DFEDEC1-AD65-2A97-16B6-F546CD108910}"/>
              </a:ext>
            </a:extLst>
          </p:cNvPr>
          <p:cNvCxnSpPr>
            <a:cxnSpLocks/>
          </p:cNvCxnSpPr>
          <p:nvPr/>
        </p:nvCxnSpPr>
        <p:spPr bwMode="auto">
          <a:xfrm>
            <a:off x="8318937" y="2596056"/>
            <a:ext cx="1167705" cy="0"/>
          </a:xfrm>
          <a:prstGeom prst="line">
            <a:avLst/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A47F6DB-8DAA-3DD5-7105-A152CD350D4F}"/>
              </a:ext>
            </a:extLst>
          </p:cNvPr>
          <p:cNvCxnSpPr>
            <a:cxnSpLocks/>
          </p:cNvCxnSpPr>
          <p:nvPr/>
        </p:nvCxnSpPr>
        <p:spPr bwMode="auto">
          <a:xfrm>
            <a:off x="3036432" y="2596056"/>
            <a:ext cx="1167705" cy="0"/>
          </a:xfrm>
          <a:prstGeom prst="lin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1C684C6-788C-F380-AFBA-1CFA6189BD7A}"/>
              </a:ext>
            </a:extLst>
          </p:cNvPr>
          <p:cNvCxnSpPr>
            <a:cxnSpLocks/>
          </p:cNvCxnSpPr>
          <p:nvPr/>
        </p:nvCxnSpPr>
        <p:spPr bwMode="auto">
          <a:xfrm>
            <a:off x="4760281" y="3194293"/>
            <a:ext cx="273792" cy="0"/>
          </a:xfrm>
          <a:prstGeom prst="lin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C001648-7044-3BA4-B5BF-41DD00F99181}"/>
              </a:ext>
            </a:extLst>
          </p:cNvPr>
          <p:cNvCxnSpPr/>
          <p:nvPr/>
        </p:nvCxnSpPr>
        <p:spPr bwMode="auto">
          <a:xfrm>
            <a:off x="5039188" y="3194293"/>
            <a:ext cx="1187669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F3DBC00-AD47-3292-0D7D-F98A6AA81379}"/>
              </a:ext>
            </a:extLst>
          </p:cNvPr>
          <p:cNvCxnSpPr>
            <a:cxnSpLocks/>
          </p:cNvCxnSpPr>
          <p:nvPr/>
        </p:nvCxnSpPr>
        <p:spPr bwMode="auto">
          <a:xfrm>
            <a:off x="6226857" y="3194293"/>
            <a:ext cx="273792" cy="0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EBAF51F-035E-89E3-10E2-4555BC6E7620}"/>
              </a:ext>
            </a:extLst>
          </p:cNvPr>
          <p:cNvCxnSpPr/>
          <p:nvPr/>
        </p:nvCxnSpPr>
        <p:spPr bwMode="auto">
          <a:xfrm>
            <a:off x="5955676" y="3756596"/>
            <a:ext cx="1187669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DC8E59C-3907-682A-A9EC-2DD4DC7CC454}"/>
              </a:ext>
            </a:extLst>
          </p:cNvPr>
          <p:cNvCxnSpPr>
            <a:cxnSpLocks/>
          </p:cNvCxnSpPr>
          <p:nvPr/>
        </p:nvCxnSpPr>
        <p:spPr bwMode="auto">
          <a:xfrm>
            <a:off x="5681884" y="3756596"/>
            <a:ext cx="273792" cy="0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98D1A4B-85D8-68AF-B9D4-59CCA50E253B}"/>
              </a:ext>
            </a:extLst>
          </p:cNvPr>
          <p:cNvCxnSpPr>
            <a:cxnSpLocks/>
          </p:cNvCxnSpPr>
          <p:nvPr/>
        </p:nvCxnSpPr>
        <p:spPr bwMode="auto">
          <a:xfrm>
            <a:off x="7143345" y="3756596"/>
            <a:ext cx="273792" cy="0"/>
          </a:xfrm>
          <a:prstGeom prst="lin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68624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D3CC6-0FBA-0BDA-6F53-48D8F7C57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DK" sz="3200" dirty="0"/>
              <a:t>Reference-based genome assembly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AFBAACF7-1EC9-1300-C137-899A329B7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05781"/>
            <a:ext cx="6474227" cy="37911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F9F056-C1D7-1CE0-13E8-92548B32BAF2}"/>
              </a:ext>
            </a:extLst>
          </p:cNvPr>
          <p:cNvSpPr txBox="1"/>
          <p:nvPr/>
        </p:nvSpPr>
        <p:spPr>
          <a:xfrm>
            <a:off x="10283598" y="6481428"/>
            <a:ext cx="1702646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  <a:r>
              <a:rPr lang="en-DK" sz="1600" dirty="0">
                <a:latin typeface="Calibri" panose="020F0502020204030204" pitchFamily="34" charset="0"/>
                <a:cs typeface="Calibri" panose="020F0502020204030204" pitchFamily="34" charset="0"/>
              </a:rPr>
              <a:t>.galaxy.org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70515F-9390-879E-D5E0-0FF8A4465B67}"/>
              </a:ext>
            </a:extLst>
          </p:cNvPr>
          <p:cNvSpPr txBox="1"/>
          <p:nvPr/>
        </p:nvSpPr>
        <p:spPr>
          <a:xfrm>
            <a:off x="7737987" y="2330245"/>
            <a:ext cx="36158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If a reference genome is available, a genome can be contructed:</a:t>
            </a:r>
          </a:p>
          <a:p>
            <a:endParaRPr lang="en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Map reads</a:t>
            </a:r>
          </a:p>
          <a:p>
            <a:pPr marL="342900" indent="-342900">
              <a:buFont typeface="+mj-lt"/>
              <a:buAutoNum type="arabicPeriod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Determine differences</a:t>
            </a:r>
          </a:p>
          <a:p>
            <a:pPr marL="342900" indent="-342900">
              <a:buFont typeface="+mj-lt"/>
              <a:buAutoNum type="arabicPeriod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Generate genome</a:t>
            </a:r>
          </a:p>
          <a:p>
            <a:endParaRPr lang="en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Read-mapping is much easier than assembly!</a:t>
            </a:r>
          </a:p>
        </p:txBody>
      </p:sp>
    </p:spTree>
    <p:extLst>
      <p:ext uri="{BB962C8B-B14F-4D97-AF65-F5344CB8AC3E}">
        <p14:creationId xmlns:p14="http://schemas.microsoft.com/office/powerpoint/2010/main" val="1516132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D704B-3B96-17C5-B779-A3410BF17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DK" sz="2800" dirty="0"/>
              <a:t>Minor variations can be reliably identified with reference-based genome assembly</a:t>
            </a:r>
          </a:p>
        </p:txBody>
      </p:sp>
      <p:pic>
        <p:nvPicPr>
          <p:cNvPr id="4" name="Picture 3" descr="Chart, timeline&#10;&#10;Description automatically generated">
            <a:extLst>
              <a:ext uri="{FF2B5EF4-FFF2-40B4-BE49-F238E27FC236}">
                <a16:creationId xmlns:a16="http://schemas.microsoft.com/office/drawing/2014/main" id="{3B69EC93-E1C4-748E-1893-80CBDB602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26" y="1268930"/>
            <a:ext cx="5282267" cy="49356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2AA16D-0DE8-DE97-B1AB-3A68F0A055AE}"/>
              </a:ext>
            </a:extLst>
          </p:cNvPr>
          <p:cNvSpPr txBox="1"/>
          <p:nvPr/>
        </p:nvSpPr>
        <p:spPr>
          <a:xfrm>
            <a:off x="6432332" y="2013228"/>
            <a:ext cx="5370786" cy="330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SNVs (single-nucleotide variants) are straightforward</a:t>
            </a:r>
          </a:p>
          <a:p>
            <a:pPr marL="342900" indent="-342900">
              <a:buFont typeface="Wingdings" pitchFamily="2" charset="2"/>
              <a:buChar char="ü"/>
            </a:pPr>
            <a:endParaRPr lang="en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Higher sensitivity than for genome assembly</a:t>
            </a:r>
          </a:p>
          <a:p>
            <a:pPr marL="342900" indent="-342900">
              <a:buFont typeface="Wingdings" pitchFamily="2" charset="2"/>
              <a:buChar char="ü"/>
            </a:pPr>
            <a:endParaRPr lang="en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Non-clonal infections can potentially be determined</a:t>
            </a:r>
          </a:p>
          <a:p>
            <a:pPr marL="342900" indent="-342900">
              <a:buFont typeface="Wingdings" pitchFamily="2" charset="2"/>
              <a:buChar char="ü"/>
            </a:pPr>
            <a:endParaRPr lang="en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Contamination from un-related organisms is less of a problem (unless it’s a lot)</a:t>
            </a:r>
          </a:p>
          <a:p>
            <a:endParaRPr lang="en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040457-DA68-9557-F25B-1A6E815F1DD9}"/>
              </a:ext>
            </a:extLst>
          </p:cNvPr>
          <p:cNvSpPr txBox="1"/>
          <p:nvPr/>
        </p:nvSpPr>
        <p:spPr>
          <a:xfrm>
            <a:off x="7942691" y="6457104"/>
            <a:ext cx="375532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DK" sz="1600" dirty="0">
                <a:latin typeface="Calibri" panose="020F0502020204030204" pitchFamily="34" charset="0"/>
                <a:cs typeface="Calibri" panose="020F0502020204030204" pitchFamily="34" charset="0"/>
              </a:rPr>
              <a:t>napshot from IGVviewer, SARS-Cov-2 data</a:t>
            </a:r>
          </a:p>
        </p:txBody>
      </p:sp>
    </p:spTree>
    <p:extLst>
      <p:ext uri="{BB962C8B-B14F-4D97-AF65-F5344CB8AC3E}">
        <p14:creationId xmlns:p14="http://schemas.microsoft.com/office/powerpoint/2010/main" val="10763579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276D5-6C5E-29C5-8297-8B201D84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DK" sz="2800" dirty="0"/>
              <a:t>Insertions/deletions are more challenging to call correctly with a reference genome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A9BD0-12B4-97BF-033B-8EA94C57B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Small insertions/deletions can be called</a:t>
            </a:r>
          </a:p>
          <a:p>
            <a:pPr marL="612761" lvl="1" indent="-342900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They m</a:t>
            </a: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ust be small enough that they can be contained within the sequenced reads (alignment on both sides of variant)</a:t>
            </a:r>
          </a:p>
          <a:p>
            <a:pPr marL="612761" lvl="1" indent="-342900"/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Depends on read-length (and software/thresholds)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5C77842-0AE0-36BB-A04B-DAB3161C7796}"/>
              </a:ext>
            </a:extLst>
          </p:cNvPr>
          <p:cNvGrpSpPr/>
          <p:nvPr/>
        </p:nvGrpSpPr>
        <p:grpSpPr>
          <a:xfrm>
            <a:off x="704193" y="3541252"/>
            <a:ext cx="4782207" cy="2209378"/>
            <a:chOff x="1008993" y="4445140"/>
            <a:chExt cx="4782207" cy="220937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71E47E-DBDF-23D2-E93B-F833E3C0C706}"/>
                </a:ext>
              </a:extLst>
            </p:cNvPr>
            <p:cNvSpPr txBox="1"/>
            <p:nvPr/>
          </p:nvSpPr>
          <p:spPr>
            <a:xfrm>
              <a:off x="1008993" y="4445140"/>
              <a:ext cx="4782207" cy="15881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Reference genome:   GATATTCGATTAT</a:t>
              </a:r>
            </a:p>
            <a:p>
              <a:endPara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endParaRPr lang="en-US" sz="18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</a:rPr>
                <a:t>Read 1:		              T</a:t>
              </a:r>
              <a:r>
                <a:rPr lang="en-US" sz="18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CG</a:t>
              </a:r>
              <a:r>
                <a:rPr lang="en-US" sz="1800" b="0" i="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</a:rPr>
                <a:t>TT</a:t>
              </a:r>
              <a:r>
                <a:rPr lang="en-US" sz="18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ATTA</a:t>
              </a:r>
            </a:p>
            <a:p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</a:rPr>
                <a:t>Read 2:                                      </a:t>
              </a:r>
              <a:r>
                <a:rPr lang="en-US" sz="18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CG</a:t>
              </a:r>
              <a:r>
                <a:rPr lang="en-US" sz="1800" b="0" i="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</a:rPr>
                <a:t>TT</a:t>
              </a:r>
              <a:r>
                <a:rPr lang="en-US" sz="18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ATTAT</a:t>
              </a:r>
            </a:p>
            <a:p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</a:rPr>
                <a:t>Read 3:                         GATATTCG</a:t>
              </a:r>
              <a:r>
                <a:rPr lang="en-US" sz="1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T</a:t>
              </a:r>
              <a:endParaRPr lang="en-DK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F175C8A-043E-AA7F-EDF9-9E5BBEE80E16}"/>
                </a:ext>
              </a:extLst>
            </p:cNvPr>
            <p:cNvCxnSpPr>
              <a:cxnSpLocks/>
            </p:cNvCxnSpPr>
            <p:nvPr/>
          </p:nvCxnSpPr>
          <p:spPr>
            <a:xfrm>
              <a:off x="4109545" y="4813735"/>
              <a:ext cx="193127" cy="35565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C3EB329-BFA7-9512-C904-FCF3A3DEF94C}"/>
                </a:ext>
              </a:extLst>
            </p:cNvPr>
            <p:cNvCxnSpPr>
              <a:cxnSpLocks/>
            </p:cNvCxnSpPr>
            <p:nvPr/>
          </p:nvCxnSpPr>
          <p:spPr>
            <a:xfrm>
              <a:off x="4200197" y="4812035"/>
              <a:ext cx="191156" cy="35735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F4B8F61-E7A4-D5D4-0ED9-AEEB79CF9823}"/>
                </a:ext>
              </a:extLst>
            </p:cNvPr>
            <p:cNvCxnSpPr>
              <a:cxnSpLocks/>
            </p:cNvCxnSpPr>
            <p:nvPr/>
          </p:nvCxnSpPr>
          <p:spPr>
            <a:xfrm>
              <a:off x="4302672" y="4808635"/>
              <a:ext cx="190500" cy="36075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8A0F3A3-38A3-2BB3-F737-26A69883B9D7}"/>
                </a:ext>
              </a:extLst>
            </p:cNvPr>
            <p:cNvCxnSpPr>
              <a:cxnSpLocks/>
            </p:cNvCxnSpPr>
            <p:nvPr/>
          </p:nvCxnSpPr>
          <p:spPr>
            <a:xfrm>
              <a:off x="4416972" y="4818315"/>
              <a:ext cx="187871" cy="35107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F4A2125-2E50-0385-2028-6F6E73646281}"/>
                </a:ext>
              </a:extLst>
            </p:cNvPr>
            <p:cNvCxnSpPr/>
            <p:nvPr/>
          </p:nvCxnSpPr>
          <p:spPr>
            <a:xfrm>
              <a:off x="3710152" y="4818315"/>
              <a:ext cx="0" cy="35107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D0ACD97-EABE-61F5-3E35-652534B7A951}"/>
                </a:ext>
              </a:extLst>
            </p:cNvPr>
            <p:cNvCxnSpPr/>
            <p:nvPr/>
          </p:nvCxnSpPr>
          <p:spPr>
            <a:xfrm>
              <a:off x="3831021" y="4813475"/>
              <a:ext cx="0" cy="35107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B50F0F6-1A2F-6B41-7C62-A2971C647F8E}"/>
                </a:ext>
              </a:extLst>
            </p:cNvPr>
            <p:cNvCxnSpPr/>
            <p:nvPr/>
          </p:nvCxnSpPr>
          <p:spPr>
            <a:xfrm>
              <a:off x="3957145" y="4818315"/>
              <a:ext cx="0" cy="35107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EF22C2F-1329-8F8D-3216-CE0FE128AE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0455" y="5938510"/>
              <a:ext cx="599090" cy="34667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F49BAF1-A6A4-34AD-E5FD-8249DC5EBC6E}"/>
                </a:ext>
              </a:extLst>
            </p:cNvPr>
            <p:cNvSpPr txBox="1"/>
            <p:nvPr/>
          </p:nvSpPr>
          <p:spPr>
            <a:xfrm>
              <a:off x="1933903" y="6285186"/>
              <a:ext cx="29561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K" sz="2000" dirty="0"/>
                <a:t>Treated as SNV (A to T)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634729-4A7A-D5F7-7E02-9A88E2C9C325}"/>
              </a:ext>
            </a:extLst>
          </p:cNvPr>
          <p:cNvGrpSpPr/>
          <p:nvPr/>
        </p:nvGrpSpPr>
        <p:grpSpPr>
          <a:xfrm>
            <a:off x="6306207" y="3533627"/>
            <a:ext cx="4782207" cy="1588127"/>
            <a:chOff x="1008993" y="4445140"/>
            <a:chExt cx="4782207" cy="158812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9DC335-F94B-D87F-24E8-C06CA16B1C9F}"/>
                </a:ext>
              </a:extLst>
            </p:cNvPr>
            <p:cNvSpPr txBox="1"/>
            <p:nvPr/>
          </p:nvSpPr>
          <p:spPr>
            <a:xfrm>
              <a:off x="1008993" y="4445140"/>
              <a:ext cx="4782207" cy="15881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Reference genome:   GATATTCG</a:t>
              </a:r>
              <a:r>
                <a:rPr lang="en-US" sz="1800" b="0" i="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</a:rPr>
                <a:t>TT</a:t>
              </a:r>
              <a:r>
                <a:rPr lang="en-US" sz="18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ATTAT</a:t>
              </a:r>
            </a:p>
            <a:p>
              <a:endPara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endParaRPr lang="en-US" sz="18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</a:rPr>
                <a:t>Read 1:		              T</a:t>
              </a:r>
              <a:r>
                <a:rPr lang="en-US" sz="18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CGATTA</a:t>
              </a:r>
            </a:p>
            <a:p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</a:rPr>
                <a:t>Read 2:                                      </a:t>
              </a:r>
              <a:r>
                <a:rPr lang="en-US" sz="18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CGATTAT</a:t>
              </a:r>
            </a:p>
            <a:p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</a:rPr>
                <a:t>Read 3:                         GATATTCG</a:t>
              </a:r>
              <a:r>
                <a:rPr lang="en-US" sz="1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A</a:t>
              </a:r>
              <a:endParaRPr lang="en-DK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AE198A7-D3D5-5166-0234-9E25E195D2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02320" y="4830487"/>
              <a:ext cx="181304" cy="32355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3C8AC76-0AC8-3D88-1F2D-CD532A3385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4175" y="4830487"/>
              <a:ext cx="160939" cy="32355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944643A-44F9-BE3E-9E41-FD298B2A69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9037" y="4830487"/>
              <a:ext cx="141509" cy="32355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1CB9BE9-2FA0-7F44-A7AC-E3C38A7A73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8798" y="4802965"/>
              <a:ext cx="169480" cy="35107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1B54E9A-E594-54D1-1957-D635B6B9CA0D}"/>
                </a:ext>
              </a:extLst>
            </p:cNvPr>
            <p:cNvCxnSpPr/>
            <p:nvPr/>
          </p:nvCxnSpPr>
          <p:spPr>
            <a:xfrm>
              <a:off x="3710152" y="4807805"/>
              <a:ext cx="0" cy="35107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28A47D7-030E-EC44-559E-D622644DA98B}"/>
                </a:ext>
              </a:extLst>
            </p:cNvPr>
            <p:cNvCxnSpPr/>
            <p:nvPr/>
          </p:nvCxnSpPr>
          <p:spPr>
            <a:xfrm>
              <a:off x="3831021" y="4802965"/>
              <a:ext cx="0" cy="35107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E510944-1342-DFC0-AD7D-89F2D3D3A480}"/>
                </a:ext>
              </a:extLst>
            </p:cNvPr>
            <p:cNvCxnSpPr/>
            <p:nvPr/>
          </p:nvCxnSpPr>
          <p:spPr>
            <a:xfrm>
              <a:off x="3957145" y="4807805"/>
              <a:ext cx="0" cy="35107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BADC065-EFC2-AAB4-9FE3-30D22CBF3659}"/>
              </a:ext>
            </a:extLst>
          </p:cNvPr>
          <p:cNvSpPr txBox="1"/>
          <p:nvPr/>
        </p:nvSpPr>
        <p:spPr>
          <a:xfrm>
            <a:off x="7550043" y="5381298"/>
            <a:ext cx="4351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sz="2000" dirty="0"/>
              <a:t>Treated as SNV (T to A)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CC60472-13D7-BF97-D04A-4C0A4255731E}"/>
              </a:ext>
            </a:extLst>
          </p:cNvPr>
          <p:cNvCxnSpPr>
            <a:cxnSpLocks/>
          </p:cNvCxnSpPr>
          <p:nvPr/>
        </p:nvCxnSpPr>
        <p:spPr>
          <a:xfrm flipV="1">
            <a:off x="8800444" y="5030809"/>
            <a:ext cx="599090" cy="3428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050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DFEB4-C542-0342-657A-E08BE45C7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DK" dirty="0"/>
              <a:t>Pros and cons of reference base genome assembly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A29214-5589-3C77-DEC8-D90FE1670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DK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efficient when there is a close match between your reads and your reference genome (small variations are easily called)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DK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Tolerates low coverage better than de novo assembly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DK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Contamination from unrelated organisms can easily be ignored</a:t>
            </a:r>
          </a:p>
          <a:p>
            <a:pPr marL="457200" indent="-457200">
              <a:buFont typeface="Wingdings" pitchFamily="2" charset="2"/>
              <a:buChar char="Ø"/>
            </a:pPr>
            <a:endParaRPr lang="en-DK" sz="20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DK" sz="20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532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DFEB4-C542-0342-657A-E08BE45C7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DK" dirty="0"/>
              <a:t>Pros and cons of reference base genome assembly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A29214-5589-3C77-DEC8-D90FE1670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DK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efficient when there is a close match between your reads and your reference genome (small variations are easily called)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DK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Tolerates low coverage better than de novo assembly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DK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Contamination from unrelated organisms can easily be ignored</a:t>
            </a:r>
          </a:p>
          <a:p>
            <a:pPr marL="457200" indent="-457200">
              <a:buFont typeface="Wingdings" pitchFamily="2" charset="2"/>
              <a:buChar char="Ø"/>
            </a:pPr>
            <a:endParaRPr lang="en-DK" sz="20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System Font Regular"/>
              <a:buChar char="%"/>
            </a:pPr>
            <a:r>
              <a:rPr lang="en-DK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drops rapidly with genetic distance</a:t>
            </a:r>
          </a:p>
          <a:p>
            <a:pPr marL="342900" indent="-342900">
              <a:buFont typeface="System Font Regular"/>
              <a:buChar char="%"/>
            </a:pPr>
            <a:r>
              <a:rPr lang="en-DK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Insertions/deletions will likely cause problems, due to misaligned reads</a:t>
            </a:r>
          </a:p>
          <a:p>
            <a:pPr marL="342900" indent="-342900">
              <a:buFont typeface="System Font Regular"/>
              <a:buChar char="%"/>
            </a:pPr>
            <a:r>
              <a:rPr lang="en-DK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only assemble genes that are present in your reference genome </a:t>
            </a:r>
          </a:p>
          <a:p>
            <a:endParaRPr lang="en-DK" sz="20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799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787CA-8DD1-8321-7553-70AEFCE6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DK" sz="2800" dirty="0"/>
              <a:t>What does a good genome assembly look like?</a:t>
            </a:r>
            <a:br>
              <a:rPr lang="en-DK" sz="2800" dirty="0"/>
            </a:br>
            <a:endParaRPr lang="en-DK" sz="200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CF0275B-5368-1059-63A4-A30DB0DFB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Depends!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Adjust your expectations according to read-length and base-calling quality</a:t>
            </a:r>
          </a:p>
        </p:txBody>
      </p:sp>
    </p:spTree>
    <p:extLst>
      <p:ext uri="{BB962C8B-B14F-4D97-AF65-F5344CB8AC3E}">
        <p14:creationId xmlns:p14="http://schemas.microsoft.com/office/powerpoint/2010/main" val="36785744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787CA-8DD1-8321-7553-70AEFCE6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3935"/>
            <a:ext cx="10354188" cy="1283679"/>
          </a:xfrm>
        </p:spPr>
        <p:txBody>
          <a:bodyPr>
            <a:normAutofit/>
          </a:bodyPr>
          <a:lstStyle/>
          <a:p>
            <a:r>
              <a:rPr lang="en-DK" sz="2800" dirty="0"/>
              <a:t>What does a good genome assembly look like?</a:t>
            </a:r>
            <a:br>
              <a:rPr lang="en-DK" sz="2800" dirty="0"/>
            </a:br>
            <a:r>
              <a:rPr lang="en-DK" sz="2000" dirty="0"/>
              <a:t>Some pathogens are harder to sequence than others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CE09B3-2E78-726D-3B38-7BBC287A37EC}"/>
              </a:ext>
            </a:extLst>
          </p:cNvPr>
          <p:cNvGrpSpPr/>
          <p:nvPr/>
        </p:nvGrpSpPr>
        <p:grpSpPr>
          <a:xfrm>
            <a:off x="2157146" y="2522482"/>
            <a:ext cx="2675939" cy="546539"/>
            <a:chOff x="3036432" y="1633674"/>
            <a:chExt cx="6450210" cy="96238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35042BB-CC6A-7B8C-3FA3-E1426A28D8B1}"/>
                </a:ext>
              </a:extLst>
            </p:cNvPr>
            <p:cNvCxnSpPr/>
            <p:nvPr/>
          </p:nvCxnSpPr>
          <p:spPr bwMode="auto">
            <a:xfrm>
              <a:off x="4193627" y="2596056"/>
              <a:ext cx="1187669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200C87C-3159-EC96-CDDB-D57C4DBBABF9}"/>
                </a:ext>
              </a:extLst>
            </p:cNvPr>
            <p:cNvCxnSpPr/>
            <p:nvPr/>
          </p:nvCxnSpPr>
          <p:spPr bwMode="auto">
            <a:xfrm>
              <a:off x="7131268" y="2596056"/>
              <a:ext cx="1187669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E28D76-499E-D820-FBDA-0F77900E672E}"/>
                </a:ext>
              </a:extLst>
            </p:cNvPr>
            <p:cNvSpPr txBox="1"/>
            <p:nvPr/>
          </p:nvSpPr>
          <p:spPr>
            <a:xfrm>
              <a:off x="5143245" y="1633674"/>
              <a:ext cx="2050833" cy="552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K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Repeats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F162667-754B-8518-A9F4-BC75A065927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671325" y="2084856"/>
              <a:ext cx="961698" cy="325296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503192C-4A82-12EE-7E50-A3695F5EB3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37586" y="2084856"/>
              <a:ext cx="1387364" cy="325296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AA292-A1ED-29CF-EA74-4F7FBAD93FB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81296" y="2596056"/>
              <a:ext cx="1749972" cy="0"/>
            </a:xfrm>
            <a:prstGeom prst="line">
              <a:avLst/>
            </a:prstGeom>
            <a:noFill/>
            <a:ln w="762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861175B-4EB4-2A67-1C3E-F940F39B7AD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18937" y="2596056"/>
              <a:ext cx="1167705" cy="0"/>
            </a:xfrm>
            <a:prstGeom prst="line">
              <a:avLst/>
            </a:prstGeom>
            <a:noFill/>
            <a:ln w="762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482C87C-FA18-0450-7BBF-CB82E2DA1EB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36432" y="2596056"/>
              <a:ext cx="1167705" cy="0"/>
            </a:xfrm>
            <a:prstGeom prst="line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A31E1004-C787-051A-3B73-9861ABD5B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45" y="3653596"/>
            <a:ext cx="19050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52B8EF55-A819-5D2F-078F-BA3FDB73C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095" y="3772942"/>
            <a:ext cx="73499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BE5B003A-319B-EC05-B27E-C7960337CD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5" t="3249" r="3276"/>
          <a:stretch/>
        </p:blipFill>
        <p:spPr>
          <a:xfrm>
            <a:off x="6155172" y="2129954"/>
            <a:ext cx="4361794" cy="3047283"/>
          </a:xfrm>
          <a:prstGeom prst="rect">
            <a:avLst/>
          </a:prstGeom>
        </p:spPr>
      </p:pic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24DAACC7-9B01-7B53-C807-B635D2220E33}"/>
              </a:ext>
            </a:extLst>
          </p:cNvPr>
          <p:cNvSpPr txBox="1">
            <a:spLocks/>
          </p:cNvSpPr>
          <p:nvPr/>
        </p:nvSpPr>
        <p:spPr>
          <a:xfrm>
            <a:off x="283805" y="6110349"/>
            <a:ext cx="935418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en.wikipedia.org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/wiki</a:t>
            </a:r>
            <a:b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Origin of an alternative genetic code in the extremely small and GC-rich genome of a bacterial symbiont, McCutcheon, J. and McDonald, B., 2009,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PLoS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Genetics, 5(7):e1000565. CC (https://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creativecommons.org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/licenses/by/4.0/).</a:t>
            </a:r>
          </a:p>
        </p:txBody>
      </p:sp>
    </p:spTree>
    <p:extLst>
      <p:ext uri="{BB962C8B-B14F-4D97-AF65-F5344CB8AC3E}">
        <p14:creationId xmlns:p14="http://schemas.microsoft.com/office/powerpoint/2010/main" val="938729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93F78-F16D-DDF1-7A76-F294EED38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The assembly problem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E7BD84-230E-3A1D-06FD-8F5B134EB1AA}"/>
              </a:ext>
            </a:extLst>
          </p:cNvPr>
          <p:cNvSpPr txBox="1"/>
          <p:nvPr/>
        </p:nvSpPr>
        <p:spPr>
          <a:xfrm>
            <a:off x="4004442" y="2156497"/>
            <a:ext cx="14714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sz="3200" dirty="0"/>
              <a:t>ATGTT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BC443D-BCF3-94F3-DEA1-D5419869F267}"/>
              </a:ext>
            </a:extLst>
          </p:cNvPr>
          <p:cNvSpPr txBox="1"/>
          <p:nvPr/>
        </p:nvSpPr>
        <p:spPr>
          <a:xfrm>
            <a:off x="2066299" y="4015906"/>
            <a:ext cx="1243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3200" dirty="0"/>
              <a:t>TGTTT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3B4337-5BCB-E85C-6EA3-8775BC471491}"/>
              </a:ext>
            </a:extLst>
          </p:cNvPr>
          <p:cNvSpPr txBox="1"/>
          <p:nvPr/>
        </p:nvSpPr>
        <p:spPr>
          <a:xfrm>
            <a:off x="5224118" y="3442596"/>
            <a:ext cx="1259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3200" dirty="0"/>
              <a:t>GTTTA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9C9D55-ABE6-E04E-9E3A-26CC27F70B91}"/>
              </a:ext>
            </a:extLst>
          </p:cNvPr>
          <p:cNvSpPr txBox="1"/>
          <p:nvPr/>
        </p:nvSpPr>
        <p:spPr>
          <a:xfrm>
            <a:off x="1311994" y="5189717"/>
            <a:ext cx="1258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3200" dirty="0"/>
              <a:t>TTTAG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32EE30-2F7D-9045-DB29-E92C205224F1}"/>
              </a:ext>
            </a:extLst>
          </p:cNvPr>
          <p:cNvSpPr txBox="1"/>
          <p:nvPr/>
        </p:nvSpPr>
        <p:spPr>
          <a:xfrm>
            <a:off x="4581570" y="4610237"/>
            <a:ext cx="1272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3200" dirty="0"/>
              <a:t>TTAGC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AF24F8-8B76-4DC5-799C-F239F8146D7D}"/>
              </a:ext>
            </a:extLst>
          </p:cNvPr>
          <p:cNvSpPr txBox="1"/>
          <p:nvPr/>
        </p:nvSpPr>
        <p:spPr>
          <a:xfrm>
            <a:off x="2023532" y="2257320"/>
            <a:ext cx="1286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3200" dirty="0"/>
              <a:t>TAGCC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5CFD24-9E20-A545-C85E-7BED19CEC3DC}"/>
              </a:ext>
            </a:extLst>
          </p:cNvPr>
          <p:cNvSpPr txBox="1"/>
          <p:nvPr/>
        </p:nvSpPr>
        <p:spPr>
          <a:xfrm>
            <a:off x="567559" y="3299665"/>
            <a:ext cx="1373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3200" dirty="0"/>
              <a:t>AGCCG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63F5C0-833A-6AD5-82B0-A0675BCA22B4}"/>
              </a:ext>
            </a:extLst>
          </p:cNvPr>
          <p:cNvSpPr txBox="1"/>
          <p:nvPr/>
        </p:nvSpPr>
        <p:spPr>
          <a:xfrm>
            <a:off x="3048000" y="3336037"/>
            <a:ext cx="1399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3200" dirty="0"/>
              <a:t>GCCGG</a:t>
            </a:r>
          </a:p>
        </p:txBody>
      </p:sp>
    </p:spTree>
    <p:extLst>
      <p:ext uri="{BB962C8B-B14F-4D97-AF65-F5344CB8AC3E}">
        <p14:creationId xmlns:p14="http://schemas.microsoft.com/office/powerpoint/2010/main" val="31008755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787CA-8DD1-8321-7553-70AEFCE6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DK" sz="2800" dirty="0"/>
              <a:t>Some pathogens are harder to sequence than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9F228-E3A6-C07A-F61C-942D41D2D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Wet-lab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/>
                <a:ea typeface="Tahoma"/>
                <a:cs typeface="Calibri"/>
              </a:rPr>
              <a:t>DNA extraction can be difficult for some organisms</a:t>
            </a:r>
            <a:endParaRPr lang="en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Is the target amenable to cultivation (and thus </a:t>
            </a:r>
            <a:r>
              <a:rPr lang="en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isolation</a:t>
            </a: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Alternatively, can we enrich for our target in the sample?</a:t>
            </a:r>
          </a:p>
          <a:p>
            <a:pPr lvl="1"/>
            <a:r>
              <a:rPr lang="en-DK" sz="2000" dirty="0">
                <a:latin typeface="Calibri"/>
                <a:ea typeface="Tahoma"/>
                <a:cs typeface="Calibri"/>
              </a:rPr>
              <a:t>Filtering, differential centrifugation, binding of target</a:t>
            </a:r>
          </a:p>
          <a:p>
            <a:pPr lvl="1"/>
            <a:r>
              <a:rPr lang="en-DK" sz="2000" dirty="0">
                <a:latin typeface="Calibri"/>
                <a:ea typeface="Tahoma"/>
                <a:cs typeface="Calibri"/>
              </a:rPr>
              <a:t>For small genomes (i.e. viruses), enrichment by PCR may be possible</a:t>
            </a:r>
          </a:p>
          <a:p>
            <a:pPr lvl="1"/>
            <a:endParaRPr lang="en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DK" sz="2000" dirty="0"/>
          </a:p>
        </p:txBody>
      </p:sp>
    </p:spTree>
    <p:extLst>
      <p:ext uri="{BB962C8B-B14F-4D97-AF65-F5344CB8AC3E}">
        <p14:creationId xmlns:p14="http://schemas.microsoft.com/office/powerpoint/2010/main" val="23102702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78FC9-DF08-0E60-FEBD-4A956FE14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What if one cant culture or enrich?</a:t>
            </a:r>
            <a:br>
              <a:rPr lang="en-DK" dirty="0"/>
            </a:br>
            <a:r>
              <a:rPr lang="en-GB" sz="2400" b="0" dirty="0"/>
              <a:t>M</a:t>
            </a:r>
            <a:r>
              <a:rPr lang="en-DK" sz="2400" b="0" dirty="0"/>
              <a:t>etagenomic sequencing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337FF-9AC0-F62B-BA8D-B0061C19E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Metagenomics is </a:t>
            </a: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an important up-and-coming method, also in public health</a:t>
            </a:r>
          </a:p>
          <a:p>
            <a:pPr lvl="1"/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Immuno-compromised patients infected with unusual pathogens</a:t>
            </a:r>
          </a:p>
          <a:p>
            <a:pPr lvl="1"/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Diseases where the aetiology is unclear (fx. meningitis)</a:t>
            </a:r>
          </a:p>
          <a:p>
            <a:pPr lvl="1"/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Emerging pathogens (The first SARS-CoV-2 genome was sequenced by meta-transcriptomic sequencing of BALF sample from patient)</a:t>
            </a:r>
          </a:p>
          <a:p>
            <a:pPr lvl="3"/>
            <a:endParaRPr lang="en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Genomics is the foundation for metagenomics</a:t>
            </a: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, many similar principles apply</a:t>
            </a:r>
          </a:p>
        </p:txBody>
      </p:sp>
    </p:spTree>
    <p:extLst>
      <p:ext uri="{BB962C8B-B14F-4D97-AF65-F5344CB8AC3E}">
        <p14:creationId xmlns:p14="http://schemas.microsoft.com/office/powerpoint/2010/main" val="17643281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78FC9-DF08-0E60-FEBD-4A956FE14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What if one cant culture or enrich?</a:t>
            </a:r>
            <a:br>
              <a:rPr lang="en-DK" dirty="0"/>
            </a:br>
            <a:r>
              <a:rPr lang="en-GB" sz="2400" b="0" dirty="0"/>
              <a:t>M</a:t>
            </a:r>
            <a:r>
              <a:rPr lang="en-DK" sz="2400" b="0" dirty="0"/>
              <a:t>etagenomic sequencing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337FF-9AC0-F62B-BA8D-B0061C19E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In generel, much more coverage is required </a:t>
            </a:r>
          </a:p>
          <a:p>
            <a:pPr lvl="1"/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Depletion of human DNA </a:t>
            </a:r>
          </a:p>
          <a:p>
            <a:pPr lvl="1"/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Contamination is almost unavoidable (include controls)</a:t>
            </a:r>
          </a:p>
          <a:p>
            <a:endParaRPr lang="en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DK" sz="2000" i="1" dirty="0">
                <a:latin typeface="Calibri" panose="020F0502020204030204" pitchFamily="34" charset="0"/>
                <a:cs typeface="Calibri" panose="020F0502020204030204" pitchFamily="34" charset="0"/>
              </a:rPr>
              <a:t>de-novo</a:t>
            </a: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 metagenome assembly:</a:t>
            </a:r>
          </a:p>
          <a:p>
            <a:pPr lvl="1"/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Multiple closely related targets will cause issues (resembling sequencing errors and repeats) </a:t>
            </a:r>
          </a:p>
          <a:p>
            <a:pPr lvl="1"/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Contigs must be binned (assigned to organism bins). Not trivial.</a:t>
            </a:r>
          </a:p>
          <a:p>
            <a:endParaRPr lang="en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As for genomics, using a database of reference genomes will greatly increase sensitivity</a:t>
            </a:r>
          </a:p>
          <a:p>
            <a:pPr lvl="1"/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Consider depth and breadth of coverage, and alignment identity</a:t>
            </a:r>
          </a:p>
          <a:p>
            <a:pPr lvl="1"/>
            <a:endParaRPr lang="en-DK" sz="2000" dirty="0"/>
          </a:p>
          <a:p>
            <a:pPr marL="0" indent="0">
              <a:buNone/>
            </a:pPr>
            <a:endParaRPr lang="en-DK" sz="2000" dirty="0"/>
          </a:p>
        </p:txBody>
      </p:sp>
    </p:spTree>
    <p:extLst>
      <p:ext uri="{BB962C8B-B14F-4D97-AF65-F5344CB8AC3E}">
        <p14:creationId xmlns:p14="http://schemas.microsoft.com/office/powerpoint/2010/main" val="26617833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CE28F-F196-EF49-92C1-21EDA4B94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Acknowledgements</a:t>
            </a:r>
            <a:br>
              <a:rPr lang="en-DK" dirty="0"/>
            </a:b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C4AFD-5C52-2C0D-629B-A4565532A59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2000" y="4992414"/>
            <a:ext cx="11368087" cy="1070960"/>
          </a:xfrm>
          <a:prstGeom prst="rect">
            <a:avLst/>
          </a:prstGeom>
        </p:spPr>
        <p:txBody>
          <a:bodyPr/>
          <a:lstStyle/>
          <a:p>
            <a:r>
              <a:rPr lang="en-GB" sz="2000" b="1" i="0" u="none" strike="noStrike" dirty="0">
                <a:effectLst/>
                <a:latin typeface="inherit"/>
              </a:rPr>
              <a:t>The creation of this training material was commissioned by ECDC to </a:t>
            </a:r>
            <a:r>
              <a:rPr lang="en-GB" sz="2000" b="1" i="0" u="none" strike="noStrike" dirty="0" err="1">
                <a:effectLst/>
                <a:latin typeface="inherit"/>
              </a:rPr>
              <a:t>Statens</a:t>
            </a:r>
            <a:r>
              <a:rPr lang="en-GB" sz="2000" b="1" i="0" u="none" strike="noStrike" dirty="0">
                <a:effectLst/>
                <a:latin typeface="inherit"/>
              </a:rPr>
              <a:t> Serum </a:t>
            </a:r>
            <a:r>
              <a:rPr lang="en-GB" sz="2000" b="1" i="0" u="none" strike="noStrike" dirty="0" err="1">
                <a:effectLst/>
                <a:latin typeface="inherit"/>
              </a:rPr>
              <a:t>Institut</a:t>
            </a:r>
            <a:r>
              <a:rPr lang="en-GB" sz="2000" b="1" i="0" u="none" strike="noStrike" dirty="0">
                <a:effectLst/>
                <a:latin typeface="inherit"/>
              </a:rPr>
              <a:t> (SSI) with the direct involvement of Kirsten </a:t>
            </a:r>
            <a:r>
              <a:rPr lang="en-GB" sz="2000" b="1" i="0" u="none" strike="noStrike" dirty="0" err="1">
                <a:effectLst/>
                <a:latin typeface="inherit"/>
              </a:rPr>
              <a:t>Ellegaard</a:t>
            </a:r>
            <a:endParaRPr lang="en-DK" sz="2000" dirty="0"/>
          </a:p>
        </p:txBody>
      </p:sp>
    </p:spTree>
    <p:extLst>
      <p:ext uri="{BB962C8B-B14F-4D97-AF65-F5344CB8AC3E}">
        <p14:creationId xmlns:p14="http://schemas.microsoft.com/office/powerpoint/2010/main" val="2001429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93F78-F16D-DDF1-7A76-F294EED38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The assembly problem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00E06F-8F0F-0493-CCAF-0DE1ED410172}"/>
              </a:ext>
            </a:extLst>
          </p:cNvPr>
          <p:cNvSpPr txBox="1"/>
          <p:nvPr/>
        </p:nvSpPr>
        <p:spPr>
          <a:xfrm>
            <a:off x="2023532" y="4070068"/>
            <a:ext cx="14714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sz="3200" dirty="0"/>
              <a:t>ATGTT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532579-ABBA-5719-8FA5-F91736E9826F}"/>
              </a:ext>
            </a:extLst>
          </p:cNvPr>
          <p:cNvSpPr txBox="1"/>
          <p:nvPr/>
        </p:nvSpPr>
        <p:spPr>
          <a:xfrm>
            <a:off x="2223954" y="4414754"/>
            <a:ext cx="1243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3200" dirty="0"/>
              <a:t>TGTTT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B4FC47-11A3-A4D4-56C2-1D8F67AE5A9B}"/>
              </a:ext>
            </a:extLst>
          </p:cNvPr>
          <p:cNvSpPr txBox="1"/>
          <p:nvPr/>
        </p:nvSpPr>
        <p:spPr>
          <a:xfrm>
            <a:off x="5224118" y="3442596"/>
            <a:ext cx="1259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3200" dirty="0"/>
              <a:t>GTTTA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8AAF8A-789E-B7AF-C821-4A405D702F72}"/>
              </a:ext>
            </a:extLst>
          </p:cNvPr>
          <p:cNvSpPr txBox="1"/>
          <p:nvPr/>
        </p:nvSpPr>
        <p:spPr>
          <a:xfrm>
            <a:off x="5466533" y="3123016"/>
            <a:ext cx="1258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3200" dirty="0"/>
              <a:t>TTTAG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F4FA2F-FEE0-C517-F427-D529BFAC74C3}"/>
              </a:ext>
            </a:extLst>
          </p:cNvPr>
          <p:cNvSpPr txBox="1"/>
          <p:nvPr/>
        </p:nvSpPr>
        <p:spPr>
          <a:xfrm>
            <a:off x="5685157" y="3777680"/>
            <a:ext cx="1272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3200" dirty="0"/>
              <a:t>TTAGC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9CBBB3-8C85-B024-52FB-A0AE522075DE}"/>
              </a:ext>
            </a:extLst>
          </p:cNvPr>
          <p:cNvSpPr txBox="1"/>
          <p:nvPr/>
        </p:nvSpPr>
        <p:spPr>
          <a:xfrm>
            <a:off x="2023532" y="2257320"/>
            <a:ext cx="1286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3200" dirty="0"/>
              <a:t>TAGCC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538CA1-4754-1F76-AF6A-8B17385505DA}"/>
              </a:ext>
            </a:extLst>
          </p:cNvPr>
          <p:cNvSpPr txBox="1"/>
          <p:nvPr/>
        </p:nvSpPr>
        <p:spPr>
          <a:xfrm>
            <a:off x="567559" y="3299665"/>
            <a:ext cx="1373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3200" dirty="0"/>
              <a:t>AGCCG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3F9F27-8610-2EF3-39DE-1F156CC0A09D}"/>
              </a:ext>
            </a:extLst>
          </p:cNvPr>
          <p:cNvSpPr txBox="1"/>
          <p:nvPr/>
        </p:nvSpPr>
        <p:spPr>
          <a:xfrm>
            <a:off x="3048000" y="3336037"/>
            <a:ext cx="1399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3200" dirty="0"/>
              <a:t>GCCGG</a:t>
            </a:r>
          </a:p>
        </p:txBody>
      </p:sp>
    </p:spTree>
    <p:extLst>
      <p:ext uri="{BB962C8B-B14F-4D97-AF65-F5344CB8AC3E}">
        <p14:creationId xmlns:p14="http://schemas.microsoft.com/office/powerpoint/2010/main" val="4111845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93F78-F16D-DDF1-7A76-F294EED38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The assembly problem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741777-1CD7-7141-D463-B4FD3C93ECB5}"/>
              </a:ext>
            </a:extLst>
          </p:cNvPr>
          <p:cNvSpPr txBox="1"/>
          <p:nvPr/>
        </p:nvSpPr>
        <p:spPr>
          <a:xfrm>
            <a:off x="2418533" y="2149408"/>
            <a:ext cx="14714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sz="3200" dirty="0"/>
              <a:t>ATGTT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C97FB8-B5B2-5980-38A5-169E4E365BF9}"/>
              </a:ext>
            </a:extLst>
          </p:cNvPr>
          <p:cNvSpPr txBox="1"/>
          <p:nvPr/>
        </p:nvSpPr>
        <p:spPr>
          <a:xfrm>
            <a:off x="2625607" y="2508568"/>
            <a:ext cx="1243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3200" dirty="0"/>
              <a:t>TGTTT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E60D66-1B8B-719C-7868-191F95DDD4AF}"/>
              </a:ext>
            </a:extLst>
          </p:cNvPr>
          <p:cNvSpPr txBox="1"/>
          <p:nvPr/>
        </p:nvSpPr>
        <p:spPr>
          <a:xfrm>
            <a:off x="2816075" y="2800955"/>
            <a:ext cx="1259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3200" dirty="0"/>
              <a:t>GTTTA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D09516-97C7-E0F1-2B20-675119476629}"/>
              </a:ext>
            </a:extLst>
          </p:cNvPr>
          <p:cNvSpPr txBox="1"/>
          <p:nvPr/>
        </p:nvSpPr>
        <p:spPr>
          <a:xfrm>
            <a:off x="3060119" y="3137236"/>
            <a:ext cx="1258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3200" dirty="0"/>
              <a:t>TTTAG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D49B66-6491-C018-4306-6D894AD953E8}"/>
              </a:ext>
            </a:extLst>
          </p:cNvPr>
          <p:cNvSpPr txBox="1"/>
          <p:nvPr/>
        </p:nvSpPr>
        <p:spPr>
          <a:xfrm>
            <a:off x="3253717" y="3476925"/>
            <a:ext cx="1272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3200" dirty="0"/>
              <a:t>TTAGC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7113BD-A887-78E0-1798-C2D51AD86752}"/>
              </a:ext>
            </a:extLst>
          </p:cNvPr>
          <p:cNvSpPr txBox="1"/>
          <p:nvPr/>
        </p:nvSpPr>
        <p:spPr>
          <a:xfrm>
            <a:off x="3466183" y="3831890"/>
            <a:ext cx="1286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3200" dirty="0"/>
              <a:t>TAGCC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331629-F055-6A75-0523-C9928BBE936B}"/>
              </a:ext>
            </a:extLst>
          </p:cNvPr>
          <p:cNvSpPr txBox="1"/>
          <p:nvPr/>
        </p:nvSpPr>
        <p:spPr>
          <a:xfrm>
            <a:off x="3632102" y="4152895"/>
            <a:ext cx="1373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3200" dirty="0"/>
              <a:t>AGCCG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611425-B03D-8D6B-F2A3-A60484FB25E3}"/>
              </a:ext>
            </a:extLst>
          </p:cNvPr>
          <p:cNvSpPr txBox="1"/>
          <p:nvPr/>
        </p:nvSpPr>
        <p:spPr>
          <a:xfrm>
            <a:off x="3889981" y="4479242"/>
            <a:ext cx="1399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3200" dirty="0"/>
              <a:t>GCCGG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38776F-BA26-D36A-A14F-A166DB45E421}"/>
              </a:ext>
            </a:extLst>
          </p:cNvPr>
          <p:cNvSpPr txBox="1"/>
          <p:nvPr/>
        </p:nvSpPr>
        <p:spPr>
          <a:xfrm>
            <a:off x="2418533" y="176057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sz="3200" dirty="0">
                <a:solidFill>
                  <a:srgbClr val="0070C0"/>
                </a:solidFill>
              </a:rPr>
              <a:t>ATGTTTAGCCGG</a:t>
            </a:r>
          </a:p>
        </p:txBody>
      </p:sp>
    </p:spTree>
    <p:extLst>
      <p:ext uri="{BB962C8B-B14F-4D97-AF65-F5344CB8AC3E}">
        <p14:creationId xmlns:p14="http://schemas.microsoft.com/office/powerpoint/2010/main" val="3189993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FDDC5-2959-6A58-26BB-5482F03AF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DK" sz="3600" dirty="0"/>
              <a:t>The assembly problem</a:t>
            </a:r>
            <a:br>
              <a:rPr lang="en-DK" sz="3200" dirty="0"/>
            </a:br>
            <a:r>
              <a:rPr lang="en-DK" sz="2800" b="0" dirty="0"/>
              <a:t>read-length and base-calling quality matters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A8C79-5875-954A-BCF7-BC8D966CF162}"/>
              </a:ext>
            </a:extLst>
          </p:cNvPr>
          <p:cNvSpPr txBox="1"/>
          <p:nvPr/>
        </p:nvSpPr>
        <p:spPr>
          <a:xfrm>
            <a:off x="1012723" y="4870412"/>
            <a:ext cx="524059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DK" sz="2000" b="1" dirty="0">
                <a:latin typeface="Calibri"/>
                <a:cs typeface="Calibri"/>
              </a:rPr>
              <a:t>Read-length</a:t>
            </a:r>
            <a:r>
              <a:rPr lang="en-DK" sz="2000" dirty="0">
                <a:latin typeface="Calibri"/>
                <a:cs typeface="Calibri"/>
              </a:rPr>
              <a:t>:</a:t>
            </a:r>
            <a:endParaRPr lang="en-US" sz="2000" dirty="0">
              <a:latin typeface="Calibri"/>
              <a:cs typeface="Calibri"/>
            </a:endParaRPr>
          </a:p>
          <a:p>
            <a:r>
              <a:rPr lang="en-DK" sz="2000" dirty="0">
                <a:latin typeface="Calibri"/>
                <a:ea typeface="Tahoma"/>
                <a:cs typeface="Tahoma"/>
              </a:rPr>
              <a:t>Jigsaw puzzles with many small pieces are hard!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A1FD9-9662-FF28-8DF4-98209F9A8C30}"/>
              </a:ext>
            </a:extLst>
          </p:cNvPr>
          <p:cNvSpPr txBox="1"/>
          <p:nvPr/>
        </p:nvSpPr>
        <p:spPr>
          <a:xfrm>
            <a:off x="6725671" y="4870412"/>
            <a:ext cx="508287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DK" sz="2000" b="1" dirty="0">
                <a:latin typeface="Calibri"/>
                <a:cs typeface="Calibri"/>
              </a:rPr>
              <a:t>Read-accuracy:</a:t>
            </a:r>
            <a:endParaRPr lang="en-US" sz="2000" b="1" dirty="0">
              <a:latin typeface="Calibri"/>
              <a:cs typeface="Calibri"/>
            </a:endParaRPr>
          </a:p>
          <a:p>
            <a:r>
              <a:rPr lang="en-DK" sz="2000" dirty="0">
                <a:latin typeface="Calibri"/>
                <a:cs typeface="Calibri"/>
              </a:rPr>
              <a:t>Like a jigsaw puzzle with somewhat misshapen pieces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5EE707-9D78-706A-8BC3-912C2D4B0B70}"/>
              </a:ext>
            </a:extLst>
          </p:cNvPr>
          <p:cNvSpPr txBox="1"/>
          <p:nvPr/>
        </p:nvSpPr>
        <p:spPr>
          <a:xfrm>
            <a:off x="5581650" y="6515100"/>
            <a:ext cx="6505575" cy="313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>
                <a:latin typeface="Calibri"/>
                <a:cs typeface="Calibri"/>
              </a:rPr>
              <a:t>https://twitter.com/FLGenomics/status/520611003751735296</a:t>
            </a:r>
            <a:endParaRPr lang="en-US" sz="1600" dirty="0"/>
          </a:p>
        </p:txBody>
      </p:sp>
      <p:pic>
        <p:nvPicPr>
          <p:cNvPr id="4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6B926C1E-CF79-0C0D-0899-F1461DF3A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991" y="1674053"/>
            <a:ext cx="4535589" cy="3040152"/>
          </a:xfrm>
          <a:prstGeom prst="rect">
            <a:avLst/>
          </a:prstGeom>
        </p:spPr>
      </p:pic>
      <p:pic>
        <p:nvPicPr>
          <p:cNvPr id="9" name="Graphic 8" descr="Puzzle outline">
            <a:extLst>
              <a:ext uri="{FF2B5EF4-FFF2-40B4-BE49-F238E27FC236}">
                <a16:creationId xmlns:a16="http://schemas.microsoft.com/office/drawing/2014/main" id="{09F5EE29-E36B-876A-1B4F-38FD13D6C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264683">
            <a:off x="7696702" y="2633485"/>
            <a:ext cx="1652336" cy="1652336"/>
          </a:xfrm>
          <a:prstGeom prst="rect">
            <a:avLst/>
          </a:prstGeom>
        </p:spPr>
      </p:pic>
      <p:pic>
        <p:nvPicPr>
          <p:cNvPr id="12" name="Graphic 11" descr="Puzzle outline">
            <a:extLst>
              <a:ext uri="{FF2B5EF4-FFF2-40B4-BE49-F238E27FC236}">
                <a16:creationId xmlns:a16="http://schemas.microsoft.com/office/drawing/2014/main" id="{195ABC3C-F775-C929-3503-D4455CAA3B4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603507">
            <a:off x="8993949" y="2228610"/>
            <a:ext cx="1619663" cy="14527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1C61EA-873C-8860-3DAC-A78C64353F8D}"/>
              </a:ext>
            </a:extLst>
          </p:cNvPr>
          <p:cNvSpPr txBox="1"/>
          <p:nvPr/>
        </p:nvSpPr>
        <p:spPr>
          <a:xfrm>
            <a:off x="8859753" y="2492398"/>
            <a:ext cx="445956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0884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09E93-8FC6-58ED-730A-83EF39BEB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DK" dirty="0"/>
              <a:t>There is a trade-off between read-length and quality</a:t>
            </a:r>
          </a:p>
        </p:txBody>
      </p:sp>
      <p:pic>
        <p:nvPicPr>
          <p:cNvPr id="11" name="Picture 10" descr="A diagram of a scientific experiment&#10;&#10;Description automatically generated with medium confidence">
            <a:extLst>
              <a:ext uri="{FF2B5EF4-FFF2-40B4-BE49-F238E27FC236}">
                <a16:creationId xmlns:a16="http://schemas.microsoft.com/office/drawing/2014/main" id="{3387D4BB-3E61-50CE-5398-666FD5CE0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038" y="1368053"/>
            <a:ext cx="3478429" cy="4121892"/>
          </a:xfrm>
          <a:prstGeom prst="rect">
            <a:avLst/>
          </a:prstGeom>
        </p:spPr>
      </p:pic>
      <p:pic>
        <p:nvPicPr>
          <p:cNvPr id="13" name="Picture 12" descr="A diagram of a nanoparticle&#10;&#10;Description automatically generated">
            <a:extLst>
              <a:ext uri="{FF2B5EF4-FFF2-40B4-BE49-F238E27FC236}">
                <a16:creationId xmlns:a16="http://schemas.microsoft.com/office/drawing/2014/main" id="{63DF17FB-E7C0-A9C4-A72C-7F29D5651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535" y="1368054"/>
            <a:ext cx="3356529" cy="4121892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57392C9-4E52-50AF-41EF-F4FC387389F4}"/>
              </a:ext>
            </a:extLst>
          </p:cNvPr>
          <p:cNvCxnSpPr/>
          <p:nvPr/>
        </p:nvCxnSpPr>
        <p:spPr bwMode="auto">
          <a:xfrm flipH="1">
            <a:off x="5424467" y="3991064"/>
            <a:ext cx="1011959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1197CB9-6CDD-9FA9-9F9A-7DCF5B949A47}"/>
              </a:ext>
            </a:extLst>
          </p:cNvPr>
          <p:cNvCxnSpPr>
            <a:cxnSpLocks/>
          </p:cNvCxnSpPr>
          <p:nvPr/>
        </p:nvCxnSpPr>
        <p:spPr bwMode="auto">
          <a:xfrm flipV="1">
            <a:off x="5466508" y="5068374"/>
            <a:ext cx="1011959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34416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2375-C36E-9365-ED45-239A9A3E5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Check your raw-data and filter (if needed)</a:t>
            </a:r>
          </a:p>
        </p:txBody>
      </p:sp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42F51E69-C904-14FC-6788-E0D0B6AF6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764" y="1647933"/>
            <a:ext cx="4167696" cy="4237859"/>
          </a:xfrm>
          <a:prstGeom prst="rect">
            <a:avLst/>
          </a:prstGeom>
        </p:spPr>
      </p:pic>
      <p:pic>
        <p:nvPicPr>
          <p:cNvPr id="7" name="Picture 6" descr="A graph of quality scores&#10;&#10;Description automatically generated">
            <a:extLst>
              <a:ext uri="{FF2B5EF4-FFF2-40B4-BE49-F238E27FC236}">
                <a16:creationId xmlns:a16="http://schemas.microsoft.com/office/drawing/2014/main" id="{D00EE99F-B337-A2B7-C073-C589E02ED2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34" b="4249"/>
          <a:stretch/>
        </p:blipFill>
        <p:spPr>
          <a:xfrm>
            <a:off x="704193" y="2406869"/>
            <a:ext cx="5771931" cy="31531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3DCA29-DC9D-01D9-DD4C-CCF7A0B62928}"/>
              </a:ext>
            </a:extLst>
          </p:cNvPr>
          <p:cNvSpPr txBox="1"/>
          <p:nvPr/>
        </p:nvSpPr>
        <p:spPr>
          <a:xfrm>
            <a:off x="704193" y="1647933"/>
            <a:ext cx="4477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i="1" dirty="0">
                <a:latin typeface="Calibri" panose="020F0502020204030204" pitchFamily="34" charset="0"/>
                <a:cs typeface="Calibri" panose="020F0502020204030204" pitchFamily="34" charset="0"/>
              </a:rPr>
              <a:t>Example plot of quality scores for Illumina data (FastQC)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752A61-0539-0D9F-6F0D-68FEF68B8253}"/>
              </a:ext>
            </a:extLst>
          </p:cNvPr>
          <p:cNvSpPr txBox="1"/>
          <p:nvPr/>
        </p:nvSpPr>
        <p:spPr>
          <a:xfrm>
            <a:off x="2785241" y="5571860"/>
            <a:ext cx="132241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1600" dirty="0">
                <a:latin typeface="Calibri" panose="020F0502020204030204" pitchFamily="34" charset="0"/>
                <a:cs typeface="Calibri" panose="020F0502020204030204" pitchFamily="34" charset="0"/>
              </a:rPr>
              <a:t>Read position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AFD807-7BFC-E6AA-D436-0E3CE4C360A3}"/>
              </a:ext>
            </a:extLst>
          </p:cNvPr>
          <p:cNvSpPr txBox="1"/>
          <p:nvPr/>
        </p:nvSpPr>
        <p:spPr>
          <a:xfrm rot="16200000">
            <a:off x="-582500" y="3812605"/>
            <a:ext cx="216123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Quality score (Phred)</a:t>
            </a:r>
          </a:p>
        </p:txBody>
      </p:sp>
    </p:spTree>
    <p:extLst>
      <p:ext uri="{BB962C8B-B14F-4D97-AF65-F5344CB8AC3E}">
        <p14:creationId xmlns:p14="http://schemas.microsoft.com/office/powerpoint/2010/main" val="167038192"/>
      </p:ext>
    </p:extLst>
  </p:cSld>
  <p:clrMapOvr>
    <a:masterClrMapping/>
  </p:clrMapOvr>
</p:sld>
</file>

<file path=ppt/theme/theme1.xml><?xml version="1.0" encoding="utf-8"?>
<a:theme xmlns:a="http://schemas.openxmlformats.org/drawingml/2006/main" name="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raining.potx" id="{7FE58D3C-B122-4504-AAE9-CD1E55F170CE}" vid="{DE9441AF-E517-4DD8-A2BD-C4DED19EB889}"/>
    </a:ext>
  </a:extLst>
</a:theme>
</file>

<file path=ppt/theme/theme2.xml><?xml version="1.0" encoding="utf-8"?>
<a:theme xmlns:a="http://schemas.openxmlformats.org/drawingml/2006/main" name="ECDC_PowerPoint_Template_2017-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raining.potx" id="{7FE58D3C-B122-4504-AAE9-CD1E55F170CE}" vid="{23F12FDA-90BB-419B-8475-94A0E264A9F6}"/>
    </a:ext>
  </a:extLst>
</a:theme>
</file>

<file path=ppt/theme/theme3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.potx" id="{7FE58D3C-B122-4504-AAE9-CD1E55F170CE}" vid="{61788321-1BFC-4F2D-9A53-6750F21798D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2B1FDCEC69474394C8C7F29979CE4D" ma:contentTypeVersion="13" ma:contentTypeDescription="Opret et nyt dokument." ma:contentTypeScope="" ma:versionID="2d1f60074d328f918731c95d1912207e">
  <xsd:schema xmlns:xsd="http://www.w3.org/2001/XMLSchema" xmlns:xs="http://www.w3.org/2001/XMLSchema" xmlns:p="http://schemas.microsoft.com/office/2006/metadata/properties" xmlns:ns2="236abc72-1b35-4045-bc74-cc6f93157faf" xmlns:ns3="f315b8fc-4937-4802-b4b3-4554cec0e849" targetNamespace="http://schemas.microsoft.com/office/2006/metadata/properties" ma:root="true" ma:fieldsID="4ab37fa215cd0160bb9dd4cb9cbfa9a9" ns2:_="" ns3:_="">
    <xsd:import namespace="236abc72-1b35-4045-bc74-cc6f93157faf"/>
    <xsd:import namespace="f315b8fc-4937-4802-b4b3-4554cec0e8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bc72-1b35-4045-bc74-cc6f93157f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illedmærker" ma:readOnly="false" ma:fieldId="{5cf76f15-5ced-4ddc-b409-7134ff3c332f}" ma:taxonomyMulti="true" ma:sspId="b954ac37-474b-4ce9-96da-5e2495cdfa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5b8fc-4937-4802-b4b3-4554cec0e84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529cc62-26f1-4060-8cbc-a4b1eee5d41b}" ma:internalName="TaxCatchAll" ma:showField="CatchAllData" ma:web="f315b8fc-4937-4802-b4b3-4554cec0e8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6abc72-1b35-4045-bc74-cc6f93157faf">
      <Terms xmlns="http://schemas.microsoft.com/office/infopath/2007/PartnerControls"/>
    </lcf76f155ced4ddcb4097134ff3c332f>
    <TaxCatchAll xmlns="f315b8fc-4937-4802-b4b3-4554cec0e849" xsi:nil="true"/>
  </documentManagement>
</p:properties>
</file>

<file path=customXml/itemProps1.xml><?xml version="1.0" encoding="utf-8"?>
<ds:datastoreItem xmlns:ds="http://schemas.openxmlformats.org/officeDocument/2006/customXml" ds:itemID="{E0ED8029-EC0F-42AF-AF11-4CAC849A5A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21C76B-451D-452D-B33D-E7383CD7513F}"/>
</file>

<file path=customXml/itemProps3.xml><?xml version="1.0" encoding="utf-8"?>
<ds:datastoreItem xmlns:ds="http://schemas.openxmlformats.org/officeDocument/2006/customXml" ds:itemID="{1D85CA75-F609-4265-8C99-7095C8FE55D6}">
  <ds:schemaRefs>
    <ds:schemaRef ds:uri="236abc72-1b35-4045-bc74-cc6f93157faf"/>
    <ds:schemaRef ds:uri="f315b8fc-4937-4802-b4b3-4554cec0e84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</Template>
  <TotalTime>42371</TotalTime>
  <Words>1761</Words>
  <Application>Microsoft Macintosh PowerPoint</Application>
  <PresentationFormat>Widescreen</PresentationFormat>
  <Paragraphs>279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inherit</vt:lpstr>
      <vt:lpstr>System Font Regular</vt:lpstr>
      <vt:lpstr>Tahoma</vt:lpstr>
      <vt:lpstr>Wingdings</vt:lpstr>
      <vt:lpstr>ECDC_PowerPoint_Template_2017</vt:lpstr>
      <vt:lpstr>ECDC_PowerPoint_Template_2017-2</vt:lpstr>
      <vt:lpstr>Theme_ECDC</vt:lpstr>
      <vt:lpstr>Genome assembly and QC Virtual seminar, 4th and 7th Dec 2023 </vt:lpstr>
      <vt:lpstr>How to sequence a genome</vt:lpstr>
      <vt:lpstr>How to sequence a genome</vt:lpstr>
      <vt:lpstr>The assembly problem</vt:lpstr>
      <vt:lpstr>The assembly problem</vt:lpstr>
      <vt:lpstr>The assembly problem</vt:lpstr>
      <vt:lpstr>The assembly problem read-length and base-calling quality matters</vt:lpstr>
      <vt:lpstr>There is a trade-off between read-length and quality</vt:lpstr>
      <vt:lpstr>Check your raw-data and filter (if needed)</vt:lpstr>
      <vt:lpstr>POLL-time</vt:lpstr>
      <vt:lpstr>Assembly algorithms </vt:lpstr>
      <vt:lpstr>OLC: Overlap-layout-consensus</vt:lpstr>
      <vt:lpstr>“OLC”: Overlap-layout-consensus</vt:lpstr>
      <vt:lpstr>De bruijn graphs</vt:lpstr>
      <vt:lpstr>De bruijn graphs: Coverage matters</vt:lpstr>
      <vt:lpstr>Which k-mer size to use? </vt:lpstr>
      <vt:lpstr>Which kmer-size to use? </vt:lpstr>
      <vt:lpstr>PowerPoint Presentation</vt:lpstr>
      <vt:lpstr>POLL-time</vt:lpstr>
      <vt:lpstr>Assembly algorithm comparison</vt:lpstr>
      <vt:lpstr>Genome assembly outcome contig: Contiguous representation of a genomic region</vt:lpstr>
      <vt:lpstr>Genome assembly outcome contig: Contiguous representation of a genomic region</vt:lpstr>
      <vt:lpstr>Genome assembly outcome </vt:lpstr>
      <vt:lpstr>Genome assembly outcome </vt:lpstr>
      <vt:lpstr>Why not one contig?</vt:lpstr>
      <vt:lpstr>Why are repeats a problem for assembly?</vt:lpstr>
      <vt:lpstr>Why are repeats a problem for assembly?</vt:lpstr>
      <vt:lpstr>Why are repeats a problem for assembly?</vt:lpstr>
      <vt:lpstr>Adding long-distance information can greatly facilitate assembly</vt:lpstr>
      <vt:lpstr>Adding long-distance information can greatly facilitate assembly</vt:lpstr>
      <vt:lpstr>Adding long-distance information can greatly facilitate assembly</vt:lpstr>
      <vt:lpstr>Reads longer than repeats -&gt; problem solved</vt:lpstr>
      <vt:lpstr>Reference-based genome assembly</vt:lpstr>
      <vt:lpstr>Minor variations can be reliably identified with reference-based genome assembly</vt:lpstr>
      <vt:lpstr>Insertions/deletions are more challenging to call correctly with a reference genome</vt:lpstr>
      <vt:lpstr>Pros and cons of reference base genome assembly</vt:lpstr>
      <vt:lpstr>Pros and cons of reference base genome assembly</vt:lpstr>
      <vt:lpstr>What does a good genome assembly look like? </vt:lpstr>
      <vt:lpstr>What does a good genome assembly look like? Some pathogens are harder to sequence than others</vt:lpstr>
      <vt:lpstr>Some pathogens are harder to sequence than others</vt:lpstr>
      <vt:lpstr>What if one cant culture or enrich? Metagenomic sequencing</vt:lpstr>
      <vt:lpstr>What if one cant culture or enrich? Metagenomic sequencing challenges</vt:lpstr>
      <vt:lpstr>Acknowledgements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Genome assembly strategies</dc:title>
  <dc:creator>Kirsten Ellegaard</dc:creator>
  <cp:lastModifiedBy>Kirsten Ellegaard</cp:lastModifiedBy>
  <cp:revision>70</cp:revision>
  <dcterms:created xsi:type="dcterms:W3CDTF">2023-03-29T13:23:26Z</dcterms:created>
  <dcterms:modified xsi:type="dcterms:W3CDTF">2023-12-02T10:40:57Z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0x0101003D2B1FDCEC69474394C8C7F29979CE4D</vt:lpwstr>
  </property>
  <property fmtid="{D5CDD505-2E9C-101B-9397-08002B2CF9AE}" pid="3" name="MediaServiceImageTags">
    <vt:lpwstr/>
  </property>
</Properties>
</file>