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1" r:id="rId4"/>
    <p:sldMasterId id="2147483653" r:id="rId5"/>
    <p:sldMasterId id="2147483671" r:id="rId6"/>
  </p:sldMasterIdLst>
  <p:notesMasterIdLst>
    <p:notesMasterId r:id="rId19"/>
  </p:notesMasterIdLst>
  <p:handoutMasterIdLst>
    <p:handoutMasterId r:id="rId20"/>
  </p:handoutMasterIdLst>
  <p:sldIdLst>
    <p:sldId id="256" r:id="rId7"/>
    <p:sldId id="265" r:id="rId8"/>
    <p:sldId id="263" r:id="rId9"/>
    <p:sldId id="266" r:id="rId10"/>
    <p:sldId id="267" r:id="rId11"/>
    <p:sldId id="268" r:id="rId12"/>
    <p:sldId id="273" r:id="rId13"/>
    <p:sldId id="269" r:id="rId14"/>
    <p:sldId id="270" r:id="rId15"/>
    <p:sldId id="271" r:id="rId16"/>
    <p:sldId id="272" r:id="rId17"/>
    <p:sldId id="274" r:id="rId18"/>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E23"/>
    <a:srgbClr val="99CC00"/>
    <a:srgbClr val="FFDD00"/>
    <a:srgbClr val="996633"/>
    <a:srgbClr val="FF0000"/>
    <a:srgbClr val="336699"/>
    <a:srgbClr val="008000"/>
    <a:srgbClr val="333333"/>
    <a:srgbClr val="3366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6" autoAdjust="0"/>
    <p:restoredTop sz="73935" autoAdjust="0"/>
  </p:normalViewPr>
  <p:slideViewPr>
    <p:cSldViewPr snapToGrid="0">
      <p:cViewPr>
        <p:scale>
          <a:sx n="96" d="100"/>
          <a:sy n="96" d="100"/>
        </p:scale>
        <p:origin x="856"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89635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07302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81956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2542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93413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D0D18800-03A3-4371-B392-80B672D011D5}" type="slidenum">
              <a:rPr lang="en-GB" smtClean="0"/>
              <a:t>12</a:t>
            </a:fld>
            <a:endParaRPr lang="en-GB"/>
          </a:p>
        </p:txBody>
      </p:sp>
    </p:spTree>
    <p:extLst>
      <p:ext uri="{BB962C8B-B14F-4D97-AF65-F5344CB8AC3E}">
        <p14:creationId xmlns:p14="http://schemas.microsoft.com/office/powerpoint/2010/main" val="1963695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en-US"/>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US"/>
              <a:t>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6121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10273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3632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78126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4293597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6" r:id="rId2"/>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24/05/2023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35398753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4057" y="4320001"/>
            <a:ext cx="10869432" cy="1146523"/>
          </a:xfrm>
        </p:spPr>
        <p:txBody>
          <a:bodyPr/>
          <a:lstStyle/>
          <a:p>
            <a:r>
              <a:rPr lang="en-GB" sz="4000" b="1" dirty="0"/>
              <a:t>Pipeline development</a:t>
            </a:r>
          </a:p>
        </p:txBody>
      </p:sp>
      <p:sp>
        <p:nvSpPr>
          <p:cNvPr id="3" name="Subtitle 2"/>
          <p:cNvSpPr>
            <a:spLocks noGrp="1"/>
          </p:cNvSpPr>
          <p:nvPr>
            <p:ph type="subTitle" idx="1"/>
          </p:nvPr>
        </p:nvSpPr>
        <p:spPr>
          <a:xfrm>
            <a:off x="644057" y="3600010"/>
            <a:ext cx="10869432" cy="462721"/>
          </a:xfrm>
        </p:spPr>
        <p:txBody>
          <a:bodyPr/>
          <a:lstStyle/>
          <a:p>
            <a:r>
              <a:rPr lang="en-US" sz="2800" b="0" dirty="0"/>
              <a:t>Bridging the gaps in Bioinformatics</a:t>
            </a:r>
            <a:endParaRPr lang="en-GB" sz="2800" b="0" dirty="0"/>
          </a:p>
        </p:txBody>
      </p:sp>
      <p:sp>
        <p:nvSpPr>
          <p:cNvPr id="4" name="Text Box 4"/>
          <p:cNvSpPr txBox="1">
            <a:spLocks noChangeArrowheads="1"/>
          </p:cNvSpPr>
          <p:nvPr/>
        </p:nvSpPr>
        <p:spPr bwMode="auto">
          <a:xfrm>
            <a:off x="644057" y="5652001"/>
            <a:ext cx="10869432" cy="998539"/>
          </a:xfrm>
          <a:prstGeom prst="rect">
            <a:avLst/>
          </a:prstGeom>
          <a:noFill/>
          <a:ln w="38100">
            <a:noFill/>
            <a:miter lim="800000"/>
            <a:headEnd/>
            <a:tailEnd/>
          </a:ln>
          <a:effectLst/>
        </p:spPr>
        <p:txBody>
          <a:bodyPr lIns="0" tIns="0" rIns="0" bIns="0"/>
          <a:lstStyle/>
          <a:p>
            <a:pPr eaLnBrk="0" hangingPunct="0">
              <a:spcAft>
                <a:spcPct val="30000"/>
              </a:spcAft>
            </a:pPr>
            <a:endParaRPr lang="en-GB" sz="2000" dirty="0">
              <a:solidFill>
                <a:schemeClr val="bg1"/>
              </a:solidFill>
            </a:endParaRPr>
          </a:p>
          <a:p>
            <a:pPr eaLnBrk="0" hangingPunct="0">
              <a:spcAft>
                <a:spcPct val="30000"/>
              </a:spcAft>
            </a:pPr>
            <a:endParaRPr lang="en-GB" sz="2000" dirty="0">
              <a:solidFill>
                <a:schemeClr val="bg1"/>
              </a:solidFill>
            </a:endParaRPr>
          </a:p>
          <a:p>
            <a:pPr eaLnBrk="0" hangingPunct="0">
              <a:spcAft>
                <a:spcPct val="30000"/>
              </a:spcAft>
            </a:pPr>
            <a:r>
              <a:rPr lang="en-GB" sz="2000" dirty="0">
                <a:solidFill>
                  <a:schemeClr val="bg1"/>
                </a:solidFill>
              </a:rPr>
              <a:t>24-05-2023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1BB4-0594-E8E3-06B8-9E98D15FA842}"/>
              </a:ext>
            </a:extLst>
          </p:cNvPr>
          <p:cNvSpPr>
            <a:spLocks noGrp="1"/>
          </p:cNvSpPr>
          <p:nvPr>
            <p:ph type="title"/>
          </p:nvPr>
        </p:nvSpPr>
        <p:spPr/>
        <p:txBody>
          <a:bodyPr/>
          <a:lstStyle/>
          <a:p>
            <a:r>
              <a:rPr lang="en-DK" dirty="0"/>
              <a:t>Developing pipeline for WGS surveillance</a:t>
            </a:r>
          </a:p>
        </p:txBody>
      </p:sp>
      <p:sp>
        <p:nvSpPr>
          <p:cNvPr id="3" name="Content Placeholder 2">
            <a:extLst>
              <a:ext uri="{FF2B5EF4-FFF2-40B4-BE49-F238E27FC236}">
                <a16:creationId xmlns:a16="http://schemas.microsoft.com/office/drawing/2014/main" id="{3D5CD24A-92F0-991E-4951-F3E677BEDF65}"/>
              </a:ext>
            </a:extLst>
          </p:cNvPr>
          <p:cNvSpPr>
            <a:spLocks noGrp="1"/>
          </p:cNvSpPr>
          <p:nvPr>
            <p:ph idx="1"/>
          </p:nvPr>
        </p:nvSpPr>
        <p:spPr/>
        <p:txBody>
          <a:bodyPr>
            <a:normAutofit/>
          </a:bodyPr>
          <a:lstStyle/>
          <a:p>
            <a:r>
              <a:rPr lang="en-DK" dirty="0"/>
              <a:t>How to run everything from sequencing to all the compute in a timely manner?</a:t>
            </a:r>
          </a:p>
          <a:p>
            <a:r>
              <a:rPr lang="en-DK" dirty="0"/>
              <a:t>How much compute resources do you need?</a:t>
            </a:r>
          </a:p>
          <a:p>
            <a:r>
              <a:rPr lang="en-DK" dirty="0"/>
              <a:t>What is an optimal way to parallelize workflows?</a:t>
            </a:r>
          </a:p>
          <a:p>
            <a:r>
              <a:rPr lang="en-DK" dirty="0"/>
              <a:t>What parallelization software to use?</a:t>
            </a:r>
          </a:p>
          <a:p>
            <a:r>
              <a:rPr lang="en-DK" dirty="0"/>
              <a:t>Can your hardware handle that extend of parallelization?</a:t>
            </a:r>
          </a:p>
          <a:p>
            <a:endParaRPr lang="en-DK" dirty="0"/>
          </a:p>
          <a:p>
            <a:r>
              <a:rPr lang="en-DK" dirty="0"/>
              <a:t>How to store all the data?</a:t>
            </a:r>
          </a:p>
          <a:p>
            <a:r>
              <a:rPr lang="en-DK" dirty="0"/>
              <a:t>How to provide access to that data to domain experts?</a:t>
            </a:r>
          </a:p>
        </p:txBody>
      </p:sp>
      <p:sp>
        <p:nvSpPr>
          <p:cNvPr id="4" name="Footer Placeholder 3">
            <a:extLst>
              <a:ext uri="{FF2B5EF4-FFF2-40B4-BE49-F238E27FC236}">
                <a16:creationId xmlns:a16="http://schemas.microsoft.com/office/drawing/2014/main" id="{B47C6F79-7198-CB96-F135-1765BADB994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C39FD2-A12B-343A-6143-3877496A2509}"/>
              </a:ext>
            </a:extLst>
          </p:cNvPr>
          <p:cNvSpPr>
            <a:spLocks noGrp="1"/>
          </p:cNvSpPr>
          <p:nvPr>
            <p:ph type="sldNum" sz="quarter" idx="12"/>
          </p:nvPr>
        </p:nvSpPr>
        <p:spPr/>
        <p:txBody>
          <a:bodyPr/>
          <a:lstStyle/>
          <a:p>
            <a:fld id="{F9E29A8E-A0F1-419A-8E8B-A78BF9C70DE8}" type="slidenum">
              <a:rPr lang="en-GB" smtClean="0"/>
              <a:pPr/>
              <a:t>10</a:t>
            </a:fld>
            <a:endParaRPr lang="en-GB" dirty="0"/>
          </a:p>
        </p:txBody>
      </p:sp>
    </p:spTree>
    <p:extLst>
      <p:ext uri="{BB962C8B-B14F-4D97-AF65-F5344CB8AC3E}">
        <p14:creationId xmlns:p14="http://schemas.microsoft.com/office/powerpoint/2010/main" val="159873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7037-AF3E-A9D3-2EE4-51B76EEAF981}"/>
              </a:ext>
            </a:extLst>
          </p:cNvPr>
          <p:cNvSpPr>
            <a:spLocks noGrp="1"/>
          </p:cNvSpPr>
          <p:nvPr>
            <p:ph type="title"/>
          </p:nvPr>
        </p:nvSpPr>
        <p:spPr/>
        <p:txBody>
          <a:bodyPr/>
          <a:lstStyle/>
          <a:p>
            <a:r>
              <a:rPr lang="en-DK" dirty="0"/>
              <a:t>Developing pipeline for WGS surveillance</a:t>
            </a:r>
          </a:p>
        </p:txBody>
      </p:sp>
      <p:sp>
        <p:nvSpPr>
          <p:cNvPr id="3" name="Content Placeholder 2">
            <a:extLst>
              <a:ext uri="{FF2B5EF4-FFF2-40B4-BE49-F238E27FC236}">
                <a16:creationId xmlns:a16="http://schemas.microsoft.com/office/drawing/2014/main" id="{2D5726F4-A8BD-7F7D-61A7-722C81A92FA4}"/>
              </a:ext>
            </a:extLst>
          </p:cNvPr>
          <p:cNvSpPr>
            <a:spLocks noGrp="1"/>
          </p:cNvSpPr>
          <p:nvPr>
            <p:ph idx="1"/>
          </p:nvPr>
        </p:nvSpPr>
        <p:spPr/>
        <p:txBody>
          <a:bodyPr/>
          <a:lstStyle/>
          <a:p>
            <a:r>
              <a:rPr lang="en-DK" dirty="0"/>
              <a:t>What type of report should you produce?</a:t>
            </a:r>
          </a:p>
          <a:p>
            <a:r>
              <a:rPr lang="en-DK" dirty="0"/>
              <a:t>What data should be included in the report?</a:t>
            </a:r>
          </a:p>
          <a:p>
            <a:endParaRPr lang="en-DK" dirty="0"/>
          </a:p>
          <a:p>
            <a:r>
              <a:rPr lang="en-DK" dirty="0"/>
              <a:t>(GDPR... data security…)</a:t>
            </a:r>
          </a:p>
          <a:p>
            <a:endParaRPr lang="en-DK" dirty="0"/>
          </a:p>
          <a:p>
            <a:endParaRPr lang="en-DK" dirty="0"/>
          </a:p>
          <a:p>
            <a:r>
              <a:rPr lang="en-DK" dirty="0"/>
              <a:t>Who will manage all of these processes that you just set up?</a:t>
            </a:r>
          </a:p>
          <a:p>
            <a:endParaRPr lang="en-DK" dirty="0"/>
          </a:p>
        </p:txBody>
      </p:sp>
      <p:sp>
        <p:nvSpPr>
          <p:cNvPr id="4" name="Footer Placeholder 3">
            <a:extLst>
              <a:ext uri="{FF2B5EF4-FFF2-40B4-BE49-F238E27FC236}">
                <a16:creationId xmlns:a16="http://schemas.microsoft.com/office/drawing/2014/main" id="{6BC73C02-B17B-23B2-0820-BA1B600421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501E2F3-C461-F622-1E4F-6D3DA790D2D6}"/>
              </a:ext>
            </a:extLst>
          </p:cNvPr>
          <p:cNvSpPr>
            <a:spLocks noGrp="1"/>
          </p:cNvSpPr>
          <p:nvPr>
            <p:ph type="sldNum" sz="quarter" idx="12"/>
          </p:nvPr>
        </p:nvSpPr>
        <p:spPr/>
        <p:txBody>
          <a:bodyPr/>
          <a:lstStyle/>
          <a:p>
            <a:fld id="{F9E29A8E-A0F1-419A-8E8B-A78BF9C70DE8}" type="slidenum">
              <a:rPr lang="en-GB" smtClean="0"/>
              <a:pPr/>
              <a:t>11</a:t>
            </a:fld>
            <a:endParaRPr lang="en-GB" dirty="0"/>
          </a:p>
        </p:txBody>
      </p:sp>
    </p:spTree>
    <p:extLst>
      <p:ext uri="{BB962C8B-B14F-4D97-AF65-F5344CB8AC3E}">
        <p14:creationId xmlns:p14="http://schemas.microsoft.com/office/powerpoint/2010/main" val="268123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6E7D-F418-BE0D-F4B1-E59917978EB2}"/>
              </a:ext>
            </a:extLst>
          </p:cNvPr>
          <p:cNvSpPr>
            <a:spLocks noGrp="1"/>
          </p:cNvSpPr>
          <p:nvPr>
            <p:ph type="title"/>
          </p:nvPr>
        </p:nvSpPr>
        <p:spPr/>
        <p:txBody>
          <a:bodyPr/>
          <a:lstStyle/>
          <a:p>
            <a:r>
              <a:rPr lang="en-DK" dirty="0"/>
              <a:t>Practicals</a:t>
            </a:r>
          </a:p>
        </p:txBody>
      </p:sp>
      <p:sp>
        <p:nvSpPr>
          <p:cNvPr id="3" name="Content Placeholder 2">
            <a:extLst>
              <a:ext uri="{FF2B5EF4-FFF2-40B4-BE49-F238E27FC236}">
                <a16:creationId xmlns:a16="http://schemas.microsoft.com/office/drawing/2014/main" id="{C98C1021-6874-AA20-A13E-2FA6117E5275}"/>
              </a:ext>
            </a:extLst>
          </p:cNvPr>
          <p:cNvSpPr>
            <a:spLocks noGrp="1"/>
          </p:cNvSpPr>
          <p:nvPr>
            <p:ph idx="1"/>
          </p:nvPr>
        </p:nvSpPr>
        <p:spPr/>
        <p:txBody>
          <a:bodyPr/>
          <a:lstStyle/>
          <a:p>
            <a:r>
              <a:rPr lang="en-DK" dirty="0"/>
              <a:t>Basic path – Pipeline development -&gt; Covid assembly basic -&gt; Covid assembly intermediate</a:t>
            </a:r>
          </a:p>
          <a:p>
            <a:endParaRPr lang="en-DK" dirty="0"/>
          </a:p>
          <a:p>
            <a:r>
              <a:rPr lang="en-DK" dirty="0"/>
              <a:t>Typical path – Pipeline development -&gt; Covid assembly intermidate -&gt; Covid assembly advanced</a:t>
            </a:r>
          </a:p>
          <a:p>
            <a:endParaRPr lang="en-DK" dirty="0"/>
          </a:p>
          <a:p>
            <a:r>
              <a:rPr lang="en-DK" dirty="0"/>
              <a:t>Advanced path – Pipeline development -&gt; Covid assembly advanced   -&gt; Extras                                                                                                                                                                                                                                                                                                                                                                                                                                                                                                                           </a:t>
            </a:r>
          </a:p>
        </p:txBody>
      </p:sp>
      <p:sp>
        <p:nvSpPr>
          <p:cNvPr id="4" name="Footer Placeholder 3">
            <a:extLst>
              <a:ext uri="{FF2B5EF4-FFF2-40B4-BE49-F238E27FC236}">
                <a16:creationId xmlns:a16="http://schemas.microsoft.com/office/drawing/2014/main" id="{5B769790-8439-E8EC-109D-86FF5EC59C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20EF1B9-9BD9-7CC7-85E6-5BF0A3B7CE1C}"/>
              </a:ext>
            </a:extLst>
          </p:cNvPr>
          <p:cNvSpPr>
            <a:spLocks noGrp="1"/>
          </p:cNvSpPr>
          <p:nvPr>
            <p:ph type="sldNum" sz="quarter" idx="12"/>
          </p:nvPr>
        </p:nvSpPr>
        <p:spPr/>
        <p:txBody>
          <a:bodyPr/>
          <a:lstStyle/>
          <a:p>
            <a:fld id="{F9E29A8E-A0F1-419A-8E8B-A78BF9C70DE8}" type="slidenum">
              <a:rPr lang="en-GB" smtClean="0"/>
              <a:pPr/>
              <a:t>12</a:t>
            </a:fld>
            <a:endParaRPr lang="en-GB" dirty="0"/>
          </a:p>
        </p:txBody>
      </p:sp>
    </p:spTree>
    <p:extLst>
      <p:ext uri="{BB962C8B-B14F-4D97-AF65-F5344CB8AC3E}">
        <p14:creationId xmlns:p14="http://schemas.microsoft.com/office/powerpoint/2010/main" val="195813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Specific objectives of this session:</a:t>
            </a:r>
          </a:p>
          <a:p>
            <a:pPr marL="457200" indent="-457200">
              <a:buAutoNum type="arabicPeriod"/>
            </a:pPr>
            <a:r>
              <a:rPr lang="en-GB" dirty="0"/>
              <a:t>Learn about basic principles of pipeline development</a:t>
            </a:r>
          </a:p>
          <a:p>
            <a:pPr marL="457200" indent="-457200">
              <a:buAutoNum type="arabicPeriod"/>
            </a:pPr>
            <a:r>
              <a:rPr lang="en-GB" dirty="0"/>
              <a:t>Learn about automation</a:t>
            </a:r>
          </a:p>
          <a:p>
            <a:pPr marL="457200" indent="-457200">
              <a:buAutoNum type="arabicPeriod"/>
            </a:pPr>
            <a:endParaRPr lang="en-GB" dirty="0"/>
          </a:p>
          <a:p>
            <a:r>
              <a:rPr lang="en-GB" dirty="0"/>
              <a:t>Related to the course objectives:</a:t>
            </a:r>
          </a:p>
          <a:p>
            <a:r>
              <a:rPr lang="en-GB" dirty="0"/>
              <a:t>A. Workload managers (e.g. </a:t>
            </a:r>
            <a:r>
              <a:rPr lang="en-GB" dirty="0" err="1"/>
              <a:t>slurm</a:t>
            </a:r>
            <a:r>
              <a:rPr lang="en-GB" dirty="0"/>
              <a:t>)</a:t>
            </a:r>
          </a:p>
          <a:p>
            <a:r>
              <a:rPr lang="en-GB" dirty="0"/>
              <a:t>B. Workflow managers (e.g. </a:t>
            </a:r>
            <a:r>
              <a:rPr lang="en-GB" dirty="0" err="1"/>
              <a:t>snakemake</a:t>
            </a:r>
            <a:r>
              <a:rPr lang="en-GB" dirty="0"/>
              <a:t>)</a:t>
            </a:r>
          </a:p>
          <a:p>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2</a:t>
            </a:fld>
            <a:endParaRPr lang="en-GB" dirty="0"/>
          </a:p>
        </p:txBody>
      </p:sp>
    </p:spTree>
    <p:extLst>
      <p:ext uri="{BB962C8B-B14F-4D97-AF65-F5344CB8AC3E}">
        <p14:creationId xmlns:p14="http://schemas.microsoft.com/office/powerpoint/2010/main" val="269141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Terms</a:t>
            </a:r>
          </a:p>
        </p:txBody>
      </p:sp>
      <p:sp>
        <p:nvSpPr>
          <p:cNvPr id="5" name="Content Placeholder 4"/>
          <p:cNvSpPr>
            <a:spLocks noGrp="1"/>
          </p:cNvSpPr>
          <p:nvPr>
            <p:ph idx="1"/>
          </p:nvPr>
        </p:nvSpPr>
        <p:spPr/>
        <p:txBody>
          <a:bodyPr/>
          <a:lstStyle/>
          <a:p>
            <a:pPr algn="l">
              <a:buFont typeface="Arial" panose="020B0604020202020204" pitchFamily="34" charset="0"/>
              <a:buChar char="•"/>
            </a:pPr>
            <a:r>
              <a:rPr lang="en-US" b="1" i="0" dirty="0">
                <a:solidFill>
                  <a:srgbClr val="111111"/>
                </a:solidFill>
                <a:effectLst/>
                <a:latin typeface="-apple-system"/>
              </a:rPr>
              <a:t> Pipeline development</a:t>
            </a:r>
            <a:r>
              <a:rPr lang="en-US" b="0" i="0" dirty="0">
                <a:solidFill>
                  <a:srgbClr val="111111"/>
                </a:solidFill>
                <a:effectLst/>
                <a:latin typeface="-apple-system"/>
              </a:rPr>
              <a:t>: The process of creating and optimizing computational workflows that process and analyze data.</a:t>
            </a:r>
          </a:p>
          <a:p>
            <a:pPr algn="l">
              <a:buFont typeface="Arial" panose="020B0604020202020204" pitchFamily="34" charset="0"/>
              <a:buChar char="•"/>
            </a:pP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 Automation</a:t>
            </a:r>
            <a:r>
              <a:rPr lang="en-US" b="0" i="0" dirty="0">
                <a:solidFill>
                  <a:srgbClr val="111111"/>
                </a:solidFill>
                <a:effectLst/>
                <a:latin typeface="-apple-system"/>
              </a:rPr>
              <a:t>: The use of scripts and software tools to perform tasks that would otherwise require human intervention or manual steps.</a:t>
            </a:r>
          </a:p>
          <a:p>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3</a:t>
            </a:fld>
            <a:endParaRPr lang="en-GB" dirty="0"/>
          </a:p>
        </p:txBody>
      </p:sp>
    </p:spTree>
    <p:extLst>
      <p:ext uri="{BB962C8B-B14F-4D97-AF65-F5344CB8AC3E}">
        <p14:creationId xmlns:p14="http://schemas.microsoft.com/office/powerpoint/2010/main" val="185592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Disadvantages of having automated system</a:t>
            </a:r>
          </a:p>
        </p:txBody>
      </p:sp>
      <p:sp>
        <p:nvSpPr>
          <p:cNvPr id="5" name="Content Placeholder 4"/>
          <p:cNvSpPr>
            <a:spLocks noGrp="1"/>
          </p:cNvSpPr>
          <p:nvPr>
            <p:ph idx="1"/>
          </p:nvPr>
        </p:nvSpPr>
        <p:spPr/>
        <p:txBody>
          <a:bodyPr>
            <a:normAutofit fontScale="92500"/>
          </a:bodyPr>
          <a:lstStyle/>
          <a:p>
            <a:pPr algn="l">
              <a:buFont typeface="Arial" panose="020B0604020202020204" pitchFamily="34" charset="0"/>
              <a:buChar char="•"/>
            </a:pPr>
            <a:r>
              <a:rPr lang="en-US" b="1" i="0" dirty="0">
                <a:solidFill>
                  <a:srgbClr val="111111"/>
                </a:solidFill>
                <a:effectLst/>
                <a:latin typeface="-apple-system"/>
              </a:rPr>
              <a:t> Complexity</a:t>
            </a:r>
            <a:r>
              <a:rPr lang="en-US" b="0" i="0" dirty="0">
                <a:solidFill>
                  <a:srgbClr val="111111"/>
                </a:solidFill>
                <a:effectLst/>
                <a:latin typeface="-apple-system"/>
              </a:rPr>
              <a:t>: An automated system can involve multiple tools, parameters, and dependencies that require careful selection, optimization, and integration, increasing the difficulty and cost of pipeline development and maintenance.</a:t>
            </a:r>
          </a:p>
          <a:p>
            <a:pPr algn="l">
              <a:buFont typeface="Arial" panose="020B0604020202020204" pitchFamily="34" charset="0"/>
              <a:buChar char="•"/>
            </a:pPr>
            <a:r>
              <a:rPr lang="en-US" b="1" i="0" dirty="0">
                <a:solidFill>
                  <a:srgbClr val="111111"/>
                </a:solidFill>
                <a:effectLst/>
                <a:latin typeface="-apple-system"/>
              </a:rPr>
              <a:t> Variability</a:t>
            </a:r>
            <a:r>
              <a:rPr lang="en-US" b="0" i="0" dirty="0">
                <a:solidFill>
                  <a:srgbClr val="111111"/>
                </a:solidFill>
                <a:effectLst/>
                <a:latin typeface="-apple-system"/>
              </a:rPr>
              <a:t>: An automated system can produce different results depending on the choice of tools, versions, and settings, requiring rigorous validation and comparison of the analysis outcomes.</a:t>
            </a:r>
          </a:p>
          <a:p>
            <a:pPr algn="l">
              <a:buFont typeface="Arial" panose="020B0604020202020204" pitchFamily="34" charset="0"/>
              <a:buChar char="•"/>
            </a:pPr>
            <a:r>
              <a:rPr lang="en-US" b="1" i="0" dirty="0">
                <a:solidFill>
                  <a:srgbClr val="111111"/>
                </a:solidFill>
                <a:effectLst/>
                <a:latin typeface="-apple-system"/>
              </a:rPr>
              <a:t> Interpretability</a:t>
            </a:r>
            <a:r>
              <a:rPr lang="en-US" b="0" i="0" dirty="0">
                <a:solidFill>
                  <a:srgbClr val="111111"/>
                </a:solidFill>
                <a:effectLst/>
                <a:latin typeface="-apple-system"/>
              </a:rPr>
              <a:t>: An automated system can generate large and complex outputs that require further processing and analysis to extract meaningful and actionable insights, requiring domain knowledge and expertise.</a:t>
            </a:r>
          </a:p>
          <a:p>
            <a:pPr algn="l">
              <a:buFont typeface="Arial" panose="020B0604020202020204" pitchFamily="34" charset="0"/>
              <a:buChar char="•"/>
            </a:pPr>
            <a:r>
              <a:rPr lang="en-US" b="1" i="0" dirty="0">
                <a:solidFill>
                  <a:srgbClr val="111111"/>
                </a:solidFill>
                <a:effectLst/>
                <a:latin typeface="-apple-system"/>
              </a:rPr>
              <a:t> Ethics</a:t>
            </a:r>
            <a:r>
              <a:rPr lang="en-US" b="0" i="0" dirty="0">
                <a:solidFill>
                  <a:srgbClr val="111111"/>
                </a:solidFill>
                <a:effectLst/>
                <a:latin typeface="-apple-system"/>
              </a:rPr>
              <a:t>: An automated system can raise ethical issues such as data privacy, security, and ownership, requiring compliance with ethical standards and regulations.</a:t>
            </a:r>
          </a:p>
          <a:p>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4</a:t>
            </a:fld>
            <a:endParaRPr lang="en-GB" dirty="0"/>
          </a:p>
        </p:txBody>
      </p:sp>
    </p:spTree>
    <p:extLst>
      <p:ext uri="{BB962C8B-B14F-4D97-AF65-F5344CB8AC3E}">
        <p14:creationId xmlns:p14="http://schemas.microsoft.com/office/powerpoint/2010/main" val="52840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having automated system</a:t>
            </a:r>
          </a:p>
        </p:txBody>
      </p:sp>
      <p:sp>
        <p:nvSpPr>
          <p:cNvPr id="5" name="Content Placeholder 4"/>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111111"/>
                </a:solidFill>
                <a:effectLst/>
                <a:latin typeface="-apple-system"/>
              </a:rPr>
              <a:t> Efficiency</a:t>
            </a:r>
            <a:r>
              <a:rPr lang="en-US" b="0" i="0" dirty="0">
                <a:solidFill>
                  <a:srgbClr val="111111"/>
                </a:solidFill>
                <a:effectLst/>
                <a:latin typeface="-apple-system"/>
              </a:rPr>
              <a:t>: An automated system can process large and complex data faster and more accurately than manual methods, saving time and resources.</a:t>
            </a:r>
          </a:p>
          <a:p>
            <a:pPr algn="l">
              <a:buFont typeface="Arial" panose="020B0604020202020204" pitchFamily="34" charset="0"/>
              <a:buChar char="•"/>
            </a:pPr>
            <a:r>
              <a:rPr lang="en-US" b="1" i="0" dirty="0">
                <a:solidFill>
                  <a:srgbClr val="111111"/>
                </a:solidFill>
                <a:effectLst/>
                <a:latin typeface="-apple-system"/>
              </a:rPr>
              <a:t> Reproducibility</a:t>
            </a:r>
            <a:r>
              <a:rPr lang="en-US" b="0" i="0" dirty="0">
                <a:solidFill>
                  <a:srgbClr val="111111"/>
                </a:solidFill>
                <a:effectLst/>
                <a:latin typeface="-apple-system"/>
              </a:rPr>
              <a:t>: An automated system can produce consistent and reliable results across different platforms and datasets, ensuring the quality and validity of the analysis.</a:t>
            </a:r>
          </a:p>
          <a:p>
            <a:pPr algn="l">
              <a:buFont typeface="Arial" panose="020B0604020202020204" pitchFamily="34" charset="0"/>
              <a:buChar char="•"/>
            </a:pPr>
            <a:r>
              <a:rPr lang="en-US" b="1" i="0" dirty="0">
                <a:solidFill>
                  <a:srgbClr val="111111"/>
                </a:solidFill>
                <a:effectLst/>
                <a:latin typeface="-apple-system"/>
              </a:rPr>
              <a:t> Shareability</a:t>
            </a:r>
            <a:r>
              <a:rPr lang="en-US" b="0" i="0" dirty="0">
                <a:solidFill>
                  <a:srgbClr val="111111"/>
                </a:solidFill>
                <a:effectLst/>
                <a:latin typeface="-apple-system"/>
              </a:rPr>
              <a:t>: An automated system can be easily installed, documented, and distributed to other users and collaborators, facilitating the exchange and reuse of data and workflows.</a:t>
            </a:r>
          </a:p>
          <a:p>
            <a:pPr algn="l">
              <a:buFont typeface="Arial" panose="020B0604020202020204" pitchFamily="34" charset="0"/>
              <a:buChar char="•"/>
            </a:pPr>
            <a:r>
              <a:rPr lang="en-US" b="1" i="0" dirty="0">
                <a:solidFill>
                  <a:srgbClr val="111111"/>
                </a:solidFill>
                <a:effectLst/>
                <a:latin typeface="-apple-system"/>
              </a:rPr>
              <a:t> Scalability</a:t>
            </a:r>
            <a:r>
              <a:rPr lang="en-US" b="0" i="0" dirty="0">
                <a:solidFill>
                  <a:srgbClr val="111111"/>
                </a:solidFill>
                <a:effectLst/>
                <a:latin typeface="-apple-system"/>
              </a:rPr>
              <a:t>: An automated system can handle increasing amounts of data and complexity by adapting to different compute environments and resources, enabling the exploration of new research questions and applications.</a:t>
            </a:r>
          </a:p>
          <a:p>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5</a:t>
            </a:fld>
            <a:endParaRPr lang="en-GB" dirty="0"/>
          </a:p>
        </p:txBody>
      </p:sp>
    </p:spTree>
    <p:extLst>
      <p:ext uri="{BB962C8B-B14F-4D97-AF65-F5344CB8AC3E}">
        <p14:creationId xmlns:p14="http://schemas.microsoft.com/office/powerpoint/2010/main" val="390169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8211-326A-42A8-AAED-6C3271B1D145}"/>
              </a:ext>
            </a:extLst>
          </p:cNvPr>
          <p:cNvSpPr>
            <a:spLocks noGrp="1"/>
          </p:cNvSpPr>
          <p:nvPr>
            <p:ph type="title"/>
          </p:nvPr>
        </p:nvSpPr>
        <p:spPr/>
        <p:txBody>
          <a:bodyPr/>
          <a:lstStyle/>
          <a:p>
            <a:r>
              <a:rPr lang="lt-LT"/>
              <a:t>Parallel computing</a:t>
            </a:r>
            <a:endParaRPr lang="LID4096" dirty="0"/>
          </a:p>
        </p:txBody>
      </p:sp>
      <p:sp>
        <p:nvSpPr>
          <p:cNvPr id="3" name="Content Placeholder 2">
            <a:extLst>
              <a:ext uri="{FF2B5EF4-FFF2-40B4-BE49-F238E27FC236}">
                <a16:creationId xmlns:a16="http://schemas.microsoft.com/office/drawing/2014/main" id="{30BCC0E7-8958-4436-9E52-7DBAB0EF973A}"/>
              </a:ext>
            </a:extLst>
          </p:cNvPr>
          <p:cNvSpPr>
            <a:spLocks noGrp="1"/>
          </p:cNvSpPr>
          <p:nvPr>
            <p:ph idx="1"/>
          </p:nvPr>
        </p:nvSpPr>
        <p:spPr/>
        <p:txBody>
          <a:bodyPr/>
          <a:lstStyle/>
          <a:p>
            <a:r>
              <a:rPr lang="en-US" dirty="0"/>
              <a:t>Parallel computing is a type of computation in which many calculations or processes are carried out simultaneously. Parallel computing can speed up some types of algorithms by spreading the work across multiple processors or cores running at the same time.</a:t>
            </a:r>
            <a:endParaRPr lang="lt-LT" dirty="0"/>
          </a:p>
          <a:p>
            <a:endParaRPr lang="lt-LT" dirty="0"/>
          </a:p>
          <a:p>
            <a:r>
              <a:rPr lang="en-US" dirty="0"/>
              <a:t>Parallel computing requires careful design and coordination of parallel tasks and resources, such as scheduling algorithms, synchronization mechanisms, communication protocols, and monitoring tools</a:t>
            </a:r>
            <a:r>
              <a:rPr lang="lt-LT" dirty="0"/>
              <a:t>.</a:t>
            </a:r>
            <a:endParaRPr lang="LID4096" dirty="0"/>
          </a:p>
        </p:txBody>
      </p:sp>
      <p:sp>
        <p:nvSpPr>
          <p:cNvPr id="4" name="Footer Placeholder 3">
            <a:extLst>
              <a:ext uri="{FF2B5EF4-FFF2-40B4-BE49-F238E27FC236}">
                <a16:creationId xmlns:a16="http://schemas.microsoft.com/office/drawing/2014/main" id="{CFE71F8A-FFF1-4BC8-A902-09BB67A11E4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11D7984-1880-4F3E-907D-AB8B762D65B0}"/>
              </a:ext>
            </a:extLst>
          </p:cNvPr>
          <p:cNvSpPr>
            <a:spLocks noGrp="1"/>
          </p:cNvSpPr>
          <p:nvPr>
            <p:ph type="sldNum" sz="quarter" idx="12"/>
          </p:nvPr>
        </p:nvSpPr>
        <p:spPr/>
        <p:txBody>
          <a:bodyPr/>
          <a:lstStyle/>
          <a:p>
            <a:fld id="{F9E29A8E-A0F1-419A-8E8B-A78BF9C70DE8}" type="slidenum">
              <a:rPr lang="en-GB" smtClean="0"/>
              <a:pPr/>
              <a:t>6</a:t>
            </a:fld>
            <a:endParaRPr lang="en-GB" dirty="0"/>
          </a:p>
        </p:txBody>
      </p:sp>
    </p:spTree>
    <p:extLst>
      <p:ext uri="{BB962C8B-B14F-4D97-AF65-F5344CB8AC3E}">
        <p14:creationId xmlns:p14="http://schemas.microsoft.com/office/powerpoint/2010/main" val="238555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152A-95D4-EE6B-EE6D-2B3B2A72B10A}"/>
              </a:ext>
            </a:extLst>
          </p:cNvPr>
          <p:cNvSpPr>
            <a:spLocks noGrp="1"/>
          </p:cNvSpPr>
          <p:nvPr>
            <p:ph type="title"/>
          </p:nvPr>
        </p:nvSpPr>
        <p:spPr/>
        <p:txBody>
          <a:bodyPr/>
          <a:lstStyle/>
          <a:p>
            <a:r>
              <a:rPr lang="en-DK" dirty="0"/>
              <a:t>Workload and workflow management</a:t>
            </a:r>
          </a:p>
        </p:txBody>
      </p:sp>
      <p:sp>
        <p:nvSpPr>
          <p:cNvPr id="3" name="Content Placeholder 2">
            <a:extLst>
              <a:ext uri="{FF2B5EF4-FFF2-40B4-BE49-F238E27FC236}">
                <a16:creationId xmlns:a16="http://schemas.microsoft.com/office/drawing/2014/main" id="{3DD31822-EC8E-B610-8A05-92D714AB75E0}"/>
              </a:ext>
            </a:extLst>
          </p:cNvPr>
          <p:cNvSpPr>
            <a:spLocks noGrp="1"/>
          </p:cNvSpPr>
          <p:nvPr>
            <p:ph idx="1"/>
          </p:nvPr>
        </p:nvSpPr>
        <p:spPr/>
        <p:txBody>
          <a:bodyPr/>
          <a:lstStyle/>
          <a:p>
            <a:r>
              <a:rPr lang="en-DK" dirty="0"/>
              <a:t>Workload managers (e.g. slurm, torque) are used to optimize resource usage in a compute cluster.</a:t>
            </a:r>
          </a:p>
          <a:p>
            <a:endParaRPr lang="en-DK" dirty="0"/>
          </a:p>
          <a:p>
            <a:r>
              <a:rPr lang="en-DK" dirty="0"/>
              <a:t>Workflow managers (e.g. nextflow, snakemake) </a:t>
            </a:r>
            <a:r>
              <a:rPr lang="en-GB" b="0" i="0" dirty="0">
                <a:solidFill>
                  <a:srgbClr val="111111"/>
                </a:solidFill>
                <a:effectLst/>
                <a:latin typeface="-apple-system"/>
              </a:rPr>
              <a:t>help you create, execute, and monitor pipelines for </a:t>
            </a:r>
            <a:r>
              <a:rPr lang="en-GB" b="0" i="0" dirty="0" err="1">
                <a:solidFill>
                  <a:srgbClr val="111111"/>
                </a:solidFill>
                <a:effectLst/>
                <a:latin typeface="-apple-system"/>
              </a:rPr>
              <a:t>analyzing</a:t>
            </a:r>
            <a:r>
              <a:rPr lang="en-GB" b="0" i="0" dirty="0">
                <a:solidFill>
                  <a:srgbClr val="111111"/>
                </a:solidFill>
                <a:effectLst/>
                <a:latin typeface="-apple-system"/>
              </a:rPr>
              <a:t> biological data. </a:t>
            </a:r>
            <a:endParaRPr lang="en-DK" dirty="0"/>
          </a:p>
        </p:txBody>
      </p:sp>
      <p:sp>
        <p:nvSpPr>
          <p:cNvPr id="4" name="Footer Placeholder 3">
            <a:extLst>
              <a:ext uri="{FF2B5EF4-FFF2-40B4-BE49-F238E27FC236}">
                <a16:creationId xmlns:a16="http://schemas.microsoft.com/office/drawing/2014/main" id="{8C463836-F06F-1486-3D9D-A40D4A205C7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D4D536-5AED-FC38-3E46-ECCF99BD47D6}"/>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a:extLst>
              <a:ext uri="{FF2B5EF4-FFF2-40B4-BE49-F238E27FC236}">
                <a16:creationId xmlns:a16="http://schemas.microsoft.com/office/drawing/2014/main" id="{14EFEE59-DFCF-2D98-EF6D-43C40942E7A9}"/>
              </a:ext>
            </a:extLst>
          </p:cNvPr>
          <p:cNvPicPr>
            <a:picLocks noChangeAspect="1"/>
          </p:cNvPicPr>
          <p:nvPr/>
        </p:nvPicPr>
        <p:blipFill>
          <a:blip r:embed="rId2"/>
          <a:stretch>
            <a:fillRect/>
          </a:stretch>
        </p:blipFill>
        <p:spPr>
          <a:xfrm>
            <a:off x="1301750" y="4174309"/>
            <a:ext cx="2273300" cy="1879600"/>
          </a:xfrm>
          <a:prstGeom prst="rect">
            <a:avLst/>
          </a:prstGeom>
        </p:spPr>
      </p:pic>
      <p:pic>
        <p:nvPicPr>
          <p:cNvPr id="7" name="Picture 6">
            <a:extLst>
              <a:ext uri="{FF2B5EF4-FFF2-40B4-BE49-F238E27FC236}">
                <a16:creationId xmlns:a16="http://schemas.microsoft.com/office/drawing/2014/main" id="{D34DCFA7-6950-08EF-2AF8-767CE8775D95}"/>
              </a:ext>
            </a:extLst>
          </p:cNvPr>
          <p:cNvPicPr>
            <a:picLocks noChangeAspect="1"/>
          </p:cNvPicPr>
          <p:nvPr/>
        </p:nvPicPr>
        <p:blipFill>
          <a:blip r:embed="rId3"/>
          <a:stretch>
            <a:fillRect/>
          </a:stretch>
        </p:blipFill>
        <p:spPr>
          <a:xfrm>
            <a:off x="4344363" y="4418330"/>
            <a:ext cx="3911600" cy="1130300"/>
          </a:xfrm>
          <a:prstGeom prst="rect">
            <a:avLst/>
          </a:prstGeom>
        </p:spPr>
      </p:pic>
      <p:pic>
        <p:nvPicPr>
          <p:cNvPr id="8" name="Picture 7">
            <a:extLst>
              <a:ext uri="{FF2B5EF4-FFF2-40B4-BE49-F238E27FC236}">
                <a16:creationId xmlns:a16="http://schemas.microsoft.com/office/drawing/2014/main" id="{B1B0B0DA-AF78-9C08-BA70-1B9A8CF07B74}"/>
              </a:ext>
            </a:extLst>
          </p:cNvPr>
          <p:cNvPicPr>
            <a:picLocks noChangeAspect="1"/>
          </p:cNvPicPr>
          <p:nvPr/>
        </p:nvPicPr>
        <p:blipFill>
          <a:blip r:embed="rId4"/>
          <a:stretch>
            <a:fillRect/>
          </a:stretch>
        </p:blipFill>
        <p:spPr>
          <a:xfrm>
            <a:off x="9025277" y="4085409"/>
            <a:ext cx="2032000" cy="2057400"/>
          </a:xfrm>
          <a:prstGeom prst="rect">
            <a:avLst/>
          </a:prstGeom>
        </p:spPr>
      </p:pic>
    </p:spTree>
    <p:extLst>
      <p:ext uri="{BB962C8B-B14F-4D97-AF65-F5344CB8AC3E}">
        <p14:creationId xmlns:p14="http://schemas.microsoft.com/office/powerpoint/2010/main" val="384595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34F7-BE8A-EF41-4B60-9C13F0A86F61}"/>
              </a:ext>
            </a:extLst>
          </p:cNvPr>
          <p:cNvSpPr>
            <a:spLocks noGrp="1"/>
          </p:cNvSpPr>
          <p:nvPr>
            <p:ph type="title"/>
          </p:nvPr>
        </p:nvSpPr>
        <p:spPr/>
        <p:txBody>
          <a:bodyPr/>
          <a:lstStyle/>
          <a:p>
            <a:r>
              <a:rPr lang="en-DK" dirty="0"/>
              <a:t>Developing pipeline for WGS surveillance</a:t>
            </a:r>
          </a:p>
        </p:txBody>
      </p:sp>
      <p:sp>
        <p:nvSpPr>
          <p:cNvPr id="3" name="Content Placeholder 2">
            <a:extLst>
              <a:ext uri="{FF2B5EF4-FFF2-40B4-BE49-F238E27FC236}">
                <a16:creationId xmlns:a16="http://schemas.microsoft.com/office/drawing/2014/main" id="{8BF0766E-78BE-E02E-6BF4-7E53F667CD8E}"/>
              </a:ext>
            </a:extLst>
          </p:cNvPr>
          <p:cNvSpPr>
            <a:spLocks noGrp="1"/>
          </p:cNvSpPr>
          <p:nvPr>
            <p:ph idx="1"/>
          </p:nvPr>
        </p:nvSpPr>
        <p:spPr/>
        <p:txBody>
          <a:bodyPr/>
          <a:lstStyle/>
          <a:p>
            <a:endParaRPr lang="en-DK" dirty="0"/>
          </a:p>
        </p:txBody>
      </p:sp>
      <p:sp>
        <p:nvSpPr>
          <p:cNvPr id="4" name="Footer Placeholder 3">
            <a:extLst>
              <a:ext uri="{FF2B5EF4-FFF2-40B4-BE49-F238E27FC236}">
                <a16:creationId xmlns:a16="http://schemas.microsoft.com/office/drawing/2014/main" id="{157F11D6-6459-3A3E-6F73-0F107C48631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3827F8A-AD53-20BC-FEEA-209A24EE7F03}"/>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7" name="Picture 6">
            <a:extLst>
              <a:ext uri="{FF2B5EF4-FFF2-40B4-BE49-F238E27FC236}">
                <a16:creationId xmlns:a16="http://schemas.microsoft.com/office/drawing/2014/main" id="{36683413-9615-8B2E-7AD8-03E6C581167F}"/>
              </a:ext>
            </a:extLst>
          </p:cNvPr>
          <p:cNvPicPr>
            <a:picLocks noChangeAspect="1"/>
          </p:cNvPicPr>
          <p:nvPr/>
        </p:nvPicPr>
        <p:blipFill>
          <a:blip r:embed="rId2"/>
          <a:stretch>
            <a:fillRect/>
          </a:stretch>
        </p:blipFill>
        <p:spPr>
          <a:xfrm>
            <a:off x="2226282" y="1273130"/>
            <a:ext cx="2400300" cy="2451100"/>
          </a:xfrm>
          <a:prstGeom prst="rect">
            <a:avLst/>
          </a:prstGeom>
        </p:spPr>
      </p:pic>
      <p:pic>
        <p:nvPicPr>
          <p:cNvPr id="8" name="Picture 7">
            <a:extLst>
              <a:ext uri="{FF2B5EF4-FFF2-40B4-BE49-F238E27FC236}">
                <a16:creationId xmlns:a16="http://schemas.microsoft.com/office/drawing/2014/main" id="{66D234BB-ACE3-0DA2-93CB-8AAB89FE3D39}"/>
              </a:ext>
            </a:extLst>
          </p:cNvPr>
          <p:cNvPicPr>
            <a:picLocks noChangeAspect="1"/>
          </p:cNvPicPr>
          <p:nvPr/>
        </p:nvPicPr>
        <p:blipFill>
          <a:blip r:embed="rId3"/>
          <a:stretch>
            <a:fillRect/>
          </a:stretch>
        </p:blipFill>
        <p:spPr>
          <a:xfrm>
            <a:off x="6927430" y="1273130"/>
            <a:ext cx="2476500" cy="2527300"/>
          </a:xfrm>
          <a:prstGeom prst="rect">
            <a:avLst/>
          </a:prstGeom>
        </p:spPr>
      </p:pic>
      <p:pic>
        <p:nvPicPr>
          <p:cNvPr id="9" name="Picture 8">
            <a:extLst>
              <a:ext uri="{FF2B5EF4-FFF2-40B4-BE49-F238E27FC236}">
                <a16:creationId xmlns:a16="http://schemas.microsoft.com/office/drawing/2014/main" id="{2A7A1BD6-5FF6-EEEE-1894-1B8176446C05}"/>
              </a:ext>
            </a:extLst>
          </p:cNvPr>
          <p:cNvPicPr>
            <a:picLocks noChangeAspect="1"/>
          </p:cNvPicPr>
          <p:nvPr/>
        </p:nvPicPr>
        <p:blipFill>
          <a:blip r:embed="rId4"/>
          <a:stretch>
            <a:fillRect/>
          </a:stretch>
        </p:blipFill>
        <p:spPr>
          <a:xfrm>
            <a:off x="2226282" y="3901570"/>
            <a:ext cx="2400300" cy="2476500"/>
          </a:xfrm>
          <a:prstGeom prst="rect">
            <a:avLst/>
          </a:prstGeom>
        </p:spPr>
      </p:pic>
      <p:pic>
        <p:nvPicPr>
          <p:cNvPr id="10" name="Picture 9">
            <a:extLst>
              <a:ext uri="{FF2B5EF4-FFF2-40B4-BE49-F238E27FC236}">
                <a16:creationId xmlns:a16="http://schemas.microsoft.com/office/drawing/2014/main" id="{C9F78344-612E-55D2-8954-6B6580339305}"/>
              </a:ext>
            </a:extLst>
          </p:cNvPr>
          <p:cNvPicPr>
            <a:picLocks noChangeAspect="1"/>
          </p:cNvPicPr>
          <p:nvPr/>
        </p:nvPicPr>
        <p:blipFill>
          <a:blip r:embed="rId5"/>
          <a:stretch>
            <a:fillRect/>
          </a:stretch>
        </p:blipFill>
        <p:spPr>
          <a:xfrm>
            <a:off x="6971880" y="3963006"/>
            <a:ext cx="2387600" cy="2463800"/>
          </a:xfrm>
          <a:prstGeom prst="rect">
            <a:avLst/>
          </a:prstGeom>
        </p:spPr>
      </p:pic>
    </p:spTree>
    <p:extLst>
      <p:ext uri="{BB962C8B-B14F-4D97-AF65-F5344CB8AC3E}">
        <p14:creationId xmlns:p14="http://schemas.microsoft.com/office/powerpoint/2010/main" val="3657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AE0C-2BF6-E458-4BE6-C4CF1FC76576}"/>
              </a:ext>
            </a:extLst>
          </p:cNvPr>
          <p:cNvSpPr>
            <a:spLocks noGrp="1"/>
          </p:cNvSpPr>
          <p:nvPr>
            <p:ph type="title"/>
          </p:nvPr>
        </p:nvSpPr>
        <p:spPr/>
        <p:txBody>
          <a:bodyPr/>
          <a:lstStyle/>
          <a:p>
            <a:r>
              <a:rPr lang="en-DK" dirty="0"/>
              <a:t>Developing pipeline for WGS surveillance</a:t>
            </a:r>
          </a:p>
        </p:txBody>
      </p:sp>
      <p:sp>
        <p:nvSpPr>
          <p:cNvPr id="3" name="Content Placeholder 2">
            <a:extLst>
              <a:ext uri="{FF2B5EF4-FFF2-40B4-BE49-F238E27FC236}">
                <a16:creationId xmlns:a16="http://schemas.microsoft.com/office/drawing/2014/main" id="{B13E7EAA-464B-3544-4621-5AB6E7C003FC}"/>
              </a:ext>
            </a:extLst>
          </p:cNvPr>
          <p:cNvSpPr>
            <a:spLocks noGrp="1"/>
          </p:cNvSpPr>
          <p:nvPr>
            <p:ph idx="1"/>
          </p:nvPr>
        </p:nvSpPr>
        <p:spPr/>
        <p:txBody>
          <a:bodyPr>
            <a:normAutofit fontScale="92500" lnSpcReduction="20000"/>
          </a:bodyPr>
          <a:lstStyle/>
          <a:p>
            <a:r>
              <a:rPr lang="en-DK" dirty="0"/>
              <a:t>After that you have parsed metadata and sequencing output.</a:t>
            </a:r>
          </a:p>
          <a:p>
            <a:endParaRPr lang="en-DK" dirty="0"/>
          </a:p>
          <a:p>
            <a:r>
              <a:rPr lang="en-DK" dirty="0"/>
              <a:t>Which tool to run to make an assembly?</a:t>
            </a:r>
          </a:p>
          <a:p>
            <a:r>
              <a:rPr lang="en-DK" dirty="0"/>
              <a:t>Which tool to run to do quality control?</a:t>
            </a:r>
          </a:p>
          <a:p>
            <a:endParaRPr lang="en-DK" dirty="0"/>
          </a:p>
          <a:p>
            <a:r>
              <a:rPr lang="en-DK" dirty="0"/>
              <a:t>Which tools to run for post processing?</a:t>
            </a:r>
          </a:p>
          <a:p>
            <a:endParaRPr lang="en-DK" dirty="0"/>
          </a:p>
          <a:p>
            <a:r>
              <a:rPr lang="en-DK" dirty="0"/>
              <a:t>How to deal with updating software? </a:t>
            </a:r>
          </a:p>
          <a:p>
            <a:r>
              <a:rPr lang="en-DK" dirty="0"/>
              <a:t>If you keep updating, how you validate that new result is better than previous one?</a:t>
            </a:r>
          </a:p>
          <a:p>
            <a:r>
              <a:rPr lang="en-DK" dirty="0"/>
              <a:t>Do you recalculate older one? </a:t>
            </a:r>
          </a:p>
        </p:txBody>
      </p:sp>
      <p:sp>
        <p:nvSpPr>
          <p:cNvPr id="4" name="Footer Placeholder 3">
            <a:extLst>
              <a:ext uri="{FF2B5EF4-FFF2-40B4-BE49-F238E27FC236}">
                <a16:creationId xmlns:a16="http://schemas.microsoft.com/office/drawing/2014/main" id="{C3A29DBA-50E8-494A-DD17-AD370782009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7A7FE81-46DA-59CF-F0CD-1D665F857FDE}"/>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Tree>
    <p:extLst>
      <p:ext uri="{BB962C8B-B14F-4D97-AF65-F5344CB8AC3E}">
        <p14:creationId xmlns:p14="http://schemas.microsoft.com/office/powerpoint/2010/main" val="3477681329"/>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DE9441AF-E517-4DD8-A2BD-C4DED19EB889}"/>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otx" id="{7FE58D3C-B122-4504-AAE9-CD1E55F170CE}" vid="{61788321-1BFC-4F2D-9A53-6750F21798D4}"/>
    </a:ext>
  </a:ext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15b8fc-4937-4802-b4b3-4554cec0e849">
      <Value>9</Value>
      <Value>10</Value>
      <Value>30</Value>
      <Value>85</Value>
    </TaxCatchAll>
    <lcf76f155ced4ddcb4097134ff3c332f xmlns="236abc72-1b35-4045-bc74-cc6f93157fa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D2B1FDCEC69474394C8C7F29979CE4D" ma:contentTypeVersion="12" ma:contentTypeDescription="Opret et nyt dokument." ma:contentTypeScope="" ma:versionID="b4ff41c91efa5fd2a8c41cb56506a8e9">
  <xsd:schema xmlns:xsd="http://www.w3.org/2001/XMLSchema" xmlns:xs="http://www.w3.org/2001/XMLSchema" xmlns:p="http://schemas.microsoft.com/office/2006/metadata/properties" xmlns:ns2="236abc72-1b35-4045-bc74-cc6f93157faf" xmlns:ns3="f315b8fc-4937-4802-b4b3-4554cec0e849" targetNamespace="http://schemas.microsoft.com/office/2006/metadata/properties" ma:root="true" ma:fieldsID="ba4087136e5e0eec0514cb6d0334c7e3" ns2:_="" ns3:_="">
    <xsd:import namespace="236abc72-1b35-4045-bc74-cc6f93157faf"/>
    <xsd:import namespace="f315b8fc-4937-4802-b4b3-4554cec0e8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abc72-1b35-4045-bc74-cc6f93157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b954ac37-474b-4ce9-96da-5e2495cdfa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15b8fc-4937-4802-b4b3-4554cec0e849"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7529cc62-26f1-4060-8cbc-a4b1eee5d41b}" ma:internalName="TaxCatchAll" ma:showField="CatchAllData" ma:web="f315b8fc-4937-4802-b4b3-4554cec0e8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5668B-D425-4D8D-A0F6-5E0747332DCB}">
  <ds:schemaRefs>
    <ds:schemaRef ds:uri="236abc72-1b35-4045-bc74-cc6f93157faf"/>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f315b8fc-4937-4802-b4b3-4554cec0e84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B3CE667-56DA-44BB-A1AD-7BCD82F0D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abc72-1b35-4045-bc74-cc6f93157faf"/>
    <ds:schemaRef ds:uri="f315b8fc-4937-4802-b4b3-4554cec0e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342C2F-7896-410F-AA12-180032857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708</Words>
  <Application>Microsoft Macintosh PowerPoint</Application>
  <PresentationFormat>Widescreen</PresentationFormat>
  <Paragraphs>82</Paragraphs>
  <Slides>12</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-apple-system</vt:lpstr>
      <vt:lpstr>Arial</vt:lpstr>
      <vt:lpstr>Tahoma</vt:lpstr>
      <vt:lpstr>Wingdings</vt:lpstr>
      <vt:lpstr>ECDC_PowerPoint_Template_2017</vt:lpstr>
      <vt:lpstr>ECDC_PowerPoint_Template_2017-2</vt:lpstr>
      <vt:lpstr>Theme_ECDC</vt:lpstr>
      <vt:lpstr>Pipeline development</vt:lpstr>
      <vt:lpstr>Objectives</vt:lpstr>
      <vt:lpstr>Terms</vt:lpstr>
      <vt:lpstr>Disadvantages of having automated system</vt:lpstr>
      <vt:lpstr>Advantages of having automated system</vt:lpstr>
      <vt:lpstr>Parallel computing</vt:lpstr>
      <vt:lpstr>Workload and workflow management</vt:lpstr>
      <vt:lpstr>Developing pipeline for WGS surveillance</vt:lpstr>
      <vt:lpstr>Developing pipeline for WGS surveillance</vt:lpstr>
      <vt:lpstr>Developing pipeline for WGS surveillance</vt:lpstr>
      <vt:lpstr>Developing pipeline for WGS surveillance</vt:lpstr>
      <vt:lpstr>Practicals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2022-09-11T10:55:31Z</dcterms:created>
  <dcterms:modified xsi:type="dcterms:W3CDTF">2023-06-01T19:43:20Z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0x0101003D2B1FDCEC69474394C8C7F29979CE4D</vt:lpwstr>
  </property>
  <property fmtid="{D5CDD505-2E9C-101B-9397-08002B2CF9AE}" pid="3" name="ECMX_ENTITY">
    <vt:lpwstr/>
  </property>
  <property fmtid="{D5CDD505-2E9C-101B-9397-08002B2CF9AE}" pid="4" name="b80f357c25a94dacb60f1fd0d4d680fc">
    <vt:lpwstr/>
  </property>
  <property fmtid="{D5CDD505-2E9C-101B-9397-08002B2CF9AE}" pid="5" name="ECMX_LIFECYCLE">
    <vt:lpwstr>9;#Active|50127695-0d4f-4ac1-ab93-ebc716c3e584</vt:lpwstr>
  </property>
  <property fmtid="{D5CDD505-2E9C-101B-9397-08002B2CF9AE}" pid="6" name="ECMX_DISEASEPATHOGEN">
    <vt:lpwstr/>
  </property>
  <property fmtid="{D5CDD505-2E9C-101B-9397-08002B2CF9AE}" pid="7" name="ECMX_DOCUMENTTYPE">
    <vt:lpwstr>85;#Training Material|31e39f6d-8728-42bb-87ba-ba7371348e4a</vt:lpwstr>
  </property>
  <property fmtid="{D5CDD505-2E9C-101B-9397-08002B2CF9AE}" pid="8" name="h05cc6f867ac4da49e4569497b7e270e">
    <vt:lpwstr/>
  </property>
  <property fmtid="{D5CDD505-2E9C-101B-9397-08002B2CF9AE}" pid="9" name="DocumentType">
    <vt:lpwstr/>
  </property>
  <property fmtid="{D5CDD505-2E9C-101B-9397-08002B2CF9AE}" pid="10" name="ECMX_CATEGORYLABEL">
    <vt:lpwstr>30;#Public health training|75714065-8f11-40ef-97c0-a6ab016bbaa4</vt:lpwstr>
  </property>
  <property fmtid="{D5CDD505-2E9C-101B-9397-08002B2CF9AE}" pid="11" name="ECMX_DOCUMENTSTATUS">
    <vt:lpwstr>10;#Final|a32a3a8d-4a80-4138-955a-de688ad92766</vt:lpwstr>
  </property>
  <property fmtid="{D5CDD505-2E9C-101B-9397-08002B2CF9AE}" pid="12" name="CategoryLabel">
    <vt:lpwstr/>
  </property>
  <property fmtid="{D5CDD505-2E9C-101B-9397-08002B2CF9AE}" pid="13" name="_dlc_DocIdItemGuid">
    <vt:lpwstr>bfd35217-d4ed-4b6f-b4a5-8fc4ab90b00b</vt:lpwstr>
  </property>
</Properties>
</file>