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1" r:id="rId6"/>
    <p:sldMasterId id="2147483653" r:id="rId7"/>
    <p:sldMasterId id="2147483671" r:id="rId8"/>
  </p:sldMasterIdLst>
  <p:notesMasterIdLst>
    <p:notesMasterId r:id="rId18"/>
  </p:notesMasterIdLst>
  <p:handoutMasterIdLst>
    <p:handoutMasterId r:id="rId19"/>
  </p:handoutMasterIdLst>
  <p:sldIdLst>
    <p:sldId id="256" r:id="rId9"/>
    <p:sldId id="2147474034" r:id="rId10"/>
    <p:sldId id="2147474033" r:id="rId11"/>
    <p:sldId id="2147474037" r:id="rId12"/>
    <p:sldId id="2147474038" r:id="rId13"/>
    <p:sldId id="2147474041" r:id="rId14"/>
    <p:sldId id="2147474040" r:id="rId15"/>
    <p:sldId id="2147474039" r:id="rId16"/>
    <p:sldId id="260" r:id="rId17"/>
  </p:sldIdLst>
  <p:sldSz cx="12192000" cy="6858000"/>
  <p:notesSz cx="7023100" cy="93091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8392FB69-1017-43EC-9223-EBD92CC6B76C}">
          <p14:sldIdLst>
            <p14:sldId id="256"/>
            <p14:sldId id="2147474034"/>
            <p14:sldId id="2147474033"/>
            <p14:sldId id="2147474037"/>
            <p14:sldId id="2147474038"/>
            <p14:sldId id="2147474041"/>
            <p14:sldId id="2147474040"/>
            <p14:sldId id="214747403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BFCF"/>
    <a:srgbClr val="7BB73A"/>
    <a:srgbClr val="186593"/>
    <a:srgbClr val="898989"/>
    <a:srgbClr val="E2EFF2"/>
    <a:srgbClr val="85843F"/>
    <a:srgbClr val="4D7F1A"/>
    <a:srgbClr val="FFFFF7"/>
    <a:srgbClr val="D8D9DA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D805F3-8FE1-4E6B-9746-64DC11E2B318}" v="2" dt="2023-10-10T08:31:25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 varScale="1">
        <p:scale>
          <a:sx n="79" d="100"/>
          <a:sy n="79" d="100"/>
        </p:scale>
        <p:origin x="3102" y="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4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534988"/>
            <a:ext cx="4221163" cy="237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9211" y="3235559"/>
            <a:ext cx="5618480" cy="53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7569" y="8841859"/>
            <a:ext cx="3043891" cy="465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35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460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https://eur-lex.europa.eu/EN/legal-content/summary/european-centre-for-disease-prevention-and-control.html#:~:text=In%202022%2C%20the%20ECDC's%20mandate,the%20European%20Union%20(EU).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006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5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850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18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48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5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3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0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26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59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D90B68-1931-41A8-CF38-3BECD6A19B6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4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7CCEB-449D-2D16-ADF0-D8F3BD4CCCE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A5E9D-810F-5798-23AE-61B6042BF43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353987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hyperlink" Target="https://tinyurl.com/salm02" TargetMode="External"/><Relationship Id="rId4" Type="http://schemas.openxmlformats.org/officeDocument/2006/relationships/hyperlink" Target="https://tinyurl.com/salm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r>
              <a:rPr lang="en-GB" sz="4000" dirty="0"/>
              <a:t>Hands-on exercises with </a:t>
            </a:r>
            <a:r>
              <a:rPr lang="en-GB" sz="4000" dirty="0" err="1"/>
              <a:t>Epipulse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1547944" cy="462721"/>
          </a:xfrm>
        </p:spPr>
        <p:txBody>
          <a:bodyPr/>
          <a:lstStyle/>
          <a:p>
            <a:r>
              <a:rPr lang="en-US" sz="2800" b="0" dirty="0"/>
              <a:t>Bridging the gaps in Bioinformatics</a:t>
            </a:r>
            <a:endParaRPr lang="en-GB" sz="2800" b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5523-CA8D-4EE7-A83A-A5A79290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latin typeface="Tahoma"/>
                <a:ea typeface="Tahoma"/>
                <a:cs typeface="Tahoma"/>
              </a:rPr>
              <a:t>Epipulse</a:t>
            </a:r>
            <a:r>
              <a:rPr lang="en-GB" dirty="0">
                <a:latin typeface="Tahoma"/>
                <a:ea typeface="Tahoma"/>
                <a:cs typeface="Tahoma"/>
              </a:rPr>
              <a:t> flow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8F598-9A76-4B08-9397-62F9A8B5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F9E29A8E-A0F1-419A-8E8B-A78BF9C70DE8}" type="slidenum">
              <a:rPr lang="en-GB">
                <a:solidFill>
                  <a:prstClr val="white"/>
                </a:solidFill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68263A-3F76-9894-1BD1-92004557A90A}"/>
              </a:ext>
            </a:extLst>
          </p:cNvPr>
          <p:cNvCxnSpPr>
            <a:cxnSpLocks/>
          </p:cNvCxnSpPr>
          <p:nvPr/>
        </p:nvCxnSpPr>
        <p:spPr>
          <a:xfrm>
            <a:off x="896112" y="3696789"/>
            <a:ext cx="1072257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8E4B0216-F435-BAEE-ACDE-560C3146C496}"/>
              </a:ext>
            </a:extLst>
          </p:cNvPr>
          <p:cNvSpPr/>
          <p:nvPr/>
        </p:nvSpPr>
        <p:spPr>
          <a:xfrm>
            <a:off x="1261872" y="3513909"/>
            <a:ext cx="347472" cy="3474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410D64-AAB7-92F5-406F-5E0BF0893C9C}"/>
              </a:ext>
            </a:extLst>
          </p:cNvPr>
          <p:cNvSpPr txBox="1"/>
          <p:nvPr/>
        </p:nvSpPr>
        <p:spPr>
          <a:xfrm>
            <a:off x="659532" y="2071813"/>
            <a:ext cx="3310128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Country A launches the event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2022-FWD-00002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E01E45-6509-3C87-1BEF-415C6947287A}"/>
              </a:ext>
            </a:extLst>
          </p:cNvPr>
          <p:cNvSpPr/>
          <p:nvPr/>
        </p:nvSpPr>
        <p:spPr>
          <a:xfrm>
            <a:off x="1873794" y="3523052"/>
            <a:ext cx="347472" cy="347472"/>
          </a:xfrm>
          <a:prstGeom prst="ellipse">
            <a:avLst/>
          </a:prstGeom>
          <a:solidFill>
            <a:srgbClr val="7BB73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9897E2-F54A-041C-1723-B0D83253AEA4}"/>
              </a:ext>
            </a:extLst>
          </p:cNvPr>
          <p:cNvSpPr txBox="1"/>
          <p:nvPr/>
        </p:nvSpPr>
        <p:spPr>
          <a:xfrm>
            <a:off x="973039" y="4368587"/>
            <a:ext cx="218251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ECDC publishes the situation awareness report; e-mail exchanges with country A about the event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D76FCE-8116-F7DD-53BF-FB38F5B997E8}"/>
              </a:ext>
            </a:extLst>
          </p:cNvPr>
          <p:cNvSpPr/>
          <p:nvPr/>
        </p:nvSpPr>
        <p:spPr>
          <a:xfrm>
            <a:off x="2916936" y="3523052"/>
            <a:ext cx="347472" cy="3474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7CE7D5-D387-020D-1A1D-532B08C0827A}"/>
              </a:ext>
            </a:extLst>
          </p:cNvPr>
          <p:cNvSpPr txBox="1"/>
          <p:nvPr/>
        </p:nvSpPr>
        <p:spPr>
          <a:xfrm>
            <a:off x="2401684" y="2637498"/>
            <a:ext cx="331012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Country B posts a comment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9C81BB9-3157-0542-76BE-6A68E6CD9476}"/>
              </a:ext>
            </a:extLst>
          </p:cNvPr>
          <p:cNvSpPr/>
          <p:nvPr/>
        </p:nvSpPr>
        <p:spPr>
          <a:xfrm>
            <a:off x="3419566" y="3509157"/>
            <a:ext cx="347472" cy="347472"/>
          </a:xfrm>
          <a:prstGeom prst="ellipse">
            <a:avLst/>
          </a:prstGeom>
          <a:solidFill>
            <a:srgbClr val="7BB73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B19550-7ECD-F4BB-D4BC-DC30780883F9}"/>
              </a:ext>
            </a:extLst>
          </p:cNvPr>
          <p:cNvSpPr txBox="1"/>
          <p:nvPr/>
        </p:nvSpPr>
        <p:spPr>
          <a:xfrm>
            <a:off x="3358315" y="5025280"/>
            <a:ext cx="2397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ECDC updates the </a:t>
            </a:r>
          </a:p>
          <a:p>
            <a:r>
              <a:rPr lang="en-GB" sz="1600" dirty="0"/>
              <a:t>situation awareness;  phone calls with countries A and B; textbox with instructions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A6BD28C-283B-D0B3-0344-EC774290077E}"/>
              </a:ext>
            </a:extLst>
          </p:cNvPr>
          <p:cNvSpPr/>
          <p:nvPr/>
        </p:nvSpPr>
        <p:spPr>
          <a:xfrm>
            <a:off x="4165820" y="3523052"/>
            <a:ext cx="347472" cy="3474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625362-115A-AD84-2CFF-FB392D86AD97}"/>
              </a:ext>
            </a:extLst>
          </p:cNvPr>
          <p:cNvSpPr txBox="1"/>
          <p:nvPr/>
        </p:nvSpPr>
        <p:spPr>
          <a:xfrm>
            <a:off x="4056748" y="3004417"/>
            <a:ext cx="331012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Country C posts a comment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8B7AFF-4597-1DA9-543D-A6C1556FED0F}"/>
              </a:ext>
            </a:extLst>
          </p:cNvPr>
          <p:cNvCxnSpPr>
            <a:cxnSpLocks/>
          </p:cNvCxnSpPr>
          <p:nvPr/>
        </p:nvCxnSpPr>
        <p:spPr>
          <a:xfrm>
            <a:off x="1458686" y="2637498"/>
            <a:ext cx="0" cy="723065"/>
          </a:xfrm>
          <a:prstGeom prst="line">
            <a:avLst/>
          </a:prstGeom>
          <a:ln w="12700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590A6C3-3B6B-DF3A-3A68-682110579A4B}"/>
              </a:ext>
            </a:extLst>
          </p:cNvPr>
          <p:cNvCxnSpPr>
            <a:cxnSpLocks/>
          </p:cNvCxnSpPr>
          <p:nvPr/>
        </p:nvCxnSpPr>
        <p:spPr>
          <a:xfrm>
            <a:off x="2049781" y="3987113"/>
            <a:ext cx="0" cy="360000"/>
          </a:xfrm>
          <a:prstGeom prst="line">
            <a:avLst/>
          </a:prstGeom>
          <a:ln w="12700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EB9E39-91DB-748C-1D48-C895A52B8978}"/>
              </a:ext>
            </a:extLst>
          </p:cNvPr>
          <p:cNvCxnSpPr>
            <a:cxnSpLocks/>
          </p:cNvCxnSpPr>
          <p:nvPr/>
        </p:nvCxnSpPr>
        <p:spPr>
          <a:xfrm>
            <a:off x="3101196" y="3033031"/>
            <a:ext cx="0" cy="360000"/>
          </a:xfrm>
          <a:prstGeom prst="line">
            <a:avLst/>
          </a:prstGeom>
          <a:ln w="12700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028627C-65E0-E0CF-08A9-C9B81E33168E}"/>
              </a:ext>
            </a:extLst>
          </p:cNvPr>
          <p:cNvCxnSpPr>
            <a:cxnSpLocks/>
          </p:cNvCxnSpPr>
          <p:nvPr/>
        </p:nvCxnSpPr>
        <p:spPr>
          <a:xfrm>
            <a:off x="3610212" y="4008587"/>
            <a:ext cx="0" cy="1008000"/>
          </a:xfrm>
          <a:prstGeom prst="line">
            <a:avLst/>
          </a:prstGeom>
          <a:ln w="12700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784C8BA-FAF0-5E37-2084-1705FCC9B405}"/>
              </a:ext>
            </a:extLst>
          </p:cNvPr>
          <p:cNvCxnSpPr>
            <a:cxnSpLocks/>
          </p:cNvCxnSpPr>
          <p:nvPr/>
        </p:nvCxnSpPr>
        <p:spPr>
          <a:xfrm>
            <a:off x="4339556" y="3338792"/>
            <a:ext cx="0" cy="108000"/>
          </a:xfrm>
          <a:prstGeom prst="line">
            <a:avLst/>
          </a:prstGeom>
          <a:ln w="12700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6856833F-9323-970B-0C07-C185869B89E2}"/>
              </a:ext>
            </a:extLst>
          </p:cNvPr>
          <p:cNvSpPr/>
          <p:nvPr/>
        </p:nvSpPr>
        <p:spPr>
          <a:xfrm>
            <a:off x="4426478" y="3524428"/>
            <a:ext cx="347472" cy="3474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A964AA-B692-605C-4D54-F6523D284B20}"/>
              </a:ext>
            </a:extLst>
          </p:cNvPr>
          <p:cNvSpPr txBox="1"/>
          <p:nvPr/>
        </p:nvSpPr>
        <p:spPr>
          <a:xfrm>
            <a:off x="3874877" y="4207305"/>
            <a:ext cx="28234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Country D posts a comment; </a:t>
            </a:r>
          </a:p>
          <a:p>
            <a:r>
              <a:rPr lang="en-GB" sz="1600" dirty="0"/>
              <a:t>country A shares WGS data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B76170-B972-A235-5FD3-94CA9828F537}"/>
              </a:ext>
            </a:extLst>
          </p:cNvPr>
          <p:cNvCxnSpPr>
            <a:cxnSpLocks/>
          </p:cNvCxnSpPr>
          <p:nvPr/>
        </p:nvCxnSpPr>
        <p:spPr>
          <a:xfrm>
            <a:off x="4608068" y="3970160"/>
            <a:ext cx="0" cy="151200"/>
          </a:xfrm>
          <a:prstGeom prst="line">
            <a:avLst/>
          </a:prstGeom>
          <a:ln w="12700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72BA75C2-2CB1-AD8B-720D-55588985A255}"/>
              </a:ext>
            </a:extLst>
          </p:cNvPr>
          <p:cNvSpPr/>
          <p:nvPr/>
        </p:nvSpPr>
        <p:spPr>
          <a:xfrm>
            <a:off x="4645517" y="3529222"/>
            <a:ext cx="347472" cy="3474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061DD87-54B4-6172-2AC1-81FD91234914}"/>
              </a:ext>
            </a:extLst>
          </p:cNvPr>
          <p:cNvSpPr txBox="1"/>
          <p:nvPr/>
        </p:nvSpPr>
        <p:spPr>
          <a:xfrm>
            <a:off x="4645516" y="1956476"/>
            <a:ext cx="64941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ECDC organizes an on-line meeting with the affected countries; ECDC provides sequencing support to help characterizing the outbreak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E9A5D6E-CB26-EAD0-0794-DF9CE2DB23C5}"/>
              </a:ext>
            </a:extLst>
          </p:cNvPr>
          <p:cNvSpPr/>
          <p:nvPr/>
        </p:nvSpPr>
        <p:spPr>
          <a:xfrm>
            <a:off x="4855029" y="2576286"/>
            <a:ext cx="2460171" cy="841829"/>
          </a:xfrm>
          <a:custGeom>
            <a:avLst/>
            <a:gdLst>
              <a:gd name="connsiteX0" fmla="*/ 1371600 w 2460171"/>
              <a:gd name="connsiteY0" fmla="*/ 0 h 841829"/>
              <a:gd name="connsiteX1" fmla="*/ 1371600 w 2460171"/>
              <a:gd name="connsiteY1" fmla="*/ 297543 h 841829"/>
              <a:gd name="connsiteX2" fmla="*/ 2460171 w 2460171"/>
              <a:gd name="connsiteY2" fmla="*/ 297543 h 841829"/>
              <a:gd name="connsiteX3" fmla="*/ 2460171 w 2460171"/>
              <a:gd name="connsiteY3" fmla="*/ 791029 h 841829"/>
              <a:gd name="connsiteX4" fmla="*/ 0 w 2460171"/>
              <a:gd name="connsiteY4" fmla="*/ 791029 h 841829"/>
              <a:gd name="connsiteX5" fmla="*/ 0 w 2460171"/>
              <a:gd name="connsiteY5" fmla="*/ 841829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0171" h="841829">
                <a:moveTo>
                  <a:pt x="1371600" y="0"/>
                </a:moveTo>
                <a:lnTo>
                  <a:pt x="1371600" y="297543"/>
                </a:lnTo>
                <a:lnTo>
                  <a:pt x="2460171" y="297543"/>
                </a:lnTo>
                <a:lnTo>
                  <a:pt x="2460171" y="791029"/>
                </a:lnTo>
                <a:lnTo>
                  <a:pt x="0" y="791029"/>
                </a:lnTo>
                <a:lnTo>
                  <a:pt x="0" y="841829"/>
                </a:lnTo>
              </a:path>
            </a:pathLst>
          </a:custGeom>
          <a:ln w="12700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DDC9731-9503-E8D8-AC1D-127AD9041D1D}"/>
              </a:ext>
            </a:extLst>
          </p:cNvPr>
          <p:cNvGrpSpPr/>
          <p:nvPr/>
        </p:nvGrpSpPr>
        <p:grpSpPr>
          <a:xfrm>
            <a:off x="5370510" y="3325189"/>
            <a:ext cx="464236" cy="545304"/>
            <a:chOff x="6139764" y="3651760"/>
            <a:chExt cx="464236" cy="54530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712A368-0288-72B2-E273-CEC0B97F62BD}"/>
                </a:ext>
              </a:extLst>
            </p:cNvPr>
            <p:cNvSpPr/>
            <p:nvPr/>
          </p:nvSpPr>
          <p:spPr>
            <a:xfrm>
              <a:off x="6175829" y="3849623"/>
              <a:ext cx="428171" cy="34744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C4F613F-6312-D58E-ADFD-CC2055148A80}"/>
                </a:ext>
              </a:extLst>
            </p:cNvPr>
            <p:cNvSpPr txBox="1"/>
            <p:nvPr/>
          </p:nvSpPr>
          <p:spPr>
            <a:xfrm>
              <a:off x="6139764" y="3651760"/>
              <a:ext cx="46423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…</a:t>
              </a: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0077E73A-DAD7-505F-1345-91FCE7823057}"/>
              </a:ext>
            </a:extLst>
          </p:cNvPr>
          <p:cNvSpPr/>
          <p:nvPr/>
        </p:nvSpPr>
        <p:spPr>
          <a:xfrm>
            <a:off x="6118483" y="3538753"/>
            <a:ext cx="347472" cy="347472"/>
          </a:xfrm>
          <a:prstGeom prst="ellipse">
            <a:avLst/>
          </a:prstGeom>
          <a:solidFill>
            <a:srgbClr val="7BB73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EDBC544-A882-6DE3-0B7E-866881BD078C}"/>
              </a:ext>
            </a:extLst>
          </p:cNvPr>
          <p:cNvSpPr/>
          <p:nvPr/>
        </p:nvSpPr>
        <p:spPr>
          <a:xfrm>
            <a:off x="7787560" y="3523052"/>
            <a:ext cx="347472" cy="347472"/>
          </a:xfrm>
          <a:prstGeom prst="ellipse">
            <a:avLst/>
          </a:prstGeom>
          <a:solidFill>
            <a:srgbClr val="7BB73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88A9ABA-5E6F-C0EB-EA7C-B036B40FDD7F}"/>
              </a:ext>
            </a:extLst>
          </p:cNvPr>
          <p:cNvSpPr/>
          <p:nvPr/>
        </p:nvSpPr>
        <p:spPr>
          <a:xfrm>
            <a:off x="9805613" y="3538753"/>
            <a:ext cx="347472" cy="347472"/>
          </a:xfrm>
          <a:prstGeom prst="ellipse">
            <a:avLst/>
          </a:prstGeom>
          <a:solidFill>
            <a:srgbClr val="7BB73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11B08F9-A694-0FC6-4936-8C15E62E7B67}"/>
              </a:ext>
            </a:extLst>
          </p:cNvPr>
          <p:cNvSpPr txBox="1"/>
          <p:nvPr/>
        </p:nvSpPr>
        <p:spPr>
          <a:xfrm>
            <a:off x="5986625" y="4778978"/>
            <a:ext cx="282346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ECDC shares WGS data analyses with the involved countries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3EB4E58-11B4-4D4D-0008-BEA4CB5BC30E}"/>
              </a:ext>
            </a:extLst>
          </p:cNvPr>
          <p:cNvGrpSpPr/>
          <p:nvPr/>
        </p:nvGrpSpPr>
        <p:grpSpPr>
          <a:xfrm>
            <a:off x="6909019" y="3325192"/>
            <a:ext cx="464236" cy="545304"/>
            <a:chOff x="6139764" y="3651760"/>
            <a:chExt cx="464236" cy="54530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DCCDFED-AE33-A186-0969-744A245C6BA6}"/>
                </a:ext>
              </a:extLst>
            </p:cNvPr>
            <p:cNvSpPr/>
            <p:nvPr/>
          </p:nvSpPr>
          <p:spPr>
            <a:xfrm>
              <a:off x="6175829" y="3849623"/>
              <a:ext cx="428171" cy="34744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936D1B3-F794-CA2F-2C12-9B92B82FAB77}"/>
                </a:ext>
              </a:extLst>
            </p:cNvPr>
            <p:cNvSpPr txBox="1"/>
            <p:nvPr/>
          </p:nvSpPr>
          <p:spPr>
            <a:xfrm>
              <a:off x="6139764" y="3651760"/>
              <a:ext cx="46423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…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014ED249-B9ED-0DE1-97AC-7A490888373B}"/>
              </a:ext>
            </a:extLst>
          </p:cNvPr>
          <p:cNvSpPr txBox="1"/>
          <p:nvPr/>
        </p:nvSpPr>
        <p:spPr>
          <a:xfrm>
            <a:off x="7715599" y="2798086"/>
            <a:ext cx="282346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Risk Assessment update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0C1081-F996-0B5F-BBA5-DB5AB8BC42F0}"/>
              </a:ext>
            </a:extLst>
          </p:cNvPr>
          <p:cNvSpPr txBox="1"/>
          <p:nvPr/>
        </p:nvSpPr>
        <p:spPr>
          <a:xfrm>
            <a:off x="9442797" y="4290965"/>
            <a:ext cx="282346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Scientific publication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68C1882-C11D-07F7-EE50-7476C0E5A46B}"/>
              </a:ext>
            </a:extLst>
          </p:cNvPr>
          <p:cNvSpPr/>
          <p:nvPr/>
        </p:nvSpPr>
        <p:spPr>
          <a:xfrm>
            <a:off x="6307168" y="3546013"/>
            <a:ext cx="347472" cy="34747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74F0DFDB-38CD-1645-1FC5-1302C7A8FD8B}"/>
              </a:ext>
            </a:extLst>
          </p:cNvPr>
          <p:cNvSpPr/>
          <p:nvPr/>
        </p:nvSpPr>
        <p:spPr>
          <a:xfrm>
            <a:off x="6264656" y="3983958"/>
            <a:ext cx="587828" cy="769258"/>
          </a:xfrm>
          <a:custGeom>
            <a:avLst/>
            <a:gdLst>
              <a:gd name="connsiteX0" fmla="*/ 0 w 587828"/>
              <a:gd name="connsiteY0" fmla="*/ 0 h 769258"/>
              <a:gd name="connsiteX1" fmla="*/ 0 w 587828"/>
              <a:gd name="connsiteY1" fmla="*/ 152400 h 769258"/>
              <a:gd name="connsiteX2" fmla="*/ 587828 w 587828"/>
              <a:gd name="connsiteY2" fmla="*/ 152400 h 769258"/>
              <a:gd name="connsiteX3" fmla="*/ 587828 w 587828"/>
              <a:gd name="connsiteY3" fmla="*/ 769258 h 76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828" h="769258">
                <a:moveTo>
                  <a:pt x="0" y="0"/>
                </a:moveTo>
                <a:lnTo>
                  <a:pt x="0" y="152400"/>
                </a:lnTo>
                <a:lnTo>
                  <a:pt x="587828" y="152400"/>
                </a:lnTo>
                <a:lnTo>
                  <a:pt x="587828" y="769258"/>
                </a:lnTo>
              </a:path>
            </a:pathLst>
          </a:custGeom>
          <a:noFill/>
          <a:ln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262A39E-5C3D-39B7-D2F1-A8ACB35D2061}"/>
              </a:ext>
            </a:extLst>
          </p:cNvPr>
          <p:cNvSpPr txBox="1"/>
          <p:nvPr/>
        </p:nvSpPr>
        <p:spPr>
          <a:xfrm>
            <a:off x="6945084" y="4285183"/>
            <a:ext cx="282346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Rapid Risk assessment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C76FC13-CF95-18DC-6BC2-83C48C9F888E}"/>
              </a:ext>
            </a:extLst>
          </p:cNvPr>
          <p:cNvSpPr/>
          <p:nvPr/>
        </p:nvSpPr>
        <p:spPr>
          <a:xfrm>
            <a:off x="6480629" y="3991429"/>
            <a:ext cx="1233714" cy="254000"/>
          </a:xfrm>
          <a:custGeom>
            <a:avLst/>
            <a:gdLst>
              <a:gd name="connsiteX0" fmla="*/ 0 w 1233714"/>
              <a:gd name="connsiteY0" fmla="*/ 0 h 254000"/>
              <a:gd name="connsiteX1" fmla="*/ 0 w 1233714"/>
              <a:gd name="connsiteY1" fmla="*/ 65315 h 254000"/>
              <a:gd name="connsiteX2" fmla="*/ 1233714 w 1233714"/>
              <a:gd name="connsiteY2" fmla="*/ 65315 h 254000"/>
              <a:gd name="connsiteX3" fmla="*/ 1233714 w 1233714"/>
              <a:gd name="connsiteY3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714" h="254000">
                <a:moveTo>
                  <a:pt x="0" y="0"/>
                </a:moveTo>
                <a:lnTo>
                  <a:pt x="0" y="65315"/>
                </a:lnTo>
                <a:lnTo>
                  <a:pt x="1233714" y="65315"/>
                </a:lnTo>
                <a:lnTo>
                  <a:pt x="1233714" y="254000"/>
                </a:lnTo>
              </a:path>
            </a:pathLst>
          </a:custGeom>
          <a:ln w="12700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A688CE8-1E07-9A97-DD5D-D163123DFB7C}"/>
              </a:ext>
            </a:extLst>
          </p:cNvPr>
          <p:cNvCxnSpPr>
            <a:cxnSpLocks/>
          </p:cNvCxnSpPr>
          <p:nvPr/>
        </p:nvCxnSpPr>
        <p:spPr>
          <a:xfrm>
            <a:off x="7961296" y="3145321"/>
            <a:ext cx="0" cy="288000"/>
          </a:xfrm>
          <a:prstGeom prst="line">
            <a:avLst/>
          </a:prstGeom>
          <a:ln w="12700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9247EF3-29AB-D4F9-2F46-85D611FEF6C5}"/>
              </a:ext>
            </a:extLst>
          </p:cNvPr>
          <p:cNvCxnSpPr>
            <a:cxnSpLocks/>
          </p:cNvCxnSpPr>
          <p:nvPr/>
        </p:nvCxnSpPr>
        <p:spPr>
          <a:xfrm>
            <a:off x="9979349" y="4008587"/>
            <a:ext cx="0" cy="288000"/>
          </a:xfrm>
          <a:prstGeom prst="line">
            <a:avLst/>
          </a:prstGeom>
          <a:ln w="12700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755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5523-CA8D-4EE7-A83A-A5A79290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Exercise #1: scenario and objectives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8F598-9A76-4B08-9397-62F9A8B5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F9E29A8E-A0F1-419A-8E8B-A78BF9C70DE8}" type="slidenum">
              <a:rPr lang="en-GB">
                <a:solidFill>
                  <a:prstClr val="white"/>
                </a:solidFill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48921-BD83-F55A-8468-BA6ECC3BB848}"/>
              </a:ext>
            </a:extLst>
          </p:cNvPr>
          <p:cNvSpPr txBox="1"/>
          <p:nvPr/>
        </p:nvSpPr>
        <p:spPr>
          <a:xfrm>
            <a:off x="2179755" y="2119124"/>
            <a:ext cx="94914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You are nominated </a:t>
            </a:r>
            <a:r>
              <a:rPr lang="en-GB" sz="2400" dirty="0" err="1"/>
              <a:t>Epipulse</a:t>
            </a:r>
            <a:r>
              <a:rPr lang="en-GB" sz="2400" dirty="0"/>
              <a:t> users for an EU/EEA country. You just received an e-mail notification of a new </a:t>
            </a:r>
            <a:r>
              <a:rPr lang="en-GB" sz="2400" dirty="0" err="1"/>
              <a:t>Epipulse</a:t>
            </a:r>
            <a:r>
              <a:rPr lang="en-GB" sz="2400" dirty="0"/>
              <a:t> event in the FWD domain.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051CB5-31DF-6556-FAD0-A9C977913256}"/>
              </a:ext>
            </a:extLst>
          </p:cNvPr>
          <p:cNvGrpSpPr/>
          <p:nvPr/>
        </p:nvGrpSpPr>
        <p:grpSpPr>
          <a:xfrm>
            <a:off x="783771" y="2253345"/>
            <a:ext cx="838200" cy="803332"/>
            <a:chOff x="2076898" y="2115886"/>
            <a:chExt cx="967558" cy="858106"/>
          </a:xfrm>
        </p:grpSpPr>
        <p:sp>
          <p:nvSpPr>
            <p:cNvPr id="10" name="Rectangle: Top Corners Snipped 9">
              <a:extLst>
                <a:ext uri="{FF2B5EF4-FFF2-40B4-BE49-F238E27FC236}">
                  <a16:creationId xmlns:a16="http://schemas.microsoft.com/office/drawing/2014/main" id="{EDBF3C82-B6F5-E80A-0EBF-621954F2D190}"/>
                </a:ext>
              </a:extLst>
            </p:cNvPr>
            <p:cNvSpPr/>
            <p:nvPr/>
          </p:nvSpPr>
          <p:spPr>
            <a:xfrm>
              <a:off x="2076898" y="2769871"/>
              <a:ext cx="967558" cy="204121"/>
            </a:xfrm>
            <a:prstGeom prst="snip2SameRect">
              <a:avLst>
                <a:gd name="adj1" fmla="val 14666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94FF756-4F65-2807-AFC4-70B5284FC0EF}"/>
                </a:ext>
              </a:extLst>
            </p:cNvPr>
            <p:cNvGrpSpPr/>
            <p:nvPr/>
          </p:nvGrpSpPr>
          <p:grpSpPr>
            <a:xfrm>
              <a:off x="2076898" y="2115886"/>
              <a:ext cx="967558" cy="858106"/>
              <a:chOff x="2076898" y="2115886"/>
              <a:chExt cx="967558" cy="858106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AE9799E-8BCE-6DF5-F3E7-E587C4639982}"/>
                  </a:ext>
                </a:extLst>
              </p:cNvPr>
              <p:cNvSpPr/>
              <p:nvPr/>
            </p:nvSpPr>
            <p:spPr>
              <a:xfrm>
                <a:off x="2278915" y="2115886"/>
                <a:ext cx="563524" cy="5142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7C922CF-2B62-28FB-EEE4-05859616F55F}"/>
                  </a:ext>
                </a:extLst>
              </p:cNvPr>
              <p:cNvSpPr/>
              <p:nvPr/>
            </p:nvSpPr>
            <p:spPr>
              <a:xfrm>
                <a:off x="2076898" y="2608867"/>
                <a:ext cx="967558" cy="365125"/>
              </a:xfrm>
              <a:prstGeom prst="roundRect">
                <a:avLst>
                  <a:gd name="adj" fmla="val 46927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6791389-A9E7-CC46-ACD6-0B55D1101A7C}"/>
              </a:ext>
            </a:extLst>
          </p:cNvPr>
          <p:cNvGrpSpPr/>
          <p:nvPr/>
        </p:nvGrpSpPr>
        <p:grpSpPr>
          <a:xfrm>
            <a:off x="564577" y="4132649"/>
            <a:ext cx="1440000" cy="260962"/>
            <a:chOff x="586347" y="4851110"/>
            <a:chExt cx="1440000" cy="260962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0D785BD-2E84-9629-B8C3-069818248D2D}"/>
                </a:ext>
              </a:extLst>
            </p:cNvPr>
            <p:cNvCxnSpPr>
              <a:cxnSpLocks/>
            </p:cNvCxnSpPr>
            <p:nvPr/>
          </p:nvCxnSpPr>
          <p:spPr>
            <a:xfrm>
              <a:off x="586347" y="4992477"/>
              <a:ext cx="1440000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022280-DDAD-7054-B85C-95545DD43BC1}"/>
                </a:ext>
              </a:extLst>
            </p:cNvPr>
            <p:cNvSpPr/>
            <p:nvPr/>
          </p:nvSpPr>
          <p:spPr>
            <a:xfrm>
              <a:off x="699119" y="4851110"/>
              <a:ext cx="260962" cy="26096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20F1748-6451-5C6B-CDA9-ADB95AF82719}"/>
                </a:ext>
              </a:extLst>
            </p:cNvPr>
            <p:cNvSpPr/>
            <p:nvPr/>
          </p:nvSpPr>
          <p:spPr>
            <a:xfrm>
              <a:off x="1104881" y="4851110"/>
              <a:ext cx="260962" cy="26096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377718C-2F43-3861-1145-720EA722A363}"/>
                </a:ext>
              </a:extLst>
            </p:cNvPr>
            <p:cNvSpPr/>
            <p:nvPr/>
          </p:nvSpPr>
          <p:spPr>
            <a:xfrm>
              <a:off x="1494561" y="4851110"/>
              <a:ext cx="260962" cy="26096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B78E674-8205-D196-75DD-F008DDBAEFD6}"/>
              </a:ext>
            </a:extLst>
          </p:cNvPr>
          <p:cNvSpPr txBox="1"/>
          <p:nvPr/>
        </p:nvSpPr>
        <p:spPr>
          <a:xfrm>
            <a:off x="2293090" y="3924095"/>
            <a:ext cx="949147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will receive epidemiological, typing, phenotypic data from three subsequent time points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E33D93C-682F-3107-3D4F-7E9D5B3C78F0}"/>
              </a:ext>
            </a:extLst>
          </p:cNvPr>
          <p:cNvSpPr>
            <a:spLocks noChangeAspect="1"/>
          </p:cNvSpPr>
          <p:nvPr/>
        </p:nvSpPr>
        <p:spPr>
          <a:xfrm>
            <a:off x="840488" y="5687448"/>
            <a:ext cx="590702" cy="5907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7D7437-C7A8-CA63-D612-9A01AF6C7721}"/>
              </a:ext>
            </a:extLst>
          </p:cNvPr>
          <p:cNvSpPr txBox="1"/>
          <p:nvPr/>
        </p:nvSpPr>
        <p:spPr>
          <a:xfrm>
            <a:off x="1100907" y="5467442"/>
            <a:ext cx="29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6000" b="0" i="0" dirty="0">
                <a:solidFill>
                  <a:srgbClr val="00B050"/>
                </a:solidFill>
                <a:effectLst/>
                <a:latin typeface="Source Sans Pro" panose="020B0503030403020204" pitchFamily="34" charset="0"/>
              </a:rPr>
              <a:t>✓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F2A80E-B237-EC13-4D3C-BF942F1C0C53}"/>
              </a:ext>
            </a:extLst>
          </p:cNvPr>
          <p:cNvSpPr txBox="1"/>
          <p:nvPr/>
        </p:nvSpPr>
        <p:spPr>
          <a:xfrm>
            <a:off x="2293090" y="5753485"/>
            <a:ext cx="94914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Objective: add/update comments on </a:t>
            </a:r>
            <a:r>
              <a:rPr lang="en-GB" sz="2400" dirty="0" err="1"/>
              <a:t>Epipulse</a:t>
            </a:r>
            <a:endParaRPr lang="en-GB" sz="240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E5DCB45-5BDD-ED91-A1CB-6D7724A97E1D}"/>
              </a:ext>
            </a:extLst>
          </p:cNvPr>
          <p:cNvCxnSpPr/>
          <p:nvPr/>
        </p:nvCxnSpPr>
        <p:spPr>
          <a:xfrm>
            <a:off x="5431971" y="4855028"/>
            <a:ext cx="0" cy="56027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5498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5523-CA8D-4EE7-A83A-A5A79290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What we need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8F598-9A76-4B08-9397-62F9A8B5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F9E29A8E-A0F1-419A-8E8B-A78BF9C70DE8}" type="slidenum">
              <a:rPr lang="en-GB">
                <a:solidFill>
                  <a:prstClr val="white"/>
                </a:solidFill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D400E7-119F-D213-07CF-25FE12DD2B2A}"/>
              </a:ext>
            </a:extLst>
          </p:cNvPr>
          <p:cNvGrpSpPr/>
          <p:nvPr/>
        </p:nvGrpSpPr>
        <p:grpSpPr>
          <a:xfrm>
            <a:off x="1028000" y="5079970"/>
            <a:ext cx="1323914" cy="1074117"/>
            <a:chOff x="584400" y="3241980"/>
            <a:chExt cx="1323914" cy="107411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D0055DF-481F-F4D2-6C46-994617896EF6}"/>
                </a:ext>
              </a:extLst>
            </p:cNvPr>
            <p:cNvSpPr/>
            <p:nvPr/>
          </p:nvSpPr>
          <p:spPr>
            <a:xfrm>
              <a:off x="584400" y="3241980"/>
              <a:ext cx="1323914" cy="873012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A95905-E775-217E-9C89-570ACF10BBDB}"/>
                </a:ext>
              </a:extLst>
            </p:cNvPr>
            <p:cNvSpPr/>
            <p:nvPr/>
          </p:nvSpPr>
          <p:spPr>
            <a:xfrm>
              <a:off x="1067342" y="4083469"/>
              <a:ext cx="344377" cy="1509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2F80621-B4F8-96CD-6AB6-D07C2A4F3E10}"/>
                </a:ext>
              </a:extLst>
            </p:cNvPr>
            <p:cNvSpPr/>
            <p:nvPr/>
          </p:nvSpPr>
          <p:spPr>
            <a:xfrm>
              <a:off x="949713" y="4234370"/>
              <a:ext cx="575272" cy="81727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649292C-2443-1F98-FC8A-5BE06579EB3E}"/>
                </a:ext>
              </a:extLst>
            </p:cNvPr>
            <p:cNvSpPr/>
            <p:nvPr/>
          </p:nvSpPr>
          <p:spPr>
            <a:xfrm>
              <a:off x="1469335" y="3460810"/>
              <a:ext cx="310935" cy="5581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D100E7-054B-6393-8375-53436664E978}"/>
                </a:ext>
              </a:extLst>
            </p:cNvPr>
            <p:cNvSpPr/>
            <p:nvPr/>
          </p:nvSpPr>
          <p:spPr>
            <a:xfrm>
              <a:off x="735792" y="3516622"/>
              <a:ext cx="1044479" cy="265433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DF55A6-287C-CEDD-D6CD-EADFC1B38997}"/>
                </a:ext>
              </a:extLst>
            </p:cNvPr>
            <p:cNvCxnSpPr>
              <a:cxnSpLocks/>
            </p:cNvCxnSpPr>
            <p:nvPr/>
          </p:nvCxnSpPr>
          <p:spPr>
            <a:xfrm>
              <a:off x="742118" y="3476551"/>
              <a:ext cx="140808" cy="0"/>
            </a:xfrm>
            <a:prstGeom prst="line">
              <a:avLst/>
            </a:prstGeom>
            <a:ln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7D0101-D51F-7416-1135-20E9B035833F}"/>
                </a:ext>
              </a:extLst>
            </p:cNvPr>
            <p:cNvCxnSpPr>
              <a:cxnSpLocks/>
            </p:cNvCxnSpPr>
            <p:nvPr/>
          </p:nvCxnSpPr>
          <p:spPr>
            <a:xfrm>
              <a:off x="938261" y="3476551"/>
              <a:ext cx="120929" cy="0"/>
            </a:xfrm>
            <a:prstGeom prst="line">
              <a:avLst/>
            </a:prstGeom>
            <a:ln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06A4F99-CE28-4BFD-059F-1205CC2ADF62}"/>
                </a:ext>
              </a:extLst>
            </p:cNvPr>
            <p:cNvCxnSpPr>
              <a:cxnSpLocks/>
            </p:cNvCxnSpPr>
            <p:nvPr/>
          </p:nvCxnSpPr>
          <p:spPr>
            <a:xfrm>
              <a:off x="1114525" y="3476551"/>
              <a:ext cx="120929" cy="0"/>
            </a:xfrm>
            <a:prstGeom prst="line">
              <a:avLst/>
            </a:prstGeom>
            <a:ln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9EED4A-07E9-8A1D-961F-F67F3CA44423}"/>
                </a:ext>
              </a:extLst>
            </p:cNvPr>
            <p:cNvCxnSpPr>
              <a:cxnSpLocks/>
            </p:cNvCxnSpPr>
            <p:nvPr/>
          </p:nvCxnSpPr>
          <p:spPr>
            <a:xfrm>
              <a:off x="1290790" y="3476551"/>
              <a:ext cx="120929" cy="0"/>
            </a:xfrm>
            <a:prstGeom prst="line">
              <a:avLst/>
            </a:prstGeom>
            <a:ln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F2EAE2C-5C64-F73F-46B7-CC5F0F9B81A2}"/>
              </a:ext>
            </a:extLst>
          </p:cNvPr>
          <p:cNvSpPr txBox="1"/>
          <p:nvPr/>
        </p:nvSpPr>
        <p:spPr>
          <a:xfrm>
            <a:off x="2784612" y="5298800"/>
            <a:ext cx="89999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epipulsetraining.europa.eu  </a:t>
            </a:r>
            <a:r>
              <a:rPr lang="en-GB" sz="2400" dirty="0"/>
              <a:t>[Incognito mode]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8E1CE2-9861-3F88-4434-92F25D3BDFD8}"/>
              </a:ext>
            </a:extLst>
          </p:cNvPr>
          <p:cNvSpPr txBox="1"/>
          <p:nvPr/>
        </p:nvSpPr>
        <p:spPr>
          <a:xfrm>
            <a:off x="2784612" y="2004425"/>
            <a:ext cx="7315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Five teams of two people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3ADC558-AC4E-FCF2-A461-B66FCD8CA706}"/>
              </a:ext>
            </a:extLst>
          </p:cNvPr>
          <p:cNvGrpSpPr>
            <a:grpSpLocks noChangeAspect="1"/>
          </p:cNvGrpSpPr>
          <p:nvPr/>
        </p:nvGrpSpPr>
        <p:grpSpPr>
          <a:xfrm>
            <a:off x="930061" y="1810840"/>
            <a:ext cx="1458000" cy="953428"/>
            <a:chOff x="879957" y="1898522"/>
            <a:chExt cx="1676788" cy="109649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96300FB-E5F8-C844-FF60-601D6C4EE1E7}"/>
                </a:ext>
              </a:extLst>
            </p:cNvPr>
            <p:cNvGrpSpPr/>
            <p:nvPr/>
          </p:nvGrpSpPr>
          <p:grpSpPr>
            <a:xfrm>
              <a:off x="879957" y="2043299"/>
              <a:ext cx="992386" cy="951722"/>
              <a:chOff x="2076898" y="2115886"/>
              <a:chExt cx="967558" cy="858106"/>
            </a:xfrm>
          </p:grpSpPr>
          <p:sp>
            <p:nvSpPr>
              <p:cNvPr id="25" name="Rectangle: Top Corners Snipped 24">
                <a:extLst>
                  <a:ext uri="{FF2B5EF4-FFF2-40B4-BE49-F238E27FC236}">
                    <a16:creationId xmlns:a16="http://schemas.microsoft.com/office/drawing/2014/main" id="{A2DAC554-41C6-1F57-9C1E-EC2A724BE46E}"/>
                  </a:ext>
                </a:extLst>
              </p:cNvPr>
              <p:cNvSpPr/>
              <p:nvPr/>
            </p:nvSpPr>
            <p:spPr>
              <a:xfrm>
                <a:off x="2076898" y="2769871"/>
                <a:ext cx="967558" cy="204121"/>
              </a:xfrm>
              <a:prstGeom prst="snip2SameRect">
                <a:avLst>
                  <a:gd name="adj1" fmla="val 14666"/>
                  <a:gd name="adj2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A1AFD87-DA6A-D120-50CE-11418B058AC9}"/>
                  </a:ext>
                </a:extLst>
              </p:cNvPr>
              <p:cNvGrpSpPr/>
              <p:nvPr/>
            </p:nvGrpSpPr>
            <p:grpSpPr>
              <a:xfrm>
                <a:off x="2076898" y="2115886"/>
                <a:ext cx="967558" cy="858106"/>
                <a:chOff x="2076898" y="2115886"/>
                <a:chExt cx="967558" cy="858106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13324CCD-1395-323B-6575-22461F87060A}"/>
                    </a:ext>
                  </a:extLst>
                </p:cNvPr>
                <p:cNvSpPr/>
                <p:nvPr/>
              </p:nvSpPr>
              <p:spPr>
                <a:xfrm>
                  <a:off x="2278915" y="2115886"/>
                  <a:ext cx="563524" cy="51424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975F8943-2910-3E88-8717-89120616A33C}"/>
                    </a:ext>
                  </a:extLst>
                </p:cNvPr>
                <p:cNvSpPr/>
                <p:nvPr/>
              </p:nvSpPr>
              <p:spPr>
                <a:xfrm>
                  <a:off x="2076898" y="2608867"/>
                  <a:ext cx="967558" cy="365125"/>
                </a:xfrm>
                <a:prstGeom prst="roundRect">
                  <a:avLst>
                    <a:gd name="adj" fmla="val 46927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C1711FD-E7C5-19D8-34C5-D02B1BD9001F}"/>
                </a:ext>
              </a:extLst>
            </p:cNvPr>
            <p:cNvGrpSpPr/>
            <p:nvPr/>
          </p:nvGrpSpPr>
          <p:grpSpPr>
            <a:xfrm>
              <a:off x="1564359" y="1898522"/>
              <a:ext cx="992386" cy="951722"/>
              <a:chOff x="2076898" y="2115886"/>
              <a:chExt cx="967558" cy="858106"/>
            </a:xfrm>
          </p:grpSpPr>
          <p:sp>
            <p:nvSpPr>
              <p:cNvPr id="32" name="Rectangle: Top Corners Snipped 31">
                <a:extLst>
                  <a:ext uri="{FF2B5EF4-FFF2-40B4-BE49-F238E27FC236}">
                    <a16:creationId xmlns:a16="http://schemas.microsoft.com/office/drawing/2014/main" id="{CDB26109-C9E3-0E14-F132-9A596195A02F}"/>
                  </a:ext>
                </a:extLst>
              </p:cNvPr>
              <p:cNvSpPr/>
              <p:nvPr/>
            </p:nvSpPr>
            <p:spPr>
              <a:xfrm>
                <a:off x="2076898" y="2769871"/>
                <a:ext cx="967558" cy="204121"/>
              </a:xfrm>
              <a:prstGeom prst="snip2SameRect">
                <a:avLst>
                  <a:gd name="adj1" fmla="val 14666"/>
                  <a:gd name="adj2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2A1287-0A78-66B2-5058-1A21E9E99C42}"/>
                  </a:ext>
                </a:extLst>
              </p:cNvPr>
              <p:cNvGrpSpPr/>
              <p:nvPr/>
            </p:nvGrpSpPr>
            <p:grpSpPr>
              <a:xfrm>
                <a:off x="2076898" y="2115886"/>
                <a:ext cx="967558" cy="858106"/>
                <a:chOff x="2076898" y="2115886"/>
                <a:chExt cx="967558" cy="858106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D2D0FD1A-0CDA-973E-D849-5D5BAD5F6D89}"/>
                    </a:ext>
                  </a:extLst>
                </p:cNvPr>
                <p:cNvSpPr/>
                <p:nvPr/>
              </p:nvSpPr>
              <p:spPr>
                <a:xfrm>
                  <a:off x="2278915" y="2115886"/>
                  <a:ext cx="563524" cy="51424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FD614D3E-B150-AE46-531D-507DAFBFB5C4}"/>
                    </a:ext>
                  </a:extLst>
                </p:cNvPr>
                <p:cNvSpPr/>
                <p:nvPr/>
              </p:nvSpPr>
              <p:spPr>
                <a:xfrm>
                  <a:off x="2076898" y="2608867"/>
                  <a:ext cx="967558" cy="365125"/>
                </a:xfrm>
                <a:prstGeom prst="roundRect">
                  <a:avLst>
                    <a:gd name="adj" fmla="val 46927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DEE4CC4-B7AF-8CA2-6F40-899BB9D4C237}"/>
              </a:ext>
            </a:extLst>
          </p:cNvPr>
          <p:cNvGrpSpPr>
            <a:grpSpLocks noChangeAspect="1"/>
          </p:cNvGrpSpPr>
          <p:nvPr/>
        </p:nvGrpSpPr>
        <p:grpSpPr>
          <a:xfrm>
            <a:off x="1151816" y="3380333"/>
            <a:ext cx="968655" cy="968655"/>
            <a:chOff x="987170" y="3405384"/>
            <a:chExt cx="1195870" cy="119587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CB2B615-224F-C194-15A8-72E7377C16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7170" y="3405384"/>
              <a:ext cx="1195870" cy="11958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7F24604-8116-692B-E796-F48423D1F0FB}"/>
                </a:ext>
              </a:extLst>
            </p:cNvPr>
            <p:cNvSpPr/>
            <p:nvPr/>
          </p:nvSpPr>
          <p:spPr>
            <a:xfrm>
              <a:off x="1387105" y="3620006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B87A4AAE-717D-E664-2EBF-DFC90B69F466}"/>
                </a:ext>
              </a:extLst>
            </p:cNvPr>
            <p:cNvSpPr/>
            <p:nvPr/>
          </p:nvSpPr>
          <p:spPr>
            <a:xfrm>
              <a:off x="1453429" y="3796425"/>
              <a:ext cx="263352" cy="570348"/>
            </a:xfrm>
            <a:prstGeom prst="trapezoi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F55A084-ED05-96A8-D6B8-3C08550AD555}"/>
              </a:ext>
            </a:extLst>
          </p:cNvPr>
          <p:cNvSpPr txBox="1"/>
          <p:nvPr/>
        </p:nvSpPr>
        <p:spPr>
          <a:xfrm>
            <a:off x="2784612" y="3554177"/>
            <a:ext cx="7315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Credentials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1C712-7E11-C32D-73E7-D7D3439B86B6}"/>
              </a:ext>
            </a:extLst>
          </p:cNvPr>
          <p:cNvSpPr txBox="1"/>
          <p:nvPr/>
        </p:nvSpPr>
        <p:spPr>
          <a:xfrm>
            <a:off x="6236419" y="3566420"/>
            <a:ext cx="5003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Note for the facilitators: please contact ECDC staff to get the credentials and to confirm the availability of the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Epipulse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training environment.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C9FC2F-3E7A-60EE-019F-3A09DA15AD25}"/>
              </a:ext>
            </a:extLst>
          </p:cNvPr>
          <p:cNvCxnSpPr/>
          <p:nvPr/>
        </p:nvCxnSpPr>
        <p:spPr>
          <a:xfrm>
            <a:off x="4941870" y="3762908"/>
            <a:ext cx="1243173" cy="0"/>
          </a:xfrm>
          <a:prstGeom prst="straightConnector1">
            <a:avLst/>
          </a:prstGeom>
          <a:ln>
            <a:prstDash val="dash"/>
            <a:headEnd type="oval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0261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5523-CA8D-4EE7-A83A-A5A79290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Exercise #2: scenario and objectives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8F598-9A76-4B08-9397-62F9A8B5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F9E29A8E-A0F1-419A-8E8B-A78BF9C70DE8}" type="slidenum">
              <a:rPr lang="en-GB">
                <a:solidFill>
                  <a:prstClr val="white"/>
                </a:solidFill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48921-BD83-F55A-8468-BA6ECC3BB848}"/>
              </a:ext>
            </a:extLst>
          </p:cNvPr>
          <p:cNvSpPr txBox="1"/>
          <p:nvPr/>
        </p:nvSpPr>
        <p:spPr>
          <a:xfrm>
            <a:off x="2179755" y="1986698"/>
            <a:ext cx="94914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Countries have shared quite a lot of sequencing data related to this event. Data have been processed and the results are available in the Molecular typing tool.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051CB5-31DF-6556-FAD0-A9C977913256}"/>
              </a:ext>
            </a:extLst>
          </p:cNvPr>
          <p:cNvGrpSpPr/>
          <p:nvPr/>
        </p:nvGrpSpPr>
        <p:grpSpPr>
          <a:xfrm>
            <a:off x="716739" y="3842169"/>
            <a:ext cx="838200" cy="803332"/>
            <a:chOff x="2076898" y="2115886"/>
            <a:chExt cx="967558" cy="858106"/>
          </a:xfrm>
        </p:grpSpPr>
        <p:sp>
          <p:nvSpPr>
            <p:cNvPr id="10" name="Rectangle: Top Corners Snipped 9">
              <a:extLst>
                <a:ext uri="{FF2B5EF4-FFF2-40B4-BE49-F238E27FC236}">
                  <a16:creationId xmlns:a16="http://schemas.microsoft.com/office/drawing/2014/main" id="{EDBF3C82-B6F5-E80A-0EBF-621954F2D190}"/>
                </a:ext>
              </a:extLst>
            </p:cNvPr>
            <p:cNvSpPr/>
            <p:nvPr/>
          </p:nvSpPr>
          <p:spPr>
            <a:xfrm>
              <a:off x="2076898" y="2769871"/>
              <a:ext cx="967558" cy="204121"/>
            </a:xfrm>
            <a:prstGeom prst="snip2SameRect">
              <a:avLst>
                <a:gd name="adj1" fmla="val 14666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94FF756-4F65-2807-AFC4-70B5284FC0EF}"/>
                </a:ext>
              </a:extLst>
            </p:cNvPr>
            <p:cNvGrpSpPr/>
            <p:nvPr/>
          </p:nvGrpSpPr>
          <p:grpSpPr>
            <a:xfrm>
              <a:off x="2076898" y="2115886"/>
              <a:ext cx="967558" cy="858106"/>
              <a:chOff x="2076898" y="2115886"/>
              <a:chExt cx="967558" cy="858106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AE9799E-8BCE-6DF5-F3E7-E587C4639982}"/>
                  </a:ext>
                </a:extLst>
              </p:cNvPr>
              <p:cNvSpPr/>
              <p:nvPr/>
            </p:nvSpPr>
            <p:spPr>
              <a:xfrm>
                <a:off x="2278915" y="2115886"/>
                <a:ext cx="563524" cy="5142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7C922CF-2B62-28FB-EEE4-05859616F55F}"/>
                  </a:ext>
                </a:extLst>
              </p:cNvPr>
              <p:cNvSpPr/>
              <p:nvPr/>
            </p:nvSpPr>
            <p:spPr>
              <a:xfrm>
                <a:off x="2076898" y="2608867"/>
                <a:ext cx="967558" cy="365125"/>
              </a:xfrm>
              <a:prstGeom prst="roundRect">
                <a:avLst>
                  <a:gd name="adj" fmla="val 46927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B78E674-8205-D196-75DD-F008DDBAEFD6}"/>
              </a:ext>
            </a:extLst>
          </p:cNvPr>
          <p:cNvSpPr txBox="1"/>
          <p:nvPr/>
        </p:nvSpPr>
        <p:spPr>
          <a:xfrm>
            <a:off x="2293090" y="3943011"/>
            <a:ext cx="949147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receive a list of questions from the Ministry of Health of your country.  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E33D93C-682F-3107-3D4F-7E9D5B3C78F0}"/>
              </a:ext>
            </a:extLst>
          </p:cNvPr>
          <p:cNvSpPr>
            <a:spLocks noChangeAspect="1"/>
          </p:cNvSpPr>
          <p:nvPr/>
        </p:nvSpPr>
        <p:spPr>
          <a:xfrm>
            <a:off x="840488" y="5687448"/>
            <a:ext cx="590702" cy="5907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7D7437-C7A8-CA63-D612-9A01AF6C7721}"/>
              </a:ext>
            </a:extLst>
          </p:cNvPr>
          <p:cNvSpPr txBox="1"/>
          <p:nvPr/>
        </p:nvSpPr>
        <p:spPr>
          <a:xfrm>
            <a:off x="1100907" y="5467442"/>
            <a:ext cx="29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6000" b="0" i="0" dirty="0">
                <a:solidFill>
                  <a:srgbClr val="00B050"/>
                </a:solidFill>
                <a:effectLst/>
                <a:latin typeface="Source Sans Pro" panose="020B0503030403020204" pitchFamily="34" charset="0"/>
              </a:rPr>
              <a:t>✓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F2A80E-B237-EC13-4D3C-BF942F1C0C53}"/>
              </a:ext>
            </a:extLst>
          </p:cNvPr>
          <p:cNvSpPr txBox="1"/>
          <p:nvPr/>
        </p:nvSpPr>
        <p:spPr>
          <a:xfrm>
            <a:off x="2293090" y="5753485"/>
            <a:ext cx="94914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Objectives: answer the questions (see following slides) 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E5DCB45-5BDD-ED91-A1CB-6D7724A97E1D}"/>
              </a:ext>
            </a:extLst>
          </p:cNvPr>
          <p:cNvCxnSpPr/>
          <p:nvPr/>
        </p:nvCxnSpPr>
        <p:spPr>
          <a:xfrm>
            <a:off x="5431971" y="4855028"/>
            <a:ext cx="0" cy="56027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8A9FA1-DAAC-5B82-A26E-6E62B17C96BC}"/>
              </a:ext>
            </a:extLst>
          </p:cNvPr>
          <p:cNvGrpSpPr>
            <a:grpSpLocks noChangeAspect="1"/>
          </p:cNvGrpSpPr>
          <p:nvPr/>
        </p:nvGrpSpPr>
        <p:grpSpPr>
          <a:xfrm>
            <a:off x="506770" y="2122423"/>
            <a:ext cx="1188273" cy="910403"/>
            <a:chOff x="458878" y="1999607"/>
            <a:chExt cx="1426087" cy="109260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34E5F95-4D9C-4639-D478-2BA3E2CC5058}"/>
                </a:ext>
              </a:extLst>
            </p:cNvPr>
            <p:cNvSpPr/>
            <p:nvPr/>
          </p:nvSpPr>
          <p:spPr>
            <a:xfrm flipV="1">
              <a:off x="1688300" y="1999607"/>
              <a:ext cx="196665" cy="19666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FD18C4E-8841-1AD6-D0FE-620F35183CD2}"/>
                </a:ext>
              </a:extLst>
            </p:cNvPr>
            <p:cNvSpPr/>
            <p:nvPr/>
          </p:nvSpPr>
          <p:spPr>
            <a:xfrm flipV="1">
              <a:off x="1688299" y="2895547"/>
              <a:ext cx="196665" cy="1966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2E8CE83-0323-E198-D13B-B3933D3198B9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 flipV="1">
              <a:off x="1004487" y="2095514"/>
              <a:ext cx="683812" cy="24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58E58B7-1A2D-1614-C640-5D57F31E99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4487" y="2543999"/>
              <a:ext cx="703726" cy="16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EFCA0F-6095-ACE7-D619-5755B01092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75" y="3004457"/>
              <a:ext cx="11873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3A7815-2DA0-C80B-2450-3166E7477620}"/>
                </a:ext>
              </a:extLst>
            </p:cNvPr>
            <p:cNvCxnSpPr/>
            <p:nvPr/>
          </p:nvCxnSpPr>
          <p:spPr>
            <a:xfrm>
              <a:off x="1004487" y="2095514"/>
              <a:ext cx="0" cy="44848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A38FE3F-BEAA-FF4E-9C4C-64874905DCA2}"/>
                </a:ext>
              </a:extLst>
            </p:cNvPr>
            <p:cNvCxnSpPr>
              <a:cxnSpLocks/>
            </p:cNvCxnSpPr>
            <p:nvPr/>
          </p:nvCxnSpPr>
          <p:spPr>
            <a:xfrm>
              <a:off x="573986" y="2318761"/>
              <a:ext cx="0" cy="6856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04D5A7-7235-9293-39EA-03E00E8F77C8}"/>
                </a:ext>
              </a:extLst>
            </p:cNvPr>
            <p:cNvCxnSpPr>
              <a:cxnSpLocks/>
            </p:cNvCxnSpPr>
            <p:nvPr/>
          </p:nvCxnSpPr>
          <p:spPr>
            <a:xfrm>
              <a:off x="573875" y="2318761"/>
              <a:ext cx="43061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EBF32A-2A60-A62E-7875-638D9F121714}"/>
                </a:ext>
              </a:extLst>
            </p:cNvPr>
            <p:cNvCxnSpPr>
              <a:cxnSpLocks/>
            </p:cNvCxnSpPr>
            <p:nvPr/>
          </p:nvCxnSpPr>
          <p:spPr>
            <a:xfrm>
              <a:off x="458878" y="2661609"/>
              <a:ext cx="1149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FD08D54-8BC9-6F4E-4D29-AEDB02516F28}"/>
                </a:ext>
              </a:extLst>
            </p:cNvPr>
            <p:cNvSpPr/>
            <p:nvPr/>
          </p:nvSpPr>
          <p:spPr>
            <a:xfrm flipV="1">
              <a:off x="1688299" y="2429383"/>
              <a:ext cx="196665" cy="19666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3954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5523-CA8D-4EE7-A83A-A5A79290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What we need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8F598-9A76-4B08-9397-62F9A8B5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F9E29A8E-A0F1-419A-8E8B-A78BF9C70DE8}" type="slidenum">
              <a:rPr lang="en-GB">
                <a:solidFill>
                  <a:prstClr val="white"/>
                </a:solidFill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D400E7-119F-D213-07CF-25FE12DD2B2A}"/>
              </a:ext>
            </a:extLst>
          </p:cNvPr>
          <p:cNvGrpSpPr/>
          <p:nvPr/>
        </p:nvGrpSpPr>
        <p:grpSpPr>
          <a:xfrm>
            <a:off x="1028000" y="1763034"/>
            <a:ext cx="1323914" cy="1074117"/>
            <a:chOff x="584400" y="3241980"/>
            <a:chExt cx="1323914" cy="107411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D0055DF-481F-F4D2-6C46-994617896EF6}"/>
                </a:ext>
              </a:extLst>
            </p:cNvPr>
            <p:cNvSpPr/>
            <p:nvPr/>
          </p:nvSpPr>
          <p:spPr>
            <a:xfrm>
              <a:off x="584400" y="3241980"/>
              <a:ext cx="1323914" cy="873012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A95905-E775-217E-9C89-570ACF10BBDB}"/>
                </a:ext>
              </a:extLst>
            </p:cNvPr>
            <p:cNvSpPr/>
            <p:nvPr/>
          </p:nvSpPr>
          <p:spPr>
            <a:xfrm>
              <a:off x="1067342" y="4083469"/>
              <a:ext cx="344377" cy="1509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2F80621-B4F8-96CD-6AB6-D07C2A4F3E10}"/>
                </a:ext>
              </a:extLst>
            </p:cNvPr>
            <p:cNvSpPr/>
            <p:nvPr/>
          </p:nvSpPr>
          <p:spPr>
            <a:xfrm>
              <a:off x="949713" y="4234370"/>
              <a:ext cx="575272" cy="81727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649292C-2443-1F98-FC8A-5BE06579EB3E}"/>
                </a:ext>
              </a:extLst>
            </p:cNvPr>
            <p:cNvSpPr/>
            <p:nvPr/>
          </p:nvSpPr>
          <p:spPr>
            <a:xfrm>
              <a:off x="1469335" y="3460810"/>
              <a:ext cx="310935" cy="5581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D100E7-054B-6393-8375-53436664E978}"/>
                </a:ext>
              </a:extLst>
            </p:cNvPr>
            <p:cNvSpPr/>
            <p:nvPr/>
          </p:nvSpPr>
          <p:spPr>
            <a:xfrm>
              <a:off x="735792" y="3516622"/>
              <a:ext cx="1044479" cy="265433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DF55A6-287C-CEDD-D6CD-EADFC1B38997}"/>
                </a:ext>
              </a:extLst>
            </p:cNvPr>
            <p:cNvCxnSpPr>
              <a:cxnSpLocks/>
            </p:cNvCxnSpPr>
            <p:nvPr/>
          </p:nvCxnSpPr>
          <p:spPr>
            <a:xfrm>
              <a:off x="742118" y="3476551"/>
              <a:ext cx="140808" cy="0"/>
            </a:xfrm>
            <a:prstGeom prst="line">
              <a:avLst/>
            </a:prstGeom>
            <a:ln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7D0101-D51F-7416-1135-20E9B035833F}"/>
                </a:ext>
              </a:extLst>
            </p:cNvPr>
            <p:cNvCxnSpPr>
              <a:cxnSpLocks/>
            </p:cNvCxnSpPr>
            <p:nvPr/>
          </p:nvCxnSpPr>
          <p:spPr>
            <a:xfrm>
              <a:off x="938261" y="3476551"/>
              <a:ext cx="120929" cy="0"/>
            </a:xfrm>
            <a:prstGeom prst="line">
              <a:avLst/>
            </a:prstGeom>
            <a:ln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06A4F99-CE28-4BFD-059F-1205CC2ADF62}"/>
                </a:ext>
              </a:extLst>
            </p:cNvPr>
            <p:cNvCxnSpPr>
              <a:cxnSpLocks/>
            </p:cNvCxnSpPr>
            <p:nvPr/>
          </p:nvCxnSpPr>
          <p:spPr>
            <a:xfrm>
              <a:off x="1114525" y="3476551"/>
              <a:ext cx="120929" cy="0"/>
            </a:xfrm>
            <a:prstGeom prst="line">
              <a:avLst/>
            </a:prstGeom>
            <a:ln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9EED4A-07E9-8A1D-961F-F67F3CA44423}"/>
                </a:ext>
              </a:extLst>
            </p:cNvPr>
            <p:cNvCxnSpPr>
              <a:cxnSpLocks/>
            </p:cNvCxnSpPr>
            <p:nvPr/>
          </p:nvCxnSpPr>
          <p:spPr>
            <a:xfrm>
              <a:off x="1290790" y="3476551"/>
              <a:ext cx="120929" cy="0"/>
            </a:xfrm>
            <a:prstGeom prst="line">
              <a:avLst/>
            </a:prstGeom>
            <a:ln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F2EAE2C-5C64-F73F-46B7-CC5F0F9B81A2}"/>
              </a:ext>
            </a:extLst>
          </p:cNvPr>
          <p:cNvSpPr txBox="1"/>
          <p:nvPr/>
        </p:nvSpPr>
        <p:spPr>
          <a:xfrm>
            <a:off x="2784611" y="1981864"/>
            <a:ext cx="865435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Links to </a:t>
            </a:r>
            <a:r>
              <a:rPr lang="en-GB" sz="2800" dirty="0" err="1"/>
              <a:t>Microreact</a:t>
            </a:r>
            <a:r>
              <a:rPr lang="en-GB" sz="2800" dirty="0"/>
              <a:t> instances from the Molecular Typing tool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D4E1B7-5668-A3DB-494F-C355E0588901}"/>
              </a:ext>
            </a:extLst>
          </p:cNvPr>
          <p:cNvCxnSpPr/>
          <p:nvPr/>
        </p:nvCxnSpPr>
        <p:spPr>
          <a:xfrm>
            <a:off x="5449900" y="3339355"/>
            <a:ext cx="0" cy="56027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889DE05-9B6C-A9B2-B42C-645CF2525CD6}"/>
              </a:ext>
            </a:extLst>
          </p:cNvPr>
          <p:cNvSpPr txBox="1"/>
          <p:nvPr/>
        </p:nvSpPr>
        <p:spPr>
          <a:xfrm>
            <a:off x="3056023" y="3899632"/>
            <a:ext cx="574978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hlinkClick r:id="rId4"/>
            </a:endParaRPr>
          </a:p>
          <a:p>
            <a:r>
              <a:rPr lang="en-GB" sz="2800" dirty="0">
                <a:hlinkClick r:id="rId4"/>
              </a:rPr>
              <a:t>https://tinyurl.com/salm01</a:t>
            </a:r>
            <a:endParaRPr lang="en-GB" sz="2800" dirty="0"/>
          </a:p>
          <a:p>
            <a:endParaRPr lang="en-GB" sz="2800" dirty="0">
              <a:hlinkClick r:id="rId5"/>
            </a:endParaRPr>
          </a:p>
          <a:p>
            <a:r>
              <a:rPr lang="en-GB" sz="2800" dirty="0">
                <a:hlinkClick r:id="rId5"/>
              </a:rPr>
              <a:t>https://tinyurl.com/salm02</a:t>
            </a:r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2D970E35-FEC9-4F32-FCCF-FB1C8225D518}"/>
              </a:ext>
            </a:extLst>
          </p:cNvPr>
          <p:cNvSpPr>
            <a:spLocks noChangeAspect="1"/>
          </p:cNvSpPr>
          <p:nvPr/>
        </p:nvSpPr>
        <p:spPr>
          <a:xfrm rot="8168702">
            <a:off x="2529705" y="4268560"/>
            <a:ext cx="356337" cy="359545"/>
          </a:xfrm>
          <a:prstGeom prst="teardrop">
            <a:avLst/>
          </a:prstGeom>
          <a:solidFill>
            <a:srgbClr val="A3BFC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2E8B23B1-D1DD-D5B6-7733-510FB744211E}"/>
              </a:ext>
            </a:extLst>
          </p:cNvPr>
          <p:cNvSpPr>
            <a:spLocks noChangeAspect="1"/>
          </p:cNvSpPr>
          <p:nvPr/>
        </p:nvSpPr>
        <p:spPr>
          <a:xfrm rot="8168702">
            <a:off x="2529705" y="5084343"/>
            <a:ext cx="356337" cy="359545"/>
          </a:xfrm>
          <a:prstGeom prst="teardrop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468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5523-CA8D-4EE7-A83A-A5A79290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Exercise #2: questions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8F598-9A76-4B08-9397-62F9A8B5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F9E29A8E-A0F1-419A-8E8B-A78BF9C70DE8}" type="slidenum">
              <a:rPr lang="en-GB">
                <a:solidFill>
                  <a:prstClr val="white"/>
                </a:solidFill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90EB2A-72DC-F4F9-1DEE-6663472CB562}"/>
              </a:ext>
            </a:extLst>
          </p:cNvPr>
          <p:cNvSpPr txBox="1"/>
          <p:nvPr/>
        </p:nvSpPr>
        <p:spPr>
          <a:xfrm>
            <a:off x="432000" y="1458449"/>
            <a:ext cx="113525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How many sequences did we share? Which are the record IDs and the collection time span?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To our knowledge two different clusters were involved in this event. Which are the clusters circulating in our country according to our data?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What are the classes of antibiotics are all isolates are potentially resistant to? What is the distribution of resistance genes / what are the resistance genes that are present in all isolates? 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Is there any confirmation of the resistance profiles?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Based on the investigations, what are your recommendations?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21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5523-CA8D-4EE7-A83A-A5A79290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13" y="257721"/>
            <a:ext cx="10354188" cy="951722"/>
          </a:xfrm>
        </p:spPr>
        <p:txBody>
          <a:bodyPr>
            <a:normAutofit/>
          </a:bodyPr>
          <a:lstStyle/>
          <a:p>
            <a:r>
              <a:rPr lang="en-GB" dirty="0"/>
              <a:t>Outcome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8F598-9A76-4B08-9397-62F9A8B5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F9E29A8E-A0F1-419A-8E8B-A78BF9C70DE8}" type="slidenum">
              <a:rPr lang="en-GB">
                <a:solidFill>
                  <a:prstClr val="white"/>
                </a:solidFill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065BB54-FEE8-C43A-4C15-D1B756FBC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43" y="1175657"/>
            <a:ext cx="1571877" cy="22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2F9C9E52-7FA9-484E-A088-316EA2B0E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962" y="1175657"/>
            <a:ext cx="4741554" cy="22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1251E379-85B4-A406-7471-D94C0331E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09" y="3541432"/>
            <a:ext cx="4775915" cy="29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251D8E5F-FE4F-D882-AD4B-BCF5A4BC73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4416" y="3541432"/>
            <a:ext cx="4269993" cy="29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05AD290B-E362-E4E5-442F-0A1316E279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1292" y="1175657"/>
            <a:ext cx="3595580" cy="223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70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27902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Acknowledgements</a:t>
            </a:r>
            <a:br>
              <a:rPr lang="en-GB" dirty="0"/>
            </a:br>
            <a:br>
              <a:rPr lang="en-GB" sz="1100" dirty="0"/>
            </a:br>
            <a:endParaRPr lang="en-GB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3AF0B-57CD-7D89-E395-A5CB4F0B8D84}"/>
              </a:ext>
            </a:extLst>
          </p:cNvPr>
          <p:cNvSpPr txBox="1"/>
          <p:nvPr/>
        </p:nvSpPr>
        <p:spPr>
          <a:xfrm>
            <a:off x="648000" y="5051125"/>
            <a:ext cx="1097207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training material was created by ECDC with the direct involvement of Erik Alm, Rodrigo Felipe, Luca Freschi, Andreas Hoefer, Esther Kukielka Zunzunegui, Priyanka Nannapaneni and Maximilian Riess.</a:t>
            </a:r>
          </a:p>
        </p:txBody>
      </p:sp>
    </p:spTree>
    <p:extLst>
      <p:ext uri="{BB962C8B-B14F-4D97-AF65-F5344CB8AC3E}">
        <p14:creationId xmlns:p14="http://schemas.microsoft.com/office/powerpoint/2010/main" val="766307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DE9441AF-E517-4DD8-A2BD-C4DED19EB889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23F12FDA-90BB-419B-8475-94A0E264A9F6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.potx" id="{7FE58D3C-B122-4504-AAE9-CD1E55F170CE}" vid="{61788321-1BFC-4F2D-9A53-6750F21798D4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0975F3D191048C4FA326F37E7728E2A7" ma:contentTypeVersion="109" ma:contentTypeDescription="Create a new document." ma:contentTypeScope="" ma:versionID="64f6e05974244e3713d86bf73dc6f95b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ad844e80-7513-4d59-8106-40a8f6a315d3" xmlns:ns5="29522401-4243-4027-8a90-48d24730e09f" targetNamespace="http://schemas.microsoft.com/office/2006/metadata/properties" ma:root="true" ma:fieldsID="a34f54242a21803865215a7814837083" ns2:_="" ns3:_="" ns4:_="" ns5:_="">
    <xsd:import namespace="4240f11c-4df2-4a37-9be1-bdf0d4dfc218"/>
    <xsd:import namespace="fe73b3f6-a427-4a99-886e-da32c6de835d"/>
    <xsd:import namespace="ad844e80-7513-4d59-8106-40a8f6a315d3"/>
    <xsd:import namespace="29522401-4243-4027-8a90-48d24730e09f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LengthInSeconds" minOccurs="0"/>
                <xsd:element ref="ns4:SharedWithUsers" minOccurs="0"/>
                <xsd:element ref="ns4:SharedWithDetails" minOccurs="0"/>
                <xsd:element ref="ns5:lcf76f155ced4ddcb4097134ff3c332f" minOccurs="0"/>
                <xsd:element ref="ns5:MediaServiceGenerationTime" minOccurs="0"/>
                <xsd:element ref="ns5:MediaServiceEventHashCode" minOccurs="0"/>
                <xsd:element ref="ns5:MediaServiceLocation" minOccurs="0"/>
                <xsd:element ref="ns5:MediaServiceOCR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03d849f5-7042-4361-abeb-735e0572191d}" ma:internalName="TaxCatchAll" ma:showField="CatchAllData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03d849f5-7042-4361-abeb-735e0572191d}" ma:internalName="TaxCatchAllLabel" ma:readOnly="true" ma:showField="CatchAllDataLabel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4e80-7513-4d59-8106-40a8f6a315d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2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4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22401-4243-4027-8a90-48d24730e0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14c281f0-fdb2-43d6-8bd5-8268950107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4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73b3f6-a427-4a99-886e-da32c6de835d">
      <Value>3</Value>
      <Value>51</Value>
      <Value>1</Value>
      <Value>2</Value>
    </TaxCatchAll>
    <lcf76f155ced4ddcb4097134ff3c332f xmlns="29522401-4243-4027-8a90-48d24730e09f">
      <Terms xmlns="http://schemas.microsoft.com/office/infopath/2007/PartnerControls"/>
    </lcf76f155ced4ddcb4097134ff3c332f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TaxKeywordTaxHTField xmlns="ad844e80-7513-4d59-8106-40a8f6a315d3">
      <Terms xmlns="http://schemas.microsoft.com/office/infopath/2007/PartnerControls"/>
    </TaxKeywordTaxHTField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Surveillance and Analysis</TermName>
          <TermId xmlns="http://schemas.microsoft.com/office/infopath/2007/PartnerControls">4abf0314-12ff-4a96-a887-5ec03a1ed9ce</TermId>
        </TermInfo>
      </Terms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 xmlns="ad844e80-7513-4d59-8106-40a8f6a315d3">IORGMIC-623635451-4130</_dlc_DocId>
    <_dlc_DocIdUrl xmlns="ad844e80-7513-4d59-8106-40a8f6a315d3">
      <Url>https://ecdc365.sharepoint.com/teams/iorg_phf_mic/_layouts/15/DocIdRedir.aspx?ID=IORGMIC-623635451-4130</Url>
      <Description>IORGMIC-623635451-4130</Description>
    </_dlc_DocIdUrl>
  </documentManagement>
</p:properties>
</file>

<file path=customXml/item5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Props1.xml><?xml version="1.0" encoding="utf-8"?>
<ds:datastoreItem xmlns:ds="http://schemas.openxmlformats.org/officeDocument/2006/customXml" ds:itemID="{E23A9CD8-2CAE-42DB-B139-4E449BCE41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0f11c-4df2-4a37-9be1-bdf0d4dfc218"/>
    <ds:schemaRef ds:uri="fe73b3f6-a427-4a99-886e-da32c6de835d"/>
    <ds:schemaRef ds:uri="ad844e80-7513-4d59-8106-40a8f6a315d3"/>
    <ds:schemaRef ds:uri="29522401-4243-4027-8a90-48d24730e0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14619A-4028-4391-A18C-F5A57BDFA3A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C342C2F-7896-410F-AA12-1800328579C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D25668B-D425-4D8D-A0F6-5E0747332DCB}">
  <ds:schemaRefs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fe73b3f6-a427-4a99-886e-da32c6de835d"/>
    <ds:schemaRef ds:uri="4240f11c-4df2-4a37-9be1-bdf0d4dfc218"/>
    <ds:schemaRef ds:uri="ad844e80-7513-4d59-8106-40a8f6a315d3"/>
    <ds:schemaRef ds:uri="http://schemas.openxmlformats.org/package/2006/metadata/core-properties"/>
    <ds:schemaRef ds:uri="29522401-4243-4027-8a90-48d24730e09f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FC497D82-D532-438C-94FE-E174798410E8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ECDC_template_for_lectures (1)</Template>
  <TotalTime>0</TotalTime>
  <Words>491</Words>
  <Application>Microsoft Office PowerPoint</Application>
  <PresentationFormat>Widescreen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Courier New</vt:lpstr>
      <vt:lpstr>Source Sans Pro</vt:lpstr>
      <vt:lpstr>Tahoma</vt:lpstr>
      <vt:lpstr>Wingdings</vt:lpstr>
      <vt:lpstr>ECDC_PowerPoint_Template_2017</vt:lpstr>
      <vt:lpstr>ECDC_PowerPoint_Template_2017-2</vt:lpstr>
      <vt:lpstr>Theme_ECDC</vt:lpstr>
      <vt:lpstr>Hands-on exercises with Epipulse</vt:lpstr>
      <vt:lpstr>Epipulse flow</vt:lpstr>
      <vt:lpstr>Exercise #1: scenario and objectives</vt:lpstr>
      <vt:lpstr>What we need</vt:lpstr>
      <vt:lpstr>Exercise #2: scenario and objectives</vt:lpstr>
      <vt:lpstr>What we need</vt:lpstr>
      <vt:lpstr>Exercise #2: questions</vt:lpstr>
      <vt:lpstr>Outcome</vt:lpstr>
      <vt:lpstr>Acknowledgements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Primer of ECDC online tools</dc:title>
  <dc:subject/>
  <dc:creator/>
  <cp:keywords/>
  <cp:lastModifiedBy/>
  <cp:revision>1</cp:revision>
  <dcterms:created xsi:type="dcterms:W3CDTF">2023-05-02T09:51:43Z</dcterms:created>
  <dcterms:modified xsi:type="dcterms:W3CDTF">2023-10-10T09:04:02Z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0x010100EE95EE7DB3A482488E68FA4A7091999F000975F3D191048C4FA326F37E7728E2A7</vt:lpwstr>
  </property>
  <property fmtid="{D5CDD505-2E9C-101B-9397-08002B2CF9AE}" pid="3" name="ECMX_ENTITY">
    <vt:lpwstr>3;#ECDC|931345c4-86d9-4b39-a79a-5a8b0b90257f</vt:lpwstr>
  </property>
  <property fmtid="{D5CDD505-2E9C-101B-9397-08002B2CF9AE}" pid="4" name="b80f357c25a94dacb60f1fd0d4d680fc">
    <vt:lpwstr/>
  </property>
  <property fmtid="{D5CDD505-2E9C-101B-9397-08002B2CF9AE}" pid="5" name="ECMX_LIFECYCLE">
    <vt:lpwstr>2;#Active|50127695-0d4f-4ac1-ab93-ebc716c3e584</vt:lpwstr>
  </property>
  <property fmtid="{D5CDD505-2E9C-101B-9397-08002B2CF9AE}" pid="6" name="ECMX_DISEASEPATHOGEN">
    <vt:lpwstr/>
  </property>
  <property fmtid="{D5CDD505-2E9C-101B-9397-08002B2CF9AE}" pid="7" name="ECMX_DOCUMENTTYPE">
    <vt:lpwstr/>
  </property>
  <property fmtid="{D5CDD505-2E9C-101B-9397-08002B2CF9AE}" pid="8" name="h05cc6f867ac4da49e4569497b7e270e">
    <vt:lpwstr/>
  </property>
  <property fmtid="{D5CDD505-2E9C-101B-9397-08002B2CF9AE}" pid="9" name="DocumentType">
    <vt:lpwstr/>
  </property>
  <property fmtid="{D5CDD505-2E9C-101B-9397-08002B2CF9AE}" pid="10" name="ECMX_CATEGORYLABEL">
    <vt:lpwstr>51;#Surveillance and Analysis|4abf0314-12ff-4a96-a887-5ec03a1ed9ce</vt:lpwstr>
  </property>
  <property fmtid="{D5CDD505-2E9C-101B-9397-08002B2CF9AE}" pid="11" name="ECMX_DOCUMENTSTATUS">
    <vt:lpwstr>1;#Draft|bed60e9a-f1b8-4691-a7e2-534f78067ff3</vt:lpwstr>
  </property>
  <property fmtid="{D5CDD505-2E9C-101B-9397-08002B2CF9AE}" pid="12" name="CategoryLabel">
    <vt:lpwstr/>
  </property>
  <property fmtid="{D5CDD505-2E9C-101B-9397-08002B2CF9AE}" pid="13" name="_dlc_DocIdItemGuid">
    <vt:lpwstr>d61efb74-3faf-4b56-bade-d3f23f2b4fa6</vt:lpwstr>
  </property>
  <property fmtid="{D5CDD505-2E9C-101B-9397-08002B2CF9AE}" pid="14" name="MediaServiceImageTags">
    <vt:lpwstr/>
  </property>
  <property fmtid="{D5CDD505-2E9C-101B-9397-08002B2CF9AE}" pid="15" name="ClassificationContentMarkingHeaderLocations">
    <vt:lpwstr>ECDC_PowerPoint_Template_2017:4\ECDC_PowerPoint_Template_2017-2:4\Theme_ECDC:8</vt:lpwstr>
  </property>
  <property fmtid="{D5CDD505-2E9C-101B-9397-08002B2CF9AE}" pid="16" name="ClassificationContentMarkingHeaderText">
    <vt:lpwstr>ECDC NORMAL</vt:lpwstr>
  </property>
  <property fmtid="{D5CDD505-2E9C-101B-9397-08002B2CF9AE}" pid="17" name="TaxKeyword">
    <vt:lpwstr/>
  </property>
</Properties>
</file>