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3.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trictFirstAndLastChars="0" saveSubsetFonts="1">
  <p:sldMasterIdLst>
    <p:sldMasterId id="2147483651" r:id="rId6"/>
    <p:sldMasterId id="2147483653" r:id="rId7"/>
    <p:sldMasterId id="2147483671" r:id="rId8"/>
  </p:sldMasterIdLst>
  <p:notesMasterIdLst>
    <p:notesMasterId r:id="rId47"/>
  </p:notesMasterIdLst>
  <p:handoutMasterIdLst>
    <p:handoutMasterId r:id="rId48"/>
  </p:handoutMasterIdLst>
  <p:sldIdLst>
    <p:sldId id="256" r:id="rId9"/>
    <p:sldId id="265" r:id="rId10"/>
    <p:sldId id="2147471552" r:id="rId11"/>
    <p:sldId id="388" r:id="rId12"/>
    <p:sldId id="2147473972" r:id="rId13"/>
    <p:sldId id="2147473989" r:id="rId14"/>
    <p:sldId id="2147473965" r:id="rId15"/>
    <p:sldId id="2147473974" r:id="rId16"/>
    <p:sldId id="2147473988" r:id="rId17"/>
    <p:sldId id="2147473977" r:id="rId18"/>
    <p:sldId id="2147473966" r:id="rId19"/>
    <p:sldId id="2147473978" r:id="rId20"/>
    <p:sldId id="2147473982" r:id="rId21"/>
    <p:sldId id="2147473983" r:id="rId22"/>
    <p:sldId id="2147473967" r:id="rId23"/>
    <p:sldId id="2147474021" r:id="rId24"/>
    <p:sldId id="2147474023" r:id="rId25"/>
    <p:sldId id="2147474014" r:id="rId26"/>
    <p:sldId id="2147474013" r:id="rId27"/>
    <p:sldId id="2147474025" r:id="rId28"/>
    <p:sldId id="2147474020" r:id="rId29"/>
    <p:sldId id="2147474024" r:id="rId30"/>
    <p:sldId id="2147473968" r:id="rId31"/>
    <p:sldId id="2147474026" r:id="rId32"/>
    <p:sldId id="2147474027" r:id="rId33"/>
    <p:sldId id="2147473986" r:id="rId34"/>
    <p:sldId id="2147474016" r:id="rId35"/>
    <p:sldId id="2147474017" r:id="rId36"/>
    <p:sldId id="2147474001" r:id="rId37"/>
    <p:sldId id="2147474028" r:id="rId38"/>
    <p:sldId id="2147474030" r:id="rId39"/>
    <p:sldId id="2147474032" r:id="rId40"/>
    <p:sldId id="2147474031" r:id="rId41"/>
    <p:sldId id="2147474004" r:id="rId42"/>
    <p:sldId id="2147474034" r:id="rId43"/>
    <p:sldId id="2147473987" r:id="rId44"/>
    <p:sldId id="2147473985" r:id="rId45"/>
    <p:sldId id="260" r:id="rId46"/>
  </p:sldIdLst>
  <p:sldSz cx="12192000" cy="6858000"/>
  <p:notesSz cx="7023100" cy="9309100"/>
  <p:defaultTex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p:defaultTextStyle>
  <p:extLst>
    <p:ext uri="{521415D9-36F7-43E2-AB2F-B90AF26B5E84}">
      <p14:sectionLst xmlns:p14="http://schemas.microsoft.com/office/powerpoint/2010/main">
        <p14:section name="Standardsektion" id="{8392FB69-1017-43EC-9223-EBD92CC6B76C}">
          <p14:sldIdLst>
            <p14:sldId id="256"/>
            <p14:sldId id="265"/>
            <p14:sldId id="2147471552"/>
            <p14:sldId id="388"/>
            <p14:sldId id="2147473972"/>
            <p14:sldId id="2147473989"/>
            <p14:sldId id="2147473965"/>
            <p14:sldId id="2147473974"/>
            <p14:sldId id="2147473988"/>
            <p14:sldId id="2147473977"/>
            <p14:sldId id="2147473966"/>
            <p14:sldId id="2147473978"/>
            <p14:sldId id="2147473982"/>
            <p14:sldId id="2147473983"/>
            <p14:sldId id="2147473967"/>
            <p14:sldId id="2147474021"/>
            <p14:sldId id="2147474023"/>
            <p14:sldId id="2147474014"/>
            <p14:sldId id="2147474013"/>
            <p14:sldId id="2147474025"/>
            <p14:sldId id="2147474020"/>
            <p14:sldId id="2147474024"/>
            <p14:sldId id="2147473968"/>
            <p14:sldId id="2147474026"/>
            <p14:sldId id="2147474027"/>
            <p14:sldId id="2147473986"/>
            <p14:sldId id="2147474016"/>
            <p14:sldId id="2147474017"/>
            <p14:sldId id="2147474001"/>
            <p14:sldId id="2147474028"/>
            <p14:sldId id="2147474030"/>
            <p14:sldId id="2147474032"/>
            <p14:sldId id="2147474031"/>
            <p14:sldId id="2147474004"/>
            <p14:sldId id="2147474034"/>
            <p14:sldId id="2147473987"/>
            <p14:sldId id="2147473985"/>
            <p14:sldId id="260"/>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1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6593"/>
    <a:srgbClr val="A3BFCF"/>
    <a:srgbClr val="898989"/>
    <a:srgbClr val="E2EFF2"/>
    <a:srgbClr val="85843F"/>
    <a:srgbClr val="4D7F1A"/>
    <a:srgbClr val="FFFFF7"/>
    <a:srgbClr val="D8D9DA"/>
    <a:srgbClr val="7BB73A"/>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898E8A5-6491-45BE-BB76-710060FA37E1}" v="5" dt="2023-10-10T08:54:36.67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3792" autoAdjust="0"/>
  </p:normalViewPr>
  <p:slideViewPr>
    <p:cSldViewPr snapToGrid="0">
      <p:cViewPr>
        <p:scale>
          <a:sx n="56" d="100"/>
          <a:sy n="56" d="100"/>
        </p:scale>
        <p:origin x="1032" y="284"/>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2604"/>
    </p:cViewPr>
  </p:sorterViewPr>
  <p:notesViewPr>
    <p:cSldViewPr snapToGrid="0">
      <p:cViewPr varScale="1">
        <p:scale>
          <a:sx n="79" d="100"/>
          <a:sy n="79" d="100"/>
        </p:scale>
        <p:origin x="3102" y="108"/>
      </p:cViewPr>
      <p:guideLst>
        <p:guide orient="horz" pos="2932"/>
        <p:guide pos="221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Master" Target="slideMasters/slideMaster2.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tableStyles" Target="tableStyles.xml"/><Relationship Id="rId5" Type="http://schemas.openxmlformats.org/officeDocument/2006/relationships/customXml" Target="../customXml/item5.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handoutMaster" Target="handoutMasters/handoutMaster1.xml"/><Relationship Id="rId8" Type="http://schemas.openxmlformats.org/officeDocument/2006/relationships/slideMaster" Target="slideMasters/slideMaster3.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20" Type="http://schemas.openxmlformats.org/officeDocument/2006/relationships/slide" Target="slides/slide12.xml"/><Relationship Id="rId41" Type="http://schemas.openxmlformats.org/officeDocument/2006/relationships/slide" Target="slides/slide33.xml"/><Relationship Id="rId54"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1.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45458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4" name="Rectangle 4"/>
          <p:cNvSpPr>
            <a:spLocks noGrp="1" noRot="1" noChangeAspect="1" noChangeArrowheads="1" noTextEdit="1"/>
          </p:cNvSpPr>
          <p:nvPr>
            <p:ph type="sldImg" idx="2"/>
          </p:nvPr>
        </p:nvSpPr>
        <p:spPr bwMode="auto">
          <a:xfrm>
            <a:off x="330200" y="534988"/>
            <a:ext cx="4221163" cy="2374900"/>
          </a:xfrm>
          <a:prstGeom prst="rect">
            <a:avLst/>
          </a:prstGeom>
          <a:noFill/>
          <a:ln w="9525">
            <a:solidFill>
              <a:srgbClr val="000000"/>
            </a:solidFill>
            <a:miter lim="800000"/>
            <a:headEnd/>
            <a:tailEnd/>
          </a:ln>
          <a:effectLst/>
        </p:spPr>
      </p:sp>
      <p:sp>
        <p:nvSpPr>
          <p:cNvPr id="15365" name="Rectangle 5"/>
          <p:cNvSpPr>
            <a:spLocks noGrp="1" noChangeArrowheads="1"/>
          </p:cNvSpPr>
          <p:nvPr>
            <p:ph type="body" sz="quarter" idx="3"/>
          </p:nvPr>
        </p:nvSpPr>
        <p:spPr bwMode="auto">
          <a:xfrm>
            <a:off x="759211" y="3235559"/>
            <a:ext cx="5618480" cy="5375359"/>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endParaRPr lang="en-GB" noProof="0" dirty="0"/>
          </a:p>
        </p:txBody>
      </p:sp>
      <p:sp>
        <p:nvSpPr>
          <p:cNvPr id="4" name="Slide Number Placeholder 3"/>
          <p:cNvSpPr>
            <a:spLocks noGrp="1"/>
          </p:cNvSpPr>
          <p:nvPr>
            <p:ph type="sldNum" sz="quarter" idx="5"/>
          </p:nvPr>
        </p:nvSpPr>
        <p:spPr>
          <a:xfrm>
            <a:off x="3977569" y="8841859"/>
            <a:ext cx="3043891" cy="465753"/>
          </a:xfrm>
          <a:prstGeom prst="rect">
            <a:avLst/>
          </a:prstGeom>
        </p:spPr>
        <p:txBody>
          <a:bodyPr vert="horz" lIns="91440" tIns="45720" rIns="91440" bIns="45720" rtlCol="0" anchor="b"/>
          <a:lstStyle>
            <a:lvl1pPr algn="r">
              <a:defRPr sz="1200"/>
            </a:lvl1pPr>
          </a:lstStyle>
          <a:p>
            <a:fld id="{D0D18800-03A3-4371-B392-80B672D011D5}" type="slidenum">
              <a:rPr lang="en-GB" smtClean="0"/>
              <a:t>‹#›</a:t>
            </a:fld>
            <a:endParaRPr lang="en-GB"/>
          </a:p>
        </p:txBody>
      </p:sp>
    </p:spTree>
    <p:extLst>
      <p:ext uri="{BB962C8B-B14F-4D97-AF65-F5344CB8AC3E}">
        <p14:creationId xmlns:p14="http://schemas.microsoft.com/office/powerpoint/2010/main" val="132633066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6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Times" pitchFamily="18" charset="0"/>
        <a:ea typeface="+mn-ea"/>
        <a:cs typeface="+mn-cs"/>
      </a:defRPr>
    </a:lvl2pPr>
    <a:lvl3pPr marL="914400" algn="l" rtl="0" fontAlgn="base">
      <a:spcBef>
        <a:spcPct val="30000"/>
      </a:spcBef>
      <a:spcAft>
        <a:spcPct val="0"/>
      </a:spcAft>
      <a:defRPr sz="1200" kern="1200">
        <a:solidFill>
          <a:schemeClr val="tx1"/>
        </a:solidFill>
        <a:latin typeface="Times" pitchFamily="18" charset="0"/>
        <a:ea typeface="+mn-ea"/>
        <a:cs typeface="+mn-cs"/>
      </a:defRPr>
    </a:lvl3pPr>
    <a:lvl4pPr marL="1371600" algn="l" rtl="0" fontAlgn="base">
      <a:spcBef>
        <a:spcPct val="30000"/>
      </a:spcBef>
      <a:spcAft>
        <a:spcPct val="0"/>
      </a:spcAft>
      <a:defRPr sz="1200" kern="1200">
        <a:solidFill>
          <a:schemeClr val="tx1"/>
        </a:solidFill>
        <a:latin typeface="Times" pitchFamily="18" charset="0"/>
        <a:ea typeface="+mn-ea"/>
        <a:cs typeface="+mn-cs"/>
      </a:defRPr>
    </a:lvl4pPr>
    <a:lvl5pPr marL="1828800" algn="l" rtl="0" fontAlgn="base">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534988"/>
            <a:ext cx="4221163" cy="2374900"/>
          </a:xfrm>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GB" dirty="0"/>
          </a:p>
        </p:txBody>
      </p:sp>
    </p:spTree>
    <p:extLst>
      <p:ext uri="{BB962C8B-B14F-4D97-AF65-F5344CB8AC3E}">
        <p14:creationId xmlns:p14="http://schemas.microsoft.com/office/powerpoint/2010/main" val="38963553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534988"/>
            <a:ext cx="4221163" cy="2374900"/>
          </a:xfrm>
        </p:spPr>
      </p:sp>
      <p:sp>
        <p:nvSpPr>
          <p:cNvPr id="3" name="Notes Placeholder 2"/>
          <p:cNvSpPr>
            <a:spLocks noGrp="1"/>
          </p:cNvSpPr>
          <p:nvPr>
            <p:ph type="body" idx="1"/>
          </p:nvPr>
        </p:nvSpPr>
        <p:spPr/>
        <p:txBody>
          <a:bodyPr>
            <a:normAutofit/>
          </a:bodyPr>
          <a:lstStyle/>
          <a:p>
            <a:endParaRPr lang="en-GB" dirty="0"/>
          </a:p>
        </p:txBody>
      </p:sp>
    </p:spTree>
    <p:extLst>
      <p:ext uri="{BB962C8B-B14F-4D97-AF65-F5344CB8AC3E}">
        <p14:creationId xmlns:p14="http://schemas.microsoft.com/office/powerpoint/2010/main" val="14016928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https://eur-lex.europa.eu/EN/legal-content/summary/european-centre-for-disease-prevention-and-control.html#:~:text=In%202022%2C%20the%20ECDC's%20mandate,the%20European%20Union%20(EU).</a:t>
            </a:r>
          </a:p>
        </p:txBody>
      </p:sp>
      <p:sp>
        <p:nvSpPr>
          <p:cNvPr id="4" name="Slide Number Placeholder 3"/>
          <p:cNvSpPr>
            <a:spLocks noGrp="1"/>
          </p:cNvSpPr>
          <p:nvPr>
            <p:ph type="sldNum" sz="quarter" idx="5"/>
          </p:nvPr>
        </p:nvSpPr>
        <p:spPr/>
        <p:txBody>
          <a:bodyPr/>
          <a:lstStyle/>
          <a:p>
            <a:fld id="{C87C4438-05CF-4422-80F6-43EA6CF53316}" type="slidenum">
              <a:rPr lang="en-GB" smtClean="0"/>
              <a:t>35</a:t>
            </a:fld>
            <a:endParaRPr lang="en-GB"/>
          </a:p>
        </p:txBody>
      </p:sp>
    </p:spTree>
    <p:extLst>
      <p:ext uri="{BB962C8B-B14F-4D97-AF65-F5344CB8AC3E}">
        <p14:creationId xmlns:p14="http://schemas.microsoft.com/office/powerpoint/2010/main" val="39114608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0D18800-03A3-4371-B392-80B672D011D5}" type="slidenum">
              <a:rPr lang="en-GB" smtClean="0"/>
              <a:t>38</a:t>
            </a:fld>
            <a:endParaRPr lang="en-GB"/>
          </a:p>
        </p:txBody>
      </p:sp>
    </p:spTree>
    <p:extLst>
      <p:ext uri="{BB962C8B-B14F-4D97-AF65-F5344CB8AC3E}">
        <p14:creationId xmlns:p14="http://schemas.microsoft.com/office/powerpoint/2010/main" val="40156544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534988"/>
            <a:ext cx="4221163" cy="2374900"/>
          </a:xfrm>
        </p:spPr>
      </p:sp>
      <p:sp>
        <p:nvSpPr>
          <p:cNvPr id="3" name="Notes Placeholder 2"/>
          <p:cNvSpPr>
            <a:spLocks noGrp="1"/>
          </p:cNvSpPr>
          <p:nvPr>
            <p:ph type="body" idx="1"/>
          </p:nvPr>
        </p:nvSpPr>
        <p:spPr/>
        <p:txBody>
          <a:bodyPr>
            <a:normAutofit/>
          </a:bodyPr>
          <a:lstStyle/>
          <a:p>
            <a:endParaRPr lang="en-GB" dirty="0"/>
          </a:p>
        </p:txBody>
      </p:sp>
    </p:spTree>
    <p:extLst>
      <p:ext uri="{BB962C8B-B14F-4D97-AF65-F5344CB8AC3E}">
        <p14:creationId xmlns:p14="http://schemas.microsoft.com/office/powerpoint/2010/main" val="30730231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Source: https://eur-lex.europa.eu/EN/legal-content/summary/european-centre-for-disease-prevention-and-control.html#:~:text=In%202022%2C%20the%20ECDC's%20mandate,the%20European%20Union%20(EU).</a:t>
            </a:r>
          </a:p>
        </p:txBody>
      </p:sp>
      <p:sp>
        <p:nvSpPr>
          <p:cNvPr id="4" name="Slide Number Placeholder 3"/>
          <p:cNvSpPr>
            <a:spLocks noGrp="1"/>
          </p:cNvSpPr>
          <p:nvPr>
            <p:ph type="sldNum" sz="quarter" idx="5"/>
          </p:nvPr>
        </p:nvSpPr>
        <p:spPr/>
        <p:txBody>
          <a:bodyPr/>
          <a:lstStyle/>
          <a:p>
            <a:fld id="{C87C4438-05CF-4422-80F6-43EA6CF53316}" type="slidenum">
              <a:rPr lang="en-GB" smtClean="0"/>
              <a:t>3</a:t>
            </a:fld>
            <a:endParaRPr lang="en-GB"/>
          </a:p>
        </p:txBody>
      </p:sp>
    </p:spTree>
    <p:extLst>
      <p:ext uri="{BB962C8B-B14F-4D97-AF65-F5344CB8AC3E}">
        <p14:creationId xmlns:p14="http://schemas.microsoft.com/office/powerpoint/2010/main" val="41656404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0D18800-03A3-4371-B392-80B672D011D5}" type="slidenum">
              <a:rPr lang="en-GB" smtClean="0"/>
              <a:t>9</a:t>
            </a:fld>
            <a:endParaRPr lang="en-GB"/>
          </a:p>
        </p:txBody>
      </p:sp>
    </p:spTree>
    <p:extLst>
      <p:ext uri="{BB962C8B-B14F-4D97-AF65-F5344CB8AC3E}">
        <p14:creationId xmlns:p14="http://schemas.microsoft.com/office/powerpoint/2010/main" val="35893299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0D18800-03A3-4371-B392-80B672D011D5}" type="slidenum">
              <a:rPr lang="en-GB" smtClean="0"/>
              <a:t>15</a:t>
            </a:fld>
            <a:endParaRPr lang="en-GB"/>
          </a:p>
        </p:txBody>
      </p:sp>
    </p:spTree>
    <p:extLst>
      <p:ext uri="{BB962C8B-B14F-4D97-AF65-F5344CB8AC3E}">
        <p14:creationId xmlns:p14="http://schemas.microsoft.com/office/powerpoint/2010/main" val="9480153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534988"/>
            <a:ext cx="4221163" cy="2374900"/>
          </a:xfrm>
        </p:spPr>
      </p:sp>
      <p:sp>
        <p:nvSpPr>
          <p:cNvPr id="3" name="Notes Placeholder 2"/>
          <p:cNvSpPr>
            <a:spLocks noGrp="1"/>
          </p:cNvSpPr>
          <p:nvPr>
            <p:ph type="body" idx="1"/>
          </p:nvPr>
        </p:nvSpPr>
        <p:spPr/>
        <p:txBody>
          <a:bodyPr>
            <a:normAutofit/>
          </a:bodyPr>
          <a:lstStyle/>
          <a:p>
            <a:endParaRPr lang="en-GB" dirty="0"/>
          </a:p>
        </p:txBody>
      </p:sp>
    </p:spTree>
    <p:extLst>
      <p:ext uri="{BB962C8B-B14F-4D97-AF65-F5344CB8AC3E}">
        <p14:creationId xmlns:p14="http://schemas.microsoft.com/office/powerpoint/2010/main" val="17668780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534988"/>
            <a:ext cx="4221163" cy="2374900"/>
          </a:xfrm>
        </p:spPr>
      </p:sp>
      <p:sp>
        <p:nvSpPr>
          <p:cNvPr id="3" name="Notes Placeholder 2"/>
          <p:cNvSpPr>
            <a:spLocks noGrp="1"/>
          </p:cNvSpPr>
          <p:nvPr>
            <p:ph type="body" idx="1"/>
          </p:nvPr>
        </p:nvSpPr>
        <p:spPr/>
        <p:txBody>
          <a:bodyPr>
            <a:normAutofit/>
          </a:bodyPr>
          <a:lstStyle/>
          <a:p>
            <a:endParaRPr lang="en-GB" dirty="0"/>
          </a:p>
        </p:txBody>
      </p:sp>
    </p:spTree>
    <p:extLst>
      <p:ext uri="{BB962C8B-B14F-4D97-AF65-F5344CB8AC3E}">
        <p14:creationId xmlns:p14="http://schemas.microsoft.com/office/powerpoint/2010/main" val="37160128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534988"/>
            <a:ext cx="4221163" cy="2374900"/>
          </a:xfrm>
        </p:spPr>
      </p:sp>
      <p:sp>
        <p:nvSpPr>
          <p:cNvPr id="3" name="Notes Placeholder 2"/>
          <p:cNvSpPr>
            <a:spLocks noGrp="1"/>
          </p:cNvSpPr>
          <p:nvPr>
            <p:ph type="body" idx="1"/>
          </p:nvPr>
        </p:nvSpPr>
        <p:spPr/>
        <p:txBody>
          <a:bodyPr>
            <a:normAutofit/>
          </a:bodyPr>
          <a:lstStyle/>
          <a:p>
            <a:endParaRPr lang="en-GB" dirty="0"/>
          </a:p>
        </p:txBody>
      </p:sp>
    </p:spTree>
    <p:extLst>
      <p:ext uri="{BB962C8B-B14F-4D97-AF65-F5344CB8AC3E}">
        <p14:creationId xmlns:p14="http://schemas.microsoft.com/office/powerpoint/2010/main" val="21447316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534988"/>
            <a:ext cx="4221163" cy="2374900"/>
          </a:xfrm>
        </p:spPr>
      </p:sp>
      <p:sp>
        <p:nvSpPr>
          <p:cNvPr id="3" name="Notes Placeholder 2"/>
          <p:cNvSpPr>
            <a:spLocks noGrp="1"/>
          </p:cNvSpPr>
          <p:nvPr>
            <p:ph type="body" idx="1"/>
          </p:nvPr>
        </p:nvSpPr>
        <p:spPr/>
        <p:txBody>
          <a:bodyPr>
            <a:normAutofit/>
          </a:bodyPr>
          <a:lstStyle/>
          <a:p>
            <a:endParaRPr lang="en-GB" dirty="0"/>
          </a:p>
        </p:txBody>
      </p:sp>
    </p:spTree>
    <p:extLst>
      <p:ext uri="{BB962C8B-B14F-4D97-AF65-F5344CB8AC3E}">
        <p14:creationId xmlns:p14="http://schemas.microsoft.com/office/powerpoint/2010/main" val="10516979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slide">
    <p:spTree>
      <p:nvGrpSpPr>
        <p:cNvPr id="1" name=""/>
        <p:cNvGrpSpPr/>
        <p:nvPr/>
      </p:nvGrpSpPr>
      <p:grpSpPr>
        <a:xfrm>
          <a:off x="0" y="0"/>
          <a:ext cx="0" cy="0"/>
          <a:chOff x="0" y="0"/>
          <a:chExt cx="0" cy="0"/>
        </a:xfrm>
      </p:grpSpPr>
      <p:pic>
        <p:nvPicPr>
          <p:cNvPr id="6" name="Picture 11"/>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0" y="7145"/>
            <a:ext cx="12192000" cy="6857999"/>
          </a:xfrm>
          <a:prstGeom prst="rect">
            <a:avLst/>
          </a:prstGeom>
          <a:noFill/>
        </p:spPr>
      </p:pic>
      <p:sp>
        <p:nvSpPr>
          <p:cNvPr id="181250" name="Rectangle 2"/>
          <p:cNvSpPr>
            <a:spLocks noGrp="1" noChangeArrowheads="1"/>
          </p:cNvSpPr>
          <p:nvPr>
            <p:ph type="ctrTitle"/>
          </p:nvPr>
        </p:nvSpPr>
        <p:spPr>
          <a:xfrm>
            <a:off x="431803" y="3598863"/>
            <a:ext cx="11275484" cy="514350"/>
          </a:xfrm>
        </p:spPr>
        <p:txBody>
          <a:bodyPr/>
          <a:lstStyle>
            <a:lvl1pPr>
              <a:defRPr sz="3200" b="0">
                <a:solidFill>
                  <a:schemeClr val="bg1"/>
                </a:solidFill>
                <a:latin typeface="Tahoma" pitchFamily="34" charset="0"/>
                <a:cs typeface="Tahoma" pitchFamily="34" charset="0"/>
              </a:defRPr>
            </a:lvl1pPr>
          </a:lstStyle>
          <a:p>
            <a:r>
              <a:rPr lang="da-DK"/>
              <a:t>Klik for at redigere titeltypografien i masteren</a:t>
            </a:r>
            <a:endParaRPr lang="en-GB" dirty="0"/>
          </a:p>
        </p:txBody>
      </p:sp>
      <p:sp>
        <p:nvSpPr>
          <p:cNvPr id="181251" name="Rectangle 3"/>
          <p:cNvSpPr>
            <a:spLocks noGrp="1" noChangeArrowheads="1"/>
          </p:cNvSpPr>
          <p:nvPr>
            <p:ph type="subTitle" idx="1"/>
          </p:nvPr>
        </p:nvSpPr>
        <p:spPr>
          <a:xfrm>
            <a:off x="431803" y="4318000"/>
            <a:ext cx="11275484" cy="1421618"/>
          </a:xfrm>
        </p:spPr>
        <p:txBody>
          <a:bodyPr/>
          <a:lstStyle>
            <a:lvl1pPr marL="0" indent="0">
              <a:lnSpc>
                <a:spcPct val="90000"/>
              </a:lnSpc>
              <a:spcBef>
                <a:spcPts val="0"/>
              </a:spcBef>
              <a:spcAft>
                <a:spcPts val="0"/>
              </a:spcAft>
              <a:defRPr sz="4000" b="1">
                <a:solidFill>
                  <a:schemeClr val="bg1"/>
                </a:solidFill>
                <a:latin typeface="Tahoma" pitchFamily="34" charset="0"/>
                <a:cs typeface="Tahoma" pitchFamily="34" charset="0"/>
              </a:defRPr>
            </a:lvl1pPr>
          </a:lstStyle>
          <a:p>
            <a:r>
              <a:rPr lang="da-DK"/>
              <a:t>Klik for at redigere undertiteltypografien i masteren</a:t>
            </a:r>
            <a:endParaRPr lang="en-GB" dirty="0"/>
          </a:p>
        </p:txBody>
      </p:sp>
      <p:pic>
        <p:nvPicPr>
          <p:cNvPr id="8" name="Picture 12"/>
          <p:cNvPicPr>
            <a:picLocks noChangeArrowheads="1"/>
          </p:cNvPicPr>
          <p:nvPr userDrawn="1"/>
        </p:nvPicPr>
        <p:blipFill>
          <a:blip r:embed="rId3" cstate="print">
            <a:clrChange>
              <a:clrFrom>
                <a:srgbClr val="FFFFFF"/>
              </a:clrFrom>
              <a:clrTo>
                <a:srgbClr val="FFFFFF">
                  <a:alpha val="0"/>
                </a:srgbClr>
              </a:clrTo>
            </a:clrChange>
            <a:lum bright="-6000"/>
          </a:blip>
          <a:srcRect/>
          <a:stretch>
            <a:fillRect/>
          </a:stretch>
        </p:blipFill>
        <p:spPr bwMode="auto">
          <a:xfrm>
            <a:off x="10318749" y="504825"/>
            <a:ext cx="1263651" cy="1136650"/>
          </a:xfrm>
          <a:prstGeom prst="rect">
            <a:avLst/>
          </a:prstGeom>
          <a:noFill/>
        </p:spPr>
      </p:pic>
      <p:sp>
        <p:nvSpPr>
          <p:cNvPr id="2" name="Slide Number Placeholder 1"/>
          <p:cNvSpPr>
            <a:spLocks noGrp="1"/>
          </p:cNvSpPr>
          <p:nvPr>
            <p:ph type="sldNum" sz="quarter" idx="10"/>
          </p:nvPr>
        </p:nvSpPr>
        <p:spPr>
          <a:xfrm>
            <a:off x="9108000" y="6480000"/>
            <a:ext cx="2556000" cy="365125"/>
          </a:xfrm>
        </p:spPr>
        <p:txBody>
          <a:bodyPr/>
          <a:lstStyle>
            <a:lvl1pPr>
              <a:defRPr>
                <a:solidFill>
                  <a:schemeClr val="bg1"/>
                </a:solidFill>
              </a:defRPr>
            </a:lvl1pPr>
          </a:lstStyle>
          <a:p>
            <a:fld id="{0580567E-5E8F-47A5-90DF-8BFEB1A71525}" type="slidenum">
              <a:rPr lang="en-GB" smtClean="0"/>
              <a:pPr/>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en-US" dirty="0"/>
          </a:p>
        </p:txBody>
      </p:sp>
      <p:sp>
        <p:nvSpPr>
          <p:cNvPr id="3" name="Content Placeholder 2"/>
          <p:cNvSpPr>
            <a:spLocks noGrp="1"/>
          </p:cNvSpPr>
          <p:nvPr>
            <p:ph idx="1"/>
          </p:nvPr>
        </p:nvSpPr>
        <p:spPr/>
        <p:txBody>
          <a:bodyPr/>
          <a:lstStyle>
            <a:lvl1pPr>
              <a:lnSpc>
                <a:spcPct val="90000"/>
              </a:lnSpc>
              <a:spcBef>
                <a:spcPts val="300"/>
              </a:spcBef>
              <a:spcAft>
                <a:spcPts val="600"/>
              </a:spcAft>
              <a:defRPr sz="2400"/>
            </a:lvl1pPr>
            <a:lvl2pPr marL="269861" indent="-269861">
              <a:lnSpc>
                <a:spcPct val="90000"/>
              </a:lnSpc>
              <a:spcBef>
                <a:spcPts val="300"/>
              </a:spcBef>
              <a:spcAft>
                <a:spcPts val="600"/>
              </a:spcAft>
              <a:buFont typeface="Arial" pitchFamily="34" charset="0"/>
              <a:buChar char="•"/>
              <a:tabLst>
                <a:tab pos="269861" algn="l"/>
              </a:tabLst>
              <a:defRPr sz="2400">
                <a:latin typeface="Tahoma" pitchFamily="34" charset="0"/>
                <a:cs typeface="Tahoma" pitchFamily="34" charset="0"/>
              </a:defRPr>
            </a:lvl2pPr>
            <a:lvl3pPr marL="541312" indent="-271449">
              <a:lnSpc>
                <a:spcPct val="90000"/>
              </a:lnSpc>
              <a:spcBef>
                <a:spcPts val="300"/>
              </a:spcBef>
              <a:spcAft>
                <a:spcPts val="600"/>
              </a:spcAft>
              <a:buFont typeface="Tahoma" pitchFamily="34" charset="0"/>
              <a:buChar char="–"/>
              <a:tabLst>
                <a:tab pos="541312" algn="l"/>
              </a:tabLst>
              <a:defRPr sz="2400">
                <a:latin typeface="Tahoma" pitchFamily="34" charset="0"/>
                <a:cs typeface="Tahoma" pitchFamily="34" charset="0"/>
              </a:defRPr>
            </a:lvl3pPr>
            <a:lvl5pPr>
              <a:buNone/>
              <a:defRPr/>
            </a:lvl5pPr>
          </a:lstStyle>
          <a:p>
            <a:pPr lvl="0"/>
            <a:r>
              <a:rPr lang="da-DK"/>
              <a:t>Rediger teksttypografien i masteren</a:t>
            </a:r>
          </a:p>
          <a:p>
            <a:pPr lvl="1"/>
            <a:r>
              <a:rPr lang="da-DK"/>
              <a:t>Andet niveau</a:t>
            </a:r>
          </a:p>
          <a:p>
            <a:pPr lvl="2"/>
            <a:r>
              <a:rPr lang="da-DK"/>
              <a:t>Tredje niveau</a:t>
            </a:r>
          </a:p>
        </p:txBody>
      </p:sp>
      <p:sp>
        <p:nvSpPr>
          <p:cNvPr id="5" name="Slide Number Placeholder 4"/>
          <p:cNvSpPr>
            <a:spLocks noGrp="1"/>
          </p:cNvSpPr>
          <p:nvPr>
            <p:ph type="sldNum" sz="quarter" idx="10"/>
          </p:nvPr>
        </p:nvSpPr>
        <p:spPr/>
        <p:txBody>
          <a:bodyPr/>
          <a:lstStyle>
            <a:lvl1pPr>
              <a:lnSpc>
                <a:spcPct val="100000"/>
              </a:lnSpc>
              <a:defRPr>
                <a:solidFill>
                  <a:schemeClr val="bg1"/>
                </a:solidFill>
              </a:defRPr>
            </a:lvl1pPr>
          </a:lstStyle>
          <a:p>
            <a:fld id="{0580567E-5E8F-47A5-90DF-8BFEB1A71525}" type="slidenum">
              <a:rPr lang="en-GB" smtClean="0"/>
              <a:pPr/>
              <a:t>‹#›</a:t>
            </a:fld>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4" name="Slide Number Placeholder 4"/>
          <p:cNvSpPr>
            <a:spLocks noGrp="1"/>
          </p:cNvSpPr>
          <p:nvPr>
            <p:ph type="sldNum" sz="quarter" idx="10"/>
          </p:nvPr>
        </p:nvSpPr>
        <p:spPr>
          <a:xfrm>
            <a:off x="9108000" y="6480015"/>
            <a:ext cx="2556000" cy="365125"/>
          </a:xfrm>
          <a:prstGeom prst="rect">
            <a:avLst/>
          </a:prstGeom>
        </p:spPr>
        <p:txBody>
          <a:bodyPr/>
          <a:lstStyle/>
          <a:p>
            <a:fld id="{0580567E-5E8F-47A5-90DF-8BFEB1A71525}" type="slidenum">
              <a:rPr lang="en-GB" smtClean="0"/>
              <a:pPr/>
              <a:t>‹#›</a:t>
            </a:fld>
            <a:endParaRPr lang="en-GB" dirty="0"/>
          </a:p>
        </p:txBody>
      </p:sp>
    </p:spTree>
    <p:extLst>
      <p:ext uri="{BB962C8B-B14F-4D97-AF65-F5344CB8AC3E}">
        <p14:creationId xmlns:p14="http://schemas.microsoft.com/office/powerpoint/2010/main" val="2612145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as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4" name="Slide Number Placeholder 4"/>
          <p:cNvSpPr>
            <a:spLocks noGrp="1"/>
          </p:cNvSpPr>
          <p:nvPr>
            <p:ph type="sldNum" sz="quarter" idx="10"/>
          </p:nvPr>
        </p:nvSpPr>
        <p:spPr>
          <a:xfrm>
            <a:off x="9108000" y="6480015"/>
            <a:ext cx="2556000" cy="365125"/>
          </a:xfrm>
          <a:prstGeom prst="rect">
            <a:avLst/>
          </a:prstGeom>
        </p:spPr>
        <p:txBody>
          <a:bodyPr/>
          <a:lstStyle/>
          <a:p>
            <a:fld id="{0580567E-5E8F-47A5-90DF-8BFEB1A71525}" type="slidenum">
              <a:rPr lang="en-GB" smtClean="0"/>
              <a:pPr/>
              <a:t>‹#›</a:t>
            </a:fld>
            <a:endParaRPr lang="en-GB" dirty="0"/>
          </a:p>
        </p:txBody>
      </p:sp>
    </p:spTree>
    <p:extLst>
      <p:ext uri="{BB962C8B-B14F-4D97-AF65-F5344CB8AC3E}">
        <p14:creationId xmlns:p14="http://schemas.microsoft.com/office/powerpoint/2010/main" val="31027321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48000" y="4012163"/>
            <a:ext cx="10800000" cy="1794912"/>
          </a:xfrm>
        </p:spPr>
        <p:txBody>
          <a:bodyPr anchor="ctr">
            <a:normAutofit/>
          </a:bodyPr>
          <a:lstStyle>
            <a:lvl1pPr algn="l">
              <a:defRPr sz="4000" b="1">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endParaRPr lang="en-GB" dirty="0"/>
          </a:p>
        </p:txBody>
      </p:sp>
      <p:sp>
        <p:nvSpPr>
          <p:cNvPr id="3" name="Subtitle 2"/>
          <p:cNvSpPr>
            <a:spLocks noGrp="1"/>
          </p:cNvSpPr>
          <p:nvPr>
            <p:ph type="subTitle" idx="1" hasCustomPrompt="1"/>
          </p:nvPr>
        </p:nvSpPr>
        <p:spPr>
          <a:xfrm>
            <a:off x="648000" y="3312000"/>
            <a:ext cx="10800000" cy="504000"/>
          </a:xfrm>
        </p:spPr>
        <p:txBody>
          <a:bodyPr>
            <a:normAutofit/>
          </a:bodyPr>
          <a:lstStyle>
            <a:lvl1pPr marL="0" indent="0" algn="l">
              <a:buNone/>
              <a:defRPr sz="2400" baseline="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European Centre for Disease Prevention and Control </a:t>
            </a:r>
            <a:endParaRPr lang="en-GB" dirty="0"/>
          </a:p>
        </p:txBody>
      </p:sp>
    </p:spTree>
    <p:extLst>
      <p:ext uri="{BB962C8B-B14F-4D97-AF65-F5344CB8AC3E}">
        <p14:creationId xmlns:p14="http://schemas.microsoft.com/office/powerpoint/2010/main" val="363208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2000" y="223936"/>
            <a:ext cx="10354188" cy="951722"/>
          </a:xfrm>
        </p:spPr>
        <p:txBody>
          <a:bodyPr>
            <a:normAutofit/>
          </a:bodyPr>
          <a:lstStyle>
            <a:lvl1pPr>
              <a:defRPr sz="3200" b="1">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endParaRPr lang="en-GB" dirty="0"/>
          </a:p>
        </p:txBody>
      </p:sp>
      <p:sp>
        <p:nvSpPr>
          <p:cNvPr id="3" name="Content Placeholder 2"/>
          <p:cNvSpPr>
            <a:spLocks noGrp="1"/>
          </p:cNvSpPr>
          <p:nvPr>
            <p:ph idx="1" hasCustomPrompt="1"/>
          </p:nvPr>
        </p:nvSpPr>
        <p:spPr>
          <a:xfrm>
            <a:off x="431999" y="1474237"/>
            <a:ext cx="11352563" cy="4702726"/>
          </a:xfrm>
        </p:spPr>
        <p:txBody>
          <a:bodyPr/>
          <a:lstStyle>
            <a:lvl1pPr marL="0" indent="0">
              <a:buNone/>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en-US" dirty="0"/>
              <a:t>Click to add text</a:t>
            </a:r>
          </a:p>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p:cNvSpPr>
            <a:spLocks noGrp="1"/>
          </p:cNvSpPr>
          <p:nvPr>
            <p:ph type="ftr" sz="quarter" idx="11"/>
          </p:nvPr>
        </p:nvSpPr>
        <p:spPr>
          <a:xfrm>
            <a:off x="431999" y="6475541"/>
            <a:ext cx="7733681" cy="365125"/>
          </a:xfrm>
        </p:spPr>
        <p:txBody>
          <a:bodyPr/>
          <a:lstStyle>
            <a:lvl1pPr algn="l">
              <a:defRPr sz="1000">
                <a:latin typeface="Tahoma" panose="020B0604030504040204" pitchFamily="34" charset="0"/>
                <a:ea typeface="Tahoma" panose="020B0604030504040204" pitchFamily="34" charset="0"/>
                <a:cs typeface="Tahoma" panose="020B0604030504040204" pitchFamily="34" charset="0"/>
              </a:defRPr>
            </a:lvl1pPr>
          </a:lstStyle>
          <a:p>
            <a:endParaRPr lang="en-GB" dirty="0"/>
          </a:p>
        </p:txBody>
      </p:sp>
      <p:sp>
        <p:nvSpPr>
          <p:cNvPr id="6" name="Slide Number Placeholder 5"/>
          <p:cNvSpPr>
            <a:spLocks noGrp="1"/>
          </p:cNvSpPr>
          <p:nvPr>
            <p:ph type="sldNum" sz="quarter" idx="12"/>
          </p:nvPr>
        </p:nvSpPr>
        <p:spPr>
          <a:xfrm>
            <a:off x="9041362" y="6475542"/>
            <a:ext cx="2743200" cy="365125"/>
          </a:xfrm>
        </p:spPr>
        <p:txBody>
          <a:bodyPr/>
          <a:lstStyle>
            <a:lvl1pPr>
              <a:defRPr>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fld id="{F9E29A8E-A0F1-419A-8E8B-A78BF9C70DE8}" type="slidenum">
              <a:rPr lang="en-GB" smtClean="0"/>
              <a:pPr/>
              <a:t>‹#›</a:t>
            </a:fld>
            <a:endParaRPr lang="en-GB" dirty="0"/>
          </a:p>
        </p:txBody>
      </p:sp>
    </p:spTree>
    <p:extLst>
      <p:ext uri="{BB962C8B-B14F-4D97-AF65-F5344CB8AC3E}">
        <p14:creationId xmlns:p14="http://schemas.microsoft.com/office/powerpoint/2010/main" val="7812656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ctrTitle"/>
          </p:nvPr>
        </p:nvSpPr>
        <p:spPr>
          <a:xfrm>
            <a:off x="648000" y="4012163"/>
            <a:ext cx="10800000" cy="1794912"/>
          </a:xfrm>
        </p:spPr>
        <p:txBody>
          <a:bodyPr anchor="ctr">
            <a:normAutofit/>
          </a:bodyPr>
          <a:lstStyle>
            <a:lvl1pPr algn="l">
              <a:defRPr sz="4000" b="1">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endParaRPr lang="en-GB" dirty="0"/>
          </a:p>
        </p:txBody>
      </p:sp>
      <p:sp>
        <p:nvSpPr>
          <p:cNvPr id="7" name="Slide Number Placeholder 5"/>
          <p:cNvSpPr>
            <a:spLocks noGrp="1"/>
          </p:cNvSpPr>
          <p:nvPr>
            <p:ph type="sldNum" sz="quarter" idx="12"/>
          </p:nvPr>
        </p:nvSpPr>
        <p:spPr>
          <a:xfrm>
            <a:off x="9041362" y="6475542"/>
            <a:ext cx="2743200" cy="365125"/>
          </a:xfrm>
        </p:spPr>
        <p:txBody>
          <a:bodyPr/>
          <a:lstStyle>
            <a:lvl1pPr>
              <a:defRPr>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fld id="{F9E29A8E-A0F1-419A-8E8B-A78BF9C70DE8}" type="slidenum">
              <a:rPr lang="en-GB" smtClean="0"/>
              <a:pPr/>
              <a:t>‹#›</a:t>
            </a:fld>
            <a:endParaRPr lang="en-GB" dirty="0"/>
          </a:p>
        </p:txBody>
      </p:sp>
    </p:spTree>
    <p:extLst>
      <p:ext uri="{BB962C8B-B14F-4D97-AF65-F5344CB8AC3E}">
        <p14:creationId xmlns:p14="http://schemas.microsoft.com/office/powerpoint/2010/main" val="429359728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5" Type="http://schemas.openxmlformats.org/officeDocument/2006/relationships/image" Target="../media/image2.jpeg"/><Relationship Id="rId4"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80226" name="Rectangle 2"/>
          <p:cNvSpPr>
            <a:spLocks noGrp="1" noChangeArrowheads="1"/>
          </p:cNvSpPr>
          <p:nvPr>
            <p:ph type="title"/>
          </p:nvPr>
        </p:nvSpPr>
        <p:spPr bwMode="auto">
          <a:xfrm>
            <a:off x="431801" y="142890"/>
            <a:ext cx="10318363" cy="82232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da-DK"/>
              <a:t>Klik for at redigere titeltypografien i masteren</a:t>
            </a:r>
            <a:endParaRPr lang="en-GB" dirty="0"/>
          </a:p>
        </p:txBody>
      </p:sp>
      <p:sp>
        <p:nvSpPr>
          <p:cNvPr id="180227" name="Rectangle 3"/>
          <p:cNvSpPr>
            <a:spLocks noGrp="1" noChangeArrowheads="1"/>
          </p:cNvSpPr>
          <p:nvPr>
            <p:ph type="body" idx="1"/>
          </p:nvPr>
        </p:nvSpPr>
        <p:spPr bwMode="auto">
          <a:xfrm>
            <a:off x="431807" y="1079500"/>
            <a:ext cx="11368617" cy="51625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GB" dirty="0"/>
              <a:t>Click to edit Master text styles</a:t>
            </a:r>
          </a:p>
          <a:p>
            <a:pPr lvl="1"/>
            <a:r>
              <a:rPr lang="en-US" dirty="0"/>
              <a:t>Second level</a:t>
            </a:r>
          </a:p>
          <a:p>
            <a:pPr lvl="2"/>
            <a:r>
              <a:rPr lang="en-US" dirty="0"/>
              <a:t>Third level</a:t>
            </a:r>
          </a:p>
          <a:p>
            <a:pPr lvl="0"/>
            <a:endParaRPr lang="en-GB" dirty="0"/>
          </a:p>
        </p:txBody>
      </p:sp>
      <p:sp>
        <p:nvSpPr>
          <p:cNvPr id="10" name="Slide Number Placeholder 9"/>
          <p:cNvSpPr>
            <a:spLocks noGrp="1"/>
          </p:cNvSpPr>
          <p:nvPr>
            <p:ph type="sldNum" sz="quarter" idx="4"/>
          </p:nvPr>
        </p:nvSpPr>
        <p:spPr>
          <a:xfrm>
            <a:off x="9108000" y="6480015"/>
            <a:ext cx="2556000" cy="365125"/>
          </a:xfrm>
          <a:prstGeom prst="rect">
            <a:avLst/>
          </a:prstGeom>
        </p:spPr>
        <p:txBody>
          <a:bodyPr vert="horz" lIns="91440" tIns="36000" rIns="91440" bIns="36000" rtlCol="0" anchor="ctr" anchorCtr="0"/>
          <a:lstStyle>
            <a:lvl1pPr algn="r">
              <a:lnSpc>
                <a:spcPct val="100000"/>
              </a:lnSpc>
              <a:defRPr sz="1200" b="0">
                <a:solidFill>
                  <a:schemeClr val="bg1"/>
                </a:solidFill>
              </a:defRPr>
            </a:lvl1pPr>
          </a:lstStyle>
          <a:p>
            <a:fld id="{0580567E-5E8F-47A5-90DF-8BFEB1A71525}" type="slidenum">
              <a:rPr lang="en-GB" smtClean="0"/>
              <a:pPr/>
              <a:t>‹#›</a:t>
            </a:fld>
            <a:endParaRPr lang="en-GB" dirty="0"/>
          </a:p>
        </p:txBody>
      </p:sp>
      <p:pic>
        <p:nvPicPr>
          <p:cNvPr id="7" name="Picture 8"/>
          <p:cNvPicPr>
            <a:picLocks noChangeArrowheads="1"/>
          </p:cNvPicPr>
          <p:nvPr userDrawn="1"/>
        </p:nvPicPr>
        <p:blipFill>
          <a:blip r:embed="rId5" cstate="print">
            <a:clrChange>
              <a:clrFrom>
                <a:srgbClr val="FFFFFF"/>
              </a:clrFrom>
              <a:clrTo>
                <a:srgbClr val="FFFFFF">
                  <a:alpha val="0"/>
                </a:srgbClr>
              </a:clrTo>
            </a:clrChange>
            <a:lum bright="-6000"/>
          </a:blip>
          <a:srcRect/>
          <a:stretch>
            <a:fillRect/>
          </a:stretch>
        </p:blipFill>
        <p:spPr bwMode="auto">
          <a:xfrm>
            <a:off x="10917773" y="139754"/>
            <a:ext cx="882651" cy="793750"/>
          </a:xfrm>
          <a:prstGeom prst="rect">
            <a:avLst/>
          </a:prstGeom>
          <a:noFill/>
        </p:spPr>
      </p:pic>
      <p:sp>
        <p:nvSpPr>
          <p:cNvPr id="4" name="TextBox 3">
            <a:extLst>
              <a:ext uri="{FF2B5EF4-FFF2-40B4-BE49-F238E27FC236}">
                <a16:creationId xmlns:a16="http://schemas.microsoft.com/office/drawing/2014/main" id="{85D90B68-1931-41A8-CF38-3BECD6A19B68}"/>
              </a:ext>
            </a:extLst>
          </p:cNvPr>
          <p:cNvSpPr txBox="1"/>
          <p:nvPr userDrawn="1">
            <p:extLst>
              <p:ext uri="{1162E1C5-73C7-4A58-AE30-91384D911F3F}">
                <p184:classification xmlns:p184="http://schemas.microsoft.com/office/powerpoint/2018/4/main" val="hdr"/>
              </p:ext>
            </p:extLst>
          </p:nvPr>
        </p:nvSpPr>
        <p:spPr>
          <a:xfrm>
            <a:off x="5708650" y="0"/>
            <a:ext cx="803275" cy="152400"/>
          </a:xfrm>
          <a:prstGeom prst="rect">
            <a:avLst/>
          </a:prstGeom>
        </p:spPr>
        <p:txBody>
          <a:bodyPr horzOverflow="overflow" lIns="0" tIns="0" rIns="0" bIns="0">
            <a:spAutoFit/>
          </a:bodyPr>
          <a:lstStyle/>
          <a:p>
            <a:pPr algn="l"/>
            <a:r>
              <a:rPr lang="en-GB" sz="1000">
                <a:solidFill>
                  <a:srgbClr val="000000"/>
                </a:solidFill>
                <a:latin typeface="Calibri" panose="020F0502020204030204" pitchFamily="34" charset="0"/>
                <a:cs typeface="Calibri" panose="020F0502020204030204" pitchFamily="34" charset="0"/>
              </a:rPr>
              <a:t>ECDC NORMAL</a:t>
            </a:r>
          </a:p>
        </p:txBody>
      </p:sp>
    </p:spTree>
  </p:cSld>
  <p:clrMap bg1="lt1" tx1="dk1" bg2="lt2" tx2="dk2" accent1="accent1" accent2="accent2" accent3="accent3" accent4="accent4" accent5="accent5" accent6="accent6" hlink="hlink" folHlink="folHlink"/>
  <p:sldLayoutIdLst>
    <p:sldLayoutId id="2147483652" r:id="rId1"/>
    <p:sldLayoutId id="2147483656" r:id="rId2"/>
  </p:sldLayoutIdLst>
  <p:hf hdr="0" ftr="0" dt="0"/>
  <p:txStyles>
    <p:titleStyle>
      <a:lvl1pPr algn="l" rtl="0" eaLnBrk="1" fontAlgn="base" hangingPunct="1">
        <a:lnSpc>
          <a:spcPct val="90000"/>
        </a:lnSpc>
        <a:spcBef>
          <a:spcPct val="0"/>
        </a:spcBef>
        <a:spcAft>
          <a:spcPct val="0"/>
        </a:spcAft>
        <a:defRPr sz="2800" b="1">
          <a:solidFill>
            <a:srgbClr val="333333"/>
          </a:solidFill>
          <a:latin typeface="Tahoma" pitchFamily="34" charset="0"/>
          <a:ea typeface="+mj-ea"/>
          <a:cs typeface="Tahoma" pitchFamily="34" charset="0"/>
        </a:defRPr>
      </a:lvl1pPr>
      <a:lvl2pPr algn="l" rtl="0" eaLnBrk="1" fontAlgn="base" hangingPunct="1">
        <a:lnSpc>
          <a:spcPct val="90000"/>
        </a:lnSpc>
        <a:spcBef>
          <a:spcPct val="0"/>
        </a:spcBef>
        <a:spcAft>
          <a:spcPct val="0"/>
        </a:spcAft>
        <a:defRPr sz="2800" b="1">
          <a:solidFill>
            <a:srgbClr val="333333"/>
          </a:solidFill>
          <a:latin typeface="Tahoma" pitchFamily="34" charset="0"/>
        </a:defRPr>
      </a:lvl2pPr>
      <a:lvl3pPr algn="l" rtl="0" eaLnBrk="1" fontAlgn="base" hangingPunct="1">
        <a:lnSpc>
          <a:spcPct val="90000"/>
        </a:lnSpc>
        <a:spcBef>
          <a:spcPct val="0"/>
        </a:spcBef>
        <a:spcAft>
          <a:spcPct val="0"/>
        </a:spcAft>
        <a:defRPr sz="2800" b="1">
          <a:solidFill>
            <a:srgbClr val="333333"/>
          </a:solidFill>
          <a:latin typeface="Tahoma" pitchFamily="34" charset="0"/>
        </a:defRPr>
      </a:lvl3pPr>
      <a:lvl4pPr algn="l" rtl="0" eaLnBrk="1" fontAlgn="base" hangingPunct="1">
        <a:lnSpc>
          <a:spcPct val="90000"/>
        </a:lnSpc>
        <a:spcBef>
          <a:spcPct val="0"/>
        </a:spcBef>
        <a:spcAft>
          <a:spcPct val="0"/>
        </a:spcAft>
        <a:defRPr sz="2800" b="1">
          <a:solidFill>
            <a:srgbClr val="333333"/>
          </a:solidFill>
          <a:latin typeface="Tahoma" pitchFamily="34" charset="0"/>
        </a:defRPr>
      </a:lvl4pPr>
      <a:lvl5pPr algn="l" rtl="0" eaLnBrk="1" fontAlgn="base" hangingPunct="1">
        <a:lnSpc>
          <a:spcPct val="90000"/>
        </a:lnSpc>
        <a:spcBef>
          <a:spcPct val="0"/>
        </a:spcBef>
        <a:spcAft>
          <a:spcPct val="0"/>
        </a:spcAft>
        <a:defRPr sz="2800" b="1">
          <a:solidFill>
            <a:srgbClr val="333333"/>
          </a:solidFill>
          <a:latin typeface="Tahoma" pitchFamily="34" charset="0"/>
        </a:defRPr>
      </a:lvl5pPr>
      <a:lvl6pPr marL="457178" algn="l" rtl="0" eaLnBrk="1" fontAlgn="base" hangingPunct="1">
        <a:lnSpc>
          <a:spcPct val="90000"/>
        </a:lnSpc>
        <a:spcBef>
          <a:spcPct val="0"/>
        </a:spcBef>
        <a:spcAft>
          <a:spcPct val="0"/>
        </a:spcAft>
        <a:defRPr sz="2800" b="1">
          <a:solidFill>
            <a:srgbClr val="333333"/>
          </a:solidFill>
          <a:latin typeface="Tahoma" pitchFamily="34" charset="0"/>
        </a:defRPr>
      </a:lvl6pPr>
      <a:lvl7pPr marL="914354" algn="l" rtl="0" eaLnBrk="1" fontAlgn="base" hangingPunct="1">
        <a:lnSpc>
          <a:spcPct val="90000"/>
        </a:lnSpc>
        <a:spcBef>
          <a:spcPct val="0"/>
        </a:spcBef>
        <a:spcAft>
          <a:spcPct val="0"/>
        </a:spcAft>
        <a:defRPr sz="2800" b="1">
          <a:solidFill>
            <a:srgbClr val="333333"/>
          </a:solidFill>
          <a:latin typeface="Tahoma" pitchFamily="34" charset="0"/>
        </a:defRPr>
      </a:lvl7pPr>
      <a:lvl8pPr marL="1371532" algn="l" rtl="0" eaLnBrk="1" fontAlgn="base" hangingPunct="1">
        <a:lnSpc>
          <a:spcPct val="90000"/>
        </a:lnSpc>
        <a:spcBef>
          <a:spcPct val="0"/>
        </a:spcBef>
        <a:spcAft>
          <a:spcPct val="0"/>
        </a:spcAft>
        <a:defRPr sz="2800" b="1">
          <a:solidFill>
            <a:srgbClr val="333333"/>
          </a:solidFill>
          <a:latin typeface="Tahoma" pitchFamily="34" charset="0"/>
        </a:defRPr>
      </a:lvl8pPr>
      <a:lvl9pPr marL="1828709" algn="l" rtl="0" eaLnBrk="1" fontAlgn="base" hangingPunct="1">
        <a:lnSpc>
          <a:spcPct val="90000"/>
        </a:lnSpc>
        <a:spcBef>
          <a:spcPct val="0"/>
        </a:spcBef>
        <a:spcAft>
          <a:spcPct val="0"/>
        </a:spcAft>
        <a:defRPr sz="2800" b="1">
          <a:solidFill>
            <a:srgbClr val="333333"/>
          </a:solidFill>
          <a:latin typeface="Tahoma" pitchFamily="34" charset="0"/>
        </a:defRPr>
      </a:lvl9pPr>
    </p:titleStyle>
    <p:bodyStyle>
      <a:lvl1pPr marL="0" indent="0" algn="l" rtl="0" eaLnBrk="1" fontAlgn="base" hangingPunct="1">
        <a:lnSpc>
          <a:spcPct val="90000"/>
        </a:lnSpc>
        <a:spcBef>
          <a:spcPts val="300"/>
        </a:spcBef>
        <a:spcAft>
          <a:spcPts val="600"/>
        </a:spcAft>
        <a:buFont typeface="Wingdings" pitchFamily="2" charset="2"/>
        <a:tabLst/>
        <a:defRPr sz="2400">
          <a:solidFill>
            <a:schemeClr val="tx1"/>
          </a:solidFill>
          <a:latin typeface="Tahoma" pitchFamily="34" charset="0"/>
          <a:ea typeface="+mn-ea"/>
          <a:cs typeface="Tahoma" pitchFamily="34" charset="0"/>
        </a:defRPr>
      </a:lvl1pPr>
      <a:lvl2pPr marL="269861" indent="-269861" algn="l" rtl="0" eaLnBrk="1" fontAlgn="base" hangingPunct="1">
        <a:lnSpc>
          <a:spcPct val="90000"/>
        </a:lnSpc>
        <a:spcBef>
          <a:spcPct val="0"/>
        </a:spcBef>
        <a:spcAft>
          <a:spcPts val="300"/>
        </a:spcAft>
        <a:buFont typeface="Arial" pitchFamily="34" charset="0"/>
        <a:buChar char="•"/>
        <a:defRPr sz="2400">
          <a:solidFill>
            <a:schemeClr val="tx1"/>
          </a:solidFill>
          <a:latin typeface="+mn-lt"/>
        </a:defRPr>
      </a:lvl2pPr>
      <a:lvl3pPr marL="541312" indent="-271449" algn="l" rtl="0" eaLnBrk="1" fontAlgn="base" hangingPunct="1">
        <a:lnSpc>
          <a:spcPct val="90000"/>
        </a:lnSpc>
        <a:spcBef>
          <a:spcPct val="20000"/>
        </a:spcBef>
        <a:spcAft>
          <a:spcPts val="300"/>
        </a:spcAft>
        <a:buFont typeface="Tahoma" pitchFamily="34" charset="0"/>
        <a:buChar char="–"/>
        <a:defRPr sz="2400">
          <a:solidFill>
            <a:schemeClr val="tx1"/>
          </a:solidFill>
          <a:latin typeface="+mn-lt"/>
        </a:defRPr>
      </a:lvl3pPr>
      <a:lvl4pPr marL="1600120" indent="-228589" algn="l" rtl="0" eaLnBrk="1" fontAlgn="base" hangingPunct="1">
        <a:spcBef>
          <a:spcPct val="20000"/>
        </a:spcBef>
        <a:spcAft>
          <a:spcPct val="0"/>
        </a:spcAft>
        <a:defRPr sz="1600">
          <a:solidFill>
            <a:schemeClr val="tx1"/>
          </a:solidFill>
          <a:latin typeface="+mn-lt"/>
        </a:defRPr>
      </a:lvl4pPr>
      <a:lvl5pPr marL="2057298" indent="-228589" algn="l" rtl="0" eaLnBrk="1" fontAlgn="base" hangingPunct="1">
        <a:spcBef>
          <a:spcPct val="20000"/>
        </a:spcBef>
        <a:spcAft>
          <a:spcPct val="0"/>
        </a:spcAft>
        <a:buChar char="»"/>
        <a:defRPr sz="1600">
          <a:solidFill>
            <a:schemeClr val="tx1"/>
          </a:solidFill>
          <a:latin typeface="+mn-lt"/>
        </a:defRPr>
      </a:lvl5pPr>
      <a:lvl6pPr marL="2514474" indent="-228589" algn="l" rtl="0" eaLnBrk="1" fontAlgn="base" hangingPunct="1">
        <a:spcBef>
          <a:spcPct val="20000"/>
        </a:spcBef>
        <a:spcAft>
          <a:spcPct val="0"/>
        </a:spcAft>
        <a:buChar char="»"/>
        <a:defRPr sz="1600">
          <a:solidFill>
            <a:schemeClr val="tx1"/>
          </a:solidFill>
          <a:latin typeface="+mn-lt"/>
        </a:defRPr>
      </a:lvl6pPr>
      <a:lvl7pPr marL="2971652" indent="-228589" algn="l" rtl="0" eaLnBrk="1" fontAlgn="base" hangingPunct="1">
        <a:spcBef>
          <a:spcPct val="20000"/>
        </a:spcBef>
        <a:spcAft>
          <a:spcPct val="0"/>
        </a:spcAft>
        <a:buChar char="»"/>
        <a:defRPr sz="1600">
          <a:solidFill>
            <a:schemeClr val="tx1"/>
          </a:solidFill>
          <a:latin typeface="+mn-lt"/>
        </a:defRPr>
      </a:lvl7pPr>
      <a:lvl8pPr marL="3428829" indent="-228589" algn="l" rtl="0" eaLnBrk="1" fontAlgn="base" hangingPunct="1">
        <a:spcBef>
          <a:spcPct val="20000"/>
        </a:spcBef>
        <a:spcAft>
          <a:spcPct val="0"/>
        </a:spcAft>
        <a:buChar char="»"/>
        <a:defRPr sz="1600">
          <a:solidFill>
            <a:schemeClr val="tx1"/>
          </a:solidFill>
          <a:latin typeface="+mn-lt"/>
        </a:defRPr>
      </a:lvl8pPr>
      <a:lvl9pPr marL="3886006" indent="-228589"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8" name="Title Placeholder 7"/>
          <p:cNvSpPr>
            <a:spLocks noGrp="1"/>
          </p:cNvSpPr>
          <p:nvPr>
            <p:ph type="title"/>
          </p:nvPr>
        </p:nvSpPr>
        <p:spPr>
          <a:xfrm>
            <a:off x="432000" y="4320014"/>
            <a:ext cx="10972800" cy="1941811"/>
          </a:xfrm>
          <a:prstGeom prst="rect">
            <a:avLst/>
          </a:prstGeom>
        </p:spPr>
        <p:txBody>
          <a:bodyPr vert="horz" lIns="0" tIns="0" rIns="0" bIns="0" rtlCol="0" anchor="t" anchorCtr="0">
            <a:normAutofit/>
          </a:bodyPr>
          <a:lstStyle/>
          <a:p>
            <a:r>
              <a:rPr lang="en-US" dirty="0"/>
              <a:t>Click to edit Master title style</a:t>
            </a:r>
            <a:endParaRPr lang="en-GB" dirty="0"/>
          </a:p>
        </p:txBody>
      </p:sp>
      <p:pic>
        <p:nvPicPr>
          <p:cNvPr id="7" name="Picture 8"/>
          <p:cNvPicPr>
            <a:picLocks noChangeArrowheads="1"/>
          </p:cNvPicPr>
          <p:nvPr userDrawn="1"/>
        </p:nvPicPr>
        <p:blipFill>
          <a:blip r:embed="rId5" cstate="print">
            <a:clrChange>
              <a:clrFrom>
                <a:srgbClr val="FFFFFF"/>
              </a:clrFrom>
              <a:clrTo>
                <a:srgbClr val="FFFFFF">
                  <a:alpha val="0"/>
                </a:srgbClr>
              </a:clrTo>
            </a:clrChange>
            <a:lum bright="-6000"/>
          </a:blip>
          <a:srcRect/>
          <a:stretch>
            <a:fillRect/>
          </a:stretch>
        </p:blipFill>
        <p:spPr bwMode="auto">
          <a:xfrm>
            <a:off x="10917773" y="139754"/>
            <a:ext cx="882651" cy="793750"/>
          </a:xfrm>
          <a:prstGeom prst="rect">
            <a:avLst/>
          </a:prstGeom>
          <a:noFill/>
        </p:spPr>
      </p:pic>
      <p:sp>
        <p:nvSpPr>
          <p:cNvPr id="6" name="Slide Number Placeholder 4"/>
          <p:cNvSpPr>
            <a:spLocks noGrp="1"/>
          </p:cNvSpPr>
          <p:nvPr>
            <p:ph type="sldNum" sz="quarter" idx="4"/>
          </p:nvPr>
        </p:nvSpPr>
        <p:spPr>
          <a:xfrm>
            <a:off x="9108000" y="6480015"/>
            <a:ext cx="2556000" cy="365125"/>
          </a:xfrm>
          <a:prstGeom prst="rect">
            <a:avLst/>
          </a:prstGeom>
        </p:spPr>
        <p:txBody>
          <a:bodyPr tIns="36000" bIns="36000" anchor="ctr" anchorCtr="0"/>
          <a:lstStyle>
            <a:lvl1pPr algn="r">
              <a:lnSpc>
                <a:spcPct val="100000"/>
              </a:lnSpc>
              <a:defRPr sz="1200">
                <a:solidFill>
                  <a:schemeClr val="bg1"/>
                </a:solidFill>
              </a:defRPr>
            </a:lvl1pPr>
          </a:lstStyle>
          <a:p>
            <a:fld id="{0580567E-5E8F-47A5-90DF-8BFEB1A71525}" type="slidenum">
              <a:rPr lang="en-GB" smtClean="0"/>
              <a:pPr/>
              <a:t>‹#›</a:t>
            </a:fld>
            <a:endParaRPr lang="en-GB" dirty="0"/>
          </a:p>
        </p:txBody>
      </p:sp>
      <p:sp>
        <p:nvSpPr>
          <p:cNvPr id="4" name="TextBox 3">
            <a:extLst>
              <a:ext uri="{FF2B5EF4-FFF2-40B4-BE49-F238E27FC236}">
                <a16:creationId xmlns:a16="http://schemas.microsoft.com/office/drawing/2014/main" id="{9997CCEB-449D-2D16-ADF0-D8F3BD4CCCE5}"/>
              </a:ext>
            </a:extLst>
          </p:cNvPr>
          <p:cNvSpPr txBox="1"/>
          <p:nvPr userDrawn="1">
            <p:extLst>
              <p:ext uri="{1162E1C5-73C7-4A58-AE30-91384D911F3F}">
                <p184:classification xmlns:p184="http://schemas.microsoft.com/office/powerpoint/2018/4/main" val="hdr"/>
              </p:ext>
            </p:extLst>
          </p:nvPr>
        </p:nvSpPr>
        <p:spPr>
          <a:xfrm>
            <a:off x="5708650" y="0"/>
            <a:ext cx="803275" cy="152400"/>
          </a:xfrm>
          <a:prstGeom prst="rect">
            <a:avLst/>
          </a:prstGeom>
        </p:spPr>
        <p:txBody>
          <a:bodyPr horzOverflow="overflow" lIns="0" tIns="0" rIns="0" bIns="0">
            <a:spAutoFit/>
          </a:bodyPr>
          <a:lstStyle/>
          <a:p>
            <a:pPr algn="l"/>
            <a:r>
              <a:rPr lang="en-GB" sz="1000">
                <a:solidFill>
                  <a:srgbClr val="000000"/>
                </a:solidFill>
                <a:latin typeface="Calibri" panose="020F0502020204030204" pitchFamily="34" charset="0"/>
                <a:cs typeface="Calibri" panose="020F0502020204030204" pitchFamily="34" charset="0"/>
              </a:rPr>
              <a:t>ECDC NORMAL</a:t>
            </a:r>
          </a:p>
        </p:txBody>
      </p:sp>
    </p:spTree>
  </p:cSld>
  <p:clrMap bg1="lt1" tx1="dk1" bg2="lt2" tx2="dk2" accent1="accent1" accent2="accent2" accent3="accent3" accent4="accent4" accent5="accent5" accent6="accent6" hlink="hlink" folHlink="folHlink"/>
  <p:sldLayoutIdLst>
    <p:sldLayoutId id="2147483668" r:id="rId1"/>
    <p:sldLayoutId id="2147483670" r:id="rId2"/>
  </p:sldLayoutIdLst>
  <p:hf hdr="0" dt="0"/>
  <p:txStyles>
    <p:titleStyle>
      <a:lvl1pPr algn="l" rtl="0" fontAlgn="base">
        <a:lnSpc>
          <a:spcPct val="90000"/>
        </a:lnSpc>
        <a:spcBef>
          <a:spcPct val="0"/>
        </a:spcBef>
        <a:spcAft>
          <a:spcPct val="0"/>
        </a:spcAft>
        <a:defRPr sz="4000" b="1">
          <a:solidFill>
            <a:schemeClr val="bg1"/>
          </a:solidFill>
          <a:latin typeface="Tahoma" pitchFamily="34" charset="0"/>
          <a:ea typeface="+mj-ea"/>
          <a:cs typeface="Tahoma" pitchFamily="34" charset="0"/>
        </a:defRPr>
      </a:lvl1pPr>
      <a:lvl2pPr algn="l" rtl="0" fontAlgn="base">
        <a:lnSpc>
          <a:spcPct val="90000"/>
        </a:lnSpc>
        <a:spcBef>
          <a:spcPct val="0"/>
        </a:spcBef>
        <a:spcAft>
          <a:spcPct val="0"/>
        </a:spcAft>
        <a:defRPr sz="3200">
          <a:solidFill>
            <a:schemeClr val="bg1"/>
          </a:solidFill>
          <a:latin typeface="Tahoma" pitchFamily="34" charset="0"/>
        </a:defRPr>
      </a:lvl2pPr>
      <a:lvl3pPr algn="l" rtl="0" fontAlgn="base">
        <a:lnSpc>
          <a:spcPct val="90000"/>
        </a:lnSpc>
        <a:spcBef>
          <a:spcPct val="0"/>
        </a:spcBef>
        <a:spcAft>
          <a:spcPct val="0"/>
        </a:spcAft>
        <a:defRPr sz="3200">
          <a:solidFill>
            <a:schemeClr val="bg1"/>
          </a:solidFill>
          <a:latin typeface="Tahoma" pitchFamily="34" charset="0"/>
        </a:defRPr>
      </a:lvl3pPr>
      <a:lvl4pPr algn="l" rtl="0" fontAlgn="base">
        <a:lnSpc>
          <a:spcPct val="90000"/>
        </a:lnSpc>
        <a:spcBef>
          <a:spcPct val="0"/>
        </a:spcBef>
        <a:spcAft>
          <a:spcPct val="0"/>
        </a:spcAft>
        <a:defRPr sz="3200">
          <a:solidFill>
            <a:schemeClr val="bg1"/>
          </a:solidFill>
          <a:latin typeface="Tahoma" pitchFamily="34" charset="0"/>
        </a:defRPr>
      </a:lvl4pPr>
      <a:lvl5pPr algn="l" rtl="0" fontAlgn="base">
        <a:lnSpc>
          <a:spcPct val="90000"/>
        </a:lnSpc>
        <a:spcBef>
          <a:spcPct val="0"/>
        </a:spcBef>
        <a:spcAft>
          <a:spcPct val="0"/>
        </a:spcAft>
        <a:defRPr sz="3200">
          <a:solidFill>
            <a:schemeClr val="bg1"/>
          </a:solidFill>
          <a:latin typeface="Tahoma" pitchFamily="34" charset="0"/>
        </a:defRPr>
      </a:lvl5pPr>
      <a:lvl6pPr marL="457178" algn="l" rtl="0" fontAlgn="base">
        <a:lnSpc>
          <a:spcPct val="90000"/>
        </a:lnSpc>
        <a:spcBef>
          <a:spcPct val="0"/>
        </a:spcBef>
        <a:spcAft>
          <a:spcPct val="0"/>
        </a:spcAft>
        <a:defRPr sz="3200">
          <a:solidFill>
            <a:schemeClr val="bg1"/>
          </a:solidFill>
          <a:latin typeface="Tahoma" pitchFamily="34" charset="0"/>
        </a:defRPr>
      </a:lvl6pPr>
      <a:lvl7pPr marL="914354" algn="l" rtl="0" fontAlgn="base">
        <a:lnSpc>
          <a:spcPct val="90000"/>
        </a:lnSpc>
        <a:spcBef>
          <a:spcPct val="0"/>
        </a:spcBef>
        <a:spcAft>
          <a:spcPct val="0"/>
        </a:spcAft>
        <a:defRPr sz="3200">
          <a:solidFill>
            <a:schemeClr val="bg1"/>
          </a:solidFill>
          <a:latin typeface="Tahoma" pitchFamily="34" charset="0"/>
        </a:defRPr>
      </a:lvl7pPr>
      <a:lvl8pPr marL="1371532" algn="l" rtl="0" fontAlgn="base">
        <a:lnSpc>
          <a:spcPct val="90000"/>
        </a:lnSpc>
        <a:spcBef>
          <a:spcPct val="0"/>
        </a:spcBef>
        <a:spcAft>
          <a:spcPct val="0"/>
        </a:spcAft>
        <a:defRPr sz="3200">
          <a:solidFill>
            <a:schemeClr val="bg1"/>
          </a:solidFill>
          <a:latin typeface="Tahoma" pitchFamily="34" charset="0"/>
        </a:defRPr>
      </a:lvl8pPr>
      <a:lvl9pPr marL="1828709" algn="l" rtl="0" fontAlgn="base">
        <a:lnSpc>
          <a:spcPct val="90000"/>
        </a:lnSpc>
        <a:spcBef>
          <a:spcPct val="0"/>
        </a:spcBef>
        <a:spcAft>
          <a:spcPct val="0"/>
        </a:spcAft>
        <a:defRPr sz="3200">
          <a:solidFill>
            <a:schemeClr val="bg1"/>
          </a:solidFill>
          <a:latin typeface="Tahoma" pitchFamily="34" charset="0"/>
        </a:defRPr>
      </a:lvl9pPr>
    </p:titleStyle>
    <p:bodyStyle>
      <a:lvl1pPr algn="l" rtl="0" fontAlgn="base">
        <a:lnSpc>
          <a:spcPct val="90000"/>
        </a:lnSpc>
        <a:spcBef>
          <a:spcPct val="0"/>
        </a:spcBef>
        <a:spcAft>
          <a:spcPct val="0"/>
        </a:spcAft>
        <a:defRPr sz="4000" b="1">
          <a:solidFill>
            <a:schemeClr val="bg1"/>
          </a:solidFill>
          <a:latin typeface="+mn-lt"/>
          <a:ea typeface="+mn-ea"/>
          <a:cs typeface="+mn-cs"/>
        </a:defRPr>
      </a:lvl1pPr>
      <a:lvl2pPr marL="822285" indent="-285737" algn="l" rtl="0" fontAlgn="base">
        <a:spcBef>
          <a:spcPct val="20000"/>
        </a:spcBef>
        <a:spcAft>
          <a:spcPct val="0"/>
        </a:spcAft>
        <a:buChar char="–"/>
        <a:defRPr sz="2800">
          <a:solidFill>
            <a:schemeClr val="tx1"/>
          </a:solidFill>
          <a:latin typeface="Arial" charset="0"/>
        </a:defRPr>
      </a:lvl2pPr>
      <a:lvl3pPr marL="1230252" indent="-228589" algn="l" rtl="0" fontAlgn="base">
        <a:spcBef>
          <a:spcPct val="20000"/>
        </a:spcBef>
        <a:spcAft>
          <a:spcPct val="0"/>
        </a:spcAft>
        <a:buChar char="•"/>
        <a:defRPr sz="2400">
          <a:solidFill>
            <a:schemeClr val="tx1"/>
          </a:solidFill>
          <a:latin typeface="Arial" charset="0"/>
        </a:defRPr>
      </a:lvl3pPr>
      <a:lvl4pPr marL="1638218" indent="-228589" algn="l" rtl="0" fontAlgn="base">
        <a:spcBef>
          <a:spcPct val="20000"/>
        </a:spcBef>
        <a:spcAft>
          <a:spcPct val="0"/>
        </a:spcAft>
        <a:buChar char="–"/>
        <a:defRPr sz="2000">
          <a:solidFill>
            <a:schemeClr val="tx1"/>
          </a:solidFill>
          <a:latin typeface="Arial" charset="0"/>
        </a:defRPr>
      </a:lvl4pPr>
      <a:lvl5pPr marL="2057298" indent="-228589" algn="l" rtl="0" fontAlgn="base">
        <a:spcBef>
          <a:spcPct val="20000"/>
        </a:spcBef>
        <a:spcAft>
          <a:spcPct val="0"/>
        </a:spcAft>
        <a:buChar char="»"/>
        <a:defRPr sz="2000">
          <a:solidFill>
            <a:schemeClr val="tx1"/>
          </a:solidFill>
          <a:latin typeface="Arial" charset="0"/>
        </a:defRPr>
      </a:lvl5pPr>
      <a:lvl6pPr marL="2514474" indent="-228589" algn="l" rtl="0" fontAlgn="base">
        <a:spcBef>
          <a:spcPct val="20000"/>
        </a:spcBef>
        <a:spcAft>
          <a:spcPct val="0"/>
        </a:spcAft>
        <a:buChar char="»"/>
        <a:defRPr sz="2000">
          <a:solidFill>
            <a:schemeClr val="tx1"/>
          </a:solidFill>
          <a:latin typeface="Arial" charset="0"/>
        </a:defRPr>
      </a:lvl6pPr>
      <a:lvl7pPr marL="2971652" indent="-228589" algn="l" rtl="0" fontAlgn="base">
        <a:spcBef>
          <a:spcPct val="20000"/>
        </a:spcBef>
        <a:spcAft>
          <a:spcPct val="0"/>
        </a:spcAft>
        <a:buChar char="»"/>
        <a:defRPr sz="2000">
          <a:solidFill>
            <a:schemeClr val="tx1"/>
          </a:solidFill>
          <a:latin typeface="Arial" charset="0"/>
        </a:defRPr>
      </a:lvl7pPr>
      <a:lvl8pPr marL="3428829" indent="-228589" algn="l" rtl="0" fontAlgn="base">
        <a:spcBef>
          <a:spcPct val="20000"/>
        </a:spcBef>
        <a:spcAft>
          <a:spcPct val="0"/>
        </a:spcAft>
        <a:buChar char="»"/>
        <a:defRPr sz="2000">
          <a:solidFill>
            <a:schemeClr val="tx1"/>
          </a:solidFill>
          <a:latin typeface="Arial" charset="0"/>
        </a:defRPr>
      </a:lvl8pPr>
      <a:lvl9pPr marL="3886006" indent="-228589" algn="l" rtl="0" fontAlgn="base">
        <a:spcBef>
          <a:spcPct val="20000"/>
        </a:spcBef>
        <a:spcAft>
          <a:spcPct val="0"/>
        </a:spcAft>
        <a:buChar char="»"/>
        <a:defRPr sz="2000">
          <a:solidFill>
            <a:schemeClr val="tx1"/>
          </a:solidFill>
          <a:latin typeface="Arial" charset="0"/>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E8339A-AD4C-4299-B676-C4ADA05616EE}" type="datetime1">
              <a:rPr lang="en-GB" smtClean="0"/>
              <a:t>10/10/2023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E29A8E-A0F1-419A-8E8B-A78BF9C70DE8}" type="slidenum">
              <a:rPr lang="en-GB" smtClean="0"/>
              <a:t>‹#›</a:t>
            </a:fld>
            <a:endParaRPr lang="en-GB"/>
          </a:p>
        </p:txBody>
      </p:sp>
      <p:sp>
        <p:nvSpPr>
          <p:cNvPr id="8" name="TextBox 7">
            <a:extLst>
              <a:ext uri="{FF2B5EF4-FFF2-40B4-BE49-F238E27FC236}">
                <a16:creationId xmlns:a16="http://schemas.microsoft.com/office/drawing/2014/main" id="{384A5E9D-810F-5798-23AE-61B6042BF432}"/>
              </a:ext>
            </a:extLst>
          </p:cNvPr>
          <p:cNvSpPr txBox="1"/>
          <p:nvPr userDrawn="1">
            <p:extLst>
              <p:ext uri="{1162E1C5-73C7-4A58-AE30-91384D911F3F}">
                <p184:classification xmlns:p184="http://schemas.microsoft.com/office/powerpoint/2018/4/main" val="hdr"/>
              </p:ext>
            </p:extLst>
          </p:nvPr>
        </p:nvSpPr>
        <p:spPr>
          <a:xfrm>
            <a:off x="5708650" y="0"/>
            <a:ext cx="803275" cy="152400"/>
          </a:xfrm>
          <a:prstGeom prst="rect">
            <a:avLst/>
          </a:prstGeom>
        </p:spPr>
        <p:txBody>
          <a:bodyPr horzOverflow="overflow" lIns="0" tIns="0" rIns="0" bIns="0">
            <a:spAutoFit/>
          </a:bodyPr>
          <a:lstStyle/>
          <a:p>
            <a:pPr algn="l"/>
            <a:r>
              <a:rPr lang="en-GB" sz="1000">
                <a:solidFill>
                  <a:srgbClr val="000000"/>
                </a:solidFill>
                <a:latin typeface="Calibri" panose="020F0502020204030204" pitchFamily="34" charset="0"/>
                <a:cs typeface="Calibri" panose="020F0502020204030204" pitchFamily="34" charset="0"/>
              </a:rPr>
              <a:t>ECDC NORMAL</a:t>
            </a:r>
          </a:p>
        </p:txBody>
      </p:sp>
    </p:spTree>
    <p:extLst>
      <p:ext uri="{BB962C8B-B14F-4D97-AF65-F5344CB8AC3E}">
        <p14:creationId xmlns:p14="http://schemas.microsoft.com/office/powerpoint/2010/main" val="3539875331"/>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hyperlink" Target="https://www.ecdc.europa.eu/en/publications-data/european-surveillance-system-tessy" TargetMode="Externa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hyperlink" Target="https://www.ecdc.europa.eu/sites/default/files/documents/MetaDataSet_52-2023-04-14.xlsx" TargetMode="Externa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s://www.ecdc.europa.eu/sites/default/files/documents/MetaDataSet_52-2023-04-14.xlsx" TargetMode="External"/><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hyperlink" Target="https://www.ecdc.europa.eu/sites/default/files/documents/MetaDataSet_52-2023-04-14.xlsx" TargetMode="External"/><Relationship Id="rId2" Type="http://schemas.openxmlformats.org/officeDocument/2006/relationships/hyperlink" Target="https://www.ecdc.europa.eu/en/publications-data/european-surveillance-system-tessy" TargetMode="Externa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hyperlink" Target="https://epipulse.ecdc.europa.eu/" TargetMode="External"/><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tags" Target="../tags/tag1.xml"/><Relationship Id="rId5" Type="http://schemas.openxmlformats.org/officeDocument/2006/relationships/image" Target="../media/image11.png"/><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hyperlink" Target="https://microreact.org/" TargetMode="Externa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tags" Target="../tags/tag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6.xml"/><Relationship Id="rId1" Type="http://schemas.openxmlformats.org/officeDocument/2006/relationships/tags" Target="../tags/tag2.xml"/><Relationship Id="rId4" Type="http://schemas.openxmlformats.org/officeDocument/2006/relationships/image" Target="../media/image13.sv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44057" y="4320001"/>
            <a:ext cx="10869432" cy="1146523"/>
          </a:xfrm>
        </p:spPr>
        <p:txBody>
          <a:bodyPr/>
          <a:lstStyle/>
          <a:p>
            <a:r>
              <a:rPr lang="en-GB" sz="4000" dirty="0"/>
              <a:t>A Primer of ECDC online tools</a:t>
            </a:r>
            <a:endParaRPr lang="en-GB" sz="4000" b="1" dirty="0"/>
          </a:p>
        </p:txBody>
      </p:sp>
      <p:sp>
        <p:nvSpPr>
          <p:cNvPr id="3" name="Subtitle 2"/>
          <p:cNvSpPr>
            <a:spLocks noGrp="1"/>
          </p:cNvSpPr>
          <p:nvPr>
            <p:ph type="subTitle" idx="1"/>
          </p:nvPr>
        </p:nvSpPr>
        <p:spPr>
          <a:xfrm>
            <a:off x="644057" y="3600010"/>
            <a:ext cx="11547944" cy="462721"/>
          </a:xfrm>
        </p:spPr>
        <p:txBody>
          <a:bodyPr/>
          <a:lstStyle/>
          <a:p>
            <a:r>
              <a:rPr lang="en-US" sz="2800" b="0" dirty="0"/>
              <a:t>Bridging the gaps in Bioinformatics</a:t>
            </a:r>
            <a:endParaRPr lang="en-GB" sz="2800" b="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0" name="Connector: Elbow 49">
            <a:extLst>
              <a:ext uri="{FF2B5EF4-FFF2-40B4-BE49-F238E27FC236}">
                <a16:creationId xmlns:a16="http://schemas.microsoft.com/office/drawing/2014/main" id="{4880DCEA-C38D-E889-A2EE-EC72E50D4CA0}"/>
              </a:ext>
            </a:extLst>
          </p:cNvPr>
          <p:cNvCxnSpPr>
            <a:cxnSpLocks/>
            <a:stCxn id="118" idx="3"/>
          </p:cNvCxnSpPr>
          <p:nvPr/>
        </p:nvCxnSpPr>
        <p:spPr>
          <a:xfrm flipV="1">
            <a:off x="2722598" y="3834741"/>
            <a:ext cx="1364891" cy="767464"/>
          </a:xfrm>
          <a:prstGeom prst="bentConnector3">
            <a:avLst>
              <a:gd name="adj1" fmla="val 50000"/>
            </a:avLst>
          </a:prstGeom>
          <a:ln w="38100">
            <a:tailEnd type="triangle"/>
          </a:ln>
        </p:spPr>
        <p:style>
          <a:lnRef idx="1">
            <a:schemeClr val="dk1"/>
          </a:lnRef>
          <a:fillRef idx="0">
            <a:schemeClr val="dk1"/>
          </a:fillRef>
          <a:effectRef idx="0">
            <a:schemeClr val="dk1"/>
          </a:effectRef>
          <a:fontRef idx="minor">
            <a:schemeClr val="tx1"/>
          </a:fontRef>
        </p:style>
      </p:cxnSp>
      <p:sp>
        <p:nvSpPr>
          <p:cNvPr id="2" name="Title 1">
            <a:extLst>
              <a:ext uri="{FF2B5EF4-FFF2-40B4-BE49-F238E27FC236}">
                <a16:creationId xmlns:a16="http://schemas.microsoft.com/office/drawing/2014/main" id="{9A8AEC63-D214-58F6-5EAE-C0DD9BFEFBD4}"/>
              </a:ext>
            </a:extLst>
          </p:cNvPr>
          <p:cNvSpPr>
            <a:spLocks noGrp="1"/>
          </p:cNvSpPr>
          <p:nvPr>
            <p:ph type="title"/>
          </p:nvPr>
        </p:nvSpPr>
        <p:spPr>
          <a:xfrm>
            <a:off x="432000" y="223936"/>
            <a:ext cx="3978085" cy="951722"/>
          </a:xfrm>
        </p:spPr>
        <p:txBody>
          <a:bodyPr/>
          <a:lstStyle/>
          <a:p>
            <a:r>
              <a:rPr lang="en-GB" dirty="0"/>
              <a:t>ECDC ecosystem</a:t>
            </a:r>
          </a:p>
        </p:txBody>
      </p:sp>
      <p:sp>
        <p:nvSpPr>
          <p:cNvPr id="4" name="Footer Placeholder 3">
            <a:extLst>
              <a:ext uri="{FF2B5EF4-FFF2-40B4-BE49-F238E27FC236}">
                <a16:creationId xmlns:a16="http://schemas.microsoft.com/office/drawing/2014/main" id="{690D89A0-35CA-7D93-0722-7E20B795C2BE}"/>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5403FD22-C924-A067-2B6D-52009099E79C}"/>
              </a:ext>
            </a:extLst>
          </p:cNvPr>
          <p:cNvSpPr>
            <a:spLocks noGrp="1"/>
          </p:cNvSpPr>
          <p:nvPr>
            <p:ph type="sldNum" sz="quarter" idx="12"/>
          </p:nvPr>
        </p:nvSpPr>
        <p:spPr/>
        <p:txBody>
          <a:bodyPr/>
          <a:lstStyle/>
          <a:p>
            <a:fld id="{F9E29A8E-A0F1-419A-8E8B-A78BF9C70DE8}" type="slidenum">
              <a:rPr lang="en-GB" smtClean="0"/>
              <a:pPr/>
              <a:t>10</a:t>
            </a:fld>
            <a:endParaRPr lang="en-GB" dirty="0"/>
          </a:p>
        </p:txBody>
      </p:sp>
      <p:sp>
        <p:nvSpPr>
          <p:cNvPr id="3" name="Rectangle: Rounded Corners 2">
            <a:extLst>
              <a:ext uri="{FF2B5EF4-FFF2-40B4-BE49-F238E27FC236}">
                <a16:creationId xmlns:a16="http://schemas.microsoft.com/office/drawing/2014/main" id="{C1406313-5EFC-9833-E82F-81BE6D7B8888}"/>
              </a:ext>
            </a:extLst>
          </p:cNvPr>
          <p:cNvSpPr/>
          <p:nvPr/>
        </p:nvSpPr>
        <p:spPr>
          <a:xfrm>
            <a:off x="4326524" y="2426273"/>
            <a:ext cx="2846006" cy="651163"/>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2000" dirty="0">
                <a:solidFill>
                  <a:schemeClr val="bg1">
                    <a:lumMod val="95000"/>
                  </a:schemeClr>
                </a:solidFill>
              </a:rPr>
              <a:t>AWS cloud</a:t>
            </a:r>
          </a:p>
        </p:txBody>
      </p:sp>
      <p:sp>
        <p:nvSpPr>
          <p:cNvPr id="9" name="Rectangle: Rounded Corners 8">
            <a:extLst>
              <a:ext uri="{FF2B5EF4-FFF2-40B4-BE49-F238E27FC236}">
                <a16:creationId xmlns:a16="http://schemas.microsoft.com/office/drawing/2014/main" id="{E6D1D538-D27F-EF0E-7425-DEC962B5B66F}"/>
              </a:ext>
            </a:extLst>
          </p:cNvPr>
          <p:cNvSpPr/>
          <p:nvPr/>
        </p:nvSpPr>
        <p:spPr>
          <a:xfrm>
            <a:off x="4326524" y="3183578"/>
            <a:ext cx="2846006" cy="651163"/>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2000" dirty="0" err="1">
                <a:solidFill>
                  <a:schemeClr val="bg1">
                    <a:lumMod val="95000"/>
                  </a:schemeClr>
                </a:solidFill>
              </a:rPr>
              <a:t>Bionumerics</a:t>
            </a:r>
            <a:endParaRPr lang="en-GB" sz="2000" dirty="0">
              <a:solidFill>
                <a:schemeClr val="bg1">
                  <a:lumMod val="95000"/>
                </a:schemeClr>
              </a:solidFill>
            </a:endParaRPr>
          </a:p>
        </p:txBody>
      </p:sp>
      <p:sp>
        <p:nvSpPr>
          <p:cNvPr id="11" name="Rectangle: Rounded Corners 10">
            <a:extLst>
              <a:ext uri="{FF2B5EF4-FFF2-40B4-BE49-F238E27FC236}">
                <a16:creationId xmlns:a16="http://schemas.microsoft.com/office/drawing/2014/main" id="{B85AA91C-9BAA-5B4C-57F1-FB81080F9916}"/>
              </a:ext>
            </a:extLst>
          </p:cNvPr>
          <p:cNvSpPr/>
          <p:nvPr/>
        </p:nvSpPr>
        <p:spPr>
          <a:xfrm>
            <a:off x="4326523" y="3974255"/>
            <a:ext cx="2846006" cy="651163"/>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2000" dirty="0">
                <a:solidFill>
                  <a:schemeClr val="bg1">
                    <a:lumMod val="95000"/>
                  </a:schemeClr>
                </a:solidFill>
              </a:rPr>
              <a:t>SQL Databases</a:t>
            </a:r>
          </a:p>
        </p:txBody>
      </p:sp>
      <p:sp>
        <p:nvSpPr>
          <p:cNvPr id="13" name="Rectangle: Rounded Corners 12">
            <a:extLst>
              <a:ext uri="{FF2B5EF4-FFF2-40B4-BE49-F238E27FC236}">
                <a16:creationId xmlns:a16="http://schemas.microsoft.com/office/drawing/2014/main" id="{62238E4D-7BF7-2908-C5AF-46798AFB35BE}"/>
              </a:ext>
            </a:extLst>
          </p:cNvPr>
          <p:cNvSpPr/>
          <p:nvPr/>
        </p:nvSpPr>
        <p:spPr>
          <a:xfrm>
            <a:off x="4120519" y="1691265"/>
            <a:ext cx="3237723" cy="3084610"/>
          </a:xfrm>
          <a:prstGeom prst="roundRect">
            <a:avLst>
              <a:gd name="adj" fmla="val 5609"/>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D9E009A4-74D2-148C-BF1A-60499C5D13DF}"/>
              </a:ext>
            </a:extLst>
          </p:cNvPr>
          <p:cNvSpPr txBox="1"/>
          <p:nvPr/>
        </p:nvSpPr>
        <p:spPr>
          <a:xfrm>
            <a:off x="4172859" y="1872878"/>
            <a:ext cx="3161318" cy="341632"/>
          </a:xfrm>
          <a:prstGeom prst="rect">
            <a:avLst/>
          </a:prstGeom>
          <a:noFill/>
        </p:spPr>
        <p:txBody>
          <a:bodyPr wrap="square" rtlCol="0">
            <a:spAutoFit/>
          </a:bodyPr>
          <a:lstStyle/>
          <a:p>
            <a:r>
              <a:rPr lang="en-GB" sz="1800" dirty="0"/>
              <a:t>ECDC bioinformatics platform</a:t>
            </a:r>
          </a:p>
        </p:txBody>
      </p:sp>
      <p:cxnSp>
        <p:nvCxnSpPr>
          <p:cNvPr id="17" name="Straight Arrow Connector 16">
            <a:extLst>
              <a:ext uri="{FF2B5EF4-FFF2-40B4-BE49-F238E27FC236}">
                <a16:creationId xmlns:a16="http://schemas.microsoft.com/office/drawing/2014/main" id="{C6BF6B89-00B1-307E-31ED-16B2C2EA98FF}"/>
              </a:ext>
            </a:extLst>
          </p:cNvPr>
          <p:cNvCxnSpPr>
            <a:cxnSpLocks/>
          </p:cNvCxnSpPr>
          <p:nvPr/>
        </p:nvCxnSpPr>
        <p:spPr>
          <a:xfrm>
            <a:off x="2517206" y="2351037"/>
            <a:ext cx="1570283" cy="0"/>
          </a:xfrm>
          <a:prstGeom prst="straightConnector1">
            <a:avLst/>
          </a:prstGeom>
          <a:ln w="38100">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18" name="Straight Arrow Connector 17">
            <a:extLst>
              <a:ext uri="{FF2B5EF4-FFF2-40B4-BE49-F238E27FC236}">
                <a16:creationId xmlns:a16="http://schemas.microsoft.com/office/drawing/2014/main" id="{938F4F91-B65A-FE3B-8CAE-F345ED380B99}"/>
              </a:ext>
            </a:extLst>
          </p:cNvPr>
          <p:cNvCxnSpPr>
            <a:cxnSpLocks/>
          </p:cNvCxnSpPr>
          <p:nvPr/>
        </p:nvCxnSpPr>
        <p:spPr>
          <a:xfrm>
            <a:off x="2724950" y="3244364"/>
            <a:ext cx="1362539" cy="0"/>
          </a:xfrm>
          <a:prstGeom prst="straightConnector1">
            <a:avLst/>
          </a:prstGeom>
          <a:ln w="38100">
            <a:headEnd type="none" w="med" len="med"/>
            <a:tailEnd type="triangle" w="med" len="med"/>
          </a:ln>
        </p:spPr>
        <p:style>
          <a:lnRef idx="1">
            <a:schemeClr val="dk1"/>
          </a:lnRef>
          <a:fillRef idx="0">
            <a:schemeClr val="dk1"/>
          </a:fillRef>
          <a:effectRef idx="0">
            <a:schemeClr val="dk1"/>
          </a:effectRef>
          <a:fontRef idx="minor">
            <a:schemeClr val="tx1"/>
          </a:fontRef>
        </p:style>
      </p:cxnSp>
      <p:grpSp>
        <p:nvGrpSpPr>
          <p:cNvPr id="22" name="Group 21">
            <a:extLst>
              <a:ext uri="{FF2B5EF4-FFF2-40B4-BE49-F238E27FC236}">
                <a16:creationId xmlns:a16="http://schemas.microsoft.com/office/drawing/2014/main" id="{ECA4628D-CDD5-E3D9-B5F3-ED78629C7155}"/>
              </a:ext>
            </a:extLst>
          </p:cNvPr>
          <p:cNvGrpSpPr/>
          <p:nvPr/>
        </p:nvGrpSpPr>
        <p:grpSpPr>
          <a:xfrm>
            <a:off x="3456961" y="5557925"/>
            <a:ext cx="486076" cy="421457"/>
            <a:chOff x="5130265" y="2129588"/>
            <a:chExt cx="486076" cy="421457"/>
          </a:xfrm>
        </p:grpSpPr>
        <p:sp>
          <p:nvSpPr>
            <p:cNvPr id="12" name="Isosceles Triangle 11">
              <a:extLst>
                <a:ext uri="{FF2B5EF4-FFF2-40B4-BE49-F238E27FC236}">
                  <a16:creationId xmlns:a16="http://schemas.microsoft.com/office/drawing/2014/main" id="{3550B423-0CD2-E624-DBA5-205B69BEAA7D}"/>
                </a:ext>
              </a:extLst>
            </p:cNvPr>
            <p:cNvSpPr/>
            <p:nvPr/>
          </p:nvSpPr>
          <p:spPr>
            <a:xfrm>
              <a:off x="5130265" y="2129588"/>
              <a:ext cx="486076" cy="391185"/>
            </a:xfrm>
            <a:prstGeom prst="triangle">
              <a:avLst>
                <a:gd name="adj" fmla="val 48956"/>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0000"/>
                </a:solidFill>
              </a:endParaRPr>
            </a:p>
          </p:txBody>
        </p:sp>
        <p:sp>
          <p:nvSpPr>
            <p:cNvPr id="15" name="TextBox 14">
              <a:extLst>
                <a:ext uri="{FF2B5EF4-FFF2-40B4-BE49-F238E27FC236}">
                  <a16:creationId xmlns:a16="http://schemas.microsoft.com/office/drawing/2014/main" id="{514DB88A-AA95-852D-04F0-A7863A0842BC}"/>
                </a:ext>
              </a:extLst>
            </p:cNvPr>
            <p:cNvSpPr txBox="1"/>
            <p:nvPr/>
          </p:nvSpPr>
          <p:spPr>
            <a:xfrm>
              <a:off x="5228604" y="2157718"/>
              <a:ext cx="327750" cy="393327"/>
            </a:xfrm>
            <a:prstGeom prst="rect">
              <a:avLst/>
            </a:prstGeom>
            <a:noFill/>
          </p:spPr>
          <p:txBody>
            <a:bodyPr wrap="square" rtlCol="0">
              <a:spAutoFit/>
            </a:bodyPr>
            <a:lstStyle/>
            <a:p>
              <a:r>
                <a:rPr lang="en-GB" sz="2400" dirty="0">
                  <a:solidFill>
                    <a:srgbClr val="FF0000"/>
                  </a:solidFill>
                </a:rPr>
                <a:t>!</a:t>
              </a:r>
            </a:p>
          </p:txBody>
        </p:sp>
      </p:grpSp>
      <p:cxnSp>
        <p:nvCxnSpPr>
          <p:cNvPr id="27" name="Straight Connector 26">
            <a:extLst>
              <a:ext uri="{FF2B5EF4-FFF2-40B4-BE49-F238E27FC236}">
                <a16:creationId xmlns:a16="http://schemas.microsoft.com/office/drawing/2014/main" id="{5EE9EA41-D241-3488-2D3C-5B48DDBB47A7}"/>
              </a:ext>
            </a:extLst>
          </p:cNvPr>
          <p:cNvCxnSpPr>
            <a:cxnSpLocks/>
            <a:stCxn id="34" idx="4"/>
          </p:cNvCxnSpPr>
          <p:nvPr/>
        </p:nvCxnSpPr>
        <p:spPr>
          <a:xfrm>
            <a:off x="3693547" y="2385680"/>
            <a:ext cx="0" cy="3070112"/>
          </a:xfrm>
          <a:prstGeom prst="line">
            <a:avLst/>
          </a:prstGeom>
          <a:ln w="19050">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31" name="Oval 30">
            <a:extLst>
              <a:ext uri="{FF2B5EF4-FFF2-40B4-BE49-F238E27FC236}">
                <a16:creationId xmlns:a16="http://schemas.microsoft.com/office/drawing/2014/main" id="{E673F3CC-960B-0C10-EC10-94D5B45D8414}"/>
              </a:ext>
            </a:extLst>
          </p:cNvPr>
          <p:cNvSpPr>
            <a:spLocks noChangeAspect="1"/>
          </p:cNvSpPr>
          <p:nvPr/>
        </p:nvSpPr>
        <p:spPr>
          <a:xfrm>
            <a:off x="3659913" y="3797300"/>
            <a:ext cx="69352" cy="6935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a:extLst>
              <a:ext uri="{FF2B5EF4-FFF2-40B4-BE49-F238E27FC236}">
                <a16:creationId xmlns:a16="http://schemas.microsoft.com/office/drawing/2014/main" id="{6C506D7D-97CF-03EF-D0A9-FB709E9BFBD2}"/>
              </a:ext>
            </a:extLst>
          </p:cNvPr>
          <p:cNvSpPr>
            <a:spLocks noChangeAspect="1"/>
          </p:cNvSpPr>
          <p:nvPr/>
        </p:nvSpPr>
        <p:spPr>
          <a:xfrm>
            <a:off x="3659155" y="3207145"/>
            <a:ext cx="69352" cy="6935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a:extLst>
              <a:ext uri="{FF2B5EF4-FFF2-40B4-BE49-F238E27FC236}">
                <a16:creationId xmlns:a16="http://schemas.microsoft.com/office/drawing/2014/main" id="{E913418B-741B-614C-20B9-F1B3D066031B}"/>
              </a:ext>
            </a:extLst>
          </p:cNvPr>
          <p:cNvSpPr>
            <a:spLocks noChangeAspect="1"/>
          </p:cNvSpPr>
          <p:nvPr/>
        </p:nvSpPr>
        <p:spPr>
          <a:xfrm>
            <a:off x="3658871" y="2316328"/>
            <a:ext cx="69352" cy="6935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TextBox 38">
            <a:extLst>
              <a:ext uri="{FF2B5EF4-FFF2-40B4-BE49-F238E27FC236}">
                <a16:creationId xmlns:a16="http://schemas.microsoft.com/office/drawing/2014/main" id="{19A0BE36-DFF6-B4C4-A00C-D688E0648CDD}"/>
              </a:ext>
            </a:extLst>
          </p:cNvPr>
          <p:cNvSpPr txBox="1"/>
          <p:nvPr/>
        </p:nvSpPr>
        <p:spPr>
          <a:xfrm>
            <a:off x="3943037" y="5703906"/>
            <a:ext cx="5831987" cy="341632"/>
          </a:xfrm>
          <a:prstGeom prst="rect">
            <a:avLst/>
          </a:prstGeom>
          <a:noFill/>
        </p:spPr>
        <p:txBody>
          <a:bodyPr wrap="square" rtlCol="0">
            <a:spAutoFit/>
          </a:bodyPr>
          <a:lstStyle/>
          <a:p>
            <a:r>
              <a:rPr lang="en-GB" sz="1800" dirty="0">
                <a:solidFill>
                  <a:srgbClr val="FF0000"/>
                </a:solidFill>
              </a:rPr>
              <a:t>Data access/visibility policies</a:t>
            </a:r>
          </a:p>
        </p:txBody>
      </p:sp>
      <p:cxnSp>
        <p:nvCxnSpPr>
          <p:cNvPr id="25" name="Straight Arrow Connector 24">
            <a:extLst>
              <a:ext uri="{FF2B5EF4-FFF2-40B4-BE49-F238E27FC236}">
                <a16:creationId xmlns:a16="http://schemas.microsoft.com/office/drawing/2014/main" id="{7E2D8C20-E032-CB3C-C587-6489A9457C86}"/>
              </a:ext>
            </a:extLst>
          </p:cNvPr>
          <p:cNvCxnSpPr>
            <a:cxnSpLocks/>
          </p:cNvCxnSpPr>
          <p:nvPr/>
        </p:nvCxnSpPr>
        <p:spPr>
          <a:xfrm flipV="1">
            <a:off x="7445862" y="4084020"/>
            <a:ext cx="976243" cy="3148"/>
          </a:xfrm>
          <a:prstGeom prst="straightConnector1">
            <a:avLst/>
          </a:prstGeom>
          <a:ln w="38100">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28" name="Straight Arrow Connector 27">
            <a:extLst>
              <a:ext uri="{FF2B5EF4-FFF2-40B4-BE49-F238E27FC236}">
                <a16:creationId xmlns:a16="http://schemas.microsoft.com/office/drawing/2014/main" id="{62F6D0CF-7BAB-A7C6-FF8D-B6D4AD731CEF}"/>
              </a:ext>
            </a:extLst>
          </p:cNvPr>
          <p:cNvCxnSpPr>
            <a:cxnSpLocks/>
          </p:cNvCxnSpPr>
          <p:nvPr/>
        </p:nvCxnSpPr>
        <p:spPr>
          <a:xfrm>
            <a:off x="7394667" y="2834932"/>
            <a:ext cx="1333236" cy="0"/>
          </a:xfrm>
          <a:prstGeom prst="straightConnector1">
            <a:avLst/>
          </a:prstGeom>
          <a:ln w="38100">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54" name="Connector: Elbow 53">
            <a:extLst>
              <a:ext uri="{FF2B5EF4-FFF2-40B4-BE49-F238E27FC236}">
                <a16:creationId xmlns:a16="http://schemas.microsoft.com/office/drawing/2014/main" id="{55C471F8-4048-3422-D183-9F47CE6AC350}"/>
              </a:ext>
            </a:extLst>
          </p:cNvPr>
          <p:cNvCxnSpPr>
            <a:cxnSpLocks/>
          </p:cNvCxnSpPr>
          <p:nvPr/>
        </p:nvCxnSpPr>
        <p:spPr>
          <a:xfrm flipV="1">
            <a:off x="3200046" y="4317604"/>
            <a:ext cx="904384" cy="902484"/>
          </a:xfrm>
          <a:prstGeom prst="bentConnector3">
            <a:avLst>
              <a:gd name="adj1" fmla="val 70816"/>
            </a:avLst>
          </a:prstGeom>
          <a:ln w="38100">
            <a:tailEnd type="triangle"/>
          </a:ln>
        </p:spPr>
        <p:style>
          <a:lnRef idx="1">
            <a:schemeClr val="dk1"/>
          </a:lnRef>
          <a:fillRef idx="0">
            <a:schemeClr val="dk1"/>
          </a:fillRef>
          <a:effectRef idx="0">
            <a:schemeClr val="dk1"/>
          </a:effectRef>
          <a:fontRef idx="minor">
            <a:schemeClr val="tx1"/>
          </a:fontRef>
        </p:style>
      </p:cxnSp>
      <p:sp>
        <p:nvSpPr>
          <p:cNvPr id="59" name="Oval 58">
            <a:extLst>
              <a:ext uri="{FF2B5EF4-FFF2-40B4-BE49-F238E27FC236}">
                <a16:creationId xmlns:a16="http://schemas.microsoft.com/office/drawing/2014/main" id="{3AC4460F-DAD0-43C6-0AC7-4FDA78E95C83}"/>
              </a:ext>
            </a:extLst>
          </p:cNvPr>
          <p:cNvSpPr>
            <a:spLocks noChangeAspect="1"/>
          </p:cNvSpPr>
          <p:nvPr/>
        </p:nvSpPr>
        <p:spPr>
          <a:xfrm>
            <a:off x="3656672" y="5184130"/>
            <a:ext cx="69352" cy="6935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Rectangle: Rounded Corners 63">
            <a:extLst>
              <a:ext uri="{FF2B5EF4-FFF2-40B4-BE49-F238E27FC236}">
                <a16:creationId xmlns:a16="http://schemas.microsoft.com/office/drawing/2014/main" id="{C4F81A5A-3C67-E628-B9B9-D26C115F6F82}"/>
              </a:ext>
            </a:extLst>
          </p:cNvPr>
          <p:cNvSpPr/>
          <p:nvPr/>
        </p:nvSpPr>
        <p:spPr>
          <a:xfrm>
            <a:off x="8776031" y="2493500"/>
            <a:ext cx="1738745" cy="651163"/>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2400" dirty="0" err="1">
                <a:solidFill>
                  <a:schemeClr val="bg1">
                    <a:lumMod val="95000"/>
                  </a:schemeClr>
                </a:solidFill>
              </a:rPr>
              <a:t>Epipulse</a:t>
            </a:r>
            <a:endParaRPr lang="en-GB" sz="2400" dirty="0">
              <a:solidFill>
                <a:schemeClr val="bg1">
                  <a:lumMod val="95000"/>
                </a:schemeClr>
              </a:solidFill>
            </a:endParaRPr>
          </a:p>
        </p:txBody>
      </p:sp>
      <p:grpSp>
        <p:nvGrpSpPr>
          <p:cNvPr id="112" name="Group 111">
            <a:extLst>
              <a:ext uri="{FF2B5EF4-FFF2-40B4-BE49-F238E27FC236}">
                <a16:creationId xmlns:a16="http://schemas.microsoft.com/office/drawing/2014/main" id="{B37C657E-2E57-7875-8FE1-F5A961FDE924}"/>
              </a:ext>
            </a:extLst>
          </p:cNvPr>
          <p:cNvGrpSpPr/>
          <p:nvPr/>
        </p:nvGrpSpPr>
        <p:grpSpPr>
          <a:xfrm>
            <a:off x="8642380" y="3491623"/>
            <a:ext cx="1686963" cy="1255534"/>
            <a:chOff x="9003428" y="3599202"/>
            <a:chExt cx="2206575" cy="1591544"/>
          </a:xfrm>
        </p:grpSpPr>
        <p:grpSp>
          <p:nvGrpSpPr>
            <p:cNvPr id="65" name="Group 64">
              <a:extLst>
                <a:ext uri="{FF2B5EF4-FFF2-40B4-BE49-F238E27FC236}">
                  <a16:creationId xmlns:a16="http://schemas.microsoft.com/office/drawing/2014/main" id="{50BE0A8E-3EA1-8F73-B892-B1E1FF2AD64A}"/>
                </a:ext>
              </a:extLst>
            </p:cNvPr>
            <p:cNvGrpSpPr/>
            <p:nvPr/>
          </p:nvGrpSpPr>
          <p:grpSpPr>
            <a:xfrm>
              <a:off x="9003428" y="3599202"/>
              <a:ext cx="895830" cy="1147911"/>
              <a:chOff x="5937314" y="4691371"/>
              <a:chExt cx="895830" cy="1147911"/>
            </a:xfrm>
          </p:grpSpPr>
          <p:grpSp>
            <p:nvGrpSpPr>
              <p:cNvPr id="66" name="Group 65">
                <a:extLst>
                  <a:ext uri="{FF2B5EF4-FFF2-40B4-BE49-F238E27FC236}">
                    <a16:creationId xmlns:a16="http://schemas.microsoft.com/office/drawing/2014/main" id="{E257475A-A59D-12E6-6875-075DB8E6EFC7}"/>
                  </a:ext>
                </a:extLst>
              </p:cNvPr>
              <p:cNvGrpSpPr/>
              <p:nvPr/>
            </p:nvGrpSpPr>
            <p:grpSpPr>
              <a:xfrm>
                <a:off x="5937314" y="4691371"/>
                <a:ext cx="895830" cy="1147911"/>
                <a:chOff x="1618900" y="1809941"/>
                <a:chExt cx="895830" cy="1147911"/>
              </a:xfrm>
            </p:grpSpPr>
            <p:sp>
              <p:nvSpPr>
                <p:cNvPr id="70" name="Rectangle 69">
                  <a:extLst>
                    <a:ext uri="{FF2B5EF4-FFF2-40B4-BE49-F238E27FC236}">
                      <a16:creationId xmlns:a16="http://schemas.microsoft.com/office/drawing/2014/main" id="{970222DB-0060-5A8A-FB37-6FB8340ED4D2}"/>
                    </a:ext>
                  </a:extLst>
                </p:cNvPr>
                <p:cNvSpPr/>
                <p:nvPr/>
              </p:nvSpPr>
              <p:spPr>
                <a:xfrm>
                  <a:off x="1618900" y="1809941"/>
                  <a:ext cx="895830" cy="1147911"/>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1" name="Straight Connector 70">
                  <a:extLst>
                    <a:ext uri="{FF2B5EF4-FFF2-40B4-BE49-F238E27FC236}">
                      <a16:creationId xmlns:a16="http://schemas.microsoft.com/office/drawing/2014/main" id="{15B257DB-5CFA-F69D-6609-3B6CFEF8727B}"/>
                    </a:ext>
                  </a:extLst>
                </p:cNvPr>
                <p:cNvCxnSpPr>
                  <a:cxnSpLocks/>
                </p:cNvCxnSpPr>
                <p:nvPr/>
              </p:nvCxnSpPr>
              <p:spPr>
                <a:xfrm>
                  <a:off x="1741344" y="2018752"/>
                  <a:ext cx="650239" cy="0"/>
                </a:xfrm>
                <a:prstGeom prst="line">
                  <a:avLst/>
                </a:prstGeom>
                <a:ln w="38100" cap="rnd"/>
              </p:spPr>
              <p:style>
                <a:lnRef idx="1">
                  <a:schemeClr val="dk1"/>
                </a:lnRef>
                <a:fillRef idx="0">
                  <a:schemeClr val="dk1"/>
                </a:fillRef>
                <a:effectRef idx="0">
                  <a:schemeClr val="dk1"/>
                </a:effectRef>
                <a:fontRef idx="minor">
                  <a:schemeClr val="tx1"/>
                </a:fontRef>
              </p:style>
            </p:cxnSp>
            <p:cxnSp>
              <p:nvCxnSpPr>
                <p:cNvPr id="72" name="Straight Connector 71">
                  <a:extLst>
                    <a:ext uri="{FF2B5EF4-FFF2-40B4-BE49-F238E27FC236}">
                      <a16:creationId xmlns:a16="http://schemas.microsoft.com/office/drawing/2014/main" id="{91786291-7BF7-184D-7861-99B693A9B1F8}"/>
                    </a:ext>
                  </a:extLst>
                </p:cNvPr>
                <p:cNvCxnSpPr>
                  <a:cxnSpLocks/>
                </p:cNvCxnSpPr>
                <p:nvPr/>
              </p:nvCxnSpPr>
              <p:spPr>
                <a:xfrm>
                  <a:off x="1741344" y="2148458"/>
                  <a:ext cx="650239" cy="0"/>
                </a:xfrm>
                <a:prstGeom prst="line">
                  <a:avLst/>
                </a:prstGeom>
                <a:ln w="38100" cap="rnd"/>
              </p:spPr>
              <p:style>
                <a:lnRef idx="1">
                  <a:schemeClr val="dk1"/>
                </a:lnRef>
                <a:fillRef idx="0">
                  <a:schemeClr val="dk1"/>
                </a:fillRef>
                <a:effectRef idx="0">
                  <a:schemeClr val="dk1"/>
                </a:effectRef>
                <a:fontRef idx="minor">
                  <a:schemeClr val="tx1"/>
                </a:fontRef>
              </p:style>
            </p:cxnSp>
          </p:grpSp>
          <p:cxnSp>
            <p:nvCxnSpPr>
              <p:cNvPr id="67" name="Straight Arrow Connector 66">
                <a:extLst>
                  <a:ext uri="{FF2B5EF4-FFF2-40B4-BE49-F238E27FC236}">
                    <a16:creationId xmlns:a16="http://schemas.microsoft.com/office/drawing/2014/main" id="{2C5834B3-E05D-3393-3CF5-673D7520E34D}"/>
                  </a:ext>
                </a:extLst>
              </p:cNvPr>
              <p:cNvCxnSpPr/>
              <p:nvPr/>
            </p:nvCxnSpPr>
            <p:spPr>
              <a:xfrm flipV="1">
                <a:off x="6073587" y="5213963"/>
                <a:ext cx="0" cy="40170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DD2ED515-4F8B-23A3-3D54-E397001687E9}"/>
                  </a:ext>
                </a:extLst>
              </p:cNvPr>
              <p:cNvCxnSpPr>
                <a:cxnSpLocks/>
              </p:cNvCxnSpPr>
              <p:nvPr/>
            </p:nvCxnSpPr>
            <p:spPr>
              <a:xfrm>
                <a:off x="6067162" y="5615666"/>
                <a:ext cx="650239"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9" name="Freeform: Shape 68">
                <a:extLst>
                  <a:ext uri="{FF2B5EF4-FFF2-40B4-BE49-F238E27FC236}">
                    <a16:creationId xmlns:a16="http://schemas.microsoft.com/office/drawing/2014/main" id="{87A82C5D-1D8D-B27F-3AC9-1BDAF2250D5B}"/>
                  </a:ext>
                </a:extLst>
              </p:cNvPr>
              <p:cNvSpPr/>
              <p:nvPr/>
            </p:nvSpPr>
            <p:spPr>
              <a:xfrm>
                <a:off x="6124387" y="5349504"/>
                <a:ext cx="558800" cy="206566"/>
              </a:xfrm>
              <a:custGeom>
                <a:avLst/>
                <a:gdLst>
                  <a:gd name="connsiteX0" fmla="*/ 0 w 558800"/>
                  <a:gd name="connsiteY0" fmla="*/ 206566 h 206566"/>
                  <a:gd name="connsiteX1" fmla="*/ 142240 w 558800"/>
                  <a:gd name="connsiteY1" fmla="*/ 3366 h 206566"/>
                  <a:gd name="connsiteX2" fmla="*/ 345440 w 558800"/>
                  <a:gd name="connsiteY2" fmla="*/ 74486 h 206566"/>
                  <a:gd name="connsiteX3" fmla="*/ 558800 w 558800"/>
                  <a:gd name="connsiteY3" fmla="*/ 3366 h 206566"/>
                </a:gdLst>
                <a:ahLst/>
                <a:cxnLst>
                  <a:cxn ang="0">
                    <a:pos x="connsiteX0" y="connsiteY0"/>
                  </a:cxn>
                  <a:cxn ang="0">
                    <a:pos x="connsiteX1" y="connsiteY1"/>
                  </a:cxn>
                  <a:cxn ang="0">
                    <a:pos x="connsiteX2" y="connsiteY2"/>
                  </a:cxn>
                  <a:cxn ang="0">
                    <a:pos x="connsiteX3" y="connsiteY3"/>
                  </a:cxn>
                </a:cxnLst>
                <a:rect l="l" t="t" r="r" b="b"/>
                <a:pathLst>
                  <a:path w="558800" h="206566">
                    <a:moveTo>
                      <a:pt x="0" y="206566"/>
                    </a:moveTo>
                    <a:cubicBezTo>
                      <a:pt x="42333" y="115972"/>
                      <a:pt x="84667" y="25379"/>
                      <a:pt x="142240" y="3366"/>
                    </a:cubicBezTo>
                    <a:cubicBezTo>
                      <a:pt x="199813" y="-18647"/>
                      <a:pt x="276013" y="74486"/>
                      <a:pt x="345440" y="74486"/>
                    </a:cubicBezTo>
                    <a:cubicBezTo>
                      <a:pt x="414867" y="74486"/>
                      <a:pt x="486833" y="38926"/>
                      <a:pt x="558800" y="3366"/>
                    </a:cubicBezTo>
                  </a:path>
                </a:pathLst>
              </a:custGeom>
              <a:noFill/>
              <a:ln w="28575" cap="rnd">
                <a:solidFill>
                  <a:srgbClr val="E88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1" name="Group 110">
              <a:extLst>
                <a:ext uri="{FF2B5EF4-FFF2-40B4-BE49-F238E27FC236}">
                  <a16:creationId xmlns:a16="http://schemas.microsoft.com/office/drawing/2014/main" id="{63641F55-7B62-BD51-90B9-769EC14FCA49}"/>
                </a:ext>
              </a:extLst>
            </p:cNvPr>
            <p:cNvGrpSpPr/>
            <p:nvPr/>
          </p:nvGrpSpPr>
          <p:grpSpPr>
            <a:xfrm>
              <a:off x="9376710" y="4042835"/>
              <a:ext cx="1833293" cy="1147911"/>
              <a:chOff x="9304518" y="3850329"/>
              <a:chExt cx="1833293" cy="1147911"/>
            </a:xfrm>
          </p:grpSpPr>
          <p:grpSp>
            <p:nvGrpSpPr>
              <p:cNvPr id="93" name="Group 92">
                <a:extLst>
                  <a:ext uri="{FF2B5EF4-FFF2-40B4-BE49-F238E27FC236}">
                    <a16:creationId xmlns:a16="http://schemas.microsoft.com/office/drawing/2014/main" id="{82838698-6A99-1A0A-293A-3112CDE70B00}"/>
                  </a:ext>
                </a:extLst>
              </p:cNvPr>
              <p:cNvGrpSpPr/>
              <p:nvPr/>
            </p:nvGrpSpPr>
            <p:grpSpPr>
              <a:xfrm>
                <a:off x="9304518" y="3850329"/>
                <a:ext cx="895830" cy="1147911"/>
                <a:chOff x="9673034" y="4691371"/>
                <a:chExt cx="895830" cy="1147911"/>
              </a:xfrm>
              <a:solidFill>
                <a:schemeClr val="bg1"/>
              </a:solidFill>
            </p:grpSpPr>
            <p:sp>
              <p:nvSpPr>
                <p:cNvPr id="94" name="Rectangle 93">
                  <a:extLst>
                    <a:ext uri="{FF2B5EF4-FFF2-40B4-BE49-F238E27FC236}">
                      <a16:creationId xmlns:a16="http://schemas.microsoft.com/office/drawing/2014/main" id="{DF3B53DF-7D24-69E0-A1F7-6076E62C768A}"/>
                    </a:ext>
                  </a:extLst>
                </p:cNvPr>
                <p:cNvSpPr/>
                <p:nvPr/>
              </p:nvSpPr>
              <p:spPr>
                <a:xfrm>
                  <a:off x="9673034" y="4691371"/>
                  <a:ext cx="895830" cy="1147911"/>
                </a:xfrm>
                <a:prstGeom prst="rect">
                  <a:avLst/>
                </a:prstGeom>
                <a:gr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5" name="Straight Connector 94">
                  <a:extLst>
                    <a:ext uri="{FF2B5EF4-FFF2-40B4-BE49-F238E27FC236}">
                      <a16:creationId xmlns:a16="http://schemas.microsoft.com/office/drawing/2014/main" id="{60F1549F-0F9B-87B4-196E-9C81EAACDC12}"/>
                    </a:ext>
                  </a:extLst>
                </p:cNvPr>
                <p:cNvCxnSpPr>
                  <a:cxnSpLocks/>
                </p:cNvCxnSpPr>
                <p:nvPr/>
              </p:nvCxnSpPr>
              <p:spPr>
                <a:xfrm>
                  <a:off x="9795478" y="5089522"/>
                  <a:ext cx="650239" cy="0"/>
                </a:xfrm>
                <a:prstGeom prst="line">
                  <a:avLst/>
                </a:prstGeom>
                <a:grpFill/>
                <a:ln w="38100" cap="rnd"/>
              </p:spPr>
              <p:style>
                <a:lnRef idx="1">
                  <a:schemeClr val="dk1"/>
                </a:lnRef>
                <a:fillRef idx="0">
                  <a:schemeClr val="dk1"/>
                </a:fillRef>
                <a:effectRef idx="0">
                  <a:schemeClr val="dk1"/>
                </a:effectRef>
                <a:fontRef idx="minor">
                  <a:schemeClr val="tx1"/>
                </a:fontRef>
              </p:style>
            </p:cxnSp>
            <p:cxnSp>
              <p:nvCxnSpPr>
                <p:cNvPr id="96" name="Straight Connector 95">
                  <a:extLst>
                    <a:ext uri="{FF2B5EF4-FFF2-40B4-BE49-F238E27FC236}">
                      <a16:creationId xmlns:a16="http://schemas.microsoft.com/office/drawing/2014/main" id="{BD3834A8-E68A-5C37-6AB0-371731A1114F}"/>
                    </a:ext>
                  </a:extLst>
                </p:cNvPr>
                <p:cNvCxnSpPr>
                  <a:cxnSpLocks/>
                </p:cNvCxnSpPr>
                <p:nvPr/>
              </p:nvCxnSpPr>
              <p:spPr>
                <a:xfrm>
                  <a:off x="9795478" y="5226571"/>
                  <a:ext cx="650239" cy="0"/>
                </a:xfrm>
                <a:prstGeom prst="line">
                  <a:avLst/>
                </a:prstGeom>
                <a:grpFill/>
                <a:ln w="38100" cap="rnd"/>
              </p:spPr>
              <p:style>
                <a:lnRef idx="1">
                  <a:schemeClr val="dk1"/>
                </a:lnRef>
                <a:fillRef idx="0">
                  <a:schemeClr val="dk1"/>
                </a:fillRef>
                <a:effectRef idx="0">
                  <a:schemeClr val="dk1"/>
                </a:effectRef>
                <a:fontRef idx="minor">
                  <a:schemeClr val="tx1"/>
                </a:fontRef>
              </p:style>
            </p:cxnSp>
            <p:cxnSp>
              <p:nvCxnSpPr>
                <p:cNvPr id="97" name="Straight Arrow Connector 96">
                  <a:extLst>
                    <a:ext uri="{FF2B5EF4-FFF2-40B4-BE49-F238E27FC236}">
                      <a16:creationId xmlns:a16="http://schemas.microsoft.com/office/drawing/2014/main" id="{E58BEF46-CB95-BB73-5CC1-E85928E956FF}"/>
                    </a:ext>
                  </a:extLst>
                </p:cNvPr>
                <p:cNvCxnSpPr/>
                <p:nvPr/>
              </p:nvCxnSpPr>
              <p:spPr>
                <a:xfrm flipV="1">
                  <a:off x="9795659" y="5311769"/>
                  <a:ext cx="0" cy="401703"/>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8" name="Straight Arrow Connector 97">
                  <a:extLst>
                    <a:ext uri="{FF2B5EF4-FFF2-40B4-BE49-F238E27FC236}">
                      <a16:creationId xmlns:a16="http://schemas.microsoft.com/office/drawing/2014/main" id="{51BCFC46-AA37-689F-229A-995A93D4E64B}"/>
                    </a:ext>
                  </a:extLst>
                </p:cNvPr>
                <p:cNvCxnSpPr>
                  <a:cxnSpLocks/>
                </p:cNvCxnSpPr>
                <p:nvPr/>
              </p:nvCxnSpPr>
              <p:spPr>
                <a:xfrm>
                  <a:off x="9794124" y="5713472"/>
                  <a:ext cx="650239"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99" name="Group 98">
                  <a:extLst>
                    <a:ext uri="{FF2B5EF4-FFF2-40B4-BE49-F238E27FC236}">
                      <a16:creationId xmlns:a16="http://schemas.microsoft.com/office/drawing/2014/main" id="{66F33F28-1E41-E56C-DC94-CCD214B720A2}"/>
                    </a:ext>
                  </a:extLst>
                </p:cNvPr>
                <p:cNvGrpSpPr/>
                <p:nvPr/>
              </p:nvGrpSpPr>
              <p:grpSpPr>
                <a:xfrm>
                  <a:off x="9899258" y="5349504"/>
                  <a:ext cx="386231" cy="352332"/>
                  <a:chOff x="2274444" y="2983229"/>
                  <a:chExt cx="1018913" cy="911146"/>
                </a:xfrm>
                <a:grpFill/>
              </p:grpSpPr>
              <p:sp>
                <p:nvSpPr>
                  <p:cNvPr id="100" name="Rectangle: Rounded Corners 99">
                    <a:extLst>
                      <a:ext uri="{FF2B5EF4-FFF2-40B4-BE49-F238E27FC236}">
                        <a16:creationId xmlns:a16="http://schemas.microsoft.com/office/drawing/2014/main" id="{0B9B52A0-8E01-4015-9A0D-BE26B83CF0AF}"/>
                      </a:ext>
                    </a:extLst>
                  </p:cNvPr>
                  <p:cNvSpPr/>
                  <p:nvPr/>
                </p:nvSpPr>
                <p:spPr>
                  <a:xfrm>
                    <a:off x="2274444" y="3840778"/>
                    <a:ext cx="51554" cy="53597"/>
                  </a:xfrm>
                  <a:prstGeom prst="roundRect">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1" name="Rectangle: Rounded Corners 100">
                    <a:extLst>
                      <a:ext uri="{FF2B5EF4-FFF2-40B4-BE49-F238E27FC236}">
                        <a16:creationId xmlns:a16="http://schemas.microsoft.com/office/drawing/2014/main" id="{1FF392E0-C276-E281-EA67-91CDC1D3AA01}"/>
                      </a:ext>
                    </a:extLst>
                  </p:cNvPr>
                  <p:cNvSpPr/>
                  <p:nvPr/>
                </p:nvSpPr>
                <p:spPr>
                  <a:xfrm>
                    <a:off x="2483107" y="3572794"/>
                    <a:ext cx="51554" cy="321581"/>
                  </a:xfrm>
                  <a:prstGeom prst="roundRect">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 name="Rectangle: Rounded Corners 101">
                    <a:extLst>
                      <a:ext uri="{FF2B5EF4-FFF2-40B4-BE49-F238E27FC236}">
                        <a16:creationId xmlns:a16="http://schemas.microsoft.com/office/drawing/2014/main" id="{8D45509B-E320-86E4-5C0E-5C2391F0D191}"/>
                      </a:ext>
                    </a:extLst>
                  </p:cNvPr>
                  <p:cNvSpPr/>
                  <p:nvPr/>
                </p:nvSpPr>
                <p:spPr>
                  <a:xfrm>
                    <a:off x="2577023" y="3358406"/>
                    <a:ext cx="53027" cy="535968"/>
                  </a:xfrm>
                  <a:prstGeom prst="roundRect">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 name="Rectangle: Rounded Corners 102">
                    <a:extLst>
                      <a:ext uri="{FF2B5EF4-FFF2-40B4-BE49-F238E27FC236}">
                        <a16:creationId xmlns:a16="http://schemas.microsoft.com/office/drawing/2014/main" id="{C3F127D7-68BC-6B0E-978A-4FB8ED4193B5}"/>
                      </a:ext>
                    </a:extLst>
                  </p:cNvPr>
                  <p:cNvSpPr/>
                  <p:nvPr/>
                </p:nvSpPr>
                <p:spPr>
                  <a:xfrm>
                    <a:off x="2672413" y="3090423"/>
                    <a:ext cx="53027" cy="803952"/>
                  </a:xfrm>
                  <a:prstGeom prst="roundRect">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 name="Rectangle: Rounded Corners 103">
                    <a:extLst>
                      <a:ext uri="{FF2B5EF4-FFF2-40B4-BE49-F238E27FC236}">
                        <a16:creationId xmlns:a16="http://schemas.microsoft.com/office/drawing/2014/main" id="{C5F40CF1-9C86-3536-0A6B-B31A00922F73}"/>
                      </a:ext>
                    </a:extLst>
                  </p:cNvPr>
                  <p:cNvSpPr/>
                  <p:nvPr/>
                </p:nvSpPr>
                <p:spPr>
                  <a:xfrm>
                    <a:off x="2767802" y="2983229"/>
                    <a:ext cx="53028" cy="911146"/>
                  </a:xfrm>
                  <a:prstGeom prst="roundRect">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 name="Rectangle: Rounded Corners 104">
                    <a:extLst>
                      <a:ext uri="{FF2B5EF4-FFF2-40B4-BE49-F238E27FC236}">
                        <a16:creationId xmlns:a16="http://schemas.microsoft.com/office/drawing/2014/main" id="{8F42CF13-7F1A-D88B-16C0-49CF2719F7E4}"/>
                      </a:ext>
                    </a:extLst>
                  </p:cNvPr>
                  <p:cNvSpPr/>
                  <p:nvPr/>
                </p:nvSpPr>
                <p:spPr>
                  <a:xfrm>
                    <a:off x="2863191" y="3090423"/>
                    <a:ext cx="53027" cy="803952"/>
                  </a:xfrm>
                  <a:prstGeom prst="roundRect">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 name="Rectangle: Rounded Corners 105">
                    <a:extLst>
                      <a:ext uri="{FF2B5EF4-FFF2-40B4-BE49-F238E27FC236}">
                        <a16:creationId xmlns:a16="http://schemas.microsoft.com/office/drawing/2014/main" id="{AECE1878-4C29-DC46-70AE-4269CE2D2396}"/>
                      </a:ext>
                    </a:extLst>
                  </p:cNvPr>
                  <p:cNvSpPr/>
                  <p:nvPr/>
                </p:nvSpPr>
                <p:spPr>
                  <a:xfrm>
                    <a:off x="2958580" y="3358406"/>
                    <a:ext cx="53027" cy="535968"/>
                  </a:xfrm>
                  <a:prstGeom prst="roundRect">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7" name="Rectangle: Rounded Corners 106">
                    <a:extLst>
                      <a:ext uri="{FF2B5EF4-FFF2-40B4-BE49-F238E27FC236}">
                        <a16:creationId xmlns:a16="http://schemas.microsoft.com/office/drawing/2014/main" id="{89ACC3C8-EB8A-EB84-3155-B4848B5FBDDE}"/>
                      </a:ext>
                    </a:extLst>
                  </p:cNvPr>
                  <p:cNvSpPr/>
                  <p:nvPr/>
                </p:nvSpPr>
                <p:spPr>
                  <a:xfrm>
                    <a:off x="3053969" y="3572794"/>
                    <a:ext cx="51554" cy="321581"/>
                  </a:xfrm>
                  <a:prstGeom prst="roundRect">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8" name="Rectangle: Rounded Corners 107">
                    <a:extLst>
                      <a:ext uri="{FF2B5EF4-FFF2-40B4-BE49-F238E27FC236}">
                        <a16:creationId xmlns:a16="http://schemas.microsoft.com/office/drawing/2014/main" id="{55901696-0B6A-662E-2999-9870ED51E500}"/>
                      </a:ext>
                    </a:extLst>
                  </p:cNvPr>
                  <p:cNvSpPr/>
                  <p:nvPr/>
                </p:nvSpPr>
                <p:spPr>
                  <a:xfrm>
                    <a:off x="3147886" y="3733584"/>
                    <a:ext cx="51554" cy="160790"/>
                  </a:xfrm>
                  <a:prstGeom prst="roundRect">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 name="Rectangle: Rounded Corners 108">
                    <a:extLst>
                      <a:ext uri="{FF2B5EF4-FFF2-40B4-BE49-F238E27FC236}">
                        <a16:creationId xmlns:a16="http://schemas.microsoft.com/office/drawing/2014/main" id="{B9FAEB1F-BAEB-EFB6-1696-0900656F4274}"/>
                      </a:ext>
                    </a:extLst>
                  </p:cNvPr>
                  <p:cNvSpPr/>
                  <p:nvPr/>
                </p:nvSpPr>
                <p:spPr>
                  <a:xfrm>
                    <a:off x="3241803" y="3840778"/>
                    <a:ext cx="51554" cy="53597"/>
                  </a:xfrm>
                  <a:prstGeom prst="roundRect">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0" name="Rectangle: Rounded Corners 109">
                    <a:extLst>
                      <a:ext uri="{FF2B5EF4-FFF2-40B4-BE49-F238E27FC236}">
                        <a16:creationId xmlns:a16="http://schemas.microsoft.com/office/drawing/2014/main" id="{A360FDC3-783D-271D-7DF4-BBE10A21D15A}"/>
                      </a:ext>
                    </a:extLst>
                  </p:cNvPr>
                  <p:cNvSpPr/>
                  <p:nvPr/>
                </p:nvSpPr>
                <p:spPr>
                  <a:xfrm>
                    <a:off x="2378497" y="3733584"/>
                    <a:ext cx="51554" cy="160790"/>
                  </a:xfrm>
                  <a:prstGeom prst="roundRect">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92" name="TextBox 91">
                <a:extLst>
                  <a:ext uri="{FF2B5EF4-FFF2-40B4-BE49-F238E27FC236}">
                    <a16:creationId xmlns:a16="http://schemas.microsoft.com/office/drawing/2014/main" id="{58057E9C-DD0A-688E-31C5-E6E74DEA16BB}"/>
                  </a:ext>
                </a:extLst>
              </p:cNvPr>
              <p:cNvSpPr txBox="1"/>
              <p:nvPr/>
            </p:nvSpPr>
            <p:spPr>
              <a:xfrm>
                <a:off x="9328297" y="3909363"/>
                <a:ext cx="1809514" cy="286232"/>
              </a:xfrm>
              <a:prstGeom prst="rect">
                <a:avLst/>
              </a:prstGeom>
              <a:noFill/>
            </p:spPr>
            <p:txBody>
              <a:bodyPr wrap="square" rtlCol="0">
                <a:spAutoFit/>
              </a:bodyPr>
              <a:lstStyle/>
              <a:p>
                <a:r>
                  <a:rPr lang="en-GB" sz="1400" dirty="0">
                    <a:latin typeface="+mn-lt"/>
                  </a:rPr>
                  <a:t>2023</a:t>
                </a:r>
              </a:p>
            </p:txBody>
          </p:sp>
        </p:grpSp>
      </p:grpSp>
      <p:sp>
        <p:nvSpPr>
          <p:cNvPr id="114" name="TextBox 113">
            <a:extLst>
              <a:ext uri="{FF2B5EF4-FFF2-40B4-BE49-F238E27FC236}">
                <a16:creationId xmlns:a16="http://schemas.microsoft.com/office/drawing/2014/main" id="{AAA2E6EA-F7D0-0CFE-F427-9E5119FCBF13}"/>
              </a:ext>
            </a:extLst>
          </p:cNvPr>
          <p:cNvSpPr txBox="1"/>
          <p:nvPr/>
        </p:nvSpPr>
        <p:spPr>
          <a:xfrm>
            <a:off x="9706243" y="3925044"/>
            <a:ext cx="2177715" cy="369332"/>
          </a:xfrm>
          <a:prstGeom prst="rect">
            <a:avLst/>
          </a:prstGeom>
          <a:noFill/>
        </p:spPr>
        <p:txBody>
          <a:bodyPr wrap="square" rtlCol="0">
            <a:spAutoFit/>
          </a:bodyPr>
          <a:lstStyle/>
          <a:p>
            <a:r>
              <a:rPr lang="en-GB" sz="2000" dirty="0"/>
              <a:t>ECDC outputs</a:t>
            </a:r>
          </a:p>
        </p:txBody>
      </p:sp>
      <p:sp>
        <p:nvSpPr>
          <p:cNvPr id="115" name="Rectangle 114">
            <a:extLst>
              <a:ext uri="{FF2B5EF4-FFF2-40B4-BE49-F238E27FC236}">
                <a16:creationId xmlns:a16="http://schemas.microsoft.com/office/drawing/2014/main" id="{EFC49EEB-A9E4-BF07-BBCE-A8560C4406EE}"/>
              </a:ext>
            </a:extLst>
          </p:cNvPr>
          <p:cNvSpPr/>
          <p:nvPr/>
        </p:nvSpPr>
        <p:spPr>
          <a:xfrm rot="16200000">
            <a:off x="-1212282" y="3556746"/>
            <a:ext cx="3636458" cy="397766"/>
          </a:xfrm>
          <a:prstGeom prst="rect">
            <a:avLst/>
          </a:prstGeom>
          <a:solidFill>
            <a:schemeClr val="tx1"/>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800" dirty="0">
                <a:solidFill>
                  <a:schemeClr val="bg1">
                    <a:lumMod val="95000"/>
                  </a:schemeClr>
                </a:solidFill>
              </a:rPr>
              <a:t>Member States</a:t>
            </a:r>
          </a:p>
        </p:txBody>
      </p:sp>
      <p:sp>
        <p:nvSpPr>
          <p:cNvPr id="116" name="Rectangle: Rounded Corners 115">
            <a:extLst>
              <a:ext uri="{FF2B5EF4-FFF2-40B4-BE49-F238E27FC236}">
                <a16:creationId xmlns:a16="http://schemas.microsoft.com/office/drawing/2014/main" id="{CF7CA5C8-ED12-5423-EFC7-C68AA2EB0360}"/>
              </a:ext>
            </a:extLst>
          </p:cNvPr>
          <p:cNvSpPr/>
          <p:nvPr/>
        </p:nvSpPr>
        <p:spPr>
          <a:xfrm>
            <a:off x="1278215" y="2081996"/>
            <a:ext cx="1221560" cy="567178"/>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2400" dirty="0" err="1">
                <a:solidFill>
                  <a:schemeClr val="bg1">
                    <a:lumMod val="95000"/>
                  </a:schemeClr>
                </a:solidFill>
              </a:rPr>
              <a:t>TESSy</a:t>
            </a:r>
            <a:endParaRPr lang="en-GB" sz="2400" dirty="0">
              <a:solidFill>
                <a:schemeClr val="bg1">
                  <a:lumMod val="95000"/>
                </a:schemeClr>
              </a:solidFill>
            </a:endParaRPr>
          </a:p>
        </p:txBody>
      </p:sp>
      <p:sp>
        <p:nvSpPr>
          <p:cNvPr id="117" name="Rectangle: Rounded Corners 116">
            <a:extLst>
              <a:ext uri="{FF2B5EF4-FFF2-40B4-BE49-F238E27FC236}">
                <a16:creationId xmlns:a16="http://schemas.microsoft.com/office/drawing/2014/main" id="{6A5A43E6-C1E6-A866-F16A-A221E8C18517}"/>
              </a:ext>
            </a:extLst>
          </p:cNvPr>
          <p:cNvSpPr/>
          <p:nvPr/>
        </p:nvSpPr>
        <p:spPr>
          <a:xfrm>
            <a:off x="1303602" y="2966033"/>
            <a:ext cx="1418996" cy="518858"/>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2400" dirty="0" err="1">
                <a:solidFill>
                  <a:schemeClr val="bg1">
                    <a:lumMod val="95000"/>
                  </a:schemeClr>
                </a:solidFill>
              </a:rPr>
              <a:t>Epipulse</a:t>
            </a:r>
            <a:endParaRPr lang="en-GB" sz="2400" dirty="0">
              <a:solidFill>
                <a:schemeClr val="bg1">
                  <a:lumMod val="95000"/>
                </a:schemeClr>
              </a:solidFill>
            </a:endParaRPr>
          </a:p>
        </p:txBody>
      </p:sp>
      <p:sp>
        <p:nvSpPr>
          <p:cNvPr id="118" name="Rectangle: Rounded Corners 117">
            <a:extLst>
              <a:ext uri="{FF2B5EF4-FFF2-40B4-BE49-F238E27FC236}">
                <a16:creationId xmlns:a16="http://schemas.microsoft.com/office/drawing/2014/main" id="{34CD28DF-069A-29B1-EDAF-4C0B8C63DB57}"/>
              </a:ext>
            </a:extLst>
          </p:cNvPr>
          <p:cNvSpPr/>
          <p:nvPr/>
        </p:nvSpPr>
        <p:spPr>
          <a:xfrm>
            <a:off x="1303600" y="4419642"/>
            <a:ext cx="1418998" cy="365125"/>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1600" dirty="0">
                <a:solidFill>
                  <a:schemeClr val="bg1">
                    <a:lumMod val="95000"/>
                  </a:schemeClr>
                </a:solidFill>
              </a:rPr>
              <a:t>ECDC SFTP</a:t>
            </a:r>
          </a:p>
        </p:txBody>
      </p:sp>
      <p:sp>
        <p:nvSpPr>
          <p:cNvPr id="119" name="Rectangle: Rounded Corners 118">
            <a:extLst>
              <a:ext uri="{FF2B5EF4-FFF2-40B4-BE49-F238E27FC236}">
                <a16:creationId xmlns:a16="http://schemas.microsoft.com/office/drawing/2014/main" id="{547BE9B8-08BC-431D-C466-3AF0CB303588}"/>
              </a:ext>
            </a:extLst>
          </p:cNvPr>
          <p:cNvSpPr/>
          <p:nvPr/>
        </p:nvSpPr>
        <p:spPr>
          <a:xfrm>
            <a:off x="1303601" y="5040797"/>
            <a:ext cx="2027131" cy="357827"/>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1600" dirty="0">
                <a:solidFill>
                  <a:schemeClr val="bg1">
                    <a:lumMod val="95000"/>
                  </a:schemeClr>
                </a:solidFill>
              </a:rPr>
              <a:t>ECDC upload app</a:t>
            </a:r>
          </a:p>
        </p:txBody>
      </p:sp>
      <p:cxnSp>
        <p:nvCxnSpPr>
          <p:cNvPr id="120" name="Straight Arrow Connector 119">
            <a:extLst>
              <a:ext uri="{FF2B5EF4-FFF2-40B4-BE49-F238E27FC236}">
                <a16:creationId xmlns:a16="http://schemas.microsoft.com/office/drawing/2014/main" id="{51B3FFF8-9C7A-50C8-16FC-9803B88E5E08}"/>
              </a:ext>
            </a:extLst>
          </p:cNvPr>
          <p:cNvCxnSpPr>
            <a:cxnSpLocks/>
          </p:cNvCxnSpPr>
          <p:nvPr/>
        </p:nvCxnSpPr>
        <p:spPr>
          <a:xfrm>
            <a:off x="804830" y="2371029"/>
            <a:ext cx="498771"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121" name="Straight Arrow Connector 120">
            <a:extLst>
              <a:ext uri="{FF2B5EF4-FFF2-40B4-BE49-F238E27FC236}">
                <a16:creationId xmlns:a16="http://schemas.microsoft.com/office/drawing/2014/main" id="{D918F93C-D974-965C-C17B-DD882A540E2C}"/>
              </a:ext>
            </a:extLst>
          </p:cNvPr>
          <p:cNvCxnSpPr>
            <a:cxnSpLocks/>
          </p:cNvCxnSpPr>
          <p:nvPr/>
        </p:nvCxnSpPr>
        <p:spPr>
          <a:xfrm>
            <a:off x="811757" y="3182980"/>
            <a:ext cx="498771"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122" name="Straight Arrow Connector 121">
            <a:extLst>
              <a:ext uri="{FF2B5EF4-FFF2-40B4-BE49-F238E27FC236}">
                <a16:creationId xmlns:a16="http://schemas.microsoft.com/office/drawing/2014/main" id="{FB1A3469-2604-27B2-58DA-78898985D3C0}"/>
              </a:ext>
            </a:extLst>
          </p:cNvPr>
          <p:cNvCxnSpPr>
            <a:cxnSpLocks/>
          </p:cNvCxnSpPr>
          <p:nvPr/>
        </p:nvCxnSpPr>
        <p:spPr>
          <a:xfrm>
            <a:off x="811761" y="4616565"/>
            <a:ext cx="498771"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123" name="Straight Arrow Connector 122">
            <a:extLst>
              <a:ext uri="{FF2B5EF4-FFF2-40B4-BE49-F238E27FC236}">
                <a16:creationId xmlns:a16="http://schemas.microsoft.com/office/drawing/2014/main" id="{989D09A6-0217-1E5E-99C5-FB1C6BBD4A06}"/>
              </a:ext>
            </a:extLst>
          </p:cNvPr>
          <p:cNvCxnSpPr>
            <a:cxnSpLocks/>
          </p:cNvCxnSpPr>
          <p:nvPr/>
        </p:nvCxnSpPr>
        <p:spPr>
          <a:xfrm>
            <a:off x="811763" y="5239291"/>
            <a:ext cx="498771"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124" name="Rectangle: Rounded Corners 123">
            <a:extLst>
              <a:ext uri="{FF2B5EF4-FFF2-40B4-BE49-F238E27FC236}">
                <a16:creationId xmlns:a16="http://schemas.microsoft.com/office/drawing/2014/main" id="{07C33BB1-E0EF-D071-1DBF-36E5F3556D53}"/>
              </a:ext>
            </a:extLst>
          </p:cNvPr>
          <p:cNvSpPr/>
          <p:nvPr/>
        </p:nvSpPr>
        <p:spPr>
          <a:xfrm>
            <a:off x="1329966" y="3764740"/>
            <a:ext cx="1027351" cy="365124"/>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2100" dirty="0">
                <a:solidFill>
                  <a:schemeClr val="bg1">
                    <a:lumMod val="95000"/>
                  </a:schemeClr>
                </a:solidFill>
              </a:rPr>
              <a:t>EWRS</a:t>
            </a:r>
          </a:p>
        </p:txBody>
      </p:sp>
      <p:cxnSp>
        <p:nvCxnSpPr>
          <p:cNvPr id="125" name="Straight Arrow Connector 124">
            <a:extLst>
              <a:ext uri="{FF2B5EF4-FFF2-40B4-BE49-F238E27FC236}">
                <a16:creationId xmlns:a16="http://schemas.microsoft.com/office/drawing/2014/main" id="{C316B990-2525-F47A-BB5E-0EC7849FBE6E}"/>
              </a:ext>
            </a:extLst>
          </p:cNvPr>
          <p:cNvCxnSpPr>
            <a:cxnSpLocks/>
          </p:cNvCxnSpPr>
          <p:nvPr/>
        </p:nvCxnSpPr>
        <p:spPr>
          <a:xfrm>
            <a:off x="819811" y="3953683"/>
            <a:ext cx="498771"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8077551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AEC63-D214-58F6-5EAE-C0DD9BFEFBD4}"/>
              </a:ext>
            </a:extLst>
          </p:cNvPr>
          <p:cNvSpPr>
            <a:spLocks noGrp="1"/>
          </p:cNvSpPr>
          <p:nvPr>
            <p:ph type="title"/>
          </p:nvPr>
        </p:nvSpPr>
        <p:spPr/>
        <p:txBody>
          <a:bodyPr>
            <a:normAutofit/>
          </a:bodyPr>
          <a:lstStyle/>
          <a:p>
            <a:r>
              <a:rPr lang="en-GB" dirty="0" err="1"/>
              <a:t>TESSy</a:t>
            </a:r>
            <a:r>
              <a:rPr lang="en-GB" dirty="0"/>
              <a:t> </a:t>
            </a:r>
            <a:r>
              <a:rPr lang="en-GB" sz="2400" dirty="0"/>
              <a:t>(</a:t>
            </a:r>
            <a:r>
              <a:rPr lang="en-GB" sz="2400" u="sng" dirty="0"/>
              <a:t>T</a:t>
            </a:r>
            <a:r>
              <a:rPr lang="en-GB" sz="2400" dirty="0"/>
              <a:t>he </a:t>
            </a:r>
            <a:r>
              <a:rPr lang="en-GB" sz="2400" u="sng" dirty="0"/>
              <a:t>E</a:t>
            </a:r>
            <a:r>
              <a:rPr lang="en-GB" sz="2400" dirty="0"/>
              <a:t>uropean </a:t>
            </a:r>
            <a:r>
              <a:rPr lang="en-GB" sz="2400" u="sng" dirty="0"/>
              <a:t>S</a:t>
            </a:r>
            <a:r>
              <a:rPr lang="en-GB" sz="2400" dirty="0"/>
              <a:t>urveillance </a:t>
            </a:r>
            <a:r>
              <a:rPr lang="en-GB" sz="2400" u="sng" dirty="0"/>
              <a:t>Sy</a:t>
            </a:r>
            <a:r>
              <a:rPr lang="en-GB" sz="2400" dirty="0"/>
              <a:t>stem)</a:t>
            </a:r>
            <a:endParaRPr lang="en-GB" dirty="0"/>
          </a:p>
        </p:txBody>
      </p:sp>
      <p:sp>
        <p:nvSpPr>
          <p:cNvPr id="4" name="Footer Placeholder 3">
            <a:extLst>
              <a:ext uri="{FF2B5EF4-FFF2-40B4-BE49-F238E27FC236}">
                <a16:creationId xmlns:a16="http://schemas.microsoft.com/office/drawing/2014/main" id="{690D89A0-35CA-7D93-0722-7E20B795C2BE}"/>
              </a:ext>
            </a:extLst>
          </p:cNvPr>
          <p:cNvSpPr>
            <a:spLocks noGrp="1"/>
          </p:cNvSpPr>
          <p:nvPr>
            <p:ph type="ftr" sz="quarter" idx="11"/>
          </p:nvPr>
        </p:nvSpPr>
        <p:spPr/>
        <p:txBody>
          <a:bodyPr/>
          <a:lstStyle/>
          <a:p>
            <a:r>
              <a:rPr lang="en-GB" sz="1200" dirty="0"/>
              <a:t>More info at: </a:t>
            </a:r>
            <a:r>
              <a:rPr lang="en-GB" sz="1200" dirty="0">
                <a:hlinkClick r:id="rId2"/>
              </a:rPr>
              <a:t>https://www.ecdc.europa.eu/en/publications-data/european-surveillance-system-tessy</a:t>
            </a:r>
            <a:endParaRPr lang="en-GB" sz="1200" dirty="0"/>
          </a:p>
        </p:txBody>
      </p:sp>
      <p:sp>
        <p:nvSpPr>
          <p:cNvPr id="5" name="Slide Number Placeholder 4">
            <a:extLst>
              <a:ext uri="{FF2B5EF4-FFF2-40B4-BE49-F238E27FC236}">
                <a16:creationId xmlns:a16="http://schemas.microsoft.com/office/drawing/2014/main" id="{5403FD22-C924-A067-2B6D-52009099E79C}"/>
              </a:ext>
            </a:extLst>
          </p:cNvPr>
          <p:cNvSpPr>
            <a:spLocks noGrp="1"/>
          </p:cNvSpPr>
          <p:nvPr>
            <p:ph type="sldNum" sz="quarter" idx="12"/>
          </p:nvPr>
        </p:nvSpPr>
        <p:spPr/>
        <p:txBody>
          <a:bodyPr/>
          <a:lstStyle/>
          <a:p>
            <a:fld id="{F9E29A8E-A0F1-419A-8E8B-A78BF9C70DE8}" type="slidenum">
              <a:rPr lang="en-GB" smtClean="0"/>
              <a:pPr/>
              <a:t>11</a:t>
            </a:fld>
            <a:endParaRPr lang="en-GB" dirty="0"/>
          </a:p>
        </p:txBody>
      </p:sp>
      <p:sp>
        <p:nvSpPr>
          <p:cNvPr id="3" name="TextBox 2">
            <a:extLst>
              <a:ext uri="{FF2B5EF4-FFF2-40B4-BE49-F238E27FC236}">
                <a16:creationId xmlns:a16="http://schemas.microsoft.com/office/drawing/2014/main" id="{57D3161A-87D7-22AE-487A-9392F7862C25}"/>
              </a:ext>
            </a:extLst>
          </p:cNvPr>
          <p:cNvSpPr txBox="1"/>
          <p:nvPr/>
        </p:nvSpPr>
        <p:spPr>
          <a:xfrm>
            <a:off x="2399780" y="2396061"/>
            <a:ext cx="9473609" cy="2823850"/>
          </a:xfrm>
          <a:prstGeom prst="rect">
            <a:avLst/>
          </a:prstGeom>
          <a:noFill/>
        </p:spPr>
        <p:txBody>
          <a:bodyPr wrap="square" rtlCol="0">
            <a:spAutoFit/>
          </a:bodyPr>
          <a:lstStyle/>
          <a:p>
            <a:pPr marL="285750" indent="-285750">
              <a:spcBef>
                <a:spcPts val="1800"/>
              </a:spcBef>
              <a:buFont typeface="Arial" panose="020B0604020202020204" pitchFamily="34" charset="0"/>
              <a:buChar char="•"/>
            </a:pPr>
            <a:r>
              <a:rPr lang="en-GB" sz="2000" dirty="0"/>
              <a:t>Main data source for indicator-based surveillance</a:t>
            </a:r>
          </a:p>
          <a:p>
            <a:pPr marL="285750" indent="-285750">
              <a:spcBef>
                <a:spcPts val="1800"/>
              </a:spcBef>
              <a:buFont typeface="Arial" panose="020B0604020202020204" pitchFamily="34" charset="0"/>
              <a:buChar char="•"/>
            </a:pPr>
            <a:r>
              <a:rPr lang="en-GB" sz="2000" dirty="0"/>
              <a:t>Enables data standardization and harmonization</a:t>
            </a:r>
          </a:p>
          <a:p>
            <a:pPr marL="285750" indent="-285750">
              <a:spcBef>
                <a:spcPts val="1800"/>
              </a:spcBef>
              <a:buFont typeface="Arial" panose="020B0604020202020204" pitchFamily="34" charset="0"/>
              <a:buChar char="•"/>
            </a:pPr>
            <a:r>
              <a:rPr lang="en-GB" sz="2000" dirty="0"/>
              <a:t>Allows the reporting of case-based or aggregated data</a:t>
            </a:r>
          </a:p>
          <a:p>
            <a:pPr marL="285750" indent="-285750">
              <a:spcBef>
                <a:spcPts val="1800"/>
              </a:spcBef>
              <a:buFont typeface="Arial" panose="020B0604020202020204" pitchFamily="34" charset="0"/>
              <a:buChar char="•"/>
            </a:pPr>
            <a:r>
              <a:rPr lang="en-GB" sz="2000" dirty="0"/>
              <a:t>Policies in place to regulate data access/visibility</a:t>
            </a:r>
          </a:p>
          <a:p>
            <a:pPr marL="285750" indent="-285750">
              <a:spcBef>
                <a:spcPts val="1800"/>
              </a:spcBef>
              <a:buFont typeface="Arial" panose="020B0604020202020204" pitchFamily="34" charset="0"/>
              <a:buChar char="•"/>
            </a:pPr>
            <a:r>
              <a:rPr lang="en-GB" sz="2000" dirty="0"/>
              <a:t>The format and type of data of all </a:t>
            </a:r>
            <a:r>
              <a:rPr lang="en-GB" sz="2000" dirty="0" err="1"/>
              <a:t>TESSy</a:t>
            </a:r>
            <a:r>
              <a:rPr lang="en-GB" sz="2000" dirty="0"/>
              <a:t> entries are defined by a “record type”.</a:t>
            </a:r>
          </a:p>
          <a:p>
            <a:pPr marL="285750" indent="-285750">
              <a:spcBef>
                <a:spcPts val="600"/>
              </a:spcBef>
              <a:buFont typeface="Arial" panose="020B0604020202020204" pitchFamily="34" charset="0"/>
              <a:buChar char="•"/>
            </a:pPr>
            <a:endParaRPr lang="en-GB" sz="2500" dirty="0"/>
          </a:p>
        </p:txBody>
      </p:sp>
      <p:grpSp>
        <p:nvGrpSpPr>
          <p:cNvPr id="12" name="Group 11">
            <a:extLst>
              <a:ext uri="{FF2B5EF4-FFF2-40B4-BE49-F238E27FC236}">
                <a16:creationId xmlns:a16="http://schemas.microsoft.com/office/drawing/2014/main" id="{D571A492-AA8C-7738-283F-73A412B284CA}"/>
              </a:ext>
            </a:extLst>
          </p:cNvPr>
          <p:cNvGrpSpPr>
            <a:grpSpLocks noChangeAspect="1"/>
          </p:cNvGrpSpPr>
          <p:nvPr/>
        </p:nvGrpSpPr>
        <p:grpSpPr>
          <a:xfrm>
            <a:off x="705816" y="3282600"/>
            <a:ext cx="1004305" cy="544765"/>
            <a:chOff x="10300390" y="4832088"/>
            <a:chExt cx="513984" cy="278800"/>
          </a:xfrm>
        </p:grpSpPr>
        <p:sp>
          <p:nvSpPr>
            <p:cNvPr id="9" name="Flowchart: Magnetic Disk 8">
              <a:extLst>
                <a:ext uri="{FF2B5EF4-FFF2-40B4-BE49-F238E27FC236}">
                  <a16:creationId xmlns:a16="http://schemas.microsoft.com/office/drawing/2014/main" id="{084111F0-1298-2C75-7146-483115F6A187}"/>
                </a:ext>
              </a:extLst>
            </p:cNvPr>
            <p:cNvSpPr/>
            <p:nvPr/>
          </p:nvSpPr>
          <p:spPr>
            <a:xfrm>
              <a:off x="10300390" y="5027527"/>
              <a:ext cx="513984" cy="83361"/>
            </a:xfrm>
            <a:prstGeom prst="flowChartMagneticDisk">
              <a:avLst/>
            </a:prstGeom>
            <a:ln w="3175">
              <a:solidFill>
                <a:schemeClr val="bg2">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0" name="Flowchart: Magnetic Disk 9">
              <a:extLst>
                <a:ext uri="{FF2B5EF4-FFF2-40B4-BE49-F238E27FC236}">
                  <a16:creationId xmlns:a16="http://schemas.microsoft.com/office/drawing/2014/main" id="{930E55F9-234C-6FF3-66B5-70C9F1C94726}"/>
                </a:ext>
              </a:extLst>
            </p:cNvPr>
            <p:cNvSpPr/>
            <p:nvPr/>
          </p:nvSpPr>
          <p:spPr>
            <a:xfrm>
              <a:off x="10300390" y="4930408"/>
              <a:ext cx="513984" cy="83361"/>
            </a:xfrm>
            <a:prstGeom prst="flowChartMagneticDisk">
              <a:avLst/>
            </a:prstGeom>
            <a:ln w="3175">
              <a:solidFill>
                <a:schemeClr val="bg2">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1" name="Flowchart: Magnetic Disk 10">
              <a:extLst>
                <a:ext uri="{FF2B5EF4-FFF2-40B4-BE49-F238E27FC236}">
                  <a16:creationId xmlns:a16="http://schemas.microsoft.com/office/drawing/2014/main" id="{6A58853C-64A7-F71A-69CF-9ACA238F402A}"/>
                </a:ext>
              </a:extLst>
            </p:cNvPr>
            <p:cNvSpPr/>
            <p:nvPr/>
          </p:nvSpPr>
          <p:spPr>
            <a:xfrm>
              <a:off x="10300390" y="4832088"/>
              <a:ext cx="513984" cy="83361"/>
            </a:xfrm>
            <a:prstGeom prst="flowChartMagneticDisk">
              <a:avLst/>
            </a:prstGeom>
            <a:ln w="3175">
              <a:solidFill>
                <a:schemeClr val="bg2">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grpSp>
      <p:cxnSp>
        <p:nvCxnSpPr>
          <p:cNvPr id="14" name="Straight Connector 13">
            <a:extLst>
              <a:ext uri="{FF2B5EF4-FFF2-40B4-BE49-F238E27FC236}">
                <a16:creationId xmlns:a16="http://schemas.microsoft.com/office/drawing/2014/main" id="{A2948141-69A8-4A31-C6F1-4514DD6805B1}"/>
              </a:ext>
            </a:extLst>
          </p:cNvPr>
          <p:cNvCxnSpPr>
            <a:cxnSpLocks/>
          </p:cNvCxnSpPr>
          <p:nvPr/>
        </p:nvCxnSpPr>
        <p:spPr>
          <a:xfrm>
            <a:off x="2226364" y="2164057"/>
            <a:ext cx="0" cy="2860004"/>
          </a:xfrm>
          <a:prstGeom prst="line">
            <a:avLst/>
          </a:prstGeom>
        </p:spPr>
        <p:style>
          <a:lnRef idx="1">
            <a:schemeClr val="dk1"/>
          </a:lnRef>
          <a:fillRef idx="0">
            <a:schemeClr val="dk1"/>
          </a:fillRef>
          <a:effectRef idx="0">
            <a:schemeClr val="dk1"/>
          </a:effectRef>
          <a:fontRef idx="minor">
            <a:schemeClr val="tx1"/>
          </a:fontRef>
        </p:style>
      </p:cxnSp>
      <p:cxnSp>
        <p:nvCxnSpPr>
          <p:cNvPr id="16" name="Connector: Elbow 15">
            <a:extLst>
              <a:ext uri="{FF2B5EF4-FFF2-40B4-BE49-F238E27FC236}">
                <a16:creationId xmlns:a16="http://schemas.microsoft.com/office/drawing/2014/main" id="{D87463A0-5FD9-99E2-6A58-38183BA9B0ED}"/>
              </a:ext>
            </a:extLst>
          </p:cNvPr>
          <p:cNvCxnSpPr>
            <a:cxnSpLocks/>
          </p:cNvCxnSpPr>
          <p:nvPr/>
        </p:nvCxnSpPr>
        <p:spPr>
          <a:xfrm rot="10800000" flipV="1">
            <a:off x="1207968" y="2603220"/>
            <a:ext cx="1018398" cy="566619"/>
          </a:xfrm>
          <a:prstGeom prst="bentConnector3">
            <a:avLst>
              <a:gd name="adj1" fmla="val 99729"/>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8571850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90D89A0-35CA-7D93-0722-7E20B795C2BE}"/>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5403FD22-C924-A067-2B6D-52009099E79C}"/>
              </a:ext>
            </a:extLst>
          </p:cNvPr>
          <p:cNvSpPr>
            <a:spLocks noGrp="1"/>
          </p:cNvSpPr>
          <p:nvPr>
            <p:ph type="sldNum" sz="quarter" idx="12"/>
          </p:nvPr>
        </p:nvSpPr>
        <p:spPr/>
        <p:txBody>
          <a:bodyPr/>
          <a:lstStyle/>
          <a:p>
            <a:fld id="{F9E29A8E-A0F1-419A-8E8B-A78BF9C70DE8}" type="slidenum">
              <a:rPr lang="en-GB" smtClean="0"/>
              <a:pPr/>
              <a:t>12</a:t>
            </a:fld>
            <a:endParaRPr lang="en-GB" dirty="0"/>
          </a:p>
        </p:txBody>
      </p:sp>
      <p:graphicFrame>
        <p:nvGraphicFramePr>
          <p:cNvPr id="6" name="Table 5">
            <a:extLst>
              <a:ext uri="{FF2B5EF4-FFF2-40B4-BE49-F238E27FC236}">
                <a16:creationId xmlns:a16="http://schemas.microsoft.com/office/drawing/2014/main" id="{43C56172-F340-1AF3-8689-2357EA71EACA}"/>
              </a:ext>
            </a:extLst>
          </p:cNvPr>
          <p:cNvGraphicFramePr>
            <a:graphicFrameLocks noGrp="1"/>
          </p:cNvGraphicFramePr>
          <p:nvPr>
            <p:extLst>
              <p:ext uri="{D42A27DB-BD31-4B8C-83A1-F6EECF244321}">
                <p14:modId xmlns:p14="http://schemas.microsoft.com/office/powerpoint/2010/main" val="652924740"/>
              </p:ext>
            </p:extLst>
          </p:nvPr>
        </p:nvGraphicFramePr>
        <p:xfrm>
          <a:off x="431998" y="1348360"/>
          <a:ext cx="11352564" cy="3455706"/>
        </p:xfrm>
        <a:graphic>
          <a:graphicData uri="http://schemas.openxmlformats.org/drawingml/2006/table">
            <a:tbl>
              <a:tblPr>
                <a:tableStyleId>{5C22544A-7EE6-4342-B048-85BDC9FD1C3A}</a:tableStyleId>
              </a:tblPr>
              <a:tblGrid>
                <a:gridCol w="1686978">
                  <a:extLst>
                    <a:ext uri="{9D8B030D-6E8A-4147-A177-3AD203B41FA5}">
                      <a16:colId xmlns:a16="http://schemas.microsoft.com/office/drawing/2014/main" val="1114719310"/>
                    </a:ext>
                  </a:extLst>
                </a:gridCol>
                <a:gridCol w="2845410">
                  <a:extLst>
                    <a:ext uri="{9D8B030D-6E8A-4147-A177-3AD203B41FA5}">
                      <a16:colId xmlns:a16="http://schemas.microsoft.com/office/drawing/2014/main" val="2469434201"/>
                    </a:ext>
                  </a:extLst>
                </a:gridCol>
                <a:gridCol w="4919606">
                  <a:extLst>
                    <a:ext uri="{9D8B030D-6E8A-4147-A177-3AD203B41FA5}">
                      <a16:colId xmlns:a16="http://schemas.microsoft.com/office/drawing/2014/main" val="4207725489"/>
                    </a:ext>
                  </a:extLst>
                </a:gridCol>
                <a:gridCol w="1099202">
                  <a:extLst>
                    <a:ext uri="{9D8B030D-6E8A-4147-A177-3AD203B41FA5}">
                      <a16:colId xmlns:a16="http://schemas.microsoft.com/office/drawing/2014/main" val="364315575"/>
                    </a:ext>
                  </a:extLst>
                </a:gridCol>
                <a:gridCol w="801368">
                  <a:extLst>
                    <a:ext uri="{9D8B030D-6E8A-4147-A177-3AD203B41FA5}">
                      <a16:colId xmlns:a16="http://schemas.microsoft.com/office/drawing/2014/main" val="2852774476"/>
                    </a:ext>
                  </a:extLst>
                </a:gridCol>
              </a:tblGrid>
              <a:tr h="306807">
                <a:tc>
                  <a:txBody>
                    <a:bodyPr/>
                    <a:lstStyle/>
                    <a:p>
                      <a:pPr algn="l" fontAlgn="ctr"/>
                      <a:r>
                        <a:rPr lang="en-GB" sz="1200" b="1" u="none" strike="noStrike" dirty="0">
                          <a:effectLst/>
                          <a:latin typeface="+mn-lt"/>
                          <a:cs typeface="Courier New" panose="02070309020205020404" pitchFamily="49" charset="0"/>
                        </a:rPr>
                        <a:t>Record type</a:t>
                      </a:r>
                      <a:endParaRPr lang="en-GB" sz="1200" b="1" i="0" u="none" strike="noStrike" dirty="0">
                        <a:solidFill>
                          <a:srgbClr val="FFFFFF"/>
                        </a:solidFill>
                        <a:effectLst/>
                        <a:latin typeface="+mn-lt"/>
                        <a:cs typeface="Courier New" panose="02070309020205020404" pitchFamily="49" charset="0"/>
                      </a:endParaRPr>
                    </a:p>
                  </a:txBody>
                  <a:tcPr marL="4277" marR="4277" marT="42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GB" sz="1200" b="1" u="none" strike="noStrike" dirty="0">
                          <a:effectLst/>
                          <a:latin typeface="+mn-lt"/>
                          <a:cs typeface="Courier New" panose="02070309020205020404" pitchFamily="49" charset="0"/>
                        </a:rPr>
                        <a:t>Variable</a:t>
                      </a:r>
                      <a:endParaRPr lang="en-GB" sz="1200" b="1" i="0" u="none" strike="noStrike" dirty="0">
                        <a:solidFill>
                          <a:srgbClr val="FFFFFF"/>
                        </a:solidFill>
                        <a:effectLst/>
                        <a:latin typeface="+mn-lt"/>
                        <a:cs typeface="Courier New" panose="02070309020205020404" pitchFamily="49" charset="0"/>
                      </a:endParaRPr>
                    </a:p>
                  </a:txBody>
                  <a:tcPr marL="4277" marR="4277" marT="42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GB" sz="1200" b="1" u="none" strike="noStrike" dirty="0">
                          <a:effectLst/>
                          <a:latin typeface="+mn-lt"/>
                          <a:cs typeface="Courier New" panose="02070309020205020404" pitchFamily="49" charset="0"/>
                        </a:rPr>
                        <a:t>Description</a:t>
                      </a:r>
                      <a:endParaRPr lang="en-GB" sz="1200" b="1" i="0" u="none" strike="noStrike" dirty="0">
                        <a:solidFill>
                          <a:srgbClr val="FFFFFF"/>
                        </a:solidFill>
                        <a:effectLst/>
                        <a:latin typeface="+mn-lt"/>
                        <a:cs typeface="Courier New" panose="02070309020205020404" pitchFamily="49" charset="0"/>
                      </a:endParaRPr>
                    </a:p>
                  </a:txBody>
                  <a:tcPr marL="4277" marR="4277" marT="42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200" b="1" u="none" strike="noStrike" dirty="0">
                          <a:solidFill>
                            <a:schemeClr val="tx1"/>
                          </a:solidFill>
                          <a:effectLst/>
                          <a:latin typeface="+mn-lt"/>
                          <a:cs typeface="Courier New" panose="02070309020205020404" pitchFamily="49" charset="0"/>
                        </a:rPr>
                        <a:t>Type</a:t>
                      </a:r>
                      <a:endParaRPr lang="en-GB" sz="1200" b="1" i="0" u="none" strike="noStrike" dirty="0">
                        <a:solidFill>
                          <a:schemeClr val="tx1"/>
                        </a:solidFill>
                        <a:effectLst/>
                        <a:latin typeface="+mn-lt"/>
                        <a:cs typeface="Courier New" panose="02070309020205020404" pitchFamily="49" charset="0"/>
                      </a:endParaRPr>
                    </a:p>
                  </a:txBody>
                  <a:tcPr marL="4277" marR="4277" marT="42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200" b="1" i="0" u="none" strike="noStrike" dirty="0">
                          <a:solidFill>
                            <a:schemeClr val="tx1"/>
                          </a:solidFill>
                          <a:effectLst/>
                          <a:latin typeface="+mn-lt"/>
                          <a:cs typeface="Courier New" panose="02070309020205020404" pitchFamily="49" charset="0"/>
                        </a:rPr>
                        <a:t>…</a:t>
                      </a:r>
                    </a:p>
                  </a:txBody>
                  <a:tcPr marL="4277" marR="4277" marT="42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8866203"/>
                  </a:ext>
                </a:extLst>
              </a:tr>
              <a:tr h="494629">
                <a:tc>
                  <a:txBody>
                    <a:bodyPr/>
                    <a:lstStyle/>
                    <a:p>
                      <a:pPr algn="l" fontAlgn="t"/>
                      <a:r>
                        <a:rPr lang="en-GB" sz="1200" b="0" i="0" u="none" strike="noStrike" dirty="0">
                          <a:solidFill>
                            <a:srgbClr val="000000"/>
                          </a:solidFill>
                          <a:effectLst/>
                          <a:latin typeface="Courier New" panose="02070309020205020404" pitchFamily="49" charset="0"/>
                          <a:cs typeface="Courier New" panose="02070309020205020404" pitchFamily="49" charset="0"/>
                        </a:rPr>
                        <a:t>RESPISURV</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332" rtl="0" eaLnBrk="1" fontAlgn="t" latinLnBrk="0" hangingPunct="1">
                        <a:lnSpc>
                          <a:spcPct val="100000"/>
                        </a:lnSpc>
                        <a:spcBef>
                          <a:spcPts val="0"/>
                        </a:spcBef>
                        <a:spcAft>
                          <a:spcPts val="0"/>
                        </a:spcAft>
                        <a:buClrTx/>
                        <a:buSzTx/>
                        <a:buFontTx/>
                        <a:buNone/>
                        <a:tabLst/>
                        <a:defRPr/>
                      </a:pPr>
                      <a:r>
                        <a:rPr lang="en-GB" sz="1200" b="0" i="0" u="none" strike="noStrike" dirty="0" err="1">
                          <a:solidFill>
                            <a:srgbClr val="000000"/>
                          </a:solidFill>
                          <a:effectLst/>
                          <a:latin typeface="Courier New" panose="02070309020205020404" pitchFamily="49" charset="0"/>
                          <a:cs typeface="Courier New" panose="02070309020205020404" pitchFamily="49" charset="0"/>
                        </a:rPr>
                        <a:t>RecordId</a:t>
                      </a:r>
                      <a:endParaRPr lang="en-GB" sz="1200" b="0" i="0" u="none" strike="noStrike" dirty="0">
                        <a:solidFill>
                          <a:srgbClr val="000000"/>
                        </a:solidFill>
                        <a:effectLst/>
                        <a:latin typeface="Courier New" panose="02070309020205020404" pitchFamily="49" charset="0"/>
                        <a:cs typeface="Courier New" panose="02070309020205020404" pitchFamily="49"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332" rtl="0" eaLnBrk="1" fontAlgn="t" latinLnBrk="0" hangingPunct="1">
                        <a:lnSpc>
                          <a:spcPct val="100000"/>
                        </a:lnSpc>
                        <a:spcBef>
                          <a:spcPts val="0"/>
                        </a:spcBef>
                        <a:spcAft>
                          <a:spcPts val="0"/>
                        </a:spcAft>
                        <a:buClrTx/>
                        <a:buSzTx/>
                        <a:buFontTx/>
                        <a:buNone/>
                        <a:tabLst/>
                        <a:defRPr/>
                      </a:pPr>
                      <a:r>
                        <a:rPr lang="en-GB" sz="1200" b="0" i="0" u="none" strike="noStrike" dirty="0">
                          <a:solidFill>
                            <a:srgbClr val="000000"/>
                          </a:solidFill>
                          <a:effectLst/>
                          <a:latin typeface="Courier New" panose="02070309020205020404" pitchFamily="49" charset="0"/>
                          <a:cs typeface="Courier New" panose="02070309020205020404" pitchFamily="49" charset="0"/>
                        </a:rPr>
                        <a:t>The record identifier is provided by the Member State[…]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GB" sz="1200" b="0" i="0" u="none" strike="noStrike" dirty="0">
                          <a:solidFill>
                            <a:srgbClr val="000000"/>
                          </a:solidFill>
                          <a:effectLst/>
                          <a:latin typeface="Courier New" panose="02070309020205020404" pitchFamily="49" charset="0"/>
                          <a:cs typeface="Courier New" panose="02070309020205020404" pitchFamily="49" charset="0"/>
                        </a:rPr>
                        <a:t>TEXT</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GB" sz="1200" b="0" i="0" u="none" strike="noStrike" dirty="0">
                          <a:solidFill>
                            <a:srgbClr val="000000"/>
                          </a:solidFill>
                          <a:effectLst/>
                          <a:latin typeface="Courier New" panose="02070309020205020404" pitchFamily="49" charset="0"/>
                          <a:cs typeface="Courier New" panose="02070309020205020404" pitchFamily="49" charset="0"/>
                        </a:rPr>
                        <a:t>…</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06000865"/>
                  </a:ext>
                </a:extLst>
              </a:tr>
              <a:tr h="409073">
                <a:tc>
                  <a:txBody>
                    <a:bodyPr/>
                    <a:lstStyle/>
                    <a:p>
                      <a:pPr algn="l" fontAlgn="t"/>
                      <a:r>
                        <a:rPr lang="en-GB" sz="1200" u="none" strike="noStrike" dirty="0">
                          <a:effectLst/>
                          <a:latin typeface="Courier New" panose="02070309020205020404" pitchFamily="49" charset="0"/>
                          <a:cs typeface="Courier New" panose="02070309020205020404" pitchFamily="49" charset="0"/>
                        </a:rPr>
                        <a:t>RESPISURV</a:t>
                      </a:r>
                      <a:endParaRPr lang="en-GB" sz="1200" b="0" i="0" u="none" strike="noStrike" dirty="0">
                        <a:solidFill>
                          <a:srgbClr val="000000"/>
                        </a:solidFill>
                        <a:effectLst/>
                        <a:latin typeface="Courier New" panose="02070309020205020404" pitchFamily="49" charset="0"/>
                        <a:cs typeface="Courier New" panose="02070309020205020404" pitchFamily="49" charset="0"/>
                      </a:endParaRPr>
                    </a:p>
                  </a:txBody>
                  <a:tcPr marL="4277" marR="4277" marT="42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1200" u="none" strike="noStrike">
                          <a:effectLst/>
                          <a:latin typeface="Courier New" panose="02070309020205020404" pitchFamily="49" charset="0"/>
                          <a:cs typeface="Courier New" panose="02070309020205020404" pitchFamily="49" charset="0"/>
                        </a:rPr>
                        <a:t>Age</a:t>
                      </a:r>
                      <a:endParaRPr lang="en-GB" sz="1200" b="0" i="0" u="none" strike="noStrike">
                        <a:solidFill>
                          <a:srgbClr val="000000"/>
                        </a:solidFill>
                        <a:effectLst/>
                        <a:latin typeface="Courier New" panose="02070309020205020404" pitchFamily="49" charset="0"/>
                        <a:cs typeface="Courier New" panose="02070309020205020404" pitchFamily="49" charset="0"/>
                      </a:endParaRPr>
                    </a:p>
                  </a:txBody>
                  <a:tcPr marL="4277" marR="4277" marT="42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GB" sz="1200" u="none" strike="noStrike" dirty="0">
                          <a:effectLst/>
                          <a:latin typeface="Courier New" panose="02070309020205020404" pitchFamily="49" charset="0"/>
                          <a:cs typeface="Courier New" panose="02070309020205020404" pitchFamily="49" charset="0"/>
                        </a:rPr>
                        <a:t>Age of patient in years as reported in the national system at the time of disease onset.[…]</a:t>
                      </a:r>
                      <a:endParaRPr lang="en-GB" sz="1200" b="0" i="0" u="none" strike="noStrike" dirty="0">
                        <a:solidFill>
                          <a:srgbClr val="000000"/>
                        </a:solidFill>
                        <a:effectLst/>
                        <a:latin typeface="Courier New" panose="02070309020205020404" pitchFamily="49" charset="0"/>
                        <a:cs typeface="Courier New" panose="02070309020205020404" pitchFamily="49" charset="0"/>
                      </a:endParaRPr>
                    </a:p>
                  </a:txBody>
                  <a:tcPr marL="4277" marR="4277" marT="42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GB" sz="1200" u="none" strike="noStrike" dirty="0">
                          <a:effectLst/>
                          <a:latin typeface="Courier New" panose="02070309020205020404" pitchFamily="49" charset="0"/>
                          <a:cs typeface="Courier New" panose="02070309020205020404" pitchFamily="49" charset="0"/>
                        </a:rPr>
                        <a:t>NUM</a:t>
                      </a:r>
                      <a:endParaRPr lang="en-GB" sz="1200" b="0" i="0" u="none" strike="noStrike" dirty="0">
                        <a:solidFill>
                          <a:srgbClr val="000000"/>
                        </a:solidFill>
                        <a:effectLst/>
                        <a:latin typeface="Courier New" panose="02070309020205020404" pitchFamily="49" charset="0"/>
                        <a:cs typeface="Courier New" panose="02070309020205020404" pitchFamily="49" charset="0"/>
                      </a:endParaRPr>
                    </a:p>
                  </a:txBody>
                  <a:tcPr marL="4277" marR="4277" marT="42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GB" sz="1200" b="0" i="0" u="none" strike="noStrike" dirty="0">
                          <a:solidFill>
                            <a:srgbClr val="000000"/>
                          </a:solidFill>
                          <a:effectLst/>
                          <a:latin typeface="Courier New" panose="02070309020205020404" pitchFamily="49" charset="0"/>
                          <a:cs typeface="Courier New" panose="02070309020205020404" pitchFamily="49" charset="0"/>
                        </a:rPr>
                        <a:t>…</a:t>
                      </a:r>
                    </a:p>
                  </a:txBody>
                  <a:tcPr marL="4277" marR="4277" marT="42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83986220"/>
                  </a:ext>
                </a:extLst>
              </a:tr>
              <a:tr h="527461">
                <a:tc>
                  <a:txBody>
                    <a:bodyPr/>
                    <a:lstStyle/>
                    <a:p>
                      <a:pPr algn="l" fontAlgn="t"/>
                      <a:r>
                        <a:rPr lang="en-GB" sz="1200" b="0" i="0" u="none" strike="noStrike" dirty="0">
                          <a:solidFill>
                            <a:srgbClr val="000000"/>
                          </a:solidFill>
                          <a:effectLst/>
                          <a:latin typeface="Courier New" panose="02070309020205020404" pitchFamily="49" charset="0"/>
                          <a:cs typeface="Courier New" panose="02070309020205020404" pitchFamily="49" charset="0"/>
                        </a:rPr>
                        <a:t>RESPISURV</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332" rtl="0" eaLnBrk="1" fontAlgn="t" latinLnBrk="0" hangingPunct="1">
                        <a:lnSpc>
                          <a:spcPct val="100000"/>
                        </a:lnSpc>
                        <a:spcBef>
                          <a:spcPts val="0"/>
                        </a:spcBef>
                        <a:spcAft>
                          <a:spcPts val="0"/>
                        </a:spcAft>
                        <a:buClrTx/>
                        <a:buSzTx/>
                        <a:buFontTx/>
                        <a:buNone/>
                        <a:tabLst/>
                        <a:defRPr/>
                      </a:pPr>
                      <a:r>
                        <a:rPr lang="en-GB" sz="1200" b="0" i="0" u="none" strike="noStrike" dirty="0" err="1">
                          <a:solidFill>
                            <a:srgbClr val="000000"/>
                          </a:solidFill>
                          <a:effectLst/>
                          <a:latin typeface="Courier New" panose="02070309020205020404" pitchFamily="49" charset="0"/>
                          <a:cs typeface="Courier New" panose="02070309020205020404" pitchFamily="49" charset="0"/>
                        </a:rPr>
                        <a:t>DateUsedForStatistics</a:t>
                      </a:r>
                      <a:endParaRPr lang="en-GB" sz="1200" b="0" i="0" u="none" strike="noStrike" dirty="0">
                        <a:solidFill>
                          <a:srgbClr val="000000"/>
                        </a:solidFill>
                        <a:effectLst/>
                        <a:latin typeface="Courier New" panose="02070309020205020404" pitchFamily="49" charset="0"/>
                        <a:cs typeface="Courier New" panose="02070309020205020404" pitchFamily="49"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332" rtl="0" eaLnBrk="1" fontAlgn="t" latinLnBrk="0" hangingPunct="1">
                        <a:lnSpc>
                          <a:spcPct val="100000"/>
                        </a:lnSpc>
                        <a:spcBef>
                          <a:spcPts val="0"/>
                        </a:spcBef>
                        <a:spcAft>
                          <a:spcPts val="0"/>
                        </a:spcAft>
                        <a:buClrTx/>
                        <a:buSzTx/>
                        <a:buFontTx/>
                        <a:buNone/>
                        <a:tabLst/>
                        <a:defRPr/>
                      </a:pPr>
                      <a:r>
                        <a:rPr lang="en-GB" sz="1200" b="0" i="0" u="none" strike="noStrike" dirty="0">
                          <a:solidFill>
                            <a:srgbClr val="000000"/>
                          </a:solidFill>
                          <a:effectLst/>
                          <a:latin typeface="Courier New" panose="02070309020205020404" pitchFamily="49" charset="0"/>
                          <a:cs typeface="Courier New" panose="02070309020205020404" pitchFamily="49" charset="0"/>
                        </a:rPr>
                        <a:t>[…] date used by the national surveillance institute/organisation in reports and official statistics[…]</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GB" sz="1200" b="0" i="0" u="none" strike="noStrike" dirty="0">
                          <a:solidFill>
                            <a:srgbClr val="000000"/>
                          </a:solidFill>
                          <a:effectLst/>
                          <a:latin typeface="Courier New" panose="02070309020205020404" pitchFamily="49" charset="0"/>
                          <a:cs typeface="Courier New" panose="02070309020205020404" pitchFamily="49" charset="0"/>
                        </a:rPr>
                        <a:t>DATE</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GB" sz="1200" b="0" i="0" u="none" strike="noStrike" dirty="0">
                          <a:solidFill>
                            <a:srgbClr val="000000"/>
                          </a:solidFill>
                          <a:effectLst/>
                          <a:latin typeface="Courier New" panose="02070309020205020404" pitchFamily="49" charset="0"/>
                          <a:cs typeface="Courier New" panose="02070309020205020404" pitchFamily="49" charset="0"/>
                        </a:rPr>
                        <a:t>…</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38957207"/>
                  </a:ext>
                </a:extLst>
              </a:tr>
              <a:tr h="640567">
                <a:tc>
                  <a:txBody>
                    <a:bodyPr/>
                    <a:lstStyle/>
                    <a:p>
                      <a:pPr algn="l" fontAlgn="t"/>
                      <a:r>
                        <a:rPr lang="en-GB" sz="1200" b="0" i="0" u="none" strike="noStrike" dirty="0">
                          <a:solidFill>
                            <a:srgbClr val="000000"/>
                          </a:solidFill>
                          <a:effectLst/>
                          <a:latin typeface="Courier New" panose="02070309020205020404" pitchFamily="49" charset="0"/>
                          <a:cs typeface="Courier New" panose="02070309020205020404" pitchFamily="49" charset="0"/>
                        </a:rPr>
                        <a:t>RESPISURV</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332" rtl="0" eaLnBrk="1" fontAlgn="t" latinLnBrk="0" hangingPunct="1">
                        <a:lnSpc>
                          <a:spcPct val="100000"/>
                        </a:lnSpc>
                        <a:spcBef>
                          <a:spcPts val="0"/>
                        </a:spcBef>
                        <a:spcAft>
                          <a:spcPts val="0"/>
                        </a:spcAft>
                        <a:buClrTx/>
                        <a:buSzTx/>
                        <a:buFontTx/>
                        <a:buNone/>
                        <a:tabLst/>
                        <a:defRPr/>
                      </a:pPr>
                      <a:r>
                        <a:rPr lang="en-GB" sz="1200" b="0" i="0" u="none" strike="noStrike" dirty="0">
                          <a:solidFill>
                            <a:srgbClr val="000000"/>
                          </a:solidFill>
                          <a:effectLst/>
                          <a:latin typeface="Courier New" panose="02070309020205020404" pitchFamily="49" charset="0"/>
                          <a:cs typeface="Courier New" panose="02070309020205020404" pitchFamily="49" charset="0"/>
                        </a:rPr>
                        <a:t>Pathogen</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332" rtl="0" eaLnBrk="1" fontAlgn="t" latinLnBrk="0" hangingPunct="1">
                        <a:lnSpc>
                          <a:spcPct val="100000"/>
                        </a:lnSpc>
                        <a:spcBef>
                          <a:spcPts val="0"/>
                        </a:spcBef>
                        <a:spcAft>
                          <a:spcPts val="0"/>
                        </a:spcAft>
                        <a:buClrTx/>
                        <a:buSzTx/>
                        <a:buFontTx/>
                        <a:buNone/>
                        <a:tabLst/>
                        <a:defRPr/>
                      </a:pPr>
                      <a:r>
                        <a:rPr lang="en-GB" sz="1200" b="0" i="0" u="none" strike="noStrike" dirty="0">
                          <a:solidFill>
                            <a:srgbClr val="000000"/>
                          </a:solidFill>
                          <a:effectLst/>
                          <a:latin typeface="Courier New" panose="02070309020205020404" pitchFamily="49" charset="0"/>
                          <a:cs typeface="Courier New" panose="02070309020205020404" pitchFamily="49" charset="0"/>
                        </a:rPr>
                        <a:t>[…] primary pathogen identified. If multiple pathogens were identified, please use the variable Coinfection to specify the second pathogen.</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GB" sz="1200" b="0" i="0" u="none" strike="noStrike" dirty="0">
                          <a:solidFill>
                            <a:srgbClr val="000000"/>
                          </a:solidFill>
                          <a:effectLst/>
                          <a:latin typeface="Courier New" panose="02070309020205020404" pitchFamily="49" charset="0"/>
                          <a:cs typeface="Courier New" panose="02070309020205020404" pitchFamily="49" charset="0"/>
                        </a:rPr>
                        <a:t>CV</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GB" sz="1200" b="0" i="0" u="none" strike="noStrike" dirty="0">
                          <a:solidFill>
                            <a:srgbClr val="000000"/>
                          </a:solidFill>
                          <a:effectLst/>
                          <a:latin typeface="Courier New" panose="02070309020205020404" pitchFamily="49" charset="0"/>
                          <a:cs typeface="Courier New" panose="02070309020205020404" pitchFamily="49" charset="0"/>
                        </a:rPr>
                        <a:t>…</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86167300"/>
                  </a:ext>
                </a:extLst>
              </a:tr>
              <a:tr h="640567">
                <a:tc>
                  <a:txBody>
                    <a:bodyPr/>
                    <a:lstStyle/>
                    <a:p>
                      <a:pPr algn="l" fontAlgn="t"/>
                      <a:r>
                        <a:rPr lang="en-GB" sz="1200" b="0" i="0" u="none" strike="noStrike" dirty="0">
                          <a:solidFill>
                            <a:srgbClr val="000000"/>
                          </a:solidFill>
                          <a:effectLst/>
                          <a:latin typeface="Courier New" panose="02070309020205020404" pitchFamily="49" charset="0"/>
                          <a:cs typeface="Courier New" panose="02070309020205020404" pitchFamily="49" charset="0"/>
                        </a:rPr>
                        <a:t>RESPISURV</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GB" sz="1200" b="0" i="0" u="none" strike="noStrike" dirty="0" err="1">
                          <a:solidFill>
                            <a:srgbClr val="000000"/>
                          </a:solidFill>
                          <a:effectLst/>
                          <a:latin typeface="Courier New" panose="02070309020205020404" pitchFamily="49" charset="0"/>
                          <a:cs typeface="Courier New" panose="02070309020205020404" pitchFamily="49" charset="0"/>
                        </a:rPr>
                        <a:t>IntensiveCare</a:t>
                      </a:r>
                      <a:endParaRPr lang="en-GB" sz="1200" b="0" i="0" u="none" strike="noStrike" dirty="0">
                        <a:solidFill>
                          <a:srgbClr val="000000"/>
                        </a:solidFill>
                        <a:effectLst/>
                        <a:latin typeface="Courier New" panose="02070309020205020404" pitchFamily="49" charset="0"/>
                        <a:cs typeface="Courier New" panose="02070309020205020404" pitchFamily="49"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332" rtl="0" eaLnBrk="1" fontAlgn="t" latinLnBrk="0" hangingPunct="1">
                        <a:lnSpc>
                          <a:spcPct val="100000"/>
                        </a:lnSpc>
                        <a:spcBef>
                          <a:spcPts val="0"/>
                        </a:spcBef>
                        <a:spcAft>
                          <a:spcPts val="0"/>
                        </a:spcAft>
                        <a:buClrTx/>
                        <a:buSzTx/>
                        <a:buFontTx/>
                        <a:buNone/>
                        <a:tabLst/>
                        <a:defRPr/>
                      </a:pPr>
                      <a:r>
                        <a:rPr lang="en-GB" sz="1200" b="0" i="0" u="none" strike="noStrike" dirty="0">
                          <a:solidFill>
                            <a:srgbClr val="000000"/>
                          </a:solidFill>
                          <a:effectLst/>
                          <a:latin typeface="Courier New" panose="02070309020205020404" pitchFamily="49" charset="0"/>
                          <a:cs typeface="Courier New" panose="02070309020205020404" pitchFamily="49" charset="0"/>
                        </a:rPr>
                        <a:t>Case required care in an intensive care unit or high dependency unit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GB" sz="1200" b="0" i="0" u="none" strike="noStrike" dirty="0">
                          <a:solidFill>
                            <a:srgbClr val="000000"/>
                          </a:solidFill>
                          <a:effectLst/>
                          <a:latin typeface="Courier New" panose="02070309020205020404" pitchFamily="49" charset="0"/>
                          <a:cs typeface="Courier New" panose="02070309020205020404" pitchFamily="49" charset="0"/>
                        </a:rPr>
                        <a:t>CV</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GB" sz="1200" b="0" i="0" u="none" strike="noStrike" dirty="0">
                          <a:solidFill>
                            <a:srgbClr val="000000"/>
                          </a:solidFill>
                          <a:effectLst/>
                          <a:latin typeface="Courier New" panose="02070309020205020404" pitchFamily="49" charset="0"/>
                          <a:cs typeface="Courier New" panose="02070309020205020404" pitchFamily="49" charset="0"/>
                        </a:rPr>
                        <a:t>…</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70597738"/>
                  </a:ext>
                </a:extLst>
              </a:tr>
              <a:tr h="409073">
                <a:tc>
                  <a:txBody>
                    <a:bodyPr/>
                    <a:lstStyle/>
                    <a:p>
                      <a:pPr algn="l" fontAlgn="t"/>
                      <a:r>
                        <a:rPr lang="en-GB" sz="1200" b="0" i="0" u="none" strike="noStrike" dirty="0">
                          <a:solidFill>
                            <a:srgbClr val="000000"/>
                          </a:solidFill>
                          <a:effectLst/>
                          <a:latin typeface="Courier New" panose="02070309020205020404" pitchFamily="49" charset="0"/>
                          <a:cs typeface="Courier New" panose="02070309020205020404" pitchFamily="49" charset="0"/>
                        </a:rPr>
                        <a:t>…</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GB" sz="1200" b="0" i="0" u="none" strike="noStrike" dirty="0">
                          <a:solidFill>
                            <a:srgbClr val="000000"/>
                          </a:solidFill>
                          <a:effectLst/>
                          <a:latin typeface="Courier New" panose="02070309020205020404" pitchFamily="49" charset="0"/>
                          <a:cs typeface="Courier New" panose="02070309020205020404" pitchFamily="49" charset="0"/>
                        </a:rPr>
                        <a:t>…</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GB" sz="1200" b="0" i="0" u="none" strike="noStrike" dirty="0">
                          <a:solidFill>
                            <a:srgbClr val="000000"/>
                          </a:solidFill>
                          <a:effectLst/>
                          <a:latin typeface="Courier New" panose="02070309020205020404" pitchFamily="49" charset="0"/>
                          <a:cs typeface="Courier New" panose="02070309020205020404" pitchFamily="49" charset="0"/>
                        </a:rPr>
                        <a:t>…</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GB" sz="1200" b="0" i="0" u="none" strike="noStrike" dirty="0">
                          <a:solidFill>
                            <a:srgbClr val="000000"/>
                          </a:solidFill>
                          <a:effectLst/>
                          <a:latin typeface="Courier New" panose="02070309020205020404" pitchFamily="49" charset="0"/>
                          <a:cs typeface="Courier New" panose="02070309020205020404" pitchFamily="49" charset="0"/>
                        </a:rPr>
                        <a:t>…</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GB" sz="1200" b="0" i="0" u="none" strike="noStrike" dirty="0">
                          <a:solidFill>
                            <a:srgbClr val="000000"/>
                          </a:solidFill>
                          <a:effectLst/>
                          <a:latin typeface="Courier New" panose="02070309020205020404" pitchFamily="49" charset="0"/>
                          <a:cs typeface="Courier New" panose="02070309020205020404" pitchFamily="49" charset="0"/>
                        </a:rPr>
                        <a:t>…</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44417078"/>
                  </a:ext>
                </a:extLst>
              </a:tr>
            </a:tbl>
          </a:graphicData>
        </a:graphic>
      </p:graphicFrame>
      <p:sp>
        <p:nvSpPr>
          <p:cNvPr id="7" name="TextBox 6">
            <a:extLst>
              <a:ext uri="{FF2B5EF4-FFF2-40B4-BE49-F238E27FC236}">
                <a16:creationId xmlns:a16="http://schemas.microsoft.com/office/drawing/2014/main" id="{AF883063-3242-A49D-7A74-AB6FCFEBA5EA}"/>
              </a:ext>
            </a:extLst>
          </p:cNvPr>
          <p:cNvSpPr txBox="1"/>
          <p:nvPr/>
        </p:nvSpPr>
        <p:spPr>
          <a:xfrm>
            <a:off x="6827824" y="4950657"/>
            <a:ext cx="2400670" cy="1358834"/>
          </a:xfrm>
          <a:prstGeom prst="rect">
            <a:avLst/>
          </a:prstGeom>
          <a:noFill/>
          <a:ln>
            <a:solidFill>
              <a:schemeClr val="tx1"/>
            </a:solidFill>
          </a:ln>
        </p:spPr>
        <p:txBody>
          <a:bodyPr wrap="square" rtlCol="0">
            <a:spAutoFit/>
          </a:bodyPr>
          <a:lstStyle/>
          <a:p>
            <a:pPr>
              <a:spcBef>
                <a:spcPts val="300"/>
              </a:spcBef>
              <a:spcAft>
                <a:spcPts val="600"/>
              </a:spcAft>
            </a:pPr>
            <a:r>
              <a:rPr lang="en-GB" sz="1200" dirty="0">
                <a:solidFill>
                  <a:srgbClr val="000000"/>
                </a:solidFill>
                <a:latin typeface="Calibri" panose="020F0502020204030204" pitchFamily="34" charset="0"/>
              </a:rPr>
              <a:t>Pathogen coded values (CVs):</a:t>
            </a:r>
          </a:p>
          <a:p>
            <a:pPr marL="171450" indent="-171450">
              <a:spcBef>
                <a:spcPts val="300"/>
              </a:spcBef>
              <a:spcAft>
                <a:spcPts val="0"/>
              </a:spcAft>
              <a:buFont typeface="Arial" panose="020B0604020202020204" pitchFamily="34" charset="0"/>
              <a:buChar char="•"/>
            </a:pPr>
            <a:r>
              <a:rPr lang="en-GB" sz="1200" dirty="0">
                <a:solidFill>
                  <a:srgbClr val="000000"/>
                </a:solidFill>
                <a:latin typeface="Calibri" panose="020F0502020204030204" pitchFamily="34" charset="0"/>
              </a:rPr>
              <a:t>INFL = Influenza virus</a:t>
            </a:r>
          </a:p>
          <a:p>
            <a:pPr marL="171450" indent="-171450">
              <a:spcBef>
                <a:spcPts val="300"/>
              </a:spcBef>
              <a:spcAft>
                <a:spcPts val="0"/>
              </a:spcAft>
              <a:buFont typeface="Arial" panose="020B0604020202020204" pitchFamily="34" charset="0"/>
              <a:buChar char="•"/>
            </a:pPr>
            <a:r>
              <a:rPr lang="en-GB" sz="1200" dirty="0">
                <a:solidFill>
                  <a:srgbClr val="000000"/>
                </a:solidFill>
                <a:latin typeface="Calibri" panose="020F0502020204030204" pitchFamily="34" charset="0"/>
              </a:rPr>
              <a:t>MERS = MERS-</a:t>
            </a:r>
            <a:r>
              <a:rPr lang="en-GB" sz="1200" dirty="0" err="1">
                <a:solidFill>
                  <a:srgbClr val="000000"/>
                </a:solidFill>
                <a:latin typeface="Calibri" panose="020F0502020204030204" pitchFamily="34" charset="0"/>
              </a:rPr>
              <a:t>CoV</a:t>
            </a:r>
            <a:endParaRPr lang="en-GB" sz="1200" dirty="0">
              <a:solidFill>
                <a:srgbClr val="000000"/>
              </a:solidFill>
              <a:latin typeface="Calibri" panose="020F0502020204030204" pitchFamily="34" charset="0"/>
            </a:endParaRPr>
          </a:p>
          <a:p>
            <a:pPr marL="171450" indent="-171450">
              <a:spcBef>
                <a:spcPts val="300"/>
              </a:spcBef>
              <a:spcAft>
                <a:spcPts val="0"/>
              </a:spcAft>
              <a:buFont typeface="Arial" panose="020B0604020202020204" pitchFamily="34" charset="0"/>
              <a:buChar char="•"/>
            </a:pPr>
            <a:r>
              <a:rPr lang="en-GB" sz="1200" dirty="0">
                <a:solidFill>
                  <a:srgbClr val="000000"/>
                </a:solidFill>
                <a:latin typeface="Calibri" panose="020F0502020204030204" pitchFamily="34" charset="0"/>
              </a:rPr>
              <a:t>O = Other</a:t>
            </a:r>
          </a:p>
          <a:p>
            <a:pPr marL="171450" indent="-171450">
              <a:spcBef>
                <a:spcPts val="300"/>
              </a:spcBef>
              <a:spcAft>
                <a:spcPts val="0"/>
              </a:spcAft>
              <a:buFont typeface="Arial" panose="020B0604020202020204" pitchFamily="34" charset="0"/>
              <a:buChar char="•"/>
            </a:pPr>
            <a:r>
              <a:rPr lang="en-GB" sz="1200" dirty="0">
                <a:solidFill>
                  <a:srgbClr val="000000"/>
                </a:solidFill>
                <a:latin typeface="Calibri" panose="020F0502020204030204" pitchFamily="34" charset="0"/>
              </a:rPr>
              <a:t>RSV = Respiratory syncytial virus</a:t>
            </a:r>
          </a:p>
          <a:p>
            <a:pPr marL="171450" indent="-171450">
              <a:spcBef>
                <a:spcPts val="300"/>
              </a:spcBef>
              <a:spcAft>
                <a:spcPts val="0"/>
              </a:spcAft>
              <a:buFont typeface="Arial" panose="020B0604020202020204" pitchFamily="34" charset="0"/>
              <a:buChar char="•"/>
            </a:pPr>
            <a:r>
              <a:rPr lang="en-GB" sz="1200" dirty="0">
                <a:solidFill>
                  <a:srgbClr val="000000"/>
                </a:solidFill>
                <a:latin typeface="Calibri" panose="020F0502020204030204" pitchFamily="34" charset="0"/>
              </a:rPr>
              <a:t>SARSCOV2 = SARS-CoV-2"</a:t>
            </a:r>
            <a:endParaRPr lang="en-GB" sz="1200" dirty="0"/>
          </a:p>
        </p:txBody>
      </p:sp>
      <p:sp>
        <p:nvSpPr>
          <p:cNvPr id="32" name="TextBox 31">
            <a:extLst>
              <a:ext uri="{FF2B5EF4-FFF2-40B4-BE49-F238E27FC236}">
                <a16:creationId xmlns:a16="http://schemas.microsoft.com/office/drawing/2014/main" id="{37AA1428-9EDB-45B2-A228-8FC1C2C84AE5}"/>
              </a:ext>
            </a:extLst>
          </p:cNvPr>
          <p:cNvSpPr txBox="1"/>
          <p:nvPr/>
        </p:nvSpPr>
        <p:spPr>
          <a:xfrm>
            <a:off x="304042" y="4894805"/>
            <a:ext cx="6600192" cy="667875"/>
          </a:xfrm>
          <a:prstGeom prst="rect">
            <a:avLst/>
          </a:prstGeom>
          <a:noFill/>
          <a:ln>
            <a:noFill/>
          </a:ln>
        </p:spPr>
        <p:txBody>
          <a:bodyPr wrap="square" rtlCol="0">
            <a:spAutoFit/>
          </a:bodyPr>
          <a:lstStyle/>
          <a:p>
            <a:pPr marL="171450" indent="-171450">
              <a:spcBef>
                <a:spcPts val="600"/>
              </a:spcBef>
              <a:buFont typeface="Arial" panose="020B0604020202020204" pitchFamily="34" charset="0"/>
              <a:buChar char="•"/>
            </a:pPr>
            <a:r>
              <a:rPr lang="en-GB" sz="1200" dirty="0"/>
              <a:t>There are 171 different record types in </a:t>
            </a:r>
            <a:r>
              <a:rPr lang="en-GB" sz="1200" dirty="0" err="1"/>
              <a:t>TESSy</a:t>
            </a:r>
            <a:r>
              <a:rPr lang="en-GB" sz="1200" dirty="0"/>
              <a:t> (</a:t>
            </a:r>
            <a:r>
              <a:rPr lang="en-GB" sz="1200" dirty="0" err="1">
                <a:hlinkClick r:id="rId2"/>
              </a:rPr>
              <a:t>MetaDataSet</a:t>
            </a:r>
            <a:r>
              <a:rPr lang="en-GB" sz="1200" dirty="0">
                <a:hlinkClick r:id="rId2"/>
              </a:rPr>
              <a:t> 52</a:t>
            </a:r>
            <a:r>
              <a:rPr lang="en-GB" sz="1200" dirty="0"/>
              <a:t>, last update: 2023-04-14)</a:t>
            </a:r>
          </a:p>
          <a:p>
            <a:pPr marL="171450" indent="-171450">
              <a:spcBef>
                <a:spcPts val="600"/>
              </a:spcBef>
              <a:buFont typeface="Arial" panose="020B0604020202020204" pitchFamily="34" charset="0"/>
              <a:buChar char="•"/>
            </a:pPr>
            <a:r>
              <a:rPr lang="en-GB" sz="1200" dirty="0"/>
              <a:t>Some variables are mandatory, while others are optional</a:t>
            </a:r>
          </a:p>
          <a:p>
            <a:pPr marL="171450" indent="-171450">
              <a:buFont typeface="Arial" panose="020B0604020202020204" pitchFamily="34" charset="0"/>
              <a:buChar char="•"/>
            </a:pPr>
            <a:endParaRPr lang="en-GB" sz="1200" dirty="0"/>
          </a:p>
        </p:txBody>
      </p:sp>
      <p:sp>
        <p:nvSpPr>
          <p:cNvPr id="3" name="Title 1">
            <a:extLst>
              <a:ext uri="{FF2B5EF4-FFF2-40B4-BE49-F238E27FC236}">
                <a16:creationId xmlns:a16="http://schemas.microsoft.com/office/drawing/2014/main" id="{B80FE738-B2C4-27A8-99CB-6A68CE068E99}"/>
              </a:ext>
            </a:extLst>
          </p:cNvPr>
          <p:cNvSpPr txBox="1">
            <a:spLocks/>
          </p:cNvSpPr>
          <p:nvPr/>
        </p:nvSpPr>
        <p:spPr>
          <a:xfrm>
            <a:off x="432000" y="223936"/>
            <a:ext cx="10354188" cy="9517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fontAlgn="auto">
              <a:spcAft>
                <a:spcPts val="0"/>
              </a:spcAft>
            </a:pPr>
            <a:r>
              <a:rPr lang="en-GB" sz="3200" dirty="0"/>
              <a:t>An example of record type: RESPISURV</a:t>
            </a:r>
            <a:endParaRPr lang="en-GB" dirty="0"/>
          </a:p>
        </p:txBody>
      </p:sp>
      <p:sp>
        <p:nvSpPr>
          <p:cNvPr id="2" name="TextBox 1">
            <a:extLst>
              <a:ext uri="{FF2B5EF4-FFF2-40B4-BE49-F238E27FC236}">
                <a16:creationId xmlns:a16="http://schemas.microsoft.com/office/drawing/2014/main" id="{DBD2FA47-0A32-EA28-DB52-261CB8AA725A}"/>
              </a:ext>
            </a:extLst>
          </p:cNvPr>
          <p:cNvSpPr txBox="1"/>
          <p:nvPr/>
        </p:nvSpPr>
        <p:spPr>
          <a:xfrm>
            <a:off x="9383892" y="4950657"/>
            <a:ext cx="2400670" cy="949491"/>
          </a:xfrm>
          <a:prstGeom prst="rect">
            <a:avLst/>
          </a:prstGeom>
          <a:noFill/>
          <a:ln>
            <a:solidFill>
              <a:schemeClr val="tx1"/>
            </a:solidFill>
          </a:ln>
        </p:spPr>
        <p:txBody>
          <a:bodyPr wrap="square" rtlCol="0">
            <a:spAutoFit/>
          </a:bodyPr>
          <a:lstStyle/>
          <a:p>
            <a:pPr>
              <a:spcBef>
                <a:spcPts val="300"/>
              </a:spcBef>
              <a:spcAft>
                <a:spcPts val="600"/>
              </a:spcAft>
            </a:pPr>
            <a:r>
              <a:rPr lang="en-GB" sz="1200" dirty="0" err="1">
                <a:solidFill>
                  <a:srgbClr val="000000"/>
                </a:solidFill>
                <a:latin typeface="Calibri" panose="020F0502020204030204" pitchFamily="34" charset="0"/>
              </a:rPr>
              <a:t>IntensiveCare</a:t>
            </a:r>
            <a:r>
              <a:rPr lang="en-GB" sz="1200" dirty="0">
                <a:solidFill>
                  <a:srgbClr val="000000"/>
                </a:solidFill>
                <a:latin typeface="Calibri" panose="020F0502020204030204" pitchFamily="34" charset="0"/>
              </a:rPr>
              <a:t> coded values (CVs):</a:t>
            </a:r>
          </a:p>
          <a:p>
            <a:pPr marL="171450" indent="-171450">
              <a:spcBef>
                <a:spcPts val="300"/>
              </a:spcBef>
              <a:spcAft>
                <a:spcPts val="0"/>
              </a:spcAft>
              <a:buFont typeface="Arial" panose="020B0604020202020204" pitchFamily="34" charset="0"/>
              <a:buChar char="•"/>
            </a:pPr>
            <a:r>
              <a:rPr lang="en-GB" sz="1200" dirty="0">
                <a:solidFill>
                  <a:srgbClr val="000000"/>
                </a:solidFill>
                <a:latin typeface="Calibri" panose="020F0502020204030204" pitchFamily="34" charset="0"/>
              </a:rPr>
              <a:t>N = No</a:t>
            </a:r>
          </a:p>
          <a:p>
            <a:pPr marL="171450" indent="-171450">
              <a:spcBef>
                <a:spcPts val="300"/>
              </a:spcBef>
              <a:spcAft>
                <a:spcPts val="0"/>
              </a:spcAft>
              <a:buFont typeface="Arial" panose="020B0604020202020204" pitchFamily="34" charset="0"/>
              <a:buChar char="•"/>
            </a:pPr>
            <a:r>
              <a:rPr lang="en-GB" sz="1200" dirty="0" err="1">
                <a:solidFill>
                  <a:srgbClr val="000000"/>
                </a:solidFill>
                <a:latin typeface="Calibri" panose="020F0502020204030204" pitchFamily="34" charset="0"/>
              </a:rPr>
              <a:t>Unk</a:t>
            </a:r>
            <a:r>
              <a:rPr lang="en-GB" sz="1200" dirty="0">
                <a:solidFill>
                  <a:srgbClr val="000000"/>
                </a:solidFill>
                <a:latin typeface="Calibri" panose="020F0502020204030204" pitchFamily="34" charset="0"/>
              </a:rPr>
              <a:t> = Unknown</a:t>
            </a:r>
          </a:p>
          <a:p>
            <a:pPr marL="171450" indent="-171450">
              <a:spcBef>
                <a:spcPts val="300"/>
              </a:spcBef>
              <a:spcAft>
                <a:spcPts val="0"/>
              </a:spcAft>
              <a:buFont typeface="Arial" panose="020B0604020202020204" pitchFamily="34" charset="0"/>
              <a:buChar char="•"/>
            </a:pPr>
            <a:r>
              <a:rPr lang="en-GB" sz="1200" dirty="0">
                <a:solidFill>
                  <a:srgbClr val="000000"/>
                </a:solidFill>
                <a:latin typeface="Calibri" panose="020F0502020204030204" pitchFamily="34" charset="0"/>
              </a:rPr>
              <a:t>Y = Yes"</a:t>
            </a:r>
            <a:endParaRPr lang="en-GB" sz="1200" dirty="0"/>
          </a:p>
        </p:txBody>
      </p:sp>
      <p:cxnSp>
        <p:nvCxnSpPr>
          <p:cNvPr id="10" name="Connector: Elbow 9">
            <a:extLst>
              <a:ext uri="{FF2B5EF4-FFF2-40B4-BE49-F238E27FC236}">
                <a16:creationId xmlns:a16="http://schemas.microsoft.com/office/drawing/2014/main" id="{7FAA6B6C-BDE6-3558-4013-418937B2E154}"/>
              </a:ext>
            </a:extLst>
          </p:cNvPr>
          <p:cNvCxnSpPr>
            <a:cxnSpLocks/>
          </p:cNvCxnSpPr>
          <p:nvPr/>
        </p:nvCxnSpPr>
        <p:spPr>
          <a:xfrm rot="16200000" flipH="1">
            <a:off x="10219111" y="4383580"/>
            <a:ext cx="775820" cy="358332"/>
          </a:xfrm>
          <a:prstGeom prst="bentConnector3">
            <a:avLst>
              <a:gd name="adj1" fmla="val 15475"/>
            </a:avLst>
          </a:prstGeom>
          <a:ln>
            <a:tailEnd type="triangle"/>
          </a:ln>
        </p:spPr>
        <p:style>
          <a:lnRef idx="1">
            <a:schemeClr val="dk1"/>
          </a:lnRef>
          <a:fillRef idx="0">
            <a:schemeClr val="dk1"/>
          </a:fillRef>
          <a:effectRef idx="0">
            <a:schemeClr val="dk1"/>
          </a:effectRef>
          <a:fontRef idx="minor">
            <a:schemeClr val="tx1"/>
          </a:fontRef>
        </p:style>
      </p:cxnSp>
      <p:cxnSp>
        <p:nvCxnSpPr>
          <p:cNvPr id="14" name="Connector: Elbow 13">
            <a:extLst>
              <a:ext uri="{FF2B5EF4-FFF2-40B4-BE49-F238E27FC236}">
                <a16:creationId xmlns:a16="http://schemas.microsoft.com/office/drawing/2014/main" id="{BD26DD09-7741-F71C-A700-44FB463B6096}"/>
              </a:ext>
            </a:extLst>
          </p:cNvPr>
          <p:cNvCxnSpPr>
            <a:cxnSpLocks/>
          </p:cNvCxnSpPr>
          <p:nvPr/>
        </p:nvCxnSpPr>
        <p:spPr>
          <a:xfrm rot="5400000">
            <a:off x="8891172" y="3654119"/>
            <a:ext cx="1521656" cy="1071418"/>
          </a:xfrm>
          <a:prstGeom prst="bentConnector3">
            <a:avLst>
              <a:gd name="adj1" fmla="val 70031"/>
            </a:avLst>
          </a:prstGeom>
          <a:ln>
            <a:tailEnd type="triangle"/>
          </a:ln>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FBA8B870-932F-2221-73D9-EEAB439B18C5}"/>
              </a:ext>
            </a:extLst>
          </p:cNvPr>
          <p:cNvCxnSpPr/>
          <p:nvPr/>
        </p:nvCxnSpPr>
        <p:spPr>
          <a:xfrm>
            <a:off x="10187709" y="3429000"/>
            <a:ext cx="1269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4647285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90D89A0-35CA-7D93-0722-7E20B795C2BE}"/>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5403FD22-C924-A067-2B6D-52009099E79C}"/>
              </a:ext>
            </a:extLst>
          </p:cNvPr>
          <p:cNvSpPr>
            <a:spLocks noGrp="1"/>
          </p:cNvSpPr>
          <p:nvPr>
            <p:ph type="sldNum" sz="quarter" idx="12"/>
          </p:nvPr>
        </p:nvSpPr>
        <p:spPr/>
        <p:txBody>
          <a:bodyPr/>
          <a:lstStyle/>
          <a:p>
            <a:fld id="{F9E29A8E-A0F1-419A-8E8B-A78BF9C70DE8}" type="slidenum">
              <a:rPr lang="en-GB" smtClean="0"/>
              <a:pPr/>
              <a:t>13</a:t>
            </a:fld>
            <a:endParaRPr lang="en-GB" dirty="0"/>
          </a:p>
        </p:txBody>
      </p:sp>
      <p:sp>
        <p:nvSpPr>
          <p:cNvPr id="7" name="Title 1">
            <a:extLst>
              <a:ext uri="{FF2B5EF4-FFF2-40B4-BE49-F238E27FC236}">
                <a16:creationId xmlns:a16="http://schemas.microsoft.com/office/drawing/2014/main" id="{EB1F391E-208D-E129-E4E1-3E3E0D82E338}"/>
              </a:ext>
            </a:extLst>
          </p:cNvPr>
          <p:cNvSpPr txBox="1">
            <a:spLocks/>
          </p:cNvSpPr>
          <p:nvPr/>
        </p:nvSpPr>
        <p:spPr>
          <a:xfrm>
            <a:off x="431999" y="254758"/>
            <a:ext cx="10354188" cy="9517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fontAlgn="auto">
              <a:spcAft>
                <a:spcPts val="0"/>
              </a:spcAft>
            </a:pPr>
            <a:r>
              <a:rPr lang="en-GB" sz="3200" dirty="0"/>
              <a:t>Reporting a severe case of COVID-19 on </a:t>
            </a:r>
            <a:r>
              <a:rPr lang="en-GB" sz="3200" dirty="0" err="1"/>
              <a:t>TESSy</a:t>
            </a:r>
            <a:endParaRPr lang="en-GB" dirty="0"/>
          </a:p>
        </p:txBody>
      </p:sp>
      <p:pic>
        <p:nvPicPr>
          <p:cNvPr id="10" name="Picture 9">
            <a:extLst>
              <a:ext uri="{FF2B5EF4-FFF2-40B4-BE49-F238E27FC236}">
                <a16:creationId xmlns:a16="http://schemas.microsoft.com/office/drawing/2014/main" id="{C68E107F-01C6-CC80-87C0-F1C6809DA6FC}"/>
              </a:ext>
            </a:extLst>
          </p:cNvPr>
          <p:cNvPicPr>
            <a:picLocks noChangeAspect="1"/>
          </p:cNvPicPr>
          <p:nvPr/>
        </p:nvPicPr>
        <p:blipFill>
          <a:blip r:embed="rId2"/>
          <a:stretch>
            <a:fillRect/>
          </a:stretch>
        </p:blipFill>
        <p:spPr>
          <a:xfrm>
            <a:off x="431998" y="3902214"/>
            <a:ext cx="11259129" cy="850944"/>
          </a:xfrm>
          <a:prstGeom prst="rect">
            <a:avLst/>
          </a:prstGeom>
          <a:ln>
            <a:solidFill>
              <a:schemeClr val="tx1"/>
            </a:solidFill>
          </a:ln>
        </p:spPr>
      </p:pic>
      <p:sp>
        <p:nvSpPr>
          <p:cNvPr id="11" name="TextBox 10">
            <a:extLst>
              <a:ext uri="{FF2B5EF4-FFF2-40B4-BE49-F238E27FC236}">
                <a16:creationId xmlns:a16="http://schemas.microsoft.com/office/drawing/2014/main" id="{C62778E7-F966-6C64-EAF9-619B32FEC027}"/>
              </a:ext>
            </a:extLst>
          </p:cNvPr>
          <p:cNvSpPr txBox="1"/>
          <p:nvPr/>
        </p:nvSpPr>
        <p:spPr>
          <a:xfrm>
            <a:off x="431998" y="1736329"/>
            <a:ext cx="11352563" cy="695575"/>
          </a:xfrm>
          <a:prstGeom prst="rect">
            <a:avLst/>
          </a:prstGeom>
          <a:noFill/>
        </p:spPr>
        <p:txBody>
          <a:bodyPr wrap="square" rtlCol="0">
            <a:spAutoFit/>
          </a:bodyPr>
          <a:lstStyle/>
          <a:p>
            <a:pPr>
              <a:spcBef>
                <a:spcPts val="600"/>
              </a:spcBef>
            </a:pPr>
            <a:r>
              <a:rPr lang="en-GB" sz="2000" dirty="0"/>
              <a:t>Step 1: choose the right record type. We will use RESPISURV </a:t>
            </a:r>
          </a:p>
          <a:p>
            <a:pPr marL="285750" indent="-285750">
              <a:spcBef>
                <a:spcPts val="600"/>
              </a:spcBef>
              <a:buFont typeface="Arial" panose="020B0604020202020204" pitchFamily="34" charset="0"/>
              <a:buChar char="•"/>
            </a:pPr>
            <a:r>
              <a:rPr lang="en-GB" sz="1800" dirty="0"/>
              <a:t>see </a:t>
            </a:r>
            <a:r>
              <a:rPr lang="en-GB" sz="1800" dirty="0" err="1">
                <a:hlinkClick r:id="rId3"/>
              </a:rPr>
              <a:t>MetaDataSet</a:t>
            </a:r>
            <a:r>
              <a:rPr lang="en-GB" sz="1800" dirty="0">
                <a:hlinkClick r:id="rId3"/>
              </a:rPr>
              <a:t> 52</a:t>
            </a:r>
            <a:r>
              <a:rPr lang="en-GB" sz="1800" dirty="0"/>
              <a:t> for further information. </a:t>
            </a:r>
            <a:endParaRPr lang="en-GB" sz="2000" dirty="0"/>
          </a:p>
        </p:txBody>
      </p:sp>
      <p:sp>
        <p:nvSpPr>
          <p:cNvPr id="12" name="TextBox 11">
            <a:extLst>
              <a:ext uri="{FF2B5EF4-FFF2-40B4-BE49-F238E27FC236}">
                <a16:creationId xmlns:a16="http://schemas.microsoft.com/office/drawing/2014/main" id="{9287D510-56FF-9710-E61E-CD22DC09B043}"/>
              </a:ext>
            </a:extLst>
          </p:cNvPr>
          <p:cNvSpPr txBox="1"/>
          <p:nvPr/>
        </p:nvSpPr>
        <p:spPr>
          <a:xfrm>
            <a:off x="431998" y="3260193"/>
            <a:ext cx="11352563" cy="369332"/>
          </a:xfrm>
          <a:prstGeom prst="rect">
            <a:avLst/>
          </a:prstGeom>
          <a:noFill/>
        </p:spPr>
        <p:txBody>
          <a:bodyPr wrap="square" rtlCol="0">
            <a:spAutoFit/>
          </a:bodyPr>
          <a:lstStyle/>
          <a:p>
            <a:r>
              <a:rPr lang="en-GB" sz="2000" dirty="0"/>
              <a:t>Step 2: collate the information (</a:t>
            </a:r>
            <a:r>
              <a:rPr lang="en-GB" sz="2000" i="1" dirty="0"/>
              <a:t>e.g.</a:t>
            </a:r>
            <a:r>
              <a:rPr lang="en-GB" sz="2000" dirty="0"/>
              <a:t> spreadsheet) and save in csv format </a:t>
            </a:r>
          </a:p>
        </p:txBody>
      </p:sp>
      <p:sp>
        <p:nvSpPr>
          <p:cNvPr id="13" name="TextBox 12">
            <a:extLst>
              <a:ext uri="{FF2B5EF4-FFF2-40B4-BE49-F238E27FC236}">
                <a16:creationId xmlns:a16="http://schemas.microsoft.com/office/drawing/2014/main" id="{59E056E7-92E8-DBA7-5FAD-E35AF6FBDC79}"/>
              </a:ext>
            </a:extLst>
          </p:cNvPr>
          <p:cNvSpPr txBox="1"/>
          <p:nvPr/>
        </p:nvSpPr>
        <p:spPr>
          <a:xfrm>
            <a:off x="431998" y="5668454"/>
            <a:ext cx="11352563" cy="577081"/>
          </a:xfrm>
          <a:prstGeom prst="rect">
            <a:avLst/>
          </a:prstGeom>
          <a:noFill/>
        </p:spPr>
        <p:txBody>
          <a:bodyPr wrap="square" rtlCol="0">
            <a:spAutoFit/>
          </a:bodyPr>
          <a:lstStyle/>
          <a:p>
            <a:r>
              <a:rPr lang="en-GB" sz="2000" dirty="0"/>
              <a:t>Step 3: upload to </a:t>
            </a:r>
            <a:r>
              <a:rPr lang="en-GB" sz="2000" dirty="0" err="1"/>
              <a:t>TESSy</a:t>
            </a:r>
            <a:r>
              <a:rPr lang="en-GB" sz="2000" dirty="0"/>
              <a:t> (nominated users). </a:t>
            </a:r>
            <a:r>
              <a:rPr lang="en-GB" sz="1500" dirty="0"/>
              <a:t>Notes: (1) You will go through data validation; (2) Your submission might need to be approved.</a:t>
            </a:r>
          </a:p>
        </p:txBody>
      </p:sp>
      <p:cxnSp>
        <p:nvCxnSpPr>
          <p:cNvPr id="15" name="Straight Arrow Connector 14">
            <a:extLst>
              <a:ext uri="{FF2B5EF4-FFF2-40B4-BE49-F238E27FC236}">
                <a16:creationId xmlns:a16="http://schemas.microsoft.com/office/drawing/2014/main" id="{E148F0E5-18DB-B645-A4DF-CCB429C5A8A5}"/>
              </a:ext>
            </a:extLst>
          </p:cNvPr>
          <p:cNvCxnSpPr>
            <a:cxnSpLocks/>
          </p:cNvCxnSpPr>
          <p:nvPr/>
        </p:nvCxnSpPr>
        <p:spPr>
          <a:xfrm>
            <a:off x="1950121" y="5137079"/>
            <a:ext cx="0" cy="359595"/>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18" name="Straight Arrow Connector 17">
            <a:extLst>
              <a:ext uri="{FF2B5EF4-FFF2-40B4-BE49-F238E27FC236}">
                <a16:creationId xmlns:a16="http://schemas.microsoft.com/office/drawing/2014/main" id="{6177B56B-1DC8-17D5-9552-3B4FAC02AD8F}"/>
              </a:ext>
            </a:extLst>
          </p:cNvPr>
          <p:cNvCxnSpPr>
            <a:cxnSpLocks/>
          </p:cNvCxnSpPr>
          <p:nvPr/>
        </p:nvCxnSpPr>
        <p:spPr>
          <a:xfrm>
            <a:off x="1950121" y="2618198"/>
            <a:ext cx="0" cy="359595"/>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8776854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90D89A0-35CA-7D93-0722-7E20B795C2BE}"/>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5403FD22-C924-A067-2B6D-52009099E79C}"/>
              </a:ext>
            </a:extLst>
          </p:cNvPr>
          <p:cNvSpPr>
            <a:spLocks noGrp="1"/>
          </p:cNvSpPr>
          <p:nvPr>
            <p:ph type="sldNum" sz="quarter" idx="12"/>
          </p:nvPr>
        </p:nvSpPr>
        <p:spPr/>
        <p:txBody>
          <a:bodyPr/>
          <a:lstStyle/>
          <a:p>
            <a:fld id="{F9E29A8E-A0F1-419A-8E8B-A78BF9C70DE8}" type="slidenum">
              <a:rPr lang="en-GB" smtClean="0"/>
              <a:pPr/>
              <a:t>14</a:t>
            </a:fld>
            <a:endParaRPr lang="en-GB" dirty="0"/>
          </a:p>
        </p:txBody>
      </p:sp>
      <p:sp>
        <p:nvSpPr>
          <p:cNvPr id="7" name="Title 1">
            <a:extLst>
              <a:ext uri="{FF2B5EF4-FFF2-40B4-BE49-F238E27FC236}">
                <a16:creationId xmlns:a16="http://schemas.microsoft.com/office/drawing/2014/main" id="{AF4E0CC4-1CF2-55E3-6038-FED5CC1591F0}"/>
              </a:ext>
            </a:extLst>
          </p:cNvPr>
          <p:cNvSpPr txBox="1">
            <a:spLocks/>
          </p:cNvSpPr>
          <p:nvPr/>
        </p:nvSpPr>
        <p:spPr>
          <a:xfrm>
            <a:off x="584400" y="376336"/>
            <a:ext cx="10354188" cy="9517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fontAlgn="auto">
              <a:spcAft>
                <a:spcPts val="0"/>
              </a:spcAft>
            </a:pPr>
            <a:r>
              <a:rPr lang="en-GB" dirty="0"/>
              <a:t>Further reading on </a:t>
            </a:r>
            <a:r>
              <a:rPr lang="en-GB" dirty="0" err="1"/>
              <a:t>TESSy</a:t>
            </a:r>
            <a:endParaRPr lang="en-GB" dirty="0"/>
          </a:p>
        </p:txBody>
      </p:sp>
      <p:sp>
        <p:nvSpPr>
          <p:cNvPr id="8" name="TextBox 7">
            <a:extLst>
              <a:ext uri="{FF2B5EF4-FFF2-40B4-BE49-F238E27FC236}">
                <a16:creationId xmlns:a16="http://schemas.microsoft.com/office/drawing/2014/main" id="{F5117C20-A4D3-3D63-9794-0CD45CB6CD56}"/>
              </a:ext>
            </a:extLst>
          </p:cNvPr>
          <p:cNvSpPr txBox="1"/>
          <p:nvPr/>
        </p:nvSpPr>
        <p:spPr>
          <a:xfrm>
            <a:off x="584400" y="1828798"/>
            <a:ext cx="11291780" cy="1231106"/>
          </a:xfrm>
          <a:prstGeom prst="rect">
            <a:avLst/>
          </a:prstGeom>
          <a:noFill/>
        </p:spPr>
        <p:txBody>
          <a:bodyPr wrap="square" rtlCol="0">
            <a:spAutoFit/>
          </a:bodyPr>
          <a:lstStyle/>
          <a:p>
            <a:pPr marL="457200" indent="-457200">
              <a:spcBef>
                <a:spcPts val="1200"/>
              </a:spcBef>
              <a:buFont typeface="Arial" panose="020B0604020202020204" pitchFamily="34" charset="0"/>
              <a:buChar char="•"/>
            </a:pPr>
            <a:r>
              <a:rPr lang="en-GB" sz="2000" dirty="0"/>
              <a:t>Information on </a:t>
            </a:r>
            <a:r>
              <a:rPr lang="en-GB" sz="2000" dirty="0" err="1"/>
              <a:t>TESSy</a:t>
            </a:r>
            <a:r>
              <a:rPr lang="en-GB" sz="2000" dirty="0"/>
              <a:t> available on the ECDC web site [</a:t>
            </a:r>
            <a:r>
              <a:rPr lang="en-GB" sz="2000" dirty="0">
                <a:hlinkClick r:id="rId2"/>
              </a:rPr>
              <a:t>link</a:t>
            </a:r>
            <a:r>
              <a:rPr lang="en-GB" sz="2000" dirty="0"/>
              <a:t>]. </a:t>
            </a:r>
          </a:p>
          <a:p>
            <a:pPr marL="914400" lvl="1" indent="-457200">
              <a:spcBef>
                <a:spcPts val="1200"/>
              </a:spcBef>
              <a:buFont typeface="Arial" panose="020B0604020202020204" pitchFamily="34" charset="0"/>
              <a:buChar char="•"/>
            </a:pPr>
            <a:r>
              <a:rPr lang="en-GB" sz="2000" dirty="0"/>
              <a:t>How to access </a:t>
            </a:r>
            <a:r>
              <a:rPr lang="en-GB" sz="2000" dirty="0" err="1"/>
              <a:t>TESSy</a:t>
            </a:r>
            <a:endParaRPr lang="en-GB" sz="2000" dirty="0"/>
          </a:p>
          <a:p>
            <a:pPr marL="914400" lvl="1" indent="-457200">
              <a:spcBef>
                <a:spcPts val="1200"/>
              </a:spcBef>
              <a:buFont typeface="Arial" panose="020B0604020202020204" pitchFamily="34" charset="0"/>
              <a:buChar char="•"/>
            </a:pPr>
            <a:r>
              <a:rPr lang="en-GB" sz="2000" dirty="0"/>
              <a:t>Detailed descriptions of all record types [</a:t>
            </a:r>
            <a:r>
              <a:rPr lang="en-GB" sz="2000" dirty="0">
                <a:hlinkClick r:id="rId3"/>
              </a:rPr>
              <a:t>link</a:t>
            </a:r>
            <a:r>
              <a:rPr lang="en-GB" sz="2000" dirty="0"/>
              <a:t>]</a:t>
            </a:r>
          </a:p>
        </p:txBody>
      </p:sp>
    </p:spTree>
    <p:extLst>
      <p:ext uri="{BB962C8B-B14F-4D97-AF65-F5344CB8AC3E}">
        <p14:creationId xmlns:p14="http://schemas.microsoft.com/office/powerpoint/2010/main" val="38060304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90D89A0-35CA-7D93-0722-7E20B795C2BE}"/>
              </a:ext>
            </a:extLst>
          </p:cNvPr>
          <p:cNvSpPr>
            <a:spLocks noGrp="1"/>
          </p:cNvSpPr>
          <p:nvPr>
            <p:ph type="ftr" sz="quarter" idx="11"/>
          </p:nvPr>
        </p:nvSpPr>
        <p:spPr/>
        <p:txBody>
          <a:bodyPr/>
          <a:lstStyle/>
          <a:p>
            <a:r>
              <a:rPr lang="en-GB" sz="1200" dirty="0"/>
              <a:t>Link: </a:t>
            </a:r>
            <a:r>
              <a:rPr lang="en-GB" sz="1200" dirty="0">
                <a:hlinkClick r:id="rId3"/>
              </a:rPr>
              <a:t>https://epipulse.ecdc.europa.eu/</a:t>
            </a:r>
            <a:endParaRPr lang="en-GB" sz="1200" dirty="0"/>
          </a:p>
        </p:txBody>
      </p:sp>
      <p:sp>
        <p:nvSpPr>
          <p:cNvPr id="5" name="Slide Number Placeholder 4">
            <a:extLst>
              <a:ext uri="{FF2B5EF4-FFF2-40B4-BE49-F238E27FC236}">
                <a16:creationId xmlns:a16="http://schemas.microsoft.com/office/drawing/2014/main" id="{5403FD22-C924-A067-2B6D-52009099E79C}"/>
              </a:ext>
            </a:extLst>
          </p:cNvPr>
          <p:cNvSpPr>
            <a:spLocks noGrp="1"/>
          </p:cNvSpPr>
          <p:nvPr>
            <p:ph type="sldNum" sz="quarter" idx="12"/>
          </p:nvPr>
        </p:nvSpPr>
        <p:spPr/>
        <p:txBody>
          <a:bodyPr/>
          <a:lstStyle/>
          <a:p>
            <a:fld id="{F9E29A8E-A0F1-419A-8E8B-A78BF9C70DE8}" type="slidenum">
              <a:rPr lang="en-GB" smtClean="0"/>
              <a:pPr/>
              <a:t>15</a:t>
            </a:fld>
            <a:endParaRPr lang="en-GB" dirty="0"/>
          </a:p>
        </p:txBody>
      </p:sp>
      <p:sp>
        <p:nvSpPr>
          <p:cNvPr id="6" name="TextBox 5">
            <a:extLst>
              <a:ext uri="{FF2B5EF4-FFF2-40B4-BE49-F238E27FC236}">
                <a16:creationId xmlns:a16="http://schemas.microsoft.com/office/drawing/2014/main" id="{6966B51D-D3DD-837C-00A7-4D08EFE7F890}"/>
              </a:ext>
            </a:extLst>
          </p:cNvPr>
          <p:cNvSpPr txBox="1"/>
          <p:nvPr/>
        </p:nvSpPr>
        <p:spPr>
          <a:xfrm>
            <a:off x="2350384" y="2449293"/>
            <a:ext cx="10525524" cy="2469907"/>
          </a:xfrm>
          <a:prstGeom prst="rect">
            <a:avLst/>
          </a:prstGeom>
          <a:noFill/>
        </p:spPr>
        <p:txBody>
          <a:bodyPr wrap="square" rtlCol="0">
            <a:spAutoFit/>
          </a:bodyPr>
          <a:lstStyle/>
          <a:p>
            <a:pPr marL="285750" indent="-285750">
              <a:spcBef>
                <a:spcPts val="1800"/>
              </a:spcBef>
              <a:buFont typeface="Arial" panose="020B0604020202020204" pitchFamily="34" charset="0"/>
              <a:buChar char="•"/>
            </a:pPr>
            <a:r>
              <a:rPr lang="en-GB" sz="2100" dirty="0"/>
              <a:t>ECDC platform for event-based surveillance</a:t>
            </a:r>
          </a:p>
          <a:p>
            <a:pPr marL="285750" indent="-285750">
              <a:spcBef>
                <a:spcPts val="1800"/>
              </a:spcBef>
              <a:buFont typeface="Arial" panose="020B0604020202020204" pitchFamily="34" charset="0"/>
              <a:buChar char="•"/>
            </a:pPr>
            <a:r>
              <a:rPr lang="en-GB" sz="2100" dirty="0"/>
              <a:t>Also allows for continuous surveillance using WGS data (Molecular Typing tool)</a:t>
            </a:r>
          </a:p>
          <a:p>
            <a:pPr marL="285750" indent="-285750">
              <a:spcBef>
                <a:spcPts val="1800"/>
              </a:spcBef>
              <a:buFont typeface="Arial" panose="020B0604020202020204" pitchFamily="34" charset="0"/>
              <a:buChar char="•"/>
            </a:pPr>
            <a:r>
              <a:rPr lang="en-GB" sz="2100" dirty="0"/>
              <a:t>allows interactions between public-health institutes and ECDC</a:t>
            </a:r>
          </a:p>
          <a:p>
            <a:pPr marL="285750" indent="-285750">
              <a:spcBef>
                <a:spcPts val="1800"/>
              </a:spcBef>
              <a:buFont typeface="Arial" panose="020B0604020202020204" pitchFamily="34" charset="0"/>
              <a:buChar char="•"/>
            </a:pPr>
            <a:r>
              <a:rPr lang="en-GB" sz="2100" dirty="0"/>
              <a:t>designated officials from Member States can notify outbreaks / clusters</a:t>
            </a:r>
          </a:p>
          <a:p>
            <a:pPr marL="285750" indent="-285750">
              <a:spcBef>
                <a:spcPts val="1800"/>
              </a:spcBef>
              <a:buFont typeface="Arial" panose="020B0604020202020204" pitchFamily="34" charset="0"/>
              <a:buChar char="•"/>
            </a:pPr>
            <a:r>
              <a:rPr lang="en-GB" sz="2100" dirty="0"/>
              <a:t>domains span all the infectious diseases covered by ECDC</a:t>
            </a:r>
            <a:endParaRPr lang="en-GB" dirty="0"/>
          </a:p>
        </p:txBody>
      </p:sp>
      <p:sp>
        <p:nvSpPr>
          <p:cNvPr id="8" name="Title 1">
            <a:extLst>
              <a:ext uri="{FF2B5EF4-FFF2-40B4-BE49-F238E27FC236}">
                <a16:creationId xmlns:a16="http://schemas.microsoft.com/office/drawing/2014/main" id="{2D9AF13A-A4D5-06FE-F588-F549115744A6}"/>
              </a:ext>
            </a:extLst>
          </p:cNvPr>
          <p:cNvSpPr txBox="1">
            <a:spLocks/>
          </p:cNvSpPr>
          <p:nvPr/>
        </p:nvSpPr>
        <p:spPr>
          <a:xfrm>
            <a:off x="584400" y="376336"/>
            <a:ext cx="10354188" cy="9517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r>
              <a:rPr lang="en-GB" dirty="0" err="1"/>
              <a:t>Epipulse</a:t>
            </a:r>
            <a:r>
              <a:rPr lang="en-GB" dirty="0"/>
              <a:t> </a:t>
            </a:r>
            <a:r>
              <a:rPr lang="en-GB" sz="2400" dirty="0"/>
              <a:t>(</a:t>
            </a:r>
            <a:r>
              <a:rPr lang="en-GB" sz="2400" i="1" dirty="0">
                <a:solidFill>
                  <a:srgbClr val="212529"/>
                </a:solidFill>
                <a:latin typeface="Roboto" panose="02000000000000000000" pitchFamily="2" charset="0"/>
              </a:rPr>
              <a:t>the European surveillance portal for infectious diseases</a:t>
            </a:r>
            <a:r>
              <a:rPr lang="en-GB" sz="2400" dirty="0"/>
              <a:t>)</a:t>
            </a:r>
            <a:endParaRPr lang="en-GB" dirty="0"/>
          </a:p>
        </p:txBody>
      </p:sp>
      <p:cxnSp>
        <p:nvCxnSpPr>
          <p:cNvPr id="2" name="Straight Connector 1">
            <a:extLst>
              <a:ext uri="{FF2B5EF4-FFF2-40B4-BE49-F238E27FC236}">
                <a16:creationId xmlns:a16="http://schemas.microsoft.com/office/drawing/2014/main" id="{702C424E-DA42-2B0A-BE75-D803661222D5}"/>
              </a:ext>
            </a:extLst>
          </p:cNvPr>
          <p:cNvCxnSpPr>
            <a:cxnSpLocks/>
          </p:cNvCxnSpPr>
          <p:nvPr/>
        </p:nvCxnSpPr>
        <p:spPr>
          <a:xfrm>
            <a:off x="2226364" y="2338715"/>
            <a:ext cx="2" cy="2580485"/>
          </a:xfrm>
          <a:prstGeom prst="line">
            <a:avLst/>
          </a:prstGeom>
        </p:spPr>
        <p:style>
          <a:lnRef idx="1">
            <a:schemeClr val="dk1"/>
          </a:lnRef>
          <a:fillRef idx="0">
            <a:schemeClr val="dk1"/>
          </a:fillRef>
          <a:effectRef idx="0">
            <a:schemeClr val="dk1"/>
          </a:effectRef>
          <a:fontRef idx="minor">
            <a:schemeClr val="tx1"/>
          </a:fontRef>
        </p:style>
      </p:cxnSp>
      <p:cxnSp>
        <p:nvCxnSpPr>
          <p:cNvPr id="3" name="Connector: Elbow 2">
            <a:extLst>
              <a:ext uri="{FF2B5EF4-FFF2-40B4-BE49-F238E27FC236}">
                <a16:creationId xmlns:a16="http://schemas.microsoft.com/office/drawing/2014/main" id="{7CBF0D09-8D8C-F0CA-F923-E84BE77E1DF3}"/>
              </a:ext>
            </a:extLst>
          </p:cNvPr>
          <p:cNvCxnSpPr>
            <a:cxnSpLocks/>
          </p:cNvCxnSpPr>
          <p:nvPr/>
        </p:nvCxnSpPr>
        <p:spPr>
          <a:xfrm rot="10800000" flipV="1">
            <a:off x="1207968" y="2603220"/>
            <a:ext cx="1018398" cy="566619"/>
          </a:xfrm>
          <a:prstGeom prst="bentConnector3">
            <a:avLst>
              <a:gd name="adj1" fmla="val 99729"/>
            </a:avLst>
          </a:prstGeom>
        </p:spPr>
        <p:style>
          <a:lnRef idx="1">
            <a:schemeClr val="dk1"/>
          </a:lnRef>
          <a:fillRef idx="0">
            <a:schemeClr val="dk1"/>
          </a:fillRef>
          <a:effectRef idx="0">
            <a:schemeClr val="dk1"/>
          </a:effectRef>
          <a:fontRef idx="minor">
            <a:schemeClr val="tx1"/>
          </a:fontRef>
        </p:style>
      </p:cxnSp>
      <p:sp>
        <p:nvSpPr>
          <p:cNvPr id="11" name="Rectangle: Rounded Corners 10">
            <a:extLst>
              <a:ext uri="{FF2B5EF4-FFF2-40B4-BE49-F238E27FC236}">
                <a16:creationId xmlns:a16="http://schemas.microsoft.com/office/drawing/2014/main" id="{486C0BA9-C418-37ED-D46A-EC6A17F93585}"/>
              </a:ext>
            </a:extLst>
          </p:cNvPr>
          <p:cNvSpPr/>
          <p:nvPr/>
        </p:nvSpPr>
        <p:spPr>
          <a:xfrm>
            <a:off x="584400" y="3241980"/>
            <a:ext cx="1323914" cy="873012"/>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F85DE0B2-9E81-79AF-38F7-ADB2044FAD3F}"/>
              </a:ext>
            </a:extLst>
          </p:cNvPr>
          <p:cNvSpPr/>
          <p:nvPr/>
        </p:nvSpPr>
        <p:spPr>
          <a:xfrm>
            <a:off x="1067342" y="4083469"/>
            <a:ext cx="344377" cy="1509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3" name="Rectangle: Rounded Corners 12">
            <a:extLst>
              <a:ext uri="{FF2B5EF4-FFF2-40B4-BE49-F238E27FC236}">
                <a16:creationId xmlns:a16="http://schemas.microsoft.com/office/drawing/2014/main" id="{9279C22B-DCF7-5F26-5168-B4A1A6EA7CD6}"/>
              </a:ext>
            </a:extLst>
          </p:cNvPr>
          <p:cNvSpPr/>
          <p:nvPr/>
        </p:nvSpPr>
        <p:spPr>
          <a:xfrm>
            <a:off x="949713" y="4234370"/>
            <a:ext cx="575272" cy="81727"/>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405F8139-177C-3424-6E7B-0B2F035332FD}"/>
              </a:ext>
            </a:extLst>
          </p:cNvPr>
          <p:cNvSpPr/>
          <p:nvPr/>
        </p:nvSpPr>
        <p:spPr>
          <a:xfrm>
            <a:off x="1469335" y="3460810"/>
            <a:ext cx="310935" cy="55812"/>
          </a:xfrm>
          <a:prstGeom prst="rect">
            <a:avLst/>
          </a:prstGeom>
          <a:solidFill>
            <a:schemeClr val="tx1"/>
          </a:solidFill>
          <a:ln w="317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581C69FA-0A57-7A8D-EA66-FF5AA652CA22}"/>
              </a:ext>
            </a:extLst>
          </p:cNvPr>
          <p:cNvSpPr/>
          <p:nvPr/>
        </p:nvSpPr>
        <p:spPr>
          <a:xfrm>
            <a:off x="735792" y="3516622"/>
            <a:ext cx="1044479" cy="265433"/>
          </a:xfrm>
          <a:prstGeom prst="rect">
            <a:avLst/>
          </a:prstGeom>
          <a:solidFill>
            <a:schemeClr val="tx1"/>
          </a:solidFill>
          <a:ln w="317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4" name="Straight Connector 13">
            <a:extLst>
              <a:ext uri="{FF2B5EF4-FFF2-40B4-BE49-F238E27FC236}">
                <a16:creationId xmlns:a16="http://schemas.microsoft.com/office/drawing/2014/main" id="{58035E34-61DB-4C3D-A5AF-B8E01E734BCE}"/>
              </a:ext>
            </a:extLst>
          </p:cNvPr>
          <p:cNvCxnSpPr>
            <a:cxnSpLocks/>
          </p:cNvCxnSpPr>
          <p:nvPr/>
        </p:nvCxnSpPr>
        <p:spPr>
          <a:xfrm>
            <a:off x="742118" y="3476551"/>
            <a:ext cx="140808" cy="0"/>
          </a:xfrm>
          <a:prstGeom prst="line">
            <a:avLst/>
          </a:prstGeom>
          <a:ln cap="rnd">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06BD0C2-B30C-50E9-2A4B-FCF0CA9E87CF}"/>
              </a:ext>
            </a:extLst>
          </p:cNvPr>
          <p:cNvCxnSpPr>
            <a:cxnSpLocks/>
          </p:cNvCxnSpPr>
          <p:nvPr/>
        </p:nvCxnSpPr>
        <p:spPr>
          <a:xfrm>
            <a:off x="938261" y="3476551"/>
            <a:ext cx="120929" cy="0"/>
          </a:xfrm>
          <a:prstGeom prst="line">
            <a:avLst/>
          </a:prstGeom>
          <a:ln cap="rnd">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5AAB231D-1B60-7A1D-74DD-E3059916FDE5}"/>
              </a:ext>
            </a:extLst>
          </p:cNvPr>
          <p:cNvCxnSpPr>
            <a:cxnSpLocks/>
          </p:cNvCxnSpPr>
          <p:nvPr/>
        </p:nvCxnSpPr>
        <p:spPr>
          <a:xfrm>
            <a:off x="1114525" y="3476551"/>
            <a:ext cx="120929" cy="0"/>
          </a:xfrm>
          <a:prstGeom prst="line">
            <a:avLst/>
          </a:prstGeom>
          <a:ln cap="rnd">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EDF8526-D9C9-51E4-9832-298DA156DBB8}"/>
              </a:ext>
            </a:extLst>
          </p:cNvPr>
          <p:cNvCxnSpPr>
            <a:cxnSpLocks/>
          </p:cNvCxnSpPr>
          <p:nvPr/>
        </p:nvCxnSpPr>
        <p:spPr>
          <a:xfrm>
            <a:off x="1290790" y="3476551"/>
            <a:ext cx="120929" cy="0"/>
          </a:xfrm>
          <a:prstGeom prst="line">
            <a:avLst/>
          </a:prstGeom>
          <a:ln cap="rnd">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16248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90D89A0-35CA-7D93-0722-7E20B795C2BE}"/>
              </a:ext>
            </a:extLst>
          </p:cNvPr>
          <p:cNvSpPr>
            <a:spLocks noGrp="1"/>
          </p:cNvSpPr>
          <p:nvPr>
            <p:ph type="ftr" sz="quarter" idx="11"/>
          </p:nvPr>
        </p:nvSpPr>
        <p:spPr>
          <a:xfrm>
            <a:off x="408824" y="6454231"/>
            <a:ext cx="7733681" cy="365125"/>
          </a:xfrm>
        </p:spPr>
        <p:txBody>
          <a:bodyPr/>
          <a:lstStyle/>
          <a:p>
            <a:endParaRPr lang="en-GB" sz="1200" dirty="0"/>
          </a:p>
        </p:txBody>
      </p:sp>
      <p:sp>
        <p:nvSpPr>
          <p:cNvPr id="5" name="Slide Number Placeholder 4">
            <a:extLst>
              <a:ext uri="{FF2B5EF4-FFF2-40B4-BE49-F238E27FC236}">
                <a16:creationId xmlns:a16="http://schemas.microsoft.com/office/drawing/2014/main" id="{5403FD22-C924-A067-2B6D-52009099E79C}"/>
              </a:ext>
            </a:extLst>
          </p:cNvPr>
          <p:cNvSpPr>
            <a:spLocks noGrp="1"/>
          </p:cNvSpPr>
          <p:nvPr>
            <p:ph type="sldNum" sz="quarter" idx="12"/>
          </p:nvPr>
        </p:nvSpPr>
        <p:spPr/>
        <p:txBody>
          <a:bodyPr/>
          <a:lstStyle/>
          <a:p>
            <a:fld id="{F9E29A8E-A0F1-419A-8E8B-A78BF9C70DE8}" type="slidenum">
              <a:rPr lang="en-GB" smtClean="0"/>
              <a:pPr/>
              <a:t>16</a:t>
            </a:fld>
            <a:endParaRPr lang="en-GB" dirty="0"/>
          </a:p>
        </p:txBody>
      </p:sp>
      <p:sp>
        <p:nvSpPr>
          <p:cNvPr id="8" name="Title 1">
            <a:extLst>
              <a:ext uri="{FF2B5EF4-FFF2-40B4-BE49-F238E27FC236}">
                <a16:creationId xmlns:a16="http://schemas.microsoft.com/office/drawing/2014/main" id="{2D9AF13A-A4D5-06FE-F588-F549115744A6}"/>
              </a:ext>
            </a:extLst>
          </p:cNvPr>
          <p:cNvSpPr txBox="1">
            <a:spLocks/>
          </p:cNvSpPr>
          <p:nvPr/>
        </p:nvSpPr>
        <p:spPr>
          <a:xfrm>
            <a:off x="584400" y="376336"/>
            <a:ext cx="10354188" cy="9517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r>
              <a:rPr lang="en-GB" dirty="0" err="1"/>
              <a:t>Epipulse</a:t>
            </a:r>
            <a:r>
              <a:rPr lang="en-GB" dirty="0"/>
              <a:t> home page</a:t>
            </a:r>
          </a:p>
        </p:txBody>
      </p:sp>
      <p:pic>
        <p:nvPicPr>
          <p:cNvPr id="13" name="Picture 12">
            <a:extLst>
              <a:ext uri="{FF2B5EF4-FFF2-40B4-BE49-F238E27FC236}">
                <a16:creationId xmlns:a16="http://schemas.microsoft.com/office/drawing/2014/main" id="{A324A7AB-EF34-6198-DEF4-B8E1AAF561D6}"/>
              </a:ext>
            </a:extLst>
          </p:cNvPr>
          <p:cNvPicPr>
            <a:picLocks noChangeAspect="1"/>
          </p:cNvPicPr>
          <p:nvPr/>
        </p:nvPicPr>
        <p:blipFill rotWithShape="1">
          <a:blip r:embed="rId2"/>
          <a:srcRect b="18729"/>
          <a:stretch/>
        </p:blipFill>
        <p:spPr>
          <a:xfrm>
            <a:off x="203360" y="1984685"/>
            <a:ext cx="11785280" cy="3967422"/>
          </a:xfrm>
          <a:prstGeom prst="rect">
            <a:avLst/>
          </a:prstGeom>
          <a:ln>
            <a:solidFill>
              <a:schemeClr val="bg1"/>
            </a:solidFill>
          </a:ln>
        </p:spPr>
      </p:pic>
    </p:spTree>
    <p:extLst>
      <p:ext uri="{BB962C8B-B14F-4D97-AF65-F5344CB8AC3E}">
        <p14:creationId xmlns:p14="http://schemas.microsoft.com/office/powerpoint/2010/main" val="7849651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90D89A0-35CA-7D93-0722-7E20B795C2BE}"/>
              </a:ext>
            </a:extLst>
          </p:cNvPr>
          <p:cNvSpPr>
            <a:spLocks noGrp="1"/>
          </p:cNvSpPr>
          <p:nvPr>
            <p:ph type="ftr" sz="quarter" idx="11"/>
          </p:nvPr>
        </p:nvSpPr>
        <p:spPr>
          <a:xfrm>
            <a:off x="408824" y="6454231"/>
            <a:ext cx="7733681" cy="365125"/>
          </a:xfrm>
        </p:spPr>
        <p:txBody>
          <a:bodyPr/>
          <a:lstStyle/>
          <a:p>
            <a:endParaRPr lang="en-GB" sz="1200" dirty="0"/>
          </a:p>
        </p:txBody>
      </p:sp>
      <p:sp>
        <p:nvSpPr>
          <p:cNvPr id="5" name="Slide Number Placeholder 4">
            <a:extLst>
              <a:ext uri="{FF2B5EF4-FFF2-40B4-BE49-F238E27FC236}">
                <a16:creationId xmlns:a16="http://schemas.microsoft.com/office/drawing/2014/main" id="{5403FD22-C924-A067-2B6D-52009099E79C}"/>
              </a:ext>
            </a:extLst>
          </p:cNvPr>
          <p:cNvSpPr>
            <a:spLocks noGrp="1"/>
          </p:cNvSpPr>
          <p:nvPr>
            <p:ph type="sldNum" sz="quarter" idx="12"/>
          </p:nvPr>
        </p:nvSpPr>
        <p:spPr/>
        <p:txBody>
          <a:bodyPr/>
          <a:lstStyle/>
          <a:p>
            <a:fld id="{F9E29A8E-A0F1-419A-8E8B-A78BF9C70DE8}" type="slidenum">
              <a:rPr lang="en-GB" smtClean="0"/>
              <a:pPr/>
              <a:t>17</a:t>
            </a:fld>
            <a:endParaRPr lang="en-GB" dirty="0"/>
          </a:p>
        </p:txBody>
      </p:sp>
      <p:sp>
        <p:nvSpPr>
          <p:cNvPr id="8" name="Title 1">
            <a:extLst>
              <a:ext uri="{FF2B5EF4-FFF2-40B4-BE49-F238E27FC236}">
                <a16:creationId xmlns:a16="http://schemas.microsoft.com/office/drawing/2014/main" id="{2D9AF13A-A4D5-06FE-F588-F549115744A6}"/>
              </a:ext>
            </a:extLst>
          </p:cNvPr>
          <p:cNvSpPr txBox="1">
            <a:spLocks/>
          </p:cNvSpPr>
          <p:nvPr/>
        </p:nvSpPr>
        <p:spPr>
          <a:xfrm>
            <a:off x="584400" y="376336"/>
            <a:ext cx="10354188" cy="9517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r>
              <a:rPr lang="en-GB" dirty="0" err="1"/>
              <a:t>Epipulse</a:t>
            </a:r>
            <a:r>
              <a:rPr lang="en-GB" dirty="0"/>
              <a:t> home page</a:t>
            </a:r>
          </a:p>
        </p:txBody>
      </p:sp>
      <p:pic>
        <p:nvPicPr>
          <p:cNvPr id="13" name="Picture 12">
            <a:extLst>
              <a:ext uri="{FF2B5EF4-FFF2-40B4-BE49-F238E27FC236}">
                <a16:creationId xmlns:a16="http://schemas.microsoft.com/office/drawing/2014/main" id="{A324A7AB-EF34-6198-DEF4-B8E1AAF561D6}"/>
              </a:ext>
            </a:extLst>
          </p:cNvPr>
          <p:cNvPicPr>
            <a:picLocks noChangeAspect="1"/>
          </p:cNvPicPr>
          <p:nvPr/>
        </p:nvPicPr>
        <p:blipFill rotWithShape="1">
          <a:blip r:embed="rId2"/>
          <a:srcRect b="18729"/>
          <a:stretch/>
        </p:blipFill>
        <p:spPr>
          <a:xfrm>
            <a:off x="203360" y="1984685"/>
            <a:ext cx="11785280" cy="3967422"/>
          </a:xfrm>
          <a:prstGeom prst="rect">
            <a:avLst/>
          </a:prstGeom>
          <a:ln>
            <a:solidFill>
              <a:schemeClr val="bg1"/>
            </a:solidFill>
          </a:ln>
        </p:spPr>
      </p:pic>
      <p:sp>
        <p:nvSpPr>
          <p:cNvPr id="2" name="Rectangle: Rounded Corners 1">
            <a:extLst>
              <a:ext uri="{FF2B5EF4-FFF2-40B4-BE49-F238E27FC236}">
                <a16:creationId xmlns:a16="http://schemas.microsoft.com/office/drawing/2014/main" id="{C846223A-BBD0-84EE-59F3-5B8D48512536}"/>
              </a:ext>
            </a:extLst>
          </p:cNvPr>
          <p:cNvSpPr/>
          <p:nvPr/>
        </p:nvSpPr>
        <p:spPr>
          <a:xfrm>
            <a:off x="203360" y="1928941"/>
            <a:ext cx="11785280" cy="2073589"/>
          </a:xfrm>
          <a:prstGeom prst="roundRect">
            <a:avLst>
              <a:gd name="adj" fmla="val 5203"/>
            </a:avLst>
          </a:prstGeom>
          <a:noFill/>
          <a:ln w="28575">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115E0413-869A-A748-729F-9E288F2215DF}"/>
              </a:ext>
            </a:extLst>
          </p:cNvPr>
          <p:cNvSpPr txBox="1"/>
          <p:nvPr/>
        </p:nvSpPr>
        <p:spPr>
          <a:xfrm>
            <a:off x="7287362" y="1380601"/>
            <a:ext cx="3766937" cy="313932"/>
          </a:xfrm>
          <a:prstGeom prst="rect">
            <a:avLst/>
          </a:prstGeom>
          <a:noFill/>
        </p:spPr>
        <p:txBody>
          <a:bodyPr wrap="square" rtlCol="0">
            <a:spAutoFit/>
          </a:bodyPr>
          <a:lstStyle/>
          <a:p>
            <a:r>
              <a:rPr lang="en-GB" sz="1600" dirty="0" err="1"/>
              <a:t>Epipulse</a:t>
            </a:r>
            <a:r>
              <a:rPr lang="en-GB" sz="1600" dirty="0"/>
              <a:t> menu</a:t>
            </a:r>
          </a:p>
        </p:txBody>
      </p:sp>
      <p:cxnSp>
        <p:nvCxnSpPr>
          <p:cNvPr id="6" name="Straight Connector 5">
            <a:extLst>
              <a:ext uri="{FF2B5EF4-FFF2-40B4-BE49-F238E27FC236}">
                <a16:creationId xmlns:a16="http://schemas.microsoft.com/office/drawing/2014/main" id="{89092CDD-60A3-9B11-F173-2E727887E88D}"/>
              </a:ext>
            </a:extLst>
          </p:cNvPr>
          <p:cNvCxnSpPr>
            <a:cxnSpLocks/>
          </p:cNvCxnSpPr>
          <p:nvPr/>
        </p:nvCxnSpPr>
        <p:spPr>
          <a:xfrm flipV="1">
            <a:off x="8024070" y="1700628"/>
            <a:ext cx="0" cy="228313"/>
          </a:xfrm>
          <a:prstGeom prst="line">
            <a:avLst/>
          </a:prstGeom>
          <a:ln w="28575" cap="rnd"/>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0110166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90D89A0-35CA-7D93-0722-7E20B795C2BE}"/>
              </a:ext>
            </a:extLst>
          </p:cNvPr>
          <p:cNvSpPr>
            <a:spLocks noGrp="1"/>
          </p:cNvSpPr>
          <p:nvPr>
            <p:ph type="ftr" sz="quarter" idx="11"/>
          </p:nvPr>
        </p:nvSpPr>
        <p:spPr>
          <a:xfrm>
            <a:off x="408824" y="6454231"/>
            <a:ext cx="7733681" cy="365125"/>
          </a:xfrm>
        </p:spPr>
        <p:txBody>
          <a:bodyPr/>
          <a:lstStyle/>
          <a:p>
            <a:endParaRPr lang="en-GB" sz="1200" dirty="0"/>
          </a:p>
        </p:txBody>
      </p:sp>
      <p:sp>
        <p:nvSpPr>
          <p:cNvPr id="5" name="Slide Number Placeholder 4">
            <a:extLst>
              <a:ext uri="{FF2B5EF4-FFF2-40B4-BE49-F238E27FC236}">
                <a16:creationId xmlns:a16="http://schemas.microsoft.com/office/drawing/2014/main" id="{5403FD22-C924-A067-2B6D-52009099E79C}"/>
              </a:ext>
            </a:extLst>
          </p:cNvPr>
          <p:cNvSpPr>
            <a:spLocks noGrp="1"/>
          </p:cNvSpPr>
          <p:nvPr>
            <p:ph type="sldNum" sz="quarter" idx="12"/>
          </p:nvPr>
        </p:nvSpPr>
        <p:spPr/>
        <p:txBody>
          <a:bodyPr/>
          <a:lstStyle/>
          <a:p>
            <a:fld id="{F9E29A8E-A0F1-419A-8E8B-A78BF9C70DE8}" type="slidenum">
              <a:rPr lang="en-GB" smtClean="0"/>
              <a:pPr/>
              <a:t>18</a:t>
            </a:fld>
            <a:endParaRPr lang="en-GB" dirty="0"/>
          </a:p>
        </p:txBody>
      </p:sp>
      <p:sp>
        <p:nvSpPr>
          <p:cNvPr id="8" name="Title 1">
            <a:extLst>
              <a:ext uri="{FF2B5EF4-FFF2-40B4-BE49-F238E27FC236}">
                <a16:creationId xmlns:a16="http://schemas.microsoft.com/office/drawing/2014/main" id="{2D9AF13A-A4D5-06FE-F588-F549115744A6}"/>
              </a:ext>
            </a:extLst>
          </p:cNvPr>
          <p:cNvSpPr txBox="1">
            <a:spLocks/>
          </p:cNvSpPr>
          <p:nvPr/>
        </p:nvSpPr>
        <p:spPr>
          <a:xfrm>
            <a:off x="584400" y="376336"/>
            <a:ext cx="10354188" cy="9517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r>
              <a:rPr lang="en-GB" dirty="0" err="1"/>
              <a:t>Epipulse</a:t>
            </a:r>
            <a:r>
              <a:rPr lang="en-GB" dirty="0"/>
              <a:t> menu</a:t>
            </a:r>
          </a:p>
        </p:txBody>
      </p:sp>
      <p:pic>
        <p:nvPicPr>
          <p:cNvPr id="11" name="Picture 10">
            <a:extLst>
              <a:ext uri="{FF2B5EF4-FFF2-40B4-BE49-F238E27FC236}">
                <a16:creationId xmlns:a16="http://schemas.microsoft.com/office/drawing/2014/main" id="{C680D456-222B-8823-9403-CD38E843AC88}"/>
              </a:ext>
            </a:extLst>
          </p:cNvPr>
          <p:cNvPicPr>
            <a:picLocks noChangeAspect="1"/>
          </p:cNvPicPr>
          <p:nvPr/>
        </p:nvPicPr>
        <p:blipFill>
          <a:blip r:embed="rId2"/>
          <a:stretch>
            <a:fillRect/>
          </a:stretch>
        </p:blipFill>
        <p:spPr>
          <a:xfrm>
            <a:off x="338216" y="2304620"/>
            <a:ext cx="11536115" cy="2056879"/>
          </a:xfrm>
          <a:prstGeom prst="rect">
            <a:avLst/>
          </a:prstGeom>
          <a:ln>
            <a:solidFill>
              <a:schemeClr val="tx1"/>
            </a:solidFill>
          </a:ln>
        </p:spPr>
      </p:pic>
      <p:sp>
        <p:nvSpPr>
          <p:cNvPr id="2" name="TextBox 1">
            <a:extLst>
              <a:ext uri="{FF2B5EF4-FFF2-40B4-BE49-F238E27FC236}">
                <a16:creationId xmlns:a16="http://schemas.microsoft.com/office/drawing/2014/main" id="{4A559034-2F1D-84FE-7CAC-F3C096605F6A}"/>
              </a:ext>
            </a:extLst>
          </p:cNvPr>
          <p:cNvSpPr txBox="1"/>
          <p:nvPr/>
        </p:nvSpPr>
        <p:spPr>
          <a:xfrm>
            <a:off x="6370983" y="1709068"/>
            <a:ext cx="6270039" cy="313932"/>
          </a:xfrm>
          <a:prstGeom prst="rect">
            <a:avLst/>
          </a:prstGeom>
          <a:noFill/>
        </p:spPr>
        <p:txBody>
          <a:bodyPr wrap="square" rtlCol="0">
            <a:spAutoFit/>
          </a:bodyPr>
          <a:lstStyle/>
          <a:p>
            <a:r>
              <a:rPr lang="en-GB" sz="1600" dirty="0"/>
              <a:t>Profile data and settings, </a:t>
            </a:r>
            <a:r>
              <a:rPr lang="en-GB" sz="1600" dirty="0" err="1"/>
              <a:t>Epipulse</a:t>
            </a:r>
            <a:r>
              <a:rPr lang="en-GB" sz="1600" dirty="0"/>
              <a:t> training materials, helpdesk</a:t>
            </a:r>
          </a:p>
        </p:txBody>
      </p:sp>
      <p:cxnSp>
        <p:nvCxnSpPr>
          <p:cNvPr id="3" name="Straight Connector 2">
            <a:extLst>
              <a:ext uri="{FF2B5EF4-FFF2-40B4-BE49-F238E27FC236}">
                <a16:creationId xmlns:a16="http://schemas.microsoft.com/office/drawing/2014/main" id="{EF4C833E-1402-AC7C-9C1F-A0EA260702A1}"/>
              </a:ext>
            </a:extLst>
          </p:cNvPr>
          <p:cNvCxnSpPr>
            <a:cxnSpLocks/>
          </p:cNvCxnSpPr>
          <p:nvPr/>
        </p:nvCxnSpPr>
        <p:spPr>
          <a:xfrm>
            <a:off x="10377497" y="1976617"/>
            <a:ext cx="0" cy="490659"/>
          </a:xfrm>
          <a:prstGeom prst="line">
            <a:avLst/>
          </a:prstGeom>
          <a:ln w="12700" cap="rnd">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6" name="TextBox 5">
            <a:extLst>
              <a:ext uri="{FF2B5EF4-FFF2-40B4-BE49-F238E27FC236}">
                <a16:creationId xmlns:a16="http://schemas.microsoft.com/office/drawing/2014/main" id="{8EF8175D-3654-1000-F6E2-2F7EC3BBEB4B}"/>
              </a:ext>
            </a:extLst>
          </p:cNvPr>
          <p:cNvSpPr txBox="1"/>
          <p:nvPr/>
        </p:nvSpPr>
        <p:spPr>
          <a:xfrm>
            <a:off x="2587985" y="1825031"/>
            <a:ext cx="2739123" cy="313932"/>
          </a:xfrm>
          <a:prstGeom prst="rect">
            <a:avLst/>
          </a:prstGeom>
          <a:noFill/>
        </p:spPr>
        <p:txBody>
          <a:bodyPr wrap="square" rtlCol="0">
            <a:spAutoFit/>
          </a:bodyPr>
          <a:lstStyle/>
          <a:p>
            <a:r>
              <a:rPr lang="en-GB" sz="1600" dirty="0"/>
              <a:t>Click to show/hide the menu</a:t>
            </a:r>
          </a:p>
        </p:txBody>
      </p:sp>
      <p:sp>
        <p:nvSpPr>
          <p:cNvPr id="7" name="Rectangle: Rounded Corners 6">
            <a:extLst>
              <a:ext uri="{FF2B5EF4-FFF2-40B4-BE49-F238E27FC236}">
                <a16:creationId xmlns:a16="http://schemas.microsoft.com/office/drawing/2014/main" id="{1A35DCB3-8043-2218-8A64-9AF4AA0C688A}"/>
              </a:ext>
            </a:extLst>
          </p:cNvPr>
          <p:cNvSpPr/>
          <p:nvPr/>
        </p:nvSpPr>
        <p:spPr>
          <a:xfrm>
            <a:off x="1728546" y="2508190"/>
            <a:ext cx="246142" cy="192278"/>
          </a:xfrm>
          <a:prstGeom prst="roundRect">
            <a:avLst/>
          </a:prstGeom>
          <a:noFill/>
          <a:ln w="12700">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 name="Connector: Elbow 8">
            <a:extLst>
              <a:ext uri="{FF2B5EF4-FFF2-40B4-BE49-F238E27FC236}">
                <a16:creationId xmlns:a16="http://schemas.microsoft.com/office/drawing/2014/main" id="{FAC3425E-7B7B-CF9F-F6B1-3070E276C8CB}"/>
              </a:ext>
            </a:extLst>
          </p:cNvPr>
          <p:cNvCxnSpPr>
            <a:cxnSpLocks/>
            <a:stCxn id="7" idx="0"/>
          </p:cNvCxnSpPr>
          <p:nvPr/>
        </p:nvCxnSpPr>
        <p:spPr>
          <a:xfrm rot="5400000" flipH="1" flipV="1">
            <a:off x="1959200" y="1858511"/>
            <a:ext cx="542096" cy="757262"/>
          </a:xfrm>
          <a:prstGeom prst="bentConnector2">
            <a:avLst/>
          </a:prstGeom>
          <a:ln w="12700">
            <a:solidFill>
              <a:schemeClr val="tx1"/>
            </a:solidFill>
            <a:round/>
          </a:ln>
        </p:spPr>
        <p:style>
          <a:lnRef idx="1">
            <a:schemeClr val="accent1"/>
          </a:lnRef>
          <a:fillRef idx="0">
            <a:schemeClr val="accent1"/>
          </a:fillRef>
          <a:effectRef idx="0">
            <a:schemeClr val="accent1"/>
          </a:effectRef>
          <a:fontRef idx="minor">
            <a:schemeClr val="tx1"/>
          </a:fontRef>
        </p:style>
      </p:cxnSp>
      <p:sp>
        <p:nvSpPr>
          <p:cNvPr id="10" name="Rectangle: Rounded Corners 9">
            <a:extLst>
              <a:ext uri="{FF2B5EF4-FFF2-40B4-BE49-F238E27FC236}">
                <a16:creationId xmlns:a16="http://schemas.microsoft.com/office/drawing/2014/main" id="{35D37B8E-52BC-CC4C-4C1E-7725844E8D2D}"/>
              </a:ext>
            </a:extLst>
          </p:cNvPr>
          <p:cNvSpPr/>
          <p:nvPr/>
        </p:nvSpPr>
        <p:spPr>
          <a:xfrm>
            <a:off x="9760017" y="2467276"/>
            <a:ext cx="2093766" cy="243612"/>
          </a:xfrm>
          <a:prstGeom prst="roundRect">
            <a:avLst/>
          </a:prstGeom>
          <a:noFill/>
          <a:ln w="12700">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Rounded Corners 13">
            <a:extLst>
              <a:ext uri="{FF2B5EF4-FFF2-40B4-BE49-F238E27FC236}">
                <a16:creationId xmlns:a16="http://schemas.microsoft.com/office/drawing/2014/main" id="{FA7089AA-643B-E468-AA02-394D85B2EAB3}"/>
              </a:ext>
            </a:extLst>
          </p:cNvPr>
          <p:cNvSpPr/>
          <p:nvPr/>
        </p:nvSpPr>
        <p:spPr>
          <a:xfrm>
            <a:off x="2528351" y="2480224"/>
            <a:ext cx="5790702" cy="243612"/>
          </a:xfrm>
          <a:prstGeom prst="roundRect">
            <a:avLst/>
          </a:prstGeom>
          <a:noFill/>
          <a:ln w="12700">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FD5406FB-F98A-5AB8-C100-1458FA0E3716}"/>
              </a:ext>
            </a:extLst>
          </p:cNvPr>
          <p:cNvSpPr txBox="1"/>
          <p:nvPr/>
        </p:nvSpPr>
        <p:spPr>
          <a:xfrm>
            <a:off x="8227613" y="4759810"/>
            <a:ext cx="1850886" cy="313932"/>
          </a:xfrm>
          <a:prstGeom prst="rect">
            <a:avLst/>
          </a:prstGeom>
          <a:noFill/>
        </p:spPr>
        <p:txBody>
          <a:bodyPr wrap="square" rtlCol="0">
            <a:spAutoFit/>
          </a:bodyPr>
          <a:lstStyle/>
          <a:p>
            <a:r>
              <a:rPr lang="en-GB" sz="1600" dirty="0"/>
              <a:t>Four main actions</a:t>
            </a:r>
          </a:p>
        </p:txBody>
      </p:sp>
      <p:cxnSp>
        <p:nvCxnSpPr>
          <p:cNvPr id="18" name="Connector: Elbow 17">
            <a:extLst>
              <a:ext uri="{FF2B5EF4-FFF2-40B4-BE49-F238E27FC236}">
                <a16:creationId xmlns:a16="http://schemas.microsoft.com/office/drawing/2014/main" id="{C4015379-A062-D486-715E-221BB11DAE1D}"/>
              </a:ext>
            </a:extLst>
          </p:cNvPr>
          <p:cNvCxnSpPr>
            <a:cxnSpLocks/>
            <a:endCxn id="14" idx="3"/>
          </p:cNvCxnSpPr>
          <p:nvPr/>
        </p:nvCxnSpPr>
        <p:spPr>
          <a:xfrm rot="16200000" flipV="1">
            <a:off x="7550305" y="3370778"/>
            <a:ext cx="2220022" cy="682526"/>
          </a:xfrm>
          <a:prstGeom prst="bentConnector2">
            <a:avLst/>
          </a:prstGeom>
          <a:ln w="12700">
            <a:round/>
          </a:ln>
        </p:spPr>
        <p:style>
          <a:lnRef idx="1">
            <a:schemeClr val="dk1"/>
          </a:lnRef>
          <a:fillRef idx="0">
            <a:schemeClr val="dk1"/>
          </a:fillRef>
          <a:effectRef idx="0">
            <a:schemeClr val="dk1"/>
          </a:effectRef>
          <a:fontRef idx="minor">
            <a:schemeClr val="tx1"/>
          </a:fontRef>
        </p:style>
      </p:cxnSp>
      <p:sp>
        <p:nvSpPr>
          <p:cNvPr id="20" name="Rectangle: Rounded Corners 19">
            <a:extLst>
              <a:ext uri="{FF2B5EF4-FFF2-40B4-BE49-F238E27FC236}">
                <a16:creationId xmlns:a16="http://schemas.microsoft.com/office/drawing/2014/main" id="{A1E970A6-64CA-17E9-76E9-40F7E2F69E8C}"/>
              </a:ext>
            </a:extLst>
          </p:cNvPr>
          <p:cNvSpPr/>
          <p:nvPr/>
        </p:nvSpPr>
        <p:spPr>
          <a:xfrm>
            <a:off x="5518184" y="3241963"/>
            <a:ext cx="1283584" cy="210264"/>
          </a:xfrm>
          <a:prstGeom prst="roundRect">
            <a:avLst/>
          </a:prstGeom>
          <a:noFill/>
          <a:ln w="12700">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Rounded Corners 20">
            <a:extLst>
              <a:ext uri="{FF2B5EF4-FFF2-40B4-BE49-F238E27FC236}">
                <a16:creationId xmlns:a16="http://schemas.microsoft.com/office/drawing/2014/main" id="{C888F62A-123F-3E24-0466-7DF8D47405B4}"/>
              </a:ext>
            </a:extLst>
          </p:cNvPr>
          <p:cNvSpPr/>
          <p:nvPr/>
        </p:nvSpPr>
        <p:spPr>
          <a:xfrm>
            <a:off x="5518184" y="3790753"/>
            <a:ext cx="1283584" cy="210264"/>
          </a:xfrm>
          <a:prstGeom prst="roundRect">
            <a:avLst/>
          </a:prstGeom>
          <a:noFill/>
          <a:ln w="12700">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42319D83-5876-DC5B-4102-9D3439F2A6C0}"/>
              </a:ext>
            </a:extLst>
          </p:cNvPr>
          <p:cNvSpPr txBox="1"/>
          <p:nvPr/>
        </p:nvSpPr>
        <p:spPr>
          <a:xfrm>
            <a:off x="1029925" y="4816568"/>
            <a:ext cx="3843999" cy="313932"/>
          </a:xfrm>
          <a:prstGeom prst="rect">
            <a:avLst/>
          </a:prstGeom>
          <a:noFill/>
        </p:spPr>
        <p:txBody>
          <a:bodyPr wrap="square" rtlCol="0">
            <a:spAutoFit/>
          </a:bodyPr>
          <a:lstStyle/>
          <a:p>
            <a:r>
              <a:rPr lang="en-GB" sz="1600" dirty="0"/>
              <a:t>Today we will focus on these two tools</a:t>
            </a:r>
          </a:p>
        </p:txBody>
      </p:sp>
      <p:sp>
        <p:nvSpPr>
          <p:cNvPr id="27" name="Freeform: Shape 26">
            <a:extLst>
              <a:ext uri="{FF2B5EF4-FFF2-40B4-BE49-F238E27FC236}">
                <a16:creationId xmlns:a16="http://schemas.microsoft.com/office/drawing/2014/main" id="{76E64026-E2B8-71BA-100A-F073D2BA6FC5}"/>
              </a:ext>
            </a:extLst>
          </p:cNvPr>
          <p:cNvSpPr/>
          <p:nvPr/>
        </p:nvSpPr>
        <p:spPr>
          <a:xfrm>
            <a:off x="4658264" y="3355180"/>
            <a:ext cx="854015" cy="1638301"/>
          </a:xfrm>
          <a:custGeom>
            <a:avLst/>
            <a:gdLst>
              <a:gd name="connsiteX0" fmla="*/ 0 w 836762"/>
              <a:gd name="connsiteY0" fmla="*/ 1647645 h 1647645"/>
              <a:gd name="connsiteX1" fmla="*/ 621102 w 836762"/>
              <a:gd name="connsiteY1" fmla="*/ 1647645 h 1647645"/>
              <a:gd name="connsiteX2" fmla="*/ 621102 w 836762"/>
              <a:gd name="connsiteY2" fmla="*/ 0 h 1647645"/>
              <a:gd name="connsiteX3" fmla="*/ 836762 w 836762"/>
              <a:gd name="connsiteY3" fmla="*/ 0 h 1647645"/>
            </a:gdLst>
            <a:ahLst/>
            <a:cxnLst>
              <a:cxn ang="0">
                <a:pos x="connsiteX0" y="connsiteY0"/>
              </a:cxn>
              <a:cxn ang="0">
                <a:pos x="connsiteX1" y="connsiteY1"/>
              </a:cxn>
              <a:cxn ang="0">
                <a:pos x="connsiteX2" y="connsiteY2"/>
              </a:cxn>
              <a:cxn ang="0">
                <a:pos x="connsiteX3" y="connsiteY3"/>
              </a:cxn>
            </a:cxnLst>
            <a:rect l="l" t="t" r="r" b="b"/>
            <a:pathLst>
              <a:path w="836762" h="1647645">
                <a:moveTo>
                  <a:pt x="0" y="1647645"/>
                </a:moveTo>
                <a:lnTo>
                  <a:pt x="621102" y="1647645"/>
                </a:lnTo>
                <a:lnTo>
                  <a:pt x="621102" y="0"/>
                </a:lnTo>
                <a:lnTo>
                  <a:pt x="836762" y="0"/>
                </a:lnTo>
              </a:path>
            </a:pathLst>
          </a:custGeom>
          <a:ln w="12700">
            <a:round/>
          </a:ln>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sp>
        <p:nvSpPr>
          <p:cNvPr id="28" name="Freeform: Shape 27">
            <a:extLst>
              <a:ext uri="{FF2B5EF4-FFF2-40B4-BE49-F238E27FC236}">
                <a16:creationId xmlns:a16="http://schemas.microsoft.com/office/drawing/2014/main" id="{5A97A2AE-8B3F-D788-402C-540CFBAF5EC6}"/>
              </a:ext>
            </a:extLst>
          </p:cNvPr>
          <p:cNvSpPr/>
          <p:nvPr/>
        </p:nvSpPr>
        <p:spPr>
          <a:xfrm flipV="1">
            <a:off x="5295900" y="3852993"/>
            <a:ext cx="216379" cy="45719"/>
          </a:xfrm>
          <a:custGeom>
            <a:avLst/>
            <a:gdLst>
              <a:gd name="connsiteX0" fmla="*/ 232913 w 232913"/>
              <a:gd name="connsiteY0" fmla="*/ 0 h 0"/>
              <a:gd name="connsiteX1" fmla="*/ 0 w 232913"/>
              <a:gd name="connsiteY1" fmla="*/ 0 h 0"/>
            </a:gdLst>
            <a:ahLst/>
            <a:cxnLst>
              <a:cxn ang="0">
                <a:pos x="connsiteX0" y="connsiteY0"/>
              </a:cxn>
              <a:cxn ang="0">
                <a:pos x="connsiteX1" y="connsiteY1"/>
              </a:cxn>
            </a:cxnLst>
            <a:rect l="l" t="t" r="r" b="b"/>
            <a:pathLst>
              <a:path w="232913">
                <a:moveTo>
                  <a:pt x="232913" y="0"/>
                </a:moveTo>
                <a:lnTo>
                  <a:pt x="0" y="0"/>
                </a:lnTo>
              </a:path>
            </a:pathLst>
          </a:custGeom>
          <a:ln w="12700">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21572543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90D89A0-35CA-7D93-0722-7E20B795C2BE}"/>
              </a:ext>
            </a:extLst>
          </p:cNvPr>
          <p:cNvSpPr>
            <a:spLocks noGrp="1"/>
          </p:cNvSpPr>
          <p:nvPr>
            <p:ph type="ftr" sz="quarter" idx="11"/>
          </p:nvPr>
        </p:nvSpPr>
        <p:spPr>
          <a:xfrm>
            <a:off x="408824" y="6454231"/>
            <a:ext cx="7733681" cy="365125"/>
          </a:xfrm>
        </p:spPr>
        <p:txBody>
          <a:bodyPr/>
          <a:lstStyle/>
          <a:p>
            <a:r>
              <a:rPr lang="en-GB" sz="1200" dirty="0"/>
              <a:t>Path on </a:t>
            </a:r>
            <a:r>
              <a:rPr lang="en-GB" sz="1200" dirty="0" err="1"/>
              <a:t>Epipulse</a:t>
            </a:r>
            <a:r>
              <a:rPr lang="en-GB" sz="1200" dirty="0"/>
              <a:t>:       &gt; [Explore tab]  Events, Forum &amp; News</a:t>
            </a:r>
          </a:p>
        </p:txBody>
      </p:sp>
      <p:sp>
        <p:nvSpPr>
          <p:cNvPr id="5" name="Slide Number Placeholder 4">
            <a:extLst>
              <a:ext uri="{FF2B5EF4-FFF2-40B4-BE49-F238E27FC236}">
                <a16:creationId xmlns:a16="http://schemas.microsoft.com/office/drawing/2014/main" id="{5403FD22-C924-A067-2B6D-52009099E79C}"/>
              </a:ext>
            </a:extLst>
          </p:cNvPr>
          <p:cNvSpPr>
            <a:spLocks noGrp="1"/>
          </p:cNvSpPr>
          <p:nvPr>
            <p:ph type="sldNum" sz="quarter" idx="12"/>
          </p:nvPr>
        </p:nvSpPr>
        <p:spPr/>
        <p:txBody>
          <a:bodyPr/>
          <a:lstStyle/>
          <a:p>
            <a:fld id="{F9E29A8E-A0F1-419A-8E8B-A78BF9C70DE8}" type="slidenum">
              <a:rPr lang="en-GB" smtClean="0"/>
              <a:pPr/>
              <a:t>19</a:t>
            </a:fld>
            <a:endParaRPr lang="en-GB" dirty="0"/>
          </a:p>
        </p:txBody>
      </p:sp>
      <p:sp>
        <p:nvSpPr>
          <p:cNvPr id="8" name="Title 1">
            <a:extLst>
              <a:ext uri="{FF2B5EF4-FFF2-40B4-BE49-F238E27FC236}">
                <a16:creationId xmlns:a16="http://schemas.microsoft.com/office/drawing/2014/main" id="{2D9AF13A-A4D5-06FE-F588-F549115744A6}"/>
              </a:ext>
            </a:extLst>
          </p:cNvPr>
          <p:cNvSpPr txBox="1">
            <a:spLocks/>
          </p:cNvSpPr>
          <p:nvPr/>
        </p:nvSpPr>
        <p:spPr>
          <a:xfrm>
            <a:off x="584400" y="376336"/>
            <a:ext cx="8976160" cy="9517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r>
              <a:rPr lang="en-GB" dirty="0" err="1"/>
              <a:t>Epipulse</a:t>
            </a:r>
            <a:r>
              <a:rPr lang="en-GB" dirty="0"/>
              <a:t> events, forum and news page</a:t>
            </a:r>
          </a:p>
        </p:txBody>
      </p:sp>
      <p:sp>
        <p:nvSpPr>
          <p:cNvPr id="39" name="TextBox 38">
            <a:extLst>
              <a:ext uri="{FF2B5EF4-FFF2-40B4-BE49-F238E27FC236}">
                <a16:creationId xmlns:a16="http://schemas.microsoft.com/office/drawing/2014/main" id="{8E12B701-71DD-6907-84CA-0B7CD2F73EF5}"/>
              </a:ext>
            </a:extLst>
          </p:cNvPr>
          <p:cNvSpPr txBox="1"/>
          <p:nvPr/>
        </p:nvSpPr>
        <p:spPr>
          <a:xfrm>
            <a:off x="10672660" y="4789498"/>
            <a:ext cx="1392504" cy="286232"/>
          </a:xfrm>
          <a:prstGeom prst="rect">
            <a:avLst/>
          </a:prstGeom>
          <a:noFill/>
        </p:spPr>
        <p:txBody>
          <a:bodyPr wrap="square" rtlCol="0">
            <a:spAutoFit/>
          </a:bodyPr>
          <a:lstStyle/>
          <a:p>
            <a:r>
              <a:rPr lang="en-GB" sz="1400" dirty="0">
                <a:solidFill>
                  <a:srgbClr val="FFFFF7"/>
                </a:solidFill>
                <a:latin typeface="Helvetica" panose="020B0604020202020204" pitchFamily="34" charset="0"/>
                <a:cs typeface="Helvetica" panose="020B0604020202020204" pitchFamily="34" charset="0"/>
              </a:rPr>
              <a:t>Disease</a:t>
            </a:r>
          </a:p>
        </p:txBody>
      </p:sp>
      <p:pic>
        <p:nvPicPr>
          <p:cNvPr id="3" name="Picture 2">
            <a:extLst>
              <a:ext uri="{FF2B5EF4-FFF2-40B4-BE49-F238E27FC236}">
                <a16:creationId xmlns:a16="http://schemas.microsoft.com/office/drawing/2014/main" id="{F79BA06D-87E5-5A13-F360-3A9F20556FE4}"/>
              </a:ext>
            </a:extLst>
          </p:cNvPr>
          <p:cNvPicPr>
            <a:picLocks noChangeAspect="1"/>
          </p:cNvPicPr>
          <p:nvPr/>
        </p:nvPicPr>
        <p:blipFill rotWithShape="1">
          <a:blip r:embed="rId2"/>
          <a:srcRect t="487" b="-1"/>
          <a:stretch/>
        </p:blipFill>
        <p:spPr>
          <a:xfrm>
            <a:off x="408824" y="1887166"/>
            <a:ext cx="11449638" cy="3772686"/>
          </a:xfrm>
          <a:prstGeom prst="rect">
            <a:avLst/>
          </a:prstGeom>
          <a:ln>
            <a:solidFill>
              <a:schemeClr val="bg1"/>
            </a:solidFill>
          </a:ln>
        </p:spPr>
      </p:pic>
      <p:grpSp>
        <p:nvGrpSpPr>
          <p:cNvPr id="53" name="Group 52">
            <a:extLst>
              <a:ext uri="{FF2B5EF4-FFF2-40B4-BE49-F238E27FC236}">
                <a16:creationId xmlns:a16="http://schemas.microsoft.com/office/drawing/2014/main" id="{1EF466FF-C7BA-3342-BE0D-2289D9F55515}"/>
              </a:ext>
            </a:extLst>
          </p:cNvPr>
          <p:cNvGrpSpPr>
            <a:grpSpLocks noChangeAspect="1"/>
          </p:cNvGrpSpPr>
          <p:nvPr/>
        </p:nvGrpSpPr>
        <p:grpSpPr>
          <a:xfrm>
            <a:off x="1758033" y="6579551"/>
            <a:ext cx="163758" cy="114484"/>
            <a:chOff x="897183" y="6255414"/>
            <a:chExt cx="279294" cy="195256"/>
          </a:xfrm>
          <a:solidFill>
            <a:srgbClr val="898989"/>
          </a:solidFill>
        </p:grpSpPr>
        <p:sp>
          <p:nvSpPr>
            <p:cNvPr id="50" name="Rectangle 49">
              <a:extLst>
                <a:ext uri="{FF2B5EF4-FFF2-40B4-BE49-F238E27FC236}">
                  <a16:creationId xmlns:a16="http://schemas.microsoft.com/office/drawing/2014/main" id="{7539A019-DD7A-AD8D-E722-FBBE477E8357}"/>
                </a:ext>
              </a:extLst>
            </p:cNvPr>
            <p:cNvSpPr/>
            <p:nvPr/>
          </p:nvSpPr>
          <p:spPr>
            <a:xfrm>
              <a:off x="897183" y="6255414"/>
              <a:ext cx="279294" cy="47824"/>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Rectangle 50">
              <a:extLst>
                <a:ext uri="{FF2B5EF4-FFF2-40B4-BE49-F238E27FC236}">
                  <a16:creationId xmlns:a16="http://schemas.microsoft.com/office/drawing/2014/main" id="{0F280C98-3E99-0C1F-4A3F-506F900436DF}"/>
                </a:ext>
              </a:extLst>
            </p:cNvPr>
            <p:cNvSpPr/>
            <p:nvPr/>
          </p:nvSpPr>
          <p:spPr>
            <a:xfrm>
              <a:off x="897183" y="6327217"/>
              <a:ext cx="279294" cy="47824"/>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Rectangle 51">
              <a:extLst>
                <a:ext uri="{FF2B5EF4-FFF2-40B4-BE49-F238E27FC236}">
                  <a16:creationId xmlns:a16="http://schemas.microsoft.com/office/drawing/2014/main" id="{FBD92F9C-0D4D-C911-00C3-39AD7B6FF025}"/>
                </a:ext>
              </a:extLst>
            </p:cNvPr>
            <p:cNvSpPr/>
            <p:nvPr/>
          </p:nvSpPr>
          <p:spPr>
            <a:xfrm>
              <a:off x="897183" y="6402846"/>
              <a:ext cx="279294" cy="47824"/>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4986137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ILOs</a:t>
            </a:r>
          </a:p>
        </p:txBody>
      </p:sp>
      <p:sp>
        <p:nvSpPr>
          <p:cNvPr id="3" name="Content Placeholder 2"/>
          <p:cNvSpPr>
            <a:spLocks noGrp="1"/>
          </p:cNvSpPr>
          <p:nvPr>
            <p:ph idx="1"/>
          </p:nvPr>
        </p:nvSpPr>
        <p:spPr/>
        <p:txBody>
          <a:bodyPr>
            <a:normAutofit/>
          </a:bodyPr>
          <a:lstStyle/>
          <a:p>
            <a:pPr marL="342900" lvl="0" indent="-342900">
              <a:lnSpc>
                <a:spcPct val="107000"/>
              </a:lnSpc>
              <a:spcAft>
                <a:spcPts val="800"/>
              </a:spcAft>
              <a:buSzPts val="1000"/>
              <a:buFont typeface="Symbol" panose="05050102010706020507" pitchFamily="18" charset="2"/>
              <a:buChar char=""/>
              <a:tabLst>
                <a:tab pos="457200" algn="l"/>
              </a:tabLst>
            </a:pPr>
            <a:r>
              <a:rPr lang="en-GB" sz="2000" dirty="0">
                <a:effectLst/>
                <a:latin typeface="Times New Roman" panose="02020603050405020304" pitchFamily="18" charset="0"/>
                <a:ea typeface="Times New Roman" panose="02020603050405020304" pitchFamily="18" charset="0"/>
                <a:cs typeface="Times New Roman" panose="02020603050405020304" pitchFamily="18" charset="0"/>
              </a:rPr>
              <a:t>Explaining the importance and the usefulness of timely data sharing</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2000" dirty="0">
                <a:effectLst/>
                <a:latin typeface="Times New Roman" panose="02020603050405020304" pitchFamily="18" charset="0"/>
                <a:ea typeface="Times New Roman" panose="02020603050405020304" pitchFamily="18" charset="0"/>
                <a:cs typeface="Times New Roman" panose="02020603050405020304" pitchFamily="18" charset="0"/>
              </a:rPr>
              <a:t>Illustrating the purpose and basic functionalities of </a:t>
            </a:r>
            <a:r>
              <a:rPr lang="en-GB" sz="2000" dirty="0" err="1">
                <a:effectLst/>
                <a:latin typeface="Times New Roman" panose="02020603050405020304" pitchFamily="18" charset="0"/>
                <a:ea typeface="Times New Roman" panose="02020603050405020304" pitchFamily="18" charset="0"/>
                <a:cs typeface="Times New Roman" panose="02020603050405020304" pitchFamily="18" charset="0"/>
              </a:rPr>
              <a:t>TESSy</a:t>
            </a:r>
            <a:r>
              <a:rPr lang="en-GB" sz="2000" dirty="0">
                <a:effectLst/>
                <a:latin typeface="Times New Roman" panose="02020603050405020304" pitchFamily="18" charset="0"/>
                <a:ea typeface="Times New Roman" panose="02020603050405020304" pitchFamily="18" charset="0"/>
                <a:cs typeface="Times New Roman" panose="02020603050405020304" pitchFamily="18" charset="0"/>
              </a:rPr>
              <a:t> and EpiPulse</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2000" dirty="0">
                <a:effectLst/>
                <a:latin typeface="Times New Roman" panose="02020603050405020304" pitchFamily="18" charset="0"/>
                <a:ea typeface="Times New Roman" panose="02020603050405020304" pitchFamily="18" charset="0"/>
                <a:cs typeface="Times New Roman" panose="02020603050405020304" pitchFamily="18" charset="0"/>
              </a:rPr>
              <a:t>Illustrating the structure of an </a:t>
            </a:r>
            <a:r>
              <a:rPr lang="en-GB" sz="2000" dirty="0" err="1">
                <a:effectLst/>
                <a:latin typeface="Times New Roman" panose="02020603050405020304" pitchFamily="18" charset="0"/>
                <a:ea typeface="Times New Roman" panose="02020603050405020304" pitchFamily="18" charset="0"/>
                <a:cs typeface="Times New Roman" panose="02020603050405020304" pitchFamily="18" charset="0"/>
              </a:rPr>
              <a:t>Epipulse</a:t>
            </a:r>
            <a:r>
              <a:rPr lang="en-GB" sz="2000" dirty="0">
                <a:effectLst/>
                <a:latin typeface="Times New Roman" panose="02020603050405020304" pitchFamily="18" charset="0"/>
                <a:ea typeface="Times New Roman" panose="02020603050405020304" pitchFamily="18" charset="0"/>
                <a:cs typeface="Times New Roman" panose="02020603050405020304" pitchFamily="18" charset="0"/>
              </a:rPr>
              <a:t> event</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2000" dirty="0">
                <a:latin typeface="Times New Roman" panose="02020603050405020304" pitchFamily="18" charset="0"/>
                <a:ea typeface="Times New Roman" panose="02020603050405020304" pitchFamily="18" charset="0"/>
                <a:cs typeface="Times New Roman" panose="02020603050405020304" pitchFamily="18" charset="0"/>
              </a:rPr>
              <a:t>Launching and updating</a:t>
            </a:r>
            <a:r>
              <a:rPr lang="en-GB" sz="2000" dirty="0">
                <a:effectLst/>
                <a:latin typeface="Times New Roman" panose="02020603050405020304" pitchFamily="18" charset="0"/>
                <a:ea typeface="Times New Roman" panose="02020603050405020304" pitchFamily="18" charset="0"/>
                <a:cs typeface="Times New Roman" panose="02020603050405020304" pitchFamily="18" charset="0"/>
              </a:rPr>
              <a:t> an </a:t>
            </a:r>
            <a:r>
              <a:rPr lang="en-GB" sz="2000" dirty="0" err="1">
                <a:effectLst/>
                <a:latin typeface="Times New Roman" panose="02020603050405020304" pitchFamily="18" charset="0"/>
                <a:ea typeface="Times New Roman" panose="02020603050405020304" pitchFamily="18" charset="0"/>
                <a:cs typeface="Times New Roman" panose="02020603050405020304" pitchFamily="18" charset="0"/>
              </a:rPr>
              <a:t>Epipulse</a:t>
            </a:r>
            <a:r>
              <a:rPr lang="en-GB" sz="2000" dirty="0">
                <a:effectLst/>
                <a:latin typeface="Times New Roman" panose="02020603050405020304" pitchFamily="18" charset="0"/>
                <a:ea typeface="Times New Roman" panose="02020603050405020304" pitchFamily="18" charset="0"/>
                <a:cs typeface="Times New Roman" panose="02020603050405020304" pitchFamily="18" charset="0"/>
              </a:rPr>
              <a:t> event</a:t>
            </a:r>
          </a:p>
          <a:p>
            <a:pPr marL="342900" indent="-342900">
              <a:lnSpc>
                <a:spcPct val="107000"/>
              </a:lnSpc>
              <a:spcAft>
                <a:spcPts val="800"/>
              </a:spcAft>
              <a:buSzPts val="1000"/>
              <a:buFont typeface="Symbol" panose="05050102010706020507" pitchFamily="18" charset="2"/>
              <a:buChar char=""/>
              <a:tabLst>
                <a:tab pos="457200" algn="l"/>
              </a:tabLst>
            </a:pPr>
            <a:r>
              <a:rPr lang="en-GB" sz="2000" dirty="0">
                <a:latin typeface="Times New Roman" panose="02020603050405020304" pitchFamily="18" charset="0"/>
                <a:ea typeface="Times New Roman" panose="02020603050405020304" pitchFamily="18" charset="0"/>
              </a:rPr>
              <a:t>Displaying genomic data and annotations on </a:t>
            </a:r>
            <a:r>
              <a:rPr lang="en-GB" sz="2000" dirty="0">
                <a:effectLst/>
                <a:latin typeface="Times New Roman" panose="02020603050405020304" pitchFamily="18" charset="0"/>
                <a:ea typeface="Times New Roman" panose="02020603050405020304" pitchFamily="18" charset="0"/>
              </a:rPr>
              <a:t>EpiPulse using the Molecular typing tool</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2000" dirty="0">
                <a:effectLst/>
                <a:latin typeface="Times New Roman" panose="02020603050405020304" pitchFamily="18" charset="0"/>
                <a:ea typeface="Times New Roman" panose="02020603050405020304" pitchFamily="18" charset="0"/>
                <a:cs typeface="Times New Roman" panose="02020603050405020304" pitchFamily="18" charset="0"/>
              </a:rPr>
              <a:t>Experimenting with </a:t>
            </a:r>
            <a:r>
              <a:rPr lang="en-GB" sz="2000" dirty="0" err="1">
                <a:effectLst/>
                <a:latin typeface="Times New Roman" panose="02020603050405020304" pitchFamily="18" charset="0"/>
                <a:ea typeface="Times New Roman" panose="02020603050405020304" pitchFamily="18" charset="0"/>
                <a:cs typeface="Times New Roman" panose="02020603050405020304" pitchFamily="18" charset="0"/>
              </a:rPr>
              <a:t>Microreact</a:t>
            </a:r>
            <a:endParaRPr lang="en-GB"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2000" dirty="0">
                <a:latin typeface="Times New Roman" panose="02020603050405020304" pitchFamily="18" charset="0"/>
              </a:rPr>
              <a:t>Reflecting on the added value of ECDC outputs</a:t>
            </a:r>
            <a:endParaRPr lang="en-GB" sz="3200" dirty="0"/>
          </a:p>
        </p:txBody>
      </p:sp>
      <p:sp>
        <p:nvSpPr>
          <p:cNvPr id="4" name="Slide Number Placeholder 3"/>
          <p:cNvSpPr>
            <a:spLocks noGrp="1"/>
          </p:cNvSpPr>
          <p:nvPr>
            <p:ph type="sldNum" sz="quarter" idx="4294967295"/>
          </p:nvPr>
        </p:nvSpPr>
        <p:spPr>
          <a:xfrm>
            <a:off x="9636125" y="6480175"/>
            <a:ext cx="2555875" cy="365125"/>
          </a:xfrm>
        </p:spPr>
        <p:txBody>
          <a:bodyPr/>
          <a:lstStyle/>
          <a:p>
            <a:fld id="{0580567E-5E8F-47A5-90DF-8BFEB1A71525}" type="slidenum">
              <a:rPr lang="en-GB" smtClean="0"/>
              <a:pPr/>
              <a:t>2</a:t>
            </a:fld>
            <a:endParaRPr lang="en-GB" dirty="0"/>
          </a:p>
        </p:txBody>
      </p:sp>
    </p:spTree>
    <p:extLst>
      <p:ext uri="{BB962C8B-B14F-4D97-AF65-F5344CB8AC3E}">
        <p14:creationId xmlns:p14="http://schemas.microsoft.com/office/powerpoint/2010/main" val="26914185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2CC4FEB-112E-6278-86F5-1B1182F79FCC}"/>
              </a:ext>
            </a:extLst>
          </p:cNvPr>
          <p:cNvSpPr/>
          <p:nvPr/>
        </p:nvSpPr>
        <p:spPr>
          <a:xfrm>
            <a:off x="0" y="0"/>
            <a:ext cx="12192000" cy="68406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Slide Number Placeholder 4">
            <a:extLst>
              <a:ext uri="{FF2B5EF4-FFF2-40B4-BE49-F238E27FC236}">
                <a16:creationId xmlns:a16="http://schemas.microsoft.com/office/drawing/2014/main" id="{5403FD22-C924-A067-2B6D-52009099E79C}"/>
              </a:ext>
            </a:extLst>
          </p:cNvPr>
          <p:cNvSpPr>
            <a:spLocks noGrp="1"/>
          </p:cNvSpPr>
          <p:nvPr>
            <p:ph type="sldNum" sz="quarter" idx="12"/>
          </p:nvPr>
        </p:nvSpPr>
        <p:spPr/>
        <p:txBody>
          <a:bodyPr/>
          <a:lstStyle/>
          <a:p>
            <a:fld id="{F9E29A8E-A0F1-419A-8E8B-A78BF9C70DE8}" type="slidenum">
              <a:rPr lang="en-GB" smtClean="0"/>
              <a:pPr/>
              <a:t>20</a:t>
            </a:fld>
            <a:endParaRPr lang="en-GB" dirty="0"/>
          </a:p>
        </p:txBody>
      </p:sp>
      <p:sp>
        <p:nvSpPr>
          <p:cNvPr id="39" name="TextBox 38">
            <a:extLst>
              <a:ext uri="{FF2B5EF4-FFF2-40B4-BE49-F238E27FC236}">
                <a16:creationId xmlns:a16="http://schemas.microsoft.com/office/drawing/2014/main" id="{8E12B701-71DD-6907-84CA-0B7CD2F73EF5}"/>
              </a:ext>
            </a:extLst>
          </p:cNvPr>
          <p:cNvSpPr txBox="1"/>
          <p:nvPr/>
        </p:nvSpPr>
        <p:spPr>
          <a:xfrm>
            <a:off x="10672660" y="4789498"/>
            <a:ext cx="1392504" cy="286232"/>
          </a:xfrm>
          <a:prstGeom prst="rect">
            <a:avLst/>
          </a:prstGeom>
          <a:noFill/>
        </p:spPr>
        <p:txBody>
          <a:bodyPr wrap="square" rtlCol="0">
            <a:spAutoFit/>
          </a:bodyPr>
          <a:lstStyle/>
          <a:p>
            <a:r>
              <a:rPr lang="en-GB" sz="1400" dirty="0">
                <a:solidFill>
                  <a:srgbClr val="FFFFF7"/>
                </a:solidFill>
                <a:latin typeface="Helvetica" panose="020B0604020202020204" pitchFamily="34" charset="0"/>
                <a:cs typeface="Helvetica" panose="020B0604020202020204" pitchFamily="34" charset="0"/>
              </a:rPr>
              <a:t>Disease</a:t>
            </a:r>
          </a:p>
        </p:txBody>
      </p:sp>
      <p:pic>
        <p:nvPicPr>
          <p:cNvPr id="3" name="Picture 2">
            <a:extLst>
              <a:ext uri="{FF2B5EF4-FFF2-40B4-BE49-F238E27FC236}">
                <a16:creationId xmlns:a16="http://schemas.microsoft.com/office/drawing/2014/main" id="{F79BA06D-87E5-5A13-F360-3A9F20556FE4}"/>
              </a:ext>
            </a:extLst>
          </p:cNvPr>
          <p:cNvPicPr>
            <a:picLocks noChangeAspect="1"/>
          </p:cNvPicPr>
          <p:nvPr/>
        </p:nvPicPr>
        <p:blipFill rotWithShape="1">
          <a:blip r:embed="rId2"/>
          <a:srcRect t="614"/>
          <a:stretch/>
        </p:blipFill>
        <p:spPr>
          <a:xfrm>
            <a:off x="408824" y="1891982"/>
            <a:ext cx="11449638" cy="3767870"/>
          </a:xfrm>
          <a:prstGeom prst="rect">
            <a:avLst/>
          </a:prstGeom>
          <a:ln>
            <a:solidFill>
              <a:schemeClr val="bg1"/>
            </a:solidFill>
          </a:ln>
        </p:spPr>
      </p:pic>
      <p:sp>
        <p:nvSpPr>
          <p:cNvPr id="6" name="Rectangle: Rounded Corners 5">
            <a:extLst>
              <a:ext uri="{FF2B5EF4-FFF2-40B4-BE49-F238E27FC236}">
                <a16:creationId xmlns:a16="http://schemas.microsoft.com/office/drawing/2014/main" id="{2D403C72-E948-6A16-D4EF-2EDC776071EC}"/>
              </a:ext>
            </a:extLst>
          </p:cNvPr>
          <p:cNvSpPr/>
          <p:nvPr/>
        </p:nvSpPr>
        <p:spPr>
          <a:xfrm>
            <a:off x="693304" y="2998384"/>
            <a:ext cx="8867256" cy="222336"/>
          </a:xfrm>
          <a:prstGeom prst="roundRect">
            <a:avLst/>
          </a:prstGeom>
          <a:noFill/>
          <a:ln w="12700">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8C895B09-9645-3D87-CC29-E3685992B6C7}"/>
              </a:ext>
            </a:extLst>
          </p:cNvPr>
          <p:cNvSpPr txBox="1"/>
          <p:nvPr/>
        </p:nvSpPr>
        <p:spPr>
          <a:xfrm>
            <a:off x="7393399" y="3878157"/>
            <a:ext cx="2496012" cy="313932"/>
          </a:xfrm>
          <a:prstGeom prst="rect">
            <a:avLst/>
          </a:prstGeom>
          <a:noFill/>
        </p:spPr>
        <p:txBody>
          <a:bodyPr wrap="square" rtlCol="0">
            <a:spAutoFit/>
          </a:bodyPr>
          <a:lstStyle/>
          <a:p>
            <a:r>
              <a:rPr lang="en-GB" sz="1600" dirty="0"/>
              <a:t>Filter by item type</a:t>
            </a:r>
          </a:p>
        </p:txBody>
      </p:sp>
      <p:sp>
        <p:nvSpPr>
          <p:cNvPr id="14" name="Rectangle: Rounded Corners 13">
            <a:extLst>
              <a:ext uri="{FF2B5EF4-FFF2-40B4-BE49-F238E27FC236}">
                <a16:creationId xmlns:a16="http://schemas.microsoft.com/office/drawing/2014/main" id="{0BE8C333-D656-AE2E-9A77-3F3DC1A673D9}"/>
              </a:ext>
            </a:extLst>
          </p:cNvPr>
          <p:cNvSpPr/>
          <p:nvPr/>
        </p:nvSpPr>
        <p:spPr>
          <a:xfrm>
            <a:off x="476451" y="4789498"/>
            <a:ext cx="11306725" cy="601652"/>
          </a:xfrm>
          <a:prstGeom prst="roundRect">
            <a:avLst>
              <a:gd name="adj" fmla="val 4365"/>
            </a:avLst>
          </a:prstGeom>
          <a:noFill/>
          <a:ln w="28575">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Connector: Elbow 14">
            <a:extLst>
              <a:ext uri="{FF2B5EF4-FFF2-40B4-BE49-F238E27FC236}">
                <a16:creationId xmlns:a16="http://schemas.microsoft.com/office/drawing/2014/main" id="{8A094A04-2083-5538-3293-AEB5D3B1D680}"/>
              </a:ext>
            </a:extLst>
          </p:cNvPr>
          <p:cNvCxnSpPr>
            <a:cxnSpLocks/>
          </p:cNvCxnSpPr>
          <p:nvPr/>
        </p:nvCxnSpPr>
        <p:spPr>
          <a:xfrm rot="5400000" flipH="1" flipV="1">
            <a:off x="10324730" y="5685321"/>
            <a:ext cx="588342" cy="1"/>
          </a:xfrm>
          <a:prstGeom prst="bentConnector3">
            <a:avLst>
              <a:gd name="adj1" fmla="val 50000"/>
            </a:avLst>
          </a:prstGeom>
          <a:ln w="28575">
            <a:round/>
          </a:ln>
        </p:spPr>
        <p:style>
          <a:lnRef idx="1">
            <a:schemeClr val="dk1"/>
          </a:lnRef>
          <a:fillRef idx="0">
            <a:schemeClr val="dk1"/>
          </a:fillRef>
          <a:effectRef idx="0">
            <a:schemeClr val="dk1"/>
          </a:effectRef>
          <a:fontRef idx="minor">
            <a:schemeClr val="tx1"/>
          </a:fontRef>
        </p:style>
      </p:cxnSp>
      <p:sp>
        <p:nvSpPr>
          <p:cNvPr id="49" name="TextBox 48">
            <a:extLst>
              <a:ext uri="{FF2B5EF4-FFF2-40B4-BE49-F238E27FC236}">
                <a16:creationId xmlns:a16="http://schemas.microsoft.com/office/drawing/2014/main" id="{6226A316-DA14-B864-46DF-3325C3225E14}"/>
              </a:ext>
            </a:extLst>
          </p:cNvPr>
          <p:cNvSpPr txBox="1"/>
          <p:nvPr/>
        </p:nvSpPr>
        <p:spPr>
          <a:xfrm>
            <a:off x="10370093" y="5936186"/>
            <a:ext cx="998819" cy="313932"/>
          </a:xfrm>
          <a:prstGeom prst="rect">
            <a:avLst/>
          </a:prstGeom>
          <a:noFill/>
        </p:spPr>
        <p:txBody>
          <a:bodyPr wrap="square" rtlCol="0">
            <a:spAutoFit/>
          </a:bodyPr>
          <a:lstStyle/>
          <a:p>
            <a:r>
              <a:rPr lang="en-GB" sz="1600" dirty="0"/>
              <a:t>Event</a:t>
            </a:r>
          </a:p>
        </p:txBody>
      </p:sp>
      <p:cxnSp>
        <p:nvCxnSpPr>
          <p:cNvPr id="60" name="Straight Connector 59">
            <a:extLst>
              <a:ext uri="{FF2B5EF4-FFF2-40B4-BE49-F238E27FC236}">
                <a16:creationId xmlns:a16="http://schemas.microsoft.com/office/drawing/2014/main" id="{AED2FC73-50AA-E1EB-E84F-891492ED5B23}"/>
              </a:ext>
            </a:extLst>
          </p:cNvPr>
          <p:cNvCxnSpPr/>
          <p:nvPr/>
        </p:nvCxnSpPr>
        <p:spPr>
          <a:xfrm flipV="1">
            <a:off x="9276202" y="1706032"/>
            <a:ext cx="0" cy="1292352"/>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61" name="Rectangle: Rounded Corners 60">
            <a:extLst>
              <a:ext uri="{FF2B5EF4-FFF2-40B4-BE49-F238E27FC236}">
                <a16:creationId xmlns:a16="http://schemas.microsoft.com/office/drawing/2014/main" id="{0F825034-C9A6-700E-E93F-7AFC23BE8D76}"/>
              </a:ext>
            </a:extLst>
          </p:cNvPr>
          <p:cNvSpPr/>
          <p:nvPr/>
        </p:nvSpPr>
        <p:spPr>
          <a:xfrm>
            <a:off x="922976" y="4839177"/>
            <a:ext cx="799807" cy="156893"/>
          </a:xfrm>
          <a:prstGeom prst="roundRect">
            <a:avLst>
              <a:gd name="adj" fmla="val 31817"/>
            </a:avLst>
          </a:prstGeom>
          <a:noFill/>
          <a:ln w="12700">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Freeform: Shape 1">
            <a:extLst>
              <a:ext uri="{FF2B5EF4-FFF2-40B4-BE49-F238E27FC236}">
                <a16:creationId xmlns:a16="http://schemas.microsoft.com/office/drawing/2014/main" id="{D82BB4E6-2968-8B34-8C1B-74A8FC4DF10B}"/>
              </a:ext>
            </a:extLst>
          </p:cNvPr>
          <p:cNvSpPr/>
          <p:nvPr/>
        </p:nvSpPr>
        <p:spPr>
          <a:xfrm>
            <a:off x="1308652" y="4999383"/>
            <a:ext cx="473765" cy="824947"/>
          </a:xfrm>
          <a:custGeom>
            <a:avLst/>
            <a:gdLst>
              <a:gd name="connsiteX0" fmla="*/ 0 w 473765"/>
              <a:gd name="connsiteY0" fmla="*/ 0 h 824947"/>
              <a:gd name="connsiteX1" fmla="*/ 0 w 473765"/>
              <a:gd name="connsiteY1" fmla="*/ 192156 h 824947"/>
              <a:gd name="connsiteX2" fmla="*/ 473765 w 473765"/>
              <a:gd name="connsiteY2" fmla="*/ 192156 h 824947"/>
              <a:gd name="connsiteX3" fmla="*/ 473765 w 473765"/>
              <a:gd name="connsiteY3" fmla="*/ 824947 h 824947"/>
            </a:gdLst>
            <a:ahLst/>
            <a:cxnLst>
              <a:cxn ang="0">
                <a:pos x="connsiteX0" y="connsiteY0"/>
              </a:cxn>
              <a:cxn ang="0">
                <a:pos x="connsiteX1" y="connsiteY1"/>
              </a:cxn>
              <a:cxn ang="0">
                <a:pos x="connsiteX2" y="connsiteY2"/>
              </a:cxn>
              <a:cxn ang="0">
                <a:pos x="connsiteX3" y="connsiteY3"/>
              </a:cxn>
            </a:cxnLst>
            <a:rect l="l" t="t" r="r" b="b"/>
            <a:pathLst>
              <a:path w="473765" h="824947">
                <a:moveTo>
                  <a:pt x="0" y="0"/>
                </a:moveTo>
                <a:lnTo>
                  <a:pt x="0" y="192156"/>
                </a:lnTo>
                <a:lnTo>
                  <a:pt x="473765" y="192156"/>
                </a:lnTo>
                <a:lnTo>
                  <a:pt x="473765" y="824947"/>
                </a:lnTo>
              </a:path>
            </a:pathLst>
          </a:custGeom>
          <a:ln w="12700" cap="rnd">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sp>
        <p:nvSpPr>
          <p:cNvPr id="7" name="TextBox 6">
            <a:extLst>
              <a:ext uri="{FF2B5EF4-FFF2-40B4-BE49-F238E27FC236}">
                <a16:creationId xmlns:a16="http://schemas.microsoft.com/office/drawing/2014/main" id="{1127E6D6-5875-77A5-E78E-4D300888A2FF}"/>
              </a:ext>
            </a:extLst>
          </p:cNvPr>
          <p:cNvSpPr txBox="1"/>
          <p:nvPr/>
        </p:nvSpPr>
        <p:spPr>
          <a:xfrm>
            <a:off x="1513939" y="5767259"/>
            <a:ext cx="2035596" cy="313932"/>
          </a:xfrm>
          <a:prstGeom prst="rect">
            <a:avLst/>
          </a:prstGeom>
          <a:noFill/>
        </p:spPr>
        <p:txBody>
          <a:bodyPr wrap="square" rtlCol="0">
            <a:spAutoFit/>
          </a:bodyPr>
          <a:lstStyle/>
          <a:p>
            <a:r>
              <a:rPr lang="en-GB" sz="1600" dirty="0"/>
              <a:t>Item ID (unique)</a:t>
            </a:r>
          </a:p>
        </p:txBody>
      </p:sp>
      <p:sp>
        <p:nvSpPr>
          <p:cNvPr id="10" name="Rectangle 9">
            <a:extLst>
              <a:ext uri="{FF2B5EF4-FFF2-40B4-BE49-F238E27FC236}">
                <a16:creationId xmlns:a16="http://schemas.microsoft.com/office/drawing/2014/main" id="{A84814BE-E596-5A6F-E5E1-4030F61B7A5C}"/>
              </a:ext>
            </a:extLst>
          </p:cNvPr>
          <p:cNvSpPr/>
          <p:nvPr/>
        </p:nvSpPr>
        <p:spPr>
          <a:xfrm>
            <a:off x="429683" y="4044950"/>
            <a:ext cx="607484" cy="22233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Rounded Corners 12">
            <a:extLst>
              <a:ext uri="{FF2B5EF4-FFF2-40B4-BE49-F238E27FC236}">
                <a16:creationId xmlns:a16="http://schemas.microsoft.com/office/drawing/2014/main" id="{88A813D2-8618-7DC1-98D1-E95FE33C84C6}"/>
              </a:ext>
            </a:extLst>
          </p:cNvPr>
          <p:cNvSpPr/>
          <p:nvPr/>
        </p:nvSpPr>
        <p:spPr>
          <a:xfrm>
            <a:off x="4518967" y="3279162"/>
            <a:ext cx="3567961" cy="268191"/>
          </a:xfrm>
          <a:prstGeom prst="roundRect">
            <a:avLst>
              <a:gd name="adj" fmla="val 17308"/>
            </a:avLst>
          </a:prstGeom>
          <a:noFill/>
          <a:ln w="12700">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0052C022-337F-EC7A-FF80-0E08B721C3A7}"/>
              </a:ext>
            </a:extLst>
          </p:cNvPr>
          <p:cNvSpPr txBox="1"/>
          <p:nvPr/>
        </p:nvSpPr>
        <p:spPr>
          <a:xfrm>
            <a:off x="8628435" y="1453054"/>
            <a:ext cx="2496012" cy="313932"/>
          </a:xfrm>
          <a:prstGeom prst="rect">
            <a:avLst/>
          </a:prstGeom>
          <a:noFill/>
        </p:spPr>
        <p:txBody>
          <a:bodyPr wrap="square" rtlCol="0">
            <a:spAutoFit/>
          </a:bodyPr>
          <a:lstStyle/>
          <a:p>
            <a:r>
              <a:rPr lang="en-GB" sz="1600" dirty="0"/>
              <a:t>Filter by domain</a:t>
            </a:r>
          </a:p>
        </p:txBody>
      </p:sp>
      <p:cxnSp>
        <p:nvCxnSpPr>
          <p:cNvPr id="17" name="Straight Connector 16">
            <a:extLst>
              <a:ext uri="{FF2B5EF4-FFF2-40B4-BE49-F238E27FC236}">
                <a16:creationId xmlns:a16="http://schemas.microsoft.com/office/drawing/2014/main" id="{5FAB0C0E-485E-771E-3B7E-3846B8053C39}"/>
              </a:ext>
            </a:extLst>
          </p:cNvPr>
          <p:cNvCxnSpPr>
            <a:cxnSpLocks/>
          </p:cNvCxnSpPr>
          <p:nvPr/>
        </p:nvCxnSpPr>
        <p:spPr>
          <a:xfrm flipV="1">
            <a:off x="7710050" y="3547353"/>
            <a:ext cx="0" cy="362372"/>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9307916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90D89A0-35CA-7D93-0722-7E20B795C2BE}"/>
              </a:ext>
            </a:extLst>
          </p:cNvPr>
          <p:cNvSpPr>
            <a:spLocks noGrp="1"/>
          </p:cNvSpPr>
          <p:nvPr>
            <p:ph type="ftr" sz="quarter" idx="11"/>
          </p:nvPr>
        </p:nvSpPr>
        <p:spPr>
          <a:xfrm>
            <a:off x="408824" y="6454231"/>
            <a:ext cx="7733681" cy="365125"/>
          </a:xfrm>
        </p:spPr>
        <p:txBody>
          <a:bodyPr/>
          <a:lstStyle/>
          <a:p>
            <a:endParaRPr lang="en-GB" sz="1200" dirty="0"/>
          </a:p>
        </p:txBody>
      </p:sp>
      <p:sp>
        <p:nvSpPr>
          <p:cNvPr id="5" name="Slide Number Placeholder 4">
            <a:extLst>
              <a:ext uri="{FF2B5EF4-FFF2-40B4-BE49-F238E27FC236}">
                <a16:creationId xmlns:a16="http://schemas.microsoft.com/office/drawing/2014/main" id="{5403FD22-C924-A067-2B6D-52009099E79C}"/>
              </a:ext>
            </a:extLst>
          </p:cNvPr>
          <p:cNvSpPr>
            <a:spLocks noGrp="1"/>
          </p:cNvSpPr>
          <p:nvPr>
            <p:ph type="sldNum" sz="quarter" idx="12"/>
          </p:nvPr>
        </p:nvSpPr>
        <p:spPr/>
        <p:txBody>
          <a:bodyPr/>
          <a:lstStyle/>
          <a:p>
            <a:fld id="{F9E29A8E-A0F1-419A-8E8B-A78BF9C70DE8}" type="slidenum">
              <a:rPr lang="en-GB" smtClean="0"/>
              <a:pPr/>
              <a:t>21</a:t>
            </a:fld>
            <a:endParaRPr lang="en-GB" dirty="0"/>
          </a:p>
        </p:txBody>
      </p:sp>
      <p:sp>
        <p:nvSpPr>
          <p:cNvPr id="8" name="Title 1">
            <a:extLst>
              <a:ext uri="{FF2B5EF4-FFF2-40B4-BE49-F238E27FC236}">
                <a16:creationId xmlns:a16="http://schemas.microsoft.com/office/drawing/2014/main" id="{2D9AF13A-A4D5-06FE-F588-F549115744A6}"/>
              </a:ext>
            </a:extLst>
          </p:cNvPr>
          <p:cNvSpPr txBox="1">
            <a:spLocks/>
          </p:cNvSpPr>
          <p:nvPr/>
        </p:nvSpPr>
        <p:spPr>
          <a:xfrm>
            <a:off x="584400" y="376336"/>
            <a:ext cx="10354188" cy="9517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r>
              <a:rPr lang="en-GB" dirty="0" err="1"/>
              <a:t>Epipulse</a:t>
            </a:r>
            <a:r>
              <a:rPr lang="en-GB" dirty="0"/>
              <a:t> items</a:t>
            </a:r>
          </a:p>
        </p:txBody>
      </p:sp>
      <p:sp>
        <p:nvSpPr>
          <p:cNvPr id="2" name="TextBox 1">
            <a:extLst>
              <a:ext uri="{FF2B5EF4-FFF2-40B4-BE49-F238E27FC236}">
                <a16:creationId xmlns:a16="http://schemas.microsoft.com/office/drawing/2014/main" id="{44B17D49-A02D-9C46-369A-F555256287D3}"/>
              </a:ext>
            </a:extLst>
          </p:cNvPr>
          <p:cNvSpPr txBox="1"/>
          <p:nvPr/>
        </p:nvSpPr>
        <p:spPr>
          <a:xfrm>
            <a:off x="584401" y="1682933"/>
            <a:ext cx="10796024" cy="4745915"/>
          </a:xfrm>
          <a:prstGeom prst="rect">
            <a:avLst/>
          </a:prstGeom>
          <a:noFill/>
        </p:spPr>
        <p:txBody>
          <a:bodyPr wrap="square" rtlCol="0">
            <a:spAutoFit/>
          </a:bodyPr>
          <a:lstStyle/>
          <a:p>
            <a:pPr marL="342900" indent="-342900">
              <a:buFont typeface="Arial" panose="020B0604020202020204" pitchFamily="34" charset="0"/>
              <a:buChar char="•"/>
            </a:pPr>
            <a:r>
              <a:rPr lang="en-GB" sz="2000" b="1" dirty="0"/>
              <a:t>Signals</a:t>
            </a:r>
            <a:r>
              <a:rPr lang="en-GB" sz="2000" dirty="0"/>
              <a:t>: cases/clusters/outbreaks/incidents </a:t>
            </a:r>
            <a:r>
              <a:rPr lang="en-GB" sz="2000" u="sng" dirty="0"/>
              <a:t>assessed as not posing a public health risk </a:t>
            </a:r>
            <a:r>
              <a:rPr lang="en-GB" sz="2000" dirty="0"/>
              <a:t>for the EU/EEA </a:t>
            </a:r>
            <a:r>
              <a:rPr lang="en-GB" sz="1600" dirty="0"/>
              <a:t>(originate from epidemic intelligence media monitoring or automated analyses of indicator-based surveillance data).</a:t>
            </a:r>
            <a:endParaRPr lang="en-GB" sz="2000" dirty="0"/>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b="1" dirty="0"/>
              <a:t>Events</a:t>
            </a:r>
            <a:r>
              <a:rPr lang="en-GB" sz="2000" dirty="0"/>
              <a:t>: cases/clusters/outbreaks/incidents that </a:t>
            </a:r>
            <a:r>
              <a:rPr lang="en-GB" sz="2000" u="sng" dirty="0"/>
              <a:t>are assessed to pose or may pose a public health risk</a:t>
            </a:r>
            <a:r>
              <a:rPr lang="en-GB" sz="2000" dirty="0"/>
              <a:t> for the EU/EEA </a:t>
            </a:r>
            <a:r>
              <a:rPr lang="en-GB" sz="1600" dirty="0"/>
              <a:t>(</a:t>
            </a:r>
            <a:r>
              <a:rPr lang="en-GB" sz="1600" i="1" dirty="0"/>
              <a:t>Salmonella</a:t>
            </a:r>
            <a:r>
              <a:rPr lang="en-GB" sz="1600" dirty="0"/>
              <a:t> cluster reported by country X)</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b="1" dirty="0"/>
              <a:t>Threats</a:t>
            </a:r>
            <a:r>
              <a:rPr lang="en-GB" sz="2000" dirty="0"/>
              <a:t>: cases/clusters/outbreaks/incidents that </a:t>
            </a:r>
            <a:r>
              <a:rPr lang="en-GB" sz="2000" u="sng" dirty="0"/>
              <a:t>are assessed to pose a public health risk for the EU/EEA and are of concern</a:t>
            </a:r>
            <a:r>
              <a:rPr lang="en-GB" sz="2000" dirty="0"/>
              <a:t> </a:t>
            </a:r>
            <a:r>
              <a:rPr lang="en-GB" sz="1600" dirty="0"/>
              <a:t>(e.g. new flu variant and high number of deaths).</a:t>
            </a:r>
            <a:endParaRPr lang="en-GB" sz="2000" dirty="0"/>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b="1" dirty="0"/>
              <a:t>Forum</a:t>
            </a:r>
            <a:r>
              <a:rPr lang="en-GB" sz="2000" dirty="0"/>
              <a:t>: questions or requests for which replies from the other users are expected </a:t>
            </a:r>
            <a:r>
              <a:rPr lang="en-GB" sz="1600" dirty="0"/>
              <a:t>(e.g. question on the specificity of a laboratory method)</a:t>
            </a:r>
            <a:endParaRPr lang="en-GB" sz="2000" dirty="0"/>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b="1" dirty="0"/>
              <a:t>News</a:t>
            </a:r>
            <a:r>
              <a:rPr lang="en-GB" sz="2000" dirty="0"/>
              <a:t>: communications or announcements (e.g. ECDC announcements, conferences and meetings)</a:t>
            </a:r>
          </a:p>
          <a:p>
            <a:endParaRPr lang="en-GB" dirty="0"/>
          </a:p>
        </p:txBody>
      </p:sp>
    </p:spTree>
    <p:extLst>
      <p:ext uri="{BB962C8B-B14F-4D97-AF65-F5344CB8AC3E}">
        <p14:creationId xmlns:p14="http://schemas.microsoft.com/office/powerpoint/2010/main" val="1571327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90D89A0-35CA-7D93-0722-7E20B795C2BE}"/>
              </a:ext>
            </a:extLst>
          </p:cNvPr>
          <p:cNvSpPr>
            <a:spLocks noGrp="1"/>
          </p:cNvSpPr>
          <p:nvPr>
            <p:ph type="ftr" sz="quarter" idx="11"/>
          </p:nvPr>
        </p:nvSpPr>
        <p:spPr>
          <a:xfrm>
            <a:off x="408824" y="6454231"/>
            <a:ext cx="7733681" cy="365125"/>
          </a:xfrm>
        </p:spPr>
        <p:txBody>
          <a:bodyPr/>
          <a:lstStyle/>
          <a:p>
            <a:endParaRPr lang="en-GB" sz="1200" dirty="0"/>
          </a:p>
        </p:txBody>
      </p:sp>
      <p:sp>
        <p:nvSpPr>
          <p:cNvPr id="5" name="Slide Number Placeholder 4">
            <a:extLst>
              <a:ext uri="{FF2B5EF4-FFF2-40B4-BE49-F238E27FC236}">
                <a16:creationId xmlns:a16="http://schemas.microsoft.com/office/drawing/2014/main" id="{5403FD22-C924-A067-2B6D-52009099E79C}"/>
              </a:ext>
            </a:extLst>
          </p:cNvPr>
          <p:cNvSpPr>
            <a:spLocks noGrp="1"/>
          </p:cNvSpPr>
          <p:nvPr>
            <p:ph type="sldNum" sz="quarter" idx="12"/>
          </p:nvPr>
        </p:nvSpPr>
        <p:spPr/>
        <p:txBody>
          <a:bodyPr/>
          <a:lstStyle/>
          <a:p>
            <a:fld id="{F9E29A8E-A0F1-419A-8E8B-A78BF9C70DE8}" type="slidenum">
              <a:rPr lang="en-GB" smtClean="0"/>
              <a:pPr/>
              <a:t>22</a:t>
            </a:fld>
            <a:endParaRPr lang="en-GB" dirty="0"/>
          </a:p>
        </p:txBody>
      </p:sp>
      <p:sp>
        <p:nvSpPr>
          <p:cNvPr id="8" name="Title 1">
            <a:extLst>
              <a:ext uri="{FF2B5EF4-FFF2-40B4-BE49-F238E27FC236}">
                <a16:creationId xmlns:a16="http://schemas.microsoft.com/office/drawing/2014/main" id="{2D9AF13A-A4D5-06FE-F588-F549115744A6}"/>
              </a:ext>
            </a:extLst>
          </p:cNvPr>
          <p:cNvSpPr txBox="1">
            <a:spLocks/>
          </p:cNvSpPr>
          <p:nvPr/>
        </p:nvSpPr>
        <p:spPr>
          <a:xfrm>
            <a:off x="584400" y="376336"/>
            <a:ext cx="10354188" cy="9517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r>
              <a:rPr lang="en-GB" dirty="0"/>
              <a:t>Domains (explained!)</a:t>
            </a:r>
          </a:p>
        </p:txBody>
      </p:sp>
      <p:sp>
        <p:nvSpPr>
          <p:cNvPr id="6" name="TextBox 5">
            <a:extLst>
              <a:ext uri="{FF2B5EF4-FFF2-40B4-BE49-F238E27FC236}">
                <a16:creationId xmlns:a16="http://schemas.microsoft.com/office/drawing/2014/main" id="{FA928258-BE77-F995-E72F-20D4F200A14B}"/>
              </a:ext>
            </a:extLst>
          </p:cNvPr>
          <p:cNvSpPr txBox="1"/>
          <p:nvPr/>
        </p:nvSpPr>
        <p:spPr>
          <a:xfrm>
            <a:off x="638190" y="1439030"/>
            <a:ext cx="10531928" cy="5195268"/>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1600" b="1" dirty="0"/>
              <a:t>ARHAI</a:t>
            </a:r>
            <a:r>
              <a:rPr lang="en-GB" sz="1600" dirty="0"/>
              <a:t>: Antimicrobial Resistance and Healthcare-Associated Infections </a:t>
            </a:r>
          </a:p>
          <a:p>
            <a:pPr marL="285750" indent="-285750">
              <a:spcBef>
                <a:spcPts val="1200"/>
              </a:spcBef>
              <a:buFont typeface="Arial" panose="020B0604020202020204" pitchFamily="34" charset="0"/>
              <a:buChar char="•"/>
            </a:pPr>
            <a:r>
              <a:rPr lang="en-GB" sz="1600" b="1" dirty="0"/>
              <a:t>EI</a:t>
            </a:r>
            <a:r>
              <a:rPr lang="en-GB" sz="1600" dirty="0"/>
              <a:t>: Epidemic Intelligence</a:t>
            </a:r>
          </a:p>
          <a:p>
            <a:pPr marL="285750" indent="-285750">
              <a:spcBef>
                <a:spcPts val="1200"/>
              </a:spcBef>
              <a:buFont typeface="Arial" panose="020B0604020202020204" pitchFamily="34" charset="0"/>
              <a:buChar char="•"/>
            </a:pPr>
            <a:r>
              <a:rPr lang="en-GB" sz="1600" b="1" dirty="0"/>
              <a:t>LEGI</a:t>
            </a:r>
            <a:r>
              <a:rPr lang="en-GB" sz="1600" dirty="0"/>
              <a:t>: Legionella</a:t>
            </a:r>
          </a:p>
          <a:p>
            <a:pPr marL="285750" indent="-285750">
              <a:spcBef>
                <a:spcPts val="1200"/>
              </a:spcBef>
              <a:buFont typeface="Arial" panose="020B0604020202020204" pitchFamily="34" charset="0"/>
              <a:buChar char="•"/>
            </a:pPr>
            <a:r>
              <a:rPr lang="en-GB" sz="1600" b="1" dirty="0"/>
              <a:t>EVD</a:t>
            </a:r>
            <a:r>
              <a:rPr lang="en-GB" sz="1600" dirty="0"/>
              <a:t>: Emerging Viral Diseases</a:t>
            </a:r>
          </a:p>
          <a:p>
            <a:pPr marL="285750" indent="-285750">
              <a:spcBef>
                <a:spcPts val="1200"/>
              </a:spcBef>
              <a:buFont typeface="Arial" panose="020B0604020202020204" pitchFamily="34" charset="0"/>
              <a:buChar char="•"/>
            </a:pPr>
            <a:r>
              <a:rPr lang="en-GB" sz="1600" b="1" dirty="0"/>
              <a:t>FWD</a:t>
            </a:r>
            <a:r>
              <a:rPr lang="en-GB" sz="1600" dirty="0"/>
              <a:t>: Food- and Waterborne Diseases</a:t>
            </a:r>
          </a:p>
          <a:p>
            <a:pPr marL="285750" indent="-285750">
              <a:spcBef>
                <a:spcPts val="1200"/>
              </a:spcBef>
              <a:buFont typeface="Arial" panose="020B0604020202020204" pitchFamily="34" charset="0"/>
              <a:buChar char="•"/>
            </a:pPr>
            <a:r>
              <a:rPr lang="en-GB" sz="1600" b="1" dirty="0"/>
              <a:t>HEP</a:t>
            </a:r>
            <a:r>
              <a:rPr lang="en-GB" sz="1600" dirty="0"/>
              <a:t>: Viral hepatitis</a:t>
            </a:r>
          </a:p>
          <a:p>
            <a:pPr marL="285750" indent="-285750">
              <a:spcBef>
                <a:spcPts val="1200"/>
              </a:spcBef>
              <a:buFont typeface="Arial" panose="020B0604020202020204" pitchFamily="34" charset="0"/>
              <a:buChar char="•"/>
            </a:pPr>
            <a:r>
              <a:rPr lang="en-GB" sz="1600" b="1" dirty="0"/>
              <a:t>HIV</a:t>
            </a:r>
            <a:r>
              <a:rPr lang="en-GB" sz="1600" dirty="0"/>
              <a:t>: HIV/AIDS</a:t>
            </a:r>
          </a:p>
          <a:p>
            <a:pPr marL="285750" indent="-285750">
              <a:spcBef>
                <a:spcPts val="1200"/>
              </a:spcBef>
              <a:buFont typeface="Arial" panose="020B0604020202020204" pitchFamily="34" charset="0"/>
              <a:buChar char="•"/>
            </a:pPr>
            <a:r>
              <a:rPr lang="en-GB" sz="1600" b="1" dirty="0"/>
              <a:t>IRV</a:t>
            </a:r>
            <a:r>
              <a:rPr lang="en-GB" sz="1600" dirty="0"/>
              <a:t>: Influenza and other Respiratory Viruses </a:t>
            </a:r>
          </a:p>
          <a:p>
            <a:pPr marL="285750" indent="-285750">
              <a:spcBef>
                <a:spcPts val="1200"/>
              </a:spcBef>
              <a:buFont typeface="Arial" panose="020B0604020202020204" pitchFamily="34" charset="0"/>
              <a:buChar char="•"/>
            </a:pPr>
            <a:r>
              <a:rPr lang="en-GB" sz="1600" b="1" dirty="0"/>
              <a:t>PREP</a:t>
            </a:r>
            <a:r>
              <a:rPr lang="en-GB" sz="1600" dirty="0"/>
              <a:t>: Preparedness</a:t>
            </a:r>
          </a:p>
          <a:p>
            <a:pPr marL="285750" indent="-285750">
              <a:spcBef>
                <a:spcPts val="1200"/>
              </a:spcBef>
              <a:buFont typeface="Arial" panose="020B0604020202020204" pitchFamily="34" charset="0"/>
              <a:buChar char="•"/>
            </a:pPr>
            <a:r>
              <a:rPr lang="en-GB" sz="1600" b="1" dirty="0"/>
              <a:t>SoHo</a:t>
            </a:r>
            <a:r>
              <a:rPr lang="en-GB" sz="1600" dirty="0"/>
              <a:t>: Substances of Human origin</a:t>
            </a:r>
          </a:p>
          <a:p>
            <a:pPr marL="285750" indent="-285750">
              <a:spcBef>
                <a:spcPts val="1200"/>
              </a:spcBef>
              <a:buFont typeface="Arial" panose="020B0604020202020204" pitchFamily="34" charset="0"/>
              <a:buChar char="•"/>
            </a:pPr>
            <a:r>
              <a:rPr lang="en-GB" sz="1600" b="1" dirty="0"/>
              <a:t>SRV</a:t>
            </a:r>
            <a:r>
              <a:rPr lang="en-GB" sz="1600" dirty="0"/>
              <a:t>: General Surveillance</a:t>
            </a:r>
          </a:p>
          <a:p>
            <a:pPr marL="285750" indent="-285750">
              <a:spcBef>
                <a:spcPts val="1200"/>
              </a:spcBef>
              <a:buFont typeface="Arial" panose="020B0604020202020204" pitchFamily="34" charset="0"/>
              <a:buChar char="•"/>
            </a:pPr>
            <a:r>
              <a:rPr lang="en-GB" sz="1600" b="1" dirty="0"/>
              <a:t>STI</a:t>
            </a:r>
            <a:r>
              <a:rPr lang="en-GB" sz="1600" dirty="0"/>
              <a:t>: Sexually transmitted infections</a:t>
            </a:r>
          </a:p>
          <a:p>
            <a:pPr marL="285750" indent="-285750">
              <a:spcBef>
                <a:spcPts val="1200"/>
              </a:spcBef>
              <a:buFont typeface="Arial" panose="020B0604020202020204" pitchFamily="34" charset="0"/>
              <a:buChar char="•"/>
            </a:pPr>
            <a:r>
              <a:rPr lang="en-GB" sz="1600" b="1" dirty="0"/>
              <a:t>TB</a:t>
            </a:r>
            <a:r>
              <a:rPr lang="en-GB" sz="1600" dirty="0"/>
              <a:t>: Tuberculosis</a:t>
            </a:r>
          </a:p>
          <a:p>
            <a:pPr marL="285750" indent="-285750">
              <a:spcBef>
                <a:spcPts val="1200"/>
              </a:spcBef>
              <a:buFont typeface="Arial" panose="020B0604020202020204" pitchFamily="34" charset="0"/>
              <a:buChar char="•"/>
            </a:pPr>
            <a:r>
              <a:rPr lang="en-GB" sz="1600" b="1" dirty="0"/>
              <a:t>VPD</a:t>
            </a:r>
            <a:r>
              <a:rPr lang="en-GB" sz="1600" dirty="0"/>
              <a:t>: Vaccine Preventable Diseases</a:t>
            </a:r>
          </a:p>
        </p:txBody>
      </p:sp>
    </p:spTree>
    <p:extLst>
      <p:ext uri="{BB962C8B-B14F-4D97-AF65-F5344CB8AC3E}">
        <p14:creationId xmlns:p14="http://schemas.microsoft.com/office/powerpoint/2010/main" val="21506816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C0D3801-2F24-173F-D14B-2239D192090A}"/>
              </a:ext>
            </a:extLst>
          </p:cNvPr>
          <p:cNvPicPr>
            <a:picLocks noChangeAspect="1"/>
          </p:cNvPicPr>
          <p:nvPr/>
        </p:nvPicPr>
        <p:blipFill>
          <a:blip r:embed="rId2"/>
          <a:stretch>
            <a:fillRect/>
          </a:stretch>
        </p:blipFill>
        <p:spPr>
          <a:xfrm>
            <a:off x="361020" y="1269627"/>
            <a:ext cx="11469960" cy="5078356"/>
          </a:xfrm>
          <a:prstGeom prst="rect">
            <a:avLst/>
          </a:prstGeom>
        </p:spPr>
      </p:pic>
      <p:sp>
        <p:nvSpPr>
          <p:cNvPr id="2" name="Title 1">
            <a:extLst>
              <a:ext uri="{FF2B5EF4-FFF2-40B4-BE49-F238E27FC236}">
                <a16:creationId xmlns:a16="http://schemas.microsoft.com/office/drawing/2014/main" id="{9A8AEC63-D214-58F6-5EAE-C0DD9BFEFBD4}"/>
              </a:ext>
            </a:extLst>
          </p:cNvPr>
          <p:cNvSpPr>
            <a:spLocks noGrp="1"/>
          </p:cNvSpPr>
          <p:nvPr>
            <p:ph type="title"/>
          </p:nvPr>
        </p:nvSpPr>
        <p:spPr/>
        <p:txBody>
          <a:bodyPr/>
          <a:lstStyle/>
          <a:p>
            <a:r>
              <a:rPr lang="en-GB" dirty="0" err="1"/>
              <a:t>Epipulse</a:t>
            </a:r>
            <a:r>
              <a:rPr lang="en-GB" dirty="0"/>
              <a:t> events</a:t>
            </a:r>
          </a:p>
        </p:txBody>
      </p:sp>
      <p:sp>
        <p:nvSpPr>
          <p:cNvPr id="5" name="Slide Number Placeholder 4">
            <a:extLst>
              <a:ext uri="{FF2B5EF4-FFF2-40B4-BE49-F238E27FC236}">
                <a16:creationId xmlns:a16="http://schemas.microsoft.com/office/drawing/2014/main" id="{5403FD22-C924-A067-2B6D-52009099E79C}"/>
              </a:ext>
            </a:extLst>
          </p:cNvPr>
          <p:cNvSpPr>
            <a:spLocks noGrp="1"/>
          </p:cNvSpPr>
          <p:nvPr>
            <p:ph type="sldNum" sz="quarter" idx="12"/>
          </p:nvPr>
        </p:nvSpPr>
        <p:spPr/>
        <p:txBody>
          <a:bodyPr/>
          <a:lstStyle/>
          <a:p>
            <a:fld id="{F9E29A8E-A0F1-419A-8E8B-A78BF9C70DE8}" type="slidenum">
              <a:rPr lang="en-GB" smtClean="0"/>
              <a:pPr/>
              <a:t>23</a:t>
            </a:fld>
            <a:endParaRPr lang="en-GB" dirty="0"/>
          </a:p>
        </p:txBody>
      </p:sp>
      <p:sp>
        <p:nvSpPr>
          <p:cNvPr id="3" name="Footer Placeholder 3">
            <a:extLst>
              <a:ext uri="{FF2B5EF4-FFF2-40B4-BE49-F238E27FC236}">
                <a16:creationId xmlns:a16="http://schemas.microsoft.com/office/drawing/2014/main" id="{E8D4337A-D73C-AFAB-4DE8-6C8E61AE279E}"/>
              </a:ext>
            </a:extLst>
          </p:cNvPr>
          <p:cNvSpPr>
            <a:spLocks noGrp="1"/>
          </p:cNvSpPr>
          <p:nvPr>
            <p:ph type="ftr" sz="quarter" idx="11"/>
          </p:nvPr>
        </p:nvSpPr>
        <p:spPr>
          <a:xfrm>
            <a:off x="407438" y="6454231"/>
            <a:ext cx="7733681" cy="365125"/>
          </a:xfrm>
        </p:spPr>
        <p:txBody>
          <a:bodyPr/>
          <a:lstStyle/>
          <a:p>
            <a:r>
              <a:rPr lang="en-GB" sz="1200" dirty="0"/>
              <a:t>Path on </a:t>
            </a:r>
            <a:r>
              <a:rPr lang="en-GB" sz="1200" dirty="0" err="1"/>
              <a:t>Epipulse</a:t>
            </a:r>
            <a:r>
              <a:rPr lang="en-GB" sz="1200" dirty="0"/>
              <a:t>:       &gt; [Explore tab] Events, Forum &amp; News &gt; {Item ID} </a:t>
            </a:r>
          </a:p>
        </p:txBody>
      </p:sp>
      <p:grpSp>
        <p:nvGrpSpPr>
          <p:cNvPr id="7" name="Group 6">
            <a:extLst>
              <a:ext uri="{FF2B5EF4-FFF2-40B4-BE49-F238E27FC236}">
                <a16:creationId xmlns:a16="http://schemas.microsoft.com/office/drawing/2014/main" id="{DACE5976-A9FE-3BB8-6095-B4A68293FA4D}"/>
              </a:ext>
            </a:extLst>
          </p:cNvPr>
          <p:cNvGrpSpPr>
            <a:grpSpLocks noChangeAspect="1"/>
          </p:cNvGrpSpPr>
          <p:nvPr/>
        </p:nvGrpSpPr>
        <p:grpSpPr>
          <a:xfrm>
            <a:off x="1758033" y="6579551"/>
            <a:ext cx="163758" cy="114484"/>
            <a:chOff x="897183" y="6255414"/>
            <a:chExt cx="279294" cy="195256"/>
          </a:xfrm>
          <a:solidFill>
            <a:srgbClr val="898989"/>
          </a:solidFill>
        </p:grpSpPr>
        <p:sp>
          <p:nvSpPr>
            <p:cNvPr id="18" name="Rectangle 17">
              <a:extLst>
                <a:ext uri="{FF2B5EF4-FFF2-40B4-BE49-F238E27FC236}">
                  <a16:creationId xmlns:a16="http://schemas.microsoft.com/office/drawing/2014/main" id="{5B1E5304-2B54-C656-5B2A-B479B8E1C358}"/>
                </a:ext>
              </a:extLst>
            </p:cNvPr>
            <p:cNvSpPr/>
            <p:nvPr/>
          </p:nvSpPr>
          <p:spPr>
            <a:xfrm>
              <a:off x="897183" y="6255414"/>
              <a:ext cx="279294" cy="47824"/>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4B28CA08-A096-20D8-A7CF-E3D084A4D4DE}"/>
                </a:ext>
              </a:extLst>
            </p:cNvPr>
            <p:cNvSpPr/>
            <p:nvPr/>
          </p:nvSpPr>
          <p:spPr>
            <a:xfrm>
              <a:off x="897183" y="6327217"/>
              <a:ext cx="279294" cy="47824"/>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5A6DFABF-AA52-1AAB-4356-D67A42FBFD5C}"/>
                </a:ext>
              </a:extLst>
            </p:cNvPr>
            <p:cNvSpPr/>
            <p:nvPr/>
          </p:nvSpPr>
          <p:spPr>
            <a:xfrm>
              <a:off x="897183" y="6402846"/>
              <a:ext cx="279294" cy="47824"/>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3" name="Rectangle: Rounded Corners 22">
            <a:extLst>
              <a:ext uri="{FF2B5EF4-FFF2-40B4-BE49-F238E27FC236}">
                <a16:creationId xmlns:a16="http://schemas.microsoft.com/office/drawing/2014/main" id="{322BF618-1CC9-5F53-6C72-FFA3FEBDF6AF}"/>
              </a:ext>
            </a:extLst>
          </p:cNvPr>
          <p:cNvSpPr/>
          <p:nvPr/>
        </p:nvSpPr>
        <p:spPr>
          <a:xfrm>
            <a:off x="566852" y="5134061"/>
            <a:ext cx="11043494" cy="528507"/>
          </a:xfrm>
          <a:prstGeom prst="roundRect">
            <a:avLst>
              <a:gd name="adj" fmla="val 4365"/>
            </a:avLst>
          </a:prstGeom>
          <a:noFill/>
          <a:ln w="25400">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Box 24">
            <a:extLst>
              <a:ext uri="{FF2B5EF4-FFF2-40B4-BE49-F238E27FC236}">
                <a16:creationId xmlns:a16="http://schemas.microsoft.com/office/drawing/2014/main" id="{DBC1373D-620F-B2CD-A8C2-7030E3D17A81}"/>
              </a:ext>
            </a:extLst>
          </p:cNvPr>
          <p:cNvSpPr txBox="1"/>
          <p:nvPr/>
        </p:nvSpPr>
        <p:spPr>
          <a:xfrm>
            <a:off x="7533270" y="5956363"/>
            <a:ext cx="1388875" cy="286232"/>
          </a:xfrm>
          <a:prstGeom prst="rect">
            <a:avLst/>
          </a:prstGeom>
          <a:noFill/>
        </p:spPr>
        <p:txBody>
          <a:bodyPr wrap="square" rtlCol="0">
            <a:spAutoFit/>
          </a:bodyPr>
          <a:lstStyle/>
          <a:p>
            <a:r>
              <a:rPr lang="en-GB" sz="1400" dirty="0"/>
              <a:t>Comment #1</a:t>
            </a:r>
          </a:p>
        </p:txBody>
      </p:sp>
      <p:cxnSp>
        <p:nvCxnSpPr>
          <p:cNvPr id="10" name="Straight Connector 9">
            <a:extLst>
              <a:ext uri="{FF2B5EF4-FFF2-40B4-BE49-F238E27FC236}">
                <a16:creationId xmlns:a16="http://schemas.microsoft.com/office/drawing/2014/main" id="{BCBCFCB6-CF6E-4BD8-DE2C-5CFB72C97889}"/>
              </a:ext>
            </a:extLst>
          </p:cNvPr>
          <p:cNvCxnSpPr/>
          <p:nvPr/>
        </p:nvCxnSpPr>
        <p:spPr>
          <a:xfrm>
            <a:off x="8261405" y="5662568"/>
            <a:ext cx="0" cy="330663"/>
          </a:xfrm>
          <a:prstGeom prst="line">
            <a:avLst/>
          </a:prstGeom>
          <a:ln w="25400" cap="rnd"/>
        </p:spPr>
        <p:style>
          <a:lnRef idx="1">
            <a:schemeClr val="dk1"/>
          </a:lnRef>
          <a:fillRef idx="0">
            <a:schemeClr val="dk1"/>
          </a:fillRef>
          <a:effectRef idx="0">
            <a:schemeClr val="dk1"/>
          </a:effectRef>
          <a:fontRef idx="minor">
            <a:schemeClr val="tx1"/>
          </a:fontRef>
        </p:style>
      </p:cxnSp>
      <p:sp>
        <p:nvSpPr>
          <p:cNvPr id="11" name="Rectangle: Rounded Corners 10">
            <a:extLst>
              <a:ext uri="{FF2B5EF4-FFF2-40B4-BE49-F238E27FC236}">
                <a16:creationId xmlns:a16="http://schemas.microsoft.com/office/drawing/2014/main" id="{8E11FC85-78D8-F286-75EE-CE8147CF4D55}"/>
              </a:ext>
            </a:extLst>
          </p:cNvPr>
          <p:cNvSpPr/>
          <p:nvPr/>
        </p:nvSpPr>
        <p:spPr>
          <a:xfrm>
            <a:off x="520809" y="4023298"/>
            <a:ext cx="11127851" cy="425348"/>
          </a:xfrm>
          <a:prstGeom prst="roundRect">
            <a:avLst>
              <a:gd name="adj" fmla="val 4365"/>
            </a:avLst>
          </a:prstGeom>
          <a:noFill/>
          <a:ln w="25400">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EA337A54-EC01-7D76-666E-7040A6C9E5A8}"/>
              </a:ext>
            </a:extLst>
          </p:cNvPr>
          <p:cNvSpPr txBox="1"/>
          <p:nvPr/>
        </p:nvSpPr>
        <p:spPr>
          <a:xfrm>
            <a:off x="7880140" y="3443271"/>
            <a:ext cx="1388875" cy="286232"/>
          </a:xfrm>
          <a:prstGeom prst="rect">
            <a:avLst/>
          </a:prstGeom>
          <a:noFill/>
        </p:spPr>
        <p:txBody>
          <a:bodyPr wrap="square" rtlCol="0">
            <a:spAutoFit/>
          </a:bodyPr>
          <a:lstStyle/>
          <a:p>
            <a:r>
              <a:rPr lang="en-GB" sz="1400" dirty="0"/>
              <a:t>Instructions</a:t>
            </a:r>
          </a:p>
        </p:txBody>
      </p:sp>
      <p:cxnSp>
        <p:nvCxnSpPr>
          <p:cNvPr id="13" name="Straight Connector 12">
            <a:extLst>
              <a:ext uri="{FF2B5EF4-FFF2-40B4-BE49-F238E27FC236}">
                <a16:creationId xmlns:a16="http://schemas.microsoft.com/office/drawing/2014/main" id="{ACCAF237-FD56-9CAC-222A-771D3B20C4D6}"/>
              </a:ext>
            </a:extLst>
          </p:cNvPr>
          <p:cNvCxnSpPr/>
          <p:nvPr/>
        </p:nvCxnSpPr>
        <p:spPr>
          <a:xfrm>
            <a:off x="8250802" y="3692635"/>
            <a:ext cx="0" cy="330663"/>
          </a:xfrm>
          <a:prstGeom prst="line">
            <a:avLst/>
          </a:prstGeom>
          <a:ln w="25400" cap="rnd"/>
        </p:spPr>
        <p:style>
          <a:lnRef idx="1">
            <a:schemeClr val="dk1"/>
          </a:lnRef>
          <a:fillRef idx="0">
            <a:schemeClr val="dk1"/>
          </a:fillRef>
          <a:effectRef idx="0">
            <a:schemeClr val="dk1"/>
          </a:effectRef>
          <a:fontRef idx="minor">
            <a:schemeClr val="tx1"/>
          </a:fontRef>
        </p:style>
      </p:cxnSp>
      <p:sp>
        <p:nvSpPr>
          <p:cNvPr id="14" name="Rectangle: Rounded Corners 13">
            <a:extLst>
              <a:ext uri="{FF2B5EF4-FFF2-40B4-BE49-F238E27FC236}">
                <a16:creationId xmlns:a16="http://schemas.microsoft.com/office/drawing/2014/main" id="{F0312DCA-F649-3013-F8BB-DF576E33254B}"/>
              </a:ext>
            </a:extLst>
          </p:cNvPr>
          <p:cNvSpPr/>
          <p:nvPr/>
        </p:nvSpPr>
        <p:spPr>
          <a:xfrm>
            <a:off x="11423073" y="5134061"/>
            <a:ext cx="187273" cy="165304"/>
          </a:xfrm>
          <a:prstGeom prst="roundRect">
            <a:avLst>
              <a:gd name="adj" fmla="val 4365"/>
            </a:avLst>
          </a:prstGeom>
          <a:noFill/>
          <a:ln w="25400">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1BB150FB-AFEC-1FC2-13E4-77B0A223B384}"/>
              </a:ext>
            </a:extLst>
          </p:cNvPr>
          <p:cNvSpPr txBox="1"/>
          <p:nvPr/>
        </p:nvSpPr>
        <p:spPr>
          <a:xfrm>
            <a:off x="10437022" y="5945938"/>
            <a:ext cx="1388875" cy="286232"/>
          </a:xfrm>
          <a:prstGeom prst="rect">
            <a:avLst/>
          </a:prstGeom>
          <a:noFill/>
        </p:spPr>
        <p:txBody>
          <a:bodyPr wrap="square" rtlCol="0">
            <a:spAutoFit/>
          </a:bodyPr>
          <a:lstStyle/>
          <a:p>
            <a:r>
              <a:rPr lang="en-GB" sz="1400" dirty="0"/>
              <a:t>Attachment(s)</a:t>
            </a:r>
          </a:p>
        </p:txBody>
      </p:sp>
      <p:sp>
        <p:nvSpPr>
          <p:cNvPr id="16" name="Freeform: Shape 15">
            <a:extLst>
              <a:ext uri="{FF2B5EF4-FFF2-40B4-BE49-F238E27FC236}">
                <a16:creationId xmlns:a16="http://schemas.microsoft.com/office/drawing/2014/main" id="{4113C7AF-F05C-4F1D-347D-807BFE7F3B37}"/>
              </a:ext>
            </a:extLst>
          </p:cNvPr>
          <p:cNvSpPr/>
          <p:nvPr/>
        </p:nvSpPr>
        <p:spPr>
          <a:xfrm>
            <a:off x="11625148" y="5200048"/>
            <a:ext cx="234343" cy="889025"/>
          </a:xfrm>
          <a:custGeom>
            <a:avLst/>
            <a:gdLst>
              <a:gd name="connsiteX0" fmla="*/ 69273 w 256309"/>
              <a:gd name="connsiteY0" fmla="*/ 886691 h 886691"/>
              <a:gd name="connsiteX1" fmla="*/ 256309 w 256309"/>
              <a:gd name="connsiteY1" fmla="*/ 886691 h 886691"/>
              <a:gd name="connsiteX2" fmla="*/ 256309 w 256309"/>
              <a:gd name="connsiteY2" fmla="*/ 0 h 886691"/>
              <a:gd name="connsiteX3" fmla="*/ 0 w 256309"/>
              <a:gd name="connsiteY3" fmla="*/ 0 h 886691"/>
            </a:gdLst>
            <a:ahLst/>
            <a:cxnLst>
              <a:cxn ang="0">
                <a:pos x="connsiteX0" y="connsiteY0"/>
              </a:cxn>
              <a:cxn ang="0">
                <a:pos x="connsiteX1" y="connsiteY1"/>
              </a:cxn>
              <a:cxn ang="0">
                <a:pos x="connsiteX2" y="connsiteY2"/>
              </a:cxn>
              <a:cxn ang="0">
                <a:pos x="connsiteX3" y="connsiteY3"/>
              </a:cxn>
            </a:cxnLst>
            <a:rect l="l" t="t" r="r" b="b"/>
            <a:pathLst>
              <a:path w="256309" h="886691">
                <a:moveTo>
                  <a:pt x="69273" y="886691"/>
                </a:moveTo>
                <a:lnTo>
                  <a:pt x="256309" y="886691"/>
                </a:lnTo>
                <a:lnTo>
                  <a:pt x="256309" y="0"/>
                </a:lnTo>
                <a:lnTo>
                  <a:pt x="0" y="0"/>
                </a:lnTo>
              </a:path>
            </a:pathLst>
          </a:custGeom>
          <a:ln w="28575" cap="rnd">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sp>
        <p:nvSpPr>
          <p:cNvPr id="17" name="Rectangle: Rounded Corners 16">
            <a:extLst>
              <a:ext uri="{FF2B5EF4-FFF2-40B4-BE49-F238E27FC236}">
                <a16:creationId xmlns:a16="http://schemas.microsoft.com/office/drawing/2014/main" id="{35913154-4CC8-C9C4-64C3-2E4B442C754F}"/>
              </a:ext>
            </a:extLst>
          </p:cNvPr>
          <p:cNvSpPr/>
          <p:nvPr/>
        </p:nvSpPr>
        <p:spPr>
          <a:xfrm>
            <a:off x="432000" y="3054409"/>
            <a:ext cx="848160" cy="212674"/>
          </a:xfrm>
          <a:prstGeom prst="roundRect">
            <a:avLst>
              <a:gd name="adj" fmla="val 4365"/>
            </a:avLst>
          </a:prstGeom>
          <a:noFill/>
          <a:ln w="25400">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Box 25">
            <a:extLst>
              <a:ext uri="{FF2B5EF4-FFF2-40B4-BE49-F238E27FC236}">
                <a16:creationId xmlns:a16="http://schemas.microsoft.com/office/drawing/2014/main" id="{83842F24-D554-D8D9-FB54-38CAC5E85D75}"/>
              </a:ext>
            </a:extLst>
          </p:cNvPr>
          <p:cNvSpPr txBox="1"/>
          <p:nvPr/>
        </p:nvSpPr>
        <p:spPr>
          <a:xfrm>
            <a:off x="1121342" y="3289457"/>
            <a:ext cx="2224770" cy="286232"/>
          </a:xfrm>
          <a:prstGeom prst="rect">
            <a:avLst/>
          </a:prstGeom>
          <a:noFill/>
        </p:spPr>
        <p:txBody>
          <a:bodyPr wrap="square" rtlCol="0">
            <a:spAutoFit/>
          </a:bodyPr>
          <a:lstStyle/>
          <a:p>
            <a:r>
              <a:rPr lang="en-GB" sz="1400" dirty="0"/>
              <a:t>ECDC event summary</a:t>
            </a:r>
          </a:p>
        </p:txBody>
      </p:sp>
      <p:sp>
        <p:nvSpPr>
          <p:cNvPr id="28" name="Freeform: Shape 27">
            <a:extLst>
              <a:ext uri="{FF2B5EF4-FFF2-40B4-BE49-F238E27FC236}">
                <a16:creationId xmlns:a16="http://schemas.microsoft.com/office/drawing/2014/main" id="{6CB18131-E6A5-ADFA-5523-2AF50D6BB843}"/>
              </a:ext>
            </a:extLst>
          </p:cNvPr>
          <p:cNvSpPr/>
          <p:nvPr/>
        </p:nvSpPr>
        <p:spPr>
          <a:xfrm>
            <a:off x="818147" y="3272589"/>
            <a:ext cx="346510" cy="149192"/>
          </a:xfrm>
          <a:custGeom>
            <a:avLst/>
            <a:gdLst>
              <a:gd name="connsiteX0" fmla="*/ 0 w 346510"/>
              <a:gd name="connsiteY0" fmla="*/ 0 h 149192"/>
              <a:gd name="connsiteX1" fmla="*/ 0 w 346510"/>
              <a:gd name="connsiteY1" fmla="*/ 149192 h 149192"/>
              <a:gd name="connsiteX2" fmla="*/ 346510 w 346510"/>
              <a:gd name="connsiteY2" fmla="*/ 149192 h 149192"/>
            </a:gdLst>
            <a:ahLst/>
            <a:cxnLst>
              <a:cxn ang="0">
                <a:pos x="connsiteX0" y="connsiteY0"/>
              </a:cxn>
              <a:cxn ang="0">
                <a:pos x="connsiteX1" y="connsiteY1"/>
              </a:cxn>
              <a:cxn ang="0">
                <a:pos x="connsiteX2" y="connsiteY2"/>
              </a:cxn>
            </a:cxnLst>
            <a:rect l="l" t="t" r="r" b="b"/>
            <a:pathLst>
              <a:path w="346510" h="149192">
                <a:moveTo>
                  <a:pt x="0" y="0"/>
                </a:moveTo>
                <a:lnTo>
                  <a:pt x="0" y="149192"/>
                </a:lnTo>
                <a:lnTo>
                  <a:pt x="346510" y="149192"/>
                </a:lnTo>
              </a:path>
            </a:pathLst>
          </a:custGeom>
          <a:ln w="25400" cap="rnd">
            <a:round/>
          </a:ln>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9372537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C0D3801-2F24-173F-D14B-2239D192090A}"/>
              </a:ext>
            </a:extLst>
          </p:cNvPr>
          <p:cNvPicPr>
            <a:picLocks noChangeAspect="1"/>
          </p:cNvPicPr>
          <p:nvPr/>
        </p:nvPicPr>
        <p:blipFill>
          <a:blip r:embed="rId2"/>
          <a:stretch>
            <a:fillRect/>
          </a:stretch>
        </p:blipFill>
        <p:spPr>
          <a:xfrm>
            <a:off x="361020" y="1269627"/>
            <a:ext cx="11469960" cy="5078356"/>
          </a:xfrm>
          <a:prstGeom prst="rect">
            <a:avLst/>
          </a:prstGeom>
        </p:spPr>
      </p:pic>
      <p:sp>
        <p:nvSpPr>
          <p:cNvPr id="2" name="Title 1">
            <a:extLst>
              <a:ext uri="{FF2B5EF4-FFF2-40B4-BE49-F238E27FC236}">
                <a16:creationId xmlns:a16="http://schemas.microsoft.com/office/drawing/2014/main" id="{9A8AEC63-D214-58F6-5EAE-C0DD9BFEFBD4}"/>
              </a:ext>
            </a:extLst>
          </p:cNvPr>
          <p:cNvSpPr>
            <a:spLocks noGrp="1"/>
          </p:cNvSpPr>
          <p:nvPr>
            <p:ph type="title"/>
          </p:nvPr>
        </p:nvSpPr>
        <p:spPr/>
        <p:txBody>
          <a:bodyPr/>
          <a:lstStyle/>
          <a:p>
            <a:r>
              <a:rPr lang="en-GB" dirty="0"/>
              <a:t>How to add a comment</a:t>
            </a:r>
          </a:p>
        </p:txBody>
      </p:sp>
      <p:sp>
        <p:nvSpPr>
          <p:cNvPr id="5" name="Slide Number Placeholder 4">
            <a:extLst>
              <a:ext uri="{FF2B5EF4-FFF2-40B4-BE49-F238E27FC236}">
                <a16:creationId xmlns:a16="http://schemas.microsoft.com/office/drawing/2014/main" id="{5403FD22-C924-A067-2B6D-52009099E79C}"/>
              </a:ext>
            </a:extLst>
          </p:cNvPr>
          <p:cNvSpPr>
            <a:spLocks noGrp="1"/>
          </p:cNvSpPr>
          <p:nvPr>
            <p:ph type="sldNum" sz="quarter" idx="12"/>
          </p:nvPr>
        </p:nvSpPr>
        <p:spPr/>
        <p:txBody>
          <a:bodyPr/>
          <a:lstStyle/>
          <a:p>
            <a:fld id="{F9E29A8E-A0F1-419A-8E8B-A78BF9C70DE8}" type="slidenum">
              <a:rPr lang="en-GB" smtClean="0"/>
              <a:pPr/>
              <a:t>24</a:t>
            </a:fld>
            <a:endParaRPr lang="en-GB" dirty="0"/>
          </a:p>
        </p:txBody>
      </p:sp>
      <p:sp>
        <p:nvSpPr>
          <p:cNvPr id="3" name="Footer Placeholder 3">
            <a:extLst>
              <a:ext uri="{FF2B5EF4-FFF2-40B4-BE49-F238E27FC236}">
                <a16:creationId xmlns:a16="http://schemas.microsoft.com/office/drawing/2014/main" id="{E8D4337A-D73C-AFAB-4DE8-6C8E61AE279E}"/>
              </a:ext>
            </a:extLst>
          </p:cNvPr>
          <p:cNvSpPr>
            <a:spLocks noGrp="1"/>
          </p:cNvSpPr>
          <p:nvPr>
            <p:ph type="ftr" sz="quarter" idx="11"/>
          </p:nvPr>
        </p:nvSpPr>
        <p:spPr>
          <a:xfrm>
            <a:off x="407438" y="6454231"/>
            <a:ext cx="7733681" cy="365125"/>
          </a:xfrm>
        </p:spPr>
        <p:txBody>
          <a:bodyPr/>
          <a:lstStyle/>
          <a:p>
            <a:r>
              <a:rPr lang="en-GB" sz="1200" dirty="0"/>
              <a:t>Path on </a:t>
            </a:r>
            <a:r>
              <a:rPr lang="en-GB" sz="1200" dirty="0" err="1"/>
              <a:t>Epipulse</a:t>
            </a:r>
            <a:r>
              <a:rPr lang="en-GB" sz="1200" dirty="0"/>
              <a:t>:       &gt; [Explore tab] Events, Forum &amp; News &gt; {Item ID} </a:t>
            </a:r>
          </a:p>
        </p:txBody>
      </p:sp>
      <p:grpSp>
        <p:nvGrpSpPr>
          <p:cNvPr id="7" name="Group 6">
            <a:extLst>
              <a:ext uri="{FF2B5EF4-FFF2-40B4-BE49-F238E27FC236}">
                <a16:creationId xmlns:a16="http://schemas.microsoft.com/office/drawing/2014/main" id="{DACE5976-A9FE-3BB8-6095-B4A68293FA4D}"/>
              </a:ext>
            </a:extLst>
          </p:cNvPr>
          <p:cNvGrpSpPr>
            <a:grpSpLocks noChangeAspect="1"/>
          </p:cNvGrpSpPr>
          <p:nvPr/>
        </p:nvGrpSpPr>
        <p:grpSpPr>
          <a:xfrm>
            <a:off x="1758033" y="6579551"/>
            <a:ext cx="163758" cy="114484"/>
            <a:chOff x="897183" y="6255414"/>
            <a:chExt cx="279294" cy="195256"/>
          </a:xfrm>
          <a:solidFill>
            <a:srgbClr val="898989"/>
          </a:solidFill>
        </p:grpSpPr>
        <p:sp>
          <p:nvSpPr>
            <p:cNvPr id="18" name="Rectangle 17">
              <a:extLst>
                <a:ext uri="{FF2B5EF4-FFF2-40B4-BE49-F238E27FC236}">
                  <a16:creationId xmlns:a16="http://schemas.microsoft.com/office/drawing/2014/main" id="{5B1E5304-2B54-C656-5B2A-B479B8E1C358}"/>
                </a:ext>
              </a:extLst>
            </p:cNvPr>
            <p:cNvSpPr/>
            <p:nvPr/>
          </p:nvSpPr>
          <p:spPr>
            <a:xfrm>
              <a:off x="897183" y="6255414"/>
              <a:ext cx="279294" cy="47824"/>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4B28CA08-A096-20D8-A7CF-E3D084A4D4DE}"/>
                </a:ext>
              </a:extLst>
            </p:cNvPr>
            <p:cNvSpPr/>
            <p:nvPr/>
          </p:nvSpPr>
          <p:spPr>
            <a:xfrm>
              <a:off x="897183" y="6327217"/>
              <a:ext cx="279294" cy="47824"/>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5A6DFABF-AA52-1AAB-4356-D67A42FBFD5C}"/>
                </a:ext>
              </a:extLst>
            </p:cNvPr>
            <p:cNvSpPr/>
            <p:nvPr/>
          </p:nvSpPr>
          <p:spPr>
            <a:xfrm>
              <a:off x="897183" y="6402846"/>
              <a:ext cx="279294" cy="47824"/>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7" name="Rectangle: Rounded Corners 16">
            <a:extLst>
              <a:ext uri="{FF2B5EF4-FFF2-40B4-BE49-F238E27FC236}">
                <a16:creationId xmlns:a16="http://schemas.microsoft.com/office/drawing/2014/main" id="{35913154-4CC8-C9C4-64C3-2E4B442C754F}"/>
              </a:ext>
            </a:extLst>
          </p:cNvPr>
          <p:cNvSpPr/>
          <p:nvPr/>
        </p:nvSpPr>
        <p:spPr>
          <a:xfrm>
            <a:off x="9925318" y="3318457"/>
            <a:ext cx="965916" cy="262214"/>
          </a:xfrm>
          <a:prstGeom prst="roundRect">
            <a:avLst>
              <a:gd name="adj" fmla="val 4365"/>
            </a:avLst>
          </a:prstGeom>
          <a:noFill/>
          <a:ln w="25400">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 name="Straight Arrow Connector 7">
            <a:extLst>
              <a:ext uri="{FF2B5EF4-FFF2-40B4-BE49-F238E27FC236}">
                <a16:creationId xmlns:a16="http://schemas.microsoft.com/office/drawing/2014/main" id="{50A5D289-8D2C-5A90-2A05-E4FEB9D084CC}"/>
              </a:ext>
            </a:extLst>
          </p:cNvPr>
          <p:cNvCxnSpPr>
            <a:cxnSpLocks/>
          </p:cNvCxnSpPr>
          <p:nvPr/>
        </p:nvCxnSpPr>
        <p:spPr>
          <a:xfrm flipH="1" flipV="1">
            <a:off x="10458394" y="3618831"/>
            <a:ext cx="191900" cy="189974"/>
          </a:xfrm>
          <a:prstGeom prst="straightConnector1">
            <a:avLst/>
          </a:prstGeom>
          <a:ln w="28575" cap="rnd">
            <a:tailEnd type="triangle" w="lg" len="lg"/>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1100670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4936187-8025-7000-752E-2C71F26CCBF8}"/>
              </a:ext>
            </a:extLst>
          </p:cNvPr>
          <p:cNvPicPr>
            <a:picLocks noChangeAspect="1"/>
          </p:cNvPicPr>
          <p:nvPr/>
        </p:nvPicPr>
        <p:blipFill>
          <a:blip r:embed="rId2"/>
          <a:stretch>
            <a:fillRect/>
          </a:stretch>
        </p:blipFill>
        <p:spPr>
          <a:xfrm>
            <a:off x="535112" y="1151588"/>
            <a:ext cx="9344912" cy="5260984"/>
          </a:xfrm>
          <a:prstGeom prst="rect">
            <a:avLst/>
          </a:prstGeom>
          <a:noFill/>
        </p:spPr>
      </p:pic>
      <p:sp>
        <p:nvSpPr>
          <p:cNvPr id="11" name="Rectangle: Rounded Corners 10">
            <a:extLst>
              <a:ext uri="{FF2B5EF4-FFF2-40B4-BE49-F238E27FC236}">
                <a16:creationId xmlns:a16="http://schemas.microsoft.com/office/drawing/2014/main" id="{659E7760-2A66-EF89-F9AB-F470751126BB}"/>
              </a:ext>
            </a:extLst>
          </p:cNvPr>
          <p:cNvSpPr/>
          <p:nvPr/>
        </p:nvSpPr>
        <p:spPr>
          <a:xfrm>
            <a:off x="535112" y="1151588"/>
            <a:ext cx="9344912" cy="5299884"/>
          </a:xfrm>
          <a:prstGeom prst="roundRect">
            <a:avLst>
              <a:gd name="adj" fmla="val 1093"/>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9A8AEC63-D214-58F6-5EAE-C0DD9BFEFBD4}"/>
              </a:ext>
            </a:extLst>
          </p:cNvPr>
          <p:cNvSpPr>
            <a:spLocks noGrp="1"/>
          </p:cNvSpPr>
          <p:nvPr>
            <p:ph type="title"/>
          </p:nvPr>
        </p:nvSpPr>
        <p:spPr/>
        <p:txBody>
          <a:bodyPr/>
          <a:lstStyle/>
          <a:p>
            <a:r>
              <a:rPr lang="en-GB" dirty="0"/>
              <a:t>How to add a comment</a:t>
            </a:r>
          </a:p>
        </p:txBody>
      </p:sp>
      <p:sp>
        <p:nvSpPr>
          <p:cNvPr id="5" name="Slide Number Placeholder 4">
            <a:extLst>
              <a:ext uri="{FF2B5EF4-FFF2-40B4-BE49-F238E27FC236}">
                <a16:creationId xmlns:a16="http://schemas.microsoft.com/office/drawing/2014/main" id="{5403FD22-C924-A067-2B6D-52009099E79C}"/>
              </a:ext>
            </a:extLst>
          </p:cNvPr>
          <p:cNvSpPr>
            <a:spLocks noGrp="1"/>
          </p:cNvSpPr>
          <p:nvPr>
            <p:ph type="sldNum" sz="quarter" idx="12"/>
          </p:nvPr>
        </p:nvSpPr>
        <p:spPr/>
        <p:txBody>
          <a:bodyPr/>
          <a:lstStyle/>
          <a:p>
            <a:fld id="{F9E29A8E-A0F1-419A-8E8B-A78BF9C70DE8}" type="slidenum">
              <a:rPr lang="en-GB" smtClean="0"/>
              <a:pPr/>
              <a:t>25</a:t>
            </a:fld>
            <a:endParaRPr lang="en-GB" dirty="0"/>
          </a:p>
        </p:txBody>
      </p:sp>
      <p:sp>
        <p:nvSpPr>
          <p:cNvPr id="12" name="TextBox 11">
            <a:extLst>
              <a:ext uri="{FF2B5EF4-FFF2-40B4-BE49-F238E27FC236}">
                <a16:creationId xmlns:a16="http://schemas.microsoft.com/office/drawing/2014/main" id="{0652C0C2-6B88-7A5D-2160-962F51F7CE90}"/>
              </a:ext>
            </a:extLst>
          </p:cNvPr>
          <p:cNvSpPr txBox="1"/>
          <p:nvPr/>
        </p:nvSpPr>
        <p:spPr>
          <a:xfrm>
            <a:off x="661152" y="3260567"/>
            <a:ext cx="9069921" cy="216982"/>
          </a:xfrm>
          <a:prstGeom prst="rect">
            <a:avLst/>
          </a:prstGeom>
          <a:noFill/>
        </p:spPr>
        <p:txBody>
          <a:bodyPr wrap="square" rtlCol="0">
            <a:spAutoFit/>
          </a:bodyPr>
          <a:lstStyle/>
          <a:p>
            <a:r>
              <a:rPr lang="en-GB" sz="900" dirty="0"/>
              <a:t>Are case clusters emerging in specific groups/settings? Is there any relevant clinical information/epidemiological analysis that you feel is worth sharing?</a:t>
            </a:r>
          </a:p>
        </p:txBody>
      </p:sp>
      <p:sp>
        <p:nvSpPr>
          <p:cNvPr id="13" name="TextBox 12">
            <a:extLst>
              <a:ext uri="{FF2B5EF4-FFF2-40B4-BE49-F238E27FC236}">
                <a16:creationId xmlns:a16="http://schemas.microsoft.com/office/drawing/2014/main" id="{ED40DE3F-97FD-F97B-C8D7-20AC97299CE9}"/>
              </a:ext>
            </a:extLst>
          </p:cNvPr>
          <p:cNvSpPr txBox="1"/>
          <p:nvPr/>
        </p:nvSpPr>
        <p:spPr>
          <a:xfrm>
            <a:off x="661152" y="4121820"/>
            <a:ext cx="9069921" cy="341632"/>
          </a:xfrm>
          <a:prstGeom prst="rect">
            <a:avLst/>
          </a:prstGeom>
          <a:noFill/>
        </p:spPr>
        <p:txBody>
          <a:bodyPr wrap="square" rtlCol="0">
            <a:spAutoFit/>
          </a:bodyPr>
          <a:lstStyle/>
          <a:p>
            <a:r>
              <a:rPr lang="en-GB" sz="900" dirty="0"/>
              <a:t>Do you have any molecular typing data? Do you have any antimicrobial resistance profiles (phenotypic data or predictions from WGS data) for isolates involved in this event? Did you observe any issues with the diagnostics? </a:t>
            </a:r>
          </a:p>
        </p:txBody>
      </p:sp>
      <p:sp>
        <p:nvSpPr>
          <p:cNvPr id="3" name="TextBox 2">
            <a:extLst>
              <a:ext uri="{FF2B5EF4-FFF2-40B4-BE49-F238E27FC236}">
                <a16:creationId xmlns:a16="http://schemas.microsoft.com/office/drawing/2014/main" id="{4FBA929C-B7D4-DA26-3904-69ACCEB43148}"/>
              </a:ext>
            </a:extLst>
          </p:cNvPr>
          <p:cNvSpPr txBox="1"/>
          <p:nvPr/>
        </p:nvSpPr>
        <p:spPr>
          <a:xfrm>
            <a:off x="661152" y="4981096"/>
            <a:ext cx="9069921" cy="216982"/>
          </a:xfrm>
          <a:prstGeom prst="rect">
            <a:avLst/>
          </a:prstGeom>
          <a:noFill/>
        </p:spPr>
        <p:txBody>
          <a:bodyPr wrap="square" rtlCol="0">
            <a:spAutoFit/>
          </a:bodyPr>
          <a:lstStyle/>
          <a:p>
            <a:r>
              <a:rPr lang="en-GB" sz="900" dirty="0"/>
              <a:t>Which control measures are currently in place? Did you implement additional control measures?</a:t>
            </a:r>
          </a:p>
        </p:txBody>
      </p:sp>
    </p:spTree>
    <p:extLst>
      <p:ext uri="{BB962C8B-B14F-4D97-AF65-F5344CB8AC3E}">
        <p14:creationId xmlns:p14="http://schemas.microsoft.com/office/powerpoint/2010/main" val="4175549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AEC63-D214-58F6-5EAE-C0DD9BFEFBD4}"/>
              </a:ext>
            </a:extLst>
          </p:cNvPr>
          <p:cNvSpPr>
            <a:spLocks noGrp="1"/>
          </p:cNvSpPr>
          <p:nvPr>
            <p:ph type="title"/>
          </p:nvPr>
        </p:nvSpPr>
        <p:spPr/>
        <p:txBody>
          <a:bodyPr/>
          <a:lstStyle/>
          <a:p>
            <a:r>
              <a:rPr lang="en-GB" dirty="0" err="1"/>
              <a:t>Epipulse</a:t>
            </a:r>
            <a:r>
              <a:rPr lang="en-GB" dirty="0"/>
              <a:t>: how to launch an event </a:t>
            </a:r>
            <a:r>
              <a:rPr lang="en-GB" sz="2400" dirty="0"/>
              <a:t>(1/2)</a:t>
            </a:r>
            <a:endParaRPr lang="en-GB" dirty="0"/>
          </a:p>
        </p:txBody>
      </p:sp>
      <p:sp>
        <p:nvSpPr>
          <p:cNvPr id="4" name="Footer Placeholder 3">
            <a:extLst>
              <a:ext uri="{FF2B5EF4-FFF2-40B4-BE49-F238E27FC236}">
                <a16:creationId xmlns:a16="http://schemas.microsoft.com/office/drawing/2014/main" id="{690D89A0-35CA-7D93-0722-7E20B795C2BE}"/>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5403FD22-C924-A067-2B6D-52009099E79C}"/>
              </a:ext>
            </a:extLst>
          </p:cNvPr>
          <p:cNvSpPr>
            <a:spLocks noGrp="1"/>
          </p:cNvSpPr>
          <p:nvPr>
            <p:ph type="sldNum" sz="quarter" idx="12"/>
          </p:nvPr>
        </p:nvSpPr>
        <p:spPr/>
        <p:txBody>
          <a:bodyPr/>
          <a:lstStyle/>
          <a:p>
            <a:fld id="{F9E29A8E-A0F1-419A-8E8B-A78BF9C70DE8}" type="slidenum">
              <a:rPr lang="en-GB" smtClean="0"/>
              <a:pPr/>
              <a:t>26</a:t>
            </a:fld>
            <a:endParaRPr lang="en-GB" dirty="0"/>
          </a:p>
        </p:txBody>
      </p:sp>
      <p:sp>
        <p:nvSpPr>
          <p:cNvPr id="10" name="Footer Placeholder 3">
            <a:extLst>
              <a:ext uri="{FF2B5EF4-FFF2-40B4-BE49-F238E27FC236}">
                <a16:creationId xmlns:a16="http://schemas.microsoft.com/office/drawing/2014/main" id="{9D349DC4-DC4F-0817-4989-D86D2AB8AF84}"/>
              </a:ext>
            </a:extLst>
          </p:cNvPr>
          <p:cNvSpPr txBox="1">
            <a:spLocks/>
          </p:cNvSpPr>
          <p:nvPr/>
        </p:nvSpPr>
        <p:spPr>
          <a:xfrm>
            <a:off x="408824" y="6454231"/>
            <a:ext cx="7733681" cy="365125"/>
          </a:xfrm>
          <a:prstGeom prst="rect">
            <a:avLst/>
          </a:prstGeom>
        </p:spPr>
        <p:txBody>
          <a:bodyPr vert="horz" lIns="91440" tIns="45720" rIns="91440" bIns="45720" rtlCol="0" anchor="ctr"/>
          <a:lstStyle>
            <a:defPPr>
              <a:defRPr lang="de-DE"/>
            </a:defPPr>
            <a:lvl1pPr algn="l" rtl="0" fontAlgn="base">
              <a:lnSpc>
                <a:spcPct val="90000"/>
              </a:lnSpc>
              <a:spcBef>
                <a:spcPct val="0"/>
              </a:spcBef>
              <a:spcAft>
                <a:spcPct val="0"/>
              </a:spcAft>
              <a:defRPr sz="1000" kern="12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r>
              <a:rPr lang="en-GB" sz="1200" dirty="0"/>
              <a:t>Path on </a:t>
            </a:r>
            <a:r>
              <a:rPr lang="en-GB" sz="1200" dirty="0" err="1"/>
              <a:t>Epipulse</a:t>
            </a:r>
            <a:r>
              <a:rPr lang="en-GB" sz="1200" dirty="0"/>
              <a:t>:       &gt;  [Report tab] Events, Forum &amp; News</a:t>
            </a:r>
          </a:p>
        </p:txBody>
      </p:sp>
      <p:grpSp>
        <p:nvGrpSpPr>
          <p:cNvPr id="12" name="Group 11">
            <a:extLst>
              <a:ext uri="{FF2B5EF4-FFF2-40B4-BE49-F238E27FC236}">
                <a16:creationId xmlns:a16="http://schemas.microsoft.com/office/drawing/2014/main" id="{262ADFE3-16B6-8451-7157-1BDD1743D15A}"/>
              </a:ext>
            </a:extLst>
          </p:cNvPr>
          <p:cNvGrpSpPr>
            <a:grpSpLocks noChangeAspect="1"/>
          </p:cNvGrpSpPr>
          <p:nvPr/>
        </p:nvGrpSpPr>
        <p:grpSpPr>
          <a:xfrm>
            <a:off x="1758033" y="6579551"/>
            <a:ext cx="163758" cy="114484"/>
            <a:chOff x="897183" y="6255414"/>
            <a:chExt cx="279294" cy="195256"/>
          </a:xfrm>
          <a:solidFill>
            <a:srgbClr val="898989"/>
          </a:solidFill>
        </p:grpSpPr>
        <p:sp>
          <p:nvSpPr>
            <p:cNvPr id="13" name="Rectangle 12">
              <a:extLst>
                <a:ext uri="{FF2B5EF4-FFF2-40B4-BE49-F238E27FC236}">
                  <a16:creationId xmlns:a16="http://schemas.microsoft.com/office/drawing/2014/main" id="{33E154DC-DE91-36E8-F32D-F9DDDD09BCC5}"/>
                </a:ext>
              </a:extLst>
            </p:cNvPr>
            <p:cNvSpPr/>
            <p:nvPr/>
          </p:nvSpPr>
          <p:spPr>
            <a:xfrm>
              <a:off x="897183" y="6255414"/>
              <a:ext cx="279294" cy="47824"/>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E1BFC25F-3606-F388-5D80-9068E0777C18}"/>
                </a:ext>
              </a:extLst>
            </p:cNvPr>
            <p:cNvSpPr/>
            <p:nvPr/>
          </p:nvSpPr>
          <p:spPr>
            <a:xfrm>
              <a:off x="897183" y="6327217"/>
              <a:ext cx="279294" cy="47824"/>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9DA5FBF1-5C5B-F995-220E-817D05C8BFC3}"/>
                </a:ext>
              </a:extLst>
            </p:cNvPr>
            <p:cNvSpPr/>
            <p:nvPr/>
          </p:nvSpPr>
          <p:spPr>
            <a:xfrm>
              <a:off x="897183" y="6402846"/>
              <a:ext cx="279294" cy="47824"/>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7" name="Picture 16">
            <a:extLst>
              <a:ext uri="{FF2B5EF4-FFF2-40B4-BE49-F238E27FC236}">
                <a16:creationId xmlns:a16="http://schemas.microsoft.com/office/drawing/2014/main" id="{FE9965D8-3BAC-E2BB-E6CF-64080A66DF66}"/>
              </a:ext>
            </a:extLst>
          </p:cNvPr>
          <p:cNvPicPr>
            <a:picLocks noChangeAspect="1"/>
          </p:cNvPicPr>
          <p:nvPr/>
        </p:nvPicPr>
        <p:blipFill>
          <a:blip r:embed="rId2"/>
          <a:stretch>
            <a:fillRect/>
          </a:stretch>
        </p:blipFill>
        <p:spPr>
          <a:xfrm>
            <a:off x="408824" y="1403866"/>
            <a:ext cx="11436938" cy="4800847"/>
          </a:xfrm>
          <a:prstGeom prst="rect">
            <a:avLst/>
          </a:prstGeom>
          <a:ln>
            <a:solidFill>
              <a:schemeClr val="tx1"/>
            </a:solidFill>
          </a:ln>
        </p:spPr>
      </p:pic>
    </p:spTree>
    <p:extLst>
      <p:ext uri="{BB962C8B-B14F-4D97-AF65-F5344CB8AC3E}">
        <p14:creationId xmlns:p14="http://schemas.microsoft.com/office/powerpoint/2010/main" val="22206660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AEC63-D214-58F6-5EAE-C0DD9BFEFBD4}"/>
              </a:ext>
            </a:extLst>
          </p:cNvPr>
          <p:cNvSpPr>
            <a:spLocks noGrp="1"/>
          </p:cNvSpPr>
          <p:nvPr>
            <p:ph type="title"/>
          </p:nvPr>
        </p:nvSpPr>
        <p:spPr/>
        <p:txBody>
          <a:bodyPr/>
          <a:lstStyle/>
          <a:p>
            <a:r>
              <a:rPr lang="en-GB" dirty="0" err="1"/>
              <a:t>Epipulse</a:t>
            </a:r>
            <a:r>
              <a:rPr lang="en-GB" dirty="0"/>
              <a:t>: how to launch an event </a:t>
            </a:r>
            <a:r>
              <a:rPr lang="en-GB" sz="2400" dirty="0"/>
              <a:t>(2/2)</a:t>
            </a:r>
            <a:endParaRPr lang="en-GB" dirty="0"/>
          </a:p>
        </p:txBody>
      </p:sp>
      <p:sp>
        <p:nvSpPr>
          <p:cNvPr id="5" name="Slide Number Placeholder 4">
            <a:extLst>
              <a:ext uri="{FF2B5EF4-FFF2-40B4-BE49-F238E27FC236}">
                <a16:creationId xmlns:a16="http://schemas.microsoft.com/office/drawing/2014/main" id="{5403FD22-C924-A067-2B6D-52009099E79C}"/>
              </a:ext>
            </a:extLst>
          </p:cNvPr>
          <p:cNvSpPr>
            <a:spLocks noGrp="1"/>
          </p:cNvSpPr>
          <p:nvPr>
            <p:ph type="sldNum" sz="quarter" idx="12"/>
          </p:nvPr>
        </p:nvSpPr>
        <p:spPr/>
        <p:txBody>
          <a:bodyPr/>
          <a:lstStyle/>
          <a:p>
            <a:fld id="{F9E29A8E-A0F1-419A-8E8B-A78BF9C70DE8}" type="slidenum">
              <a:rPr lang="en-GB" smtClean="0"/>
              <a:pPr/>
              <a:t>27</a:t>
            </a:fld>
            <a:endParaRPr lang="en-GB" dirty="0"/>
          </a:p>
        </p:txBody>
      </p:sp>
      <p:pic>
        <p:nvPicPr>
          <p:cNvPr id="6" name="Picture 5">
            <a:extLst>
              <a:ext uri="{FF2B5EF4-FFF2-40B4-BE49-F238E27FC236}">
                <a16:creationId xmlns:a16="http://schemas.microsoft.com/office/drawing/2014/main" id="{CA954DFA-FBFC-34F4-9A74-A8697974BB51}"/>
              </a:ext>
            </a:extLst>
          </p:cNvPr>
          <p:cNvPicPr>
            <a:picLocks noChangeAspect="1"/>
          </p:cNvPicPr>
          <p:nvPr/>
        </p:nvPicPr>
        <p:blipFill>
          <a:blip r:embed="rId2"/>
          <a:stretch>
            <a:fillRect/>
          </a:stretch>
        </p:blipFill>
        <p:spPr>
          <a:xfrm>
            <a:off x="376925" y="1602868"/>
            <a:ext cx="11455989" cy="3283119"/>
          </a:xfrm>
          <a:prstGeom prst="rect">
            <a:avLst/>
          </a:prstGeom>
          <a:ln>
            <a:solidFill>
              <a:schemeClr val="tx1"/>
            </a:solidFill>
          </a:ln>
        </p:spPr>
      </p:pic>
      <p:sp>
        <p:nvSpPr>
          <p:cNvPr id="21" name="Footer Placeholder 3">
            <a:extLst>
              <a:ext uri="{FF2B5EF4-FFF2-40B4-BE49-F238E27FC236}">
                <a16:creationId xmlns:a16="http://schemas.microsoft.com/office/drawing/2014/main" id="{57C5F811-0780-DAD3-7812-F457DF76FD7A}"/>
              </a:ext>
            </a:extLst>
          </p:cNvPr>
          <p:cNvSpPr txBox="1">
            <a:spLocks/>
          </p:cNvSpPr>
          <p:nvPr/>
        </p:nvSpPr>
        <p:spPr>
          <a:xfrm>
            <a:off x="408824" y="6454231"/>
            <a:ext cx="7733681" cy="365125"/>
          </a:xfrm>
          <a:prstGeom prst="rect">
            <a:avLst/>
          </a:prstGeom>
        </p:spPr>
        <p:txBody>
          <a:bodyPr vert="horz" lIns="91440" tIns="45720" rIns="91440" bIns="45720" rtlCol="0" anchor="ctr"/>
          <a:lstStyle>
            <a:defPPr>
              <a:defRPr lang="de-DE"/>
            </a:defPPr>
            <a:lvl1pPr algn="l" rtl="0" fontAlgn="base">
              <a:lnSpc>
                <a:spcPct val="90000"/>
              </a:lnSpc>
              <a:spcBef>
                <a:spcPct val="0"/>
              </a:spcBef>
              <a:spcAft>
                <a:spcPct val="0"/>
              </a:spcAft>
              <a:defRPr sz="1000" kern="12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r>
              <a:rPr lang="en-GB" sz="1200" dirty="0"/>
              <a:t>Path on </a:t>
            </a:r>
            <a:r>
              <a:rPr lang="en-GB" sz="1200" dirty="0" err="1"/>
              <a:t>Epipulse</a:t>
            </a:r>
            <a:r>
              <a:rPr lang="en-GB" sz="1200" dirty="0"/>
              <a:t>:       &gt;  [Report tab] Events, Forum &amp; News</a:t>
            </a:r>
          </a:p>
        </p:txBody>
      </p:sp>
      <p:grpSp>
        <p:nvGrpSpPr>
          <p:cNvPr id="22" name="Group 21">
            <a:extLst>
              <a:ext uri="{FF2B5EF4-FFF2-40B4-BE49-F238E27FC236}">
                <a16:creationId xmlns:a16="http://schemas.microsoft.com/office/drawing/2014/main" id="{81A83D64-60E8-26D1-A2AE-18ED4AC00B4C}"/>
              </a:ext>
            </a:extLst>
          </p:cNvPr>
          <p:cNvGrpSpPr>
            <a:grpSpLocks noChangeAspect="1"/>
          </p:cNvGrpSpPr>
          <p:nvPr/>
        </p:nvGrpSpPr>
        <p:grpSpPr>
          <a:xfrm>
            <a:off x="1758033" y="6579551"/>
            <a:ext cx="163758" cy="114484"/>
            <a:chOff x="897183" y="6255414"/>
            <a:chExt cx="279294" cy="195256"/>
          </a:xfrm>
          <a:solidFill>
            <a:srgbClr val="898989"/>
          </a:solidFill>
        </p:grpSpPr>
        <p:sp>
          <p:nvSpPr>
            <p:cNvPr id="23" name="Rectangle 22">
              <a:extLst>
                <a:ext uri="{FF2B5EF4-FFF2-40B4-BE49-F238E27FC236}">
                  <a16:creationId xmlns:a16="http://schemas.microsoft.com/office/drawing/2014/main" id="{EBF05127-BF34-2921-F1B5-E81E4120C5EC}"/>
                </a:ext>
              </a:extLst>
            </p:cNvPr>
            <p:cNvSpPr/>
            <p:nvPr/>
          </p:nvSpPr>
          <p:spPr>
            <a:xfrm>
              <a:off x="897183" y="6255414"/>
              <a:ext cx="279294" cy="47824"/>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A72ED3DF-5C45-5F24-4B32-CF472D30F6FC}"/>
                </a:ext>
              </a:extLst>
            </p:cNvPr>
            <p:cNvSpPr/>
            <p:nvPr/>
          </p:nvSpPr>
          <p:spPr>
            <a:xfrm>
              <a:off x="897183" y="6327217"/>
              <a:ext cx="279294" cy="47824"/>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3A639EFF-E487-072E-4A8F-D5368F503243}"/>
                </a:ext>
              </a:extLst>
            </p:cNvPr>
            <p:cNvSpPr/>
            <p:nvPr/>
          </p:nvSpPr>
          <p:spPr>
            <a:xfrm>
              <a:off x="897183" y="6402846"/>
              <a:ext cx="279294" cy="47824"/>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6749833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AEC63-D214-58F6-5EAE-C0DD9BFEFBD4}"/>
              </a:ext>
            </a:extLst>
          </p:cNvPr>
          <p:cNvSpPr>
            <a:spLocks noGrp="1"/>
          </p:cNvSpPr>
          <p:nvPr>
            <p:ph type="title"/>
          </p:nvPr>
        </p:nvSpPr>
        <p:spPr/>
        <p:txBody>
          <a:bodyPr/>
          <a:lstStyle/>
          <a:p>
            <a:r>
              <a:rPr lang="en-GB" dirty="0"/>
              <a:t>Considerations on </a:t>
            </a:r>
            <a:r>
              <a:rPr lang="en-GB" dirty="0" err="1"/>
              <a:t>Epipulse</a:t>
            </a:r>
            <a:r>
              <a:rPr lang="en-GB" dirty="0"/>
              <a:t> events</a:t>
            </a:r>
          </a:p>
        </p:txBody>
      </p:sp>
      <p:sp>
        <p:nvSpPr>
          <p:cNvPr id="4" name="Footer Placeholder 3">
            <a:extLst>
              <a:ext uri="{FF2B5EF4-FFF2-40B4-BE49-F238E27FC236}">
                <a16:creationId xmlns:a16="http://schemas.microsoft.com/office/drawing/2014/main" id="{690D89A0-35CA-7D93-0722-7E20B795C2BE}"/>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5403FD22-C924-A067-2B6D-52009099E79C}"/>
              </a:ext>
            </a:extLst>
          </p:cNvPr>
          <p:cNvSpPr>
            <a:spLocks noGrp="1"/>
          </p:cNvSpPr>
          <p:nvPr>
            <p:ph type="sldNum" sz="quarter" idx="12"/>
          </p:nvPr>
        </p:nvSpPr>
        <p:spPr/>
        <p:txBody>
          <a:bodyPr/>
          <a:lstStyle/>
          <a:p>
            <a:fld id="{F9E29A8E-A0F1-419A-8E8B-A78BF9C70DE8}" type="slidenum">
              <a:rPr lang="en-GB" smtClean="0"/>
              <a:pPr/>
              <a:t>28</a:t>
            </a:fld>
            <a:endParaRPr lang="en-GB" dirty="0"/>
          </a:p>
        </p:txBody>
      </p:sp>
      <p:sp>
        <p:nvSpPr>
          <p:cNvPr id="7" name="TextBox 6">
            <a:extLst>
              <a:ext uri="{FF2B5EF4-FFF2-40B4-BE49-F238E27FC236}">
                <a16:creationId xmlns:a16="http://schemas.microsoft.com/office/drawing/2014/main" id="{B77495DC-D1B3-622D-507C-AFF6B689B536}"/>
              </a:ext>
            </a:extLst>
          </p:cNvPr>
          <p:cNvSpPr txBox="1"/>
          <p:nvPr/>
        </p:nvSpPr>
        <p:spPr>
          <a:xfrm>
            <a:off x="606056" y="1796902"/>
            <a:ext cx="11068493" cy="2936188"/>
          </a:xfrm>
          <a:prstGeom prst="rect">
            <a:avLst/>
          </a:prstGeom>
          <a:noFill/>
        </p:spPr>
        <p:txBody>
          <a:bodyPr wrap="square" rtlCol="0">
            <a:spAutoFit/>
          </a:bodyPr>
          <a:lstStyle/>
          <a:p>
            <a:pPr marL="457200" indent="-457200">
              <a:spcBef>
                <a:spcPts val="1800"/>
              </a:spcBef>
              <a:buFont typeface="Arial" panose="020B0604020202020204" pitchFamily="34" charset="0"/>
              <a:buChar char="•"/>
            </a:pPr>
            <a:r>
              <a:rPr lang="en-GB" sz="2400" dirty="0"/>
              <a:t>General rule: fill the forms left to right, top to bottom. </a:t>
            </a:r>
            <a:r>
              <a:rPr lang="en-GB" sz="2000" dirty="0"/>
              <a:t>The options of drop-down lists sometimes depend on the content of previous fields.</a:t>
            </a:r>
            <a:endParaRPr lang="en-GB" sz="1800" dirty="0"/>
          </a:p>
          <a:p>
            <a:pPr marL="457200" indent="-457200">
              <a:spcBef>
                <a:spcPts val="1800"/>
              </a:spcBef>
              <a:buFont typeface="Arial" panose="020B0604020202020204" pitchFamily="34" charset="0"/>
              <a:buChar char="•"/>
            </a:pPr>
            <a:r>
              <a:rPr lang="en-GB" sz="2400" dirty="0"/>
              <a:t>Report relevant information in a succinct but clear way.</a:t>
            </a:r>
          </a:p>
          <a:p>
            <a:pPr marL="457200" indent="-457200">
              <a:spcBef>
                <a:spcPts val="1800"/>
              </a:spcBef>
              <a:buFont typeface="Arial" panose="020B0604020202020204" pitchFamily="34" charset="0"/>
              <a:buChar char="•"/>
            </a:pPr>
            <a:r>
              <a:rPr lang="en-GB" sz="2400" dirty="0"/>
              <a:t>Remember that the aim of this tool is to encourage information sharing and informal discussions. </a:t>
            </a:r>
            <a:r>
              <a:rPr lang="en-GB" sz="2000" dirty="0"/>
              <a:t>Ask questions, share protocols and methods. Let’s organize together meetings or other activities to tackle public health threats.</a:t>
            </a:r>
            <a:endParaRPr lang="en-GB" sz="2400" dirty="0"/>
          </a:p>
          <a:p>
            <a:pPr marL="457200" indent="-457200">
              <a:buFont typeface="Arial" panose="020B0604020202020204" pitchFamily="34" charset="0"/>
              <a:buChar char="•"/>
            </a:pPr>
            <a:endParaRPr lang="en-GB" dirty="0"/>
          </a:p>
        </p:txBody>
      </p:sp>
    </p:spTree>
    <p:extLst>
      <p:ext uri="{BB962C8B-B14F-4D97-AF65-F5344CB8AC3E}">
        <p14:creationId xmlns:p14="http://schemas.microsoft.com/office/powerpoint/2010/main" val="10638802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latin typeface="Tahoma"/>
                <a:ea typeface="Tahoma"/>
                <a:cs typeface="Tahoma"/>
              </a:rPr>
              <a:t>Epipulse</a:t>
            </a:r>
            <a:r>
              <a:rPr lang="en-GB" dirty="0">
                <a:latin typeface="Tahoma"/>
                <a:ea typeface="Tahoma"/>
                <a:cs typeface="Tahoma"/>
              </a:rPr>
              <a:t>: the Molecular typing tool</a:t>
            </a:r>
            <a:endParaRPr lang="en-GB" dirty="0"/>
          </a:p>
        </p:txBody>
      </p:sp>
      <p:sp>
        <p:nvSpPr>
          <p:cNvPr id="4" name="Slide Number Placeholder 3"/>
          <p:cNvSpPr>
            <a:spLocks noGrp="1"/>
          </p:cNvSpPr>
          <p:nvPr>
            <p:ph type="sldNum" sz="quarter" idx="4294967295"/>
          </p:nvPr>
        </p:nvSpPr>
        <p:spPr>
          <a:xfrm>
            <a:off x="9636125" y="6480175"/>
            <a:ext cx="2555875" cy="365125"/>
          </a:xfrm>
        </p:spPr>
        <p:txBody>
          <a:bodyPr/>
          <a:lstStyle/>
          <a:p>
            <a:fld id="{0580567E-5E8F-47A5-90DF-8BFEB1A71525}" type="slidenum">
              <a:rPr lang="en-GB" smtClean="0"/>
              <a:pPr/>
              <a:t>29</a:t>
            </a:fld>
            <a:endParaRPr lang="en-GB" dirty="0"/>
          </a:p>
        </p:txBody>
      </p:sp>
      <p:sp>
        <p:nvSpPr>
          <p:cNvPr id="13" name="TextBox 12">
            <a:extLst>
              <a:ext uri="{FF2B5EF4-FFF2-40B4-BE49-F238E27FC236}">
                <a16:creationId xmlns:a16="http://schemas.microsoft.com/office/drawing/2014/main" id="{D64C4DE7-215F-B55A-1E4C-1AB469F0402F}"/>
              </a:ext>
            </a:extLst>
          </p:cNvPr>
          <p:cNvSpPr txBox="1"/>
          <p:nvPr/>
        </p:nvSpPr>
        <p:spPr>
          <a:xfrm>
            <a:off x="554804" y="1705510"/>
            <a:ext cx="10489915" cy="3711785"/>
          </a:xfrm>
          <a:prstGeom prst="rect">
            <a:avLst/>
          </a:prstGeom>
          <a:noFill/>
        </p:spPr>
        <p:txBody>
          <a:bodyPr wrap="square" rtlCol="0">
            <a:spAutoFit/>
          </a:bodyPr>
          <a:lstStyle/>
          <a:p>
            <a:pPr marL="457200" indent="-457200">
              <a:spcBef>
                <a:spcPts val="1800"/>
              </a:spcBef>
              <a:buFont typeface="Arial" panose="020B0604020202020204" pitchFamily="34" charset="0"/>
              <a:buChar char="•"/>
            </a:pPr>
            <a:r>
              <a:rPr lang="en-GB" sz="2000" dirty="0"/>
              <a:t>When genomic sequences are shared with ECDC, they are automatically analysed to:</a:t>
            </a:r>
          </a:p>
          <a:p>
            <a:pPr marL="914400" lvl="1" indent="-457200">
              <a:spcBef>
                <a:spcPts val="1800"/>
              </a:spcBef>
              <a:buFont typeface="Arial" panose="020B0604020202020204" pitchFamily="34" charset="0"/>
              <a:buChar char="•"/>
            </a:pPr>
            <a:r>
              <a:rPr lang="en-GB" sz="2000" dirty="0"/>
              <a:t>find if they are genetically related to other known sequences (</a:t>
            </a:r>
            <a:r>
              <a:rPr lang="en-GB" sz="2000" i="1" dirty="0"/>
              <a:t>i.e.</a:t>
            </a:r>
            <a:r>
              <a:rPr lang="en-GB" sz="2000" dirty="0"/>
              <a:t> are part of a cluster) </a:t>
            </a:r>
            <a:r>
              <a:rPr lang="en-GB" sz="2000" dirty="0">
                <a:ea typeface="Tahoma" panose="020B0604030504040204" pitchFamily="34" charset="0"/>
                <a:cs typeface="Tahoma" panose="020B0604030504040204" pitchFamily="34" charset="0"/>
              </a:rPr>
              <a:t>→ can generate signals. </a:t>
            </a:r>
            <a:r>
              <a:rPr lang="en-GB" sz="1800" dirty="0">
                <a:ea typeface="Tahoma" panose="020B0604030504040204" pitchFamily="34" charset="0"/>
                <a:cs typeface="Tahoma" panose="020B0604030504040204" pitchFamily="34" charset="0"/>
              </a:rPr>
              <a:t>Cut-offs to define clusters depend on the typing scheme used.</a:t>
            </a:r>
            <a:endParaRPr lang="en-GB" sz="1800" dirty="0"/>
          </a:p>
          <a:p>
            <a:pPr marL="914400" lvl="1" indent="-457200">
              <a:spcBef>
                <a:spcPts val="1800"/>
              </a:spcBef>
              <a:buFont typeface="Arial" panose="020B0604020202020204" pitchFamily="34" charset="0"/>
              <a:buChar char="•"/>
            </a:pPr>
            <a:r>
              <a:rPr lang="en-GB" sz="2000" dirty="0"/>
              <a:t>generate antimicrobial resistance profile predictions</a:t>
            </a:r>
          </a:p>
          <a:p>
            <a:pPr marL="457200" indent="-457200">
              <a:spcBef>
                <a:spcPts val="1800"/>
              </a:spcBef>
              <a:buFont typeface="Arial" panose="020B0604020202020204" pitchFamily="34" charset="0"/>
              <a:buChar char="•"/>
            </a:pPr>
            <a:r>
              <a:rPr lang="en-GB" sz="2000" dirty="0"/>
              <a:t>This is particularly relevant in the context of events / outbreaks.</a:t>
            </a:r>
          </a:p>
          <a:p>
            <a:pPr marL="457200" indent="-457200">
              <a:spcBef>
                <a:spcPts val="1800"/>
              </a:spcBef>
              <a:buFont typeface="Arial" panose="020B0604020202020204" pitchFamily="34" charset="0"/>
              <a:buChar char="•"/>
            </a:pPr>
            <a:r>
              <a:rPr lang="en-GB" sz="2000" dirty="0"/>
              <a:t>The Molecular Typing tool is the </a:t>
            </a:r>
            <a:r>
              <a:rPr lang="en-GB" sz="2000" dirty="0" err="1"/>
              <a:t>Epipulse</a:t>
            </a:r>
            <a:r>
              <a:rPr lang="en-GB" sz="2000" dirty="0"/>
              <a:t> tool to visualize and analyse genetic clusters </a:t>
            </a:r>
          </a:p>
          <a:p>
            <a:pPr marL="457200" indent="-457200">
              <a:spcBef>
                <a:spcPts val="1800"/>
              </a:spcBef>
              <a:buFont typeface="Arial" panose="020B0604020202020204" pitchFamily="34" charset="0"/>
              <a:buChar char="•"/>
            </a:pPr>
            <a:r>
              <a:rPr lang="en-GB" sz="2000" dirty="0"/>
              <a:t>It is possible to associate clusters identified by the Molecular Typing tool to </a:t>
            </a:r>
            <a:r>
              <a:rPr lang="en-GB" sz="2000" dirty="0" err="1"/>
              <a:t>Epipulse</a:t>
            </a:r>
            <a:r>
              <a:rPr lang="en-GB" sz="2000" dirty="0"/>
              <a:t> events</a:t>
            </a:r>
          </a:p>
        </p:txBody>
      </p:sp>
      <p:sp>
        <p:nvSpPr>
          <p:cNvPr id="3" name="Footer Placeholder 3">
            <a:extLst>
              <a:ext uri="{FF2B5EF4-FFF2-40B4-BE49-F238E27FC236}">
                <a16:creationId xmlns:a16="http://schemas.microsoft.com/office/drawing/2014/main" id="{13B4E65A-847D-E7C5-7D1D-0A0D809DF686}"/>
              </a:ext>
            </a:extLst>
          </p:cNvPr>
          <p:cNvSpPr>
            <a:spLocks noGrp="1"/>
          </p:cNvSpPr>
          <p:nvPr>
            <p:ph type="ftr" sz="quarter" idx="11"/>
          </p:nvPr>
        </p:nvSpPr>
        <p:spPr>
          <a:xfrm>
            <a:off x="407438" y="6454231"/>
            <a:ext cx="7733681" cy="365125"/>
          </a:xfrm>
        </p:spPr>
        <p:txBody>
          <a:bodyPr/>
          <a:lstStyle/>
          <a:p>
            <a:r>
              <a:rPr lang="en-GB" sz="1200" dirty="0"/>
              <a:t>Path on </a:t>
            </a:r>
            <a:r>
              <a:rPr lang="en-GB" sz="1200" dirty="0" err="1"/>
              <a:t>Epipulse</a:t>
            </a:r>
            <a:r>
              <a:rPr lang="en-GB" sz="1200" dirty="0"/>
              <a:t>:       &gt; [Explore tab] Molecular typing tool</a:t>
            </a:r>
          </a:p>
        </p:txBody>
      </p:sp>
      <p:grpSp>
        <p:nvGrpSpPr>
          <p:cNvPr id="5" name="Group 4">
            <a:extLst>
              <a:ext uri="{FF2B5EF4-FFF2-40B4-BE49-F238E27FC236}">
                <a16:creationId xmlns:a16="http://schemas.microsoft.com/office/drawing/2014/main" id="{1FD161B7-1D03-528D-A227-15AAF5ED4B06}"/>
              </a:ext>
            </a:extLst>
          </p:cNvPr>
          <p:cNvGrpSpPr>
            <a:grpSpLocks noChangeAspect="1"/>
          </p:cNvGrpSpPr>
          <p:nvPr/>
        </p:nvGrpSpPr>
        <p:grpSpPr>
          <a:xfrm>
            <a:off x="1758033" y="6579551"/>
            <a:ext cx="163758" cy="114484"/>
            <a:chOff x="897183" y="6255414"/>
            <a:chExt cx="279294" cy="195256"/>
          </a:xfrm>
          <a:solidFill>
            <a:srgbClr val="898989"/>
          </a:solidFill>
        </p:grpSpPr>
        <p:sp>
          <p:nvSpPr>
            <p:cNvPr id="6" name="Rectangle 5">
              <a:extLst>
                <a:ext uri="{FF2B5EF4-FFF2-40B4-BE49-F238E27FC236}">
                  <a16:creationId xmlns:a16="http://schemas.microsoft.com/office/drawing/2014/main" id="{E583B510-5732-CEEC-0259-7DA29C632795}"/>
                </a:ext>
              </a:extLst>
            </p:cNvPr>
            <p:cNvSpPr/>
            <p:nvPr/>
          </p:nvSpPr>
          <p:spPr>
            <a:xfrm>
              <a:off x="897183" y="6255414"/>
              <a:ext cx="279294" cy="47824"/>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17A5009F-858C-0F61-678E-C19FE8B7CCFE}"/>
                </a:ext>
              </a:extLst>
            </p:cNvPr>
            <p:cNvSpPr/>
            <p:nvPr/>
          </p:nvSpPr>
          <p:spPr>
            <a:xfrm>
              <a:off x="897183" y="6327217"/>
              <a:ext cx="279294" cy="47824"/>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17CB3806-C963-9F4B-A4BD-D542E91E8663}"/>
                </a:ext>
              </a:extLst>
            </p:cNvPr>
            <p:cNvSpPr/>
            <p:nvPr/>
          </p:nvSpPr>
          <p:spPr>
            <a:xfrm>
              <a:off x="897183" y="6402846"/>
              <a:ext cx="279294" cy="47824"/>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2652797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25523-CA8D-4EE7-A83A-A5A792902A6A}"/>
              </a:ext>
            </a:extLst>
          </p:cNvPr>
          <p:cNvSpPr>
            <a:spLocks noGrp="1"/>
          </p:cNvSpPr>
          <p:nvPr>
            <p:ph type="title"/>
          </p:nvPr>
        </p:nvSpPr>
        <p:spPr/>
        <p:txBody>
          <a:bodyPr>
            <a:normAutofit/>
          </a:bodyPr>
          <a:lstStyle/>
          <a:p>
            <a:r>
              <a:rPr lang="en-GB" dirty="0">
                <a:latin typeface="Tahoma"/>
                <a:ea typeface="Tahoma"/>
                <a:cs typeface="Tahoma"/>
              </a:rPr>
              <a:t>ECDC’s mission</a:t>
            </a:r>
            <a:endParaRPr lang="en-GB" dirty="0"/>
          </a:p>
        </p:txBody>
      </p:sp>
      <p:sp>
        <p:nvSpPr>
          <p:cNvPr id="4" name="Footer Placeholder 3">
            <a:extLst>
              <a:ext uri="{FF2B5EF4-FFF2-40B4-BE49-F238E27FC236}">
                <a16:creationId xmlns:a16="http://schemas.microsoft.com/office/drawing/2014/main" id="{4416F9C1-F18C-4B8F-A6F9-B0614181C831}"/>
              </a:ext>
            </a:extLst>
          </p:cNvPr>
          <p:cNvSpPr>
            <a:spLocks noGrp="1"/>
          </p:cNvSpPr>
          <p:nvPr>
            <p:ph type="ftr" sz="quarter" idx="11"/>
          </p:nvPr>
        </p:nvSpPr>
        <p:spPr>
          <a:xfrm>
            <a:off x="427117" y="6475541"/>
            <a:ext cx="7733681" cy="365125"/>
          </a:xfrm>
        </p:spPr>
        <p:txBody>
          <a:bodyPr/>
          <a:lstStyle/>
          <a:p>
            <a:pPr fontAlgn="auto">
              <a:lnSpc>
                <a:spcPct val="100000"/>
              </a:lnSpc>
              <a:spcBef>
                <a:spcPts val="0"/>
              </a:spcBef>
              <a:spcAft>
                <a:spcPts val="0"/>
              </a:spcAft>
              <a:defRPr/>
            </a:pPr>
            <a:r>
              <a:rPr lang="en-GB" sz="1200" dirty="0">
                <a:solidFill>
                  <a:prstClr val="black">
                    <a:tint val="75000"/>
                  </a:prstClr>
                </a:solidFill>
              </a:rPr>
              <a:t>Source: EU-lex.europa.eu</a:t>
            </a:r>
          </a:p>
        </p:txBody>
      </p:sp>
      <p:sp>
        <p:nvSpPr>
          <p:cNvPr id="5" name="Slide Number Placeholder 4">
            <a:extLst>
              <a:ext uri="{FF2B5EF4-FFF2-40B4-BE49-F238E27FC236}">
                <a16:creationId xmlns:a16="http://schemas.microsoft.com/office/drawing/2014/main" id="{E098F598-9A76-4B08-9397-62F9A8B56396}"/>
              </a:ext>
            </a:extLst>
          </p:cNvPr>
          <p:cNvSpPr>
            <a:spLocks noGrp="1"/>
          </p:cNvSpPr>
          <p:nvPr>
            <p:ph type="sldNum" sz="quarter" idx="12"/>
          </p:nvPr>
        </p:nvSpPr>
        <p:spPr/>
        <p:txBody>
          <a:bodyPr/>
          <a:lstStyle/>
          <a:p>
            <a:pPr fontAlgn="auto">
              <a:lnSpc>
                <a:spcPct val="100000"/>
              </a:lnSpc>
              <a:spcBef>
                <a:spcPts val="0"/>
              </a:spcBef>
              <a:spcAft>
                <a:spcPts val="0"/>
              </a:spcAft>
              <a:defRPr/>
            </a:pPr>
            <a:fld id="{F9E29A8E-A0F1-419A-8E8B-A78BF9C70DE8}" type="slidenum">
              <a:rPr lang="en-GB">
                <a:solidFill>
                  <a:prstClr val="white"/>
                </a:solidFill>
              </a:rPr>
              <a:pPr fontAlgn="auto">
                <a:lnSpc>
                  <a:spcPct val="100000"/>
                </a:lnSpc>
                <a:spcBef>
                  <a:spcPts val="0"/>
                </a:spcBef>
                <a:spcAft>
                  <a:spcPts val="0"/>
                </a:spcAft>
                <a:defRPr/>
              </a:pPr>
              <a:t>3</a:t>
            </a:fld>
            <a:endParaRPr lang="en-GB">
              <a:solidFill>
                <a:prstClr val="white"/>
              </a:solidFill>
            </a:endParaRPr>
          </a:p>
        </p:txBody>
      </p:sp>
      <p:sp>
        <p:nvSpPr>
          <p:cNvPr id="3" name="TextBox 2">
            <a:extLst>
              <a:ext uri="{FF2B5EF4-FFF2-40B4-BE49-F238E27FC236}">
                <a16:creationId xmlns:a16="http://schemas.microsoft.com/office/drawing/2014/main" id="{2C520A01-1D1F-BC0D-86F5-275A36EDCF27}"/>
              </a:ext>
            </a:extLst>
          </p:cNvPr>
          <p:cNvSpPr txBox="1"/>
          <p:nvPr/>
        </p:nvSpPr>
        <p:spPr>
          <a:xfrm>
            <a:off x="427117" y="3481099"/>
            <a:ext cx="11110815" cy="1194173"/>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b="1" dirty="0">
                <a:solidFill>
                  <a:srgbClr val="333333"/>
                </a:solidFill>
                <a:latin typeface="Arial" panose="020B0604020202020204" pitchFamily="34" charset="0"/>
              </a:rPr>
              <a:t>identify, assess and report</a:t>
            </a:r>
            <a:r>
              <a:rPr lang="en-GB" sz="2000" dirty="0">
                <a:solidFill>
                  <a:srgbClr val="333333"/>
                </a:solidFill>
                <a:latin typeface="Arial" panose="020B0604020202020204" pitchFamily="34" charset="0"/>
              </a:rPr>
              <a:t> on current and emerging threats to human health from communicable diseases</a:t>
            </a:r>
          </a:p>
          <a:p>
            <a:pPr marL="285750" indent="-285750">
              <a:spcBef>
                <a:spcPts val="600"/>
              </a:spcBef>
              <a:buFont typeface="Arial" panose="020B0604020202020204" pitchFamily="34" charset="0"/>
              <a:buChar char="•"/>
            </a:pPr>
            <a:r>
              <a:rPr lang="en-GB" sz="2000" b="1" dirty="0">
                <a:solidFill>
                  <a:srgbClr val="333333"/>
                </a:solidFill>
                <a:latin typeface="Arial" panose="020B0604020202020204" pitchFamily="34" charset="0"/>
              </a:rPr>
              <a:t>provide recommendations</a:t>
            </a:r>
            <a:r>
              <a:rPr lang="en-GB" sz="2000" dirty="0">
                <a:solidFill>
                  <a:srgbClr val="333333"/>
                </a:solidFill>
                <a:latin typeface="Arial" panose="020B0604020202020204" pitchFamily="34" charset="0"/>
              </a:rPr>
              <a:t> for response at the EU and national levels </a:t>
            </a:r>
            <a:r>
              <a:rPr lang="en-GB" sz="1400" dirty="0">
                <a:solidFill>
                  <a:srgbClr val="333333"/>
                </a:solidFill>
                <a:latin typeface="Arial" panose="020B0604020202020204" pitchFamily="34" charset="0"/>
              </a:rPr>
              <a:t>(and at the regional level, if necessary)</a:t>
            </a:r>
            <a:endParaRPr lang="en-GB" sz="2000" dirty="0"/>
          </a:p>
        </p:txBody>
      </p:sp>
      <p:pic>
        <p:nvPicPr>
          <p:cNvPr id="2050" name="Picture 2">
            <a:extLst>
              <a:ext uri="{FF2B5EF4-FFF2-40B4-BE49-F238E27FC236}">
                <a16:creationId xmlns:a16="http://schemas.microsoft.com/office/drawing/2014/main" id="{8CFBB95E-EF4F-D23A-8305-B150D46C9CB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5028" y="1378761"/>
            <a:ext cx="1642714" cy="1460191"/>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6E0F9DBA-05C3-FFF4-FB6B-3FB15E2767A8}"/>
              </a:ext>
            </a:extLst>
          </p:cNvPr>
          <p:cNvSpPr txBox="1"/>
          <p:nvPr/>
        </p:nvSpPr>
        <p:spPr>
          <a:xfrm>
            <a:off x="532886" y="5393871"/>
            <a:ext cx="11251675" cy="646331"/>
          </a:xfrm>
          <a:prstGeom prst="rect">
            <a:avLst/>
          </a:prstGeom>
          <a:noFill/>
        </p:spPr>
        <p:txBody>
          <a:bodyPr wrap="square" rtlCol="0">
            <a:spAutoFit/>
          </a:bodyPr>
          <a:lstStyle/>
          <a:p>
            <a:r>
              <a:rPr lang="en-GB" sz="2000" dirty="0"/>
              <a:t>In order to meet these goals ECDC has to collect, collate, evaluate and disseminate relevant scientific, epidemiological and genomic information</a:t>
            </a:r>
          </a:p>
        </p:txBody>
      </p:sp>
      <p:cxnSp>
        <p:nvCxnSpPr>
          <p:cNvPr id="8" name="Straight Arrow Connector 7">
            <a:extLst>
              <a:ext uri="{FF2B5EF4-FFF2-40B4-BE49-F238E27FC236}">
                <a16:creationId xmlns:a16="http://schemas.microsoft.com/office/drawing/2014/main" id="{1EF3DE1E-94BE-A741-FC78-4F0596214554}"/>
              </a:ext>
            </a:extLst>
          </p:cNvPr>
          <p:cNvCxnSpPr/>
          <p:nvPr/>
        </p:nvCxnSpPr>
        <p:spPr>
          <a:xfrm>
            <a:off x="5994400" y="4643120"/>
            <a:ext cx="0" cy="54864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1026" name="Picture 2" descr="Contact ECDC">
            <a:extLst>
              <a:ext uri="{FF2B5EF4-FFF2-40B4-BE49-F238E27FC236}">
                <a16:creationId xmlns:a16="http://schemas.microsoft.com/office/drawing/2014/main" id="{3EDA6FDC-F8DD-CA90-91A5-B1E8A5A3C14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56221" y="864468"/>
            <a:ext cx="5522495" cy="209950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3955915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Tahoma"/>
                <a:ea typeface="Tahoma"/>
                <a:cs typeface="Tahoma"/>
              </a:rPr>
              <a:t>The Molecular typing tool</a:t>
            </a:r>
            <a:endParaRPr lang="en-GB" dirty="0"/>
          </a:p>
        </p:txBody>
      </p:sp>
      <p:sp>
        <p:nvSpPr>
          <p:cNvPr id="4" name="Slide Number Placeholder 3"/>
          <p:cNvSpPr>
            <a:spLocks noGrp="1"/>
          </p:cNvSpPr>
          <p:nvPr>
            <p:ph type="sldNum" sz="quarter" idx="4294967295"/>
          </p:nvPr>
        </p:nvSpPr>
        <p:spPr>
          <a:xfrm>
            <a:off x="9636125" y="6480175"/>
            <a:ext cx="2555875" cy="365125"/>
          </a:xfrm>
        </p:spPr>
        <p:txBody>
          <a:bodyPr/>
          <a:lstStyle/>
          <a:p>
            <a:fld id="{0580567E-5E8F-47A5-90DF-8BFEB1A71525}" type="slidenum">
              <a:rPr lang="en-GB" smtClean="0"/>
              <a:pPr/>
              <a:t>30</a:t>
            </a:fld>
            <a:endParaRPr lang="en-GB" dirty="0"/>
          </a:p>
        </p:txBody>
      </p:sp>
      <p:sp>
        <p:nvSpPr>
          <p:cNvPr id="12" name="Footer Placeholder 3">
            <a:extLst>
              <a:ext uri="{FF2B5EF4-FFF2-40B4-BE49-F238E27FC236}">
                <a16:creationId xmlns:a16="http://schemas.microsoft.com/office/drawing/2014/main" id="{FD7FED98-3CDE-4360-D2C5-49D6216445F8}"/>
              </a:ext>
            </a:extLst>
          </p:cNvPr>
          <p:cNvSpPr>
            <a:spLocks noGrp="1"/>
          </p:cNvSpPr>
          <p:nvPr>
            <p:ph type="ftr" sz="quarter" idx="11"/>
          </p:nvPr>
        </p:nvSpPr>
        <p:spPr>
          <a:xfrm>
            <a:off x="407438" y="6454231"/>
            <a:ext cx="7733681" cy="365125"/>
          </a:xfrm>
        </p:spPr>
        <p:txBody>
          <a:bodyPr/>
          <a:lstStyle/>
          <a:p>
            <a:r>
              <a:rPr lang="en-GB" sz="1200" dirty="0"/>
              <a:t>Path on </a:t>
            </a:r>
            <a:r>
              <a:rPr lang="en-GB" sz="1200" dirty="0" err="1"/>
              <a:t>Epipulse</a:t>
            </a:r>
            <a:r>
              <a:rPr lang="en-GB" sz="1200" dirty="0"/>
              <a:t>:       &gt; [Explore tab] Molecular typing tool</a:t>
            </a:r>
          </a:p>
        </p:txBody>
      </p:sp>
      <p:grpSp>
        <p:nvGrpSpPr>
          <p:cNvPr id="13" name="Group 12">
            <a:extLst>
              <a:ext uri="{FF2B5EF4-FFF2-40B4-BE49-F238E27FC236}">
                <a16:creationId xmlns:a16="http://schemas.microsoft.com/office/drawing/2014/main" id="{47558ECB-33A2-BA48-BA38-85EDDD0297F7}"/>
              </a:ext>
            </a:extLst>
          </p:cNvPr>
          <p:cNvGrpSpPr>
            <a:grpSpLocks noChangeAspect="1"/>
          </p:cNvGrpSpPr>
          <p:nvPr/>
        </p:nvGrpSpPr>
        <p:grpSpPr>
          <a:xfrm>
            <a:off x="1758033" y="6579551"/>
            <a:ext cx="163758" cy="114484"/>
            <a:chOff x="897183" y="6255414"/>
            <a:chExt cx="279294" cy="195256"/>
          </a:xfrm>
          <a:solidFill>
            <a:srgbClr val="898989"/>
          </a:solidFill>
        </p:grpSpPr>
        <p:sp>
          <p:nvSpPr>
            <p:cNvPr id="14" name="Rectangle 13">
              <a:extLst>
                <a:ext uri="{FF2B5EF4-FFF2-40B4-BE49-F238E27FC236}">
                  <a16:creationId xmlns:a16="http://schemas.microsoft.com/office/drawing/2014/main" id="{7A214A07-7B49-BEBE-D37C-AF23A215A9B6}"/>
                </a:ext>
              </a:extLst>
            </p:cNvPr>
            <p:cNvSpPr/>
            <p:nvPr/>
          </p:nvSpPr>
          <p:spPr>
            <a:xfrm>
              <a:off x="897183" y="6255414"/>
              <a:ext cx="279294" cy="47824"/>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E00EDF89-9051-9EE9-5767-ED2B02A8352D}"/>
                </a:ext>
              </a:extLst>
            </p:cNvPr>
            <p:cNvSpPr/>
            <p:nvPr/>
          </p:nvSpPr>
          <p:spPr>
            <a:xfrm>
              <a:off x="897183" y="6327217"/>
              <a:ext cx="279294" cy="47824"/>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0EB7F5EB-1DB9-411C-3013-0A029C884060}"/>
                </a:ext>
              </a:extLst>
            </p:cNvPr>
            <p:cNvSpPr/>
            <p:nvPr/>
          </p:nvSpPr>
          <p:spPr>
            <a:xfrm>
              <a:off x="897183" y="6402846"/>
              <a:ext cx="279294" cy="47824"/>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8" name="Picture 17">
            <a:extLst>
              <a:ext uri="{FF2B5EF4-FFF2-40B4-BE49-F238E27FC236}">
                <a16:creationId xmlns:a16="http://schemas.microsoft.com/office/drawing/2014/main" id="{62AC0344-3133-67D2-12AD-DB87D330EC35}"/>
              </a:ext>
            </a:extLst>
          </p:cNvPr>
          <p:cNvPicPr>
            <a:picLocks noChangeAspect="1"/>
          </p:cNvPicPr>
          <p:nvPr/>
        </p:nvPicPr>
        <p:blipFill>
          <a:blip r:embed="rId3"/>
          <a:stretch>
            <a:fillRect/>
          </a:stretch>
        </p:blipFill>
        <p:spPr>
          <a:xfrm>
            <a:off x="581694" y="1794224"/>
            <a:ext cx="11028612" cy="4067384"/>
          </a:xfrm>
          <a:prstGeom prst="rect">
            <a:avLst/>
          </a:prstGeom>
        </p:spPr>
      </p:pic>
      <p:sp>
        <p:nvSpPr>
          <p:cNvPr id="19" name="Rectangle: Rounded Corners 18">
            <a:extLst>
              <a:ext uri="{FF2B5EF4-FFF2-40B4-BE49-F238E27FC236}">
                <a16:creationId xmlns:a16="http://schemas.microsoft.com/office/drawing/2014/main" id="{437D2B26-60D2-EBF1-E8E0-56B50C46E29E}"/>
              </a:ext>
            </a:extLst>
          </p:cNvPr>
          <p:cNvSpPr/>
          <p:nvPr/>
        </p:nvSpPr>
        <p:spPr>
          <a:xfrm>
            <a:off x="692659" y="3737610"/>
            <a:ext cx="1029461" cy="232411"/>
          </a:xfrm>
          <a:prstGeom prst="roundRect">
            <a:avLst>
              <a:gd name="adj" fmla="val 4365"/>
            </a:avLst>
          </a:prstGeom>
          <a:noFill/>
          <a:ln w="28575">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3197E17D-B1D3-91C7-87F7-172DDAB25250}"/>
              </a:ext>
            </a:extLst>
          </p:cNvPr>
          <p:cNvSpPr txBox="1"/>
          <p:nvPr/>
        </p:nvSpPr>
        <p:spPr>
          <a:xfrm>
            <a:off x="1722120" y="3722370"/>
            <a:ext cx="4551680" cy="286232"/>
          </a:xfrm>
          <a:prstGeom prst="rect">
            <a:avLst/>
          </a:prstGeom>
          <a:noFill/>
        </p:spPr>
        <p:txBody>
          <a:bodyPr wrap="square" rtlCol="0">
            <a:spAutoFit/>
          </a:bodyPr>
          <a:lstStyle/>
          <a:p>
            <a:r>
              <a:rPr lang="en-GB" sz="1400" dirty="0"/>
              <a:t>2. Select a pathogen! </a:t>
            </a:r>
            <a:r>
              <a:rPr lang="en-GB" sz="1100" dirty="0"/>
              <a:t>In our case we select </a:t>
            </a:r>
            <a:r>
              <a:rPr lang="en-GB" sz="1100" i="1" dirty="0"/>
              <a:t>Salmonella.</a:t>
            </a:r>
            <a:endParaRPr lang="en-GB" sz="1400" i="1" dirty="0"/>
          </a:p>
        </p:txBody>
      </p:sp>
      <p:sp>
        <p:nvSpPr>
          <p:cNvPr id="3" name="Rectangle: Rounded Corners 2">
            <a:extLst>
              <a:ext uri="{FF2B5EF4-FFF2-40B4-BE49-F238E27FC236}">
                <a16:creationId xmlns:a16="http://schemas.microsoft.com/office/drawing/2014/main" id="{95B7E12E-F65A-7C21-A7FA-E6DDC454B6EB}"/>
              </a:ext>
            </a:extLst>
          </p:cNvPr>
          <p:cNvSpPr/>
          <p:nvPr/>
        </p:nvSpPr>
        <p:spPr>
          <a:xfrm>
            <a:off x="5597525" y="2800950"/>
            <a:ext cx="790575" cy="126400"/>
          </a:xfrm>
          <a:prstGeom prst="roundRect">
            <a:avLst>
              <a:gd name="adj" fmla="val 19436"/>
            </a:avLst>
          </a:prstGeom>
          <a:noFill/>
          <a:ln w="12700">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A387C716-770D-B5CC-AA94-2D2F58171A68}"/>
              </a:ext>
            </a:extLst>
          </p:cNvPr>
          <p:cNvSpPr txBox="1"/>
          <p:nvPr/>
        </p:nvSpPr>
        <p:spPr>
          <a:xfrm>
            <a:off x="5314950" y="2721034"/>
            <a:ext cx="482035" cy="286232"/>
          </a:xfrm>
          <a:prstGeom prst="rect">
            <a:avLst/>
          </a:prstGeom>
          <a:noFill/>
        </p:spPr>
        <p:txBody>
          <a:bodyPr wrap="square" rtlCol="0">
            <a:spAutoFit/>
          </a:bodyPr>
          <a:lstStyle/>
          <a:p>
            <a:r>
              <a:rPr lang="en-GB" sz="1400" dirty="0"/>
              <a:t>1.</a:t>
            </a:r>
          </a:p>
        </p:txBody>
      </p:sp>
    </p:spTree>
    <p:extLst>
      <p:ext uri="{BB962C8B-B14F-4D97-AF65-F5344CB8AC3E}">
        <p14:creationId xmlns:p14="http://schemas.microsoft.com/office/powerpoint/2010/main" val="5749134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Tahoma"/>
                <a:ea typeface="Tahoma"/>
                <a:cs typeface="Tahoma"/>
              </a:rPr>
              <a:t>The Molecular typing tool: clusters</a:t>
            </a:r>
            <a:endParaRPr lang="en-GB" dirty="0"/>
          </a:p>
        </p:txBody>
      </p:sp>
      <p:sp>
        <p:nvSpPr>
          <p:cNvPr id="4" name="Slide Number Placeholder 3"/>
          <p:cNvSpPr>
            <a:spLocks noGrp="1"/>
          </p:cNvSpPr>
          <p:nvPr>
            <p:ph type="sldNum" sz="quarter" idx="4294967295"/>
          </p:nvPr>
        </p:nvSpPr>
        <p:spPr>
          <a:xfrm>
            <a:off x="9636125" y="6480175"/>
            <a:ext cx="2555875" cy="365125"/>
          </a:xfrm>
        </p:spPr>
        <p:txBody>
          <a:bodyPr/>
          <a:lstStyle/>
          <a:p>
            <a:fld id="{0580567E-5E8F-47A5-90DF-8BFEB1A71525}" type="slidenum">
              <a:rPr lang="en-GB" smtClean="0"/>
              <a:pPr/>
              <a:t>31</a:t>
            </a:fld>
            <a:endParaRPr lang="en-GB" dirty="0"/>
          </a:p>
        </p:txBody>
      </p:sp>
      <p:pic>
        <p:nvPicPr>
          <p:cNvPr id="5" name="Picture 4">
            <a:extLst>
              <a:ext uri="{FF2B5EF4-FFF2-40B4-BE49-F238E27FC236}">
                <a16:creationId xmlns:a16="http://schemas.microsoft.com/office/drawing/2014/main" id="{DC3AF0D9-05EB-3177-B44F-F7211A16C3DD}"/>
              </a:ext>
            </a:extLst>
          </p:cNvPr>
          <p:cNvPicPr>
            <a:picLocks noChangeAspect="1"/>
          </p:cNvPicPr>
          <p:nvPr/>
        </p:nvPicPr>
        <p:blipFill>
          <a:blip r:embed="rId3"/>
          <a:stretch>
            <a:fillRect/>
          </a:stretch>
        </p:blipFill>
        <p:spPr>
          <a:xfrm>
            <a:off x="615985" y="1653221"/>
            <a:ext cx="10988605" cy="4340765"/>
          </a:xfrm>
          <a:prstGeom prst="rect">
            <a:avLst/>
          </a:prstGeom>
        </p:spPr>
      </p:pic>
      <p:sp>
        <p:nvSpPr>
          <p:cNvPr id="3" name="TextBox 2">
            <a:extLst>
              <a:ext uri="{FF2B5EF4-FFF2-40B4-BE49-F238E27FC236}">
                <a16:creationId xmlns:a16="http://schemas.microsoft.com/office/drawing/2014/main" id="{3F43F2DF-A241-E94D-B0B0-BFC67D412557}"/>
              </a:ext>
            </a:extLst>
          </p:cNvPr>
          <p:cNvSpPr txBox="1"/>
          <p:nvPr/>
        </p:nvSpPr>
        <p:spPr>
          <a:xfrm>
            <a:off x="3363400" y="5132215"/>
            <a:ext cx="799253" cy="175433"/>
          </a:xfrm>
          <a:prstGeom prst="rect">
            <a:avLst/>
          </a:prstGeom>
          <a:noFill/>
        </p:spPr>
        <p:txBody>
          <a:bodyPr wrap="square" rtlCol="0">
            <a:spAutoFit/>
          </a:bodyPr>
          <a:lstStyle/>
          <a:p>
            <a:r>
              <a:rPr lang="en-GB" sz="600" dirty="0">
                <a:solidFill>
                  <a:srgbClr val="186593"/>
                </a:solidFill>
              </a:rPr>
              <a:t>2023-FWD-00002</a:t>
            </a:r>
          </a:p>
        </p:txBody>
      </p:sp>
      <p:sp>
        <p:nvSpPr>
          <p:cNvPr id="6" name="TextBox 5">
            <a:extLst>
              <a:ext uri="{FF2B5EF4-FFF2-40B4-BE49-F238E27FC236}">
                <a16:creationId xmlns:a16="http://schemas.microsoft.com/office/drawing/2014/main" id="{0C5931E8-86E3-0739-EC53-B8DE5B67AEDF}"/>
              </a:ext>
            </a:extLst>
          </p:cNvPr>
          <p:cNvSpPr txBox="1"/>
          <p:nvPr/>
        </p:nvSpPr>
        <p:spPr>
          <a:xfrm>
            <a:off x="3363400" y="4721815"/>
            <a:ext cx="799253" cy="175433"/>
          </a:xfrm>
          <a:prstGeom prst="rect">
            <a:avLst/>
          </a:prstGeom>
          <a:noFill/>
        </p:spPr>
        <p:txBody>
          <a:bodyPr wrap="square" rtlCol="0">
            <a:spAutoFit/>
          </a:bodyPr>
          <a:lstStyle/>
          <a:p>
            <a:r>
              <a:rPr lang="en-GB" sz="600" dirty="0">
                <a:solidFill>
                  <a:srgbClr val="186593"/>
                </a:solidFill>
              </a:rPr>
              <a:t>2023-FWD-00002</a:t>
            </a:r>
          </a:p>
        </p:txBody>
      </p:sp>
    </p:spTree>
    <p:extLst>
      <p:ext uri="{BB962C8B-B14F-4D97-AF65-F5344CB8AC3E}">
        <p14:creationId xmlns:p14="http://schemas.microsoft.com/office/powerpoint/2010/main" val="23784678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Tahoma"/>
                <a:ea typeface="Tahoma"/>
                <a:cs typeface="Tahoma"/>
              </a:rPr>
              <a:t>Exploring the cluster </a:t>
            </a:r>
            <a:r>
              <a:rPr lang="en-GB" sz="2800" dirty="0">
                <a:latin typeface="Roboto" panose="02000000000000000000" pitchFamily="2" charset="0"/>
                <a:ea typeface="Roboto" panose="02000000000000000000" pitchFamily="2" charset="0"/>
                <a:cs typeface="Roboto" panose="02000000000000000000" pitchFamily="2" charset="0"/>
              </a:rPr>
              <a:t>2022-09.SALM.01</a:t>
            </a:r>
            <a:endParaRPr lang="en-GB" dirty="0">
              <a:latin typeface="Roboto" panose="02000000000000000000" pitchFamily="2" charset="0"/>
              <a:ea typeface="Roboto" panose="02000000000000000000" pitchFamily="2" charset="0"/>
              <a:cs typeface="Roboto" panose="02000000000000000000" pitchFamily="2" charset="0"/>
            </a:endParaRPr>
          </a:p>
        </p:txBody>
      </p:sp>
      <p:sp>
        <p:nvSpPr>
          <p:cNvPr id="4" name="Slide Number Placeholder 3"/>
          <p:cNvSpPr>
            <a:spLocks noGrp="1"/>
          </p:cNvSpPr>
          <p:nvPr>
            <p:ph type="sldNum" sz="quarter" idx="4294967295"/>
          </p:nvPr>
        </p:nvSpPr>
        <p:spPr>
          <a:xfrm>
            <a:off x="9636125" y="6480175"/>
            <a:ext cx="2555875" cy="365125"/>
          </a:xfrm>
        </p:spPr>
        <p:txBody>
          <a:bodyPr/>
          <a:lstStyle/>
          <a:p>
            <a:fld id="{0580567E-5E8F-47A5-90DF-8BFEB1A71525}" type="slidenum">
              <a:rPr lang="en-GB" smtClean="0"/>
              <a:pPr/>
              <a:t>32</a:t>
            </a:fld>
            <a:endParaRPr lang="en-GB" dirty="0"/>
          </a:p>
        </p:txBody>
      </p:sp>
      <p:pic>
        <p:nvPicPr>
          <p:cNvPr id="8" name="Picture 7">
            <a:extLst>
              <a:ext uri="{FF2B5EF4-FFF2-40B4-BE49-F238E27FC236}">
                <a16:creationId xmlns:a16="http://schemas.microsoft.com/office/drawing/2014/main" id="{01E52D95-94F8-EBCC-238B-E02F69FAA894}"/>
              </a:ext>
            </a:extLst>
          </p:cNvPr>
          <p:cNvPicPr>
            <a:picLocks noChangeAspect="1"/>
          </p:cNvPicPr>
          <p:nvPr/>
        </p:nvPicPr>
        <p:blipFill rotWithShape="1">
          <a:blip r:embed="rId3"/>
          <a:srcRect b="19543"/>
          <a:stretch/>
        </p:blipFill>
        <p:spPr>
          <a:xfrm>
            <a:off x="339429" y="1593048"/>
            <a:ext cx="11513142" cy="4169163"/>
          </a:xfrm>
          <a:prstGeom prst="rect">
            <a:avLst/>
          </a:prstGeom>
        </p:spPr>
      </p:pic>
      <p:sp>
        <p:nvSpPr>
          <p:cNvPr id="10" name="Rectangle 9">
            <a:extLst>
              <a:ext uri="{FF2B5EF4-FFF2-40B4-BE49-F238E27FC236}">
                <a16:creationId xmlns:a16="http://schemas.microsoft.com/office/drawing/2014/main" id="{53D5ACB1-55BD-8748-4654-F1535CE52B8E}"/>
              </a:ext>
            </a:extLst>
          </p:cNvPr>
          <p:cNvSpPr/>
          <p:nvPr/>
        </p:nvSpPr>
        <p:spPr>
          <a:xfrm>
            <a:off x="548640" y="2834640"/>
            <a:ext cx="11098530" cy="2927571"/>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62AC6786-A79E-C97D-D957-027BE2F925A1}"/>
              </a:ext>
            </a:extLst>
          </p:cNvPr>
          <p:cNvSpPr txBox="1"/>
          <p:nvPr/>
        </p:nvSpPr>
        <p:spPr>
          <a:xfrm>
            <a:off x="6709410" y="5987498"/>
            <a:ext cx="1931670" cy="341632"/>
          </a:xfrm>
          <a:prstGeom prst="rect">
            <a:avLst/>
          </a:prstGeom>
          <a:noFill/>
        </p:spPr>
        <p:txBody>
          <a:bodyPr wrap="square" rtlCol="0">
            <a:spAutoFit/>
          </a:bodyPr>
          <a:lstStyle/>
          <a:p>
            <a:r>
              <a:rPr lang="en-GB" sz="1800" dirty="0" err="1"/>
              <a:t>Microreact</a:t>
            </a:r>
            <a:endParaRPr lang="en-GB" sz="1800" dirty="0"/>
          </a:p>
        </p:txBody>
      </p:sp>
      <p:cxnSp>
        <p:nvCxnSpPr>
          <p:cNvPr id="13" name="Straight Connector 12">
            <a:extLst>
              <a:ext uri="{FF2B5EF4-FFF2-40B4-BE49-F238E27FC236}">
                <a16:creationId xmlns:a16="http://schemas.microsoft.com/office/drawing/2014/main" id="{8DC3CA4B-6FC2-48C6-7824-27BB7C6F7822}"/>
              </a:ext>
            </a:extLst>
          </p:cNvPr>
          <p:cNvCxnSpPr/>
          <p:nvPr/>
        </p:nvCxnSpPr>
        <p:spPr>
          <a:xfrm>
            <a:off x="7338767" y="5762211"/>
            <a:ext cx="0" cy="225287"/>
          </a:xfrm>
          <a:prstGeom prst="line">
            <a:avLst/>
          </a:prstGeom>
          <a:ln w="25400" cap="rnd">
            <a:solidFill>
              <a:schemeClr val="tx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803168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B3B1AC6-72C2-BA1C-2BC8-BE9FD9A4A30E}"/>
              </a:ext>
            </a:extLst>
          </p:cNvPr>
          <p:cNvSpPr/>
          <p:nvPr/>
        </p:nvSpPr>
        <p:spPr>
          <a:xfrm>
            <a:off x="-219456" y="-365760"/>
            <a:ext cx="12411456" cy="7552944"/>
          </a:xfrm>
          <a:prstGeom prst="rect">
            <a:avLst/>
          </a:prstGeom>
          <a:solidFill>
            <a:schemeClr val="bg2">
              <a:lumMod val="10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9ADAF41F-B63B-F08C-8B2C-0BFCFEACCC7F}"/>
              </a:ext>
            </a:extLst>
          </p:cNvPr>
          <p:cNvPicPr>
            <a:picLocks noChangeAspect="1"/>
          </p:cNvPicPr>
          <p:nvPr/>
        </p:nvPicPr>
        <p:blipFill>
          <a:blip r:embed="rId3"/>
          <a:stretch>
            <a:fillRect/>
          </a:stretch>
        </p:blipFill>
        <p:spPr>
          <a:xfrm>
            <a:off x="282101" y="941562"/>
            <a:ext cx="11627797" cy="5252242"/>
          </a:xfrm>
          <a:prstGeom prst="rect">
            <a:avLst/>
          </a:prstGeom>
        </p:spPr>
      </p:pic>
      <p:sp>
        <p:nvSpPr>
          <p:cNvPr id="2" name="TextBox 1">
            <a:extLst>
              <a:ext uri="{FF2B5EF4-FFF2-40B4-BE49-F238E27FC236}">
                <a16:creationId xmlns:a16="http://schemas.microsoft.com/office/drawing/2014/main" id="{3204A9C2-242C-E887-0A92-E0871B7BBB68}"/>
              </a:ext>
            </a:extLst>
          </p:cNvPr>
          <p:cNvSpPr txBox="1"/>
          <p:nvPr/>
        </p:nvSpPr>
        <p:spPr>
          <a:xfrm>
            <a:off x="282101" y="205484"/>
            <a:ext cx="2342508" cy="535531"/>
          </a:xfrm>
          <a:prstGeom prst="rect">
            <a:avLst/>
          </a:prstGeom>
          <a:noFill/>
        </p:spPr>
        <p:txBody>
          <a:bodyPr wrap="square" rtlCol="0">
            <a:spAutoFit/>
          </a:bodyPr>
          <a:lstStyle/>
          <a:p>
            <a:r>
              <a:rPr lang="en-GB" dirty="0" err="1">
                <a:solidFill>
                  <a:schemeClr val="bg1">
                    <a:lumMod val="85000"/>
                  </a:schemeClr>
                </a:solidFill>
              </a:rPr>
              <a:t>Microreact</a:t>
            </a:r>
            <a:endParaRPr lang="en-GB" dirty="0">
              <a:solidFill>
                <a:schemeClr val="bg1">
                  <a:lumMod val="85000"/>
                </a:schemeClr>
              </a:solidFill>
            </a:endParaRPr>
          </a:p>
        </p:txBody>
      </p:sp>
      <p:sp>
        <p:nvSpPr>
          <p:cNvPr id="3" name="TextBox 2">
            <a:extLst>
              <a:ext uri="{FF2B5EF4-FFF2-40B4-BE49-F238E27FC236}">
                <a16:creationId xmlns:a16="http://schemas.microsoft.com/office/drawing/2014/main" id="{DC3CFA1E-E861-E728-77E2-A677019DE342}"/>
              </a:ext>
            </a:extLst>
          </p:cNvPr>
          <p:cNvSpPr txBox="1"/>
          <p:nvPr/>
        </p:nvSpPr>
        <p:spPr>
          <a:xfrm>
            <a:off x="282101" y="6420060"/>
            <a:ext cx="5204299" cy="341632"/>
          </a:xfrm>
          <a:prstGeom prst="rect">
            <a:avLst/>
          </a:prstGeom>
          <a:noFill/>
        </p:spPr>
        <p:txBody>
          <a:bodyPr wrap="square" rtlCol="0">
            <a:spAutoFit/>
          </a:bodyPr>
          <a:lstStyle/>
          <a:p>
            <a:r>
              <a:rPr lang="en-GB" sz="1800" dirty="0">
                <a:solidFill>
                  <a:schemeClr val="bg1">
                    <a:lumMod val="85000"/>
                  </a:schemeClr>
                </a:solidFill>
              </a:rPr>
              <a:t>Link: https://microreact.org/</a:t>
            </a:r>
          </a:p>
        </p:txBody>
      </p:sp>
    </p:spTree>
    <p:extLst>
      <p:ext uri="{BB962C8B-B14F-4D97-AF65-F5344CB8AC3E}">
        <p14:creationId xmlns:p14="http://schemas.microsoft.com/office/powerpoint/2010/main" val="16292757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90D89A0-35CA-7D93-0722-7E20B795C2BE}"/>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5403FD22-C924-A067-2B6D-52009099E79C}"/>
              </a:ext>
            </a:extLst>
          </p:cNvPr>
          <p:cNvSpPr>
            <a:spLocks noGrp="1"/>
          </p:cNvSpPr>
          <p:nvPr>
            <p:ph type="sldNum" sz="quarter" idx="12"/>
          </p:nvPr>
        </p:nvSpPr>
        <p:spPr/>
        <p:txBody>
          <a:bodyPr/>
          <a:lstStyle/>
          <a:p>
            <a:fld id="{F9E29A8E-A0F1-419A-8E8B-A78BF9C70DE8}" type="slidenum">
              <a:rPr lang="en-GB" smtClean="0"/>
              <a:pPr/>
              <a:t>34</a:t>
            </a:fld>
            <a:endParaRPr lang="en-GB" dirty="0"/>
          </a:p>
        </p:txBody>
      </p:sp>
      <p:sp>
        <p:nvSpPr>
          <p:cNvPr id="7" name="Title 1">
            <a:extLst>
              <a:ext uri="{FF2B5EF4-FFF2-40B4-BE49-F238E27FC236}">
                <a16:creationId xmlns:a16="http://schemas.microsoft.com/office/drawing/2014/main" id="{AF4E0CC4-1CF2-55E3-6038-FED5CC1591F0}"/>
              </a:ext>
            </a:extLst>
          </p:cNvPr>
          <p:cNvSpPr txBox="1">
            <a:spLocks/>
          </p:cNvSpPr>
          <p:nvPr/>
        </p:nvSpPr>
        <p:spPr>
          <a:xfrm>
            <a:off x="584400" y="376336"/>
            <a:ext cx="10354188" cy="9517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fontAlgn="auto">
              <a:spcAft>
                <a:spcPts val="0"/>
              </a:spcAft>
            </a:pPr>
            <a:r>
              <a:rPr lang="en-GB" dirty="0"/>
              <a:t>Further reading on EpiPulse and </a:t>
            </a:r>
            <a:r>
              <a:rPr lang="en-GB" dirty="0" err="1"/>
              <a:t>Microreact</a:t>
            </a:r>
            <a:endParaRPr lang="en-GB" dirty="0"/>
          </a:p>
        </p:txBody>
      </p:sp>
      <p:sp>
        <p:nvSpPr>
          <p:cNvPr id="2" name="TextBox 1">
            <a:extLst>
              <a:ext uri="{FF2B5EF4-FFF2-40B4-BE49-F238E27FC236}">
                <a16:creationId xmlns:a16="http://schemas.microsoft.com/office/drawing/2014/main" id="{AA410F80-0B21-DAFF-C463-78A2F4ED0883}"/>
              </a:ext>
            </a:extLst>
          </p:cNvPr>
          <p:cNvSpPr txBox="1"/>
          <p:nvPr/>
        </p:nvSpPr>
        <p:spPr>
          <a:xfrm>
            <a:off x="584400" y="1828798"/>
            <a:ext cx="11291780" cy="1661993"/>
          </a:xfrm>
          <a:prstGeom prst="rect">
            <a:avLst/>
          </a:prstGeom>
          <a:noFill/>
        </p:spPr>
        <p:txBody>
          <a:bodyPr wrap="square" rtlCol="0">
            <a:spAutoFit/>
          </a:bodyPr>
          <a:lstStyle/>
          <a:p>
            <a:pPr marL="457200" indent="-457200">
              <a:spcBef>
                <a:spcPts val="1200"/>
              </a:spcBef>
              <a:buFont typeface="Arial" panose="020B0604020202020204" pitchFamily="34" charset="0"/>
              <a:buChar char="•"/>
            </a:pPr>
            <a:r>
              <a:rPr lang="en-GB" sz="2000" dirty="0" err="1"/>
              <a:t>Epipulse</a:t>
            </a:r>
            <a:r>
              <a:rPr lang="en-GB" sz="2000" dirty="0"/>
              <a:t> training available on EVA</a:t>
            </a:r>
          </a:p>
          <a:p>
            <a:pPr marL="457200" indent="-457200">
              <a:spcBef>
                <a:spcPts val="1200"/>
              </a:spcBef>
              <a:buFont typeface="Arial" panose="020B0604020202020204" pitchFamily="34" charset="0"/>
              <a:buChar char="•"/>
            </a:pPr>
            <a:r>
              <a:rPr lang="en-GB" sz="2000" dirty="0" err="1"/>
              <a:t>Microreact</a:t>
            </a:r>
            <a:r>
              <a:rPr lang="en-GB" sz="2000" dirty="0"/>
              <a:t> home page [</a:t>
            </a:r>
            <a:r>
              <a:rPr lang="en-GB" sz="2000" dirty="0">
                <a:hlinkClick r:id="rId2"/>
              </a:rPr>
              <a:t>link</a:t>
            </a:r>
            <a:r>
              <a:rPr lang="en-GB" sz="2000" dirty="0"/>
              <a:t>]</a:t>
            </a:r>
          </a:p>
          <a:p>
            <a:pPr marL="457200" indent="-457200">
              <a:spcBef>
                <a:spcPts val="1200"/>
              </a:spcBef>
              <a:buFont typeface="Arial" panose="020B0604020202020204" pitchFamily="34" charset="0"/>
              <a:buChar char="•"/>
            </a:pPr>
            <a:endParaRPr lang="en-GB" sz="2000" dirty="0"/>
          </a:p>
          <a:p>
            <a:pPr marL="457200" indent="-457200">
              <a:spcBef>
                <a:spcPts val="1200"/>
              </a:spcBef>
              <a:buFont typeface="Arial" panose="020B0604020202020204" pitchFamily="34" charset="0"/>
              <a:buChar char="•"/>
            </a:pPr>
            <a:endParaRPr lang="en-GB" sz="2000" dirty="0"/>
          </a:p>
        </p:txBody>
      </p:sp>
    </p:spTree>
    <p:extLst>
      <p:ext uri="{BB962C8B-B14F-4D97-AF65-F5344CB8AC3E}">
        <p14:creationId xmlns:p14="http://schemas.microsoft.com/office/powerpoint/2010/main" val="32649301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25523-CA8D-4EE7-A83A-A5A792902A6A}"/>
              </a:ext>
            </a:extLst>
          </p:cNvPr>
          <p:cNvSpPr>
            <a:spLocks noGrp="1"/>
          </p:cNvSpPr>
          <p:nvPr>
            <p:ph type="title"/>
          </p:nvPr>
        </p:nvSpPr>
        <p:spPr/>
        <p:txBody>
          <a:bodyPr>
            <a:normAutofit/>
          </a:bodyPr>
          <a:lstStyle/>
          <a:p>
            <a:r>
              <a:rPr lang="en-GB" dirty="0" err="1">
                <a:latin typeface="Tahoma"/>
                <a:ea typeface="Tahoma"/>
                <a:cs typeface="Tahoma"/>
              </a:rPr>
              <a:t>Epipulse</a:t>
            </a:r>
            <a:r>
              <a:rPr lang="en-GB" dirty="0">
                <a:latin typeface="Tahoma"/>
                <a:ea typeface="Tahoma"/>
                <a:cs typeface="Tahoma"/>
              </a:rPr>
              <a:t> flow</a:t>
            </a:r>
            <a:endParaRPr lang="en-GB" dirty="0"/>
          </a:p>
        </p:txBody>
      </p:sp>
      <p:sp>
        <p:nvSpPr>
          <p:cNvPr id="5" name="Slide Number Placeholder 4">
            <a:extLst>
              <a:ext uri="{FF2B5EF4-FFF2-40B4-BE49-F238E27FC236}">
                <a16:creationId xmlns:a16="http://schemas.microsoft.com/office/drawing/2014/main" id="{E098F598-9A76-4B08-9397-62F9A8B56396}"/>
              </a:ext>
            </a:extLst>
          </p:cNvPr>
          <p:cNvSpPr>
            <a:spLocks noGrp="1"/>
          </p:cNvSpPr>
          <p:nvPr>
            <p:ph type="sldNum" sz="quarter" idx="12"/>
          </p:nvPr>
        </p:nvSpPr>
        <p:spPr/>
        <p:txBody>
          <a:bodyPr/>
          <a:lstStyle/>
          <a:p>
            <a:pPr fontAlgn="auto">
              <a:lnSpc>
                <a:spcPct val="100000"/>
              </a:lnSpc>
              <a:spcBef>
                <a:spcPts val="0"/>
              </a:spcBef>
              <a:spcAft>
                <a:spcPts val="0"/>
              </a:spcAft>
              <a:defRPr/>
            </a:pPr>
            <a:fld id="{F9E29A8E-A0F1-419A-8E8B-A78BF9C70DE8}" type="slidenum">
              <a:rPr lang="en-GB">
                <a:solidFill>
                  <a:prstClr val="white"/>
                </a:solidFill>
              </a:rPr>
              <a:pPr fontAlgn="auto">
                <a:lnSpc>
                  <a:spcPct val="100000"/>
                </a:lnSpc>
                <a:spcBef>
                  <a:spcPts val="0"/>
                </a:spcBef>
                <a:spcAft>
                  <a:spcPts val="0"/>
                </a:spcAft>
                <a:defRPr/>
              </a:pPr>
              <a:t>35</a:t>
            </a:fld>
            <a:endParaRPr lang="en-GB">
              <a:solidFill>
                <a:prstClr val="white"/>
              </a:solidFill>
            </a:endParaRPr>
          </a:p>
        </p:txBody>
      </p:sp>
      <p:cxnSp>
        <p:nvCxnSpPr>
          <p:cNvPr id="22" name="Straight Arrow Connector 21">
            <a:extLst>
              <a:ext uri="{FF2B5EF4-FFF2-40B4-BE49-F238E27FC236}">
                <a16:creationId xmlns:a16="http://schemas.microsoft.com/office/drawing/2014/main" id="{3D68263A-3F76-9894-1BD1-92004557A90A}"/>
              </a:ext>
            </a:extLst>
          </p:cNvPr>
          <p:cNvCxnSpPr>
            <a:cxnSpLocks/>
          </p:cNvCxnSpPr>
          <p:nvPr/>
        </p:nvCxnSpPr>
        <p:spPr>
          <a:xfrm>
            <a:off x="896112" y="3696789"/>
            <a:ext cx="10722574" cy="0"/>
          </a:xfrm>
          <a:prstGeom prst="straightConnector1">
            <a:avLst/>
          </a:prstGeom>
          <a:ln w="63500">
            <a:tailEnd type="triangle"/>
          </a:ln>
        </p:spPr>
        <p:style>
          <a:lnRef idx="1">
            <a:schemeClr val="dk1"/>
          </a:lnRef>
          <a:fillRef idx="0">
            <a:schemeClr val="dk1"/>
          </a:fillRef>
          <a:effectRef idx="0">
            <a:schemeClr val="dk1"/>
          </a:effectRef>
          <a:fontRef idx="minor">
            <a:schemeClr val="tx1"/>
          </a:fontRef>
        </p:style>
      </p:cxnSp>
      <p:sp>
        <p:nvSpPr>
          <p:cNvPr id="23" name="Oval 22">
            <a:extLst>
              <a:ext uri="{FF2B5EF4-FFF2-40B4-BE49-F238E27FC236}">
                <a16:creationId xmlns:a16="http://schemas.microsoft.com/office/drawing/2014/main" id="{8E4B0216-F435-BAEE-ACDE-560C3146C496}"/>
              </a:ext>
            </a:extLst>
          </p:cNvPr>
          <p:cNvSpPr/>
          <p:nvPr/>
        </p:nvSpPr>
        <p:spPr>
          <a:xfrm>
            <a:off x="1261872" y="3513909"/>
            <a:ext cx="347472" cy="347472"/>
          </a:xfrm>
          <a:prstGeom prst="ellipse">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63410D64-AAB7-92F5-406F-5E0BF0893C9C}"/>
              </a:ext>
            </a:extLst>
          </p:cNvPr>
          <p:cNvSpPr txBox="1"/>
          <p:nvPr/>
        </p:nvSpPr>
        <p:spPr>
          <a:xfrm>
            <a:off x="659532" y="2071813"/>
            <a:ext cx="3310128" cy="541687"/>
          </a:xfrm>
          <a:prstGeom prst="rect">
            <a:avLst/>
          </a:prstGeom>
          <a:noFill/>
        </p:spPr>
        <p:txBody>
          <a:bodyPr wrap="square" rtlCol="0">
            <a:spAutoFit/>
          </a:bodyPr>
          <a:lstStyle/>
          <a:p>
            <a:r>
              <a:rPr lang="en-GB" sz="1600" dirty="0"/>
              <a:t>Country A launches the event </a:t>
            </a:r>
            <a:r>
              <a:rPr lang="en-GB" sz="1600" dirty="0">
                <a:latin typeface="Courier New" panose="02070309020205020404" pitchFamily="49" charset="0"/>
                <a:cs typeface="Courier New" panose="02070309020205020404" pitchFamily="49" charset="0"/>
              </a:rPr>
              <a:t>2022-FWD-00002</a:t>
            </a:r>
          </a:p>
        </p:txBody>
      </p:sp>
      <p:sp>
        <p:nvSpPr>
          <p:cNvPr id="25" name="Oval 24">
            <a:extLst>
              <a:ext uri="{FF2B5EF4-FFF2-40B4-BE49-F238E27FC236}">
                <a16:creationId xmlns:a16="http://schemas.microsoft.com/office/drawing/2014/main" id="{83E01E45-6509-3C87-1BEF-415C6947287A}"/>
              </a:ext>
            </a:extLst>
          </p:cNvPr>
          <p:cNvSpPr/>
          <p:nvPr/>
        </p:nvSpPr>
        <p:spPr>
          <a:xfrm>
            <a:off x="1873794" y="3523052"/>
            <a:ext cx="347472" cy="347472"/>
          </a:xfrm>
          <a:prstGeom prst="ellipse">
            <a:avLst/>
          </a:prstGeom>
          <a:solidFill>
            <a:srgbClr val="7BB73A"/>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Box 25">
            <a:extLst>
              <a:ext uri="{FF2B5EF4-FFF2-40B4-BE49-F238E27FC236}">
                <a16:creationId xmlns:a16="http://schemas.microsoft.com/office/drawing/2014/main" id="{0C9897E2-F54A-041C-1723-B0D83253AEA4}"/>
              </a:ext>
            </a:extLst>
          </p:cNvPr>
          <p:cNvSpPr txBox="1"/>
          <p:nvPr/>
        </p:nvSpPr>
        <p:spPr>
          <a:xfrm>
            <a:off x="973039" y="4368587"/>
            <a:ext cx="2182513" cy="1421928"/>
          </a:xfrm>
          <a:prstGeom prst="rect">
            <a:avLst/>
          </a:prstGeom>
          <a:noFill/>
        </p:spPr>
        <p:txBody>
          <a:bodyPr wrap="square" rtlCol="0">
            <a:spAutoFit/>
          </a:bodyPr>
          <a:lstStyle/>
          <a:p>
            <a:r>
              <a:rPr lang="en-GB" sz="1600" dirty="0"/>
              <a:t>ECDC publishes the situation awareness report; e-mail exchanges with country A about the event</a:t>
            </a:r>
          </a:p>
        </p:txBody>
      </p:sp>
      <p:sp>
        <p:nvSpPr>
          <p:cNvPr id="27" name="Oval 26">
            <a:extLst>
              <a:ext uri="{FF2B5EF4-FFF2-40B4-BE49-F238E27FC236}">
                <a16:creationId xmlns:a16="http://schemas.microsoft.com/office/drawing/2014/main" id="{61D76FCE-8116-F7DD-53BF-FB38F5B997E8}"/>
              </a:ext>
            </a:extLst>
          </p:cNvPr>
          <p:cNvSpPr/>
          <p:nvPr/>
        </p:nvSpPr>
        <p:spPr>
          <a:xfrm>
            <a:off x="2916936" y="3523052"/>
            <a:ext cx="347472" cy="347472"/>
          </a:xfrm>
          <a:prstGeom prst="ellipse">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27">
            <a:extLst>
              <a:ext uri="{FF2B5EF4-FFF2-40B4-BE49-F238E27FC236}">
                <a16:creationId xmlns:a16="http://schemas.microsoft.com/office/drawing/2014/main" id="{D07CE7D5-D387-020D-1A1D-532B08C0827A}"/>
              </a:ext>
            </a:extLst>
          </p:cNvPr>
          <p:cNvSpPr txBox="1"/>
          <p:nvPr/>
        </p:nvSpPr>
        <p:spPr>
          <a:xfrm>
            <a:off x="2401684" y="2637498"/>
            <a:ext cx="3310128" cy="313932"/>
          </a:xfrm>
          <a:prstGeom prst="rect">
            <a:avLst/>
          </a:prstGeom>
          <a:noFill/>
        </p:spPr>
        <p:txBody>
          <a:bodyPr wrap="square" rtlCol="0">
            <a:spAutoFit/>
          </a:bodyPr>
          <a:lstStyle/>
          <a:p>
            <a:r>
              <a:rPr lang="en-GB" sz="1600" dirty="0"/>
              <a:t>Country B posts a comment</a:t>
            </a:r>
          </a:p>
        </p:txBody>
      </p:sp>
      <p:sp>
        <p:nvSpPr>
          <p:cNvPr id="29" name="Oval 28">
            <a:extLst>
              <a:ext uri="{FF2B5EF4-FFF2-40B4-BE49-F238E27FC236}">
                <a16:creationId xmlns:a16="http://schemas.microsoft.com/office/drawing/2014/main" id="{19C81BB9-3157-0542-76BE-6A68E6CD9476}"/>
              </a:ext>
            </a:extLst>
          </p:cNvPr>
          <p:cNvSpPr/>
          <p:nvPr/>
        </p:nvSpPr>
        <p:spPr>
          <a:xfrm>
            <a:off x="3419566" y="3509157"/>
            <a:ext cx="347472" cy="347472"/>
          </a:xfrm>
          <a:prstGeom prst="ellipse">
            <a:avLst/>
          </a:prstGeom>
          <a:solidFill>
            <a:srgbClr val="7BB73A"/>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TextBox 29">
            <a:extLst>
              <a:ext uri="{FF2B5EF4-FFF2-40B4-BE49-F238E27FC236}">
                <a16:creationId xmlns:a16="http://schemas.microsoft.com/office/drawing/2014/main" id="{8AB19550-7ECD-F4BB-D4BC-DC30780883F9}"/>
              </a:ext>
            </a:extLst>
          </p:cNvPr>
          <p:cNvSpPr txBox="1"/>
          <p:nvPr/>
        </p:nvSpPr>
        <p:spPr>
          <a:xfrm>
            <a:off x="3358315" y="5025280"/>
            <a:ext cx="2397039" cy="1200329"/>
          </a:xfrm>
          <a:prstGeom prst="rect">
            <a:avLst/>
          </a:prstGeom>
          <a:noFill/>
        </p:spPr>
        <p:txBody>
          <a:bodyPr wrap="square" rtlCol="0">
            <a:spAutoFit/>
          </a:bodyPr>
          <a:lstStyle/>
          <a:p>
            <a:r>
              <a:rPr lang="en-GB" sz="1600" dirty="0"/>
              <a:t>ECDC updates the </a:t>
            </a:r>
          </a:p>
          <a:p>
            <a:r>
              <a:rPr lang="en-GB" sz="1600" dirty="0"/>
              <a:t>situation awareness;  phone calls with countries A and B; textbox with instructions</a:t>
            </a:r>
          </a:p>
        </p:txBody>
      </p:sp>
      <p:sp>
        <p:nvSpPr>
          <p:cNvPr id="31" name="Oval 30">
            <a:extLst>
              <a:ext uri="{FF2B5EF4-FFF2-40B4-BE49-F238E27FC236}">
                <a16:creationId xmlns:a16="http://schemas.microsoft.com/office/drawing/2014/main" id="{2A6BD28C-283B-D0B3-0344-EC774290077E}"/>
              </a:ext>
            </a:extLst>
          </p:cNvPr>
          <p:cNvSpPr/>
          <p:nvPr/>
        </p:nvSpPr>
        <p:spPr>
          <a:xfrm>
            <a:off x="4165820" y="3523052"/>
            <a:ext cx="347472" cy="347472"/>
          </a:xfrm>
          <a:prstGeom prst="ellipse">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TextBox 31">
            <a:extLst>
              <a:ext uri="{FF2B5EF4-FFF2-40B4-BE49-F238E27FC236}">
                <a16:creationId xmlns:a16="http://schemas.microsoft.com/office/drawing/2014/main" id="{DF625362-115A-AD84-2CFF-FB392D86AD97}"/>
              </a:ext>
            </a:extLst>
          </p:cNvPr>
          <p:cNvSpPr txBox="1"/>
          <p:nvPr/>
        </p:nvSpPr>
        <p:spPr>
          <a:xfrm>
            <a:off x="4056748" y="3004417"/>
            <a:ext cx="3310128" cy="313932"/>
          </a:xfrm>
          <a:prstGeom prst="rect">
            <a:avLst/>
          </a:prstGeom>
          <a:noFill/>
        </p:spPr>
        <p:txBody>
          <a:bodyPr wrap="square" rtlCol="0">
            <a:spAutoFit/>
          </a:bodyPr>
          <a:lstStyle/>
          <a:p>
            <a:r>
              <a:rPr lang="en-GB" sz="1600" dirty="0"/>
              <a:t>Country C posts a comment</a:t>
            </a:r>
          </a:p>
        </p:txBody>
      </p:sp>
      <p:cxnSp>
        <p:nvCxnSpPr>
          <p:cNvPr id="34" name="Straight Connector 33">
            <a:extLst>
              <a:ext uri="{FF2B5EF4-FFF2-40B4-BE49-F238E27FC236}">
                <a16:creationId xmlns:a16="http://schemas.microsoft.com/office/drawing/2014/main" id="{1A8B7AFF-4597-1DA9-543D-A6C1556FED0F}"/>
              </a:ext>
            </a:extLst>
          </p:cNvPr>
          <p:cNvCxnSpPr>
            <a:cxnSpLocks/>
          </p:cNvCxnSpPr>
          <p:nvPr/>
        </p:nvCxnSpPr>
        <p:spPr>
          <a:xfrm>
            <a:off x="1458686" y="2637498"/>
            <a:ext cx="0" cy="723065"/>
          </a:xfrm>
          <a:prstGeom prst="line">
            <a:avLst/>
          </a:prstGeom>
          <a:ln w="12700" cap="rnd"/>
        </p:spPr>
        <p:style>
          <a:lnRef idx="1">
            <a:schemeClr val="dk1"/>
          </a:lnRef>
          <a:fillRef idx="0">
            <a:schemeClr val="dk1"/>
          </a:fillRef>
          <a:effectRef idx="0">
            <a:schemeClr val="dk1"/>
          </a:effectRef>
          <a:fontRef idx="minor">
            <a:schemeClr val="tx1"/>
          </a:fontRef>
        </p:style>
      </p:cxnSp>
      <p:cxnSp>
        <p:nvCxnSpPr>
          <p:cNvPr id="36" name="Straight Connector 35">
            <a:extLst>
              <a:ext uri="{FF2B5EF4-FFF2-40B4-BE49-F238E27FC236}">
                <a16:creationId xmlns:a16="http://schemas.microsoft.com/office/drawing/2014/main" id="{C590A6C3-3B6B-DF3A-3A68-682110579A4B}"/>
              </a:ext>
            </a:extLst>
          </p:cNvPr>
          <p:cNvCxnSpPr>
            <a:cxnSpLocks/>
          </p:cNvCxnSpPr>
          <p:nvPr/>
        </p:nvCxnSpPr>
        <p:spPr>
          <a:xfrm>
            <a:off x="2049781" y="3987113"/>
            <a:ext cx="0" cy="360000"/>
          </a:xfrm>
          <a:prstGeom prst="line">
            <a:avLst/>
          </a:prstGeom>
          <a:ln w="12700" cap="rnd"/>
        </p:spPr>
        <p:style>
          <a:lnRef idx="1">
            <a:schemeClr val="dk1"/>
          </a:lnRef>
          <a:fillRef idx="0">
            <a:schemeClr val="dk1"/>
          </a:fillRef>
          <a:effectRef idx="0">
            <a:schemeClr val="dk1"/>
          </a:effectRef>
          <a:fontRef idx="minor">
            <a:schemeClr val="tx1"/>
          </a:fontRef>
        </p:style>
      </p:cxnSp>
      <p:cxnSp>
        <p:nvCxnSpPr>
          <p:cNvPr id="37" name="Straight Connector 36">
            <a:extLst>
              <a:ext uri="{FF2B5EF4-FFF2-40B4-BE49-F238E27FC236}">
                <a16:creationId xmlns:a16="http://schemas.microsoft.com/office/drawing/2014/main" id="{F3EB9E39-91DB-748C-1D48-C895A52B8978}"/>
              </a:ext>
            </a:extLst>
          </p:cNvPr>
          <p:cNvCxnSpPr>
            <a:cxnSpLocks/>
          </p:cNvCxnSpPr>
          <p:nvPr/>
        </p:nvCxnSpPr>
        <p:spPr>
          <a:xfrm>
            <a:off x="3101196" y="3033031"/>
            <a:ext cx="0" cy="360000"/>
          </a:xfrm>
          <a:prstGeom prst="line">
            <a:avLst/>
          </a:prstGeom>
          <a:ln w="12700" cap="rnd"/>
        </p:spPr>
        <p:style>
          <a:lnRef idx="1">
            <a:schemeClr val="dk1"/>
          </a:lnRef>
          <a:fillRef idx="0">
            <a:schemeClr val="dk1"/>
          </a:fillRef>
          <a:effectRef idx="0">
            <a:schemeClr val="dk1"/>
          </a:effectRef>
          <a:fontRef idx="minor">
            <a:schemeClr val="tx1"/>
          </a:fontRef>
        </p:style>
      </p:cxnSp>
      <p:cxnSp>
        <p:nvCxnSpPr>
          <p:cNvPr id="38" name="Straight Connector 37">
            <a:extLst>
              <a:ext uri="{FF2B5EF4-FFF2-40B4-BE49-F238E27FC236}">
                <a16:creationId xmlns:a16="http://schemas.microsoft.com/office/drawing/2014/main" id="{C028627C-65E0-E0CF-08A9-C9B81E33168E}"/>
              </a:ext>
            </a:extLst>
          </p:cNvPr>
          <p:cNvCxnSpPr>
            <a:cxnSpLocks/>
          </p:cNvCxnSpPr>
          <p:nvPr/>
        </p:nvCxnSpPr>
        <p:spPr>
          <a:xfrm>
            <a:off x="3610212" y="4008587"/>
            <a:ext cx="0" cy="1008000"/>
          </a:xfrm>
          <a:prstGeom prst="line">
            <a:avLst/>
          </a:prstGeom>
          <a:ln w="12700" cap="rnd"/>
        </p:spPr>
        <p:style>
          <a:lnRef idx="1">
            <a:schemeClr val="dk1"/>
          </a:lnRef>
          <a:fillRef idx="0">
            <a:schemeClr val="dk1"/>
          </a:fillRef>
          <a:effectRef idx="0">
            <a:schemeClr val="dk1"/>
          </a:effectRef>
          <a:fontRef idx="minor">
            <a:schemeClr val="tx1"/>
          </a:fontRef>
        </p:style>
      </p:cxnSp>
      <p:cxnSp>
        <p:nvCxnSpPr>
          <p:cNvPr id="39" name="Straight Connector 38">
            <a:extLst>
              <a:ext uri="{FF2B5EF4-FFF2-40B4-BE49-F238E27FC236}">
                <a16:creationId xmlns:a16="http://schemas.microsoft.com/office/drawing/2014/main" id="{5784C8BA-FAF0-5E37-2084-1705FCC9B405}"/>
              </a:ext>
            </a:extLst>
          </p:cNvPr>
          <p:cNvCxnSpPr>
            <a:cxnSpLocks/>
          </p:cNvCxnSpPr>
          <p:nvPr/>
        </p:nvCxnSpPr>
        <p:spPr>
          <a:xfrm>
            <a:off x="4339556" y="3338792"/>
            <a:ext cx="0" cy="108000"/>
          </a:xfrm>
          <a:prstGeom prst="line">
            <a:avLst/>
          </a:prstGeom>
          <a:ln w="12700" cap="rnd"/>
        </p:spPr>
        <p:style>
          <a:lnRef idx="1">
            <a:schemeClr val="dk1"/>
          </a:lnRef>
          <a:fillRef idx="0">
            <a:schemeClr val="dk1"/>
          </a:fillRef>
          <a:effectRef idx="0">
            <a:schemeClr val="dk1"/>
          </a:effectRef>
          <a:fontRef idx="minor">
            <a:schemeClr val="tx1"/>
          </a:fontRef>
        </p:style>
      </p:cxnSp>
      <p:sp>
        <p:nvSpPr>
          <p:cNvPr id="40" name="Oval 39">
            <a:extLst>
              <a:ext uri="{FF2B5EF4-FFF2-40B4-BE49-F238E27FC236}">
                <a16:creationId xmlns:a16="http://schemas.microsoft.com/office/drawing/2014/main" id="{6856833F-9323-970B-0C07-C185869B89E2}"/>
              </a:ext>
            </a:extLst>
          </p:cNvPr>
          <p:cNvSpPr/>
          <p:nvPr/>
        </p:nvSpPr>
        <p:spPr>
          <a:xfrm>
            <a:off x="4426478" y="3524428"/>
            <a:ext cx="347472" cy="347472"/>
          </a:xfrm>
          <a:prstGeom prst="ellipse">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TextBox 40">
            <a:extLst>
              <a:ext uri="{FF2B5EF4-FFF2-40B4-BE49-F238E27FC236}">
                <a16:creationId xmlns:a16="http://schemas.microsoft.com/office/drawing/2014/main" id="{51A964AA-B692-605C-4D54-F6523D284B20}"/>
              </a:ext>
            </a:extLst>
          </p:cNvPr>
          <p:cNvSpPr txBox="1"/>
          <p:nvPr/>
        </p:nvSpPr>
        <p:spPr>
          <a:xfrm>
            <a:off x="3874877" y="4207305"/>
            <a:ext cx="2823466" cy="535531"/>
          </a:xfrm>
          <a:prstGeom prst="rect">
            <a:avLst/>
          </a:prstGeom>
          <a:noFill/>
        </p:spPr>
        <p:txBody>
          <a:bodyPr wrap="square" rtlCol="0">
            <a:spAutoFit/>
          </a:bodyPr>
          <a:lstStyle/>
          <a:p>
            <a:r>
              <a:rPr lang="en-GB" sz="1600" dirty="0"/>
              <a:t>Country D posts a comment; </a:t>
            </a:r>
          </a:p>
          <a:p>
            <a:r>
              <a:rPr lang="en-GB" sz="1600" dirty="0"/>
              <a:t>country A shares WGS data</a:t>
            </a:r>
          </a:p>
        </p:txBody>
      </p:sp>
      <p:cxnSp>
        <p:nvCxnSpPr>
          <p:cNvPr id="42" name="Straight Connector 41">
            <a:extLst>
              <a:ext uri="{FF2B5EF4-FFF2-40B4-BE49-F238E27FC236}">
                <a16:creationId xmlns:a16="http://schemas.microsoft.com/office/drawing/2014/main" id="{2FB76170-B972-A235-5FD3-94CA9828F537}"/>
              </a:ext>
            </a:extLst>
          </p:cNvPr>
          <p:cNvCxnSpPr>
            <a:cxnSpLocks/>
          </p:cNvCxnSpPr>
          <p:nvPr/>
        </p:nvCxnSpPr>
        <p:spPr>
          <a:xfrm>
            <a:off x="4608068" y="3970160"/>
            <a:ext cx="0" cy="151200"/>
          </a:xfrm>
          <a:prstGeom prst="line">
            <a:avLst/>
          </a:prstGeom>
          <a:ln w="12700" cap="rnd"/>
        </p:spPr>
        <p:style>
          <a:lnRef idx="1">
            <a:schemeClr val="dk1"/>
          </a:lnRef>
          <a:fillRef idx="0">
            <a:schemeClr val="dk1"/>
          </a:fillRef>
          <a:effectRef idx="0">
            <a:schemeClr val="dk1"/>
          </a:effectRef>
          <a:fontRef idx="minor">
            <a:schemeClr val="tx1"/>
          </a:fontRef>
        </p:style>
      </p:cxnSp>
      <p:sp>
        <p:nvSpPr>
          <p:cNvPr id="44" name="Oval 43">
            <a:extLst>
              <a:ext uri="{FF2B5EF4-FFF2-40B4-BE49-F238E27FC236}">
                <a16:creationId xmlns:a16="http://schemas.microsoft.com/office/drawing/2014/main" id="{72BA75C2-2CB1-AD8B-720D-55588985A255}"/>
              </a:ext>
            </a:extLst>
          </p:cNvPr>
          <p:cNvSpPr/>
          <p:nvPr/>
        </p:nvSpPr>
        <p:spPr>
          <a:xfrm>
            <a:off x="4645517" y="3529222"/>
            <a:ext cx="347472" cy="347472"/>
          </a:xfrm>
          <a:prstGeom prst="ellipse">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TextBox 44">
            <a:extLst>
              <a:ext uri="{FF2B5EF4-FFF2-40B4-BE49-F238E27FC236}">
                <a16:creationId xmlns:a16="http://schemas.microsoft.com/office/drawing/2014/main" id="{C061DD87-54B4-6172-2AC1-81FD91234914}"/>
              </a:ext>
            </a:extLst>
          </p:cNvPr>
          <p:cNvSpPr txBox="1"/>
          <p:nvPr/>
        </p:nvSpPr>
        <p:spPr>
          <a:xfrm>
            <a:off x="4645516" y="1956476"/>
            <a:ext cx="6494197" cy="535531"/>
          </a:xfrm>
          <a:prstGeom prst="rect">
            <a:avLst/>
          </a:prstGeom>
          <a:noFill/>
        </p:spPr>
        <p:txBody>
          <a:bodyPr wrap="square" rtlCol="0">
            <a:spAutoFit/>
          </a:bodyPr>
          <a:lstStyle/>
          <a:p>
            <a:r>
              <a:rPr lang="en-GB" sz="1600" dirty="0"/>
              <a:t>ECDC organizes an on-line meeting with the affected countries; ECDC provides sequencing support help characterizing the outbreak</a:t>
            </a:r>
          </a:p>
        </p:txBody>
      </p:sp>
      <p:sp>
        <p:nvSpPr>
          <p:cNvPr id="46" name="Freeform: Shape 45">
            <a:extLst>
              <a:ext uri="{FF2B5EF4-FFF2-40B4-BE49-F238E27FC236}">
                <a16:creationId xmlns:a16="http://schemas.microsoft.com/office/drawing/2014/main" id="{DE9A5D6E-CB26-EAD0-0794-DF9CE2DB23C5}"/>
              </a:ext>
            </a:extLst>
          </p:cNvPr>
          <p:cNvSpPr/>
          <p:nvPr/>
        </p:nvSpPr>
        <p:spPr>
          <a:xfrm>
            <a:off x="4855029" y="2576286"/>
            <a:ext cx="2460171" cy="841829"/>
          </a:xfrm>
          <a:custGeom>
            <a:avLst/>
            <a:gdLst>
              <a:gd name="connsiteX0" fmla="*/ 1371600 w 2460171"/>
              <a:gd name="connsiteY0" fmla="*/ 0 h 841829"/>
              <a:gd name="connsiteX1" fmla="*/ 1371600 w 2460171"/>
              <a:gd name="connsiteY1" fmla="*/ 297543 h 841829"/>
              <a:gd name="connsiteX2" fmla="*/ 2460171 w 2460171"/>
              <a:gd name="connsiteY2" fmla="*/ 297543 h 841829"/>
              <a:gd name="connsiteX3" fmla="*/ 2460171 w 2460171"/>
              <a:gd name="connsiteY3" fmla="*/ 791029 h 841829"/>
              <a:gd name="connsiteX4" fmla="*/ 0 w 2460171"/>
              <a:gd name="connsiteY4" fmla="*/ 791029 h 841829"/>
              <a:gd name="connsiteX5" fmla="*/ 0 w 2460171"/>
              <a:gd name="connsiteY5" fmla="*/ 841829 h 841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60171" h="841829">
                <a:moveTo>
                  <a:pt x="1371600" y="0"/>
                </a:moveTo>
                <a:lnTo>
                  <a:pt x="1371600" y="297543"/>
                </a:lnTo>
                <a:lnTo>
                  <a:pt x="2460171" y="297543"/>
                </a:lnTo>
                <a:lnTo>
                  <a:pt x="2460171" y="791029"/>
                </a:lnTo>
                <a:lnTo>
                  <a:pt x="0" y="791029"/>
                </a:lnTo>
                <a:lnTo>
                  <a:pt x="0" y="841829"/>
                </a:lnTo>
              </a:path>
            </a:pathLst>
          </a:custGeom>
          <a:ln w="12700" cap="rnd"/>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grpSp>
        <p:nvGrpSpPr>
          <p:cNvPr id="53" name="Group 52">
            <a:extLst>
              <a:ext uri="{FF2B5EF4-FFF2-40B4-BE49-F238E27FC236}">
                <a16:creationId xmlns:a16="http://schemas.microsoft.com/office/drawing/2014/main" id="{ADDC9731-9503-E8D8-AC1D-127AD9041D1D}"/>
              </a:ext>
            </a:extLst>
          </p:cNvPr>
          <p:cNvGrpSpPr/>
          <p:nvPr/>
        </p:nvGrpSpPr>
        <p:grpSpPr>
          <a:xfrm>
            <a:off x="5370510" y="3325189"/>
            <a:ext cx="464236" cy="545304"/>
            <a:chOff x="6139764" y="3651760"/>
            <a:chExt cx="464236" cy="545304"/>
          </a:xfrm>
        </p:grpSpPr>
        <p:sp>
          <p:nvSpPr>
            <p:cNvPr id="47" name="Rectangle 46">
              <a:extLst>
                <a:ext uri="{FF2B5EF4-FFF2-40B4-BE49-F238E27FC236}">
                  <a16:creationId xmlns:a16="http://schemas.microsoft.com/office/drawing/2014/main" id="{4712A368-0288-72B2-E273-CEC0B97F62BD}"/>
                </a:ext>
              </a:extLst>
            </p:cNvPr>
            <p:cNvSpPr/>
            <p:nvPr/>
          </p:nvSpPr>
          <p:spPr>
            <a:xfrm>
              <a:off x="6175829" y="3849623"/>
              <a:ext cx="428171" cy="347441"/>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8" name="TextBox 47">
              <a:extLst>
                <a:ext uri="{FF2B5EF4-FFF2-40B4-BE49-F238E27FC236}">
                  <a16:creationId xmlns:a16="http://schemas.microsoft.com/office/drawing/2014/main" id="{7C4F613F-6312-D58E-ADFD-CC2055148A80}"/>
                </a:ext>
              </a:extLst>
            </p:cNvPr>
            <p:cNvSpPr txBox="1"/>
            <p:nvPr/>
          </p:nvSpPr>
          <p:spPr>
            <a:xfrm>
              <a:off x="6139764" y="3651760"/>
              <a:ext cx="464234" cy="535531"/>
            </a:xfrm>
            <a:prstGeom prst="rect">
              <a:avLst/>
            </a:prstGeom>
            <a:noFill/>
          </p:spPr>
          <p:txBody>
            <a:bodyPr wrap="square" rtlCol="0">
              <a:spAutoFit/>
            </a:bodyPr>
            <a:lstStyle/>
            <a:p>
              <a:r>
                <a:rPr lang="en-GB" dirty="0"/>
                <a:t>…</a:t>
              </a:r>
            </a:p>
          </p:txBody>
        </p:sp>
      </p:grpSp>
      <p:sp>
        <p:nvSpPr>
          <p:cNvPr id="50" name="Oval 49">
            <a:extLst>
              <a:ext uri="{FF2B5EF4-FFF2-40B4-BE49-F238E27FC236}">
                <a16:creationId xmlns:a16="http://schemas.microsoft.com/office/drawing/2014/main" id="{0077E73A-DAD7-505F-1345-91FCE7823057}"/>
              </a:ext>
            </a:extLst>
          </p:cNvPr>
          <p:cNvSpPr/>
          <p:nvPr/>
        </p:nvSpPr>
        <p:spPr>
          <a:xfrm>
            <a:off x="6118483" y="3538753"/>
            <a:ext cx="347472" cy="347472"/>
          </a:xfrm>
          <a:prstGeom prst="ellipse">
            <a:avLst/>
          </a:prstGeom>
          <a:solidFill>
            <a:srgbClr val="7BB73A"/>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Oval 50">
            <a:extLst>
              <a:ext uri="{FF2B5EF4-FFF2-40B4-BE49-F238E27FC236}">
                <a16:creationId xmlns:a16="http://schemas.microsoft.com/office/drawing/2014/main" id="{6EDBC544-A882-6DE3-0B7E-866881BD078C}"/>
              </a:ext>
            </a:extLst>
          </p:cNvPr>
          <p:cNvSpPr/>
          <p:nvPr/>
        </p:nvSpPr>
        <p:spPr>
          <a:xfrm>
            <a:off x="7787560" y="3523052"/>
            <a:ext cx="347472" cy="347472"/>
          </a:xfrm>
          <a:prstGeom prst="ellipse">
            <a:avLst/>
          </a:prstGeom>
          <a:solidFill>
            <a:srgbClr val="7BB73A"/>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Oval 51">
            <a:extLst>
              <a:ext uri="{FF2B5EF4-FFF2-40B4-BE49-F238E27FC236}">
                <a16:creationId xmlns:a16="http://schemas.microsoft.com/office/drawing/2014/main" id="{D88A9ABA-5E6F-C0EB-EA7C-B036B40FDD7F}"/>
              </a:ext>
            </a:extLst>
          </p:cNvPr>
          <p:cNvSpPr/>
          <p:nvPr/>
        </p:nvSpPr>
        <p:spPr>
          <a:xfrm>
            <a:off x="9805613" y="3538753"/>
            <a:ext cx="347472" cy="347472"/>
          </a:xfrm>
          <a:prstGeom prst="ellipse">
            <a:avLst/>
          </a:prstGeom>
          <a:solidFill>
            <a:srgbClr val="7BB73A"/>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TextBox 53">
            <a:extLst>
              <a:ext uri="{FF2B5EF4-FFF2-40B4-BE49-F238E27FC236}">
                <a16:creationId xmlns:a16="http://schemas.microsoft.com/office/drawing/2014/main" id="{411B08F9-A694-0FC6-4936-8C15E62E7B67}"/>
              </a:ext>
            </a:extLst>
          </p:cNvPr>
          <p:cNvSpPr txBox="1"/>
          <p:nvPr/>
        </p:nvSpPr>
        <p:spPr>
          <a:xfrm>
            <a:off x="5986625" y="4778978"/>
            <a:ext cx="2823466" cy="757130"/>
          </a:xfrm>
          <a:prstGeom prst="rect">
            <a:avLst/>
          </a:prstGeom>
          <a:noFill/>
        </p:spPr>
        <p:txBody>
          <a:bodyPr wrap="square" rtlCol="0">
            <a:spAutoFit/>
          </a:bodyPr>
          <a:lstStyle/>
          <a:p>
            <a:r>
              <a:rPr lang="en-GB" sz="1600" dirty="0"/>
              <a:t>ECDC shares WGS data analyses with the involved countries</a:t>
            </a:r>
          </a:p>
        </p:txBody>
      </p:sp>
      <p:grpSp>
        <p:nvGrpSpPr>
          <p:cNvPr id="56" name="Group 55">
            <a:extLst>
              <a:ext uri="{FF2B5EF4-FFF2-40B4-BE49-F238E27FC236}">
                <a16:creationId xmlns:a16="http://schemas.microsoft.com/office/drawing/2014/main" id="{63EB4E58-11B4-4D4D-0008-BEA4CB5BC30E}"/>
              </a:ext>
            </a:extLst>
          </p:cNvPr>
          <p:cNvGrpSpPr/>
          <p:nvPr/>
        </p:nvGrpSpPr>
        <p:grpSpPr>
          <a:xfrm>
            <a:off x="6909019" y="3325192"/>
            <a:ext cx="464236" cy="545304"/>
            <a:chOff x="6139764" y="3651760"/>
            <a:chExt cx="464236" cy="545304"/>
          </a:xfrm>
        </p:grpSpPr>
        <p:sp>
          <p:nvSpPr>
            <p:cNvPr id="57" name="Rectangle 56">
              <a:extLst>
                <a:ext uri="{FF2B5EF4-FFF2-40B4-BE49-F238E27FC236}">
                  <a16:creationId xmlns:a16="http://schemas.microsoft.com/office/drawing/2014/main" id="{FDCCDFED-AE33-A186-0969-744A245C6BA6}"/>
                </a:ext>
              </a:extLst>
            </p:cNvPr>
            <p:cNvSpPr/>
            <p:nvPr/>
          </p:nvSpPr>
          <p:spPr>
            <a:xfrm>
              <a:off x="6175829" y="3849623"/>
              <a:ext cx="428171" cy="347441"/>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8" name="TextBox 57">
              <a:extLst>
                <a:ext uri="{FF2B5EF4-FFF2-40B4-BE49-F238E27FC236}">
                  <a16:creationId xmlns:a16="http://schemas.microsoft.com/office/drawing/2014/main" id="{E936D1B3-F794-CA2F-2C12-9B92B82FAB77}"/>
                </a:ext>
              </a:extLst>
            </p:cNvPr>
            <p:cNvSpPr txBox="1"/>
            <p:nvPr/>
          </p:nvSpPr>
          <p:spPr>
            <a:xfrm>
              <a:off x="6139764" y="3651760"/>
              <a:ext cx="464234" cy="535531"/>
            </a:xfrm>
            <a:prstGeom prst="rect">
              <a:avLst/>
            </a:prstGeom>
            <a:noFill/>
          </p:spPr>
          <p:txBody>
            <a:bodyPr wrap="square" rtlCol="0">
              <a:spAutoFit/>
            </a:bodyPr>
            <a:lstStyle/>
            <a:p>
              <a:r>
                <a:rPr lang="en-GB" dirty="0"/>
                <a:t>…</a:t>
              </a:r>
            </a:p>
          </p:txBody>
        </p:sp>
      </p:grpSp>
      <p:sp>
        <p:nvSpPr>
          <p:cNvPr id="59" name="TextBox 58">
            <a:extLst>
              <a:ext uri="{FF2B5EF4-FFF2-40B4-BE49-F238E27FC236}">
                <a16:creationId xmlns:a16="http://schemas.microsoft.com/office/drawing/2014/main" id="{014ED249-B9ED-0DE1-97AC-7A490888373B}"/>
              </a:ext>
            </a:extLst>
          </p:cNvPr>
          <p:cNvSpPr txBox="1"/>
          <p:nvPr/>
        </p:nvSpPr>
        <p:spPr>
          <a:xfrm>
            <a:off x="7715599" y="2798086"/>
            <a:ext cx="2823466" cy="313932"/>
          </a:xfrm>
          <a:prstGeom prst="rect">
            <a:avLst/>
          </a:prstGeom>
          <a:noFill/>
        </p:spPr>
        <p:txBody>
          <a:bodyPr wrap="square" rtlCol="0">
            <a:spAutoFit/>
          </a:bodyPr>
          <a:lstStyle/>
          <a:p>
            <a:r>
              <a:rPr lang="en-GB" sz="1600" dirty="0"/>
              <a:t>Risk Assessment update</a:t>
            </a:r>
          </a:p>
        </p:txBody>
      </p:sp>
      <p:sp>
        <p:nvSpPr>
          <p:cNvPr id="60" name="TextBox 59">
            <a:extLst>
              <a:ext uri="{FF2B5EF4-FFF2-40B4-BE49-F238E27FC236}">
                <a16:creationId xmlns:a16="http://schemas.microsoft.com/office/drawing/2014/main" id="{AF0C1081-F996-0B5F-BBA5-DB5AB8BC42F0}"/>
              </a:ext>
            </a:extLst>
          </p:cNvPr>
          <p:cNvSpPr txBox="1"/>
          <p:nvPr/>
        </p:nvSpPr>
        <p:spPr>
          <a:xfrm>
            <a:off x="9442797" y="4290965"/>
            <a:ext cx="2823466" cy="313932"/>
          </a:xfrm>
          <a:prstGeom prst="rect">
            <a:avLst/>
          </a:prstGeom>
          <a:noFill/>
        </p:spPr>
        <p:txBody>
          <a:bodyPr wrap="square" rtlCol="0">
            <a:spAutoFit/>
          </a:bodyPr>
          <a:lstStyle/>
          <a:p>
            <a:r>
              <a:rPr lang="en-GB" sz="1600" dirty="0"/>
              <a:t>Scientific publication</a:t>
            </a:r>
          </a:p>
        </p:txBody>
      </p:sp>
      <p:sp>
        <p:nvSpPr>
          <p:cNvPr id="61" name="Oval 60">
            <a:extLst>
              <a:ext uri="{FF2B5EF4-FFF2-40B4-BE49-F238E27FC236}">
                <a16:creationId xmlns:a16="http://schemas.microsoft.com/office/drawing/2014/main" id="{368C1882-C11D-07F7-EE50-7476C0E5A46B}"/>
              </a:ext>
            </a:extLst>
          </p:cNvPr>
          <p:cNvSpPr/>
          <p:nvPr/>
        </p:nvSpPr>
        <p:spPr>
          <a:xfrm>
            <a:off x="6307168" y="3546013"/>
            <a:ext cx="347472" cy="347472"/>
          </a:xfrm>
          <a:prstGeom prst="ellipse">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Freeform: Shape 61">
            <a:extLst>
              <a:ext uri="{FF2B5EF4-FFF2-40B4-BE49-F238E27FC236}">
                <a16:creationId xmlns:a16="http://schemas.microsoft.com/office/drawing/2014/main" id="{74F0DFDB-38CD-1645-1FC5-1302C7A8FD8B}"/>
              </a:ext>
            </a:extLst>
          </p:cNvPr>
          <p:cNvSpPr/>
          <p:nvPr/>
        </p:nvSpPr>
        <p:spPr>
          <a:xfrm>
            <a:off x="6264656" y="3983958"/>
            <a:ext cx="587828" cy="769258"/>
          </a:xfrm>
          <a:custGeom>
            <a:avLst/>
            <a:gdLst>
              <a:gd name="connsiteX0" fmla="*/ 0 w 587828"/>
              <a:gd name="connsiteY0" fmla="*/ 0 h 769258"/>
              <a:gd name="connsiteX1" fmla="*/ 0 w 587828"/>
              <a:gd name="connsiteY1" fmla="*/ 152400 h 769258"/>
              <a:gd name="connsiteX2" fmla="*/ 587828 w 587828"/>
              <a:gd name="connsiteY2" fmla="*/ 152400 h 769258"/>
              <a:gd name="connsiteX3" fmla="*/ 587828 w 587828"/>
              <a:gd name="connsiteY3" fmla="*/ 769258 h 769258"/>
            </a:gdLst>
            <a:ahLst/>
            <a:cxnLst>
              <a:cxn ang="0">
                <a:pos x="connsiteX0" y="connsiteY0"/>
              </a:cxn>
              <a:cxn ang="0">
                <a:pos x="connsiteX1" y="connsiteY1"/>
              </a:cxn>
              <a:cxn ang="0">
                <a:pos x="connsiteX2" y="connsiteY2"/>
              </a:cxn>
              <a:cxn ang="0">
                <a:pos x="connsiteX3" y="connsiteY3"/>
              </a:cxn>
            </a:cxnLst>
            <a:rect l="l" t="t" r="r" b="b"/>
            <a:pathLst>
              <a:path w="587828" h="769258">
                <a:moveTo>
                  <a:pt x="0" y="0"/>
                </a:moveTo>
                <a:lnTo>
                  <a:pt x="0" y="152400"/>
                </a:lnTo>
                <a:lnTo>
                  <a:pt x="587828" y="152400"/>
                </a:lnTo>
                <a:lnTo>
                  <a:pt x="587828" y="769258"/>
                </a:lnTo>
              </a:path>
            </a:pathLst>
          </a:custGeom>
          <a:noFill/>
          <a:ln cap="rnd">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TextBox 62">
            <a:extLst>
              <a:ext uri="{FF2B5EF4-FFF2-40B4-BE49-F238E27FC236}">
                <a16:creationId xmlns:a16="http://schemas.microsoft.com/office/drawing/2014/main" id="{B262A39E-5C3D-39B7-D2F1-A8ACB35D2061}"/>
              </a:ext>
            </a:extLst>
          </p:cNvPr>
          <p:cNvSpPr txBox="1"/>
          <p:nvPr/>
        </p:nvSpPr>
        <p:spPr>
          <a:xfrm>
            <a:off x="6945084" y="4285183"/>
            <a:ext cx="2823466" cy="313932"/>
          </a:xfrm>
          <a:prstGeom prst="rect">
            <a:avLst/>
          </a:prstGeom>
          <a:noFill/>
        </p:spPr>
        <p:txBody>
          <a:bodyPr wrap="square" rtlCol="0">
            <a:spAutoFit/>
          </a:bodyPr>
          <a:lstStyle/>
          <a:p>
            <a:r>
              <a:rPr lang="en-GB" sz="1600" dirty="0"/>
              <a:t>Rapid Risk assessment</a:t>
            </a:r>
          </a:p>
        </p:txBody>
      </p:sp>
      <p:sp>
        <p:nvSpPr>
          <p:cNvPr id="64" name="Freeform: Shape 63">
            <a:extLst>
              <a:ext uri="{FF2B5EF4-FFF2-40B4-BE49-F238E27FC236}">
                <a16:creationId xmlns:a16="http://schemas.microsoft.com/office/drawing/2014/main" id="{7C76FC13-CF95-18DC-6BC2-83C48C9F888E}"/>
              </a:ext>
            </a:extLst>
          </p:cNvPr>
          <p:cNvSpPr/>
          <p:nvPr/>
        </p:nvSpPr>
        <p:spPr>
          <a:xfrm>
            <a:off x="6480629" y="3991429"/>
            <a:ext cx="1233714" cy="254000"/>
          </a:xfrm>
          <a:custGeom>
            <a:avLst/>
            <a:gdLst>
              <a:gd name="connsiteX0" fmla="*/ 0 w 1233714"/>
              <a:gd name="connsiteY0" fmla="*/ 0 h 254000"/>
              <a:gd name="connsiteX1" fmla="*/ 0 w 1233714"/>
              <a:gd name="connsiteY1" fmla="*/ 65315 h 254000"/>
              <a:gd name="connsiteX2" fmla="*/ 1233714 w 1233714"/>
              <a:gd name="connsiteY2" fmla="*/ 65315 h 254000"/>
              <a:gd name="connsiteX3" fmla="*/ 1233714 w 1233714"/>
              <a:gd name="connsiteY3" fmla="*/ 254000 h 254000"/>
            </a:gdLst>
            <a:ahLst/>
            <a:cxnLst>
              <a:cxn ang="0">
                <a:pos x="connsiteX0" y="connsiteY0"/>
              </a:cxn>
              <a:cxn ang="0">
                <a:pos x="connsiteX1" y="connsiteY1"/>
              </a:cxn>
              <a:cxn ang="0">
                <a:pos x="connsiteX2" y="connsiteY2"/>
              </a:cxn>
              <a:cxn ang="0">
                <a:pos x="connsiteX3" y="connsiteY3"/>
              </a:cxn>
            </a:cxnLst>
            <a:rect l="l" t="t" r="r" b="b"/>
            <a:pathLst>
              <a:path w="1233714" h="254000">
                <a:moveTo>
                  <a:pt x="0" y="0"/>
                </a:moveTo>
                <a:lnTo>
                  <a:pt x="0" y="65315"/>
                </a:lnTo>
                <a:lnTo>
                  <a:pt x="1233714" y="65315"/>
                </a:lnTo>
                <a:lnTo>
                  <a:pt x="1233714" y="254000"/>
                </a:lnTo>
              </a:path>
            </a:pathLst>
          </a:custGeom>
          <a:ln w="12700" cap="rnd"/>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cxnSp>
        <p:nvCxnSpPr>
          <p:cNvPr id="65" name="Straight Connector 64">
            <a:extLst>
              <a:ext uri="{FF2B5EF4-FFF2-40B4-BE49-F238E27FC236}">
                <a16:creationId xmlns:a16="http://schemas.microsoft.com/office/drawing/2014/main" id="{3A688CE8-1E07-9A97-DD5D-D163123DFB7C}"/>
              </a:ext>
            </a:extLst>
          </p:cNvPr>
          <p:cNvCxnSpPr>
            <a:cxnSpLocks/>
          </p:cNvCxnSpPr>
          <p:nvPr/>
        </p:nvCxnSpPr>
        <p:spPr>
          <a:xfrm>
            <a:off x="7961296" y="3145321"/>
            <a:ext cx="0" cy="288000"/>
          </a:xfrm>
          <a:prstGeom prst="line">
            <a:avLst/>
          </a:prstGeom>
          <a:ln w="12700" cap="rnd"/>
        </p:spPr>
        <p:style>
          <a:lnRef idx="1">
            <a:schemeClr val="dk1"/>
          </a:lnRef>
          <a:fillRef idx="0">
            <a:schemeClr val="dk1"/>
          </a:fillRef>
          <a:effectRef idx="0">
            <a:schemeClr val="dk1"/>
          </a:effectRef>
          <a:fontRef idx="minor">
            <a:schemeClr val="tx1"/>
          </a:fontRef>
        </p:style>
      </p:cxnSp>
      <p:cxnSp>
        <p:nvCxnSpPr>
          <p:cNvPr id="66" name="Straight Connector 65">
            <a:extLst>
              <a:ext uri="{FF2B5EF4-FFF2-40B4-BE49-F238E27FC236}">
                <a16:creationId xmlns:a16="http://schemas.microsoft.com/office/drawing/2014/main" id="{D9247EF3-29AB-D4F9-2F46-85D611FEF6C5}"/>
              </a:ext>
            </a:extLst>
          </p:cNvPr>
          <p:cNvCxnSpPr>
            <a:cxnSpLocks/>
          </p:cNvCxnSpPr>
          <p:nvPr/>
        </p:nvCxnSpPr>
        <p:spPr>
          <a:xfrm>
            <a:off x="9979349" y="4008587"/>
            <a:ext cx="0" cy="288000"/>
          </a:xfrm>
          <a:prstGeom prst="line">
            <a:avLst/>
          </a:prstGeom>
          <a:ln w="12700" cap="rnd"/>
        </p:spPr>
        <p:style>
          <a:lnRef idx="1">
            <a:schemeClr val="dk1"/>
          </a:lnRef>
          <a:fillRef idx="0">
            <a:schemeClr val="dk1"/>
          </a:fillRef>
          <a:effectRef idx="0">
            <a:schemeClr val="dk1"/>
          </a:effectRef>
          <a:fontRef idx="minor">
            <a:schemeClr val="tx1"/>
          </a:fontRef>
        </p:style>
      </p:cxnSp>
    </p:spTree>
    <p:custDataLst>
      <p:tags r:id="rId1"/>
    </p:custDataLst>
    <p:extLst>
      <p:ext uri="{BB962C8B-B14F-4D97-AF65-F5344CB8AC3E}">
        <p14:creationId xmlns:p14="http://schemas.microsoft.com/office/powerpoint/2010/main" val="2075552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AEC63-D214-58F6-5EAE-C0DD9BFEFBD4}"/>
              </a:ext>
            </a:extLst>
          </p:cNvPr>
          <p:cNvSpPr>
            <a:spLocks noGrp="1"/>
          </p:cNvSpPr>
          <p:nvPr>
            <p:ph type="title"/>
          </p:nvPr>
        </p:nvSpPr>
        <p:spPr/>
        <p:txBody>
          <a:bodyPr>
            <a:normAutofit fontScale="90000"/>
          </a:bodyPr>
          <a:lstStyle/>
          <a:p>
            <a:r>
              <a:rPr lang="en-GB" dirty="0"/>
              <a:t>How countries can benefit from using the ECDC tools </a:t>
            </a:r>
          </a:p>
        </p:txBody>
      </p:sp>
      <p:sp>
        <p:nvSpPr>
          <p:cNvPr id="4" name="Footer Placeholder 3">
            <a:extLst>
              <a:ext uri="{FF2B5EF4-FFF2-40B4-BE49-F238E27FC236}">
                <a16:creationId xmlns:a16="http://schemas.microsoft.com/office/drawing/2014/main" id="{690D89A0-35CA-7D93-0722-7E20B795C2BE}"/>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5403FD22-C924-A067-2B6D-52009099E79C}"/>
              </a:ext>
            </a:extLst>
          </p:cNvPr>
          <p:cNvSpPr>
            <a:spLocks noGrp="1"/>
          </p:cNvSpPr>
          <p:nvPr>
            <p:ph type="sldNum" sz="quarter" idx="12"/>
          </p:nvPr>
        </p:nvSpPr>
        <p:spPr/>
        <p:txBody>
          <a:bodyPr/>
          <a:lstStyle/>
          <a:p>
            <a:fld id="{F9E29A8E-A0F1-419A-8E8B-A78BF9C70DE8}" type="slidenum">
              <a:rPr lang="en-GB" smtClean="0"/>
              <a:pPr/>
              <a:t>36</a:t>
            </a:fld>
            <a:endParaRPr lang="en-GB" dirty="0"/>
          </a:p>
        </p:txBody>
      </p:sp>
      <p:sp>
        <p:nvSpPr>
          <p:cNvPr id="3" name="TextBox 2">
            <a:extLst>
              <a:ext uri="{FF2B5EF4-FFF2-40B4-BE49-F238E27FC236}">
                <a16:creationId xmlns:a16="http://schemas.microsoft.com/office/drawing/2014/main" id="{83D86379-CD8F-A1BE-A566-BA9B93B9180E}"/>
              </a:ext>
            </a:extLst>
          </p:cNvPr>
          <p:cNvSpPr txBox="1"/>
          <p:nvPr/>
        </p:nvSpPr>
        <p:spPr>
          <a:xfrm>
            <a:off x="556437" y="1742587"/>
            <a:ext cx="11079126" cy="2856167"/>
          </a:xfrm>
          <a:prstGeom prst="rect">
            <a:avLst/>
          </a:prstGeom>
          <a:noFill/>
        </p:spPr>
        <p:txBody>
          <a:bodyPr wrap="square" rtlCol="0">
            <a:spAutoFit/>
          </a:bodyPr>
          <a:lstStyle/>
          <a:p>
            <a:pPr marL="457200" indent="-457200">
              <a:spcBef>
                <a:spcPts val="1200"/>
              </a:spcBef>
              <a:buFont typeface="Arial" panose="020B0604020202020204" pitchFamily="34" charset="0"/>
              <a:buChar char="•"/>
            </a:pPr>
            <a:r>
              <a:rPr lang="en-GB" sz="2400" dirty="0"/>
              <a:t>Get access to surveillance data, reports, guidelines  </a:t>
            </a:r>
          </a:p>
          <a:p>
            <a:pPr marL="457200" indent="-457200">
              <a:spcBef>
                <a:spcPts val="1200"/>
              </a:spcBef>
              <a:buFont typeface="Arial" panose="020B0604020202020204" pitchFamily="34" charset="0"/>
              <a:buChar char="•"/>
            </a:pPr>
            <a:r>
              <a:rPr lang="en-GB" sz="2400" dirty="0"/>
              <a:t>Participate to focused and informal discussions on public health threats</a:t>
            </a:r>
          </a:p>
          <a:p>
            <a:pPr marL="457200" indent="-457200">
              <a:spcBef>
                <a:spcPts val="1200"/>
              </a:spcBef>
              <a:buFont typeface="Arial" panose="020B0604020202020204" pitchFamily="34" charset="0"/>
              <a:buChar char="•"/>
            </a:pPr>
            <a:r>
              <a:rPr lang="en-GB" sz="2400" dirty="0"/>
              <a:t>Get help to get, analyse and interpret public health data</a:t>
            </a:r>
          </a:p>
          <a:p>
            <a:pPr marL="457200" indent="-457200">
              <a:spcBef>
                <a:spcPts val="1200"/>
              </a:spcBef>
              <a:buFont typeface="Arial" panose="020B0604020202020204" pitchFamily="34" charset="0"/>
              <a:buChar char="•"/>
            </a:pPr>
            <a:r>
              <a:rPr lang="en-GB" sz="2400" dirty="0"/>
              <a:t>Early signal detection </a:t>
            </a:r>
          </a:p>
          <a:p>
            <a:pPr marL="457200" indent="-457200">
              <a:spcBef>
                <a:spcPts val="1200"/>
              </a:spcBef>
              <a:buFont typeface="Arial" panose="020B0604020202020204" pitchFamily="34" charset="0"/>
              <a:buChar char="•"/>
            </a:pPr>
            <a:r>
              <a:rPr lang="en-GB" sz="2400" dirty="0"/>
              <a:t>Molecular data are put in context and are enriched</a:t>
            </a:r>
          </a:p>
          <a:p>
            <a:pPr marL="457200" indent="-457200">
              <a:spcBef>
                <a:spcPts val="1200"/>
              </a:spcBef>
              <a:buFont typeface="Arial" panose="020B0604020202020204" pitchFamily="34" charset="0"/>
              <a:buChar char="•"/>
            </a:pPr>
            <a:endParaRPr lang="en-GB" sz="2400" dirty="0"/>
          </a:p>
        </p:txBody>
      </p:sp>
    </p:spTree>
    <p:extLst>
      <p:ext uri="{BB962C8B-B14F-4D97-AF65-F5344CB8AC3E}">
        <p14:creationId xmlns:p14="http://schemas.microsoft.com/office/powerpoint/2010/main" val="33205742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AEC63-D214-58F6-5EAE-C0DD9BFEFBD4}"/>
              </a:ext>
            </a:extLst>
          </p:cNvPr>
          <p:cNvSpPr>
            <a:spLocks noGrp="1"/>
          </p:cNvSpPr>
          <p:nvPr>
            <p:ph type="title"/>
          </p:nvPr>
        </p:nvSpPr>
        <p:spPr/>
        <p:txBody>
          <a:bodyPr/>
          <a:lstStyle/>
          <a:p>
            <a:r>
              <a:rPr lang="en-GB" dirty="0"/>
              <a:t>A leap into the future</a:t>
            </a:r>
          </a:p>
        </p:txBody>
      </p:sp>
      <p:sp>
        <p:nvSpPr>
          <p:cNvPr id="4" name="Footer Placeholder 3">
            <a:extLst>
              <a:ext uri="{FF2B5EF4-FFF2-40B4-BE49-F238E27FC236}">
                <a16:creationId xmlns:a16="http://schemas.microsoft.com/office/drawing/2014/main" id="{690D89A0-35CA-7D93-0722-7E20B795C2BE}"/>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5403FD22-C924-A067-2B6D-52009099E79C}"/>
              </a:ext>
            </a:extLst>
          </p:cNvPr>
          <p:cNvSpPr>
            <a:spLocks noGrp="1"/>
          </p:cNvSpPr>
          <p:nvPr>
            <p:ph type="sldNum" sz="quarter" idx="12"/>
          </p:nvPr>
        </p:nvSpPr>
        <p:spPr/>
        <p:txBody>
          <a:bodyPr/>
          <a:lstStyle/>
          <a:p>
            <a:fld id="{F9E29A8E-A0F1-419A-8E8B-A78BF9C70DE8}" type="slidenum">
              <a:rPr lang="en-GB" smtClean="0"/>
              <a:pPr/>
              <a:t>37</a:t>
            </a:fld>
            <a:endParaRPr lang="en-GB" dirty="0"/>
          </a:p>
        </p:txBody>
      </p:sp>
      <p:sp>
        <p:nvSpPr>
          <p:cNvPr id="58" name="Rectangle 57">
            <a:extLst>
              <a:ext uri="{FF2B5EF4-FFF2-40B4-BE49-F238E27FC236}">
                <a16:creationId xmlns:a16="http://schemas.microsoft.com/office/drawing/2014/main" id="{95659FB8-F4E6-5624-02F0-BEFEB0AF95E7}"/>
              </a:ext>
            </a:extLst>
          </p:cNvPr>
          <p:cNvSpPr/>
          <p:nvPr/>
        </p:nvSpPr>
        <p:spPr>
          <a:xfrm rot="16200000">
            <a:off x="-653635" y="3467466"/>
            <a:ext cx="2709996" cy="368599"/>
          </a:xfrm>
          <a:prstGeom prst="rect">
            <a:avLst/>
          </a:prstGeom>
          <a:solidFill>
            <a:schemeClr val="tx1"/>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350" dirty="0">
                <a:solidFill>
                  <a:schemeClr val="bg1">
                    <a:lumMod val="95000"/>
                  </a:schemeClr>
                </a:solidFill>
              </a:rPr>
              <a:t>Member States</a:t>
            </a:r>
          </a:p>
        </p:txBody>
      </p:sp>
      <p:sp>
        <p:nvSpPr>
          <p:cNvPr id="6" name="Rectangle: Rounded Corners 5">
            <a:extLst>
              <a:ext uri="{FF2B5EF4-FFF2-40B4-BE49-F238E27FC236}">
                <a16:creationId xmlns:a16="http://schemas.microsoft.com/office/drawing/2014/main" id="{AD9B9BAD-09CB-361C-BA2E-5A95C3BA9634}"/>
              </a:ext>
            </a:extLst>
          </p:cNvPr>
          <p:cNvSpPr/>
          <p:nvPr/>
        </p:nvSpPr>
        <p:spPr>
          <a:xfrm>
            <a:off x="1454544" y="2996761"/>
            <a:ext cx="1813780" cy="651163"/>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1800" dirty="0" err="1">
                <a:solidFill>
                  <a:schemeClr val="bg1">
                    <a:lumMod val="95000"/>
                  </a:schemeClr>
                </a:solidFill>
              </a:rPr>
              <a:t>Epipulse</a:t>
            </a:r>
            <a:r>
              <a:rPr lang="en-GB" sz="1800" dirty="0">
                <a:solidFill>
                  <a:schemeClr val="bg1">
                    <a:lumMod val="95000"/>
                  </a:schemeClr>
                </a:solidFill>
              </a:rPr>
              <a:t> cases</a:t>
            </a:r>
          </a:p>
        </p:txBody>
      </p:sp>
      <p:sp>
        <p:nvSpPr>
          <p:cNvPr id="7" name="Rectangle: Rounded Corners 6">
            <a:extLst>
              <a:ext uri="{FF2B5EF4-FFF2-40B4-BE49-F238E27FC236}">
                <a16:creationId xmlns:a16="http://schemas.microsoft.com/office/drawing/2014/main" id="{ED99F5A5-29EB-E3BC-EF22-F1E70A2DBA23}"/>
              </a:ext>
            </a:extLst>
          </p:cNvPr>
          <p:cNvSpPr/>
          <p:nvPr/>
        </p:nvSpPr>
        <p:spPr>
          <a:xfrm>
            <a:off x="1454544" y="3744050"/>
            <a:ext cx="1813780" cy="651163"/>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1800" dirty="0" err="1">
                <a:solidFill>
                  <a:schemeClr val="bg1">
                    <a:lumMod val="95000"/>
                  </a:schemeClr>
                </a:solidFill>
              </a:rPr>
              <a:t>Epipulse</a:t>
            </a:r>
            <a:r>
              <a:rPr lang="en-GB" sz="1800" dirty="0">
                <a:solidFill>
                  <a:schemeClr val="bg1">
                    <a:lumMod val="95000"/>
                  </a:schemeClr>
                </a:solidFill>
              </a:rPr>
              <a:t> events</a:t>
            </a:r>
          </a:p>
        </p:txBody>
      </p:sp>
      <p:cxnSp>
        <p:nvCxnSpPr>
          <p:cNvPr id="16" name="Straight Arrow Connector 15">
            <a:extLst>
              <a:ext uri="{FF2B5EF4-FFF2-40B4-BE49-F238E27FC236}">
                <a16:creationId xmlns:a16="http://schemas.microsoft.com/office/drawing/2014/main" id="{6C834993-8DEE-10AF-F154-0FFA140A7B1B}"/>
              </a:ext>
            </a:extLst>
          </p:cNvPr>
          <p:cNvCxnSpPr>
            <a:cxnSpLocks/>
          </p:cNvCxnSpPr>
          <p:nvPr/>
        </p:nvCxnSpPr>
        <p:spPr>
          <a:xfrm>
            <a:off x="914830" y="3322337"/>
            <a:ext cx="498771"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21" name="Straight Arrow Connector 20">
            <a:extLst>
              <a:ext uri="{FF2B5EF4-FFF2-40B4-BE49-F238E27FC236}">
                <a16:creationId xmlns:a16="http://schemas.microsoft.com/office/drawing/2014/main" id="{6E93F85E-7692-76FF-8C1B-A3D833010318}"/>
              </a:ext>
            </a:extLst>
          </p:cNvPr>
          <p:cNvCxnSpPr>
            <a:cxnSpLocks/>
          </p:cNvCxnSpPr>
          <p:nvPr/>
        </p:nvCxnSpPr>
        <p:spPr>
          <a:xfrm>
            <a:off x="921757" y="4057253"/>
            <a:ext cx="498771"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3" name="Rectangle: Rounded Corners 2">
            <a:extLst>
              <a:ext uri="{FF2B5EF4-FFF2-40B4-BE49-F238E27FC236}">
                <a16:creationId xmlns:a16="http://schemas.microsoft.com/office/drawing/2014/main" id="{C1406313-5EFC-9833-E82F-81BE6D7B8888}"/>
              </a:ext>
            </a:extLst>
          </p:cNvPr>
          <p:cNvSpPr/>
          <p:nvPr/>
        </p:nvSpPr>
        <p:spPr>
          <a:xfrm>
            <a:off x="4572432" y="2642852"/>
            <a:ext cx="2846006" cy="651163"/>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2000" dirty="0">
                <a:solidFill>
                  <a:schemeClr val="bg1">
                    <a:lumMod val="95000"/>
                  </a:schemeClr>
                </a:solidFill>
              </a:rPr>
              <a:t>Azure cloud</a:t>
            </a:r>
          </a:p>
        </p:txBody>
      </p:sp>
      <p:sp>
        <p:nvSpPr>
          <p:cNvPr id="9" name="Rectangle: Rounded Corners 8">
            <a:extLst>
              <a:ext uri="{FF2B5EF4-FFF2-40B4-BE49-F238E27FC236}">
                <a16:creationId xmlns:a16="http://schemas.microsoft.com/office/drawing/2014/main" id="{E6D1D538-D27F-EF0E-7425-DEC962B5B66F}"/>
              </a:ext>
            </a:extLst>
          </p:cNvPr>
          <p:cNvSpPr/>
          <p:nvPr/>
        </p:nvSpPr>
        <p:spPr>
          <a:xfrm>
            <a:off x="4572433" y="3400157"/>
            <a:ext cx="2846005" cy="75806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1800" dirty="0">
                <a:solidFill>
                  <a:schemeClr val="bg1">
                    <a:lumMod val="95000"/>
                  </a:schemeClr>
                </a:solidFill>
              </a:rPr>
              <a:t>ECDC cloud genomic analysis pipelines</a:t>
            </a:r>
          </a:p>
        </p:txBody>
      </p:sp>
      <p:sp>
        <p:nvSpPr>
          <p:cNvPr id="11" name="Rectangle: Rounded Corners 10">
            <a:extLst>
              <a:ext uri="{FF2B5EF4-FFF2-40B4-BE49-F238E27FC236}">
                <a16:creationId xmlns:a16="http://schemas.microsoft.com/office/drawing/2014/main" id="{B85AA91C-9BAA-5B4C-57F1-FB81080F9916}"/>
              </a:ext>
            </a:extLst>
          </p:cNvPr>
          <p:cNvSpPr/>
          <p:nvPr/>
        </p:nvSpPr>
        <p:spPr>
          <a:xfrm>
            <a:off x="4572431" y="4272722"/>
            <a:ext cx="2846006" cy="651163"/>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2000" dirty="0">
                <a:solidFill>
                  <a:schemeClr val="bg1">
                    <a:lumMod val="95000"/>
                  </a:schemeClr>
                </a:solidFill>
              </a:rPr>
              <a:t>SQL Databases</a:t>
            </a:r>
          </a:p>
        </p:txBody>
      </p:sp>
      <p:sp>
        <p:nvSpPr>
          <p:cNvPr id="13" name="Rectangle: Rounded Corners 12">
            <a:extLst>
              <a:ext uri="{FF2B5EF4-FFF2-40B4-BE49-F238E27FC236}">
                <a16:creationId xmlns:a16="http://schemas.microsoft.com/office/drawing/2014/main" id="{62238E4D-7BF7-2908-C5AF-46798AFB35BE}"/>
              </a:ext>
            </a:extLst>
          </p:cNvPr>
          <p:cNvSpPr/>
          <p:nvPr/>
        </p:nvSpPr>
        <p:spPr>
          <a:xfrm>
            <a:off x="4366427" y="1907844"/>
            <a:ext cx="3237723" cy="3212432"/>
          </a:xfrm>
          <a:prstGeom prst="roundRect">
            <a:avLst>
              <a:gd name="adj" fmla="val 5609"/>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D9E009A4-74D2-148C-BF1A-60499C5D13DF}"/>
              </a:ext>
            </a:extLst>
          </p:cNvPr>
          <p:cNvSpPr txBox="1"/>
          <p:nvPr/>
        </p:nvSpPr>
        <p:spPr>
          <a:xfrm>
            <a:off x="4418767" y="2089457"/>
            <a:ext cx="3161318" cy="341632"/>
          </a:xfrm>
          <a:prstGeom prst="rect">
            <a:avLst/>
          </a:prstGeom>
          <a:noFill/>
        </p:spPr>
        <p:txBody>
          <a:bodyPr wrap="square" rtlCol="0">
            <a:spAutoFit/>
          </a:bodyPr>
          <a:lstStyle/>
          <a:p>
            <a:r>
              <a:rPr lang="en-GB" sz="1800" dirty="0"/>
              <a:t>ECDC bioinformatics platform</a:t>
            </a:r>
          </a:p>
        </p:txBody>
      </p:sp>
      <p:cxnSp>
        <p:nvCxnSpPr>
          <p:cNvPr id="17" name="Straight Arrow Connector 16">
            <a:extLst>
              <a:ext uri="{FF2B5EF4-FFF2-40B4-BE49-F238E27FC236}">
                <a16:creationId xmlns:a16="http://schemas.microsoft.com/office/drawing/2014/main" id="{C6BF6B89-00B1-307E-31ED-16B2C2EA98FF}"/>
              </a:ext>
            </a:extLst>
          </p:cNvPr>
          <p:cNvCxnSpPr>
            <a:cxnSpLocks/>
          </p:cNvCxnSpPr>
          <p:nvPr/>
        </p:nvCxnSpPr>
        <p:spPr>
          <a:xfrm>
            <a:off x="3295620" y="3352832"/>
            <a:ext cx="1046742" cy="0"/>
          </a:xfrm>
          <a:prstGeom prst="straightConnector1">
            <a:avLst/>
          </a:prstGeom>
          <a:ln w="38100">
            <a:headEnd type="none" w="med" len="med"/>
            <a:tailEnd type="triangle" w="med" len="med"/>
          </a:ln>
        </p:spPr>
        <p:style>
          <a:lnRef idx="1">
            <a:schemeClr val="dk1"/>
          </a:lnRef>
          <a:fillRef idx="0">
            <a:schemeClr val="dk1"/>
          </a:fillRef>
          <a:effectRef idx="0">
            <a:schemeClr val="dk1"/>
          </a:effectRef>
          <a:fontRef idx="minor">
            <a:schemeClr val="tx1"/>
          </a:fontRef>
        </p:style>
      </p:cxnSp>
      <p:sp>
        <p:nvSpPr>
          <p:cNvPr id="15" name="TextBox 14">
            <a:extLst>
              <a:ext uri="{FF2B5EF4-FFF2-40B4-BE49-F238E27FC236}">
                <a16:creationId xmlns:a16="http://schemas.microsoft.com/office/drawing/2014/main" id="{DA35A854-D3F2-C52C-4026-6621EB3B12CA}"/>
              </a:ext>
            </a:extLst>
          </p:cNvPr>
          <p:cNvSpPr txBox="1"/>
          <p:nvPr/>
        </p:nvSpPr>
        <p:spPr>
          <a:xfrm>
            <a:off x="1432877" y="2519052"/>
            <a:ext cx="1194226" cy="369332"/>
          </a:xfrm>
          <a:prstGeom prst="rect">
            <a:avLst/>
          </a:prstGeom>
          <a:noFill/>
        </p:spPr>
        <p:txBody>
          <a:bodyPr wrap="square" rtlCol="0">
            <a:spAutoFit/>
          </a:bodyPr>
          <a:lstStyle/>
          <a:p>
            <a:r>
              <a:rPr lang="en-GB" sz="2000" dirty="0" err="1"/>
              <a:t>Epipulse</a:t>
            </a:r>
            <a:endParaRPr lang="en-GB" sz="2000" dirty="0"/>
          </a:p>
        </p:txBody>
      </p:sp>
      <p:sp>
        <p:nvSpPr>
          <p:cNvPr id="20" name="Rectangle: Rounded Corners 19">
            <a:extLst>
              <a:ext uri="{FF2B5EF4-FFF2-40B4-BE49-F238E27FC236}">
                <a16:creationId xmlns:a16="http://schemas.microsoft.com/office/drawing/2014/main" id="{6AD388EA-EED9-D181-A8E7-6C297911F724}"/>
              </a:ext>
            </a:extLst>
          </p:cNvPr>
          <p:cNvSpPr/>
          <p:nvPr/>
        </p:nvSpPr>
        <p:spPr>
          <a:xfrm>
            <a:off x="1413601" y="2458789"/>
            <a:ext cx="1882020" cy="2064259"/>
          </a:xfrm>
          <a:prstGeom prst="roundRect">
            <a:avLst>
              <a:gd name="adj" fmla="val 5609"/>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 name="Straight Arrow Connector 7">
            <a:extLst>
              <a:ext uri="{FF2B5EF4-FFF2-40B4-BE49-F238E27FC236}">
                <a16:creationId xmlns:a16="http://schemas.microsoft.com/office/drawing/2014/main" id="{CF42AADF-E948-4CD1-14D3-4BB92B6200F4}"/>
              </a:ext>
            </a:extLst>
          </p:cNvPr>
          <p:cNvCxnSpPr>
            <a:cxnSpLocks/>
          </p:cNvCxnSpPr>
          <p:nvPr/>
        </p:nvCxnSpPr>
        <p:spPr>
          <a:xfrm flipV="1">
            <a:off x="7622471" y="4137472"/>
            <a:ext cx="976243" cy="3148"/>
          </a:xfrm>
          <a:prstGeom prst="straightConnector1">
            <a:avLst/>
          </a:prstGeom>
          <a:ln w="38100">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A10E46D2-2FB3-E6F5-AADB-6953384F2734}"/>
              </a:ext>
            </a:extLst>
          </p:cNvPr>
          <p:cNvCxnSpPr>
            <a:cxnSpLocks/>
          </p:cNvCxnSpPr>
          <p:nvPr/>
        </p:nvCxnSpPr>
        <p:spPr>
          <a:xfrm>
            <a:off x="7624441" y="2888384"/>
            <a:ext cx="1333236" cy="0"/>
          </a:xfrm>
          <a:prstGeom prst="straightConnector1">
            <a:avLst/>
          </a:prstGeom>
          <a:ln w="38100">
            <a:headEnd type="none" w="med" len="med"/>
            <a:tailEnd type="triangle" w="med" len="med"/>
          </a:ln>
        </p:spPr>
        <p:style>
          <a:lnRef idx="1">
            <a:schemeClr val="dk1"/>
          </a:lnRef>
          <a:fillRef idx="0">
            <a:schemeClr val="dk1"/>
          </a:fillRef>
          <a:effectRef idx="0">
            <a:schemeClr val="dk1"/>
          </a:effectRef>
          <a:fontRef idx="minor">
            <a:schemeClr val="tx1"/>
          </a:fontRef>
        </p:style>
      </p:cxnSp>
      <p:sp>
        <p:nvSpPr>
          <p:cNvPr id="12" name="Rectangle: Rounded Corners 11">
            <a:extLst>
              <a:ext uri="{FF2B5EF4-FFF2-40B4-BE49-F238E27FC236}">
                <a16:creationId xmlns:a16="http://schemas.microsoft.com/office/drawing/2014/main" id="{76B5A9B4-C0A5-1C07-DABD-F100E604A2D9}"/>
              </a:ext>
            </a:extLst>
          </p:cNvPr>
          <p:cNvSpPr/>
          <p:nvPr/>
        </p:nvSpPr>
        <p:spPr>
          <a:xfrm>
            <a:off x="9005805" y="2546952"/>
            <a:ext cx="1738745" cy="651163"/>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2400" dirty="0" err="1">
                <a:solidFill>
                  <a:schemeClr val="bg1">
                    <a:lumMod val="95000"/>
                  </a:schemeClr>
                </a:solidFill>
              </a:rPr>
              <a:t>Epipulse</a:t>
            </a:r>
            <a:endParaRPr lang="en-GB" sz="2400" dirty="0">
              <a:solidFill>
                <a:schemeClr val="bg1">
                  <a:lumMod val="95000"/>
                </a:schemeClr>
              </a:solidFill>
            </a:endParaRPr>
          </a:p>
        </p:txBody>
      </p:sp>
      <p:grpSp>
        <p:nvGrpSpPr>
          <p:cNvPr id="19" name="Group 18">
            <a:extLst>
              <a:ext uri="{FF2B5EF4-FFF2-40B4-BE49-F238E27FC236}">
                <a16:creationId xmlns:a16="http://schemas.microsoft.com/office/drawing/2014/main" id="{E4023EC8-36FB-7F58-6912-C2BC2AB57A8E}"/>
              </a:ext>
            </a:extLst>
          </p:cNvPr>
          <p:cNvGrpSpPr/>
          <p:nvPr/>
        </p:nvGrpSpPr>
        <p:grpSpPr>
          <a:xfrm>
            <a:off x="8872154" y="3545075"/>
            <a:ext cx="1686963" cy="1255534"/>
            <a:chOff x="9003428" y="3599202"/>
            <a:chExt cx="2206575" cy="1591544"/>
          </a:xfrm>
        </p:grpSpPr>
        <p:grpSp>
          <p:nvGrpSpPr>
            <p:cNvPr id="22" name="Group 21">
              <a:extLst>
                <a:ext uri="{FF2B5EF4-FFF2-40B4-BE49-F238E27FC236}">
                  <a16:creationId xmlns:a16="http://schemas.microsoft.com/office/drawing/2014/main" id="{3C34339A-8A90-C2C1-E92B-70BFEA4224DC}"/>
                </a:ext>
              </a:extLst>
            </p:cNvPr>
            <p:cNvGrpSpPr/>
            <p:nvPr/>
          </p:nvGrpSpPr>
          <p:grpSpPr>
            <a:xfrm>
              <a:off x="9003428" y="3599202"/>
              <a:ext cx="895830" cy="1147911"/>
              <a:chOff x="5937314" y="4691371"/>
              <a:chExt cx="895830" cy="1147911"/>
            </a:xfrm>
          </p:grpSpPr>
          <p:grpSp>
            <p:nvGrpSpPr>
              <p:cNvPr id="43" name="Group 42">
                <a:extLst>
                  <a:ext uri="{FF2B5EF4-FFF2-40B4-BE49-F238E27FC236}">
                    <a16:creationId xmlns:a16="http://schemas.microsoft.com/office/drawing/2014/main" id="{0D58EF5B-2513-3125-7D29-5AC60AF8D843}"/>
                  </a:ext>
                </a:extLst>
              </p:cNvPr>
              <p:cNvGrpSpPr/>
              <p:nvPr/>
            </p:nvGrpSpPr>
            <p:grpSpPr>
              <a:xfrm>
                <a:off x="5937314" y="4691371"/>
                <a:ext cx="895830" cy="1147911"/>
                <a:chOff x="1618900" y="1809941"/>
                <a:chExt cx="895830" cy="1147911"/>
              </a:xfrm>
            </p:grpSpPr>
            <p:sp>
              <p:nvSpPr>
                <p:cNvPr id="47" name="Rectangle 46">
                  <a:extLst>
                    <a:ext uri="{FF2B5EF4-FFF2-40B4-BE49-F238E27FC236}">
                      <a16:creationId xmlns:a16="http://schemas.microsoft.com/office/drawing/2014/main" id="{87711A40-66CE-BA93-88B3-7C7301330205}"/>
                    </a:ext>
                  </a:extLst>
                </p:cNvPr>
                <p:cNvSpPr/>
                <p:nvPr/>
              </p:nvSpPr>
              <p:spPr>
                <a:xfrm>
                  <a:off x="1618900" y="1809941"/>
                  <a:ext cx="895830" cy="1147911"/>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8" name="Straight Connector 47">
                  <a:extLst>
                    <a:ext uri="{FF2B5EF4-FFF2-40B4-BE49-F238E27FC236}">
                      <a16:creationId xmlns:a16="http://schemas.microsoft.com/office/drawing/2014/main" id="{00AFDEF0-92CC-0BE1-1CB3-57998BBD1BF4}"/>
                    </a:ext>
                  </a:extLst>
                </p:cNvPr>
                <p:cNvCxnSpPr>
                  <a:cxnSpLocks/>
                </p:cNvCxnSpPr>
                <p:nvPr/>
              </p:nvCxnSpPr>
              <p:spPr>
                <a:xfrm>
                  <a:off x="1741344" y="2018752"/>
                  <a:ext cx="650239" cy="0"/>
                </a:xfrm>
                <a:prstGeom prst="line">
                  <a:avLst/>
                </a:prstGeom>
                <a:ln w="38100" cap="rnd"/>
              </p:spPr>
              <p:style>
                <a:lnRef idx="1">
                  <a:schemeClr val="dk1"/>
                </a:lnRef>
                <a:fillRef idx="0">
                  <a:schemeClr val="dk1"/>
                </a:fillRef>
                <a:effectRef idx="0">
                  <a:schemeClr val="dk1"/>
                </a:effectRef>
                <a:fontRef idx="minor">
                  <a:schemeClr val="tx1"/>
                </a:fontRef>
              </p:style>
            </p:cxnSp>
            <p:cxnSp>
              <p:nvCxnSpPr>
                <p:cNvPr id="49" name="Straight Connector 48">
                  <a:extLst>
                    <a:ext uri="{FF2B5EF4-FFF2-40B4-BE49-F238E27FC236}">
                      <a16:creationId xmlns:a16="http://schemas.microsoft.com/office/drawing/2014/main" id="{241D60D7-6B4A-CF90-81C6-0EA2FA2C49D3}"/>
                    </a:ext>
                  </a:extLst>
                </p:cNvPr>
                <p:cNvCxnSpPr>
                  <a:cxnSpLocks/>
                </p:cNvCxnSpPr>
                <p:nvPr/>
              </p:nvCxnSpPr>
              <p:spPr>
                <a:xfrm>
                  <a:off x="1741344" y="2148458"/>
                  <a:ext cx="650239" cy="0"/>
                </a:xfrm>
                <a:prstGeom prst="line">
                  <a:avLst/>
                </a:prstGeom>
                <a:ln w="38100" cap="rnd"/>
              </p:spPr>
              <p:style>
                <a:lnRef idx="1">
                  <a:schemeClr val="dk1"/>
                </a:lnRef>
                <a:fillRef idx="0">
                  <a:schemeClr val="dk1"/>
                </a:fillRef>
                <a:effectRef idx="0">
                  <a:schemeClr val="dk1"/>
                </a:effectRef>
                <a:fontRef idx="minor">
                  <a:schemeClr val="tx1"/>
                </a:fontRef>
              </p:style>
            </p:cxnSp>
          </p:grpSp>
          <p:cxnSp>
            <p:nvCxnSpPr>
              <p:cNvPr id="44" name="Straight Arrow Connector 43">
                <a:extLst>
                  <a:ext uri="{FF2B5EF4-FFF2-40B4-BE49-F238E27FC236}">
                    <a16:creationId xmlns:a16="http://schemas.microsoft.com/office/drawing/2014/main" id="{1535AD2C-FD29-C804-C0EA-B00756DAB633}"/>
                  </a:ext>
                </a:extLst>
              </p:cNvPr>
              <p:cNvCxnSpPr/>
              <p:nvPr/>
            </p:nvCxnSpPr>
            <p:spPr>
              <a:xfrm flipV="1">
                <a:off x="6073587" y="5213963"/>
                <a:ext cx="0" cy="40170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54042153-D2A0-DAD3-B88A-04885F9A115D}"/>
                  </a:ext>
                </a:extLst>
              </p:cNvPr>
              <p:cNvCxnSpPr>
                <a:cxnSpLocks/>
              </p:cNvCxnSpPr>
              <p:nvPr/>
            </p:nvCxnSpPr>
            <p:spPr>
              <a:xfrm>
                <a:off x="6067162" y="5615666"/>
                <a:ext cx="650239"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6" name="Freeform: Shape 45">
                <a:extLst>
                  <a:ext uri="{FF2B5EF4-FFF2-40B4-BE49-F238E27FC236}">
                    <a16:creationId xmlns:a16="http://schemas.microsoft.com/office/drawing/2014/main" id="{7E234375-1ADE-1D21-D7D5-E2E5905CEB02}"/>
                  </a:ext>
                </a:extLst>
              </p:cNvPr>
              <p:cNvSpPr/>
              <p:nvPr/>
            </p:nvSpPr>
            <p:spPr>
              <a:xfrm>
                <a:off x="6124387" y="5349504"/>
                <a:ext cx="558800" cy="206566"/>
              </a:xfrm>
              <a:custGeom>
                <a:avLst/>
                <a:gdLst>
                  <a:gd name="connsiteX0" fmla="*/ 0 w 558800"/>
                  <a:gd name="connsiteY0" fmla="*/ 206566 h 206566"/>
                  <a:gd name="connsiteX1" fmla="*/ 142240 w 558800"/>
                  <a:gd name="connsiteY1" fmla="*/ 3366 h 206566"/>
                  <a:gd name="connsiteX2" fmla="*/ 345440 w 558800"/>
                  <a:gd name="connsiteY2" fmla="*/ 74486 h 206566"/>
                  <a:gd name="connsiteX3" fmla="*/ 558800 w 558800"/>
                  <a:gd name="connsiteY3" fmla="*/ 3366 h 206566"/>
                </a:gdLst>
                <a:ahLst/>
                <a:cxnLst>
                  <a:cxn ang="0">
                    <a:pos x="connsiteX0" y="connsiteY0"/>
                  </a:cxn>
                  <a:cxn ang="0">
                    <a:pos x="connsiteX1" y="connsiteY1"/>
                  </a:cxn>
                  <a:cxn ang="0">
                    <a:pos x="connsiteX2" y="connsiteY2"/>
                  </a:cxn>
                  <a:cxn ang="0">
                    <a:pos x="connsiteX3" y="connsiteY3"/>
                  </a:cxn>
                </a:cxnLst>
                <a:rect l="l" t="t" r="r" b="b"/>
                <a:pathLst>
                  <a:path w="558800" h="206566">
                    <a:moveTo>
                      <a:pt x="0" y="206566"/>
                    </a:moveTo>
                    <a:cubicBezTo>
                      <a:pt x="42333" y="115972"/>
                      <a:pt x="84667" y="25379"/>
                      <a:pt x="142240" y="3366"/>
                    </a:cubicBezTo>
                    <a:cubicBezTo>
                      <a:pt x="199813" y="-18647"/>
                      <a:pt x="276013" y="74486"/>
                      <a:pt x="345440" y="74486"/>
                    </a:cubicBezTo>
                    <a:cubicBezTo>
                      <a:pt x="414867" y="74486"/>
                      <a:pt x="486833" y="38926"/>
                      <a:pt x="558800" y="3366"/>
                    </a:cubicBezTo>
                  </a:path>
                </a:pathLst>
              </a:custGeom>
              <a:noFill/>
              <a:ln w="28575" cap="rnd">
                <a:solidFill>
                  <a:srgbClr val="E88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3" name="Group 22">
              <a:extLst>
                <a:ext uri="{FF2B5EF4-FFF2-40B4-BE49-F238E27FC236}">
                  <a16:creationId xmlns:a16="http://schemas.microsoft.com/office/drawing/2014/main" id="{688BDAE2-CDEE-0AA2-3738-5609F2EB72D3}"/>
                </a:ext>
              </a:extLst>
            </p:cNvPr>
            <p:cNvGrpSpPr/>
            <p:nvPr/>
          </p:nvGrpSpPr>
          <p:grpSpPr>
            <a:xfrm>
              <a:off x="9376710" y="4042835"/>
              <a:ext cx="1833293" cy="1147911"/>
              <a:chOff x="9304518" y="3850329"/>
              <a:chExt cx="1833293" cy="1147911"/>
            </a:xfrm>
          </p:grpSpPr>
          <p:grpSp>
            <p:nvGrpSpPr>
              <p:cNvPr id="24" name="Group 23">
                <a:extLst>
                  <a:ext uri="{FF2B5EF4-FFF2-40B4-BE49-F238E27FC236}">
                    <a16:creationId xmlns:a16="http://schemas.microsoft.com/office/drawing/2014/main" id="{BAA76C2B-FBD2-80D8-554E-79CFE7A49A9E}"/>
                  </a:ext>
                </a:extLst>
              </p:cNvPr>
              <p:cNvGrpSpPr/>
              <p:nvPr/>
            </p:nvGrpSpPr>
            <p:grpSpPr>
              <a:xfrm>
                <a:off x="9304518" y="3850329"/>
                <a:ext cx="895830" cy="1147911"/>
                <a:chOff x="9673034" y="4691371"/>
                <a:chExt cx="895830" cy="1147911"/>
              </a:xfrm>
              <a:solidFill>
                <a:schemeClr val="bg1"/>
              </a:solidFill>
            </p:grpSpPr>
            <p:sp>
              <p:nvSpPr>
                <p:cNvPr id="26" name="Rectangle 25">
                  <a:extLst>
                    <a:ext uri="{FF2B5EF4-FFF2-40B4-BE49-F238E27FC236}">
                      <a16:creationId xmlns:a16="http://schemas.microsoft.com/office/drawing/2014/main" id="{D337168F-4AFD-CBAC-EE3F-3C3E2AEF992D}"/>
                    </a:ext>
                  </a:extLst>
                </p:cNvPr>
                <p:cNvSpPr/>
                <p:nvPr/>
              </p:nvSpPr>
              <p:spPr>
                <a:xfrm>
                  <a:off x="9673034" y="4691371"/>
                  <a:ext cx="895830" cy="1147911"/>
                </a:xfrm>
                <a:prstGeom prst="rect">
                  <a:avLst/>
                </a:prstGeom>
                <a:gr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7" name="Straight Connector 26">
                  <a:extLst>
                    <a:ext uri="{FF2B5EF4-FFF2-40B4-BE49-F238E27FC236}">
                      <a16:creationId xmlns:a16="http://schemas.microsoft.com/office/drawing/2014/main" id="{E7E265AC-525C-4F8D-2816-6209FBFD27B3}"/>
                    </a:ext>
                  </a:extLst>
                </p:cNvPr>
                <p:cNvCxnSpPr>
                  <a:cxnSpLocks/>
                </p:cNvCxnSpPr>
                <p:nvPr/>
              </p:nvCxnSpPr>
              <p:spPr>
                <a:xfrm>
                  <a:off x="9795478" y="5089522"/>
                  <a:ext cx="650239" cy="0"/>
                </a:xfrm>
                <a:prstGeom prst="line">
                  <a:avLst/>
                </a:prstGeom>
                <a:grpFill/>
                <a:ln w="38100" cap="rnd"/>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a16="http://schemas.microsoft.com/office/drawing/2014/main" id="{C86EC3AA-6D5A-792C-6BAB-30448C5BA705}"/>
                    </a:ext>
                  </a:extLst>
                </p:cNvPr>
                <p:cNvCxnSpPr>
                  <a:cxnSpLocks/>
                </p:cNvCxnSpPr>
                <p:nvPr/>
              </p:nvCxnSpPr>
              <p:spPr>
                <a:xfrm>
                  <a:off x="9795478" y="5226571"/>
                  <a:ext cx="650239" cy="0"/>
                </a:xfrm>
                <a:prstGeom prst="line">
                  <a:avLst/>
                </a:prstGeom>
                <a:grpFill/>
                <a:ln w="38100" cap="rnd"/>
              </p:spPr>
              <p:style>
                <a:lnRef idx="1">
                  <a:schemeClr val="dk1"/>
                </a:lnRef>
                <a:fillRef idx="0">
                  <a:schemeClr val="dk1"/>
                </a:fillRef>
                <a:effectRef idx="0">
                  <a:schemeClr val="dk1"/>
                </a:effectRef>
                <a:fontRef idx="minor">
                  <a:schemeClr val="tx1"/>
                </a:fontRef>
              </p:style>
            </p:cxnSp>
            <p:cxnSp>
              <p:nvCxnSpPr>
                <p:cNvPr id="29" name="Straight Arrow Connector 28">
                  <a:extLst>
                    <a:ext uri="{FF2B5EF4-FFF2-40B4-BE49-F238E27FC236}">
                      <a16:creationId xmlns:a16="http://schemas.microsoft.com/office/drawing/2014/main" id="{AF1DD67C-8FE1-F231-5B95-FE9126C3630A}"/>
                    </a:ext>
                  </a:extLst>
                </p:cNvPr>
                <p:cNvCxnSpPr/>
                <p:nvPr/>
              </p:nvCxnSpPr>
              <p:spPr>
                <a:xfrm flipV="1">
                  <a:off x="9795659" y="5311769"/>
                  <a:ext cx="0" cy="401703"/>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2A9CA212-FC47-CE58-E4BF-014614128C28}"/>
                    </a:ext>
                  </a:extLst>
                </p:cNvPr>
                <p:cNvCxnSpPr>
                  <a:cxnSpLocks/>
                </p:cNvCxnSpPr>
                <p:nvPr/>
              </p:nvCxnSpPr>
              <p:spPr>
                <a:xfrm>
                  <a:off x="9794124" y="5713472"/>
                  <a:ext cx="650239"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CB3A5949-2411-36E0-B18B-88BD39735BB2}"/>
                    </a:ext>
                  </a:extLst>
                </p:cNvPr>
                <p:cNvGrpSpPr/>
                <p:nvPr/>
              </p:nvGrpSpPr>
              <p:grpSpPr>
                <a:xfrm>
                  <a:off x="9899258" y="5349504"/>
                  <a:ext cx="386231" cy="352332"/>
                  <a:chOff x="2274444" y="2983229"/>
                  <a:chExt cx="1018913" cy="911146"/>
                </a:xfrm>
                <a:grpFill/>
              </p:grpSpPr>
              <p:sp>
                <p:nvSpPr>
                  <p:cNvPr id="32" name="Rectangle: Rounded Corners 31">
                    <a:extLst>
                      <a:ext uri="{FF2B5EF4-FFF2-40B4-BE49-F238E27FC236}">
                        <a16:creationId xmlns:a16="http://schemas.microsoft.com/office/drawing/2014/main" id="{5FBDA81D-28E1-3E30-F40F-DB2E236ECAB4}"/>
                      </a:ext>
                    </a:extLst>
                  </p:cNvPr>
                  <p:cNvSpPr/>
                  <p:nvPr/>
                </p:nvSpPr>
                <p:spPr>
                  <a:xfrm>
                    <a:off x="2274444" y="3840778"/>
                    <a:ext cx="51554" cy="53597"/>
                  </a:xfrm>
                  <a:prstGeom prst="roundRect">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Rounded Corners 32">
                    <a:extLst>
                      <a:ext uri="{FF2B5EF4-FFF2-40B4-BE49-F238E27FC236}">
                        <a16:creationId xmlns:a16="http://schemas.microsoft.com/office/drawing/2014/main" id="{50765EA0-52EA-9FB5-9D58-C8B575A56E11}"/>
                      </a:ext>
                    </a:extLst>
                  </p:cNvPr>
                  <p:cNvSpPr/>
                  <p:nvPr/>
                </p:nvSpPr>
                <p:spPr>
                  <a:xfrm>
                    <a:off x="2483107" y="3572794"/>
                    <a:ext cx="51554" cy="321581"/>
                  </a:xfrm>
                  <a:prstGeom prst="roundRect">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Rounded Corners 33">
                    <a:extLst>
                      <a:ext uri="{FF2B5EF4-FFF2-40B4-BE49-F238E27FC236}">
                        <a16:creationId xmlns:a16="http://schemas.microsoft.com/office/drawing/2014/main" id="{536F2C90-B6EA-105D-10B7-635EA91E5D2B}"/>
                      </a:ext>
                    </a:extLst>
                  </p:cNvPr>
                  <p:cNvSpPr/>
                  <p:nvPr/>
                </p:nvSpPr>
                <p:spPr>
                  <a:xfrm>
                    <a:off x="2577023" y="3358406"/>
                    <a:ext cx="53027" cy="535968"/>
                  </a:xfrm>
                  <a:prstGeom prst="roundRect">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Rounded Corners 34">
                    <a:extLst>
                      <a:ext uri="{FF2B5EF4-FFF2-40B4-BE49-F238E27FC236}">
                        <a16:creationId xmlns:a16="http://schemas.microsoft.com/office/drawing/2014/main" id="{D9338F45-1488-3141-4C37-6C04BA8CF94A}"/>
                      </a:ext>
                    </a:extLst>
                  </p:cNvPr>
                  <p:cNvSpPr/>
                  <p:nvPr/>
                </p:nvSpPr>
                <p:spPr>
                  <a:xfrm>
                    <a:off x="2672413" y="3090423"/>
                    <a:ext cx="53027" cy="803952"/>
                  </a:xfrm>
                  <a:prstGeom prst="roundRect">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Rounded Corners 35">
                    <a:extLst>
                      <a:ext uri="{FF2B5EF4-FFF2-40B4-BE49-F238E27FC236}">
                        <a16:creationId xmlns:a16="http://schemas.microsoft.com/office/drawing/2014/main" id="{FA4FE03E-8560-D215-8AC6-64C7B8488030}"/>
                      </a:ext>
                    </a:extLst>
                  </p:cNvPr>
                  <p:cNvSpPr/>
                  <p:nvPr/>
                </p:nvSpPr>
                <p:spPr>
                  <a:xfrm>
                    <a:off x="2767802" y="2983229"/>
                    <a:ext cx="53028" cy="911146"/>
                  </a:xfrm>
                  <a:prstGeom prst="roundRect">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Rounded Corners 36">
                    <a:extLst>
                      <a:ext uri="{FF2B5EF4-FFF2-40B4-BE49-F238E27FC236}">
                        <a16:creationId xmlns:a16="http://schemas.microsoft.com/office/drawing/2014/main" id="{4AF203F3-AC16-972D-CE88-AF4708EF5C6F}"/>
                      </a:ext>
                    </a:extLst>
                  </p:cNvPr>
                  <p:cNvSpPr/>
                  <p:nvPr/>
                </p:nvSpPr>
                <p:spPr>
                  <a:xfrm>
                    <a:off x="2863191" y="3090423"/>
                    <a:ext cx="53027" cy="803952"/>
                  </a:xfrm>
                  <a:prstGeom prst="roundRect">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Rounded Corners 37">
                    <a:extLst>
                      <a:ext uri="{FF2B5EF4-FFF2-40B4-BE49-F238E27FC236}">
                        <a16:creationId xmlns:a16="http://schemas.microsoft.com/office/drawing/2014/main" id="{AA38BF52-DAFB-45DB-5FF2-4F07EB61001A}"/>
                      </a:ext>
                    </a:extLst>
                  </p:cNvPr>
                  <p:cNvSpPr/>
                  <p:nvPr/>
                </p:nvSpPr>
                <p:spPr>
                  <a:xfrm>
                    <a:off x="2958580" y="3358406"/>
                    <a:ext cx="53027" cy="535968"/>
                  </a:xfrm>
                  <a:prstGeom prst="roundRect">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Rounded Corners 38">
                    <a:extLst>
                      <a:ext uri="{FF2B5EF4-FFF2-40B4-BE49-F238E27FC236}">
                        <a16:creationId xmlns:a16="http://schemas.microsoft.com/office/drawing/2014/main" id="{51E121BE-2351-2917-497D-4CD5EFF9F5A3}"/>
                      </a:ext>
                    </a:extLst>
                  </p:cNvPr>
                  <p:cNvSpPr/>
                  <p:nvPr/>
                </p:nvSpPr>
                <p:spPr>
                  <a:xfrm>
                    <a:off x="3053969" y="3572794"/>
                    <a:ext cx="51554" cy="321581"/>
                  </a:xfrm>
                  <a:prstGeom prst="roundRect">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Rounded Corners 39">
                    <a:extLst>
                      <a:ext uri="{FF2B5EF4-FFF2-40B4-BE49-F238E27FC236}">
                        <a16:creationId xmlns:a16="http://schemas.microsoft.com/office/drawing/2014/main" id="{88599685-4C9D-6A99-7B59-739EBF3D8D6D}"/>
                      </a:ext>
                    </a:extLst>
                  </p:cNvPr>
                  <p:cNvSpPr/>
                  <p:nvPr/>
                </p:nvSpPr>
                <p:spPr>
                  <a:xfrm>
                    <a:off x="3147886" y="3733584"/>
                    <a:ext cx="51554" cy="160790"/>
                  </a:xfrm>
                  <a:prstGeom prst="roundRect">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Rounded Corners 40">
                    <a:extLst>
                      <a:ext uri="{FF2B5EF4-FFF2-40B4-BE49-F238E27FC236}">
                        <a16:creationId xmlns:a16="http://schemas.microsoft.com/office/drawing/2014/main" id="{FA9B58CB-F024-53EA-CB2E-AC85CD692015}"/>
                      </a:ext>
                    </a:extLst>
                  </p:cNvPr>
                  <p:cNvSpPr/>
                  <p:nvPr/>
                </p:nvSpPr>
                <p:spPr>
                  <a:xfrm>
                    <a:off x="3241803" y="3840778"/>
                    <a:ext cx="51554" cy="53597"/>
                  </a:xfrm>
                  <a:prstGeom prst="roundRect">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Rounded Corners 41">
                    <a:extLst>
                      <a:ext uri="{FF2B5EF4-FFF2-40B4-BE49-F238E27FC236}">
                        <a16:creationId xmlns:a16="http://schemas.microsoft.com/office/drawing/2014/main" id="{1576677C-2B31-08CE-A868-CCD29355B304}"/>
                      </a:ext>
                    </a:extLst>
                  </p:cNvPr>
                  <p:cNvSpPr/>
                  <p:nvPr/>
                </p:nvSpPr>
                <p:spPr>
                  <a:xfrm>
                    <a:off x="2378497" y="3733584"/>
                    <a:ext cx="51554" cy="160790"/>
                  </a:xfrm>
                  <a:prstGeom prst="roundRect">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25" name="TextBox 24">
                <a:extLst>
                  <a:ext uri="{FF2B5EF4-FFF2-40B4-BE49-F238E27FC236}">
                    <a16:creationId xmlns:a16="http://schemas.microsoft.com/office/drawing/2014/main" id="{64CA5DA0-1618-5C59-7D39-9970C4DC9E73}"/>
                  </a:ext>
                </a:extLst>
              </p:cNvPr>
              <p:cNvSpPr txBox="1"/>
              <p:nvPr/>
            </p:nvSpPr>
            <p:spPr>
              <a:xfrm>
                <a:off x="9328297" y="3909363"/>
                <a:ext cx="1809514" cy="286232"/>
              </a:xfrm>
              <a:prstGeom prst="rect">
                <a:avLst/>
              </a:prstGeom>
              <a:noFill/>
            </p:spPr>
            <p:txBody>
              <a:bodyPr wrap="square" rtlCol="0">
                <a:spAutoFit/>
              </a:bodyPr>
              <a:lstStyle/>
              <a:p>
                <a:r>
                  <a:rPr lang="en-GB" sz="1400" dirty="0">
                    <a:latin typeface="+mn-lt"/>
                  </a:rPr>
                  <a:t>2023</a:t>
                </a:r>
              </a:p>
            </p:txBody>
          </p:sp>
        </p:grpSp>
      </p:grpSp>
      <p:cxnSp>
        <p:nvCxnSpPr>
          <p:cNvPr id="50" name="Straight Arrow Connector 49">
            <a:extLst>
              <a:ext uri="{FF2B5EF4-FFF2-40B4-BE49-F238E27FC236}">
                <a16:creationId xmlns:a16="http://schemas.microsoft.com/office/drawing/2014/main" id="{2F46E4D2-5BFA-FF64-C781-03194F0B70AE}"/>
              </a:ext>
            </a:extLst>
          </p:cNvPr>
          <p:cNvCxnSpPr>
            <a:cxnSpLocks/>
          </p:cNvCxnSpPr>
          <p:nvPr/>
        </p:nvCxnSpPr>
        <p:spPr>
          <a:xfrm>
            <a:off x="3299159" y="4100656"/>
            <a:ext cx="1046742" cy="0"/>
          </a:xfrm>
          <a:prstGeom prst="straightConnector1">
            <a:avLst/>
          </a:prstGeom>
          <a:ln w="38100">
            <a:headEnd type="none" w="med" len="med"/>
            <a:tailEnd type="triangle" w="med" len="med"/>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0213889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8000" y="4012163"/>
            <a:ext cx="10800000" cy="1279028"/>
          </a:xfrm>
        </p:spPr>
        <p:txBody>
          <a:bodyPr/>
          <a:lstStyle/>
          <a:p>
            <a:pPr>
              <a:spcBef>
                <a:spcPts val="1200"/>
              </a:spcBef>
            </a:pPr>
            <a:r>
              <a:rPr lang="en-GB" dirty="0"/>
              <a:t>Acknowledgements</a:t>
            </a:r>
            <a:br>
              <a:rPr lang="en-GB" dirty="0"/>
            </a:br>
            <a:br>
              <a:rPr lang="en-GB" sz="1100" dirty="0"/>
            </a:br>
            <a:endParaRPr lang="en-GB" sz="1100" dirty="0"/>
          </a:p>
        </p:txBody>
      </p:sp>
      <p:sp>
        <p:nvSpPr>
          <p:cNvPr id="3" name="Slide Number Placeholder 2"/>
          <p:cNvSpPr>
            <a:spLocks noGrp="1"/>
          </p:cNvSpPr>
          <p:nvPr>
            <p:ph type="sldNum" sz="quarter" idx="4294967295"/>
          </p:nvPr>
        </p:nvSpPr>
        <p:spPr>
          <a:xfrm>
            <a:off x="9636125" y="6480175"/>
            <a:ext cx="2555875" cy="365125"/>
          </a:xfrm>
        </p:spPr>
        <p:txBody>
          <a:bodyPr/>
          <a:lstStyle/>
          <a:p>
            <a:fld id="{0580567E-5E8F-47A5-90DF-8BFEB1A71525}" type="slidenum">
              <a:rPr lang="en-GB" smtClean="0"/>
              <a:pPr/>
              <a:t>38</a:t>
            </a:fld>
            <a:endParaRPr lang="en-GB" dirty="0"/>
          </a:p>
        </p:txBody>
      </p:sp>
      <p:sp>
        <p:nvSpPr>
          <p:cNvPr id="4" name="TextBox 3">
            <a:extLst>
              <a:ext uri="{FF2B5EF4-FFF2-40B4-BE49-F238E27FC236}">
                <a16:creationId xmlns:a16="http://schemas.microsoft.com/office/drawing/2014/main" id="{6323AF0B-57CD-7D89-E395-A5CB4F0B8D84}"/>
              </a:ext>
            </a:extLst>
          </p:cNvPr>
          <p:cNvSpPr txBox="1"/>
          <p:nvPr/>
        </p:nvSpPr>
        <p:spPr>
          <a:xfrm>
            <a:off x="648000" y="5051125"/>
            <a:ext cx="10972072" cy="480131"/>
          </a:xfrm>
          <a:prstGeom prst="rect">
            <a:avLst/>
          </a:prstGeom>
          <a:noFill/>
        </p:spPr>
        <p:txBody>
          <a:bodyPr wrap="square" rtlCol="0">
            <a:spAutoFit/>
          </a:bodyPr>
          <a:lstStyle/>
          <a:p>
            <a:r>
              <a:rPr lang="en-GB" sz="1400" dirty="0">
                <a:solidFill>
                  <a:schemeClr val="bg1"/>
                </a:solidFill>
              </a:rPr>
              <a:t>This training material was created by ECDC with the direct involvement of Erik Alm, Rodrigo Felipe, Luca Freschi, Andreas Hoefer, Esther Kukielka Zunzunegui, Priyanka Nannapaneni and Maximilian Riess.</a:t>
            </a:r>
          </a:p>
        </p:txBody>
      </p:sp>
    </p:spTree>
    <p:extLst>
      <p:ext uri="{BB962C8B-B14F-4D97-AF65-F5344CB8AC3E}">
        <p14:creationId xmlns:p14="http://schemas.microsoft.com/office/powerpoint/2010/main" val="7663071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D4255E-4732-4B79-9C9C-1D442F8C6174}"/>
              </a:ext>
            </a:extLst>
          </p:cNvPr>
          <p:cNvSpPr>
            <a:spLocks noGrp="1"/>
          </p:cNvSpPr>
          <p:nvPr>
            <p:ph type="title"/>
          </p:nvPr>
        </p:nvSpPr>
        <p:spPr/>
        <p:txBody>
          <a:bodyPr>
            <a:normAutofit/>
          </a:bodyPr>
          <a:lstStyle/>
          <a:p>
            <a:r>
              <a:rPr lang="en-GB" sz="3600" dirty="0"/>
              <a:t>Which data do we collect?</a:t>
            </a:r>
          </a:p>
        </p:txBody>
      </p:sp>
      <p:sp>
        <p:nvSpPr>
          <p:cNvPr id="4" name="Footer Placeholder 3">
            <a:extLst>
              <a:ext uri="{FF2B5EF4-FFF2-40B4-BE49-F238E27FC236}">
                <a16:creationId xmlns:a16="http://schemas.microsoft.com/office/drawing/2014/main" id="{6EFD7323-2660-B7FB-1E50-AB05DBCE439A}"/>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1BC776E8-5CF3-2790-95A8-E551385F27BF}"/>
              </a:ext>
            </a:extLst>
          </p:cNvPr>
          <p:cNvSpPr>
            <a:spLocks noGrp="1"/>
          </p:cNvSpPr>
          <p:nvPr>
            <p:ph type="sldNum" sz="quarter" idx="12"/>
          </p:nvPr>
        </p:nvSpPr>
        <p:spPr/>
        <p:txBody>
          <a:bodyPr/>
          <a:lstStyle/>
          <a:p>
            <a:fld id="{F9E29A8E-A0F1-419A-8E8B-A78BF9C70DE8}" type="slidenum">
              <a:rPr lang="en-GB" smtClean="0"/>
              <a:pPr/>
              <a:t>4</a:t>
            </a:fld>
            <a:endParaRPr lang="en-GB" dirty="0"/>
          </a:p>
        </p:txBody>
      </p:sp>
      <p:grpSp>
        <p:nvGrpSpPr>
          <p:cNvPr id="14" name="Group 13">
            <a:extLst>
              <a:ext uri="{FF2B5EF4-FFF2-40B4-BE49-F238E27FC236}">
                <a16:creationId xmlns:a16="http://schemas.microsoft.com/office/drawing/2014/main" id="{5FEACE71-892C-A6A2-3C1E-20D2EA106582}"/>
              </a:ext>
            </a:extLst>
          </p:cNvPr>
          <p:cNvGrpSpPr/>
          <p:nvPr/>
        </p:nvGrpSpPr>
        <p:grpSpPr>
          <a:xfrm>
            <a:off x="846231" y="2005842"/>
            <a:ext cx="967558" cy="858106"/>
            <a:chOff x="2076898" y="2115886"/>
            <a:chExt cx="967558" cy="858106"/>
          </a:xfrm>
        </p:grpSpPr>
        <p:sp>
          <p:nvSpPr>
            <p:cNvPr id="6" name="Rectangle: Top Corners Snipped 5">
              <a:extLst>
                <a:ext uri="{FF2B5EF4-FFF2-40B4-BE49-F238E27FC236}">
                  <a16:creationId xmlns:a16="http://schemas.microsoft.com/office/drawing/2014/main" id="{917283B6-EDCA-B17B-2ED1-FF981040B113}"/>
                </a:ext>
              </a:extLst>
            </p:cNvPr>
            <p:cNvSpPr/>
            <p:nvPr/>
          </p:nvSpPr>
          <p:spPr>
            <a:xfrm>
              <a:off x="2076898" y="2769871"/>
              <a:ext cx="967558" cy="204121"/>
            </a:xfrm>
            <a:prstGeom prst="snip2SameRect">
              <a:avLst>
                <a:gd name="adj1" fmla="val 14666"/>
                <a:gd name="adj2" fmla="val 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3" name="Group 12">
              <a:extLst>
                <a:ext uri="{FF2B5EF4-FFF2-40B4-BE49-F238E27FC236}">
                  <a16:creationId xmlns:a16="http://schemas.microsoft.com/office/drawing/2014/main" id="{34BC3E26-D3A9-0BF9-C0E8-EFC4EAF8F134}"/>
                </a:ext>
              </a:extLst>
            </p:cNvPr>
            <p:cNvGrpSpPr/>
            <p:nvPr/>
          </p:nvGrpSpPr>
          <p:grpSpPr>
            <a:xfrm>
              <a:off x="2076898" y="2115886"/>
              <a:ext cx="967558" cy="858106"/>
              <a:chOff x="2076898" y="2115886"/>
              <a:chExt cx="967558" cy="858106"/>
            </a:xfrm>
          </p:grpSpPr>
          <p:sp>
            <p:nvSpPr>
              <p:cNvPr id="3" name="Oval 2">
                <a:extLst>
                  <a:ext uri="{FF2B5EF4-FFF2-40B4-BE49-F238E27FC236}">
                    <a16:creationId xmlns:a16="http://schemas.microsoft.com/office/drawing/2014/main" id="{96B2911F-E4B3-C954-F7D8-2F2049CB1CE1}"/>
                  </a:ext>
                </a:extLst>
              </p:cNvPr>
              <p:cNvSpPr/>
              <p:nvPr/>
            </p:nvSpPr>
            <p:spPr>
              <a:xfrm>
                <a:off x="2278915" y="2115886"/>
                <a:ext cx="563524" cy="51424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Rounded Corners 6">
                <a:extLst>
                  <a:ext uri="{FF2B5EF4-FFF2-40B4-BE49-F238E27FC236}">
                    <a16:creationId xmlns:a16="http://schemas.microsoft.com/office/drawing/2014/main" id="{FEB7B0DD-2F0E-5A64-C6CE-8F1E5B72B2A6}"/>
                  </a:ext>
                </a:extLst>
              </p:cNvPr>
              <p:cNvSpPr/>
              <p:nvPr/>
            </p:nvSpPr>
            <p:spPr>
              <a:xfrm>
                <a:off x="2076898" y="2608867"/>
                <a:ext cx="967558" cy="365125"/>
              </a:xfrm>
              <a:prstGeom prst="roundRect">
                <a:avLst>
                  <a:gd name="adj" fmla="val 46927"/>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grpSp>
      </p:grpSp>
      <p:sp>
        <p:nvSpPr>
          <p:cNvPr id="8" name="TextBox 7">
            <a:extLst>
              <a:ext uri="{FF2B5EF4-FFF2-40B4-BE49-F238E27FC236}">
                <a16:creationId xmlns:a16="http://schemas.microsoft.com/office/drawing/2014/main" id="{3A3C9B6B-3290-A272-2FFB-031456BAA866}"/>
              </a:ext>
            </a:extLst>
          </p:cNvPr>
          <p:cNvSpPr txBox="1"/>
          <p:nvPr/>
        </p:nvSpPr>
        <p:spPr>
          <a:xfrm>
            <a:off x="8074505" y="2152591"/>
            <a:ext cx="3967073" cy="480131"/>
          </a:xfrm>
          <a:prstGeom prst="rect">
            <a:avLst/>
          </a:prstGeom>
          <a:noFill/>
        </p:spPr>
        <p:txBody>
          <a:bodyPr wrap="square" rtlCol="0">
            <a:spAutoFit/>
          </a:bodyPr>
          <a:lstStyle/>
          <a:p>
            <a:r>
              <a:rPr lang="en-GB" sz="2800" dirty="0"/>
              <a:t>Epidemiological data</a:t>
            </a:r>
          </a:p>
        </p:txBody>
      </p:sp>
      <p:sp>
        <p:nvSpPr>
          <p:cNvPr id="9" name="TextBox 8">
            <a:extLst>
              <a:ext uri="{FF2B5EF4-FFF2-40B4-BE49-F238E27FC236}">
                <a16:creationId xmlns:a16="http://schemas.microsoft.com/office/drawing/2014/main" id="{AB1BB706-D34A-C135-7C79-BC4E38B173D0}"/>
              </a:ext>
            </a:extLst>
          </p:cNvPr>
          <p:cNvSpPr txBox="1"/>
          <p:nvPr/>
        </p:nvSpPr>
        <p:spPr>
          <a:xfrm>
            <a:off x="8167759" y="5588701"/>
            <a:ext cx="4052232" cy="480131"/>
          </a:xfrm>
          <a:prstGeom prst="rect">
            <a:avLst/>
          </a:prstGeom>
          <a:noFill/>
        </p:spPr>
        <p:txBody>
          <a:bodyPr wrap="square" rtlCol="0">
            <a:spAutoFit/>
          </a:bodyPr>
          <a:lstStyle/>
          <a:p>
            <a:r>
              <a:rPr lang="en-GB" sz="2800" dirty="0"/>
              <a:t>Genomic data</a:t>
            </a:r>
          </a:p>
        </p:txBody>
      </p:sp>
      <p:grpSp>
        <p:nvGrpSpPr>
          <p:cNvPr id="30" name="Group 29">
            <a:extLst>
              <a:ext uri="{FF2B5EF4-FFF2-40B4-BE49-F238E27FC236}">
                <a16:creationId xmlns:a16="http://schemas.microsoft.com/office/drawing/2014/main" id="{EADF6913-9949-49D4-4C64-1E61A51DA42F}"/>
              </a:ext>
            </a:extLst>
          </p:cNvPr>
          <p:cNvGrpSpPr/>
          <p:nvPr/>
        </p:nvGrpSpPr>
        <p:grpSpPr>
          <a:xfrm>
            <a:off x="846231" y="5486433"/>
            <a:ext cx="1552446" cy="1165511"/>
            <a:chOff x="1820146" y="4501150"/>
            <a:chExt cx="1940765" cy="1540150"/>
          </a:xfrm>
        </p:grpSpPr>
        <p:grpSp>
          <p:nvGrpSpPr>
            <p:cNvPr id="18" name="Group 17">
              <a:extLst>
                <a:ext uri="{FF2B5EF4-FFF2-40B4-BE49-F238E27FC236}">
                  <a16:creationId xmlns:a16="http://schemas.microsoft.com/office/drawing/2014/main" id="{97663A5A-1EA0-E933-213B-F01BC9F0B131}"/>
                </a:ext>
              </a:extLst>
            </p:cNvPr>
            <p:cNvGrpSpPr/>
            <p:nvPr/>
          </p:nvGrpSpPr>
          <p:grpSpPr>
            <a:xfrm>
              <a:off x="1820146" y="4652718"/>
              <a:ext cx="917539" cy="668854"/>
              <a:chOff x="70792" y="5166201"/>
              <a:chExt cx="917539" cy="668854"/>
            </a:xfrm>
          </p:grpSpPr>
          <p:sp>
            <p:nvSpPr>
              <p:cNvPr id="10" name="Rectangle: Rounded Corners 9">
                <a:extLst>
                  <a:ext uri="{FF2B5EF4-FFF2-40B4-BE49-F238E27FC236}">
                    <a16:creationId xmlns:a16="http://schemas.microsoft.com/office/drawing/2014/main" id="{486D91C0-007E-24A2-F935-C0A910EFC223}"/>
                  </a:ext>
                </a:extLst>
              </p:cNvPr>
              <p:cNvSpPr/>
              <p:nvPr/>
            </p:nvSpPr>
            <p:spPr>
              <a:xfrm rot="3486357">
                <a:off x="583603" y="4997191"/>
                <a:ext cx="235718" cy="573738"/>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2" name="Freeform: Shape 11">
                <a:extLst>
                  <a:ext uri="{FF2B5EF4-FFF2-40B4-BE49-F238E27FC236}">
                    <a16:creationId xmlns:a16="http://schemas.microsoft.com/office/drawing/2014/main" id="{712621C3-B971-99B2-A46C-FA9725BF7FC5}"/>
                  </a:ext>
                </a:extLst>
              </p:cNvPr>
              <p:cNvSpPr/>
              <p:nvPr/>
            </p:nvSpPr>
            <p:spPr>
              <a:xfrm>
                <a:off x="173569" y="5431018"/>
                <a:ext cx="297711" cy="404037"/>
              </a:xfrm>
              <a:custGeom>
                <a:avLst/>
                <a:gdLst>
                  <a:gd name="connsiteX0" fmla="*/ 0 w 297711"/>
                  <a:gd name="connsiteY0" fmla="*/ 404037 h 404037"/>
                  <a:gd name="connsiteX1" fmla="*/ 116958 w 297711"/>
                  <a:gd name="connsiteY1" fmla="*/ 233916 h 404037"/>
                  <a:gd name="connsiteX2" fmla="*/ 138223 w 297711"/>
                  <a:gd name="connsiteY2" fmla="*/ 63795 h 404037"/>
                  <a:gd name="connsiteX3" fmla="*/ 297711 w 297711"/>
                  <a:gd name="connsiteY3" fmla="*/ 0 h 404037"/>
                </a:gdLst>
                <a:ahLst/>
                <a:cxnLst>
                  <a:cxn ang="0">
                    <a:pos x="connsiteX0" y="connsiteY0"/>
                  </a:cxn>
                  <a:cxn ang="0">
                    <a:pos x="connsiteX1" y="connsiteY1"/>
                  </a:cxn>
                  <a:cxn ang="0">
                    <a:pos x="connsiteX2" y="connsiteY2"/>
                  </a:cxn>
                  <a:cxn ang="0">
                    <a:pos x="connsiteX3" y="connsiteY3"/>
                  </a:cxn>
                </a:cxnLst>
                <a:rect l="l" t="t" r="r" b="b"/>
                <a:pathLst>
                  <a:path w="297711" h="404037">
                    <a:moveTo>
                      <a:pt x="0" y="404037"/>
                    </a:moveTo>
                    <a:cubicBezTo>
                      <a:pt x="46960" y="347330"/>
                      <a:pt x="93921" y="290623"/>
                      <a:pt x="116958" y="233916"/>
                    </a:cubicBezTo>
                    <a:cubicBezTo>
                      <a:pt x="139995" y="177209"/>
                      <a:pt x="108098" y="102781"/>
                      <a:pt x="138223" y="63795"/>
                    </a:cubicBezTo>
                    <a:cubicBezTo>
                      <a:pt x="168349" y="24809"/>
                      <a:pt x="233030" y="12404"/>
                      <a:pt x="297711" y="0"/>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sp>
            <p:nvSpPr>
              <p:cNvPr id="17" name="Freeform: Shape 16">
                <a:extLst>
                  <a:ext uri="{FF2B5EF4-FFF2-40B4-BE49-F238E27FC236}">
                    <a16:creationId xmlns:a16="http://schemas.microsoft.com/office/drawing/2014/main" id="{E78D3741-979A-F1BB-2F34-F7E8A302A5F3}"/>
                  </a:ext>
                </a:extLst>
              </p:cNvPr>
              <p:cNvSpPr/>
              <p:nvPr/>
            </p:nvSpPr>
            <p:spPr>
              <a:xfrm>
                <a:off x="70792" y="5403810"/>
                <a:ext cx="395257" cy="312666"/>
              </a:xfrm>
              <a:custGeom>
                <a:avLst/>
                <a:gdLst>
                  <a:gd name="connsiteX0" fmla="*/ 0 w 395257"/>
                  <a:gd name="connsiteY0" fmla="*/ 312666 h 312666"/>
                  <a:gd name="connsiteX1" fmla="*/ 141584 w 395257"/>
                  <a:gd name="connsiteY1" fmla="*/ 206478 h 312666"/>
                  <a:gd name="connsiteX2" fmla="*/ 230075 w 395257"/>
                  <a:gd name="connsiteY2" fmla="*/ 64893 h 312666"/>
                  <a:gd name="connsiteX3" fmla="*/ 395257 w 395257"/>
                  <a:gd name="connsiteY3" fmla="*/ 0 h 312666"/>
                </a:gdLst>
                <a:ahLst/>
                <a:cxnLst>
                  <a:cxn ang="0">
                    <a:pos x="connsiteX0" y="connsiteY0"/>
                  </a:cxn>
                  <a:cxn ang="0">
                    <a:pos x="connsiteX1" y="connsiteY1"/>
                  </a:cxn>
                  <a:cxn ang="0">
                    <a:pos x="connsiteX2" y="connsiteY2"/>
                  </a:cxn>
                  <a:cxn ang="0">
                    <a:pos x="connsiteX3" y="connsiteY3"/>
                  </a:cxn>
                </a:cxnLst>
                <a:rect l="l" t="t" r="r" b="b"/>
                <a:pathLst>
                  <a:path w="395257" h="312666">
                    <a:moveTo>
                      <a:pt x="0" y="312666"/>
                    </a:moveTo>
                    <a:cubicBezTo>
                      <a:pt x="51619" y="280219"/>
                      <a:pt x="103238" y="247773"/>
                      <a:pt x="141584" y="206478"/>
                    </a:cubicBezTo>
                    <a:cubicBezTo>
                      <a:pt x="179930" y="165183"/>
                      <a:pt x="187796" y="99306"/>
                      <a:pt x="230075" y="64893"/>
                    </a:cubicBezTo>
                    <a:cubicBezTo>
                      <a:pt x="272354" y="30480"/>
                      <a:pt x="333805" y="15240"/>
                      <a:pt x="395257" y="0"/>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grpSp>
        <p:grpSp>
          <p:nvGrpSpPr>
            <p:cNvPr id="19" name="Group 18">
              <a:extLst>
                <a:ext uri="{FF2B5EF4-FFF2-40B4-BE49-F238E27FC236}">
                  <a16:creationId xmlns:a16="http://schemas.microsoft.com/office/drawing/2014/main" id="{4238DDA1-7254-EBAB-7E3A-437240953E49}"/>
                </a:ext>
              </a:extLst>
            </p:cNvPr>
            <p:cNvGrpSpPr/>
            <p:nvPr/>
          </p:nvGrpSpPr>
          <p:grpSpPr>
            <a:xfrm rot="17483893">
              <a:off x="2413391" y="5248104"/>
              <a:ext cx="917539" cy="668854"/>
              <a:chOff x="70792" y="5166201"/>
              <a:chExt cx="917539" cy="668854"/>
            </a:xfrm>
          </p:grpSpPr>
          <p:sp>
            <p:nvSpPr>
              <p:cNvPr id="20" name="Rectangle: Rounded Corners 19">
                <a:extLst>
                  <a:ext uri="{FF2B5EF4-FFF2-40B4-BE49-F238E27FC236}">
                    <a16:creationId xmlns:a16="http://schemas.microsoft.com/office/drawing/2014/main" id="{4261D6A5-B9DD-5683-D8F3-358AEFC690E2}"/>
                  </a:ext>
                </a:extLst>
              </p:cNvPr>
              <p:cNvSpPr/>
              <p:nvPr/>
            </p:nvSpPr>
            <p:spPr>
              <a:xfrm rot="3486357">
                <a:off x="583603" y="4997191"/>
                <a:ext cx="235718" cy="573738"/>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21" name="Freeform: Shape 20">
                <a:extLst>
                  <a:ext uri="{FF2B5EF4-FFF2-40B4-BE49-F238E27FC236}">
                    <a16:creationId xmlns:a16="http://schemas.microsoft.com/office/drawing/2014/main" id="{540D3650-2414-F13B-3BB1-564E1C41C38D}"/>
                  </a:ext>
                </a:extLst>
              </p:cNvPr>
              <p:cNvSpPr/>
              <p:nvPr/>
            </p:nvSpPr>
            <p:spPr>
              <a:xfrm>
                <a:off x="173569" y="5431018"/>
                <a:ext cx="297711" cy="404037"/>
              </a:xfrm>
              <a:custGeom>
                <a:avLst/>
                <a:gdLst>
                  <a:gd name="connsiteX0" fmla="*/ 0 w 297711"/>
                  <a:gd name="connsiteY0" fmla="*/ 404037 h 404037"/>
                  <a:gd name="connsiteX1" fmla="*/ 116958 w 297711"/>
                  <a:gd name="connsiteY1" fmla="*/ 233916 h 404037"/>
                  <a:gd name="connsiteX2" fmla="*/ 138223 w 297711"/>
                  <a:gd name="connsiteY2" fmla="*/ 63795 h 404037"/>
                  <a:gd name="connsiteX3" fmla="*/ 297711 w 297711"/>
                  <a:gd name="connsiteY3" fmla="*/ 0 h 404037"/>
                </a:gdLst>
                <a:ahLst/>
                <a:cxnLst>
                  <a:cxn ang="0">
                    <a:pos x="connsiteX0" y="connsiteY0"/>
                  </a:cxn>
                  <a:cxn ang="0">
                    <a:pos x="connsiteX1" y="connsiteY1"/>
                  </a:cxn>
                  <a:cxn ang="0">
                    <a:pos x="connsiteX2" y="connsiteY2"/>
                  </a:cxn>
                  <a:cxn ang="0">
                    <a:pos x="connsiteX3" y="connsiteY3"/>
                  </a:cxn>
                </a:cxnLst>
                <a:rect l="l" t="t" r="r" b="b"/>
                <a:pathLst>
                  <a:path w="297711" h="404037">
                    <a:moveTo>
                      <a:pt x="0" y="404037"/>
                    </a:moveTo>
                    <a:cubicBezTo>
                      <a:pt x="46960" y="347330"/>
                      <a:pt x="93921" y="290623"/>
                      <a:pt x="116958" y="233916"/>
                    </a:cubicBezTo>
                    <a:cubicBezTo>
                      <a:pt x="139995" y="177209"/>
                      <a:pt x="108098" y="102781"/>
                      <a:pt x="138223" y="63795"/>
                    </a:cubicBezTo>
                    <a:cubicBezTo>
                      <a:pt x="168349" y="24809"/>
                      <a:pt x="233030" y="12404"/>
                      <a:pt x="297711" y="0"/>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sp>
            <p:nvSpPr>
              <p:cNvPr id="22" name="Freeform: Shape 21">
                <a:extLst>
                  <a:ext uri="{FF2B5EF4-FFF2-40B4-BE49-F238E27FC236}">
                    <a16:creationId xmlns:a16="http://schemas.microsoft.com/office/drawing/2014/main" id="{C85240B6-D6B0-83B2-E3B4-C39137B6F85A}"/>
                  </a:ext>
                </a:extLst>
              </p:cNvPr>
              <p:cNvSpPr/>
              <p:nvPr/>
            </p:nvSpPr>
            <p:spPr>
              <a:xfrm>
                <a:off x="70792" y="5403810"/>
                <a:ext cx="395257" cy="312666"/>
              </a:xfrm>
              <a:custGeom>
                <a:avLst/>
                <a:gdLst>
                  <a:gd name="connsiteX0" fmla="*/ 0 w 395257"/>
                  <a:gd name="connsiteY0" fmla="*/ 312666 h 312666"/>
                  <a:gd name="connsiteX1" fmla="*/ 141584 w 395257"/>
                  <a:gd name="connsiteY1" fmla="*/ 206478 h 312666"/>
                  <a:gd name="connsiteX2" fmla="*/ 230075 w 395257"/>
                  <a:gd name="connsiteY2" fmla="*/ 64893 h 312666"/>
                  <a:gd name="connsiteX3" fmla="*/ 395257 w 395257"/>
                  <a:gd name="connsiteY3" fmla="*/ 0 h 312666"/>
                </a:gdLst>
                <a:ahLst/>
                <a:cxnLst>
                  <a:cxn ang="0">
                    <a:pos x="connsiteX0" y="connsiteY0"/>
                  </a:cxn>
                  <a:cxn ang="0">
                    <a:pos x="connsiteX1" y="connsiteY1"/>
                  </a:cxn>
                  <a:cxn ang="0">
                    <a:pos x="connsiteX2" y="connsiteY2"/>
                  </a:cxn>
                  <a:cxn ang="0">
                    <a:pos x="connsiteX3" y="connsiteY3"/>
                  </a:cxn>
                </a:cxnLst>
                <a:rect l="l" t="t" r="r" b="b"/>
                <a:pathLst>
                  <a:path w="395257" h="312666">
                    <a:moveTo>
                      <a:pt x="0" y="312666"/>
                    </a:moveTo>
                    <a:cubicBezTo>
                      <a:pt x="51619" y="280219"/>
                      <a:pt x="103238" y="247773"/>
                      <a:pt x="141584" y="206478"/>
                    </a:cubicBezTo>
                    <a:cubicBezTo>
                      <a:pt x="179930" y="165183"/>
                      <a:pt x="187796" y="99306"/>
                      <a:pt x="230075" y="64893"/>
                    </a:cubicBezTo>
                    <a:cubicBezTo>
                      <a:pt x="272354" y="30480"/>
                      <a:pt x="333805" y="15240"/>
                      <a:pt x="395257" y="0"/>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grpSp>
        <p:grpSp>
          <p:nvGrpSpPr>
            <p:cNvPr id="23" name="Group 22">
              <a:extLst>
                <a:ext uri="{FF2B5EF4-FFF2-40B4-BE49-F238E27FC236}">
                  <a16:creationId xmlns:a16="http://schemas.microsoft.com/office/drawing/2014/main" id="{7736D800-4242-3AB4-2F58-D3DE051BD383}"/>
                </a:ext>
              </a:extLst>
            </p:cNvPr>
            <p:cNvGrpSpPr/>
            <p:nvPr/>
          </p:nvGrpSpPr>
          <p:grpSpPr>
            <a:xfrm rot="16014443">
              <a:off x="2967714" y="4625493"/>
              <a:ext cx="917539" cy="668854"/>
              <a:chOff x="70792" y="5166201"/>
              <a:chExt cx="917539" cy="668854"/>
            </a:xfrm>
          </p:grpSpPr>
          <p:sp>
            <p:nvSpPr>
              <p:cNvPr id="24" name="Rectangle: Rounded Corners 23">
                <a:extLst>
                  <a:ext uri="{FF2B5EF4-FFF2-40B4-BE49-F238E27FC236}">
                    <a16:creationId xmlns:a16="http://schemas.microsoft.com/office/drawing/2014/main" id="{7DA55BE8-2E90-DD1B-5263-C4BBAF1E9542}"/>
                  </a:ext>
                </a:extLst>
              </p:cNvPr>
              <p:cNvSpPr/>
              <p:nvPr/>
            </p:nvSpPr>
            <p:spPr>
              <a:xfrm rot="3486357">
                <a:off x="583603" y="4997191"/>
                <a:ext cx="235718" cy="573738"/>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25" name="Freeform: Shape 24">
                <a:extLst>
                  <a:ext uri="{FF2B5EF4-FFF2-40B4-BE49-F238E27FC236}">
                    <a16:creationId xmlns:a16="http://schemas.microsoft.com/office/drawing/2014/main" id="{F1435502-EA05-141E-47F8-7436DD9FBED9}"/>
                  </a:ext>
                </a:extLst>
              </p:cNvPr>
              <p:cNvSpPr/>
              <p:nvPr/>
            </p:nvSpPr>
            <p:spPr>
              <a:xfrm>
                <a:off x="173569" y="5431018"/>
                <a:ext cx="297711" cy="404037"/>
              </a:xfrm>
              <a:custGeom>
                <a:avLst/>
                <a:gdLst>
                  <a:gd name="connsiteX0" fmla="*/ 0 w 297711"/>
                  <a:gd name="connsiteY0" fmla="*/ 404037 h 404037"/>
                  <a:gd name="connsiteX1" fmla="*/ 116958 w 297711"/>
                  <a:gd name="connsiteY1" fmla="*/ 233916 h 404037"/>
                  <a:gd name="connsiteX2" fmla="*/ 138223 w 297711"/>
                  <a:gd name="connsiteY2" fmla="*/ 63795 h 404037"/>
                  <a:gd name="connsiteX3" fmla="*/ 297711 w 297711"/>
                  <a:gd name="connsiteY3" fmla="*/ 0 h 404037"/>
                </a:gdLst>
                <a:ahLst/>
                <a:cxnLst>
                  <a:cxn ang="0">
                    <a:pos x="connsiteX0" y="connsiteY0"/>
                  </a:cxn>
                  <a:cxn ang="0">
                    <a:pos x="connsiteX1" y="connsiteY1"/>
                  </a:cxn>
                  <a:cxn ang="0">
                    <a:pos x="connsiteX2" y="connsiteY2"/>
                  </a:cxn>
                  <a:cxn ang="0">
                    <a:pos x="connsiteX3" y="connsiteY3"/>
                  </a:cxn>
                </a:cxnLst>
                <a:rect l="l" t="t" r="r" b="b"/>
                <a:pathLst>
                  <a:path w="297711" h="404037">
                    <a:moveTo>
                      <a:pt x="0" y="404037"/>
                    </a:moveTo>
                    <a:cubicBezTo>
                      <a:pt x="46960" y="347330"/>
                      <a:pt x="93921" y="290623"/>
                      <a:pt x="116958" y="233916"/>
                    </a:cubicBezTo>
                    <a:cubicBezTo>
                      <a:pt x="139995" y="177209"/>
                      <a:pt x="108098" y="102781"/>
                      <a:pt x="138223" y="63795"/>
                    </a:cubicBezTo>
                    <a:cubicBezTo>
                      <a:pt x="168349" y="24809"/>
                      <a:pt x="233030" y="12404"/>
                      <a:pt x="297711" y="0"/>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sp>
            <p:nvSpPr>
              <p:cNvPr id="26" name="Freeform: Shape 25">
                <a:extLst>
                  <a:ext uri="{FF2B5EF4-FFF2-40B4-BE49-F238E27FC236}">
                    <a16:creationId xmlns:a16="http://schemas.microsoft.com/office/drawing/2014/main" id="{1F50B86D-0B2F-9AF9-8036-03609EE887F8}"/>
                  </a:ext>
                </a:extLst>
              </p:cNvPr>
              <p:cNvSpPr/>
              <p:nvPr/>
            </p:nvSpPr>
            <p:spPr>
              <a:xfrm>
                <a:off x="70792" y="5403810"/>
                <a:ext cx="395257" cy="312666"/>
              </a:xfrm>
              <a:custGeom>
                <a:avLst/>
                <a:gdLst>
                  <a:gd name="connsiteX0" fmla="*/ 0 w 395257"/>
                  <a:gd name="connsiteY0" fmla="*/ 312666 h 312666"/>
                  <a:gd name="connsiteX1" fmla="*/ 141584 w 395257"/>
                  <a:gd name="connsiteY1" fmla="*/ 206478 h 312666"/>
                  <a:gd name="connsiteX2" fmla="*/ 230075 w 395257"/>
                  <a:gd name="connsiteY2" fmla="*/ 64893 h 312666"/>
                  <a:gd name="connsiteX3" fmla="*/ 395257 w 395257"/>
                  <a:gd name="connsiteY3" fmla="*/ 0 h 312666"/>
                </a:gdLst>
                <a:ahLst/>
                <a:cxnLst>
                  <a:cxn ang="0">
                    <a:pos x="connsiteX0" y="connsiteY0"/>
                  </a:cxn>
                  <a:cxn ang="0">
                    <a:pos x="connsiteX1" y="connsiteY1"/>
                  </a:cxn>
                  <a:cxn ang="0">
                    <a:pos x="connsiteX2" y="connsiteY2"/>
                  </a:cxn>
                  <a:cxn ang="0">
                    <a:pos x="connsiteX3" y="connsiteY3"/>
                  </a:cxn>
                </a:cxnLst>
                <a:rect l="l" t="t" r="r" b="b"/>
                <a:pathLst>
                  <a:path w="395257" h="312666">
                    <a:moveTo>
                      <a:pt x="0" y="312666"/>
                    </a:moveTo>
                    <a:cubicBezTo>
                      <a:pt x="51619" y="280219"/>
                      <a:pt x="103238" y="247773"/>
                      <a:pt x="141584" y="206478"/>
                    </a:cubicBezTo>
                    <a:cubicBezTo>
                      <a:pt x="179930" y="165183"/>
                      <a:pt x="187796" y="99306"/>
                      <a:pt x="230075" y="64893"/>
                    </a:cubicBezTo>
                    <a:cubicBezTo>
                      <a:pt x="272354" y="30480"/>
                      <a:pt x="333805" y="15240"/>
                      <a:pt x="395257" y="0"/>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grpSp>
      </p:grpSp>
      <p:sp>
        <p:nvSpPr>
          <p:cNvPr id="27" name="TextBox 26">
            <a:extLst>
              <a:ext uri="{FF2B5EF4-FFF2-40B4-BE49-F238E27FC236}">
                <a16:creationId xmlns:a16="http://schemas.microsoft.com/office/drawing/2014/main" id="{952A51AA-9D6D-7C89-8FA9-DF1FD8352975}"/>
              </a:ext>
            </a:extLst>
          </p:cNvPr>
          <p:cNvSpPr txBox="1"/>
          <p:nvPr/>
        </p:nvSpPr>
        <p:spPr>
          <a:xfrm>
            <a:off x="2927285" y="5568367"/>
            <a:ext cx="4052233" cy="794448"/>
          </a:xfrm>
          <a:prstGeom prst="rect">
            <a:avLst/>
          </a:prstGeom>
          <a:noFill/>
        </p:spPr>
        <p:txBody>
          <a:bodyPr wrap="square" rtlCol="0">
            <a:spAutoFit/>
          </a:bodyPr>
          <a:lstStyle/>
          <a:p>
            <a:r>
              <a:rPr lang="en-GB" sz="2500" dirty="0">
                <a:latin typeface="Courier New" panose="02070309020205020404" pitchFamily="49" charset="0"/>
                <a:cs typeface="Courier New" panose="02070309020205020404" pitchFamily="49" charset="0"/>
              </a:rPr>
              <a:t>&gt;E1101_kpneumoniae</a:t>
            </a:r>
          </a:p>
          <a:p>
            <a:r>
              <a:rPr lang="en-GB" sz="2500" dirty="0">
                <a:latin typeface="Courier New" panose="02070309020205020404" pitchFamily="49" charset="0"/>
                <a:cs typeface="Courier New" panose="02070309020205020404" pitchFamily="49" charset="0"/>
              </a:rPr>
              <a:t>ATGCAAGCTGACTG…</a:t>
            </a:r>
          </a:p>
        </p:txBody>
      </p:sp>
      <p:graphicFrame>
        <p:nvGraphicFramePr>
          <p:cNvPr id="28" name="Table 28">
            <a:extLst>
              <a:ext uri="{FF2B5EF4-FFF2-40B4-BE49-F238E27FC236}">
                <a16:creationId xmlns:a16="http://schemas.microsoft.com/office/drawing/2014/main" id="{85016479-1E46-8AE4-1A1E-E9DD863B940A}"/>
              </a:ext>
            </a:extLst>
          </p:cNvPr>
          <p:cNvGraphicFramePr>
            <a:graphicFrameLocks noGrp="1"/>
          </p:cNvGraphicFramePr>
          <p:nvPr>
            <p:extLst>
              <p:ext uri="{D42A27DB-BD31-4B8C-83A1-F6EECF244321}">
                <p14:modId xmlns:p14="http://schemas.microsoft.com/office/powerpoint/2010/main" val="849197430"/>
              </p:ext>
            </p:extLst>
          </p:nvPr>
        </p:nvGraphicFramePr>
        <p:xfrm>
          <a:off x="2429153" y="1921064"/>
          <a:ext cx="5142469" cy="960120"/>
        </p:xfrm>
        <a:graphic>
          <a:graphicData uri="http://schemas.openxmlformats.org/drawingml/2006/table">
            <a:tbl>
              <a:tblPr firstRow="1" bandRow="1">
                <a:tableStyleId>{2D5ABB26-0587-4C30-8999-92F81FD0307C}</a:tableStyleId>
              </a:tblPr>
              <a:tblGrid>
                <a:gridCol w="837921">
                  <a:extLst>
                    <a:ext uri="{9D8B030D-6E8A-4147-A177-3AD203B41FA5}">
                      <a16:colId xmlns:a16="http://schemas.microsoft.com/office/drawing/2014/main" val="3532703385"/>
                    </a:ext>
                  </a:extLst>
                </a:gridCol>
                <a:gridCol w="1179208">
                  <a:extLst>
                    <a:ext uri="{9D8B030D-6E8A-4147-A177-3AD203B41FA5}">
                      <a16:colId xmlns:a16="http://schemas.microsoft.com/office/drawing/2014/main" val="642675228"/>
                    </a:ext>
                  </a:extLst>
                </a:gridCol>
                <a:gridCol w="3125340">
                  <a:extLst>
                    <a:ext uri="{9D8B030D-6E8A-4147-A177-3AD203B41FA5}">
                      <a16:colId xmlns:a16="http://schemas.microsoft.com/office/drawing/2014/main" val="1168375405"/>
                    </a:ext>
                  </a:extLst>
                </a:gridCol>
              </a:tblGrid>
              <a:tr h="317240">
                <a:tc>
                  <a:txBody>
                    <a:bodyPr/>
                    <a:lstStyle/>
                    <a:p>
                      <a:r>
                        <a:rPr lang="en-GB" sz="1500" dirty="0"/>
                        <a:t>Age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500" dirty="0"/>
                        <a:t>Gender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500" dirty="0"/>
                        <a:t>Clinical presentation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68781932"/>
                  </a:ext>
                </a:extLst>
              </a:tr>
              <a:tr h="317240">
                <a:tc>
                  <a:txBody>
                    <a:bodyPr/>
                    <a:lstStyle/>
                    <a:p>
                      <a:r>
                        <a:rPr lang="en-GB" sz="1500" dirty="0"/>
                        <a:t>39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500" dirty="0"/>
                        <a:t>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500" dirty="0"/>
                        <a:t>Severe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9631568"/>
                  </a:ext>
                </a:extLst>
              </a:tr>
              <a:tr h="317240">
                <a:tc>
                  <a:txBody>
                    <a:bodyPr/>
                    <a:lstStyle/>
                    <a:p>
                      <a:r>
                        <a:rPr lang="en-GB" sz="1500" dirty="0"/>
                        <a:t>26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500" dirty="0"/>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500" dirty="0"/>
                        <a:t>Mild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36157347"/>
                  </a:ext>
                </a:extLst>
              </a:tr>
            </a:tbl>
          </a:graphicData>
        </a:graphic>
      </p:graphicFrame>
      <p:sp>
        <p:nvSpPr>
          <p:cNvPr id="29" name="TextBox 28">
            <a:extLst>
              <a:ext uri="{FF2B5EF4-FFF2-40B4-BE49-F238E27FC236}">
                <a16:creationId xmlns:a16="http://schemas.microsoft.com/office/drawing/2014/main" id="{0787C794-350F-61B3-CD9F-F967F708C6BC}"/>
              </a:ext>
            </a:extLst>
          </p:cNvPr>
          <p:cNvSpPr txBox="1"/>
          <p:nvPr/>
        </p:nvSpPr>
        <p:spPr>
          <a:xfrm>
            <a:off x="8074505" y="3974940"/>
            <a:ext cx="3965749" cy="480131"/>
          </a:xfrm>
          <a:prstGeom prst="rect">
            <a:avLst/>
          </a:prstGeom>
          <a:noFill/>
        </p:spPr>
        <p:txBody>
          <a:bodyPr wrap="square" rtlCol="0">
            <a:spAutoFit/>
          </a:bodyPr>
          <a:lstStyle/>
          <a:p>
            <a:r>
              <a:rPr lang="en-GB" sz="2800" dirty="0"/>
              <a:t>Phenotypic data</a:t>
            </a:r>
          </a:p>
        </p:txBody>
      </p:sp>
      <p:grpSp>
        <p:nvGrpSpPr>
          <p:cNvPr id="34" name="Group 33">
            <a:extLst>
              <a:ext uri="{FF2B5EF4-FFF2-40B4-BE49-F238E27FC236}">
                <a16:creationId xmlns:a16="http://schemas.microsoft.com/office/drawing/2014/main" id="{1EEC3666-0B5A-7089-3493-09D60F1A1DAE}"/>
              </a:ext>
            </a:extLst>
          </p:cNvPr>
          <p:cNvGrpSpPr/>
          <p:nvPr/>
        </p:nvGrpSpPr>
        <p:grpSpPr>
          <a:xfrm>
            <a:off x="852837" y="3805870"/>
            <a:ext cx="1032272" cy="1026934"/>
            <a:chOff x="5099304" y="4160520"/>
            <a:chExt cx="1106424" cy="1106424"/>
          </a:xfrm>
        </p:grpSpPr>
        <p:sp>
          <p:nvSpPr>
            <p:cNvPr id="31" name="Oval 30">
              <a:extLst>
                <a:ext uri="{FF2B5EF4-FFF2-40B4-BE49-F238E27FC236}">
                  <a16:creationId xmlns:a16="http://schemas.microsoft.com/office/drawing/2014/main" id="{7A2315B0-CACD-EF02-3987-A4DFBEE8BC79}"/>
                </a:ext>
              </a:extLst>
            </p:cNvPr>
            <p:cNvSpPr/>
            <p:nvPr/>
          </p:nvSpPr>
          <p:spPr>
            <a:xfrm>
              <a:off x="5099304" y="4160520"/>
              <a:ext cx="1106424" cy="1106424"/>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a:extLst>
                <a:ext uri="{FF2B5EF4-FFF2-40B4-BE49-F238E27FC236}">
                  <a16:creationId xmlns:a16="http://schemas.microsoft.com/office/drawing/2014/main" id="{4284D6CF-A068-92B8-1CCA-8820B16707A0}"/>
                </a:ext>
              </a:extLst>
            </p:cNvPr>
            <p:cNvSpPr/>
            <p:nvPr/>
          </p:nvSpPr>
          <p:spPr>
            <a:xfrm>
              <a:off x="5449824" y="4525263"/>
              <a:ext cx="421528" cy="42152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 name="Oval 31">
              <a:extLst>
                <a:ext uri="{FF2B5EF4-FFF2-40B4-BE49-F238E27FC236}">
                  <a16:creationId xmlns:a16="http://schemas.microsoft.com/office/drawing/2014/main" id="{82212E2B-8F81-99C7-F22C-A7ED2473FE7E}"/>
                </a:ext>
              </a:extLst>
            </p:cNvPr>
            <p:cNvSpPr/>
            <p:nvPr/>
          </p:nvSpPr>
          <p:spPr>
            <a:xfrm>
              <a:off x="5583936" y="4674082"/>
              <a:ext cx="153304" cy="15330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35" name="Straight Connector 34">
            <a:extLst>
              <a:ext uri="{FF2B5EF4-FFF2-40B4-BE49-F238E27FC236}">
                <a16:creationId xmlns:a16="http://schemas.microsoft.com/office/drawing/2014/main" id="{A3FE1A09-747C-F3F1-FD4D-CB91F0EC25A9}"/>
              </a:ext>
            </a:extLst>
          </p:cNvPr>
          <p:cNvCxnSpPr>
            <a:cxnSpLocks/>
          </p:cNvCxnSpPr>
          <p:nvPr/>
        </p:nvCxnSpPr>
        <p:spPr>
          <a:xfrm>
            <a:off x="736270" y="3429000"/>
            <a:ext cx="10687792" cy="0"/>
          </a:xfrm>
          <a:prstGeom prst="line">
            <a:avLst/>
          </a:prstGeom>
        </p:spPr>
        <p:style>
          <a:lnRef idx="1">
            <a:schemeClr val="dk1"/>
          </a:lnRef>
          <a:fillRef idx="0">
            <a:schemeClr val="dk1"/>
          </a:fillRef>
          <a:effectRef idx="0">
            <a:schemeClr val="dk1"/>
          </a:effectRef>
          <a:fontRef idx="minor">
            <a:schemeClr val="tx1"/>
          </a:fontRef>
        </p:style>
      </p:cxnSp>
      <p:sp>
        <p:nvSpPr>
          <p:cNvPr id="36" name="TextBox 35">
            <a:extLst>
              <a:ext uri="{FF2B5EF4-FFF2-40B4-BE49-F238E27FC236}">
                <a16:creationId xmlns:a16="http://schemas.microsoft.com/office/drawing/2014/main" id="{AA78F89C-2C85-D221-24A6-517909A5B9EF}"/>
              </a:ext>
            </a:extLst>
          </p:cNvPr>
          <p:cNvSpPr txBox="1"/>
          <p:nvPr/>
        </p:nvSpPr>
        <p:spPr>
          <a:xfrm>
            <a:off x="2846151" y="3906932"/>
            <a:ext cx="5023262" cy="1001043"/>
          </a:xfrm>
          <a:prstGeom prst="rect">
            <a:avLst/>
          </a:prstGeom>
          <a:noFill/>
        </p:spPr>
        <p:txBody>
          <a:bodyPr wrap="square" rtlCol="0">
            <a:spAutoFit/>
          </a:bodyPr>
          <a:lstStyle/>
          <a:p>
            <a:pPr>
              <a:spcBef>
                <a:spcPts val="600"/>
              </a:spcBef>
            </a:pPr>
            <a:r>
              <a:rPr lang="en-GB" sz="1800" dirty="0">
                <a:latin typeface="Courier New" panose="02070309020205020404" pitchFamily="49" charset="0"/>
                <a:cs typeface="Courier New" panose="02070309020205020404" pitchFamily="49" charset="0"/>
              </a:rPr>
              <a:t>Erythromycin: </a:t>
            </a:r>
            <a:r>
              <a:rPr lang="en-GB" sz="1800" dirty="0">
                <a:solidFill>
                  <a:srgbClr val="FF0000"/>
                </a:solidFill>
                <a:latin typeface="Courier New" panose="02070309020205020404" pitchFamily="49" charset="0"/>
                <a:cs typeface="Courier New" panose="02070309020205020404" pitchFamily="49" charset="0"/>
              </a:rPr>
              <a:t>Resistant</a:t>
            </a:r>
          </a:p>
          <a:p>
            <a:pPr>
              <a:spcBef>
                <a:spcPts val="600"/>
              </a:spcBef>
            </a:pPr>
            <a:r>
              <a:rPr lang="en-GB" sz="1800" dirty="0">
                <a:latin typeface="Courier New" panose="02070309020205020404" pitchFamily="49" charset="0"/>
                <a:cs typeface="Courier New" panose="02070309020205020404" pitchFamily="49" charset="0"/>
              </a:rPr>
              <a:t>Tetracycline: </a:t>
            </a:r>
            <a:r>
              <a:rPr lang="en-GB" sz="1800" dirty="0">
                <a:solidFill>
                  <a:srgbClr val="00B050"/>
                </a:solidFill>
                <a:latin typeface="Courier New" panose="02070309020205020404" pitchFamily="49" charset="0"/>
                <a:cs typeface="Courier New" panose="02070309020205020404" pitchFamily="49" charset="0"/>
              </a:rPr>
              <a:t>Susceptible</a:t>
            </a:r>
          </a:p>
          <a:p>
            <a:pPr>
              <a:spcBef>
                <a:spcPts val="600"/>
              </a:spcBef>
            </a:pPr>
            <a:r>
              <a:rPr lang="en-GB" sz="1800" dirty="0">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31899175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D4255E-4732-4B79-9C9C-1D442F8C6174}"/>
              </a:ext>
            </a:extLst>
          </p:cNvPr>
          <p:cNvSpPr>
            <a:spLocks noGrp="1"/>
          </p:cNvSpPr>
          <p:nvPr>
            <p:ph type="title"/>
          </p:nvPr>
        </p:nvSpPr>
        <p:spPr>
          <a:xfrm>
            <a:off x="432000" y="223936"/>
            <a:ext cx="6585786" cy="951722"/>
          </a:xfrm>
        </p:spPr>
        <p:txBody>
          <a:bodyPr>
            <a:normAutofit/>
          </a:bodyPr>
          <a:lstStyle/>
          <a:p>
            <a:r>
              <a:rPr lang="en-GB" dirty="0"/>
              <a:t>What do we do with the data?</a:t>
            </a:r>
          </a:p>
        </p:txBody>
      </p:sp>
      <p:sp>
        <p:nvSpPr>
          <p:cNvPr id="4" name="Footer Placeholder 3">
            <a:extLst>
              <a:ext uri="{FF2B5EF4-FFF2-40B4-BE49-F238E27FC236}">
                <a16:creationId xmlns:a16="http://schemas.microsoft.com/office/drawing/2014/main" id="{6EFD7323-2660-B7FB-1E50-AB05DBCE439A}"/>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1BC776E8-5CF3-2790-95A8-E551385F27BF}"/>
              </a:ext>
            </a:extLst>
          </p:cNvPr>
          <p:cNvSpPr>
            <a:spLocks noGrp="1"/>
          </p:cNvSpPr>
          <p:nvPr>
            <p:ph type="sldNum" sz="quarter" idx="12"/>
          </p:nvPr>
        </p:nvSpPr>
        <p:spPr/>
        <p:txBody>
          <a:bodyPr/>
          <a:lstStyle/>
          <a:p>
            <a:fld id="{F9E29A8E-A0F1-419A-8E8B-A78BF9C70DE8}" type="slidenum">
              <a:rPr lang="en-GB" smtClean="0"/>
              <a:pPr/>
              <a:t>5</a:t>
            </a:fld>
            <a:endParaRPr lang="en-GB" dirty="0"/>
          </a:p>
        </p:txBody>
      </p:sp>
      <p:sp>
        <p:nvSpPr>
          <p:cNvPr id="18" name="TextBox 17">
            <a:extLst>
              <a:ext uri="{FF2B5EF4-FFF2-40B4-BE49-F238E27FC236}">
                <a16:creationId xmlns:a16="http://schemas.microsoft.com/office/drawing/2014/main" id="{C884D3E5-5DD3-2A90-1EFC-A311446E3772}"/>
              </a:ext>
            </a:extLst>
          </p:cNvPr>
          <p:cNvSpPr txBox="1"/>
          <p:nvPr/>
        </p:nvSpPr>
        <p:spPr>
          <a:xfrm>
            <a:off x="357521" y="3165031"/>
            <a:ext cx="4140098" cy="1264962"/>
          </a:xfrm>
          <a:prstGeom prst="rect">
            <a:avLst/>
          </a:prstGeom>
          <a:noFill/>
        </p:spPr>
        <p:txBody>
          <a:bodyPr wrap="square" rtlCol="0">
            <a:spAutoFit/>
          </a:bodyPr>
          <a:lstStyle/>
          <a:p>
            <a:pPr marL="342900" indent="-342900">
              <a:spcBef>
                <a:spcPts val="600"/>
              </a:spcBef>
              <a:buFont typeface="Arial" panose="020B0604020202020204" pitchFamily="34" charset="0"/>
              <a:buChar char="•"/>
            </a:pPr>
            <a:r>
              <a:rPr lang="en-GB" sz="1700" dirty="0"/>
              <a:t>Threat assessment Brief (TAB)</a:t>
            </a:r>
          </a:p>
          <a:p>
            <a:pPr marL="342900" indent="-342900">
              <a:spcBef>
                <a:spcPts val="600"/>
              </a:spcBef>
              <a:buFont typeface="Arial" panose="020B0604020202020204" pitchFamily="34" charset="0"/>
              <a:buChar char="•"/>
            </a:pPr>
            <a:r>
              <a:rPr lang="en-GB" sz="1700" dirty="0"/>
              <a:t>Rapid Risk assessment (RRA)</a:t>
            </a:r>
          </a:p>
          <a:p>
            <a:pPr marL="342900" indent="-342900">
              <a:spcBef>
                <a:spcPts val="600"/>
              </a:spcBef>
              <a:buFont typeface="Arial" panose="020B0604020202020204" pitchFamily="34" charset="0"/>
              <a:buChar char="•"/>
            </a:pPr>
            <a:r>
              <a:rPr lang="en-GB" sz="1700" dirty="0"/>
              <a:t>Rapid Outbreak Assessment (ROA)</a:t>
            </a:r>
          </a:p>
          <a:p>
            <a:pPr marL="342900" indent="-342900">
              <a:spcBef>
                <a:spcPts val="600"/>
              </a:spcBef>
              <a:buFont typeface="Arial" panose="020B0604020202020204" pitchFamily="34" charset="0"/>
              <a:buChar char="•"/>
            </a:pPr>
            <a:r>
              <a:rPr lang="en-GB" sz="1700" dirty="0"/>
              <a:t>Joint Notification Summary (JNS)</a:t>
            </a:r>
          </a:p>
        </p:txBody>
      </p:sp>
      <p:sp>
        <p:nvSpPr>
          <p:cNvPr id="19" name="TextBox 18">
            <a:extLst>
              <a:ext uri="{FF2B5EF4-FFF2-40B4-BE49-F238E27FC236}">
                <a16:creationId xmlns:a16="http://schemas.microsoft.com/office/drawing/2014/main" id="{59FB2D64-4C4F-A7AA-F07F-42C3B5CE9818}"/>
              </a:ext>
            </a:extLst>
          </p:cNvPr>
          <p:cNvSpPr txBox="1"/>
          <p:nvPr/>
        </p:nvSpPr>
        <p:spPr>
          <a:xfrm>
            <a:off x="4298292" y="3358247"/>
            <a:ext cx="4022311" cy="618631"/>
          </a:xfrm>
          <a:prstGeom prst="rect">
            <a:avLst/>
          </a:prstGeom>
          <a:noFill/>
        </p:spPr>
        <p:txBody>
          <a:bodyPr wrap="square" rtlCol="0">
            <a:spAutoFit/>
          </a:bodyPr>
          <a:lstStyle/>
          <a:p>
            <a:pPr algn="ctr"/>
            <a:r>
              <a:rPr lang="en-GB" sz="1900" dirty="0"/>
              <a:t>Genomic analyses and </a:t>
            </a:r>
          </a:p>
          <a:p>
            <a:pPr algn="ctr"/>
            <a:r>
              <a:rPr lang="en-GB" sz="1900" dirty="0"/>
              <a:t>annotations</a:t>
            </a:r>
          </a:p>
        </p:txBody>
      </p:sp>
      <p:sp>
        <p:nvSpPr>
          <p:cNvPr id="20" name="TextBox 19">
            <a:extLst>
              <a:ext uri="{FF2B5EF4-FFF2-40B4-BE49-F238E27FC236}">
                <a16:creationId xmlns:a16="http://schemas.microsoft.com/office/drawing/2014/main" id="{E701E209-2729-7E17-87A0-2601FCF70DDC}"/>
              </a:ext>
            </a:extLst>
          </p:cNvPr>
          <p:cNvSpPr txBox="1"/>
          <p:nvPr/>
        </p:nvSpPr>
        <p:spPr>
          <a:xfrm>
            <a:off x="8320056" y="3288898"/>
            <a:ext cx="3638199" cy="369332"/>
          </a:xfrm>
          <a:prstGeom prst="rect">
            <a:avLst/>
          </a:prstGeom>
          <a:noFill/>
        </p:spPr>
        <p:txBody>
          <a:bodyPr wrap="square" rtlCol="0">
            <a:spAutoFit/>
          </a:bodyPr>
          <a:lstStyle/>
          <a:p>
            <a:pPr algn="ctr"/>
            <a:r>
              <a:rPr lang="en-GB" sz="1900" dirty="0"/>
              <a:t>Epidemiological modelling</a:t>
            </a:r>
          </a:p>
        </p:txBody>
      </p:sp>
      <p:sp>
        <p:nvSpPr>
          <p:cNvPr id="21" name="TextBox 20">
            <a:extLst>
              <a:ext uri="{FF2B5EF4-FFF2-40B4-BE49-F238E27FC236}">
                <a16:creationId xmlns:a16="http://schemas.microsoft.com/office/drawing/2014/main" id="{B02676B7-5C70-1353-725E-1F4166911C77}"/>
              </a:ext>
            </a:extLst>
          </p:cNvPr>
          <p:cNvSpPr txBox="1"/>
          <p:nvPr/>
        </p:nvSpPr>
        <p:spPr>
          <a:xfrm>
            <a:off x="8737671" y="5902728"/>
            <a:ext cx="2656577" cy="618631"/>
          </a:xfrm>
          <a:prstGeom prst="rect">
            <a:avLst/>
          </a:prstGeom>
          <a:noFill/>
        </p:spPr>
        <p:txBody>
          <a:bodyPr wrap="square" rtlCol="0">
            <a:spAutoFit/>
          </a:bodyPr>
          <a:lstStyle/>
          <a:p>
            <a:pPr algn="ctr"/>
            <a:r>
              <a:rPr lang="en-GB" sz="1900" dirty="0"/>
              <a:t>Publications, datasets, trainings, …</a:t>
            </a:r>
          </a:p>
        </p:txBody>
      </p:sp>
      <p:grpSp>
        <p:nvGrpSpPr>
          <p:cNvPr id="11" name="Group 10">
            <a:extLst>
              <a:ext uri="{FF2B5EF4-FFF2-40B4-BE49-F238E27FC236}">
                <a16:creationId xmlns:a16="http://schemas.microsoft.com/office/drawing/2014/main" id="{60DBAC54-943A-D591-26AA-6C62D88E2670}"/>
              </a:ext>
            </a:extLst>
          </p:cNvPr>
          <p:cNvGrpSpPr/>
          <p:nvPr/>
        </p:nvGrpSpPr>
        <p:grpSpPr>
          <a:xfrm>
            <a:off x="9232574" y="1505353"/>
            <a:ext cx="1401288" cy="1406792"/>
            <a:chOff x="8055428" y="1567543"/>
            <a:chExt cx="1401288" cy="1406792"/>
          </a:xfrm>
        </p:grpSpPr>
        <p:cxnSp>
          <p:nvCxnSpPr>
            <p:cNvPr id="23" name="Straight Arrow Connector 22">
              <a:extLst>
                <a:ext uri="{FF2B5EF4-FFF2-40B4-BE49-F238E27FC236}">
                  <a16:creationId xmlns:a16="http://schemas.microsoft.com/office/drawing/2014/main" id="{61042126-D8A3-9B9C-5FC8-8D81DA88F694}"/>
                </a:ext>
              </a:extLst>
            </p:cNvPr>
            <p:cNvCxnSpPr>
              <a:cxnSpLocks/>
            </p:cNvCxnSpPr>
            <p:nvPr/>
          </p:nvCxnSpPr>
          <p:spPr>
            <a:xfrm flipV="1">
              <a:off x="8055428" y="1567543"/>
              <a:ext cx="0" cy="140679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5" name="Straight Arrow Connector 24">
              <a:extLst>
                <a:ext uri="{FF2B5EF4-FFF2-40B4-BE49-F238E27FC236}">
                  <a16:creationId xmlns:a16="http://schemas.microsoft.com/office/drawing/2014/main" id="{96851C0E-C876-C1AB-3E30-D754FE989652}"/>
                </a:ext>
              </a:extLst>
            </p:cNvPr>
            <p:cNvCxnSpPr/>
            <p:nvPr/>
          </p:nvCxnSpPr>
          <p:spPr>
            <a:xfrm>
              <a:off x="8055428" y="2974335"/>
              <a:ext cx="1401288"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7" name="Oval 26">
              <a:extLst>
                <a:ext uri="{FF2B5EF4-FFF2-40B4-BE49-F238E27FC236}">
                  <a16:creationId xmlns:a16="http://schemas.microsoft.com/office/drawing/2014/main" id="{F2667009-8547-5F3A-2A26-F890EA620055}"/>
                </a:ext>
              </a:extLst>
            </p:cNvPr>
            <p:cNvSpPr/>
            <p:nvPr/>
          </p:nvSpPr>
          <p:spPr>
            <a:xfrm>
              <a:off x="8220718" y="2743200"/>
              <a:ext cx="97277" cy="97277"/>
            </a:xfrm>
            <a:prstGeom prst="ellipse">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a:extLst>
                <a:ext uri="{FF2B5EF4-FFF2-40B4-BE49-F238E27FC236}">
                  <a16:creationId xmlns:a16="http://schemas.microsoft.com/office/drawing/2014/main" id="{342092E2-67FE-98A0-AD5C-DDF29DE2DF1B}"/>
                </a:ext>
              </a:extLst>
            </p:cNvPr>
            <p:cNvSpPr/>
            <p:nvPr/>
          </p:nvSpPr>
          <p:spPr>
            <a:xfrm>
              <a:off x="8392573" y="2662140"/>
              <a:ext cx="97277" cy="97277"/>
            </a:xfrm>
            <a:prstGeom prst="ellipse">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a:extLst>
                <a:ext uri="{FF2B5EF4-FFF2-40B4-BE49-F238E27FC236}">
                  <a16:creationId xmlns:a16="http://schemas.microsoft.com/office/drawing/2014/main" id="{920A6E67-627B-2A03-262A-01C56E8DB7EB}"/>
                </a:ext>
              </a:extLst>
            </p:cNvPr>
            <p:cNvSpPr/>
            <p:nvPr/>
          </p:nvSpPr>
          <p:spPr>
            <a:xfrm>
              <a:off x="8587123" y="2616745"/>
              <a:ext cx="97277" cy="97277"/>
            </a:xfrm>
            <a:prstGeom prst="ellipse">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a:extLst>
                <a:ext uri="{FF2B5EF4-FFF2-40B4-BE49-F238E27FC236}">
                  <a16:creationId xmlns:a16="http://schemas.microsoft.com/office/drawing/2014/main" id="{9DF61D32-A8C0-DF24-E1E9-35FC1CAED27F}"/>
                </a:ext>
              </a:extLst>
            </p:cNvPr>
            <p:cNvSpPr/>
            <p:nvPr/>
          </p:nvSpPr>
          <p:spPr>
            <a:xfrm>
              <a:off x="8846526" y="2454619"/>
              <a:ext cx="97277" cy="97277"/>
            </a:xfrm>
            <a:prstGeom prst="ellipse">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a:extLst>
                <a:ext uri="{FF2B5EF4-FFF2-40B4-BE49-F238E27FC236}">
                  <a16:creationId xmlns:a16="http://schemas.microsoft.com/office/drawing/2014/main" id="{88B4FF53-EC21-F9B5-ACC0-71297C5D49AA}"/>
                </a:ext>
              </a:extLst>
            </p:cNvPr>
            <p:cNvSpPr/>
            <p:nvPr/>
          </p:nvSpPr>
          <p:spPr>
            <a:xfrm>
              <a:off x="9034595" y="2156300"/>
              <a:ext cx="97277" cy="97277"/>
            </a:xfrm>
            <a:prstGeom prst="ellipse">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 name="Freeform: Shape 31">
              <a:extLst>
                <a:ext uri="{FF2B5EF4-FFF2-40B4-BE49-F238E27FC236}">
                  <a16:creationId xmlns:a16="http://schemas.microsoft.com/office/drawing/2014/main" id="{258C1227-60FE-F4E9-DBB0-CFDFC8599942}"/>
                </a:ext>
              </a:extLst>
            </p:cNvPr>
            <p:cNvSpPr/>
            <p:nvPr/>
          </p:nvSpPr>
          <p:spPr>
            <a:xfrm>
              <a:off x="8145295" y="1699098"/>
              <a:ext cx="1212715" cy="1186774"/>
            </a:xfrm>
            <a:custGeom>
              <a:avLst/>
              <a:gdLst>
                <a:gd name="connsiteX0" fmla="*/ 0 w 1212715"/>
                <a:gd name="connsiteY0" fmla="*/ 1186774 h 1186774"/>
                <a:gd name="connsiteX1" fmla="*/ 304800 w 1212715"/>
                <a:gd name="connsiteY1" fmla="*/ 1011676 h 1186774"/>
                <a:gd name="connsiteX2" fmla="*/ 719846 w 1212715"/>
                <a:gd name="connsiteY2" fmla="*/ 901430 h 1186774"/>
                <a:gd name="connsiteX3" fmla="*/ 1212715 w 1212715"/>
                <a:gd name="connsiteY3" fmla="*/ 0 h 1186774"/>
              </a:gdLst>
              <a:ahLst/>
              <a:cxnLst>
                <a:cxn ang="0">
                  <a:pos x="connsiteX0" y="connsiteY0"/>
                </a:cxn>
                <a:cxn ang="0">
                  <a:pos x="connsiteX1" y="connsiteY1"/>
                </a:cxn>
                <a:cxn ang="0">
                  <a:pos x="connsiteX2" y="connsiteY2"/>
                </a:cxn>
                <a:cxn ang="0">
                  <a:pos x="connsiteX3" y="connsiteY3"/>
                </a:cxn>
              </a:cxnLst>
              <a:rect l="l" t="t" r="r" b="b"/>
              <a:pathLst>
                <a:path w="1212715" h="1186774">
                  <a:moveTo>
                    <a:pt x="0" y="1186774"/>
                  </a:moveTo>
                  <a:cubicBezTo>
                    <a:pt x="92413" y="1123003"/>
                    <a:pt x="184826" y="1059233"/>
                    <a:pt x="304800" y="1011676"/>
                  </a:cubicBezTo>
                  <a:cubicBezTo>
                    <a:pt x="424774" y="964119"/>
                    <a:pt x="568527" y="1070043"/>
                    <a:pt x="719846" y="901430"/>
                  </a:cubicBezTo>
                  <a:cubicBezTo>
                    <a:pt x="871165" y="732817"/>
                    <a:pt x="1041940" y="366408"/>
                    <a:pt x="1212715" y="0"/>
                  </a:cubicBezTo>
                </a:path>
              </a:pathLst>
            </a:custGeom>
            <a:noFill/>
            <a:ln w="19050">
              <a:solidFill>
                <a:schemeClr val="tx1"/>
              </a:solidFill>
              <a:prstDash val="sysDot"/>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3" name="Oval 32">
            <a:extLst>
              <a:ext uri="{FF2B5EF4-FFF2-40B4-BE49-F238E27FC236}">
                <a16:creationId xmlns:a16="http://schemas.microsoft.com/office/drawing/2014/main" id="{1E0CE459-8943-4BDB-6AF4-F8FD9E50BC6B}"/>
              </a:ext>
            </a:extLst>
          </p:cNvPr>
          <p:cNvSpPr/>
          <p:nvPr/>
        </p:nvSpPr>
        <p:spPr>
          <a:xfrm flipV="1">
            <a:off x="6487883" y="1755180"/>
            <a:ext cx="196665" cy="196665"/>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8" name="Oval 37">
            <a:extLst>
              <a:ext uri="{FF2B5EF4-FFF2-40B4-BE49-F238E27FC236}">
                <a16:creationId xmlns:a16="http://schemas.microsoft.com/office/drawing/2014/main" id="{94ACBF67-C8EF-D641-052E-0CF675F111DD}"/>
              </a:ext>
            </a:extLst>
          </p:cNvPr>
          <p:cNvSpPr/>
          <p:nvPr/>
        </p:nvSpPr>
        <p:spPr>
          <a:xfrm flipV="1">
            <a:off x="6487882" y="2651120"/>
            <a:ext cx="196665" cy="19666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0" name="Straight Connector 39">
            <a:extLst>
              <a:ext uri="{FF2B5EF4-FFF2-40B4-BE49-F238E27FC236}">
                <a16:creationId xmlns:a16="http://schemas.microsoft.com/office/drawing/2014/main" id="{DDCF90D9-2549-47AA-F919-A333A8ADB5B8}"/>
              </a:ext>
            </a:extLst>
          </p:cNvPr>
          <p:cNvCxnSpPr>
            <a:cxnSpLocks/>
            <a:stCxn id="33" idx="2"/>
          </p:cNvCxnSpPr>
          <p:nvPr/>
        </p:nvCxnSpPr>
        <p:spPr>
          <a:xfrm flipH="1" flipV="1">
            <a:off x="5804070" y="1851087"/>
            <a:ext cx="683812" cy="242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0E4CD9E0-8D3B-5376-0E5F-054D95A1C4B7}"/>
              </a:ext>
            </a:extLst>
          </p:cNvPr>
          <p:cNvCxnSpPr>
            <a:cxnSpLocks/>
          </p:cNvCxnSpPr>
          <p:nvPr/>
        </p:nvCxnSpPr>
        <p:spPr>
          <a:xfrm flipH="1" flipV="1">
            <a:off x="5804070" y="2299572"/>
            <a:ext cx="703726" cy="169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22E9D2AC-5644-E883-1663-983FE7D0FD01}"/>
              </a:ext>
            </a:extLst>
          </p:cNvPr>
          <p:cNvCxnSpPr>
            <a:cxnSpLocks/>
          </p:cNvCxnSpPr>
          <p:nvPr/>
        </p:nvCxnSpPr>
        <p:spPr>
          <a:xfrm flipH="1">
            <a:off x="5373458" y="2760030"/>
            <a:ext cx="118734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652E8D98-25D9-E227-29C8-E3DE70D2B3A9}"/>
              </a:ext>
            </a:extLst>
          </p:cNvPr>
          <p:cNvCxnSpPr/>
          <p:nvPr/>
        </p:nvCxnSpPr>
        <p:spPr>
          <a:xfrm>
            <a:off x="5804070" y="1851087"/>
            <a:ext cx="0" cy="448484"/>
          </a:xfrm>
          <a:prstGeom prst="line">
            <a:avLst/>
          </a:prstGeom>
          <a:ln w="19050"/>
        </p:spPr>
        <p:style>
          <a:lnRef idx="1">
            <a:schemeClr val="dk1"/>
          </a:lnRef>
          <a:fillRef idx="0">
            <a:schemeClr val="dk1"/>
          </a:fillRef>
          <a:effectRef idx="0">
            <a:schemeClr val="dk1"/>
          </a:effectRef>
          <a:fontRef idx="minor">
            <a:schemeClr val="tx1"/>
          </a:fontRef>
        </p:style>
      </p:cxnSp>
      <p:cxnSp>
        <p:nvCxnSpPr>
          <p:cNvPr id="51" name="Straight Connector 50">
            <a:extLst>
              <a:ext uri="{FF2B5EF4-FFF2-40B4-BE49-F238E27FC236}">
                <a16:creationId xmlns:a16="http://schemas.microsoft.com/office/drawing/2014/main" id="{75968825-87C1-8044-4F43-CD1636F6ED91}"/>
              </a:ext>
            </a:extLst>
          </p:cNvPr>
          <p:cNvCxnSpPr>
            <a:cxnSpLocks/>
          </p:cNvCxnSpPr>
          <p:nvPr/>
        </p:nvCxnSpPr>
        <p:spPr>
          <a:xfrm>
            <a:off x="5373569" y="2074334"/>
            <a:ext cx="0" cy="685696"/>
          </a:xfrm>
          <a:prstGeom prst="line">
            <a:avLst/>
          </a:prstGeom>
          <a:ln w="19050"/>
        </p:spPr>
        <p:style>
          <a:lnRef idx="1">
            <a:schemeClr val="dk1"/>
          </a:lnRef>
          <a:fillRef idx="0">
            <a:schemeClr val="dk1"/>
          </a:fillRef>
          <a:effectRef idx="0">
            <a:schemeClr val="dk1"/>
          </a:effectRef>
          <a:fontRef idx="minor">
            <a:schemeClr val="tx1"/>
          </a:fontRef>
        </p:style>
      </p:cxnSp>
      <p:cxnSp>
        <p:nvCxnSpPr>
          <p:cNvPr id="55" name="Straight Connector 54">
            <a:extLst>
              <a:ext uri="{FF2B5EF4-FFF2-40B4-BE49-F238E27FC236}">
                <a16:creationId xmlns:a16="http://schemas.microsoft.com/office/drawing/2014/main" id="{A33836D7-76B8-A84A-C500-8D4A747C0A46}"/>
              </a:ext>
            </a:extLst>
          </p:cNvPr>
          <p:cNvCxnSpPr>
            <a:cxnSpLocks/>
          </p:cNvCxnSpPr>
          <p:nvPr/>
        </p:nvCxnSpPr>
        <p:spPr>
          <a:xfrm>
            <a:off x="5373458" y="2074334"/>
            <a:ext cx="430613"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66" name="Straight Connector 65">
            <a:extLst>
              <a:ext uri="{FF2B5EF4-FFF2-40B4-BE49-F238E27FC236}">
                <a16:creationId xmlns:a16="http://schemas.microsoft.com/office/drawing/2014/main" id="{A6A0256F-B54E-2441-BB0B-45A13DFDA8AB}"/>
              </a:ext>
            </a:extLst>
          </p:cNvPr>
          <p:cNvCxnSpPr>
            <a:cxnSpLocks/>
          </p:cNvCxnSpPr>
          <p:nvPr/>
        </p:nvCxnSpPr>
        <p:spPr>
          <a:xfrm>
            <a:off x="5258461" y="2417182"/>
            <a:ext cx="114997" cy="0"/>
          </a:xfrm>
          <a:prstGeom prst="line">
            <a:avLst/>
          </a:prstGeom>
          <a:ln w="19050"/>
        </p:spPr>
        <p:style>
          <a:lnRef idx="1">
            <a:schemeClr val="dk1"/>
          </a:lnRef>
          <a:fillRef idx="0">
            <a:schemeClr val="dk1"/>
          </a:fillRef>
          <a:effectRef idx="0">
            <a:schemeClr val="dk1"/>
          </a:effectRef>
          <a:fontRef idx="minor">
            <a:schemeClr val="tx1"/>
          </a:fontRef>
        </p:style>
      </p:cxnSp>
      <p:grpSp>
        <p:nvGrpSpPr>
          <p:cNvPr id="88" name="Group 87">
            <a:extLst>
              <a:ext uri="{FF2B5EF4-FFF2-40B4-BE49-F238E27FC236}">
                <a16:creationId xmlns:a16="http://schemas.microsoft.com/office/drawing/2014/main" id="{4538B586-24B6-B839-2FFF-2AD3810F035E}"/>
              </a:ext>
            </a:extLst>
          </p:cNvPr>
          <p:cNvGrpSpPr/>
          <p:nvPr/>
        </p:nvGrpSpPr>
        <p:grpSpPr>
          <a:xfrm>
            <a:off x="1636228" y="4690910"/>
            <a:ext cx="898800" cy="1147911"/>
            <a:chOff x="1642519" y="4631765"/>
            <a:chExt cx="898800" cy="1147911"/>
          </a:xfrm>
        </p:grpSpPr>
        <p:grpSp>
          <p:nvGrpSpPr>
            <p:cNvPr id="12" name="Group 11">
              <a:extLst>
                <a:ext uri="{FF2B5EF4-FFF2-40B4-BE49-F238E27FC236}">
                  <a16:creationId xmlns:a16="http://schemas.microsoft.com/office/drawing/2014/main" id="{7CA10CA5-E595-DDAD-A00F-FD85DF781D7B}"/>
                </a:ext>
              </a:extLst>
            </p:cNvPr>
            <p:cNvGrpSpPr/>
            <p:nvPr/>
          </p:nvGrpSpPr>
          <p:grpSpPr>
            <a:xfrm>
              <a:off x="1642519" y="4631765"/>
              <a:ext cx="898800" cy="1147911"/>
              <a:chOff x="2343396" y="1737961"/>
              <a:chExt cx="1116281" cy="1429671"/>
            </a:xfrm>
          </p:grpSpPr>
          <p:sp>
            <p:nvSpPr>
              <p:cNvPr id="13" name="Rectangle 12">
                <a:extLst>
                  <a:ext uri="{FF2B5EF4-FFF2-40B4-BE49-F238E27FC236}">
                    <a16:creationId xmlns:a16="http://schemas.microsoft.com/office/drawing/2014/main" id="{69EF0FF7-CA6D-DAED-E2BF-3CC50946C0A6}"/>
                  </a:ext>
                </a:extLst>
              </p:cNvPr>
              <p:cNvSpPr/>
              <p:nvPr/>
            </p:nvSpPr>
            <p:spPr>
              <a:xfrm>
                <a:off x="2343396" y="1737961"/>
                <a:ext cx="1116281" cy="1429671"/>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4" name="Straight Connector 13">
                <a:extLst>
                  <a:ext uri="{FF2B5EF4-FFF2-40B4-BE49-F238E27FC236}">
                    <a16:creationId xmlns:a16="http://schemas.microsoft.com/office/drawing/2014/main" id="{74B044A4-C213-978E-3531-5F8F764E42BE}"/>
                  </a:ext>
                </a:extLst>
              </p:cNvPr>
              <p:cNvCxnSpPr>
                <a:cxnSpLocks/>
              </p:cNvCxnSpPr>
              <p:nvPr/>
            </p:nvCxnSpPr>
            <p:spPr>
              <a:xfrm>
                <a:off x="2673571" y="1998026"/>
                <a:ext cx="619851" cy="0"/>
              </a:xfrm>
              <a:prstGeom prst="line">
                <a:avLst/>
              </a:prstGeom>
              <a:ln w="38100" cap="rnd"/>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D9131694-7808-D09F-BD7D-F6513CE516A3}"/>
                  </a:ext>
                </a:extLst>
              </p:cNvPr>
              <p:cNvCxnSpPr>
                <a:cxnSpLocks/>
              </p:cNvCxnSpPr>
              <p:nvPr/>
            </p:nvCxnSpPr>
            <p:spPr>
              <a:xfrm>
                <a:off x="2673571" y="2175609"/>
                <a:ext cx="619851" cy="0"/>
              </a:xfrm>
              <a:prstGeom prst="line">
                <a:avLst/>
              </a:prstGeom>
              <a:ln w="38100" cap="rnd"/>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E9C02C1A-4700-F75F-15A4-CB67EB481B37}"/>
                  </a:ext>
                </a:extLst>
              </p:cNvPr>
              <p:cNvCxnSpPr>
                <a:cxnSpLocks/>
              </p:cNvCxnSpPr>
              <p:nvPr/>
            </p:nvCxnSpPr>
            <p:spPr>
              <a:xfrm>
                <a:off x="2673571" y="2356991"/>
                <a:ext cx="619851" cy="0"/>
              </a:xfrm>
              <a:prstGeom prst="line">
                <a:avLst/>
              </a:prstGeom>
              <a:ln w="38100" cap="rnd"/>
            </p:spPr>
            <p:style>
              <a:lnRef idx="1">
                <a:schemeClr val="dk1"/>
              </a:lnRef>
              <a:fillRef idx="0">
                <a:schemeClr val="dk1"/>
              </a:fillRef>
              <a:effectRef idx="0">
                <a:schemeClr val="dk1"/>
              </a:effectRef>
              <a:fontRef idx="minor">
                <a:schemeClr val="tx1"/>
              </a:fontRef>
            </p:style>
          </p:cxnSp>
        </p:grpSp>
        <p:sp>
          <p:nvSpPr>
            <p:cNvPr id="26" name="Oval 25">
              <a:extLst>
                <a:ext uri="{FF2B5EF4-FFF2-40B4-BE49-F238E27FC236}">
                  <a16:creationId xmlns:a16="http://schemas.microsoft.com/office/drawing/2014/main" id="{875FFF63-2DC5-84B2-88A0-5BFF9004F0A0}"/>
                </a:ext>
              </a:extLst>
            </p:cNvPr>
            <p:cNvSpPr/>
            <p:nvPr/>
          </p:nvSpPr>
          <p:spPr>
            <a:xfrm>
              <a:off x="1724389" y="4782355"/>
              <a:ext cx="103029" cy="10302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35">
              <a:extLst>
                <a:ext uri="{FF2B5EF4-FFF2-40B4-BE49-F238E27FC236}">
                  <a16:creationId xmlns:a16="http://schemas.microsoft.com/office/drawing/2014/main" id="{4E8F981F-8109-08AB-7552-16994999DA2E}"/>
                </a:ext>
              </a:extLst>
            </p:cNvPr>
            <p:cNvSpPr/>
            <p:nvPr/>
          </p:nvSpPr>
          <p:spPr>
            <a:xfrm>
              <a:off x="1730827" y="4930462"/>
              <a:ext cx="103029" cy="10302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Oval 36">
              <a:extLst>
                <a:ext uri="{FF2B5EF4-FFF2-40B4-BE49-F238E27FC236}">
                  <a16:creationId xmlns:a16="http://schemas.microsoft.com/office/drawing/2014/main" id="{8E9467D5-233A-E447-094A-ED745088FE44}"/>
                </a:ext>
              </a:extLst>
            </p:cNvPr>
            <p:cNvSpPr/>
            <p:nvPr/>
          </p:nvSpPr>
          <p:spPr>
            <a:xfrm>
              <a:off x="1735120" y="5072131"/>
              <a:ext cx="103029" cy="10302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TextBox 38">
              <a:extLst>
                <a:ext uri="{FF2B5EF4-FFF2-40B4-BE49-F238E27FC236}">
                  <a16:creationId xmlns:a16="http://schemas.microsoft.com/office/drawing/2014/main" id="{B45D1D76-3E42-E3EF-7262-4CAF658609DC}"/>
                </a:ext>
              </a:extLst>
            </p:cNvPr>
            <p:cNvSpPr txBox="1"/>
            <p:nvPr/>
          </p:nvSpPr>
          <p:spPr>
            <a:xfrm>
              <a:off x="1642519" y="4683571"/>
              <a:ext cx="313386" cy="258532"/>
            </a:xfrm>
            <a:prstGeom prst="rect">
              <a:avLst/>
            </a:prstGeom>
            <a:noFill/>
          </p:spPr>
          <p:txBody>
            <a:bodyPr wrap="square" rtlCol="0">
              <a:spAutoFit/>
            </a:bodyPr>
            <a:lstStyle/>
            <a:p>
              <a:pPr algn="ctr" fontAlgn="base"/>
              <a:r>
                <a:rPr lang="en-GB" sz="1200" b="0" i="0" dirty="0">
                  <a:effectLst/>
                  <a:latin typeface="Source Sans Pro" panose="020B0503030403020204" pitchFamily="34" charset="0"/>
                </a:rPr>
                <a:t>✓</a:t>
              </a:r>
            </a:p>
          </p:txBody>
        </p:sp>
      </p:grpSp>
      <p:sp>
        <p:nvSpPr>
          <p:cNvPr id="3" name="Rectangle 2">
            <a:extLst>
              <a:ext uri="{FF2B5EF4-FFF2-40B4-BE49-F238E27FC236}">
                <a16:creationId xmlns:a16="http://schemas.microsoft.com/office/drawing/2014/main" id="{8D3488A0-DB14-D10E-C9CB-E64FEC0C5A93}"/>
              </a:ext>
            </a:extLst>
          </p:cNvPr>
          <p:cNvSpPr/>
          <p:nvPr/>
        </p:nvSpPr>
        <p:spPr>
          <a:xfrm>
            <a:off x="1618900" y="1751885"/>
            <a:ext cx="895830" cy="1147911"/>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Connector 6">
            <a:extLst>
              <a:ext uri="{FF2B5EF4-FFF2-40B4-BE49-F238E27FC236}">
                <a16:creationId xmlns:a16="http://schemas.microsoft.com/office/drawing/2014/main" id="{2EAFAFB3-9D87-8A76-E5D1-6926BBFF22FE}"/>
              </a:ext>
            </a:extLst>
          </p:cNvPr>
          <p:cNvCxnSpPr>
            <a:cxnSpLocks/>
          </p:cNvCxnSpPr>
          <p:nvPr/>
        </p:nvCxnSpPr>
        <p:spPr>
          <a:xfrm>
            <a:off x="1741344" y="1960696"/>
            <a:ext cx="650239" cy="0"/>
          </a:xfrm>
          <a:prstGeom prst="line">
            <a:avLst/>
          </a:prstGeom>
          <a:ln w="38100" cap="rnd"/>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645E72C7-373D-32EA-C3A1-A14DD10780C1}"/>
              </a:ext>
            </a:extLst>
          </p:cNvPr>
          <p:cNvCxnSpPr>
            <a:cxnSpLocks/>
          </p:cNvCxnSpPr>
          <p:nvPr/>
        </p:nvCxnSpPr>
        <p:spPr>
          <a:xfrm>
            <a:off x="1741344" y="2090402"/>
            <a:ext cx="650239" cy="0"/>
          </a:xfrm>
          <a:prstGeom prst="line">
            <a:avLst/>
          </a:prstGeom>
          <a:ln w="38100" cap="rnd"/>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F6293803-CE7D-3223-4037-98653A9FD5EF}"/>
              </a:ext>
            </a:extLst>
          </p:cNvPr>
          <p:cNvCxnSpPr>
            <a:cxnSpLocks/>
          </p:cNvCxnSpPr>
          <p:nvPr/>
        </p:nvCxnSpPr>
        <p:spPr>
          <a:xfrm>
            <a:off x="1741344" y="2227451"/>
            <a:ext cx="650239" cy="0"/>
          </a:xfrm>
          <a:prstGeom prst="line">
            <a:avLst/>
          </a:prstGeom>
          <a:ln w="38100" cap="rnd"/>
        </p:spPr>
        <p:style>
          <a:lnRef idx="1">
            <a:schemeClr val="dk1"/>
          </a:lnRef>
          <a:fillRef idx="0">
            <a:schemeClr val="dk1"/>
          </a:fillRef>
          <a:effectRef idx="0">
            <a:schemeClr val="dk1"/>
          </a:effectRef>
          <a:fontRef idx="minor">
            <a:schemeClr val="tx1"/>
          </a:fontRef>
        </p:style>
      </p:cxnSp>
      <p:sp>
        <p:nvSpPr>
          <p:cNvPr id="42" name="TextBox 41">
            <a:extLst>
              <a:ext uri="{FF2B5EF4-FFF2-40B4-BE49-F238E27FC236}">
                <a16:creationId xmlns:a16="http://schemas.microsoft.com/office/drawing/2014/main" id="{A45358F3-D7CB-59AB-BB06-0094BC643C59}"/>
              </a:ext>
            </a:extLst>
          </p:cNvPr>
          <p:cNvSpPr txBox="1"/>
          <p:nvPr/>
        </p:nvSpPr>
        <p:spPr>
          <a:xfrm>
            <a:off x="1656844" y="2367050"/>
            <a:ext cx="1058464" cy="244682"/>
          </a:xfrm>
          <a:prstGeom prst="rect">
            <a:avLst/>
          </a:prstGeom>
          <a:noFill/>
        </p:spPr>
        <p:txBody>
          <a:bodyPr wrap="square" rtlCol="0">
            <a:spAutoFit/>
          </a:bodyPr>
          <a:lstStyle/>
          <a:p>
            <a:r>
              <a:rPr lang="en-GB" sz="1100" dirty="0">
                <a:solidFill>
                  <a:srgbClr val="FF0000"/>
                </a:solidFill>
              </a:rPr>
              <a:t>[HIGH]</a:t>
            </a:r>
            <a:endParaRPr lang="en-GB" sz="1800" dirty="0">
              <a:solidFill>
                <a:srgbClr val="FF0000"/>
              </a:solidFill>
            </a:endParaRPr>
          </a:p>
        </p:txBody>
      </p:sp>
      <p:sp>
        <p:nvSpPr>
          <p:cNvPr id="24" name="TextBox 23">
            <a:extLst>
              <a:ext uri="{FF2B5EF4-FFF2-40B4-BE49-F238E27FC236}">
                <a16:creationId xmlns:a16="http://schemas.microsoft.com/office/drawing/2014/main" id="{BB26E6F6-B03B-20BC-6E5F-511891D568B7}"/>
              </a:ext>
            </a:extLst>
          </p:cNvPr>
          <p:cNvSpPr txBox="1"/>
          <p:nvPr/>
        </p:nvSpPr>
        <p:spPr>
          <a:xfrm>
            <a:off x="3632" y="6040666"/>
            <a:ext cx="4447607" cy="369332"/>
          </a:xfrm>
          <a:prstGeom prst="rect">
            <a:avLst/>
          </a:prstGeom>
          <a:noFill/>
        </p:spPr>
        <p:txBody>
          <a:bodyPr wrap="square" rtlCol="0">
            <a:spAutoFit/>
          </a:bodyPr>
          <a:lstStyle/>
          <a:p>
            <a:pPr algn="ctr"/>
            <a:r>
              <a:rPr lang="en-GB" sz="1900" dirty="0"/>
              <a:t>Recommendations and guidelines</a:t>
            </a:r>
          </a:p>
        </p:txBody>
      </p:sp>
      <p:grpSp>
        <p:nvGrpSpPr>
          <p:cNvPr id="94" name="Group 93">
            <a:extLst>
              <a:ext uri="{FF2B5EF4-FFF2-40B4-BE49-F238E27FC236}">
                <a16:creationId xmlns:a16="http://schemas.microsoft.com/office/drawing/2014/main" id="{E12E7CE2-D7F5-0986-0507-80552AFEE328}"/>
              </a:ext>
            </a:extLst>
          </p:cNvPr>
          <p:cNvGrpSpPr>
            <a:grpSpLocks noChangeAspect="1"/>
          </p:cNvGrpSpPr>
          <p:nvPr/>
        </p:nvGrpSpPr>
        <p:grpSpPr>
          <a:xfrm>
            <a:off x="9324048" y="4596367"/>
            <a:ext cx="537498" cy="688747"/>
            <a:chOff x="5937314" y="4691371"/>
            <a:chExt cx="895830" cy="1147911"/>
          </a:xfrm>
        </p:grpSpPr>
        <p:grpSp>
          <p:nvGrpSpPr>
            <p:cNvPr id="34" name="Group 33">
              <a:extLst>
                <a:ext uri="{FF2B5EF4-FFF2-40B4-BE49-F238E27FC236}">
                  <a16:creationId xmlns:a16="http://schemas.microsoft.com/office/drawing/2014/main" id="{94A327ED-81C0-4A7B-9D95-F7ECD4D6D93C}"/>
                </a:ext>
              </a:extLst>
            </p:cNvPr>
            <p:cNvGrpSpPr/>
            <p:nvPr/>
          </p:nvGrpSpPr>
          <p:grpSpPr>
            <a:xfrm>
              <a:off x="5937314" y="4691371"/>
              <a:ext cx="895830" cy="1147911"/>
              <a:chOff x="1618900" y="1809941"/>
              <a:chExt cx="895830" cy="1147911"/>
            </a:xfrm>
          </p:grpSpPr>
          <p:sp>
            <p:nvSpPr>
              <p:cNvPr id="44" name="Rectangle 43">
                <a:extLst>
                  <a:ext uri="{FF2B5EF4-FFF2-40B4-BE49-F238E27FC236}">
                    <a16:creationId xmlns:a16="http://schemas.microsoft.com/office/drawing/2014/main" id="{583A6C3D-2184-20A4-158D-E0FABEFB26B0}"/>
                  </a:ext>
                </a:extLst>
              </p:cNvPr>
              <p:cNvSpPr/>
              <p:nvPr/>
            </p:nvSpPr>
            <p:spPr>
              <a:xfrm>
                <a:off x="1618900" y="1809941"/>
                <a:ext cx="895830" cy="1147911"/>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6" name="Straight Connector 45">
                <a:extLst>
                  <a:ext uri="{FF2B5EF4-FFF2-40B4-BE49-F238E27FC236}">
                    <a16:creationId xmlns:a16="http://schemas.microsoft.com/office/drawing/2014/main" id="{EF3FC13E-4C93-8FD6-B5CF-3035A15777BE}"/>
                  </a:ext>
                </a:extLst>
              </p:cNvPr>
              <p:cNvCxnSpPr>
                <a:cxnSpLocks/>
              </p:cNvCxnSpPr>
              <p:nvPr/>
            </p:nvCxnSpPr>
            <p:spPr>
              <a:xfrm>
                <a:off x="1741344" y="2018752"/>
                <a:ext cx="650239" cy="0"/>
              </a:xfrm>
              <a:prstGeom prst="line">
                <a:avLst/>
              </a:prstGeom>
              <a:ln w="38100" cap="rnd"/>
            </p:spPr>
            <p:style>
              <a:lnRef idx="1">
                <a:schemeClr val="dk1"/>
              </a:lnRef>
              <a:fillRef idx="0">
                <a:schemeClr val="dk1"/>
              </a:fillRef>
              <a:effectRef idx="0">
                <a:schemeClr val="dk1"/>
              </a:effectRef>
              <a:fontRef idx="minor">
                <a:schemeClr val="tx1"/>
              </a:fontRef>
            </p:style>
          </p:cxnSp>
          <p:cxnSp>
            <p:nvCxnSpPr>
              <p:cNvPr id="47" name="Straight Connector 46">
                <a:extLst>
                  <a:ext uri="{FF2B5EF4-FFF2-40B4-BE49-F238E27FC236}">
                    <a16:creationId xmlns:a16="http://schemas.microsoft.com/office/drawing/2014/main" id="{8D4D8DAB-3F2C-8D1A-3F97-89E0E6BDDA01}"/>
                  </a:ext>
                </a:extLst>
              </p:cNvPr>
              <p:cNvCxnSpPr>
                <a:cxnSpLocks/>
              </p:cNvCxnSpPr>
              <p:nvPr/>
            </p:nvCxnSpPr>
            <p:spPr>
              <a:xfrm>
                <a:off x="1741344" y="2148458"/>
                <a:ext cx="650239" cy="0"/>
              </a:xfrm>
              <a:prstGeom prst="line">
                <a:avLst/>
              </a:prstGeom>
              <a:ln w="38100" cap="rnd"/>
            </p:spPr>
            <p:style>
              <a:lnRef idx="1">
                <a:schemeClr val="dk1"/>
              </a:lnRef>
              <a:fillRef idx="0">
                <a:schemeClr val="dk1"/>
              </a:fillRef>
              <a:effectRef idx="0">
                <a:schemeClr val="dk1"/>
              </a:effectRef>
              <a:fontRef idx="minor">
                <a:schemeClr val="tx1"/>
              </a:fontRef>
            </p:style>
          </p:cxnSp>
        </p:grpSp>
        <p:cxnSp>
          <p:nvCxnSpPr>
            <p:cNvPr id="53" name="Straight Arrow Connector 52">
              <a:extLst>
                <a:ext uri="{FF2B5EF4-FFF2-40B4-BE49-F238E27FC236}">
                  <a16:creationId xmlns:a16="http://schemas.microsoft.com/office/drawing/2014/main" id="{23CB7CC9-1947-18BE-D177-FBF22369CE56}"/>
                </a:ext>
              </a:extLst>
            </p:cNvPr>
            <p:cNvCxnSpPr/>
            <p:nvPr/>
          </p:nvCxnSpPr>
          <p:spPr>
            <a:xfrm flipV="1">
              <a:off x="6073587" y="5213963"/>
              <a:ext cx="0" cy="40170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7C0833F7-3664-851F-3B90-1FABF0B00651}"/>
                </a:ext>
              </a:extLst>
            </p:cNvPr>
            <p:cNvCxnSpPr>
              <a:cxnSpLocks/>
            </p:cNvCxnSpPr>
            <p:nvPr/>
          </p:nvCxnSpPr>
          <p:spPr>
            <a:xfrm>
              <a:off x="6067162" y="5615666"/>
              <a:ext cx="650239"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0" name="Freeform: Shape 59">
              <a:extLst>
                <a:ext uri="{FF2B5EF4-FFF2-40B4-BE49-F238E27FC236}">
                  <a16:creationId xmlns:a16="http://schemas.microsoft.com/office/drawing/2014/main" id="{EBA3F73D-3165-F003-35D9-2DF5FE1C040D}"/>
                </a:ext>
              </a:extLst>
            </p:cNvPr>
            <p:cNvSpPr/>
            <p:nvPr/>
          </p:nvSpPr>
          <p:spPr>
            <a:xfrm>
              <a:off x="6124387" y="5349504"/>
              <a:ext cx="558800" cy="206566"/>
            </a:xfrm>
            <a:custGeom>
              <a:avLst/>
              <a:gdLst>
                <a:gd name="connsiteX0" fmla="*/ 0 w 558800"/>
                <a:gd name="connsiteY0" fmla="*/ 206566 h 206566"/>
                <a:gd name="connsiteX1" fmla="*/ 142240 w 558800"/>
                <a:gd name="connsiteY1" fmla="*/ 3366 h 206566"/>
                <a:gd name="connsiteX2" fmla="*/ 345440 w 558800"/>
                <a:gd name="connsiteY2" fmla="*/ 74486 h 206566"/>
                <a:gd name="connsiteX3" fmla="*/ 558800 w 558800"/>
                <a:gd name="connsiteY3" fmla="*/ 3366 h 206566"/>
              </a:gdLst>
              <a:ahLst/>
              <a:cxnLst>
                <a:cxn ang="0">
                  <a:pos x="connsiteX0" y="connsiteY0"/>
                </a:cxn>
                <a:cxn ang="0">
                  <a:pos x="connsiteX1" y="connsiteY1"/>
                </a:cxn>
                <a:cxn ang="0">
                  <a:pos x="connsiteX2" y="connsiteY2"/>
                </a:cxn>
                <a:cxn ang="0">
                  <a:pos x="connsiteX3" y="connsiteY3"/>
                </a:cxn>
              </a:cxnLst>
              <a:rect l="l" t="t" r="r" b="b"/>
              <a:pathLst>
                <a:path w="558800" h="206566">
                  <a:moveTo>
                    <a:pt x="0" y="206566"/>
                  </a:moveTo>
                  <a:cubicBezTo>
                    <a:pt x="42333" y="115972"/>
                    <a:pt x="84667" y="25379"/>
                    <a:pt x="142240" y="3366"/>
                  </a:cubicBezTo>
                  <a:cubicBezTo>
                    <a:pt x="199813" y="-18647"/>
                    <a:pt x="276013" y="74486"/>
                    <a:pt x="345440" y="74486"/>
                  </a:cubicBezTo>
                  <a:cubicBezTo>
                    <a:pt x="414867" y="74486"/>
                    <a:pt x="486833" y="38926"/>
                    <a:pt x="558800" y="3366"/>
                  </a:cubicBezTo>
                </a:path>
              </a:pathLst>
            </a:custGeom>
            <a:noFill/>
            <a:ln w="28575" cap="rnd">
              <a:solidFill>
                <a:srgbClr val="E88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61" name="TextBox 60">
            <a:extLst>
              <a:ext uri="{FF2B5EF4-FFF2-40B4-BE49-F238E27FC236}">
                <a16:creationId xmlns:a16="http://schemas.microsoft.com/office/drawing/2014/main" id="{69B8F439-94D3-A029-FEB5-A184F12C00F3}"/>
              </a:ext>
            </a:extLst>
          </p:cNvPr>
          <p:cNvSpPr txBox="1"/>
          <p:nvPr/>
        </p:nvSpPr>
        <p:spPr>
          <a:xfrm>
            <a:off x="3949375" y="6045032"/>
            <a:ext cx="4447607" cy="355482"/>
          </a:xfrm>
          <a:prstGeom prst="rect">
            <a:avLst/>
          </a:prstGeom>
          <a:noFill/>
        </p:spPr>
        <p:txBody>
          <a:bodyPr wrap="square" rtlCol="0">
            <a:spAutoFit/>
          </a:bodyPr>
          <a:lstStyle/>
          <a:p>
            <a:pPr algn="ctr"/>
            <a:r>
              <a:rPr lang="en-GB" sz="1900" dirty="0"/>
              <a:t>Annual epidemiological reports</a:t>
            </a:r>
          </a:p>
        </p:txBody>
      </p:sp>
      <p:grpSp>
        <p:nvGrpSpPr>
          <p:cNvPr id="95" name="Group 94">
            <a:extLst>
              <a:ext uri="{FF2B5EF4-FFF2-40B4-BE49-F238E27FC236}">
                <a16:creationId xmlns:a16="http://schemas.microsoft.com/office/drawing/2014/main" id="{C8C03705-49C9-8C19-29EE-69DEFAFDDE82}"/>
              </a:ext>
            </a:extLst>
          </p:cNvPr>
          <p:cNvGrpSpPr/>
          <p:nvPr/>
        </p:nvGrpSpPr>
        <p:grpSpPr>
          <a:xfrm>
            <a:off x="5731858" y="4699449"/>
            <a:ext cx="1833293" cy="1147911"/>
            <a:chOff x="9673034" y="4691371"/>
            <a:chExt cx="1833293" cy="1147911"/>
          </a:xfrm>
        </p:grpSpPr>
        <p:sp>
          <p:nvSpPr>
            <p:cNvPr id="68" name="TextBox 67">
              <a:extLst>
                <a:ext uri="{FF2B5EF4-FFF2-40B4-BE49-F238E27FC236}">
                  <a16:creationId xmlns:a16="http://schemas.microsoft.com/office/drawing/2014/main" id="{D4267CDE-7ADE-8F5C-6D05-588B39F3E5E4}"/>
                </a:ext>
              </a:extLst>
            </p:cNvPr>
            <p:cNvSpPr txBox="1"/>
            <p:nvPr/>
          </p:nvSpPr>
          <p:spPr>
            <a:xfrm>
              <a:off x="9696813" y="4750405"/>
              <a:ext cx="1809514" cy="286232"/>
            </a:xfrm>
            <a:prstGeom prst="rect">
              <a:avLst/>
            </a:prstGeom>
            <a:noFill/>
          </p:spPr>
          <p:txBody>
            <a:bodyPr wrap="square" rtlCol="0">
              <a:spAutoFit/>
            </a:bodyPr>
            <a:lstStyle/>
            <a:p>
              <a:r>
                <a:rPr lang="en-GB" sz="1400" dirty="0">
                  <a:latin typeface="+mn-lt"/>
                </a:rPr>
                <a:t>2023</a:t>
              </a:r>
            </a:p>
          </p:txBody>
        </p:sp>
        <p:grpSp>
          <p:nvGrpSpPr>
            <p:cNvPr id="93" name="Group 92">
              <a:extLst>
                <a:ext uri="{FF2B5EF4-FFF2-40B4-BE49-F238E27FC236}">
                  <a16:creationId xmlns:a16="http://schemas.microsoft.com/office/drawing/2014/main" id="{E17F2DA2-6E82-DDDB-23FD-7A9619BD2A30}"/>
                </a:ext>
              </a:extLst>
            </p:cNvPr>
            <p:cNvGrpSpPr/>
            <p:nvPr/>
          </p:nvGrpSpPr>
          <p:grpSpPr>
            <a:xfrm>
              <a:off x="9673034" y="4691371"/>
              <a:ext cx="895830" cy="1147911"/>
              <a:chOff x="9673034" y="4691371"/>
              <a:chExt cx="895830" cy="1147911"/>
            </a:xfrm>
          </p:grpSpPr>
          <p:sp>
            <p:nvSpPr>
              <p:cNvPr id="62" name="Rectangle 61">
                <a:extLst>
                  <a:ext uri="{FF2B5EF4-FFF2-40B4-BE49-F238E27FC236}">
                    <a16:creationId xmlns:a16="http://schemas.microsoft.com/office/drawing/2014/main" id="{7E5B1341-29FE-6926-3DE2-993685A1013F}"/>
                  </a:ext>
                </a:extLst>
              </p:cNvPr>
              <p:cNvSpPr/>
              <p:nvPr/>
            </p:nvSpPr>
            <p:spPr>
              <a:xfrm>
                <a:off x="9673034" y="4691371"/>
                <a:ext cx="895830" cy="1147911"/>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4" name="Straight Connector 63">
                <a:extLst>
                  <a:ext uri="{FF2B5EF4-FFF2-40B4-BE49-F238E27FC236}">
                    <a16:creationId xmlns:a16="http://schemas.microsoft.com/office/drawing/2014/main" id="{929387E9-B183-87EF-E0E4-1002167F2868}"/>
                  </a:ext>
                </a:extLst>
              </p:cNvPr>
              <p:cNvCxnSpPr>
                <a:cxnSpLocks/>
              </p:cNvCxnSpPr>
              <p:nvPr/>
            </p:nvCxnSpPr>
            <p:spPr>
              <a:xfrm>
                <a:off x="9795478" y="5089522"/>
                <a:ext cx="650239" cy="0"/>
              </a:xfrm>
              <a:prstGeom prst="line">
                <a:avLst/>
              </a:prstGeom>
              <a:ln w="38100" cap="rnd"/>
            </p:spPr>
            <p:style>
              <a:lnRef idx="1">
                <a:schemeClr val="dk1"/>
              </a:lnRef>
              <a:fillRef idx="0">
                <a:schemeClr val="dk1"/>
              </a:fillRef>
              <a:effectRef idx="0">
                <a:schemeClr val="dk1"/>
              </a:effectRef>
              <a:fontRef idx="minor">
                <a:schemeClr val="tx1"/>
              </a:fontRef>
            </p:style>
          </p:cxnSp>
          <p:cxnSp>
            <p:nvCxnSpPr>
              <p:cNvPr id="65" name="Straight Connector 64">
                <a:extLst>
                  <a:ext uri="{FF2B5EF4-FFF2-40B4-BE49-F238E27FC236}">
                    <a16:creationId xmlns:a16="http://schemas.microsoft.com/office/drawing/2014/main" id="{B82F4F3C-11D4-C636-9043-62CC6F0D60E3}"/>
                  </a:ext>
                </a:extLst>
              </p:cNvPr>
              <p:cNvCxnSpPr>
                <a:cxnSpLocks/>
              </p:cNvCxnSpPr>
              <p:nvPr/>
            </p:nvCxnSpPr>
            <p:spPr>
              <a:xfrm>
                <a:off x="9795478" y="5226571"/>
                <a:ext cx="650239" cy="0"/>
              </a:xfrm>
              <a:prstGeom prst="line">
                <a:avLst/>
              </a:prstGeom>
              <a:ln w="38100" cap="rnd"/>
            </p:spPr>
            <p:style>
              <a:lnRef idx="1">
                <a:schemeClr val="dk1"/>
              </a:lnRef>
              <a:fillRef idx="0">
                <a:schemeClr val="dk1"/>
              </a:fillRef>
              <a:effectRef idx="0">
                <a:schemeClr val="dk1"/>
              </a:effectRef>
              <a:fontRef idx="minor">
                <a:schemeClr val="tx1"/>
              </a:fontRef>
            </p:style>
          </p:cxnSp>
          <p:cxnSp>
            <p:nvCxnSpPr>
              <p:cNvPr id="69" name="Straight Arrow Connector 68">
                <a:extLst>
                  <a:ext uri="{FF2B5EF4-FFF2-40B4-BE49-F238E27FC236}">
                    <a16:creationId xmlns:a16="http://schemas.microsoft.com/office/drawing/2014/main" id="{1220FF36-6E5A-3B17-576B-381D71A60AB6}"/>
                  </a:ext>
                </a:extLst>
              </p:cNvPr>
              <p:cNvCxnSpPr/>
              <p:nvPr/>
            </p:nvCxnSpPr>
            <p:spPr>
              <a:xfrm flipV="1">
                <a:off x="9795659" y="5311769"/>
                <a:ext cx="0" cy="40170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E520E680-3D8B-2639-273D-03C58D6B6E5C}"/>
                  </a:ext>
                </a:extLst>
              </p:cNvPr>
              <p:cNvCxnSpPr>
                <a:cxnSpLocks/>
              </p:cNvCxnSpPr>
              <p:nvPr/>
            </p:nvCxnSpPr>
            <p:spPr>
              <a:xfrm>
                <a:off x="9794124" y="5713472"/>
                <a:ext cx="650239"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87" name="Group 86">
                <a:extLst>
                  <a:ext uri="{FF2B5EF4-FFF2-40B4-BE49-F238E27FC236}">
                    <a16:creationId xmlns:a16="http://schemas.microsoft.com/office/drawing/2014/main" id="{1D308E08-EED3-40E1-19C3-6E1D5FD4BE72}"/>
                  </a:ext>
                </a:extLst>
              </p:cNvPr>
              <p:cNvGrpSpPr/>
              <p:nvPr/>
            </p:nvGrpSpPr>
            <p:grpSpPr>
              <a:xfrm>
                <a:off x="9899258" y="5349504"/>
                <a:ext cx="386231" cy="352332"/>
                <a:chOff x="2274444" y="2983229"/>
                <a:chExt cx="1018913" cy="911146"/>
              </a:xfrm>
              <a:solidFill>
                <a:schemeClr val="tx1">
                  <a:lumMod val="65000"/>
                  <a:lumOff val="35000"/>
                </a:schemeClr>
              </a:solidFill>
            </p:grpSpPr>
            <p:sp>
              <p:nvSpPr>
                <p:cNvPr id="76" name="Rectangle: Rounded Corners 75">
                  <a:extLst>
                    <a:ext uri="{FF2B5EF4-FFF2-40B4-BE49-F238E27FC236}">
                      <a16:creationId xmlns:a16="http://schemas.microsoft.com/office/drawing/2014/main" id="{65F62B8A-4307-06F8-234A-7DEC0B606EDF}"/>
                    </a:ext>
                  </a:extLst>
                </p:cNvPr>
                <p:cNvSpPr/>
                <p:nvPr/>
              </p:nvSpPr>
              <p:spPr>
                <a:xfrm>
                  <a:off x="2274444" y="3840778"/>
                  <a:ext cx="51554" cy="53597"/>
                </a:xfrm>
                <a:prstGeom prst="roundRect">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Rectangle: Rounded Corners 76">
                  <a:extLst>
                    <a:ext uri="{FF2B5EF4-FFF2-40B4-BE49-F238E27FC236}">
                      <a16:creationId xmlns:a16="http://schemas.microsoft.com/office/drawing/2014/main" id="{2E4DBE87-9920-CE8E-9EB6-9EFEE2DEC8FF}"/>
                    </a:ext>
                  </a:extLst>
                </p:cNvPr>
                <p:cNvSpPr/>
                <p:nvPr/>
              </p:nvSpPr>
              <p:spPr>
                <a:xfrm>
                  <a:off x="2483107" y="3572794"/>
                  <a:ext cx="51554" cy="321581"/>
                </a:xfrm>
                <a:prstGeom prst="roundRect">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Rectangle: Rounded Corners 77">
                  <a:extLst>
                    <a:ext uri="{FF2B5EF4-FFF2-40B4-BE49-F238E27FC236}">
                      <a16:creationId xmlns:a16="http://schemas.microsoft.com/office/drawing/2014/main" id="{10BA8EF9-ACEA-200B-A79D-6CF0A7A16D32}"/>
                    </a:ext>
                  </a:extLst>
                </p:cNvPr>
                <p:cNvSpPr/>
                <p:nvPr/>
              </p:nvSpPr>
              <p:spPr>
                <a:xfrm>
                  <a:off x="2577023" y="3358406"/>
                  <a:ext cx="53027" cy="535968"/>
                </a:xfrm>
                <a:prstGeom prst="roundRect">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Rectangle: Rounded Corners 78">
                  <a:extLst>
                    <a:ext uri="{FF2B5EF4-FFF2-40B4-BE49-F238E27FC236}">
                      <a16:creationId xmlns:a16="http://schemas.microsoft.com/office/drawing/2014/main" id="{DFAE9A7D-A98A-AD87-84D6-A52278FB93F4}"/>
                    </a:ext>
                  </a:extLst>
                </p:cNvPr>
                <p:cNvSpPr/>
                <p:nvPr/>
              </p:nvSpPr>
              <p:spPr>
                <a:xfrm>
                  <a:off x="2672413" y="3090423"/>
                  <a:ext cx="53027" cy="803952"/>
                </a:xfrm>
                <a:prstGeom prst="roundRect">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Rectangle: Rounded Corners 79">
                  <a:extLst>
                    <a:ext uri="{FF2B5EF4-FFF2-40B4-BE49-F238E27FC236}">
                      <a16:creationId xmlns:a16="http://schemas.microsoft.com/office/drawing/2014/main" id="{AB50363A-7F05-2986-C88D-499E7B46532D}"/>
                    </a:ext>
                  </a:extLst>
                </p:cNvPr>
                <p:cNvSpPr/>
                <p:nvPr/>
              </p:nvSpPr>
              <p:spPr>
                <a:xfrm>
                  <a:off x="2767802" y="2983229"/>
                  <a:ext cx="53028" cy="911146"/>
                </a:xfrm>
                <a:prstGeom prst="roundRect">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Rectangle: Rounded Corners 80">
                  <a:extLst>
                    <a:ext uri="{FF2B5EF4-FFF2-40B4-BE49-F238E27FC236}">
                      <a16:creationId xmlns:a16="http://schemas.microsoft.com/office/drawing/2014/main" id="{038555E2-D464-238C-FC13-1245D42C6A8B}"/>
                    </a:ext>
                  </a:extLst>
                </p:cNvPr>
                <p:cNvSpPr/>
                <p:nvPr/>
              </p:nvSpPr>
              <p:spPr>
                <a:xfrm>
                  <a:off x="2863191" y="3090423"/>
                  <a:ext cx="53027" cy="803952"/>
                </a:xfrm>
                <a:prstGeom prst="roundRect">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Rectangle: Rounded Corners 81">
                  <a:extLst>
                    <a:ext uri="{FF2B5EF4-FFF2-40B4-BE49-F238E27FC236}">
                      <a16:creationId xmlns:a16="http://schemas.microsoft.com/office/drawing/2014/main" id="{A92CB2E3-7A32-C1AC-7797-7C86D26E8081}"/>
                    </a:ext>
                  </a:extLst>
                </p:cNvPr>
                <p:cNvSpPr/>
                <p:nvPr/>
              </p:nvSpPr>
              <p:spPr>
                <a:xfrm>
                  <a:off x="2958580" y="3358406"/>
                  <a:ext cx="53027" cy="535968"/>
                </a:xfrm>
                <a:prstGeom prst="roundRect">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Rectangle: Rounded Corners 82">
                  <a:extLst>
                    <a:ext uri="{FF2B5EF4-FFF2-40B4-BE49-F238E27FC236}">
                      <a16:creationId xmlns:a16="http://schemas.microsoft.com/office/drawing/2014/main" id="{678D8254-D6C3-AA75-1605-CA23334E9101}"/>
                    </a:ext>
                  </a:extLst>
                </p:cNvPr>
                <p:cNvSpPr/>
                <p:nvPr/>
              </p:nvSpPr>
              <p:spPr>
                <a:xfrm>
                  <a:off x="3053969" y="3572794"/>
                  <a:ext cx="51554" cy="321581"/>
                </a:xfrm>
                <a:prstGeom prst="roundRect">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Rectangle: Rounded Corners 83">
                  <a:extLst>
                    <a:ext uri="{FF2B5EF4-FFF2-40B4-BE49-F238E27FC236}">
                      <a16:creationId xmlns:a16="http://schemas.microsoft.com/office/drawing/2014/main" id="{E8586214-E4DF-7992-3A04-9752F4AA6669}"/>
                    </a:ext>
                  </a:extLst>
                </p:cNvPr>
                <p:cNvSpPr/>
                <p:nvPr/>
              </p:nvSpPr>
              <p:spPr>
                <a:xfrm>
                  <a:off x="3147886" y="3733584"/>
                  <a:ext cx="51554" cy="160790"/>
                </a:xfrm>
                <a:prstGeom prst="roundRect">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 name="Rectangle: Rounded Corners 84">
                  <a:extLst>
                    <a:ext uri="{FF2B5EF4-FFF2-40B4-BE49-F238E27FC236}">
                      <a16:creationId xmlns:a16="http://schemas.microsoft.com/office/drawing/2014/main" id="{6B9FF21B-0D7F-18FA-B7F8-70F05A780AAD}"/>
                    </a:ext>
                  </a:extLst>
                </p:cNvPr>
                <p:cNvSpPr/>
                <p:nvPr/>
              </p:nvSpPr>
              <p:spPr>
                <a:xfrm>
                  <a:off x="3241803" y="3840778"/>
                  <a:ext cx="51554" cy="53597"/>
                </a:xfrm>
                <a:prstGeom prst="roundRect">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 name="Rectangle: Rounded Corners 85">
                  <a:extLst>
                    <a:ext uri="{FF2B5EF4-FFF2-40B4-BE49-F238E27FC236}">
                      <a16:creationId xmlns:a16="http://schemas.microsoft.com/office/drawing/2014/main" id="{DB4A6ED8-43B7-6686-E0CC-39FC53AABFE5}"/>
                    </a:ext>
                  </a:extLst>
                </p:cNvPr>
                <p:cNvSpPr/>
                <p:nvPr/>
              </p:nvSpPr>
              <p:spPr>
                <a:xfrm>
                  <a:off x="2378497" y="3733584"/>
                  <a:ext cx="51554" cy="160790"/>
                </a:xfrm>
                <a:prstGeom prst="roundRect">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sp>
        <p:nvSpPr>
          <p:cNvPr id="35" name="Oval 34">
            <a:extLst>
              <a:ext uri="{FF2B5EF4-FFF2-40B4-BE49-F238E27FC236}">
                <a16:creationId xmlns:a16="http://schemas.microsoft.com/office/drawing/2014/main" id="{AB3830AB-CE5A-7ACD-1A64-D599979A6A06}"/>
              </a:ext>
            </a:extLst>
          </p:cNvPr>
          <p:cNvSpPr/>
          <p:nvPr/>
        </p:nvSpPr>
        <p:spPr>
          <a:xfrm flipV="1">
            <a:off x="6487882" y="2184956"/>
            <a:ext cx="196665" cy="196665"/>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9" name="TextBox 88">
            <a:extLst>
              <a:ext uri="{FF2B5EF4-FFF2-40B4-BE49-F238E27FC236}">
                <a16:creationId xmlns:a16="http://schemas.microsoft.com/office/drawing/2014/main" id="{9DD8E821-57C6-84F5-F6A3-5CAEB5678C37}"/>
              </a:ext>
            </a:extLst>
          </p:cNvPr>
          <p:cNvSpPr txBox="1"/>
          <p:nvPr/>
        </p:nvSpPr>
        <p:spPr>
          <a:xfrm>
            <a:off x="6648505" y="1732067"/>
            <a:ext cx="184639" cy="258532"/>
          </a:xfrm>
          <a:prstGeom prst="rect">
            <a:avLst/>
          </a:prstGeom>
          <a:noFill/>
        </p:spPr>
        <p:txBody>
          <a:bodyPr wrap="square" rtlCol="0">
            <a:spAutoFit/>
          </a:bodyPr>
          <a:lstStyle/>
          <a:p>
            <a:r>
              <a:rPr lang="en-GB" sz="1200" dirty="0"/>
              <a:t>R</a:t>
            </a:r>
          </a:p>
        </p:txBody>
      </p:sp>
      <p:sp>
        <p:nvSpPr>
          <p:cNvPr id="90" name="TextBox 89">
            <a:extLst>
              <a:ext uri="{FF2B5EF4-FFF2-40B4-BE49-F238E27FC236}">
                <a16:creationId xmlns:a16="http://schemas.microsoft.com/office/drawing/2014/main" id="{C48F400E-8C1F-6641-7019-5CA881A8EA73}"/>
              </a:ext>
            </a:extLst>
          </p:cNvPr>
          <p:cNvSpPr txBox="1"/>
          <p:nvPr/>
        </p:nvSpPr>
        <p:spPr>
          <a:xfrm>
            <a:off x="6648505" y="2162470"/>
            <a:ext cx="184639" cy="258532"/>
          </a:xfrm>
          <a:prstGeom prst="rect">
            <a:avLst/>
          </a:prstGeom>
          <a:noFill/>
        </p:spPr>
        <p:txBody>
          <a:bodyPr wrap="square" rtlCol="0">
            <a:spAutoFit/>
          </a:bodyPr>
          <a:lstStyle/>
          <a:p>
            <a:r>
              <a:rPr lang="en-GB" sz="1200" dirty="0"/>
              <a:t>R</a:t>
            </a:r>
          </a:p>
        </p:txBody>
      </p:sp>
      <p:sp>
        <p:nvSpPr>
          <p:cNvPr id="92" name="TextBox 91">
            <a:extLst>
              <a:ext uri="{FF2B5EF4-FFF2-40B4-BE49-F238E27FC236}">
                <a16:creationId xmlns:a16="http://schemas.microsoft.com/office/drawing/2014/main" id="{9522104E-F280-A0D2-F416-A406F3170A7D}"/>
              </a:ext>
            </a:extLst>
          </p:cNvPr>
          <p:cNvSpPr txBox="1"/>
          <p:nvPr/>
        </p:nvSpPr>
        <p:spPr>
          <a:xfrm>
            <a:off x="6648564" y="2629183"/>
            <a:ext cx="184639" cy="258532"/>
          </a:xfrm>
          <a:prstGeom prst="rect">
            <a:avLst/>
          </a:prstGeom>
          <a:noFill/>
        </p:spPr>
        <p:txBody>
          <a:bodyPr wrap="square" rtlCol="0">
            <a:spAutoFit/>
          </a:bodyPr>
          <a:lstStyle/>
          <a:p>
            <a:r>
              <a:rPr lang="en-GB" sz="1200" dirty="0"/>
              <a:t>S</a:t>
            </a:r>
          </a:p>
        </p:txBody>
      </p:sp>
      <p:grpSp>
        <p:nvGrpSpPr>
          <p:cNvPr id="141" name="Group 140">
            <a:extLst>
              <a:ext uri="{FF2B5EF4-FFF2-40B4-BE49-F238E27FC236}">
                <a16:creationId xmlns:a16="http://schemas.microsoft.com/office/drawing/2014/main" id="{37001804-FCDB-0485-B489-DE99A3246AF8}"/>
              </a:ext>
            </a:extLst>
          </p:cNvPr>
          <p:cNvGrpSpPr/>
          <p:nvPr/>
        </p:nvGrpSpPr>
        <p:grpSpPr>
          <a:xfrm>
            <a:off x="9850407" y="5457284"/>
            <a:ext cx="752218" cy="337046"/>
            <a:chOff x="9783805" y="5494477"/>
            <a:chExt cx="752218" cy="337046"/>
          </a:xfrm>
        </p:grpSpPr>
        <p:sp>
          <p:nvSpPr>
            <p:cNvPr id="111" name="Cylinder 110">
              <a:extLst>
                <a:ext uri="{FF2B5EF4-FFF2-40B4-BE49-F238E27FC236}">
                  <a16:creationId xmlns:a16="http://schemas.microsoft.com/office/drawing/2014/main" id="{AFD7C85D-10C4-23F5-2463-C97A9CDCBDBA}"/>
                </a:ext>
              </a:extLst>
            </p:cNvPr>
            <p:cNvSpPr/>
            <p:nvPr/>
          </p:nvSpPr>
          <p:spPr>
            <a:xfrm>
              <a:off x="9986087" y="5627496"/>
              <a:ext cx="351013" cy="204027"/>
            </a:xfrm>
            <a:prstGeom prst="can">
              <a:avLst>
                <a:gd name="adj" fmla="val 32781"/>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13" name="Flowchart: Decision 112">
              <a:extLst>
                <a:ext uri="{FF2B5EF4-FFF2-40B4-BE49-F238E27FC236}">
                  <a16:creationId xmlns:a16="http://schemas.microsoft.com/office/drawing/2014/main" id="{02818A8A-5446-6F27-2748-44B9F9CDEADE}"/>
                </a:ext>
              </a:extLst>
            </p:cNvPr>
            <p:cNvSpPr/>
            <p:nvPr/>
          </p:nvSpPr>
          <p:spPr>
            <a:xfrm>
              <a:off x="9783805" y="5494477"/>
              <a:ext cx="752218" cy="252053"/>
            </a:xfrm>
            <a:prstGeom prst="flowChartDecision">
              <a:avLst/>
            </a:prstGeom>
            <a:ln w="3175">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16" name="Flowchart: Delay 115">
              <a:extLst>
                <a:ext uri="{FF2B5EF4-FFF2-40B4-BE49-F238E27FC236}">
                  <a16:creationId xmlns:a16="http://schemas.microsoft.com/office/drawing/2014/main" id="{1A8C5690-20B4-8357-ABDA-EF3417A975A8}"/>
                </a:ext>
              </a:extLst>
            </p:cNvPr>
            <p:cNvSpPr/>
            <p:nvPr/>
          </p:nvSpPr>
          <p:spPr>
            <a:xfrm rot="16200000">
              <a:off x="10403962" y="5734420"/>
              <a:ext cx="43200" cy="25200"/>
            </a:xfrm>
            <a:prstGeom prst="flowChartDelay">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17" name="Straight Connector 116">
              <a:extLst>
                <a:ext uri="{FF2B5EF4-FFF2-40B4-BE49-F238E27FC236}">
                  <a16:creationId xmlns:a16="http://schemas.microsoft.com/office/drawing/2014/main" id="{B3A878DB-0B26-4342-8C3C-67F87EAB7BFF}"/>
                </a:ext>
              </a:extLst>
            </p:cNvPr>
            <p:cNvCxnSpPr>
              <a:cxnSpLocks/>
            </p:cNvCxnSpPr>
            <p:nvPr/>
          </p:nvCxnSpPr>
          <p:spPr>
            <a:xfrm>
              <a:off x="10159914" y="5611366"/>
              <a:ext cx="265128" cy="38898"/>
            </a:xfrm>
            <a:prstGeom prst="line">
              <a:avLst/>
            </a:prstGeom>
            <a:ln cap="rnd">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C00D68C6-3BF4-A16E-E384-8983DDA052AA}"/>
                </a:ext>
              </a:extLst>
            </p:cNvPr>
            <p:cNvCxnSpPr>
              <a:cxnSpLocks/>
            </p:cNvCxnSpPr>
            <p:nvPr/>
          </p:nvCxnSpPr>
          <p:spPr>
            <a:xfrm>
              <a:off x="10425042" y="5650732"/>
              <a:ext cx="0" cy="78726"/>
            </a:xfrm>
            <a:prstGeom prst="line">
              <a:avLst/>
            </a:prstGeom>
            <a:ln cap="rnd">
              <a:solidFill>
                <a:srgbClr val="FFC000"/>
              </a:solidFill>
            </a:ln>
          </p:spPr>
          <p:style>
            <a:lnRef idx="1">
              <a:schemeClr val="accent1"/>
            </a:lnRef>
            <a:fillRef idx="0">
              <a:schemeClr val="accent1"/>
            </a:fillRef>
            <a:effectRef idx="0">
              <a:schemeClr val="accent1"/>
            </a:effectRef>
            <a:fontRef idx="minor">
              <a:schemeClr val="tx1"/>
            </a:fontRef>
          </p:style>
        </p:cxnSp>
      </p:grpSp>
      <p:sp>
        <p:nvSpPr>
          <p:cNvPr id="137" name="Flowchart: Magnetic Disk 136">
            <a:extLst>
              <a:ext uri="{FF2B5EF4-FFF2-40B4-BE49-F238E27FC236}">
                <a16:creationId xmlns:a16="http://schemas.microsoft.com/office/drawing/2014/main" id="{67150B63-1E3C-B596-7336-17A44D893E25}"/>
              </a:ext>
            </a:extLst>
          </p:cNvPr>
          <p:cNvSpPr/>
          <p:nvPr/>
        </p:nvSpPr>
        <p:spPr>
          <a:xfrm>
            <a:off x="10300390" y="5027527"/>
            <a:ext cx="513984" cy="83361"/>
          </a:xfrm>
          <a:prstGeom prst="flowChartMagneticDisk">
            <a:avLst/>
          </a:prstGeom>
          <a:ln w="3175">
            <a:solidFill>
              <a:schemeClr val="bg2">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38" name="Flowchart: Magnetic Disk 137">
            <a:extLst>
              <a:ext uri="{FF2B5EF4-FFF2-40B4-BE49-F238E27FC236}">
                <a16:creationId xmlns:a16="http://schemas.microsoft.com/office/drawing/2014/main" id="{0218F860-469A-FE66-3EBF-5DF5BB4EB6EC}"/>
              </a:ext>
            </a:extLst>
          </p:cNvPr>
          <p:cNvSpPr/>
          <p:nvPr/>
        </p:nvSpPr>
        <p:spPr>
          <a:xfrm>
            <a:off x="10300390" y="4930408"/>
            <a:ext cx="513984" cy="83361"/>
          </a:xfrm>
          <a:prstGeom prst="flowChartMagneticDisk">
            <a:avLst/>
          </a:prstGeom>
          <a:ln w="3175">
            <a:solidFill>
              <a:schemeClr val="bg2">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39" name="Flowchart: Magnetic Disk 138">
            <a:extLst>
              <a:ext uri="{FF2B5EF4-FFF2-40B4-BE49-F238E27FC236}">
                <a16:creationId xmlns:a16="http://schemas.microsoft.com/office/drawing/2014/main" id="{E84B34FE-F30D-61C5-BA5F-3BB5623AC174}"/>
              </a:ext>
            </a:extLst>
          </p:cNvPr>
          <p:cNvSpPr/>
          <p:nvPr/>
        </p:nvSpPr>
        <p:spPr>
          <a:xfrm>
            <a:off x="10300390" y="4832088"/>
            <a:ext cx="513984" cy="83361"/>
          </a:xfrm>
          <a:prstGeom prst="flowChartMagneticDisk">
            <a:avLst/>
          </a:prstGeom>
          <a:ln w="3175">
            <a:solidFill>
              <a:schemeClr val="bg2">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356252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D4255E-4732-4B79-9C9C-1D442F8C6174}"/>
              </a:ext>
            </a:extLst>
          </p:cNvPr>
          <p:cNvSpPr>
            <a:spLocks noGrp="1"/>
          </p:cNvSpPr>
          <p:nvPr>
            <p:ph type="title"/>
          </p:nvPr>
        </p:nvSpPr>
        <p:spPr>
          <a:xfrm>
            <a:off x="431999" y="223936"/>
            <a:ext cx="8460209" cy="951722"/>
          </a:xfrm>
        </p:spPr>
        <p:txBody>
          <a:bodyPr>
            <a:normAutofit/>
          </a:bodyPr>
          <a:lstStyle/>
          <a:p>
            <a:r>
              <a:rPr lang="en-GB" dirty="0"/>
              <a:t>Why all these outputs are important?</a:t>
            </a:r>
          </a:p>
        </p:txBody>
      </p:sp>
      <p:sp>
        <p:nvSpPr>
          <p:cNvPr id="4" name="Footer Placeholder 3">
            <a:extLst>
              <a:ext uri="{FF2B5EF4-FFF2-40B4-BE49-F238E27FC236}">
                <a16:creationId xmlns:a16="http://schemas.microsoft.com/office/drawing/2014/main" id="{6EFD7323-2660-B7FB-1E50-AB05DBCE439A}"/>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1BC776E8-5CF3-2790-95A8-E551385F27BF}"/>
              </a:ext>
            </a:extLst>
          </p:cNvPr>
          <p:cNvSpPr>
            <a:spLocks noGrp="1"/>
          </p:cNvSpPr>
          <p:nvPr>
            <p:ph type="sldNum" sz="quarter" idx="12"/>
          </p:nvPr>
        </p:nvSpPr>
        <p:spPr/>
        <p:txBody>
          <a:bodyPr/>
          <a:lstStyle/>
          <a:p>
            <a:fld id="{F9E29A8E-A0F1-419A-8E8B-A78BF9C70DE8}" type="slidenum">
              <a:rPr lang="en-GB" smtClean="0"/>
              <a:pPr/>
              <a:t>6</a:t>
            </a:fld>
            <a:endParaRPr lang="en-GB" dirty="0"/>
          </a:p>
        </p:txBody>
      </p:sp>
      <p:sp>
        <p:nvSpPr>
          <p:cNvPr id="6" name="TextBox 5">
            <a:extLst>
              <a:ext uri="{FF2B5EF4-FFF2-40B4-BE49-F238E27FC236}">
                <a16:creationId xmlns:a16="http://schemas.microsoft.com/office/drawing/2014/main" id="{8B5BC44A-FA5F-F5AA-8DF9-13F401302C4D}"/>
              </a:ext>
            </a:extLst>
          </p:cNvPr>
          <p:cNvSpPr txBox="1"/>
          <p:nvPr/>
        </p:nvSpPr>
        <p:spPr>
          <a:xfrm>
            <a:off x="2484783" y="2029239"/>
            <a:ext cx="9299779" cy="1047979"/>
          </a:xfrm>
          <a:prstGeom prst="rect">
            <a:avLst/>
          </a:prstGeom>
          <a:noFill/>
        </p:spPr>
        <p:txBody>
          <a:bodyPr wrap="square" rtlCol="0">
            <a:spAutoFit/>
          </a:bodyPr>
          <a:lstStyle/>
          <a:p>
            <a:pPr algn="just"/>
            <a:r>
              <a:rPr lang="en-GB" sz="2300" dirty="0"/>
              <a:t>They are part of continuous dialogue and exchange of information between public-health institutions within Europe and beyond. This is required to face current and future threats.</a:t>
            </a:r>
          </a:p>
        </p:txBody>
      </p:sp>
      <p:sp>
        <p:nvSpPr>
          <p:cNvPr id="10" name="TextBox 9">
            <a:extLst>
              <a:ext uri="{FF2B5EF4-FFF2-40B4-BE49-F238E27FC236}">
                <a16:creationId xmlns:a16="http://schemas.microsoft.com/office/drawing/2014/main" id="{C9D6CF3B-F554-4A6E-2DDA-66FABA04EFE6}"/>
              </a:ext>
            </a:extLst>
          </p:cNvPr>
          <p:cNvSpPr txBox="1"/>
          <p:nvPr/>
        </p:nvSpPr>
        <p:spPr>
          <a:xfrm>
            <a:off x="2466009" y="4661453"/>
            <a:ext cx="8885582" cy="1089529"/>
          </a:xfrm>
          <a:prstGeom prst="rect">
            <a:avLst/>
          </a:prstGeom>
          <a:noFill/>
        </p:spPr>
        <p:txBody>
          <a:bodyPr wrap="square" rtlCol="0">
            <a:spAutoFit/>
          </a:bodyPr>
          <a:lstStyle/>
          <a:p>
            <a:r>
              <a:rPr lang="en-GB" sz="2400" b="1" i="0" dirty="0">
                <a:solidFill>
                  <a:srgbClr val="0F1419"/>
                </a:solidFill>
                <a:effectLst/>
                <a:latin typeface="+mn-lt"/>
              </a:rPr>
              <a:t>Long-term objective</a:t>
            </a:r>
            <a:r>
              <a:rPr lang="en-GB" sz="2400" b="0" i="0" dirty="0">
                <a:solidFill>
                  <a:srgbClr val="0F1419"/>
                </a:solidFill>
                <a:effectLst/>
                <a:latin typeface="+mn-lt"/>
              </a:rPr>
              <a:t>: strengthen Europe's defences against infectious diseases and contribute to make the world a safer place.</a:t>
            </a:r>
            <a:endParaRPr lang="en-GB" sz="2400" dirty="0">
              <a:latin typeface="+mn-lt"/>
            </a:endParaRPr>
          </a:p>
        </p:txBody>
      </p:sp>
      <p:cxnSp>
        <p:nvCxnSpPr>
          <p:cNvPr id="22" name="Straight Arrow Connector 21">
            <a:extLst>
              <a:ext uri="{FF2B5EF4-FFF2-40B4-BE49-F238E27FC236}">
                <a16:creationId xmlns:a16="http://schemas.microsoft.com/office/drawing/2014/main" id="{BD5FE7BA-6F12-DDF1-CAC5-CF795C8BF5A8}"/>
              </a:ext>
            </a:extLst>
          </p:cNvPr>
          <p:cNvCxnSpPr>
            <a:cxnSpLocks/>
          </p:cNvCxnSpPr>
          <p:nvPr/>
        </p:nvCxnSpPr>
        <p:spPr>
          <a:xfrm>
            <a:off x="6281531" y="3568700"/>
            <a:ext cx="0" cy="579231"/>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43" name="Speech Bubble: Oval 42">
            <a:extLst>
              <a:ext uri="{FF2B5EF4-FFF2-40B4-BE49-F238E27FC236}">
                <a16:creationId xmlns:a16="http://schemas.microsoft.com/office/drawing/2014/main" id="{3543E0BF-B0D5-6520-88FF-88CA12A694AB}"/>
              </a:ext>
            </a:extLst>
          </p:cNvPr>
          <p:cNvSpPr/>
          <p:nvPr/>
        </p:nvSpPr>
        <p:spPr>
          <a:xfrm>
            <a:off x="393299" y="2086226"/>
            <a:ext cx="879966" cy="576470"/>
          </a:xfrm>
          <a:prstGeom prst="wedgeEllipseCallou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Speech Bubble: Oval 49">
            <a:extLst>
              <a:ext uri="{FF2B5EF4-FFF2-40B4-BE49-F238E27FC236}">
                <a16:creationId xmlns:a16="http://schemas.microsoft.com/office/drawing/2014/main" id="{685BEBA6-07DD-EA52-6FEC-9D9A57EB8DFB}"/>
              </a:ext>
            </a:extLst>
          </p:cNvPr>
          <p:cNvSpPr/>
          <p:nvPr/>
        </p:nvSpPr>
        <p:spPr>
          <a:xfrm flipH="1">
            <a:off x="1236606" y="2553228"/>
            <a:ext cx="879966" cy="576470"/>
          </a:xfrm>
          <a:prstGeom prst="wedgeEllipseCallou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71" name="Group 70">
            <a:extLst>
              <a:ext uri="{FF2B5EF4-FFF2-40B4-BE49-F238E27FC236}">
                <a16:creationId xmlns:a16="http://schemas.microsoft.com/office/drawing/2014/main" id="{E7BDB5BA-F652-8C03-BFCD-0228768D796F}"/>
              </a:ext>
            </a:extLst>
          </p:cNvPr>
          <p:cNvGrpSpPr>
            <a:grpSpLocks noChangeAspect="1"/>
          </p:cNvGrpSpPr>
          <p:nvPr/>
        </p:nvGrpSpPr>
        <p:grpSpPr>
          <a:xfrm>
            <a:off x="1579886" y="2821653"/>
            <a:ext cx="222564" cy="57396"/>
            <a:chOff x="1561032" y="2821653"/>
            <a:chExt cx="311994" cy="80354"/>
          </a:xfrm>
        </p:grpSpPr>
        <p:sp>
          <p:nvSpPr>
            <p:cNvPr id="56" name="Oval 55">
              <a:extLst>
                <a:ext uri="{FF2B5EF4-FFF2-40B4-BE49-F238E27FC236}">
                  <a16:creationId xmlns:a16="http://schemas.microsoft.com/office/drawing/2014/main" id="{23CC839C-9FF2-46F3-4369-5E60382E1E8D}"/>
                </a:ext>
              </a:extLst>
            </p:cNvPr>
            <p:cNvSpPr/>
            <p:nvPr/>
          </p:nvSpPr>
          <p:spPr>
            <a:xfrm>
              <a:off x="1561032" y="2821653"/>
              <a:ext cx="80353" cy="8035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57" name="Oval 56">
              <a:extLst>
                <a:ext uri="{FF2B5EF4-FFF2-40B4-BE49-F238E27FC236}">
                  <a16:creationId xmlns:a16="http://schemas.microsoft.com/office/drawing/2014/main" id="{F1EB7FC0-D989-2F29-AD41-B7B53D6C7D0A}"/>
                </a:ext>
              </a:extLst>
            </p:cNvPr>
            <p:cNvSpPr/>
            <p:nvPr/>
          </p:nvSpPr>
          <p:spPr>
            <a:xfrm>
              <a:off x="1676852" y="2821653"/>
              <a:ext cx="80353" cy="8035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58" name="Oval 57">
              <a:extLst>
                <a:ext uri="{FF2B5EF4-FFF2-40B4-BE49-F238E27FC236}">
                  <a16:creationId xmlns:a16="http://schemas.microsoft.com/office/drawing/2014/main" id="{A8E7ED9B-2664-8210-A734-7ED53C58F803}"/>
                </a:ext>
              </a:extLst>
            </p:cNvPr>
            <p:cNvSpPr/>
            <p:nvPr/>
          </p:nvSpPr>
          <p:spPr>
            <a:xfrm>
              <a:off x="1792673" y="2821653"/>
              <a:ext cx="80353" cy="8035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grpSp>
      <p:sp>
        <p:nvSpPr>
          <p:cNvPr id="59" name="TextBox 58">
            <a:extLst>
              <a:ext uri="{FF2B5EF4-FFF2-40B4-BE49-F238E27FC236}">
                <a16:creationId xmlns:a16="http://schemas.microsoft.com/office/drawing/2014/main" id="{05A294E7-FEF1-467D-B2A6-1BEF76DC2AA0}"/>
              </a:ext>
            </a:extLst>
          </p:cNvPr>
          <p:cNvSpPr txBox="1"/>
          <p:nvPr/>
        </p:nvSpPr>
        <p:spPr>
          <a:xfrm>
            <a:off x="675907" y="2114854"/>
            <a:ext cx="278091" cy="547842"/>
          </a:xfrm>
          <a:prstGeom prst="rect">
            <a:avLst/>
          </a:prstGeom>
          <a:noFill/>
        </p:spPr>
        <p:txBody>
          <a:bodyPr wrap="square" rtlCol="0">
            <a:spAutoFit/>
          </a:bodyPr>
          <a:lstStyle/>
          <a:p>
            <a:r>
              <a:rPr lang="en-GB" b="1" dirty="0">
                <a:latin typeface="Mistral" panose="03090702030407020403" pitchFamily="66" charset="0"/>
                <a:ea typeface="Roboto" panose="02000000000000000000" pitchFamily="2" charset="0"/>
                <a:cs typeface="Roboto" panose="02000000000000000000" pitchFamily="2" charset="0"/>
              </a:rPr>
              <a:t>!</a:t>
            </a:r>
          </a:p>
        </p:txBody>
      </p:sp>
      <p:sp>
        <p:nvSpPr>
          <p:cNvPr id="73" name="Oval 72">
            <a:extLst>
              <a:ext uri="{FF2B5EF4-FFF2-40B4-BE49-F238E27FC236}">
                <a16:creationId xmlns:a16="http://schemas.microsoft.com/office/drawing/2014/main" id="{11132893-A001-EFAE-8059-11D06451B315}"/>
              </a:ext>
            </a:extLst>
          </p:cNvPr>
          <p:cNvSpPr>
            <a:spLocks noChangeAspect="1"/>
          </p:cNvSpPr>
          <p:nvPr/>
        </p:nvSpPr>
        <p:spPr>
          <a:xfrm>
            <a:off x="757326" y="4845652"/>
            <a:ext cx="762670" cy="76267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TextBox 73">
            <a:extLst>
              <a:ext uri="{FF2B5EF4-FFF2-40B4-BE49-F238E27FC236}">
                <a16:creationId xmlns:a16="http://schemas.microsoft.com/office/drawing/2014/main" id="{3E8108CC-64D0-2D84-322F-8759B341AF50}"/>
              </a:ext>
            </a:extLst>
          </p:cNvPr>
          <p:cNvSpPr txBox="1"/>
          <p:nvPr/>
        </p:nvSpPr>
        <p:spPr>
          <a:xfrm>
            <a:off x="1120214" y="4502429"/>
            <a:ext cx="313386" cy="1311128"/>
          </a:xfrm>
          <a:prstGeom prst="rect">
            <a:avLst/>
          </a:prstGeom>
          <a:noFill/>
        </p:spPr>
        <p:txBody>
          <a:bodyPr wrap="square" rtlCol="0">
            <a:spAutoFit/>
          </a:bodyPr>
          <a:lstStyle/>
          <a:p>
            <a:pPr algn="ctr" fontAlgn="base"/>
            <a:r>
              <a:rPr lang="en-GB" sz="8800" b="0" i="0" dirty="0">
                <a:solidFill>
                  <a:srgbClr val="00B050"/>
                </a:solidFill>
                <a:effectLst/>
                <a:latin typeface="Source Sans Pro" panose="020B0503030403020204" pitchFamily="34" charset="0"/>
              </a:rPr>
              <a:t>✓</a:t>
            </a:r>
          </a:p>
        </p:txBody>
      </p:sp>
    </p:spTree>
    <p:extLst>
      <p:ext uri="{BB962C8B-B14F-4D97-AF65-F5344CB8AC3E}">
        <p14:creationId xmlns:p14="http://schemas.microsoft.com/office/powerpoint/2010/main" val="25342512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951EEE3-C0D2-A9E5-EB93-1340C3CFA16F}"/>
              </a:ext>
            </a:extLst>
          </p:cNvPr>
          <p:cNvSpPr txBox="1"/>
          <p:nvPr/>
        </p:nvSpPr>
        <p:spPr>
          <a:xfrm>
            <a:off x="90457" y="4376530"/>
            <a:ext cx="3566614" cy="1006429"/>
          </a:xfrm>
          <a:prstGeom prst="rect">
            <a:avLst/>
          </a:prstGeom>
          <a:noFill/>
        </p:spPr>
        <p:txBody>
          <a:bodyPr wrap="square" rtlCol="0">
            <a:spAutoFit/>
          </a:bodyPr>
          <a:lstStyle/>
          <a:p>
            <a:pPr algn="ctr"/>
            <a:r>
              <a:rPr lang="en-GB" sz="2200" dirty="0"/>
              <a:t>Indicator-based surveillance</a:t>
            </a:r>
          </a:p>
          <a:p>
            <a:pPr algn="ctr"/>
            <a:r>
              <a:rPr lang="en-GB" sz="2200" dirty="0"/>
              <a:t>(</a:t>
            </a:r>
            <a:r>
              <a:rPr lang="en-GB" sz="2200" i="1" dirty="0"/>
              <a:t>e.g.</a:t>
            </a:r>
            <a:r>
              <a:rPr lang="en-GB" sz="2200" dirty="0"/>
              <a:t> sentinel surveillance)</a:t>
            </a:r>
          </a:p>
        </p:txBody>
      </p:sp>
      <p:sp>
        <p:nvSpPr>
          <p:cNvPr id="6" name="TextBox 5">
            <a:extLst>
              <a:ext uri="{FF2B5EF4-FFF2-40B4-BE49-F238E27FC236}">
                <a16:creationId xmlns:a16="http://schemas.microsoft.com/office/drawing/2014/main" id="{C00B0500-194C-A05B-F043-2AB52C86AE89}"/>
              </a:ext>
            </a:extLst>
          </p:cNvPr>
          <p:cNvSpPr txBox="1"/>
          <p:nvPr/>
        </p:nvSpPr>
        <p:spPr>
          <a:xfrm>
            <a:off x="4158592" y="4515029"/>
            <a:ext cx="3486112" cy="729430"/>
          </a:xfrm>
          <a:prstGeom prst="rect">
            <a:avLst/>
          </a:prstGeom>
          <a:noFill/>
        </p:spPr>
        <p:txBody>
          <a:bodyPr wrap="square" rtlCol="0">
            <a:spAutoFit/>
          </a:bodyPr>
          <a:lstStyle/>
          <a:p>
            <a:r>
              <a:rPr lang="en-GB" sz="2300" dirty="0"/>
              <a:t>Event-based surveillance</a:t>
            </a:r>
          </a:p>
          <a:p>
            <a:pPr algn="ctr"/>
            <a:r>
              <a:rPr lang="en-GB" sz="2300" dirty="0"/>
              <a:t>(</a:t>
            </a:r>
            <a:r>
              <a:rPr lang="en-GB" sz="2300" i="1" dirty="0"/>
              <a:t>e.g.</a:t>
            </a:r>
            <a:r>
              <a:rPr lang="en-GB" sz="2300" dirty="0"/>
              <a:t> outbreaks)</a:t>
            </a:r>
          </a:p>
        </p:txBody>
      </p:sp>
      <p:pic>
        <p:nvPicPr>
          <p:cNvPr id="63" name="Graphic 62">
            <a:extLst>
              <a:ext uri="{FF2B5EF4-FFF2-40B4-BE49-F238E27FC236}">
                <a16:creationId xmlns:a16="http://schemas.microsoft.com/office/drawing/2014/main" id="{EBECC6F2-9B93-1E97-2394-7779FAB64C7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509872" y="-1962949"/>
            <a:ext cx="6815368" cy="9639368"/>
          </a:xfrm>
          <a:prstGeom prst="rect">
            <a:avLst/>
          </a:prstGeom>
        </p:spPr>
      </p:pic>
      <p:sp>
        <p:nvSpPr>
          <p:cNvPr id="2" name="Title 1">
            <a:extLst>
              <a:ext uri="{FF2B5EF4-FFF2-40B4-BE49-F238E27FC236}">
                <a16:creationId xmlns:a16="http://schemas.microsoft.com/office/drawing/2014/main" id="{42E25523-CA8D-4EE7-A83A-A5A792902A6A}"/>
              </a:ext>
            </a:extLst>
          </p:cNvPr>
          <p:cNvSpPr>
            <a:spLocks noGrp="1"/>
          </p:cNvSpPr>
          <p:nvPr>
            <p:ph type="title"/>
          </p:nvPr>
        </p:nvSpPr>
        <p:spPr/>
        <p:txBody>
          <a:bodyPr>
            <a:normAutofit/>
          </a:bodyPr>
          <a:lstStyle/>
          <a:p>
            <a:r>
              <a:rPr lang="en-GB" dirty="0">
                <a:latin typeface="Tahoma"/>
                <a:ea typeface="Tahoma"/>
                <a:cs typeface="Tahoma"/>
              </a:rPr>
              <a:t>Different types of surveillance</a:t>
            </a:r>
            <a:endParaRPr lang="en-GB" dirty="0"/>
          </a:p>
        </p:txBody>
      </p:sp>
      <p:sp>
        <p:nvSpPr>
          <p:cNvPr id="4" name="Footer Placeholder 3">
            <a:extLst>
              <a:ext uri="{FF2B5EF4-FFF2-40B4-BE49-F238E27FC236}">
                <a16:creationId xmlns:a16="http://schemas.microsoft.com/office/drawing/2014/main" id="{4416F9C1-F18C-4B8F-A6F9-B0614181C831}"/>
              </a:ext>
            </a:extLst>
          </p:cNvPr>
          <p:cNvSpPr>
            <a:spLocks noGrp="1"/>
          </p:cNvSpPr>
          <p:nvPr>
            <p:ph type="ftr" sz="quarter" idx="11"/>
          </p:nvPr>
        </p:nvSpPr>
        <p:spPr/>
        <p:txBody>
          <a:bodyPr/>
          <a:lstStyle/>
          <a:p>
            <a:pPr fontAlgn="auto">
              <a:lnSpc>
                <a:spcPct val="100000"/>
              </a:lnSpc>
              <a:spcBef>
                <a:spcPts val="0"/>
              </a:spcBef>
              <a:spcAft>
                <a:spcPts val="0"/>
              </a:spcAft>
              <a:defRPr/>
            </a:pPr>
            <a:endParaRPr lang="en-GB" dirty="0">
              <a:solidFill>
                <a:prstClr val="black">
                  <a:tint val="75000"/>
                </a:prstClr>
              </a:solidFill>
            </a:endParaRPr>
          </a:p>
        </p:txBody>
      </p:sp>
      <p:sp>
        <p:nvSpPr>
          <p:cNvPr id="5" name="Slide Number Placeholder 4">
            <a:extLst>
              <a:ext uri="{FF2B5EF4-FFF2-40B4-BE49-F238E27FC236}">
                <a16:creationId xmlns:a16="http://schemas.microsoft.com/office/drawing/2014/main" id="{E098F598-9A76-4B08-9397-62F9A8B56396}"/>
              </a:ext>
            </a:extLst>
          </p:cNvPr>
          <p:cNvSpPr>
            <a:spLocks noGrp="1"/>
          </p:cNvSpPr>
          <p:nvPr>
            <p:ph type="sldNum" sz="quarter" idx="12"/>
          </p:nvPr>
        </p:nvSpPr>
        <p:spPr/>
        <p:txBody>
          <a:bodyPr/>
          <a:lstStyle/>
          <a:p>
            <a:pPr fontAlgn="auto">
              <a:lnSpc>
                <a:spcPct val="100000"/>
              </a:lnSpc>
              <a:spcBef>
                <a:spcPts val="0"/>
              </a:spcBef>
              <a:spcAft>
                <a:spcPts val="0"/>
              </a:spcAft>
              <a:defRPr/>
            </a:pPr>
            <a:fld id="{F9E29A8E-A0F1-419A-8E8B-A78BF9C70DE8}" type="slidenum">
              <a:rPr lang="en-GB">
                <a:solidFill>
                  <a:prstClr val="white"/>
                </a:solidFill>
              </a:rPr>
              <a:pPr fontAlgn="auto">
                <a:lnSpc>
                  <a:spcPct val="100000"/>
                </a:lnSpc>
                <a:spcBef>
                  <a:spcPts val="0"/>
                </a:spcBef>
                <a:spcAft>
                  <a:spcPts val="0"/>
                </a:spcAft>
                <a:defRPr/>
              </a:pPr>
              <a:t>7</a:t>
            </a:fld>
            <a:endParaRPr lang="en-GB">
              <a:solidFill>
                <a:prstClr val="white"/>
              </a:solidFill>
            </a:endParaRPr>
          </a:p>
        </p:txBody>
      </p:sp>
      <p:cxnSp>
        <p:nvCxnSpPr>
          <p:cNvPr id="10" name="Straight Connector 9">
            <a:extLst>
              <a:ext uri="{FF2B5EF4-FFF2-40B4-BE49-F238E27FC236}">
                <a16:creationId xmlns:a16="http://schemas.microsoft.com/office/drawing/2014/main" id="{E61D4E73-F403-76B6-ED6D-A6BF89D0C2C0}"/>
              </a:ext>
            </a:extLst>
          </p:cNvPr>
          <p:cNvCxnSpPr/>
          <p:nvPr/>
        </p:nvCxnSpPr>
        <p:spPr>
          <a:xfrm>
            <a:off x="3829864" y="1939463"/>
            <a:ext cx="0" cy="4099389"/>
          </a:xfrm>
          <a:prstGeom prst="line">
            <a:avLst/>
          </a:prstGeom>
        </p:spPr>
        <p:style>
          <a:lnRef idx="1">
            <a:schemeClr val="dk1"/>
          </a:lnRef>
          <a:fillRef idx="0">
            <a:schemeClr val="dk1"/>
          </a:fillRef>
          <a:effectRef idx="0">
            <a:schemeClr val="dk1"/>
          </a:effectRef>
          <a:fontRef idx="minor">
            <a:schemeClr val="tx1"/>
          </a:fontRef>
        </p:style>
      </p:cxnSp>
      <p:cxnSp>
        <p:nvCxnSpPr>
          <p:cNvPr id="17" name="Straight Arrow Connector 16">
            <a:extLst>
              <a:ext uri="{FF2B5EF4-FFF2-40B4-BE49-F238E27FC236}">
                <a16:creationId xmlns:a16="http://schemas.microsoft.com/office/drawing/2014/main" id="{D44A6FB5-D39C-D68C-4063-2DA300F7AE69}"/>
              </a:ext>
            </a:extLst>
          </p:cNvPr>
          <p:cNvCxnSpPr>
            <a:cxnSpLocks/>
          </p:cNvCxnSpPr>
          <p:nvPr/>
        </p:nvCxnSpPr>
        <p:spPr>
          <a:xfrm>
            <a:off x="409567" y="3931173"/>
            <a:ext cx="3054992"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9" name="Rectangle: Rounded Corners 18">
            <a:extLst>
              <a:ext uri="{FF2B5EF4-FFF2-40B4-BE49-F238E27FC236}">
                <a16:creationId xmlns:a16="http://schemas.microsoft.com/office/drawing/2014/main" id="{CBC900EC-1B5F-3BD4-A39C-663E8E035703}"/>
              </a:ext>
            </a:extLst>
          </p:cNvPr>
          <p:cNvSpPr/>
          <p:nvPr/>
        </p:nvSpPr>
        <p:spPr>
          <a:xfrm>
            <a:off x="555997" y="3572794"/>
            <a:ext cx="51554" cy="321581"/>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Rounded Corners 19">
            <a:extLst>
              <a:ext uri="{FF2B5EF4-FFF2-40B4-BE49-F238E27FC236}">
                <a16:creationId xmlns:a16="http://schemas.microsoft.com/office/drawing/2014/main" id="{DDCE31E8-8BC3-8751-0FDF-C0B484DDD392}"/>
              </a:ext>
            </a:extLst>
          </p:cNvPr>
          <p:cNvSpPr/>
          <p:nvPr/>
        </p:nvSpPr>
        <p:spPr>
          <a:xfrm>
            <a:off x="649914" y="3358406"/>
            <a:ext cx="53027" cy="535968"/>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Rounded Corners 20">
            <a:extLst>
              <a:ext uri="{FF2B5EF4-FFF2-40B4-BE49-F238E27FC236}">
                <a16:creationId xmlns:a16="http://schemas.microsoft.com/office/drawing/2014/main" id="{D66C1892-DA84-E280-5E70-2DD1B8E8C6B9}"/>
              </a:ext>
            </a:extLst>
          </p:cNvPr>
          <p:cNvSpPr/>
          <p:nvPr/>
        </p:nvSpPr>
        <p:spPr>
          <a:xfrm>
            <a:off x="745303" y="3090423"/>
            <a:ext cx="53027" cy="803952"/>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Rounded Corners 21">
            <a:extLst>
              <a:ext uri="{FF2B5EF4-FFF2-40B4-BE49-F238E27FC236}">
                <a16:creationId xmlns:a16="http://schemas.microsoft.com/office/drawing/2014/main" id="{DC41726E-C697-3E8D-5590-441180D92D12}"/>
              </a:ext>
            </a:extLst>
          </p:cNvPr>
          <p:cNvSpPr/>
          <p:nvPr/>
        </p:nvSpPr>
        <p:spPr>
          <a:xfrm>
            <a:off x="840692" y="2983229"/>
            <a:ext cx="53027" cy="911145"/>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Rounded Corners 22">
            <a:extLst>
              <a:ext uri="{FF2B5EF4-FFF2-40B4-BE49-F238E27FC236}">
                <a16:creationId xmlns:a16="http://schemas.microsoft.com/office/drawing/2014/main" id="{8AD476EA-D617-78A5-706C-4A602DDF543E}"/>
              </a:ext>
            </a:extLst>
          </p:cNvPr>
          <p:cNvSpPr/>
          <p:nvPr/>
        </p:nvSpPr>
        <p:spPr>
          <a:xfrm>
            <a:off x="936081" y="3090423"/>
            <a:ext cx="53027" cy="803952"/>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Rounded Corners 23">
            <a:extLst>
              <a:ext uri="{FF2B5EF4-FFF2-40B4-BE49-F238E27FC236}">
                <a16:creationId xmlns:a16="http://schemas.microsoft.com/office/drawing/2014/main" id="{E87500CB-0639-FC34-8A4E-30A8D097492B}"/>
              </a:ext>
            </a:extLst>
          </p:cNvPr>
          <p:cNvSpPr/>
          <p:nvPr/>
        </p:nvSpPr>
        <p:spPr>
          <a:xfrm>
            <a:off x="1031470" y="3358406"/>
            <a:ext cx="53027" cy="535968"/>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Rounded Corners 24">
            <a:extLst>
              <a:ext uri="{FF2B5EF4-FFF2-40B4-BE49-F238E27FC236}">
                <a16:creationId xmlns:a16="http://schemas.microsoft.com/office/drawing/2014/main" id="{42750E06-A417-11FE-6A9F-83C1233F3061}"/>
              </a:ext>
            </a:extLst>
          </p:cNvPr>
          <p:cNvSpPr/>
          <p:nvPr/>
        </p:nvSpPr>
        <p:spPr>
          <a:xfrm>
            <a:off x="1126860" y="3572794"/>
            <a:ext cx="51554" cy="321581"/>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Rounded Corners 25">
            <a:extLst>
              <a:ext uri="{FF2B5EF4-FFF2-40B4-BE49-F238E27FC236}">
                <a16:creationId xmlns:a16="http://schemas.microsoft.com/office/drawing/2014/main" id="{5383F07B-AE3E-0324-ED06-82DDDA81A3B6}"/>
              </a:ext>
            </a:extLst>
          </p:cNvPr>
          <p:cNvSpPr/>
          <p:nvPr/>
        </p:nvSpPr>
        <p:spPr>
          <a:xfrm>
            <a:off x="1220776" y="3733584"/>
            <a:ext cx="51554" cy="16079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Rounded Corners 26">
            <a:extLst>
              <a:ext uri="{FF2B5EF4-FFF2-40B4-BE49-F238E27FC236}">
                <a16:creationId xmlns:a16="http://schemas.microsoft.com/office/drawing/2014/main" id="{4AAA823C-EB62-A339-C7D4-1F7690E93BCB}"/>
              </a:ext>
            </a:extLst>
          </p:cNvPr>
          <p:cNvSpPr/>
          <p:nvPr/>
        </p:nvSpPr>
        <p:spPr>
          <a:xfrm>
            <a:off x="1314694" y="3840778"/>
            <a:ext cx="51554" cy="53597"/>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Rounded Corners 27">
            <a:extLst>
              <a:ext uri="{FF2B5EF4-FFF2-40B4-BE49-F238E27FC236}">
                <a16:creationId xmlns:a16="http://schemas.microsoft.com/office/drawing/2014/main" id="{1F33365E-EEBB-5B31-DFC4-F61671E4BE39}"/>
              </a:ext>
            </a:extLst>
          </p:cNvPr>
          <p:cNvSpPr/>
          <p:nvPr/>
        </p:nvSpPr>
        <p:spPr>
          <a:xfrm>
            <a:off x="1515748" y="3572794"/>
            <a:ext cx="51554" cy="321581"/>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Rounded Corners 28">
            <a:extLst>
              <a:ext uri="{FF2B5EF4-FFF2-40B4-BE49-F238E27FC236}">
                <a16:creationId xmlns:a16="http://schemas.microsoft.com/office/drawing/2014/main" id="{F1AB5274-6989-D130-1CE2-900F6E37D3DF}"/>
              </a:ext>
            </a:extLst>
          </p:cNvPr>
          <p:cNvSpPr/>
          <p:nvPr/>
        </p:nvSpPr>
        <p:spPr>
          <a:xfrm>
            <a:off x="1609664" y="3358406"/>
            <a:ext cx="53027" cy="535968"/>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Rounded Corners 29">
            <a:extLst>
              <a:ext uri="{FF2B5EF4-FFF2-40B4-BE49-F238E27FC236}">
                <a16:creationId xmlns:a16="http://schemas.microsoft.com/office/drawing/2014/main" id="{6E504411-FC6C-92F3-2A4B-1862242C247D}"/>
              </a:ext>
            </a:extLst>
          </p:cNvPr>
          <p:cNvSpPr/>
          <p:nvPr/>
        </p:nvSpPr>
        <p:spPr>
          <a:xfrm>
            <a:off x="1705054" y="3090423"/>
            <a:ext cx="53027" cy="803952"/>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Rounded Corners 30">
            <a:extLst>
              <a:ext uri="{FF2B5EF4-FFF2-40B4-BE49-F238E27FC236}">
                <a16:creationId xmlns:a16="http://schemas.microsoft.com/office/drawing/2014/main" id="{8D085962-D901-1A11-D74D-D2B2B00C93EC}"/>
              </a:ext>
            </a:extLst>
          </p:cNvPr>
          <p:cNvSpPr/>
          <p:nvPr/>
        </p:nvSpPr>
        <p:spPr>
          <a:xfrm>
            <a:off x="1800443" y="2983229"/>
            <a:ext cx="53027" cy="911145"/>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Rounded Corners 31">
            <a:extLst>
              <a:ext uri="{FF2B5EF4-FFF2-40B4-BE49-F238E27FC236}">
                <a16:creationId xmlns:a16="http://schemas.microsoft.com/office/drawing/2014/main" id="{2725CCBF-45FD-0E3E-6F25-6B0209110637}"/>
              </a:ext>
            </a:extLst>
          </p:cNvPr>
          <p:cNvSpPr/>
          <p:nvPr/>
        </p:nvSpPr>
        <p:spPr>
          <a:xfrm>
            <a:off x="1895832" y="3090423"/>
            <a:ext cx="53027" cy="803952"/>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Rounded Corners 32">
            <a:extLst>
              <a:ext uri="{FF2B5EF4-FFF2-40B4-BE49-F238E27FC236}">
                <a16:creationId xmlns:a16="http://schemas.microsoft.com/office/drawing/2014/main" id="{DFA62D0C-E590-CD77-3211-A2FF4654EE72}"/>
              </a:ext>
            </a:extLst>
          </p:cNvPr>
          <p:cNvSpPr/>
          <p:nvPr/>
        </p:nvSpPr>
        <p:spPr>
          <a:xfrm>
            <a:off x="1991221" y="3358406"/>
            <a:ext cx="53027" cy="535968"/>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Rounded Corners 33">
            <a:extLst>
              <a:ext uri="{FF2B5EF4-FFF2-40B4-BE49-F238E27FC236}">
                <a16:creationId xmlns:a16="http://schemas.microsoft.com/office/drawing/2014/main" id="{89E79202-D304-FBC8-CEAC-D4AD7988CBEF}"/>
              </a:ext>
            </a:extLst>
          </p:cNvPr>
          <p:cNvSpPr/>
          <p:nvPr/>
        </p:nvSpPr>
        <p:spPr>
          <a:xfrm>
            <a:off x="2086610" y="3572794"/>
            <a:ext cx="51554" cy="321581"/>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Rounded Corners 34">
            <a:extLst>
              <a:ext uri="{FF2B5EF4-FFF2-40B4-BE49-F238E27FC236}">
                <a16:creationId xmlns:a16="http://schemas.microsoft.com/office/drawing/2014/main" id="{E83F4379-09A5-BA5F-035F-799079243102}"/>
              </a:ext>
            </a:extLst>
          </p:cNvPr>
          <p:cNvSpPr/>
          <p:nvPr/>
        </p:nvSpPr>
        <p:spPr>
          <a:xfrm>
            <a:off x="2180527" y="3733584"/>
            <a:ext cx="51554" cy="16079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Rounded Corners 35">
            <a:extLst>
              <a:ext uri="{FF2B5EF4-FFF2-40B4-BE49-F238E27FC236}">
                <a16:creationId xmlns:a16="http://schemas.microsoft.com/office/drawing/2014/main" id="{7A469EF0-9DFF-A390-58EE-A56B36171CB5}"/>
              </a:ext>
            </a:extLst>
          </p:cNvPr>
          <p:cNvSpPr/>
          <p:nvPr/>
        </p:nvSpPr>
        <p:spPr>
          <a:xfrm>
            <a:off x="2274444" y="3840778"/>
            <a:ext cx="51554" cy="53597"/>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Rounded Corners 37">
            <a:extLst>
              <a:ext uri="{FF2B5EF4-FFF2-40B4-BE49-F238E27FC236}">
                <a16:creationId xmlns:a16="http://schemas.microsoft.com/office/drawing/2014/main" id="{67781F29-7F8D-0144-4D15-A3AF9F48E5CE}"/>
              </a:ext>
            </a:extLst>
          </p:cNvPr>
          <p:cNvSpPr/>
          <p:nvPr/>
        </p:nvSpPr>
        <p:spPr>
          <a:xfrm>
            <a:off x="1408610" y="3733584"/>
            <a:ext cx="51554" cy="16079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Rounded Corners 38">
            <a:extLst>
              <a:ext uri="{FF2B5EF4-FFF2-40B4-BE49-F238E27FC236}">
                <a16:creationId xmlns:a16="http://schemas.microsoft.com/office/drawing/2014/main" id="{D0B38292-B14F-0B2A-7CBF-C7684F854A62}"/>
              </a:ext>
            </a:extLst>
          </p:cNvPr>
          <p:cNvSpPr/>
          <p:nvPr/>
        </p:nvSpPr>
        <p:spPr>
          <a:xfrm>
            <a:off x="2483107" y="3572794"/>
            <a:ext cx="51554" cy="321581"/>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Rounded Corners 39">
            <a:extLst>
              <a:ext uri="{FF2B5EF4-FFF2-40B4-BE49-F238E27FC236}">
                <a16:creationId xmlns:a16="http://schemas.microsoft.com/office/drawing/2014/main" id="{7ABB5718-B264-9850-9CEB-C1E71F1A5E3C}"/>
              </a:ext>
            </a:extLst>
          </p:cNvPr>
          <p:cNvSpPr/>
          <p:nvPr/>
        </p:nvSpPr>
        <p:spPr>
          <a:xfrm>
            <a:off x="2577023" y="3358406"/>
            <a:ext cx="53027" cy="535968"/>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Rounded Corners 40">
            <a:extLst>
              <a:ext uri="{FF2B5EF4-FFF2-40B4-BE49-F238E27FC236}">
                <a16:creationId xmlns:a16="http://schemas.microsoft.com/office/drawing/2014/main" id="{BA2E0B8C-99D6-7256-8C27-632C4C6ED772}"/>
              </a:ext>
            </a:extLst>
          </p:cNvPr>
          <p:cNvSpPr/>
          <p:nvPr/>
        </p:nvSpPr>
        <p:spPr>
          <a:xfrm>
            <a:off x="2672413" y="3090423"/>
            <a:ext cx="53027" cy="803952"/>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Rounded Corners 41">
            <a:extLst>
              <a:ext uri="{FF2B5EF4-FFF2-40B4-BE49-F238E27FC236}">
                <a16:creationId xmlns:a16="http://schemas.microsoft.com/office/drawing/2014/main" id="{C409ED9C-6057-A190-709F-8CBDA8092455}"/>
              </a:ext>
            </a:extLst>
          </p:cNvPr>
          <p:cNvSpPr/>
          <p:nvPr/>
        </p:nvSpPr>
        <p:spPr>
          <a:xfrm>
            <a:off x="2767802" y="2983229"/>
            <a:ext cx="53027" cy="911145"/>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Rectangle: Rounded Corners 42">
            <a:extLst>
              <a:ext uri="{FF2B5EF4-FFF2-40B4-BE49-F238E27FC236}">
                <a16:creationId xmlns:a16="http://schemas.microsoft.com/office/drawing/2014/main" id="{A6032411-8D8C-4C65-F981-53CD6D3D9B8E}"/>
              </a:ext>
            </a:extLst>
          </p:cNvPr>
          <p:cNvSpPr/>
          <p:nvPr/>
        </p:nvSpPr>
        <p:spPr>
          <a:xfrm>
            <a:off x="2863191" y="3090423"/>
            <a:ext cx="53027" cy="803952"/>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ectangle: Rounded Corners 43">
            <a:extLst>
              <a:ext uri="{FF2B5EF4-FFF2-40B4-BE49-F238E27FC236}">
                <a16:creationId xmlns:a16="http://schemas.microsoft.com/office/drawing/2014/main" id="{4DE90D53-2BB6-6733-F6FC-1356523EB5B5}"/>
              </a:ext>
            </a:extLst>
          </p:cNvPr>
          <p:cNvSpPr/>
          <p:nvPr/>
        </p:nvSpPr>
        <p:spPr>
          <a:xfrm>
            <a:off x="2958580" y="3358406"/>
            <a:ext cx="53027" cy="535968"/>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ectangle: Rounded Corners 44">
            <a:extLst>
              <a:ext uri="{FF2B5EF4-FFF2-40B4-BE49-F238E27FC236}">
                <a16:creationId xmlns:a16="http://schemas.microsoft.com/office/drawing/2014/main" id="{7425FD93-61E6-336D-2354-B8C454A57C7B}"/>
              </a:ext>
            </a:extLst>
          </p:cNvPr>
          <p:cNvSpPr/>
          <p:nvPr/>
        </p:nvSpPr>
        <p:spPr>
          <a:xfrm>
            <a:off x="3053969" y="3572794"/>
            <a:ext cx="51554" cy="321581"/>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Rounded Corners 45">
            <a:extLst>
              <a:ext uri="{FF2B5EF4-FFF2-40B4-BE49-F238E27FC236}">
                <a16:creationId xmlns:a16="http://schemas.microsoft.com/office/drawing/2014/main" id="{A875464C-37EA-E9B3-6728-23B8939E5ED7}"/>
              </a:ext>
            </a:extLst>
          </p:cNvPr>
          <p:cNvSpPr/>
          <p:nvPr/>
        </p:nvSpPr>
        <p:spPr>
          <a:xfrm>
            <a:off x="3147886" y="3733584"/>
            <a:ext cx="51554" cy="16079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Rounded Corners 46">
            <a:extLst>
              <a:ext uri="{FF2B5EF4-FFF2-40B4-BE49-F238E27FC236}">
                <a16:creationId xmlns:a16="http://schemas.microsoft.com/office/drawing/2014/main" id="{5CCC906D-FA37-62AE-2A79-EECB0ECAE4CD}"/>
              </a:ext>
            </a:extLst>
          </p:cNvPr>
          <p:cNvSpPr/>
          <p:nvPr/>
        </p:nvSpPr>
        <p:spPr>
          <a:xfrm>
            <a:off x="3241803" y="3840778"/>
            <a:ext cx="51554" cy="53597"/>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Rounded Corners 47">
            <a:extLst>
              <a:ext uri="{FF2B5EF4-FFF2-40B4-BE49-F238E27FC236}">
                <a16:creationId xmlns:a16="http://schemas.microsoft.com/office/drawing/2014/main" id="{21F5E7BC-DB1B-1423-CDE3-68C300B312A1}"/>
              </a:ext>
            </a:extLst>
          </p:cNvPr>
          <p:cNvSpPr/>
          <p:nvPr/>
        </p:nvSpPr>
        <p:spPr>
          <a:xfrm>
            <a:off x="2378497" y="3733584"/>
            <a:ext cx="51554" cy="16079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Rectangle: Rounded Corners 48">
            <a:extLst>
              <a:ext uri="{FF2B5EF4-FFF2-40B4-BE49-F238E27FC236}">
                <a16:creationId xmlns:a16="http://schemas.microsoft.com/office/drawing/2014/main" id="{02366878-17B3-C59D-1884-B63FAD0D5D63}"/>
              </a:ext>
            </a:extLst>
          </p:cNvPr>
          <p:cNvSpPr/>
          <p:nvPr/>
        </p:nvSpPr>
        <p:spPr>
          <a:xfrm>
            <a:off x="368797" y="3836710"/>
            <a:ext cx="51554" cy="53597"/>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Rectangle: Rounded Corners 49">
            <a:extLst>
              <a:ext uri="{FF2B5EF4-FFF2-40B4-BE49-F238E27FC236}">
                <a16:creationId xmlns:a16="http://schemas.microsoft.com/office/drawing/2014/main" id="{A667BDFA-6C6F-558D-D2EF-54B19BFC1E95}"/>
              </a:ext>
            </a:extLst>
          </p:cNvPr>
          <p:cNvSpPr/>
          <p:nvPr/>
        </p:nvSpPr>
        <p:spPr>
          <a:xfrm>
            <a:off x="472850" y="3729517"/>
            <a:ext cx="51554" cy="16079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9" name="Group 58">
            <a:extLst>
              <a:ext uri="{FF2B5EF4-FFF2-40B4-BE49-F238E27FC236}">
                <a16:creationId xmlns:a16="http://schemas.microsoft.com/office/drawing/2014/main" id="{DF32BEFD-D163-BB0E-83A9-94BF53C91915}"/>
              </a:ext>
            </a:extLst>
          </p:cNvPr>
          <p:cNvGrpSpPr/>
          <p:nvPr/>
        </p:nvGrpSpPr>
        <p:grpSpPr>
          <a:xfrm>
            <a:off x="4103790" y="2854960"/>
            <a:ext cx="3174967" cy="1227804"/>
            <a:chOff x="5675085" y="4663440"/>
            <a:chExt cx="2709196" cy="902518"/>
          </a:xfrm>
        </p:grpSpPr>
        <p:cxnSp>
          <p:nvCxnSpPr>
            <p:cNvPr id="18" name="Straight Arrow Connector 17">
              <a:extLst>
                <a:ext uri="{FF2B5EF4-FFF2-40B4-BE49-F238E27FC236}">
                  <a16:creationId xmlns:a16="http://schemas.microsoft.com/office/drawing/2014/main" id="{35FD05CC-8468-1A62-7814-F461A9538D9B}"/>
                </a:ext>
              </a:extLst>
            </p:cNvPr>
            <p:cNvCxnSpPr/>
            <p:nvPr/>
          </p:nvCxnSpPr>
          <p:spPr>
            <a:xfrm>
              <a:off x="5675085" y="5435783"/>
              <a:ext cx="2709196"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1" name="Rectangle: Rounded Corners 10">
              <a:extLst>
                <a:ext uri="{FF2B5EF4-FFF2-40B4-BE49-F238E27FC236}">
                  <a16:creationId xmlns:a16="http://schemas.microsoft.com/office/drawing/2014/main" id="{8F7BAD5E-F3C9-E6DA-7364-A06B70378C26}"/>
                </a:ext>
              </a:extLst>
            </p:cNvPr>
            <p:cNvSpPr/>
            <p:nvPr/>
          </p:nvSpPr>
          <p:spPr>
            <a:xfrm>
              <a:off x="6153542" y="5349861"/>
              <a:ext cx="45719" cy="3600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Rounded Corners 12">
              <a:extLst>
                <a:ext uri="{FF2B5EF4-FFF2-40B4-BE49-F238E27FC236}">
                  <a16:creationId xmlns:a16="http://schemas.microsoft.com/office/drawing/2014/main" id="{B524528C-FE3D-FA5B-4A13-B98F92A476E1}"/>
                </a:ext>
              </a:extLst>
            </p:cNvPr>
            <p:cNvSpPr/>
            <p:nvPr/>
          </p:nvSpPr>
          <p:spPr>
            <a:xfrm>
              <a:off x="7572798" y="5355747"/>
              <a:ext cx="45719" cy="3600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Rounded Corners 15">
              <a:extLst>
                <a:ext uri="{FF2B5EF4-FFF2-40B4-BE49-F238E27FC236}">
                  <a16:creationId xmlns:a16="http://schemas.microsoft.com/office/drawing/2014/main" id="{480E9680-F7C8-E878-3206-FBE9263731E4}"/>
                </a:ext>
              </a:extLst>
            </p:cNvPr>
            <p:cNvSpPr/>
            <p:nvPr/>
          </p:nvSpPr>
          <p:spPr>
            <a:xfrm>
              <a:off x="7757842" y="5175747"/>
              <a:ext cx="45719" cy="21600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Rounded Corners 36">
              <a:extLst>
                <a:ext uri="{FF2B5EF4-FFF2-40B4-BE49-F238E27FC236}">
                  <a16:creationId xmlns:a16="http://schemas.microsoft.com/office/drawing/2014/main" id="{A04C1332-0CF5-A885-7052-1AE5C2EC9495}"/>
                </a:ext>
              </a:extLst>
            </p:cNvPr>
            <p:cNvSpPr/>
            <p:nvPr/>
          </p:nvSpPr>
          <p:spPr>
            <a:xfrm>
              <a:off x="7841128" y="5031747"/>
              <a:ext cx="47025" cy="36000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Rectangle: Rounded Corners 50">
              <a:extLst>
                <a:ext uri="{FF2B5EF4-FFF2-40B4-BE49-F238E27FC236}">
                  <a16:creationId xmlns:a16="http://schemas.microsoft.com/office/drawing/2014/main" id="{12056103-104D-5ACE-667F-5C3A40AF2B06}"/>
                </a:ext>
              </a:extLst>
            </p:cNvPr>
            <p:cNvSpPr/>
            <p:nvPr/>
          </p:nvSpPr>
          <p:spPr>
            <a:xfrm>
              <a:off x="7925720" y="4851747"/>
              <a:ext cx="47025" cy="54000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Rectangle: Rounded Corners 51">
              <a:extLst>
                <a:ext uri="{FF2B5EF4-FFF2-40B4-BE49-F238E27FC236}">
                  <a16:creationId xmlns:a16="http://schemas.microsoft.com/office/drawing/2014/main" id="{8494DB35-92A6-3F8F-A564-B82F8E168339}"/>
                </a:ext>
              </a:extLst>
            </p:cNvPr>
            <p:cNvSpPr/>
            <p:nvPr/>
          </p:nvSpPr>
          <p:spPr>
            <a:xfrm>
              <a:off x="8010312" y="4779747"/>
              <a:ext cx="47025" cy="61200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ectangle: Rounded Corners 52">
              <a:extLst>
                <a:ext uri="{FF2B5EF4-FFF2-40B4-BE49-F238E27FC236}">
                  <a16:creationId xmlns:a16="http://schemas.microsoft.com/office/drawing/2014/main" id="{F665E826-FC2B-4846-DF4B-951FD44C95FE}"/>
                </a:ext>
              </a:extLst>
            </p:cNvPr>
            <p:cNvSpPr/>
            <p:nvPr/>
          </p:nvSpPr>
          <p:spPr>
            <a:xfrm>
              <a:off x="7665073" y="5283747"/>
              <a:ext cx="45719" cy="10800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Rectangle: Rounded Corners 53">
              <a:extLst>
                <a:ext uri="{FF2B5EF4-FFF2-40B4-BE49-F238E27FC236}">
                  <a16:creationId xmlns:a16="http://schemas.microsoft.com/office/drawing/2014/main" id="{2AE5DB49-FF35-582A-81B2-EF8A9701F4D2}"/>
                </a:ext>
              </a:extLst>
            </p:cNvPr>
            <p:cNvSpPr/>
            <p:nvPr/>
          </p:nvSpPr>
          <p:spPr>
            <a:xfrm>
              <a:off x="6305942" y="5350281"/>
              <a:ext cx="45719" cy="3600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Rectangle: Rounded Corners 54">
              <a:extLst>
                <a:ext uri="{FF2B5EF4-FFF2-40B4-BE49-F238E27FC236}">
                  <a16:creationId xmlns:a16="http://schemas.microsoft.com/office/drawing/2014/main" id="{CE70CB01-A40F-9BBB-F934-B08586606CCD}"/>
                </a:ext>
              </a:extLst>
            </p:cNvPr>
            <p:cNvSpPr/>
            <p:nvPr/>
          </p:nvSpPr>
          <p:spPr>
            <a:xfrm>
              <a:off x="6528846" y="5350281"/>
              <a:ext cx="45719" cy="3600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Rectangle: Rounded Corners 55">
              <a:extLst>
                <a:ext uri="{FF2B5EF4-FFF2-40B4-BE49-F238E27FC236}">
                  <a16:creationId xmlns:a16="http://schemas.microsoft.com/office/drawing/2014/main" id="{1D9E3E80-8A37-1976-6272-BDFB2C1F3FA9}"/>
                </a:ext>
              </a:extLst>
            </p:cNvPr>
            <p:cNvSpPr/>
            <p:nvPr/>
          </p:nvSpPr>
          <p:spPr>
            <a:xfrm>
              <a:off x="6915725" y="5286700"/>
              <a:ext cx="45719" cy="10800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Rectangle 56">
              <a:extLst>
                <a:ext uri="{FF2B5EF4-FFF2-40B4-BE49-F238E27FC236}">
                  <a16:creationId xmlns:a16="http://schemas.microsoft.com/office/drawing/2014/main" id="{A9A891FC-DAD6-96BE-FC2A-BE485545F2CC}"/>
                </a:ext>
              </a:extLst>
            </p:cNvPr>
            <p:cNvSpPr/>
            <p:nvPr/>
          </p:nvSpPr>
          <p:spPr>
            <a:xfrm>
              <a:off x="7536222" y="4663440"/>
              <a:ext cx="628444" cy="90251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7" name="Straight Connector 6">
            <a:extLst>
              <a:ext uri="{FF2B5EF4-FFF2-40B4-BE49-F238E27FC236}">
                <a16:creationId xmlns:a16="http://schemas.microsoft.com/office/drawing/2014/main" id="{79FDAE76-6A8F-2D0D-84E5-C7B8D275233E}"/>
              </a:ext>
            </a:extLst>
          </p:cNvPr>
          <p:cNvCxnSpPr/>
          <p:nvPr/>
        </p:nvCxnSpPr>
        <p:spPr>
          <a:xfrm>
            <a:off x="7761784" y="1980103"/>
            <a:ext cx="0" cy="4099389"/>
          </a:xfrm>
          <a:prstGeom prst="line">
            <a:avLst/>
          </a:prstGeom>
        </p:spPr>
        <p:style>
          <a:lnRef idx="1">
            <a:schemeClr val="dk1"/>
          </a:lnRef>
          <a:fillRef idx="0">
            <a:schemeClr val="dk1"/>
          </a:fillRef>
          <a:effectRef idx="0">
            <a:schemeClr val="dk1"/>
          </a:effectRef>
          <a:fontRef idx="minor">
            <a:schemeClr val="tx1"/>
          </a:fontRef>
        </p:style>
      </p:cxnSp>
      <p:sp>
        <p:nvSpPr>
          <p:cNvPr id="9" name="Speech Bubble: Oval 8">
            <a:extLst>
              <a:ext uri="{FF2B5EF4-FFF2-40B4-BE49-F238E27FC236}">
                <a16:creationId xmlns:a16="http://schemas.microsoft.com/office/drawing/2014/main" id="{E8D077E2-973B-8706-D12F-C982B14E0E90}"/>
              </a:ext>
            </a:extLst>
          </p:cNvPr>
          <p:cNvSpPr/>
          <p:nvPr/>
        </p:nvSpPr>
        <p:spPr>
          <a:xfrm>
            <a:off x="7314382" y="2796575"/>
            <a:ext cx="396129" cy="270503"/>
          </a:xfrm>
          <a:prstGeom prst="wedgeEllipseCallou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dirty="0">
                <a:solidFill>
                  <a:srgbClr val="FF0000"/>
                </a:solidFill>
              </a:rPr>
              <a:t>!</a:t>
            </a:r>
          </a:p>
        </p:txBody>
      </p:sp>
      <p:cxnSp>
        <p:nvCxnSpPr>
          <p:cNvPr id="14" name="Straight Arrow Connector 13">
            <a:extLst>
              <a:ext uri="{FF2B5EF4-FFF2-40B4-BE49-F238E27FC236}">
                <a16:creationId xmlns:a16="http://schemas.microsoft.com/office/drawing/2014/main" id="{B9C3335E-2560-09B0-DE7E-0B14FB801CE1}"/>
              </a:ext>
            </a:extLst>
          </p:cNvPr>
          <p:cNvCxnSpPr>
            <a:cxnSpLocks/>
          </p:cNvCxnSpPr>
          <p:nvPr/>
        </p:nvCxnSpPr>
        <p:spPr>
          <a:xfrm>
            <a:off x="7059265" y="2949960"/>
            <a:ext cx="197127"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5EED4850-8C0D-47F4-9D7C-8C3DAF9CE630}"/>
              </a:ext>
            </a:extLst>
          </p:cNvPr>
          <p:cNvSpPr txBox="1"/>
          <p:nvPr/>
        </p:nvSpPr>
        <p:spPr>
          <a:xfrm>
            <a:off x="8035048" y="4355755"/>
            <a:ext cx="3804647" cy="1047979"/>
          </a:xfrm>
          <a:prstGeom prst="rect">
            <a:avLst/>
          </a:prstGeom>
          <a:noFill/>
        </p:spPr>
        <p:txBody>
          <a:bodyPr wrap="square" rtlCol="0">
            <a:spAutoFit/>
          </a:bodyPr>
          <a:lstStyle/>
          <a:p>
            <a:pPr algn="ctr"/>
            <a:r>
              <a:rPr lang="en-GB" sz="2300" dirty="0"/>
              <a:t>Strategy-oriented surveillance</a:t>
            </a:r>
          </a:p>
          <a:p>
            <a:pPr algn="ctr"/>
            <a:r>
              <a:rPr lang="en-GB" sz="2300" dirty="0"/>
              <a:t>(</a:t>
            </a:r>
            <a:r>
              <a:rPr lang="en-GB" sz="2300" i="1" dirty="0"/>
              <a:t>e.g.</a:t>
            </a:r>
            <a:r>
              <a:rPr lang="en-GB" sz="2300" dirty="0"/>
              <a:t> structured surveys)</a:t>
            </a:r>
          </a:p>
        </p:txBody>
      </p:sp>
    </p:spTree>
    <p:custDataLst>
      <p:tags r:id="rId1"/>
    </p:custDataLst>
    <p:extLst>
      <p:ext uri="{BB962C8B-B14F-4D97-AF65-F5344CB8AC3E}">
        <p14:creationId xmlns:p14="http://schemas.microsoft.com/office/powerpoint/2010/main" val="5817930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AEC63-D214-58F6-5EAE-C0DD9BFEFBD4}"/>
              </a:ext>
            </a:extLst>
          </p:cNvPr>
          <p:cNvSpPr>
            <a:spLocks noGrp="1"/>
          </p:cNvSpPr>
          <p:nvPr>
            <p:ph type="title"/>
          </p:nvPr>
        </p:nvSpPr>
        <p:spPr/>
        <p:txBody>
          <a:bodyPr/>
          <a:lstStyle/>
          <a:p>
            <a:r>
              <a:rPr lang="en-GB" dirty="0"/>
              <a:t>How do we collect the data?</a:t>
            </a:r>
          </a:p>
        </p:txBody>
      </p:sp>
      <p:sp>
        <p:nvSpPr>
          <p:cNvPr id="4" name="Footer Placeholder 3">
            <a:extLst>
              <a:ext uri="{FF2B5EF4-FFF2-40B4-BE49-F238E27FC236}">
                <a16:creationId xmlns:a16="http://schemas.microsoft.com/office/drawing/2014/main" id="{690D89A0-35CA-7D93-0722-7E20B795C2BE}"/>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5403FD22-C924-A067-2B6D-52009099E79C}"/>
              </a:ext>
            </a:extLst>
          </p:cNvPr>
          <p:cNvSpPr>
            <a:spLocks noGrp="1"/>
          </p:cNvSpPr>
          <p:nvPr>
            <p:ph type="sldNum" sz="quarter" idx="12"/>
          </p:nvPr>
        </p:nvSpPr>
        <p:spPr/>
        <p:txBody>
          <a:bodyPr/>
          <a:lstStyle/>
          <a:p>
            <a:fld id="{F9E29A8E-A0F1-419A-8E8B-A78BF9C70DE8}" type="slidenum">
              <a:rPr lang="en-GB" smtClean="0"/>
              <a:pPr/>
              <a:t>8</a:t>
            </a:fld>
            <a:endParaRPr lang="en-GB" dirty="0"/>
          </a:p>
        </p:txBody>
      </p:sp>
      <p:sp>
        <p:nvSpPr>
          <p:cNvPr id="58" name="Rectangle 57">
            <a:extLst>
              <a:ext uri="{FF2B5EF4-FFF2-40B4-BE49-F238E27FC236}">
                <a16:creationId xmlns:a16="http://schemas.microsoft.com/office/drawing/2014/main" id="{95659FB8-F4E6-5624-02F0-BEFEB0AF95E7}"/>
              </a:ext>
            </a:extLst>
          </p:cNvPr>
          <p:cNvSpPr/>
          <p:nvPr/>
        </p:nvSpPr>
        <p:spPr>
          <a:xfrm rot="16200000">
            <a:off x="-1187347" y="3565778"/>
            <a:ext cx="3636458" cy="397766"/>
          </a:xfrm>
          <a:prstGeom prst="rect">
            <a:avLst/>
          </a:prstGeom>
          <a:solidFill>
            <a:schemeClr val="tx1"/>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800" dirty="0">
                <a:solidFill>
                  <a:schemeClr val="bg1">
                    <a:lumMod val="95000"/>
                  </a:schemeClr>
                </a:solidFill>
              </a:rPr>
              <a:t>Member States</a:t>
            </a:r>
          </a:p>
        </p:txBody>
      </p:sp>
      <p:sp>
        <p:nvSpPr>
          <p:cNvPr id="6" name="Rectangle: Rounded Corners 5">
            <a:extLst>
              <a:ext uri="{FF2B5EF4-FFF2-40B4-BE49-F238E27FC236}">
                <a16:creationId xmlns:a16="http://schemas.microsoft.com/office/drawing/2014/main" id="{AD9B9BAD-09CB-361C-BA2E-5A95C3BA9634}"/>
              </a:ext>
            </a:extLst>
          </p:cNvPr>
          <p:cNvSpPr/>
          <p:nvPr/>
        </p:nvSpPr>
        <p:spPr>
          <a:xfrm>
            <a:off x="1303150" y="2091028"/>
            <a:ext cx="1221560" cy="567178"/>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2400" dirty="0" err="1">
                <a:solidFill>
                  <a:schemeClr val="bg1">
                    <a:lumMod val="95000"/>
                  </a:schemeClr>
                </a:solidFill>
              </a:rPr>
              <a:t>TESSy</a:t>
            </a:r>
            <a:endParaRPr lang="en-GB" sz="2400" dirty="0">
              <a:solidFill>
                <a:schemeClr val="bg1">
                  <a:lumMod val="95000"/>
                </a:schemeClr>
              </a:solidFill>
            </a:endParaRPr>
          </a:p>
        </p:txBody>
      </p:sp>
      <p:sp>
        <p:nvSpPr>
          <p:cNvPr id="7" name="Rectangle: Rounded Corners 6">
            <a:extLst>
              <a:ext uri="{FF2B5EF4-FFF2-40B4-BE49-F238E27FC236}">
                <a16:creationId xmlns:a16="http://schemas.microsoft.com/office/drawing/2014/main" id="{ED99F5A5-29EB-E3BC-EF22-F1E70A2DBA23}"/>
              </a:ext>
            </a:extLst>
          </p:cNvPr>
          <p:cNvSpPr/>
          <p:nvPr/>
        </p:nvSpPr>
        <p:spPr>
          <a:xfrm>
            <a:off x="1328537" y="2975065"/>
            <a:ext cx="1418996" cy="518858"/>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2400" dirty="0" err="1">
                <a:solidFill>
                  <a:schemeClr val="bg1">
                    <a:lumMod val="95000"/>
                  </a:schemeClr>
                </a:solidFill>
              </a:rPr>
              <a:t>Epipulse</a:t>
            </a:r>
            <a:endParaRPr lang="en-GB" sz="2400" dirty="0">
              <a:solidFill>
                <a:schemeClr val="bg1">
                  <a:lumMod val="95000"/>
                </a:schemeClr>
              </a:solidFill>
            </a:endParaRPr>
          </a:p>
        </p:txBody>
      </p:sp>
      <p:sp>
        <p:nvSpPr>
          <p:cNvPr id="8" name="Rectangle: Rounded Corners 7">
            <a:extLst>
              <a:ext uri="{FF2B5EF4-FFF2-40B4-BE49-F238E27FC236}">
                <a16:creationId xmlns:a16="http://schemas.microsoft.com/office/drawing/2014/main" id="{F7FFA818-CE6D-D40A-F22A-EE5029A31355}"/>
              </a:ext>
            </a:extLst>
          </p:cNvPr>
          <p:cNvSpPr/>
          <p:nvPr/>
        </p:nvSpPr>
        <p:spPr>
          <a:xfrm>
            <a:off x="1328535" y="4428674"/>
            <a:ext cx="1418998" cy="365125"/>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1600" dirty="0">
                <a:solidFill>
                  <a:schemeClr val="bg1">
                    <a:lumMod val="95000"/>
                  </a:schemeClr>
                </a:solidFill>
              </a:rPr>
              <a:t>ECDC SFTP</a:t>
            </a:r>
          </a:p>
        </p:txBody>
      </p:sp>
      <p:sp>
        <p:nvSpPr>
          <p:cNvPr id="10" name="Rectangle: Rounded Corners 9">
            <a:extLst>
              <a:ext uri="{FF2B5EF4-FFF2-40B4-BE49-F238E27FC236}">
                <a16:creationId xmlns:a16="http://schemas.microsoft.com/office/drawing/2014/main" id="{8D9EA246-3CC4-0DAB-C421-047F5BD01FA8}"/>
              </a:ext>
            </a:extLst>
          </p:cNvPr>
          <p:cNvSpPr/>
          <p:nvPr/>
        </p:nvSpPr>
        <p:spPr>
          <a:xfrm>
            <a:off x="1328536" y="5049829"/>
            <a:ext cx="2027131" cy="357827"/>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1600" dirty="0">
                <a:solidFill>
                  <a:schemeClr val="bg1">
                    <a:lumMod val="95000"/>
                  </a:schemeClr>
                </a:solidFill>
              </a:rPr>
              <a:t>ECDC upload app</a:t>
            </a:r>
          </a:p>
        </p:txBody>
      </p:sp>
      <p:cxnSp>
        <p:nvCxnSpPr>
          <p:cNvPr id="16" name="Straight Arrow Connector 15">
            <a:extLst>
              <a:ext uri="{FF2B5EF4-FFF2-40B4-BE49-F238E27FC236}">
                <a16:creationId xmlns:a16="http://schemas.microsoft.com/office/drawing/2014/main" id="{6C834993-8DEE-10AF-F154-0FFA140A7B1B}"/>
              </a:ext>
            </a:extLst>
          </p:cNvPr>
          <p:cNvCxnSpPr>
            <a:cxnSpLocks/>
          </p:cNvCxnSpPr>
          <p:nvPr/>
        </p:nvCxnSpPr>
        <p:spPr>
          <a:xfrm>
            <a:off x="829765" y="2380061"/>
            <a:ext cx="498771"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21" name="Straight Arrow Connector 20">
            <a:extLst>
              <a:ext uri="{FF2B5EF4-FFF2-40B4-BE49-F238E27FC236}">
                <a16:creationId xmlns:a16="http://schemas.microsoft.com/office/drawing/2014/main" id="{6E93F85E-7692-76FF-8C1B-A3D833010318}"/>
              </a:ext>
            </a:extLst>
          </p:cNvPr>
          <p:cNvCxnSpPr>
            <a:cxnSpLocks/>
          </p:cNvCxnSpPr>
          <p:nvPr/>
        </p:nvCxnSpPr>
        <p:spPr>
          <a:xfrm>
            <a:off x="836692" y="3192012"/>
            <a:ext cx="498771"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23" name="Straight Arrow Connector 22">
            <a:extLst>
              <a:ext uri="{FF2B5EF4-FFF2-40B4-BE49-F238E27FC236}">
                <a16:creationId xmlns:a16="http://schemas.microsoft.com/office/drawing/2014/main" id="{C5C56A45-5BF1-3B6A-4496-E28CB4A94379}"/>
              </a:ext>
            </a:extLst>
          </p:cNvPr>
          <p:cNvCxnSpPr>
            <a:cxnSpLocks/>
          </p:cNvCxnSpPr>
          <p:nvPr/>
        </p:nvCxnSpPr>
        <p:spPr>
          <a:xfrm>
            <a:off x="836696" y="4625597"/>
            <a:ext cx="498771"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24" name="Straight Arrow Connector 23">
            <a:extLst>
              <a:ext uri="{FF2B5EF4-FFF2-40B4-BE49-F238E27FC236}">
                <a16:creationId xmlns:a16="http://schemas.microsoft.com/office/drawing/2014/main" id="{97DBC5AA-FF58-C818-1002-EDB9E28F1AE9}"/>
              </a:ext>
            </a:extLst>
          </p:cNvPr>
          <p:cNvCxnSpPr>
            <a:cxnSpLocks/>
          </p:cNvCxnSpPr>
          <p:nvPr/>
        </p:nvCxnSpPr>
        <p:spPr>
          <a:xfrm>
            <a:off x="836698" y="5248323"/>
            <a:ext cx="498771"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29" name="TextBox 28">
            <a:extLst>
              <a:ext uri="{FF2B5EF4-FFF2-40B4-BE49-F238E27FC236}">
                <a16:creationId xmlns:a16="http://schemas.microsoft.com/office/drawing/2014/main" id="{B37E290A-856D-4ED9-752A-9F1B2CC51B16}"/>
              </a:ext>
            </a:extLst>
          </p:cNvPr>
          <p:cNvSpPr txBox="1"/>
          <p:nvPr/>
        </p:nvSpPr>
        <p:spPr>
          <a:xfrm>
            <a:off x="3852630" y="2217651"/>
            <a:ext cx="6821557" cy="313932"/>
          </a:xfrm>
          <a:prstGeom prst="rect">
            <a:avLst/>
          </a:prstGeom>
          <a:noFill/>
        </p:spPr>
        <p:txBody>
          <a:bodyPr wrap="square" rtlCol="0">
            <a:spAutoFit/>
          </a:bodyPr>
          <a:lstStyle/>
          <a:p>
            <a:r>
              <a:rPr lang="en-GB" sz="1600" dirty="0"/>
              <a:t>Collecting, analysing and disseminating surveillance data.</a:t>
            </a:r>
          </a:p>
        </p:txBody>
      </p:sp>
      <p:sp>
        <p:nvSpPr>
          <p:cNvPr id="30" name="TextBox 29">
            <a:extLst>
              <a:ext uri="{FF2B5EF4-FFF2-40B4-BE49-F238E27FC236}">
                <a16:creationId xmlns:a16="http://schemas.microsoft.com/office/drawing/2014/main" id="{CB8AE6A5-E33C-399A-4AD2-97A9EC1551B5}"/>
              </a:ext>
            </a:extLst>
          </p:cNvPr>
          <p:cNvSpPr txBox="1"/>
          <p:nvPr/>
        </p:nvSpPr>
        <p:spPr>
          <a:xfrm>
            <a:off x="3852630" y="2774359"/>
            <a:ext cx="7129135" cy="757130"/>
          </a:xfrm>
          <a:prstGeom prst="rect">
            <a:avLst/>
          </a:prstGeom>
          <a:noFill/>
        </p:spPr>
        <p:txBody>
          <a:bodyPr wrap="square" rtlCol="0">
            <a:spAutoFit/>
          </a:bodyPr>
          <a:lstStyle/>
          <a:p>
            <a:pPr algn="just"/>
            <a:r>
              <a:rPr lang="en-GB" sz="1600" dirty="0"/>
              <a:t>Collecting, analysing, sharing, and discussing infectious disease data for threat detection, monitoring, risk assessment and outbreak response. Data are shared on a voluntary basis.</a:t>
            </a:r>
            <a:endParaRPr lang="en-GB" sz="2800" dirty="0"/>
          </a:p>
        </p:txBody>
      </p:sp>
      <p:sp>
        <p:nvSpPr>
          <p:cNvPr id="31" name="TextBox 30">
            <a:extLst>
              <a:ext uri="{FF2B5EF4-FFF2-40B4-BE49-F238E27FC236}">
                <a16:creationId xmlns:a16="http://schemas.microsoft.com/office/drawing/2014/main" id="{BEA49CD4-976F-E2EA-EE8E-DCE79380C89F}"/>
              </a:ext>
            </a:extLst>
          </p:cNvPr>
          <p:cNvSpPr txBox="1"/>
          <p:nvPr/>
        </p:nvSpPr>
        <p:spPr>
          <a:xfrm>
            <a:off x="3820611" y="4466503"/>
            <a:ext cx="6853576" cy="313932"/>
          </a:xfrm>
          <a:prstGeom prst="rect">
            <a:avLst/>
          </a:prstGeom>
          <a:noFill/>
        </p:spPr>
        <p:txBody>
          <a:bodyPr wrap="square" rtlCol="0">
            <a:spAutoFit/>
          </a:bodyPr>
          <a:lstStyle/>
          <a:p>
            <a:r>
              <a:rPr lang="en-GB" sz="1600" dirty="0"/>
              <a:t>Genomic data upload (ad-hoc reporting, GDPR-compliant space).</a:t>
            </a:r>
          </a:p>
        </p:txBody>
      </p:sp>
      <p:sp>
        <p:nvSpPr>
          <p:cNvPr id="32" name="TextBox 31">
            <a:extLst>
              <a:ext uri="{FF2B5EF4-FFF2-40B4-BE49-F238E27FC236}">
                <a16:creationId xmlns:a16="http://schemas.microsoft.com/office/drawing/2014/main" id="{DD90D984-8E7D-824F-3999-2F44404F657B}"/>
              </a:ext>
            </a:extLst>
          </p:cNvPr>
          <p:cNvSpPr txBox="1"/>
          <p:nvPr/>
        </p:nvSpPr>
        <p:spPr>
          <a:xfrm>
            <a:off x="3820611" y="5022341"/>
            <a:ext cx="6012814" cy="313932"/>
          </a:xfrm>
          <a:prstGeom prst="rect">
            <a:avLst/>
          </a:prstGeom>
          <a:noFill/>
        </p:spPr>
        <p:txBody>
          <a:bodyPr wrap="square" rtlCol="0">
            <a:spAutoFit/>
          </a:bodyPr>
          <a:lstStyle/>
          <a:p>
            <a:r>
              <a:rPr lang="en-GB" sz="1600" dirty="0"/>
              <a:t>Genomic and epidemiological data upload.</a:t>
            </a:r>
          </a:p>
        </p:txBody>
      </p:sp>
      <p:sp>
        <p:nvSpPr>
          <p:cNvPr id="3" name="Rectangle: Rounded Corners 2">
            <a:extLst>
              <a:ext uri="{FF2B5EF4-FFF2-40B4-BE49-F238E27FC236}">
                <a16:creationId xmlns:a16="http://schemas.microsoft.com/office/drawing/2014/main" id="{161F42FF-0463-E331-192A-48BAF3FE2FB8}"/>
              </a:ext>
            </a:extLst>
          </p:cNvPr>
          <p:cNvSpPr/>
          <p:nvPr/>
        </p:nvSpPr>
        <p:spPr>
          <a:xfrm>
            <a:off x="1354901" y="3773772"/>
            <a:ext cx="1027351" cy="365124"/>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2100" dirty="0">
                <a:solidFill>
                  <a:schemeClr val="bg1">
                    <a:lumMod val="95000"/>
                  </a:schemeClr>
                </a:solidFill>
              </a:rPr>
              <a:t>EWRS</a:t>
            </a:r>
          </a:p>
        </p:txBody>
      </p:sp>
      <p:cxnSp>
        <p:nvCxnSpPr>
          <p:cNvPr id="9" name="Straight Arrow Connector 8">
            <a:extLst>
              <a:ext uri="{FF2B5EF4-FFF2-40B4-BE49-F238E27FC236}">
                <a16:creationId xmlns:a16="http://schemas.microsoft.com/office/drawing/2014/main" id="{ADE2B62C-2F0B-B36A-EFDC-A5D28122B224}"/>
              </a:ext>
            </a:extLst>
          </p:cNvPr>
          <p:cNvCxnSpPr>
            <a:cxnSpLocks/>
          </p:cNvCxnSpPr>
          <p:nvPr/>
        </p:nvCxnSpPr>
        <p:spPr>
          <a:xfrm>
            <a:off x="844746" y="3962715"/>
            <a:ext cx="498771"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02477372-4D36-6C90-0E7B-E9FAD6BB7DC9}"/>
              </a:ext>
            </a:extLst>
          </p:cNvPr>
          <p:cNvSpPr txBox="1"/>
          <p:nvPr/>
        </p:nvSpPr>
        <p:spPr>
          <a:xfrm>
            <a:off x="3872753" y="1701346"/>
            <a:ext cx="2931459" cy="341632"/>
          </a:xfrm>
          <a:prstGeom prst="rect">
            <a:avLst/>
          </a:prstGeom>
          <a:noFill/>
        </p:spPr>
        <p:txBody>
          <a:bodyPr wrap="square" rtlCol="0">
            <a:spAutoFit/>
          </a:bodyPr>
          <a:lstStyle/>
          <a:p>
            <a:r>
              <a:rPr lang="en-GB" sz="1800" b="1" dirty="0"/>
              <a:t>Designed for</a:t>
            </a:r>
          </a:p>
        </p:txBody>
      </p:sp>
      <p:sp>
        <p:nvSpPr>
          <p:cNvPr id="12" name="TextBox 11">
            <a:extLst>
              <a:ext uri="{FF2B5EF4-FFF2-40B4-BE49-F238E27FC236}">
                <a16:creationId xmlns:a16="http://schemas.microsoft.com/office/drawing/2014/main" id="{AC5EAC1E-606C-61CA-6695-8BBC7E7CCA6E}"/>
              </a:ext>
            </a:extLst>
          </p:cNvPr>
          <p:cNvSpPr txBox="1"/>
          <p:nvPr/>
        </p:nvSpPr>
        <p:spPr>
          <a:xfrm>
            <a:off x="3820611" y="3735231"/>
            <a:ext cx="7241836" cy="535531"/>
          </a:xfrm>
          <a:prstGeom prst="rect">
            <a:avLst/>
          </a:prstGeom>
          <a:noFill/>
        </p:spPr>
        <p:txBody>
          <a:bodyPr wrap="square" rtlCol="0">
            <a:spAutoFit/>
          </a:bodyPr>
          <a:lstStyle/>
          <a:p>
            <a:r>
              <a:rPr lang="en-GB" sz="1600" dirty="0"/>
              <a:t>Formal notification of outbreaks, clusters and contact tracing data. Data are used for risk management.</a:t>
            </a:r>
          </a:p>
        </p:txBody>
      </p:sp>
      <p:cxnSp>
        <p:nvCxnSpPr>
          <p:cNvPr id="14" name="Straight Connector 13">
            <a:extLst>
              <a:ext uri="{FF2B5EF4-FFF2-40B4-BE49-F238E27FC236}">
                <a16:creationId xmlns:a16="http://schemas.microsoft.com/office/drawing/2014/main" id="{65E4433A-4609-3ED4-9BFC-36F52B2D510A}"/>
              </a:ext>
            </a:extLst>
          </p:cNvPr>
          <p:cNvCxnSpPr>
            <a:cxnSpLocks/>
          </p:cNvCxnSpPr>
          <p:nvPr/>
        </p:nvCxnSpPr>
        <p:spPr>
          <a:xfrm>
            <a:off x="3603812" y="1661590"/>
            <a:ext cx="0" cy="3926369"/>
          </a:xfrm>
          <a:prstGeom prst="line">
            <a:avLst/>
          </a:prstGeom>
          <a:ln cap="rnd"/>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8133049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AEC63-D214-58F6-5EAE-C0DD9BFEFBD4}"/>
              </a:ext>
            </a:extLst>
          </p:cNvPr>
          <p:cNvSpPr>
            <a:spLocks noGrp="1"/>
          </p:cNvSpPr>
          <p:nvPr>
            <p:ph type="title"/>
          </p:nvPr>
        </p:nvSpPr>
        <p:spPr/>
        <p:txBody>
          <a:bodyPr/>
          <a:lstStyle/>
          <a:p>
            <a:r>
              <a:rPr lang="en-GB" dirty="0"/>
              <a:t>How do we collect the data?</a:t>
            </a:r>
          </a:p>
        </p:txBody>
      </p:sp>
      <p:sp>
        <p:nvSpPr>
          <p:cNvPr id="4" name="Footer Placeholder 3">
            <a:extLst>
              <a:ext uri="{FF2B5EF4-FFF2-40B4-BE49-F238E27FC236}">
                <a16:creationId xmlns:a16="http://schemas.microsoft.com/office/drawing/2014/main" id="{690D89A0-35CA-7D93-0722-7E20B795C2BE}"/>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5403FD22-C924-A067-2B6D-52009099E79C}"/>
              </a:ext>
            </a:extLst>
          </p:cNvPr>
          <p:cNvSpPr>
            <a:spLocks noGrp="1"/>
          </p:cNvSpPr>
          <p:nvPr>
            <p:ph type="sldNum" sz="quarter" idx="12"/>
          </p:nvPr>
        </p:nvSpPr>
        <p:spPr/>
        <p:txBody>
          <a:bodyPr/>
          <a:lstStyle/>
          <a:p>
            <a:fld id="{F9E29A8E-A0F1-419A-8E8B-A78BF9C70DE8}" type="slidenum">
              <a:rPr lang="en-GB" smtClean="0"/>
              <a:pPr/>
              <a:t>9</a:t>
            </a:fld>
            <a:endParaRPr lang="en-GB" dirty="0"/>
          </a:p>
        </p:txBody>
      </p:sp>
      <p:sp>
        <p:nvSpPr>
          <p:cNvPr id="13" name="TextBox 12">
            <a:extLst>
              <a:ext uri="{FF2B5EF4-FFF2-40B4-BE49-F238E27FC236}">
                <a16:creationId xmlns:a16="http://schemas.microsoft.com/office/drawing/2014/main" id="{78AFC66F-2229-A610-B4E7-0F8C20C863ED}"/>
              </a:ext>
            </a:extLst>
          </p:cNvPr>
          <p:cNvSpPr txBox="1"/>
          <p:nvPr/>
        </p:nvSpPr>
        <p:spPr>
          <a:xfrm>
            <a:off x="3883452" y="2258747"/>
            <a:ext cx="6821557" cy="535531"/>
          </a:xfrm>
          <a:prstGeom prst="rect">
            <a:avLst/>
          </a:prstGeom>
          <a:noFill/>
        </p:spPr>
        <p:txBody>
          <a:bodyPr wrap="square" rtlCol="0">
            <a:spAutoFit/>
          </a:bodyPr>
          <a:lstStyle/>
          <a:p>
            <a:r>
              <a:rPr lang="en-GB" sz="1600" dirty="0">
                <a:solidFill>
                  <a:srgbClr val="00B050"/>
                </a:solidFill>
              </a:rPr>
              <a:t>Structured data</a:t>
            </a:r>
            <a:r>
              <a:rPr lang="en-GB" sz="1600" dirty="0"/>
              <a:t>. Data submitter must</a:t>
            </a:r>
            <a:r>
              <a:rPr lang="en-GB" sz="1600" dirty="0">
                <a:solidFill>
                  <a:srgbClr val="FF0000"/>
                </a:solidFill>
              </a:rPr>
              <a:t> fix data validation errors. Approvals needed.</a:t>
            </a:r>
          </a:p>
        </p:txBody>
      </p:sp>
      <p:sp>
        <p:nvSpPr>
          <p:cNvPr id="15" name="TextBox 14">
            <a:extLst>
              <a:ext uri="{FF2B5EF4-FFF2-40B4-BE49-F238E27FC236}">
                <a16:creationId xmlns:a16="http://schemas.microsoft.com/office/drawing/2014/main" id="{97CD4BB9-BC38-EF5D-2460-9896FE654474}"/>
              </a:ext>
            </a:extLst>
          </p:cNvPr>
          <p:cNvSpPr txBox="1"/>
          <p:nvPr/>
        </p:nvSpPr>
        <p:spPr>
          <a:xfrm>
            <a:off x="3883452" y="3072198"/>
            <a:ext cx="8024967" cy="535531"/>
          </a:xfrm>
          <a:prstGeom prst="rect">
            <a:avLst/>
          </a:prstGeom>
          <a:noFill/>
        </p:spPr>
        <p:txBody>
          <a:bodyPr wrap="square" rtlCol="0">
            <a:spAutoFit/>
          </a:bodyPr>
          <a:lstStyle/>
          <a:p>
            <a:pPr algn="just"/>
            <a:r>
              <a:rPr lang="en-GB" sz="1600" dirty="0">
                <a:solidFill>
                  <a:srgbClr val="00B050"/>
                </a:solidFill>
              </a:rPr>
              <a:t>Informal discussion</a:t>
            </a:r>
            <a:r>
              <a:rPr lang="en-GB" sz="1600" dirty="0"/>
              <a:t>,</a:t>
            </a:r>
            <a:r>
              <a:rPr lang="en-GB" sz="1600" dirty="0">
                <a:solidFill>
                  <a:srgbClr val="00B050"/>
                </a:solidFill>
              </a:rPr>
              <a:t> fast information turnover</a:t>
            </a:r>
            <a:r>
              <a:rPr lang="en-GB" sz="1600" dirty="0"/>
              <a:t>,</a:t>
            </a:r>
            <a:r>
              <a:rPr lang="en-GB" sz="1600" dirty="0">
                <a:solidFill>
                  <a:srgbClr val="00B050"/>
                </a:solidFill>
              </a:rPr>
              <a:t> low reporting threshold, cross-domain / cross-disciplinary collaboration</a:t>
            </a:r>
            <a:r>
              <a:rPr lang="en-GB" sz="1600" dirty="0"/>
              <a:t>. </a:t>
            </a:r>
            <a:r>
              <a:rPr lang="en-GB" sz="1600" dirty="0">
                <a:solidFill>
                  <a:srgbClr val="FF0000"/>
                </a:solidFill>
              </a:rPr>
              <a:t>Complex and evolving tool</a:t>
            </a:r>
            <a:r>
              <a:rPr lang="en-GB" sz="1600" dirty="0"/>
              <a:t>.  </a:t>
            </a:r>
          </a:p>
        </p:txBody>
      </p:sp>
      <p:sp>
        <p:nvSpPr>
          <p:cNvPr id="17" name="TextBox 16">
            <a:extLst>
              <a:ext uri="{FF2B5EF4-FFF2-40B4-BE49-F238E27FC236}">
                <a16:creationId xmlns:a16="http://schemas.microsoft.com/office/drawing/2014/main" id="{B3EE9EED-889E-D39B-E74B-EA50DA313022}"/>
              </a:ext>
            </a:extLst>
          </p:cNvPr>
          <p:cNvSpPr txBox="1"/>
          <p:nvPr/>
        </p:nvSpPr>
        <p:spPr>
          <a:xfrm>
            <a:off x="3883452" y="4466503"/>
            <a:ext cx="6853576" cy="313932"/>
          </a:xfrm>
          <a:prstGeom prst="rect">
            <a:avLst/>
          </a:prstGeom>
          <a:noFill/>
        </p:spPr>
        <p:txBody>
          <a:bodyPr wrap="square" rtlCol="0">
            <a:spAutoFit/>
          </a:bodyPr>
          <a:lstStyle/>
          <a:p>
            <a:r>
              <a:rPr lang="en-GB" sz="1600" dirty="0">
                <a:solidFill>
                  <a:srgbClr val="00B050"/>
                </a:solidFill>
              </a:rPr>
              <a:t>Ease-of-use, flexible access</a:t>
            </a:r>
            <a:r>
              <a:rPr lang="en-GB" sz="1600" dirty="0"/>
              <a:t>. </a:t>
            </a:r>
            <a:r>
              <a:rPr lang="en-GB" sz="1600" dirty="0">
                <a:solidFill>
                  <a:srgbClr val="FF0000"/>
                </a:solidFill>
              </a:rPr>
              <a:t>Only for genomic data</a:t>
            </a:r>
            <a:r>
              <a:rPr lang="en-GB" sz="1600" dirty="0"/>
              <a:t>. </a:t>
            </a:r>
          </a:p>
        </p:txBody>
      </p:sp>
      <p:sp>
        <p:nvSpPr>
          <p:cNvPr id="18" name="TextBox 17">
            <a:extLst>
              <a:ext uri="{FF2B5EF4-FFF2-40B4-BE49-F238E27FC236}">
                <a16:creationId xmlns:a16="http://schemas.microsoft.com/office/drawing/2014/main" id="{FAE3002A-08D3-7200-72FD-EF9C2E52E1A2}"/>
              </a:ext>
            </a:extLst>
          </p:cNvPr>
          <p:cNvSpPr txBox="1"/>
          <p:nvPr/>
        </p:nvSpPr>
        <p:spPr>
          <a:xfrm>
            <a:off x="3883452" y="5022341"/>
            <a:ext cx="7939389" cy="313932"/>
          </a:xfrm>
          <a:prstGeom prst="rect">
            <a:avLst/>
          </a:prstGeom>
          <a:noFill/>
        </p:spPr>
        <p:txBody>
          <a:bodyPr wrap="square" rtlCol="0">
            <a:spAutoFit/>
          </a:bodyPr>
          <a:lstStyle/>
          <a:p>
            <a:r>
              <a:rPr lang="en-GB" sz="1600" dirty="0">
                <a:solidFill>
                  <a:srgbClr val="00B050"/>
                </a:solidFill>
              </a:rPr>
              <a:t>Genomic and epidemiological data upload</a:t>
            </a:r>
            <a:r>
              <a:rPr lang="en-GB" sz="1600" dirty="0"/>
              <a:t>. </a:t>
            </a:r>
            <a:r>
              <a:rPr lang="en-GB" sz="1600" dirty="0">
                <a:solidFill>
                  <a:srgbClr val="FF0000"/>
                </a:solidFill>
              </a:rPr>
              <a:t>Software installation required</a:t>
            </a:r>
            <a:r>
              <a:rPr lang="en-GB" sz="1600" dirty="0"/>
              <a:t>.</a:t>
            </a:r>
          </a:p>
        </p:txBody>
      </p:sp>
      <p:sp>
        <p:nvSpPr>
          <p:cNvPr id="19" name="TextBox 18">
            <a:extLst>
              <a:ext uri="{FF2B5EF4-FFF2-40B4-BE49-F238E27FC236}">
                <a16:creationId xmlns:a16="http://schemas.microsoft.com/office/drawing/2014/main" id="{A0DB9460-4886-C9EA-EDB5-9B8F5478DA08}"/>
              </a:ext>
            </a:extLst>
          </p:cNvPr>
          <p:cNvSpPr txBox="1"/>
          <p:nvPr/>
        </p:nvSpPr>
        <p:spPr>
          <a:xfrm>
            <a:off x="3883452" y="3807149"/>
            <a:ext cx="7241836" cy="535531"/>
          </a:xfrm>
          <a:prstGeom prst="rect">
            <a:avLst/>
          </a:prstGeom>
          <a:noFill/>
        </p:spPr>
        <p:txBody>
          <a:bodyPr wrap="square" rtlCol="0">
            <a:spAutoFit/>
          </a:bodyPr>
          <a:lstStyle/>
          <a:p>
            <a:r>
              <a:rPr lang="en-GB" sz="1600" dirty="0">
                <a:solidFill>
                  <a:srgbClr val="00B050"/>
                </a:solidFill>
              </a:rPr>
              <a:t>Direct communication channel among member states and with the EC</a:t>
            </a:r>
            <a:r>
              <a:rPr lang="en-GB" sz="1600" dirty="0"/>
              <a:t>. </a:t>
            </a:r>
            <a:r>
              <a:rPr lang="en-GB" sz="1600" dirty="0">
                <a:solidFill>
                  <a:srgbClr val="FF0000"/>
                </a:solidFill>
              </a:rPr>
              <a:t>Formal communication channel</a:t>
            </a:r>
            <a:r>
              <a:rPr lang="en-GB" sz="1600" dirty="0"/>
              <a:t>. </a:t>
            </a:r>
          </a:p>
        </p:txBody>
      </p:sp>
      <p:sp>
        <p:nvSpPr>
          <p:cNvPr id="20" name="Rectangle 19">
            <a:extLst>
              <a:ext uri="{FF2B5EF4-FFF2-40B4-BE49-F238E27FC236}">
                <a16:creationId xmlns:a16="http://schemas.microsoft.com/office/drawing/2014/main" id="{55EE7EB3-427B-CBA4-4C62-26083948F875}"/>
              </a:ext>
            </a:extLst>
          </p:cNvPr>
          <p:cNvSpPr/>
          <p:nvPr/>
        </p:nvSpPr>
        <p:spPr>
          <a:xfrm rot="16200000">
            <a:off x="-1187347" y="3565778"/>
            <a:ext cx="3636458" cy="397766"/>
          </a:xfrm>
          <a:prstGeom prst="rect">
            <a:avLst/>
          </a:prstGeom>
          <a:solidFill>
            <a:schemeClr val="tx1"/>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800" dirty="0">
                <a:solidFill>
                  <a:schemeClr val="bg1">
                    <a:lumMod val="95000"/>
                  </a:schemeClr>
                </a:solidFill>
              </a:rPr>
              <a:t>Member States</a:t>
            </a:r>
          </a:p>
        </p:txBody>
      </p:sp>
      <p:sp>
        <p:nvSpPr>
          <p:cNvPr id="22" name="Rectangle: Rounded Corners 21">
            <a:extLst>
              <a:ext uri="{FF2B5EF4-FFF2-40B4-BE49-F238E27FC236}">
                <a16:creationId xmlns:a16="http://schemas.microsoft.com/office/drawing/2014/main" id="{DCA72496-FFC8-E755-4E4B-AAF78DA7FAF1}"/>
              </a:ext>
            </a:extLst>
          </p:cNvPr>
          <p:cNvSpPr/>
          <p:nvPr/>
        </p:nvSpPr>
        <p:spPr>
          <a:xfrm>
            <a:off x="1303150" y="2091028"/>
            <a:ext cx="1221560" cy="567178"/>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2400" dirty="0" err="1">
                <a:solidFill>
                  <a:schemeClr val="bg1">
                    <a:lumMod val="95000"/>
                  </a:schemeClr>
                </a:solidFill>
              </a:rPr>
              <a:t>TESSy</a:t>
            </a:r>
            <a:endParaRPr lang="en-GB" sz="2400" dirty="0">
              <a:solidFill>
                <a:schemeClr val="bg1">
                  <a:lumMod val="95000"/>
                </a:schemeClr>
              </a:solidFill>
            </a:endParaRPr>
          </a:p>
        </p:txBody>
      </p:sp>
      <p:sp>
        <p:nvSpPr>
          <p:cNvPr id="25" name="Rectangle: Rounded Corners 24">
            <a:extLst>
              <a:ext uri="{FF2B5EF4-FFF2-40B4-BE49-F238E27FC236}">
                <a16:creationId xmlns:a16="http://schemas.microsoft.com/office/drawing/2014/main" id="{76A9C79A-C2C1-69C6-24AB-F0D6CEC246AF}"/>
              </a:ext>
            </a:extLst>
          </p:cNvPr>
          <p:cNvSpPr/>
          <p:nvPr/>
        </p:nvSpPr>
        <p:spPr>
          <a:xfrm>
            <a:off x="1328537" y="2975065"/>
            <a:ext cx="1418996" cy="518858"/>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2400" dirty="0" err="1">
                <a:solidFill>
                  <a:schemeClr val="bg1">
                    <a:lumMod val="95000"/>
                  </a:schemeClr>
                </a:solidFill>
              </a:rPr>
              <a:t>Epipulse</a:t>
            </a:r>
            <a:endParaRPr lang="en-GB" sz="2400" dirty="0">
              <a:solidFill>
                <a:schemeClr val="bg1">
                  <a:lumMod val="95000"/>
                </a:schemeClr>
              </a:solidFill>
            </a:endParaRPr>
          </a:p>
        </p:txBody>
      </p:sp>
      <p:sp>
        <p:nvSpPr>
          <p:cNvPr id="26" name="Rectangle: Rounded Corners 25">
            <a:extLst>
              <a:ext uri="{FF2B5EF4-FFF2-40B4-BE49-F238E27FC236}">
                <a16:creationId xmlns:a16="http://schemas.microsoft.com/office/drawing/2014/main" id="{0565852F-6AED-20D9-3FED-147394990B44}"/>
              </a:ext>
            </a:extLst>
          </p:cNvPr>
          <p:cNvSpPr/>
          <p:nvPr/>
        </p:nvSpPr>
        <p:spPr>
          <a:xfrm>
            <a:off x="1328535" y="4428674"/>
            <a:ext cx="1418998" cy="365125"/>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1600" dirty="0">
                <a:solidFill>
                  <a:schemeClr val="bg1">
                    <a:lumMod val="95000"/>
                  </a:schemeClr>
                </a:solidFill>
              </a:rPr>
              <a:t>ECDC SFTP</a:t>
            </a:r>
          </a:p>
        </p:txBody>
      </p:sp>
      <p:sp>
        <p:nvSpPr>
          <p:cNvPr id="27" name="Rectangle: Rounded Corners 26">
            <a:extLst>
              <a:ext uri="{FF2B5EF4-FFF2-40B4-BE49-F238E27FC236}">
                <a16:creationId xmlns:a16="http://schemas.microsoft.com/office/drawing/2014/main" id="{14BA0262-3B38-A70F-0B1B-F7B2456E21F5}"/>
              </a:ext>
            </a:extLst>
          </p:cNvPr>
          <p:cNvSpPr/>
          <p:nvPr/>
        </p:nvSpPr>
        <p:spPr>
          <a:xfrm>
            <a:off x="1328536" y="5049829"/>
            <a:ext cx="2027131" cy="357827"/>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1600" dirty="0">
                <a:solidFill>
                  <a:schemeClr val="bg1">
                    <a:lumMod val="95000"/>
                  </a:schemeClr>
                </a:solidFill>
              </a:rPr>
              <a:t>ECDC upload app</a:t>
            </a:r>
          </a:p>
        </p:txBody>
      </p:sp>
      <p:cxnSp>
        <p:nvCxnSpPr>
          <p:cNvPr id="28" name="Straight Arrow Connector 27">
            <a:extLst>
              <a:ext uri="{FF2B5EF4-FFF2-40B4-BE49-F238E27FC236}">
                <a16:creationId xmlns:a16="http://schemas.microsoft.com/office/drawing/2014/main" id="{57E5808C-36E0-F643-751D-5C4EAB9596B2}"/>
              </a:ext>
            </a:extLst>
          </p:cNvPr>
          <p:cNvCxnSpPr>
            <a:cxnSpLocks/>
          </p:cNvCxnSpPr>
          <p:nvPr/>
        </p:nvCxnSpPr>
        <p:spPr>
          <a:xfrm>
            <a:off x="829765" y="2380061"/>
            <a:ext cx="498771"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33" name="Straight Arrow Connector 32">
            <a:extLst>
              <a:ext uri="{FF2B5EF4-FFF2-40B4-BE49-F238E27FC236}">
                <a16:creationId xmlns:a16="http://schemas.microsoft.com/office/drawing/2014/main" id="{BC109853-0438-BB27-ECF7-4C4EF5B5D37D}"/>
              </a:ext>
            </a:extLst>
          </p:cNvPr>
          <p:cNvCxnSpPr>
            <a:cxnSpLocks/>
          </p:cNvCxnSpPr>
          <p:nvPr/>
        </p:nvCxnSpPr>
        <p:spPr>
          <a:xfrm>
            <a:off x="836692" y="3192012"/>
            <a:ext cx="498771"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34" name="Straight Arrow Connector 33">
            <a:extLst>
              <a:ext uri="{FF2B5EF4-FFF2-40B4-BE49-F238E27FC236}">
                <a16:creationId xmlns:a16="http://schemas.microsoft.com/office/drawing/2014/main" id="{6771BC92-E08D-1D5F-1BB4-47A2C63F3576}"/>
              </a:ext>
            </a:extLst>
          </p:cNvPr>
          <p:cNvCxnSpPr>
            <a:cxnSpLocks/>
          </p:cNvCxnSpPr>
          <p:nvPr/>
        </p:nvCxnSpPr>
        <p:spPr>
          <a:xfrm>
            <a:off x="836696" y="4625597"/>
            <a:ext cx="498771"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35" name="Straight Arrow Connector 34">
            <a:extLst>
              <a:ext uri="{FF2B5EF4-FFF2-40B4-BE49-F238E27FC236}">
                <a16:creationId xmlns:a16="http://schemas.microsoft.com/office/drawing/2014/main" id="{8A40E393-D22B-505E-64A1-0A44ED45199C}"/>
              </a:ext>
            </a:extLst>
          </p:cNvPr>
          <p:cNvCxnSpPr>
            <a:cxnSpLocks/>
          </p:cNvCxnSpPr>
          <p:nvPr/>
        </p:nvCxnSpPr>
        <p:spPr>
          <a:xfrm>
            <a:off x="836698" y="5248323"/>
            <a:ext cx="498771"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36" name="Rectangle: Rounded Corners 35">
            <a:extLst>
              <a:ext uri="{FF2B5EF4-FFF2-40B4-BE49-F238E27FC236}">
                <a16:creationId xmlns:a16="http://schemas.microsoft.com/office/drawing/2014/main" id="{E4DC9906-67DC-39D4-1E6E-0C1CDD3A4891}"/>
              </a:ext>
            </a:extLst>
          </p:cNvPr>
          <p:cNvSpPr/>
          <p:nvPr/>
        </p:nvSpPr>
        <p:spPr>
          <a:xfrm>
            <a:off x="1354901" y="3773772"/>
            <a:ext cx="1027351" cy="365124"/>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2100" dirty="0">
                <a:solidFill>
                  <a:schemeClr val="bg1">
                    <a:lumMod val="95000"/>
                  </a:schemeClr>
                </a:solidFill>
              </a:rPr>
              <a:t>EWRS</a:t>
            </a:r>
          </a:p>
        </p:txBody>
      </p:sp>
      <p:cxnSp>
        <p:nvCxnSpPr>
          <p:cNvPr id="37" name="Straight Arrow Connector 36">
            <a:extLst>
              <a:ext uri="{FF2B5EF4-FFF2-40B4-BE49-F238E27FC236}">
                <a16:creationId xmlns:a16="http://schemas.microsoft.com/office/drawing/2014/main" id="{64DED5DC-397B-1D8C-319C-3A1C0468C895}"/>
              </a:ext>
            </a:extLst>
          </p:cNvPr>
          <p:cNvCxnSpPr>
            <a:cxnSpLocks/>
          </p:cNvCxnSpPr>
          <p:nvPr/>
        </p:nvCxnSpPr>
        <p:spPr>
          <a:xfrm>
            <a:off x="844746" y="3962715"/>
            <a:ext cx="498771"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61" name="TextBox 60">
            <a:extLst>
              <a:ext uri="{FF2B5EF4-FFF2-40B4-BE49-F238E27FC236}">
                <a16:creationId xmlns:a16="http://schemas.microsoft.com/office/drawing/2014/main" id="{7EBEED3B-3C00-2A81-10F4-37EFB864ADB4}"/>
              </a:ext>
            </a:extLst>
          </p:cNvPr>
          <p:cNvSpPr txBox="1"/>
          <p:nvPr/>
        </p:nvSpPr>
        <p:spPr>
          <a:xfrm>
            <a:off x="3872753" y="1701346"/>
            <a:ext cx="3470260" cy="341632"/>
          </a:xfrm>
          <a:prstGeom prst="rect">
            <a:avLst/>
          </a:prstGeom>
          <a:noFill/>
        </p:spPr>
        <p:txBody>
          <a:bodyPr wrap="square" rtlCol="0">
            <a:spAutoFit/>
          </a:bodyPr>
          <a:lstStyle/>
          <a:p>
            <a:r>
              <a:rPr lang="en-GB" sz="1800" b="1" dirty="0">
                <a:solidFill>
                  <a:srgbClr val="00B050"/>
                </a:solidFill>
              </a:rPr>
              <a:t>Advantages</a:t>
            </a:r>
            <a:r>
              <a:rPr lang="en-GB" sz="1800" b="1" dirty="0"/>
              <a:t> and </a:t>
            </a:r>
            <a:r>
              <a:rPr lang="en-GB" sz="1800" b="1" dirty="0">
                <a:solidFill>
                  <a:srgbClr val="FF0000"/>
                </a:solidFill>
              </a:rPr>
              <a:t>Challenges</a:t>
            </a:r>
          </a:p>
        </p:txBody>
      </p:sp>
      <p:cxnSp>
        <p:nvCxnSpPr>
          <p:cNvPr id="62" name="Straight Connector 61">
            <a:extLst>
              <a:ext uri="{FF2B5EF4-FFF2-40B4-BE49-F238E27FC236}">
                <a16:creationId xmlns:a16="http://schemas.microsoft.com/office/drawing/2014/main" id="{78F36AD6-A498-4C8D-4703-61CE6E1FE13A}"/>
              </a:ext>
            </a:extLst>
          </p:cNvPr>
          <p:cNvCxnSpPr>
            <a:cxnSpLocks/>
          </p:cNvCxnSpPr>
          <p:nvPr/>
        </p:nvCxnSpPr>
        <p:spPr>
          <a:xfrm>
            <a:off x="3603812" y="1661590"/>
            <a:ext cx="0" cy="3926369"/>
          </a:xfrm>
          <a:prstGeom prst="line">
            <a:avLst/>
          </a:prstGeom>
          <a:ln cap="rnd"/>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33258607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ECDC_PowerPoint_Template_2017">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_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ECDC_PowerPoint_Template_2009_rev_1_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CDC_PowerPoint_Template_2009_rev_1_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CDC_PowerPoint_Template_2009_rev_1_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CDC_PowerPoint_Template_2009_rev_1_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CDC_PowerPoint_Template_2009_rev_1_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CDC_PowerPoint_Template_2009_rev_1_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CDC_PowerPoint_Template_2009_rev_1_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CDC_PowerPoint_Template_2009_rev_1_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CDC_PowerPoint_Template_2009_rev_1_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CDC_PowerPoint_Template_2009_rev_1_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CDC_PowerPoint_Template_2009_rev_1_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CDC_PowerPoint_Template_2009_rev_1_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raining.potx" id="{7FE58D3C-B122-4504-AAE9-CD1E55F170CE}" vid="{DE9441AF-E517-4DD8-A2BD-C4DED19EB889}"/>
    </a:ext>
  </a:extLst>
</a:theme>
</file>

<file path=ppt/theme/theme2.xml><?xml version="1.0" encoding="utf-8"?>
<a:theme xmlns:a="http://schemas.openxmlformats.org/drawingml/2006/main" name="ECDC_PowerPoint_Template_2017-2">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Custom Desig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raining.potx" id="{7FE58D3C-B122-4504-AAE9-CD1E55F170CE}" vid="{23F12FDA-90BB-419B-8475-94A0E264A9F6}"/>
    </a:ext>
  </a:extLst>
</a:theme>
</file>

<file path=ppt/theme/theme3.xml><?xml version="1.0" encoding="utf-8"?>
<a:theme xmlns:a="http://schemas.openxmlformats.org/drawingml/2006/main" name="Theme_ECDC">
  <a:themeElements>
    <a:clrScheme name="ECDC">
      <a:dk1>
        <a:sysClr val="windowText" lastClr="000000"/>
      </a:dk1>
      <a:lt1>
        <a:sysClr val="window" lastClr="FFFFFF"/>
      </a:lt1>
      <a:dk2>
        <a:srgbClr val="69AE23"/>
      </a:dk2>
      <a:lt2>
        <a:srgbClr val="E7E6E6"/>
      </a:lt2>
      <a:accent1>
        <a:srgbClr val="69AE23"/>
      </a:accent1>
      <a:accent2>
        <a:srgbClr val="7CBDC1"/>
      </a:accent2>
      <a:accent3>
        <a:srgbClr val="C0D236"/>
      </a:accent3>
      <a:accent4>
        <a:srgbClr val="3E5B84"/>
      </a:accent4>
      <a:accent5>
        <a:srgbClr val="008C75"/>
      </a:accent5>
      <a:accent6>
        <a:srgbClr val="82428D"/>
      </a:accent6>
      <a:hlink>
        <a:srgbClr val="69AE23"/>
      </a:hlink>
      <a:folHlink>
        <a:srgbClr val="69AE23"/>
      </a:folHlink>
    </a:clrScheme>
    <a:fontScheme name="ECDC">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raining.potx" id="{7FE58D3C-B122-4504-AAE9-CD1E55F170CE}" vid="{61788321-1BFC-4F2D-9A53-6750F21798D4}"/>
    </a:ext>
  </a:extLst>
</a:theme>
</file>

<file path=ppt/theme/theme4.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_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fe73b3f6-a427-4a99-886e-da32c6de835d">
      <Value>3</Value>
      <Value>51</Value>
      <Value>1</Value>
      <Value>2</Value>
    </TaxCatchAll>
    <lcf76f155ced4ddcb4097134ff3c332f xmlns="29522401-4243-4027-8a90-48d24730e09f">
      <Terms xmlns="http://schemas.microsoft.com/office/infopath/2007/PartnerControls"/>
    </lcf76f155ced4ddcb4097134ff3c332f>
    <b489bfe21c7249aba6a1ae186fa4e51c xmlns="fe73b3f6-a427-4a99-886e-da32c6de835d">
      <Terms xmlns="http://schemas.microsoft.com/office/infopath/2007/PartnerControls">
        <TermInfo xmlns="http://schemas.microsoft.com/office/infopath/2007/PartnerControls">
          <TermName xmlns="http://schemas.microsoft.com/office/infopath/2007/PartnerControls">Draft</TermName>
          <TermId xmlns="http://schemas.microsoft.com/office/infopath/2007/PartnerControls">bed60e9a-f1b8-4691-a7e2-534f78067ff3</TermId>
        </TermInfo>
      </Terms>
    </b489bfe21c7249aba6a1ae186fa4e51c>
    <cbaf9fdaaf87475a8d0ae10d3e79318e xmlns="fe73b3f6-a427-4a99-886e-da32c6de835d">
      <Terms xmlns="http://schemas.microsoft.com/office/infopath/2007/PartnerControls">
        <TermInfo xmlns="http://schemas.microsoft.com/office/infopath/2007/PartnerControls">
          <TermName xmlns="http://schemas.microsoft.com/office/infopath/2007/PartnerControls">Active</TermName>
          <TermId xmlns="http://schemas.microsoft.com/office/infopath/2007/PartnerControls">50127695-0d4f-4ac1-ab93-ebc716c3e584</TermId>
        </TermInfo>
      </Terms>
    </cbaf9fdaaf87475a8d0ae10d3e79318e>
    <ECMX_SUMMARY xmlns="4240f11c-4df2-4a37-9be1-bdf0d4dfc218" xsi:nil="true"/>
    <ECMX_ADDITIONALINFO xmlns="4240f11c-4df2-4a37-9be1-bdf0d4dfc218" xsi:nil="true"/>
    <ECMX_OWNER xmlns="fe73b3f6-a427-4a99-886e-da32c6de835d">
      <UserInfo>
        <DisplayName/>
        <AccountId xsi:nil="true"/>
        <AccountType/>
      </UserInfo>
    </ECMX_OWNER>
    <kf1264ba1b22407abef15b09c01e8cf0 xmlns="fe73b3f6-a427-4a99-886e-da32c6de835d">
      <Terms xmlns="http://schemas.microsoft.com/office/infopath/2007/PartnerControls"/>
    </kf1264ba1b22407abef15b09c01e8cf0>
    <o13d78bceb4b4178ab3c456bf4db706a xmlns="fe73b3f6-a427-4a99-886e-da32c6de835d">
      <Terms xmlns="http://schemas.microsoft.com/office/infopath/2007/PartnerControls"/>
    </o13d78bceb4b4178ab3c456bf4db706a>
    <TaxKeywordTaxHTField xmlns="ad844e80-7513-4d59-8106-40a8f6a315d3">
      <Terms xmlns="http://schemas.microsoft.com/office/infopath/2007/PartnerControls"/>
    </TaxKeywordTaxHTField>
    <ECMX_PUBLISHDATE xmlns="4240f11c-4df2-4a37-9be1-bdf0d4dfc218" xsi:nil="true"/>
    <ECMX_BUSINESSID xmlns="4240f11c-4df2-4a37-9be1-bdf0d4dfc218" xsi:nil="true"/>
    <c67668d6730c4bc2a26c654fc875ab99 xmlns="fe73b3f6-a427-4a99-886e-da32c6de835d">
      <Terms xmlns="http://schemas.microsoft.com/office/infopath/2007/PartnerControls">
        <TermInfo xmlns="http://schemas.microsoft.com/office/infopath/2007/PartnerControls">
          <TermName xmlns="http://schemas.microsoft.com/office/infopath/2007/PartnerControls">Surveillance and Analysis</TermName>
          <TermId xmlns="http://schemas.microsoft.com/office/infopath/2007/PartnerControls">4abf0314-12ff-4a96-a887-5ec03a1ed9ce</TermId>
        </TermInfo>
      </Terms>
    </c67668d6730c4bc2a26c654fc875ab99>
    <na274824997947589a1bfdfb0b645b50 xmlns="fe73b3f6-a427-4a99-886e-da32c6de835d">
      <Terms xmlns="http://schemas.microsoft.com/office/infopath/2007/PartnerControls">
        <TermInfo xmlns="http://schemas.microsoft.com/office/infopath/2007/PartnerControls">
          <TermName xmlns="http://schemas.microsoft.com/office/infopath/2007/PartnerControls">ECDC</TermName>
          <TermId xmlns="http://schemas.microsoft.com/office/infopath/2007/PartnerControls">931345c4-86d9-4b39-a79a-5a8b0b90257f</TermId>
        </TermInfo>
      </Terms>
    </na274824997947589a1bfdfb0b645b50>
    <ECMX_OPERATIONALID xmlns="4240f11c-4df2-4a37-9be1-bdf0d4dfc218" xsi:nil="true"/>
    <_dlc_DocId xmlns="ad844e80-7513-4d59-8106-40a8f6a315d3">IORGMIC-623635451-4130</_dlc_DocId>
    <_dlc_DocIdUrl xmlns="ad844e80-7513-4d59-8106-40a8f6a315d3">
      <Url>https://ecdc365.sharepoint.com/teams/iorg_phf_mic/_layouts/15/DocIdRedir.aspx?ID=IORGMIC-623635451-4130</Url>
      <Description>IORGMIC-623635451-4130</Description>
    </_dlc_DocIdUrl>
  </documentManagement>
</p:properties>
</file>

<file path=customXml/item2.xml><?xml version="1.0" encoding="utf-8"?>
<ct:contentTypeSchema xmlns:ct="http://schemas.microsoft.com/office/2006/metadata/contentType" xmlns:ma="http://schemas.microsoft.com/office/2006/metadata/properties/metaAttributes" ct:_="" ma:_="" ma:contentTypeName="Standard Document" ma:contentTypeID="0x010100EE95EE7DB3A482488E68FA4A7091999F000975F3D191048C4FA326F37E7728E2A7" ma:contentTypeVersion="109" ma:contentTypeDescription="Create a new document." ma:contentTypeScope="" ma:versionID="64f6e05974244e3713d86bf73dc6f95b">
  <xsd:schema xmlns:xsd="http://www.w3.org/2001/XMLSchema" xmlns:xs="http://www.w3.org/2001/XMLSchema" xmlns:p="http://schemas.microsoft.com/office/2006/metadata/properties" xmlns:ns2="4240f11c-4df2-4a37-9be1-bdf0d4dfc218" xmlns:ns3="fe73b3f6-a427-4a99-886e-da32c6de835d" xmlns:ns4="ad844e80-7513-4d59-8106-40a8f6a315d3" xmlns:ns5="29522401-4243-4027-8a90-48d24730e09f" targetNamespace="http://schemas.microsoft.com/office/2006/metadata/properties" ma:root="true" ma:fieldsID="a34f54242a21803865215a7814837083" ns2:_="" ns3:_="" ns4:_="" ns5:_="">
    <xsd:import namespace="4240f11c-4df2-4a37-9be1-bdf0d4dfc218"/>
    <xsd:import namespace="fe73b3f6-a427-4a99-886e-da32c6de835d"/>
    <xsd:import namespace="ad844e80-7513-4d59-8106-40a8f6a315d3"/>
    <xsd:import namespace="29522401-4243-4027-8a90-48d24730e09f"/>
    <xsd:element name="properties">
      <xsd:complexType>
        <xsd:sequence>
          <xsd:element name="documentManagement">
            <xsd:complexType>
              <xsd:all>
                <xsd:element ref="ns2:ECMX_SUMMARY" minOccurs="0"/>
                <xsd:element ref="ns3:c67668d6730c4bc2a26c654fc875ab99" minOccurs="0"/>
                <xsd:element ref="ns3:TaxCatchAll" minOccurs="0"/>
                <xsd:element ref="ns3:TaxCatchAllLabel" minOccurs="0"/>
                <xsd:element ref="ns3:o13d78bceb4b4178ab3c456bf4db706a" minOccurs="0"/>
                <xsd:element ref="ns3:na274824997947589a1bfdfb0b645b50" minOccurs="0"/>
                <xsd:element ref="ns3:kf1264ba1b22407abef15b09c01e8cf0" minOccurs="0"/>
                <xsd:element ref="ns3:b489bfe21c7249aba6a1ae186fa4e51c" minOccurs="0"/>
                <xsd:element ref="ns3:cbaf9fdaaf87475a8d0ae10d3e79318e" minOccurs="0"/>
                <xsd:element ref="ns2:ECMX_PUBLISHDATE" minOccurs="0"/>
                <xsd:element ref="ns2:ECMX_BUSINESSID" minOccurs="0"/>
                <xsd:element ref="ns2:ECMX_OPERATIONALID" minOccurs="0"/>
                <xsd:element ref="ns2:ECMX_ADDITIONALINFO" minOccurs="0"/>
                <xsd:element ref="ns3:ECMX_OWNER" minOccurs="0"/>
                <xsd:element ref="ns4:TaxKeywordTaxHTField" minOccurs="0"/>
                <xsd:element ref="ns5:MediaServiceMetadata" minOccurs="0"/>
                <xsd:element ref="ns5:MediaServiceFastMetadata" minOccurs="0"/>
                <xsd:element ref="ns5:MediaServiceDateTaken" minOccurs="0"/>
                <xsd:element ref="ns5:MediaLengthInSeconds" minOccurs="0"/>
                <xsd:element ref="ns4:SharedWithUsers" minOccurs="0"/>
                <xsd:element ref="ns4:SharedWithDetails" minOccurs="0"/>
                <xsd:element ref="ns5:lcf76f155ced4ddcb4097134ff3c332f" minOccurs="0"/>
                <xsd:element ref="ns5:MediaServiceGenerationTime" minOccurs="0"/>
                <xsd:element ref="ns5:MediaServiceEventHashCode" minOccurs="0"/>
                <xsd:element ref="ns5:MediaServiceLocation" minOccurs="0"/>
                <xsd:element ref="ns5:MediaServiceOCR" minOccurs="0"/>
                <xsd:element ref="ns4:_dlc_DocId" minOccurs="0"/>
                <xsd:element ref="ns4:_dlc_DocIdUrl" minOccurs="0"/>
                <xsd:element ref="ns4: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240f11c-4df2-4a37-9be1-bdf0d4dfc218" elementFormDefault="qualified">
    <xsd:import namespace="http://schemas.microsoft.com/office/2006/documentManagement/types"/>
    <xsd:import namespace="http://schemas.microsoft.com/office/infopath/2007/PartnerControls"/>
    <xsd:element name="ECMX_SUMMARY" ma:index="8" nillable="true" ma:displayName="Summary" ma:description="Short and distinct description of the document" ma:internalName="ECMX_SUMMARY">
      <xsd:simpleType>
        <xsd:restriction base="dms:Note">
          <xsd:maxLength value="255"/>
        </xsd:restriction>
      </xsd:simpleType>
    </xsd:element>
    <xsd:element name="ECMX_PUBLISHDATE" ma:index="23" nillable="true" ma:displayName="Publish Date" ma:description="Enter the date of publication or finalisation of this document" ma:format="DateOnly" ma:internalName="ECMX_PUBLISHDATE">
      <xsd:simpleType>
        <xsd:restriction base="dms:DateTime"/>
      </xsd:simpleType>
    </xsd:element>
    <xsd:element name="ECMX_BUSINESSID" ma:index="24" nillable="true" ma:displayName="Business ID" ma:description="Enter the business identifier of the document such as ECDC/IP/25" ma:internalName="ECMX_BUSINESSID">
      <xsd:simpleType>
        <xsd:restriction base="dms:Text">
          <xsd:maxLength value="255"/>
        </xsd:restriction>
      </xsd:simpleType>
    </xsd:element>
    <xsd:element name="ECMX_OPERATIONALID" ma:index="25" nillable="true" ma:displayName="Operational ID" ma:description="Enter the operational or workflow identifier such as 104.2.2.1" ma:internalName="ECMX_OPERATIONALID">
      <xsd:simpleType>
        <xsd:restriction base="dms:Text">
          <xsd:maxLength value="255"/>
        </xsd:restriction>
      </xsd:simpleType>
    </xsd:element>
    <xsd:element name="ECMX_ADDITIONALINFO" ma:index="26" nillable="true" ma:displayName="Additional Info" ma:description="Provide any additional notes or information about the document" ma:internalName="ECMX_ADDITIONALINFO">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e73b3f6-a427-4a99-886e-da32c6de835d" elementFormDefault="qualified">
    <xsd:import namespace="http://schemas.microsoft.com/office/2006/documentManagement/types"/>
    <xsd:import namespace="http://schemas.microsoft.com/office/infopath/2007/PartnerControls"/>
    <xsd:element name="c67668d6730c4bc2a26c654fc875ab99" ma:index="9" nillable="true" ma:taxonomy="true" ma:internalName="c67668d6730c4bc2a26c654fc875ab99" ma:taxonomyFieldName="ECMX_CATEGORYLABEL" ma:displayName="Category Label" ma:fieldId="{c67668d6-730c-4bc2-a26c-654fc875ab99}" ma:taxonomyMulti="true" ma:sspId="14c281f0-fdb2-43d6-8bd5-8268950107ba" ma:termSetId="c558570e-7e10-421a-aae8-97c91a675078" ma:anchorId="00000000-0000-0000-0000-000000000000" ma:open="false" ma:isKeyword="false">
      <xsd:complexType>
        <xsd:sequence>
          <xsd:element ref="pc:Terms" minOccurs="0" maxOccurs="1"/>
        </xsd:sequence>
      </xsd:complexType>
    </xsd:element>
    <xsd:element name="TaxCatchAll" ma:index="10" nillable="true" ma:displayName="Taxonomy Catch All Column" ma:hidden="true" ma:list="{03d849f5-7042-4361-abeb-735e0572191d}" ma:internalName="TaxCatchAll" ma:showField="CatchAllData" ma:web="ad844e80-7513-4d59-8106-40a8f6a315d3">
      <xsd:complexType>
        <xsd:complexContent>
          <xsd:extension base="dms:MultiChoiceLookup">
            <xsd:sequence>
              <xsd:element name="Value" type="dms:Lookup" maxOccurs="unbounded" minOccurs="0" nillable="true"/>
            </xsd:sequence>
          </xsd:extension>
        </xsd:complexContent>
      </xsd:complexType>
    </xsd:element>
    <xsd:element name="TaxCatchAllLabel" ma:index="11" nillable="true" ma:displayName="Taxonomy Catch All Column1" ma:hidden="true" ma:list="{03d849f5-7042-4361-abeb-735e0572191d}" ma:internalName="TaxCatchAllLabel" ma:readOnly="true" ma:showField="CatchAllDataLabel" ma:web="ad844e80-7513-4d59-8106-40a8f6a315d3">
      <xsd:complexType>
        <xsd:complexContent>
          <xsd:extension base="dms:MultiChoiceLookup">
            <xsd:sequence>
              <xsd:element name="Value" type="dms:Lookup" maxOccurs="unbounded" minOccurs="0" nillable="true"/>
            </xsd:sequence>
          </xsd:extension>
        </xsd:complexContent>
      </xsd:complexType>
    </xsd:element>
    <xsd:element name="o13d78bceb4b4178ab3c456bf4db706a" ma:index="13" nillable="true" ma:taxonomy="true" ma:internalName="o13d78bceb4b4178ab3c456bf4db706a" ma:taxonomyFieldName="ECMX_DOCUMENTTYPE" ma:displayName="Document Type" ma:fieldId="{813d78bc-eb4b-4178-ab3c-456bf4db706a}" ma:sspId="14c281f0-fdb2-43d6-8bd5-8268950107ba" ma:termSetId="c389c416-3255-4b96-b67a-477bf9d78a26" ma:anchorId="00000000-0000-0000-0000-000000000000" ma:open="false" ma:isKeyword="false">
      <xsd:complexType>
        <xsd:sequence>
          <xsd:element ref="pc:Terms" minOccurs="0" maxOccurs="1"/>
        </xsd:sequence>
      </xsd:complexType>
    </xsd:element>
    <xsd:element name="na274824997947589a1bfdfb0b645b50" ma:index="15" nillable="true" ma:taxonomy="true" ma:internalName="na274824997947589a1bfdfb0b645b50" ma:taxonomyFieldName="ECMX_ENTITY" ma:displayName="Entity" ma:fieldId="{7a274824-9979-4758-9a1b-fdfb0b645b50}" ma:sspId="14c281f0-fdb2-43d6-8bd5-8268950107ba" ma:termSetId="642df4da-6b01-472d-8f33-07d3ed3a3ad4" ma:anchorId="00000000-0000-0000-0000-000000000000" ma:open="false" ma:isKeyword="false">
      <xsd:complexType>
        <xsd:sequence>
          <xsd:element ref="pc:Terms" minOccurs="0" maxOccurs="1"/>
        </xsd:sequence>
      </xsd:complexType>
    </xsd:element>
    <xsd:element name="kf1264ba1b22407abef15b09c01e8cf0" ma:index="17" nillable="true" ma:taxonomy="true" ma:internalName="kf1264ba1b22407abef15b09c01e8cf0" ma:taxonomyFieldName="ECMX_DISEASEPATHOGEN" ma:displayName="Disease/Pathogen" ma:fieldId="{4f1264ba-1b22-407a-bef1-5b09c01e8cf0}" ma:sspId="14c281f0-fdb2-43d6-8bd5-8268950107ba" ma:termSetId="0299f09b-7697-48da-88c2-893786836ca5" ma:anchorId="00000000-0000-0000-0000-000000000000" ma:open="false" ma:isKeyword="false">
      <xsd:complexType>
        <xsd:sequence>
          <xsd:element ref="pc:Terms" minOccurs="0" maxOccurs="1"/>
        </xsd:sequence>
      </xsd:complexType>
    </xsd:element>
    <xsd:element name="b489bfe21c7249aba6a1ae186fa4e51c" ma:index="19" nillable="true" ma:taxonomy="true" ma:internalName="b489bfe21c7249aba6a1ae186fa4e51c" ma:taxonomyFieldName="ECMX_DOCUMENTSTATUS" ma:displayName="Document Status" ma:default="1;#Draft|bed60e9a-f1b8-4691-a7e2-534f78067ff3" ma:fieldId="{b489bfe2-1c72-49ab-a6a1-ae186fa4e51c}" ma:sspId="14c281f0-fdb2-43d6-8bd5-8268950107ba" ma:termSetId="142c0697-2f33-49ef-84e0-8a01165d72ad" ma:anchorId="00000000-0000-0000-0000-000000000000" ma:open="false" ma:isKeyword="false">
      <xsd:complexType>
        <xsd:sequence>
          <xsd:element ref="pc:Terms" minOccurs="0" maxOccurs="1"/>
        </xsd:sequence>
      </xsd:complexType>
    </xsd:element>
    <xsd:element name="cbaf9fdaaf87475a8d0ae10d3e79318e" ma:index="21" nillable="true" ma:taxonomy="true" ma:internalName="cbaf9fdaaf87475a8d0ae10d3e79318e" ma:taxonomyFieldName="ECMX_LIFECYCLE" ma:displayName="Lifecycle" ma:default="2;#Active|50127695-0d4f-4ac1-ab93-ebc716c3e584" ma:fieldId="{cbaf9fda-af87-475a-8d0a-e10d3e79318e}" ma:sspId="14c281f0-fdb2-43d6-8bd5-8268950107ba" ma:termSetId="84fb9b37-c2b8-4969-9234-b37fe8170d94" ma:anchorId="00000000-0000-0000-0000-000000000000" ma:open="false" ma:isKeyword="false">
      <xsd:complexType>
        <xsd:sequence>
          <xsd:element ref="pc:Terms" minOccurs="0" maxOccurs="1"/>
        </xsd:sequence>
      </xsd:complexType>
    </xsd:element>
    <xsd:element name="ECMX_OWNER" ma:index="27" nillable="true" ma:displayName="Owner" ma:list="UserInfo" ma:SharePointGroup="0" ma:internalName="ECMX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ad844e80-7513-4d59-8106-40a8f6a315d3" elementFormDefault="qualified">
    <xsd:import namespace="http://schemas.microsoft.com/office/2006/documentManagement/types"/>
    <xsd:import namespace="http://schemas.microsoft.com/office/infopath/2007/PartnerControls"/>
    <xsd:element name="TaxKeywordTaxHTField" ma:index="28" nillable="true" ma:taxonomy="true" ma:internalName="TaxKeywordTaxHTField" ma:taxonomyFieldName="TaxKeyword" ma:displayName="Enterprise Keywords" ma:fieldId="{23f27201-bee3-471e-b2e7-b64fd8b7ca38}" ma:taxonomyMulti="true" ma:sspId="14c281f0-fdb2-43d6-8bd5-8268950107ba" ma:termSetId="00000000-0000-0000-0000-000000000000" ma:anchorId="00000000-0000-0000-0000-000000000000" ma:open="true" ma:isKeyword="true">
      <xsd:complexType>
        <xsd:sequence>
          <xsd:element ref="pc:Terms" minOccurs="0" maxOccurs="1"/>
        </xsd:sequence>
      </xsd:complexType>
    </xsd:element>
    <xsd:element name="SharedWithUsers" ma:index="3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5" nillable="true" ma:displayName="Shared With Details" ma:internalName="SharedWithDetails" ma:readOnly="true">
      <xsd:simpleType>
        <xsd:restriction base="dms:Note">
          <xsd:maxLength value="255"/>
        </xsd:restriction>
      </xsd:simpleType>
    </xsd:element>
    <xsd:element name="_dlc_DocId" ma:index="42" nillable="true" ma:displayName="Document ID Value" ma:description="The value of the document ID assigned to this item." ma:indexed="true" ma:internalName="_dlc_DocId" ma:readOnly="true">
      <xsd:simpleType>
        <xsd:restriction base="dms:Text"/>
      </xsd:simpleType>
    </xsd:element>
    <xsd:element name="_dlc_DocIdUrl" ma:index="43"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44"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29522401-4243-4027-8a90-48d24730e09f" elementFormDefault="qualified">
    <xsd:import namespace="http://schemas.microsoft.com/office/2006/documentManagement/types"/>
    <xsd:import namespace="http://schemas.microsoft.com/office/infopath/2007/PartnerControls"/>
    <xsd:element name="MediaServiceMetadata" ma:index="30" nillable="true" ma:displayName="MediaServiceMetadata" ma:hidden="true" ma:internalName="MediaServiceMetadata" ma:readOnly="true">
      <xsd:simpleType>
        <xsd:restriction base="dms:Note"/>
      </xsd:simpleType>
    </xsd:element>
    <xsd:element name="MediaServiceFastMetadata" ma:index="31" nillable="true" ma:displayName="MediaServiceFastMetadata" ma:hidden="true" ma:internalName="MediaServiceFastMetadata" ma:readOnly="true">
      <xsd:simpleType>
        <xsd:restriction base="dms:Note"/>
      </xsd:simpleType>
    </xsd:element>
    <xsd:element name="MediaServiceDateTaken" ma:index="32" nillable="true" ma:displayName="MediaServiceDateTaken" ma:hidden="true" ma:indexed="true" ma:internalName="MediaServiceDateTaken" ma:readOnly="true">
      <xsd:simpleType>
        <xsd:restriction base="dms:Text"/>
      </xsd:simpleType>
    </xsd:element>
    <xsd:element name="MediaLengthInSeconds" ma:index="33" nillable="true" ma:displayName="MediaLengthInSeconds" ma:hidden="true" ma:internalName="MediaLengthInSeconds" ma:readOnly="true">
      <xsd:simpleType>
        <xsd:restriction base="dms:Unknown"/>
      </xsd:simpleType>
    </xsd:element>
    <xsd:element name="lcf76f155ced4ddcb4097134ff3c332f" ma:index="37" nillable="true" ma:taxonomy="true" ma:internalName="lcf76f155ced4ddcb4097134ff3c332f" ma:taxonomyFieldName="MediaServiceImageTags" ma:displayName="Image Tags" ma:readOnly="false" ma:fieldId="{5cf76f15-5ced-4ddc-b409-7134ff3c332f}" ma:taxonomyMulti="true" ma:sspId="14c281f0-fdb2-43d6-8bd5-8268950107ba" ma:termSetId="09814cd3-568e-fe90-9814-8d621ff8fb84" ma:anchorId="fba54fb3-c3e1-fe81-a776-ca4b69148c4d" ma:open="true" ma:isKeyword="false">
      <xsd:complexType>
        <xsd:sequence>
          <xsd:element ref="pc:Terms" minOccurs="0" maxOccurs="1"/>
        </xsd:sequence>
      </xsd:complexType>
    </xsd:element>
    <xsd:element name="MediaServiceGenerationTime" ma:index="38" nillable="true" ma:displayName="MediaServiceGenerationTime" ma:hidden="true" ma:internalName="MediaServiceGenerationTime" ma:readOnly="true">
      <xsd:simpleType>
        <xsd:restriction base="dms:Text"/>
      </xsd:simpleType>
    </xsd:element>
    <xsd:element name="MediaServiceEventHashCode" ma:index="39" nillable="true" ma:displayName="MediaServiceEventHashCode" ma:hidden="true" ma:internalName="MediaServiceEventHashCode" ma:readOnly="true">
      <xsd:simpleType>
        <xsd:restriction base="dms:Text"/>
      </xsd:simpleType>
    </xsd:element>
    <xsd:element name="MediaServiceLocation" ma:index="40" nillable="true" ma:displayName="Location" ma:indexed="true" ma:internalName="MediaServiceLocation" ma:readOnly="true">
      <xsd:simpleType>
        <xsd:restriction base="dms:Text"/>
      </xsd:simpleType>
    </xsd:element>
    <xsd:element name="MediaServiceOCR" ma:index="41"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mso-contentType ?>
<SharedContentType xmlns="Microsoft.SharePoint.Taxonomy.ContentTypeSync" SourceId="14c281f0-fdb2-43d6-8bd5-8268950107ba" ContentTypeId="0x010100EE95EE7DB3A482488E68FA4A7091999F" PreviousValue="false"/>
</file>

<file path=customXml/item5.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D25668B-D425-4D8D-A0F6-5E0747332DCB}">
  <ds:schemaRefs>
    <ds:schemaRef ds:uri="http://purl.org/dc/terms/"/>
    <ds:schemaRef ds:uri="http://schemas.microsoft.com/office/2006/metadata/properties"/>
    <ds:schemaRef ds:uri="http://purl.org/dc/dcmitype/"/>
    <ds:schemaRef ds:uri="http://purl.org/dc/elements/1.1/"/>
    <ds:schemaRef ds:uri="http://schemas.microsoft.com/office/2006/documentManagement/types"/>
    <ds:schemaRef ds:uri="http://schemas.microsoft.com/office/infopath/2007/PartnerControls"/>
    <ds:schemaRef ds:uri="fe73b3f6-a427-4a99-886e-da32c6de835d"/>
    <ds:schemaRef ds:uri="4240f11c-4df2-4a37-9be1-bdf0d4dfc218"/>
    <ds:schemaRef ds:uri="ad844e80-7513-4d59-8106-40a8f6a315d3"/>
    <ds:schemaRef ds:uri="http://schemas.openxmlformats.org/package/2006/metadata/core-properties"/>
    <ds:schemaRef ds:uri="29522401-4243-4027-8a90-48d24730e09f"/>
    <ds:schemaRef ds:uri="http://www.w3.org/XML/1998/namespace"/>
  </ds:schemaRefs>
</ds:datastoreItem>
</file>

<file path=customXml/itemProps2.xml><?xml version="1.0" encoding="utf-8"?>
<ds:datastoreItem xmlns:ds="http://schemas.openxmlformats.org/officeDocument/2006/customXml" ds:itemID="{E23A9CD8-2CAE-42DB-B139-4E449BCE415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240f11c-4df2-4a37-9be1-bdf0d4dfc218"/>
    <ds:schemaRef ds:uri="fe73b3f6-a427-4a99-886e-da32c6de835d"/>
    <ds:schemaRef ds:uri="ad844e80-7513-4d59-8106-40a8f6a315d3"/>
    <ds:schemaRef ds:uri="29522401-4243-4027-8a90-48d24730e09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F14619A-4028-4391-A18C-F5A57BDFA3A6}">
  <ds:schemaRefs>
    <ds:schemaRef ds:uri="http://schemas.microsoft.com/sharepoint/events"/>
  </ds:schemaRefs>
</ds:datastoreItem>
</file>

<file path=customXml/itemProps4.xml><?xml version="1.0" encoding="utf-8"?>
<ds:datastoreItem xmlns:ds="http://schemas.openxmlformats.org/officeDocument/2006/customXml" ds:itemID="{FC497D82-D532-438C-94FE-E174798410E8}">
  <ds:schemaRefs>
    <ds:schemaRef ds:uri="Microsoft.SharePoint.Taxonomy.ContentTypeSync"/>
  </ds:schemaRefs>
</ds:datastoreItem>
</file>

<file path=customXml/itemProps5.xml><?xml version="1.0" encoding="utf-8"?>
<ds:datastoreItem xmlns:ds="http://schemas.openxmlformats.org/officeDocument/2006/customXml" ds:itemID="{3C342C2F-7896-410F-AA12-1800328579CD}">
  <ds:schemaRefs>
    <ds:schemaRef ds:uri="http://schemas.microsoft.com/sharepoint/v3/contenttype/forms"/>
  </ds:schemaRefs>
</ds:datastoreItem>
</file>

<file path=docMetadata/LabelInfo.xml><?xml version="1.0" encoding="utf-8"?>
<clbl:labelList xmlns:clbl="http://schemas.microsoft.com/office/2020/mipLabelMetadata">
  <clbl:label id="{5d6aa37e-3a89-4bd8-9367-95b8219209ae}" enabled="1" method="Standard" siteId="{6ad73702-409c-4046-ae59-cc4bea334507}" removed="0"/>
</clbl:labelList>
</file>

<file path=docProps/app.xml><?xml version="1.0" encoding="utf-8"?>
<Properties xmlns="http://schemas.openxmlformats.org/officeDocument/2006/extended-properties" xmlns:vt="http://schemas.openxmlformats.org/officeDocument/2006/docPropsVTypes">
  <Template>ECDC_template_for_lectures (1)</Template>
  <TotalTime>0</TotalTime>
  <Words>2059</Words>
  <Application>Microsoft Office PowerPoint</Application>
  <PresentationFormat>Widescreen</PresentationFormat>
  <Paragraphs>337</Paragraphs>
  <Slides>38</Slides>
  <Notes>12</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38</vt:i4>
      </vt:variant>
    </vt:vector>
  </HeadingPairs>
  <TitlesOfParts>
    <vt:vector size="52" baseType="lpstr">
      <vt:lpstr>Arial</vt:lpstr>
      <vt:lpstr>Calibri</vt:lpstr>
      <vt:lpstr>Courier New</vt:lpstr>
      <vt:lpstr>Helvetica</vt:lpstr>
      <vt:lpstr>Mistral</vt:lpstr>
      <vt:lpstr>Roboto</vt:lpstr>
      <vt:lpstr>Source Sans Pro</vt:lpstr>
      <vt:lpstr>Symbol</vt:lpstr>
      <vt:lpstr>Tahoma</vt:lpstr>
      <vt:lpstr>Times New Roman</vt:lpstr>
      <vt:lpstr>Wingdings</vt:lpstr>
      <vt:lpstr>ECDC_PowerPoint_Template_2017</vt:lpstr>
      <vt:lpstr>ECDC_PowerPoint_Template_2017-2</vt:lpstr>
      <vt:lpstr>Theme_ECDC</vt:lpstr>
      <vt:lpstr>A Primer of ECDC online tools</vt:lpstr>
      <vt:lpstr>ILOs</vt:lpstr>
      <vt:lpstr>ECDC’s mission</vt:lpstr>
      <vt:lpstr>Which data do we collect?</vt:lpstr>
      <vt:lpstr>What do we do with the data?</vt:lpstr>
      <vt:lpstr>Why all these outputs are important?</vt:lpstr>
      <vt:lpstr>Different types of surveillance</vt:lpstr>
      <vt:lpstr>How do we collect the data?</vt:lpstr>
      <vt:lpstr>How do we collect the data?</vt:lpstr>
      <vt:lpstr>ECDC ecosystem</vt:lpstr>
      <vt:lpstr>TESSy (The European Surveillance System)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Epipulse events</vt:lpstr>
      <vt:lpstr>How to add a comment</vt:lpstr>
      <vt:lpstr>How to add a comment</vt:lpstr>
      <vt:lpstr>Epipulse: how to launch an event (1/2)</vt:lpstr>
      <vt:lpstr>Epipulse: how to launch an event (2/2)</vt:lpstr>
      <vt:lpstr>Considerations on Epipulse events</vt:lpstr>
      <vt:lpstr>Epipulse: the Molecular typing tool</vt:lpstr>
      <vt:lpstr>The Molecular typing tool</vt:lpstr>
      <vt:lpstr>The Molecular typing tool: clusters</vt:lpstr>
      <vt:lpstr>Exploring the cluster 2022-09.SALM.01</vt:lpstr>
      <vt:lpstr>PowerPoint Presentation</vt:lpstr>
      <vt:lpstr>PowerPoint Presentation</vt:lpstr>
      <vt:lpstr>Epipulse flow</vt:lpstr>
      <vt:lpstr>How countries can benefit from using the ECDC tools </vt:lpstr>
      <vt:lpstr>A leap into the future</vt:lpstr>
      <vt:lpstr>Acknowledgements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Primer of ECDC online tools</dc:title>
  <dc:subject/>
  <dc:creator/>
  <cp:keywords/>
  <cp:lastModifiedBy/>
  <cp:revision>1</cp:revision>
  <dcterms:created xsi:type="dcterms:W3CDTF">2023-05-02T09:51:43Z</dcterms:created>
  <dcterms:modified xsi:type="dcterms:W3CDTF">2023-10-10T08:59:43Z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0x010100EE95EE7DB3A482488E68FA4A7091999F000975F3D191048C4FA326F37E7728E2A7</vt:lpwstr>
  </property>
  <property fmtid="{D5CDD505-2E9C-101B-9397-08002B2CF9AE}" pid="3" name="ECMX_ENTITY">
    <vt:lpwstr>3;#ECDC|931345c4-86d9-4b39-a79a-5a8b0b90257f</vt:lpwstr>
  </property>
  <property fmtid="{D5CDD505-2E9C-101B-9397-08002B2CF9AE}" pid="4" name="b80f357c25a94dacb60f1fd0d4d680fc">
    <vt:lpwstr/>
  </property>
  <property fmtid="{D5CDD505-2E9C-101B-9397-08002B2CF9AE}" pid="5" name="ECMX_LIFECYCLE">
    <vt:lpwstr>2;#Active|50127695-0d4f-4ac1-ab93-ebc716c3e584</vt:lpwstr>
  </property>
  <property fmtid="{D5CDD505-2E9C-101B-9397-08002B2CF9AE}" pid="6" name="ECMX_DISEASEPATHOGEN">
    <vt:lpwstr/>
  </property>
  <property fmtid="{D5CDD505-2E9C-101B-9397-08002B2CF9AE}" pid="7" name="ECMX_DOCUMENTTYPE">
    <vt:lpwstr/>
  </property>
  <property fmtid="{D5CDD505-2E9C-101B-9397-08002B2CF9AE}" pid="8" name="h05cc6f867ac4da49e4569497b7e270e">
    <vt:lpwstr/>
  </property>
  <property fmtid="{D5CDD505-2E9C-101B-9397-08002B2CF9AE}" pid="9" name="DocumentType">
    <vt:lpwstr/>
  </property>
  <property fmtid="{D5CDD505-2E9C-101B-9397-08002B2CF9AE}" pid="10" name="ECMX_CATEGORYLABEL">
    <vt:lpwstr>51;#Surveillance and Analysis|4abf0314-12ff-4a96-a887-5ec03a1ed9ce</vt:lpwstr>
  </property>
  <property fmtid="{D5CDD505-2E9C-101B-9397-08002B2CF9AE}" pid="11" name="ECMX_DOCUMENTSTATUS">
    <vt:lpwstr>1;#Draft|bed60e9a-f1b8-4691-a7e2-534f78067ff3</vt:lpwstr>
  </property>
  <property fmtid="{D5CDD505-2E9C-101B-9397-08002B2CF9AE}" pid="12" name="CategoryLabel">
    <vt:lpwstr/>
  </property>
  <property fmtid="{D5CDD505-2E9C-101B-9397-08002B2CF9AE}" pid="13" name="_dlc_DocIdItemGuid">
    <vt:lpwstr>d61efb74-3faf-4b56-bade-d3f23f2b4fa6</vt:lpwstr>
  </property>
  <property fmtid="{D5CDD505-2E9C-101B-9397-08002B2CF9AE}" pid="14" name="MediaServiceImageTags">
    <vt:lpwstr/>
  </property>
  <property fmtid="{D5CDD505-2E9C-101B-9397-08002B2CF9AE}" pid="15" name="ClassificationContentMarkingHeaderLocations">
    <vt:lpwstr>ECDC_PowerPoint_Template_2017:4\ECDC_PowerPoint_Template_2017-2:4\Theme_ECDC:8</vt:lpwstr>
  </property>
  <property fmtid="{D5CDD505-2E9C-101B-9397-08002B2CF9AE}" pid="16" name="ClassificationContentMarkingHeaderText">
    <vt:lpwstr>ECDC NORMAL</vt:lpwstr>
  </property>
  <property fmtid="{D5CDD505-2E9C-101B-9397-08002B2CF9AE}" pid="17" name="TaxKeyword">
    <vt:lpwstr/>
  </property>
</Properties>
</file>