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6" r:id="rId5"/>
    <p:sldMasterId id="2147483669" r:id="rId6"/>
  </p:sldMasterIdLst>
  <p:notesMasterIdLst>
    <p:notesMasterId r:id="rId42"/>
  </p:notesMasterIdLst>
  <p:sldIdLst>
    <p:sldId id="256" r:id="rId7"/>
    <p:sldId id="257" r:id="rId8"/>
    <p:sldId id="380" r:id="rId9"/>
    <p:sldId id="385" r:id="rId10"/>
    <p:sldId id="382" r:id="rId11"/>
    <p:sldId id="373" r:id="rId12"/>
    <p:sldId id="342" r:id="rId13"/>
    <p:sldId id="371" r:id="rId14"/>
    <p:sldId id="368" r:id="rId15"/>
    <p:sldId id="349" r:id="rId16"/>
    <p:sldId id="348" r:id="rId17"/>
    <p:sldId id="344" r:id="rId18"/>
    <p:sldId id="350" r:id="rId19"/>
    <p:sldId id="346" r:id="rId20"/>
    <p:sldId id="351" r:id="rId21"/>
    <p:sldId id="366" r:id="rId22"/>
    <p:sldId id="361" r:id="rId23"/>
    <p:sldId id="367" r:id="rId24"/>
    <p:sldId id="377" r:id="rId25"/>
    <p:sldId id="378" r:id="rId26"/>
    <p:sldId id="363" r:id="rId27"/>
    <p:sldId id="379" r:id="rId28"/>
    <p:sldId id="381" r:id="rId29"/>
    <p:sldId id="364" r:id="rId30"/>
    <p:sldId id="360" r:id="rId31"/>
    <p:sldId id="352" r:id="rId32"/>
    <p:sldId id="347" r:id="rId33"/>
    <p:sldId id="357" r:id="rId34"/>
    <p:sldId id="358" r:id="rId35"/>
    <p:sldId id="359" r:id="rId36"/>
    <p:sldId id="383" r:id="rId37"/>
    <p:sldId id="384" r:id="rId38"/>
    <p:sldId id="374" r:id="rId39"/>
    <p:sldId id="376" r:id="rId40"/>
    <p:sldId id="317" r:id="rId41"/>
  </p:sldIdLst>
  <p:sldSz cx="12192000" cy="6858000"/>
  <p:notesSz cx="6858000" cy="91440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7"/>
    <p:restoredTop sz="94732"/>
  </p:normalViewPr>
  <p:slideViewPr>
    <p:cSldViewPr snapToGrid="0">
      <p:cViewPr varScale="1">
        <p:scale>
          <a:sx n="189" d="100"/>
          <a:sy n="189" d="100"/>
        </p:scale>
        <p:origin x="14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65DFC-48B8-EA46-A096-A96CF0CE75DF}" type="datetimeFigureOut">
              <a:rPr lang="en-DK" smtClean="0"/>
              <a:t>13/03/2024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DDC17-1147-F44F-821D-339E1EE4AFD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4947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8874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8071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1138-F6E4-D118-2C71-7DB1D383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1433A-11CB-9820-BDB3-0F243B6D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0E15-2035-A443-925B-82969C56C078}" type="datetimeFigureOut">
              <a:rPr lang="en-DK" smtClean="0"/>
              <a:t>13/03/2024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E7637-9174-F126-9C44-FCB073DE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2DE07-6058-07FB-E30E-893AC4FF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237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D5B5F-EE0A-A0EE-2C18-AABCC4F8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0E15-2035-A443-925B-82969C56C078}" type="datetimeFigureOut">
              <a:rPr lang="en-DK" smtClean="0"/>
              <a:t>13/03/2024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AC4B0-7EEE-8CD1-C608-1718DC41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E1E40-A54E-659C-8438-547AF6B4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0149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7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5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5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23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51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BE76DBFB-D6ED-0D44-A462-EB141112F4E3}" type="slidenum">
              <a:rPr lang="en-DK" smtClean="0"/>
              <a:t>‹#›</a:t>
            </a:fld>
            <a:endParaRPr lang="en-DK"/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520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82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36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9C9A-9B2A-FE75-931D-1B62266A78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GenEpi-BioTrain</a:t>
            </a:r>
            <a:r>
              <a:rPr lang="da-DK" dirty="0"/>
              <a:t> – Virtual Training 7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19553-2515-3E95-7678-4648E93AC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/>
              <a:t>Sequence</a:t>
            </a:r>
            <a:r>
              <a:rPr lang="da-DK" dirty="0"/>
              <a:t> alignment in </a:t>
            </a:r>
            <a:r>
              <a:rPr lang="da-DK" dirty="0" err="1"/>
              <a:t>theory</a:t>
            </a:r>
            <a:r>
              <a:rPr lang="da-DK" dirty="0"/>
              <a:t> and practice</a:t>
            </a:r>
            <a:endParaRPr lang="en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4ED6AF1-D33E-EED1-774C-FAC9EC8443ED}"/>
              </a:ext>
            </a:extLst>
          </p:cNvPr>
          <p:cNvSpPr txBox="1"/>
          <p:nvPr/>
        </p:nvSpPr>
        <p:spPr>
          <a:xfrm>
            <a:off x="95901" y="5990253"/>
            <a:ext cx="336810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Thor Bech Johannesen</a:t>
            </a:r>
          </a:p>
          <a:p>
            <a:r>
              <a:rPr lang="da-DK" sz="1200" dirty="0" err="1">
                <a:solidFill>
                  <a:schemeClr val="bg1"/>
                </a:solidFill>
              </a:rPr>
              <a:t>Sequencing</a:t>
            </a:r>
            <a:r>
              <a:rPr lang="da-DK" sz="1200" dirty="0">
                <a:solidFill>
                  <a:schemeClr val="bg1"/>
                </a:solidFill>
              </a:rPr>
              <a:t> and </a:t>
            </a:r>
            <a:r>
              <a:rPr lang="da-DK" sz="1200" dirty="0" err="1">
                <a:solidFill>
                  <a:schemeClr val="bg1"/>
                </a:solidFill>
              </a:rPr>
              <a:t>Bioinformatics</a:t>
            </a:r>
            <a:endParaRPr lang="da-DK" sz="1200" dirty="0">
              <a:solidFill>
                <a:schemeClr val="bg1"/>
              </a:solidFill>
            </a:endParaRPr>
          </a:p>
          <a:p>
            <a:r>
              <a:rPr lang="da-DK" sz="1200" dirty="0">
                <a:solidFill>
                  <a:schemeClr val="bg1"/>
                </a:solidFill>
              </a:rPr>
              <a:t>Department of </a:t>
            </a:r>
            <a:r>
              <a:rPr lang="da-DK" sz="1200" dirty="0" err="1">
                <a:solidFill>
                  <a:schemeClr val="bg1"/>
                </a:solidFill>
              </a:rPr>
              <a:t>Bacteria</a:t>
            </a:r>
            <a:r>
              <a:rPr lang="da-DK" sz="1200" dirty="0">
                <a:solidFill>
                  <a:schemeClr val="bg1"/>
                </a:solidFill>
              </a:rPr>
              <a:t>, </a:t>
            </a:r>
            <a:r>
              <a:rPr lang="da-DK" sz="1200" dirty="0" err="1">
                <a:solidFill>
                  <a:schemeClr val="bg1"/>
                </a:solidFill>
              </a:rPr>
              <a:t>Parasites</a:t>
            </a:r>
            <a:r>
              <a:rPr lang="da-DK" sz="1200" dirty="0">
                <a:solidFill>
                  <a:schemeClr val="bg1"/>
                </a:solidFill>
              </a:rPr>
              <a:t> and </a:t>
            </a:r>
            <a:r>
              <a:rPr lang="da-DK" sz="1200" dirty="0" err="1">
                <a:solidFill>
                  <a:schemeClr val="bg1"/>
                </a:solidFill>
              </a:rPr>
              <a:t>Fungi</a:t>
            </a:r>
            <a:endParaRPr lang="da-DK" sz="1200" dirty="0">
              <a:solidFill>
                <a:schemeClr val="bg1"/>
              </a:solidFill>
            </a:endParaRPr>
          </a:p>
          <a:p>
            <a:r>
              <a:rPr lang="da-DK" sz="1200" dirty="0">
                <a:solidFill>
                  <a:schemeClr val="bg1"/>
                </a:solidFill>
              </a:rPr>
              <a:t>Statens Serum Institut, Copenhagen, Denmark</a:t>
            </a:r>
          </a:p>
        </p:txBody>
      </p:sp>
    </p:spTree>
    <p:extLst>
      <p:ext uri="{BB962C8B-B14F-4D97-AF65-F5344CB8AC3E}">
        <p14:creationId xmlns:p14="http://schemas.microsoft.com/office/powerpoint/2010/main" val="25751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Global sequence alignment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D12CF-3BE1-31E2-43CE-1D0029CB2C4C}"/>
              </a:ext>
            </a:extLst>
          </p:cNvPr>
          <p:cNvSpPr txBox="1"/>
          <p:nvPr/>
        </p:nvSpPr>
        <p:spPr>
          <a:xfrm>
            <a:off x="431801" y="1080670"/>
            <a:ext cx="1054921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800" dirty="0"/>
              <a:t>Aim: to find the best alignment over the entire length of two sequences</a:t>
            </a:r>
          </a:p>
          <a:p>
            <a:r>
              <a:rPr lang="en-DK" sz="2800" dirty="0"/>
              <a:t>How do we quantify the “goodness” of an alignment?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755C2-F9EC-A0A5-9980-A7BE2CFE13A4}"/>
              </a:ext>
            </a:extLst>
          </p:cNvPr>
          <p:cNvSpPr txBox="1"/>
          <p:nvPr/>
        </p:nvSpPr>
        <p:spPr>
          <a:xfrm>
            <a:off x="690911" y="2982697"/>
            <a:ext cx="1912703" cy="143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KIRSTEN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| |||||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KARSTEN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F47EE4-EA5E-E2D1-6F77-6420CD4427E0}"/>
              </a:ext>
            </a:extLst>
          </p:cNvPr>
          <p:cNvSpPr txBox="1"/>
          <p:nvPr/>
        </p:nvSpPr>
        <p:spPr>
          <a:xfrm>
            <a:off x="3934090" y="3001393"/>
            <a:ext cx="2445683" cy="1430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KIRSTEN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  |||||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TORSTEN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40134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Global sequence alignment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D12CF-3BE1-31E2-43CE-1D0029CB2C4C}"/>
              </a:ext>
            </a:extLst>
          </p:cNvPr>
          <p:cNvSpPr txBox="1"/>
          <p:nvPr/>
        </p:nvSpPr>
        <p:spPr>
          <a:xfrm>
            <a:off x="431801" y="1080670"/>
            <a:ext cx="1054921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800" dirty="0"/>
              <a:t>Aim: to find the best alignment over the entire length of two sequences</a:t>
            </a:r>
          </a:p>
          <a:p>
            <a:r>
              <a:rPr lang="en-DK" sz="2800" dirty="0"/>
              <a:t>How do we quantify the “goodness” of an alignment?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755C2-F9EC-A0A5-9980-A7BE2CFE13A4}"/>
              </a:ext>
            </a:extLst>
          </p:cNvPr>
          <p:cNvSpPr txBox="1"/>
          <p:nvPr/>
        </p:nvSpPr>
        <p:spPr>
          <a:xfrm>
            <a:off x="690911" y="2982697"/>
            <a:ext cx="1912703" cy="143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KIRSTEN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| |||||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KARSTEN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F47EE4-EA5E-E2D1-6F77-6420CD4427E0}"/>
              </a:ext>
            </a:extLst>
          </p:cNvPr>
          <p:cNvSpPr txBox="1"/>
          <p:nvPr/>
        </p:nvSpPr>
        <p:spPr>
          <a:xfrm>
            <a:off x="3934090" y="3001393"/>
            <a:ext cx="2445683" cy="1430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RSTEN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  |||||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TORSTEN</a:t>
            </a:r>
            <a:endParaRPr lang="en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80EF3-5214-0EE7-2FEF-572D0866CF3E}"/>
              </a:ext>
            </a:extLst>
          </p:cNvPr>
          <p:cNvSpPr txBox="1"/>
          <p:nvPr/>
        </p:nvSpPr>
        <p:spPr>
          <a:xfrm>
            <a:off x="690911" y="4431785"/>
            <a:ext cx="148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solidFill>
                  <a:schemeClr val="accent1">
                    <a:lumMod val="75000"/>
                  </a:schemeClr>
                </a:solidFill>
              </a:rPr>
              <a:t>6 match</a:t>
            </a:r>
          </a:p>
          <a:p>
            <a:r>
              <a:rPr lang="en-DK" sz="2000" dirty="0">
                <a:solidFill>
                  <a:srgbClr val="C00000"/>
                </a:solidFill>
              </a:rPr>
              <a:t>1 mismatch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B2366A-EB19-6210-01F2-737035E7F1F5}"/>
              </a:ext>
            </a:extLst>
          </p:cNvPr>
          <p:cNvSpPr txBox="1"/>
          <p:nvPr/>
        </p:nvSpPr>
        <p:spPr>
          <a:xfrm>
            <a:off x="3940797" y="4431785"/>
            <a:ext cx="148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solidFill>
                  <a:schemeClr val="accent1">
                    <a:lumMod val="75000"/>
                  </a:schemeClr>
                </a:solidFill>
              </a:rPr>
              <a:t>5 match</a:t>
            </a:r>
          </a:p>
          <a:p>
            <a:r>
              <a:rPr lang="en-DK" sz="2000" dirty="0">
                <a:solidFill>
                  <a:srgbClr val="C00000"/>
                </a:solidFill>
              </a:rPr>
              <a:t>2 mismatch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E4728-41BE-7887-86F3-61BA60CD0DAD}"/>
              </a:ext>
            </a:extLst>
          </p:cNvPr>
          <p:cNvSpPr txBox="1"/>
          <p:nvPr/>
        </p:nvSpPr>
        <p:spPr>
          <a:xfrm>
            <a:off x="8390965" y="2616917"/>
            <a:ext cx="2807372" cy="280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800" dirty="0"/>
              <a:t>By a pre-defined</a:t>
            </a:r>
          </a:p>
          <a:p>
            <a:r>
              <a:rPr lang="en-DK" sz="2800" dirty="0"/>
              <a:t>Scoring scheme:</a:t>
            </a:r>
          </a:p>
          <a:p>
            <a:endParaRPr lang="en-DK" sz="2800" dirty="0"/>
          </a:p>
          <a:p>
            <a:r>
              <a:rPr lang="en-DK" sz="2800" dirty="0"/>
              <a:t>F. ex.:</a:t>
            </a:r>
          </a:p>
          <a:p>
            <a:endParaRPr lang="en-DK" sz="2800" dirty="0"/>
          </a:p>
          <a:p>
            <a:r>
              <a:rPr lang="en-GB" sz="2800" dirty="0"/>
              <a:t>M</a:t>
            </a:r>
            <a:r>
              <a:rPr lang="en-DK" sz="2800" dirty="0"/>
              <a:t>atch = +1</a:t>
            </a:r>
          </a:p>
          <a:p>
            <a:r>
              <a:rPr lang="en-DK" sz="2800" dirty="0"/>
              <a:t>Mismatch = 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107347-C3C0-444D-DD73-B140F48A309B}"/>
              </a:ext>
            </a:extLst>
          </p:cNvPr>
          <p:cNvSpPr txBox="1"/>
          <p:nvPr/>
        </p:nvSpPr>
        <p:spPr>
          <a:xfrm>
            <a:off x="690911" y="5463098"/>
            <a:ext cx="201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Score = 6-1 =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156965-7AB2-AA73-B45F-3BFDACE08B7A}"/>
              </a:ext>
            </a:extLst>
          </p:cNvPr>
          <p:cNvSpPr txBox="1"/>
          <p:nvPr/>
        </p:nvSpPr>
        <p:spPr>
          <a:xfrm>
            <a:off x="3934090" y="5463098"/>
            <a:ext cx="201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Score = 5-2 = 3</a:t>
            </a:r>
          </a:p>
        </p:txBody>
      </p:sp>
    </p:spTree>
    <p:extLst>
      <p:ext uri="{BB962C8B-B14F-4D97-AF65-F5344CB8AC3E}">
        <p14:creationId xmlns:p14="http://schemas.microsoft.com/office/powerpoint/2010/main" val="42063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Global sequence alignment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B5904-49BB-440D-D0AF-281D960D632A}"/>
              </a:ext>
            </a:extLst>
          </p:cNvPr>
          <p:cNvSpPr txBox="1"/>
          <p:nvPr/>
        </p:nvSpPr>
        <p:spPr>
          <a:xfrm>
            <a:off x="356714" y="965215"/>
            <a:ext cx="1046853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800" dirty="0"/>
              <a:t>If all we had to do was count matches and mismatches, this would be trivial</a:t>
            </a:r>
          </a:p>
          <a:p>
            <a:r>
              <a:rPr lang="en-DK" sz="2800" dirty="0"/>
              <a:t>But we also have to account for insertions and deletions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1B4078-D2A5-DAC4-EB88-CDE016056047}"/>
              </a:ext>
            </a:extLst>
          </p:cNvPr>
          <p:cNvSpPr txBox="1"/>
          <p:nvPr/>
        </p:nvSpPr>
        <p:spPr>
          <a:xfrm>
            <a:off x="1235517" y="2834779"/>
            <a:ext cx="1912703" cy="143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KARSTEN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||   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KASPER-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6998BE-2259-5571-6CC5-0929D897688B}"/>
              </a:ext>
            </a:extLst>
          </p:cNvPr>
          <p:cNvSpPr txBox="1"/>
          <p:nvPr/>
        </p:nvSpPr>
        <p:spPr>
          <a:xfrm>
            <a:off x="1235517" y="4283867"/>
            <a:ext cx="1489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solidFill>
                  <a:schemeClr val="accent1">
                    <a:lumMod val="75000"/>
                  </a:schemeClr>
                </a:solidFill>
              </a:rPr>
              <a:t>2 match</a:t>
            </a:r>
          </a:p>
          <a:p>
            <a:r>
              <a:rPr lang="en-DK" sz="2000" dirty="0">
                <a:solidFill>
                  <a:srgbClr val="C00000"/>
                </a:solidFill>
              </a:rPr>
              <a:t>4 mismatch</a:t>
            </a:r>
          </a:p>
          <a:p>
            <a:r>
              <a:rPr lang="en-DK" sz="2000" dirty="0">
                <a:solidFill>
                  <a:srgbClr val="C00000"/>
                </a:solidFill>
              </a:rPr>
              <a:t>1 gap</a:t>
            </a:r>
          </a:p>
          <a:p>
            <a:endParaRPr lang="en-DK" sz="20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577681-5737-5F41-7197-6D30AE9CEAB6}"/>
              </a:ext>
            </a:extLst>
          </p:cNvPr>
          <p:cNvSpPr txBox="1"/>
          <p:nvPr/>
        </p:nvSpPr>
        <p:spPr>
          <a:xfrm>
            <a:off x="1235517" y="5375692"/>
            <a:ext cx="23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Score = 2-4-1 = -3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CC1E9-74C8-6B4E-243A-928FF75EFFCA}"/>
              </a:ext>
            </a:extLst>
          </p:cNvPr>
          <p:cNvSpPr txBox="1"/>
          <p:nvPr/>
        </p:nvSpPr>
        <p:spPr>
          <a:xfrm>
            <a:off x="8390965" y="2616917"/>
            <a:ext cx="28014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800" dirty="0"/>
              <a:t>Scoring scheme:</a:t>
            </a:r>
          </a:p>
          <a:p>
            <a:endParaRPr lang="en-DK" sz="2800" dirty="0"/>
          </a:p>
          <a:p>
            <a:r>
              <a:rPr lang="en-GB" sz="2800" dirty="0"/>
              <a:t>M</a:t>
            </a:r>
            <a:r>
              <a:rPr lang="en-DK" sz="2800" dirty="0"/>
              <a:t>atch = +1</a:t>
            </a:r>
          </a:p>
          <a:p>
            <a:r>
              <a:rPr lang="en-DK" sz="2800" dirty="0"/>
              <a:t>Mismatch = -1</a:t>
            </a:r>
          </a:p>
          <a:p>
            <a:r>
              <a:rPr lang="en-DK" sz="2800" dirty="0"/>
              <a:t>Gap = 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400E19-F04C-BBBF-A18C-3E6F3608EAEB}"/>
              </a:ext>
            </a:extLst>
          </p:cNvPr>
          <p:cNvSpPr txBox="1"/>
          <p:nvPr/>
        </p:nvSpPr>
        <p:spPr>
          <a:xfrm>
            <a:off x="4598823" y="2834779"/>
            <a:ext cx="1912703" cy="143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KARSTEN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|| | | 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KA-SPER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0A90CE-336B-DFF5-2571-21ACE13290C6}"/>
              </a:ext>
            </a:extLst>
          </p:cNvPr>
          <p:cNvSpPr txBox="1"/>
          <p:nvPr/>
        </p:nvSpPr>
        <p:spPr>
          <a:xfrm>
            <a:off x="4598823" y="4283867"/>
            <a:ext cx="1489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>
                <a:solidFill>
                  <a:schemeClr val="accent1">
                    <a:lumMod val="75000"/>
                  </a:schemeClr>
                </a:solidFill>
              </a:rPr>
              <a:t>3 match</a:t>
            </a:r>
          </a:p>
          <a:p>
            <a:r>
              <a:rPr lang="en-DK" sz="2000" dirty="0">
                <a:solidFill>
                  <a:srgbClr val="C00000"/>
                </a:solidFill>
              </a:rPr>
              <a:t>3 mismatch</a:t>
            </a:r>
          </a:p>
          <a:p>
            <a:r>
              <a:rPr lang="en-DK" sz="2000" dirty="0">
                <a:solidFill>
                  <a:srgbClr val="C00000"/>
                </a:solidFill>
              </a:rPr>
              <a:t>1 gap</a:t>
            </a:r>
          </a:p>
          <a:p>
            <a:endParaRPr lang="en-DK" sz="20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370429-F679-C263-8C66-C3E57F20DB19}"/>
              </a:ext>
            </a:extLst>
          </p:cNvPr>
          <p:cNvSpPr txBox="1"/>
          <p:nvPr/>
        </p:nvSpPr>
        <p:spPr>
          <a:xfrm>
            <a:off x="4598823" y="5375692"/>
            <a:ext cx="23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Score = 3-3-1 = -1</a:t>
            </a:r>
          </a:p>
        </p:txBody>
      </p:sp>
    </p:spTree>
    <p:extLst>
      <p:ext uri="{BB962C8B-B14F-4D97-AF65-F5344CB8AC3E}">
        <p14:creationId xmlns:p14="http://schemas.microsoft.com/office/powerpoint/2010/main" val="162866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Global sequence alignment of DNA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B5904-49BB-440D-D0AF-281D960D632A}"/>
              </a:ext>
            </a:extLst>
          </p:cNvPr>
          <p:cNvSpPr txBox="1"/>
          <p:nvPr/>
        </p:nvSpPr>
        <p:spPr>
          <a:xfrm>
            <a:off x="431801" y="965215"/>
            <a:ext cx="1046853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800" dirty="0"/>
              <a:t>We can further optimize our scoring system by using a substitution matrix instead of simply looking at match/mismatch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057943-0EDE-BD34-6950-1EA9BAFD7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53635"/>
              </p:ext>
            </p:extLst>
          </p:nvPr>
        </p:nvGraphicFramePr>
        <p:xfrm>
          <a:off x="751168" y="4090783"/>
          <a:ext cx="1676025" cy="1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1321">
                  <a:extLst>
                    <a:ext uri="{9D8B030D-6E8A-4147-A177-3AD203B41FA5}">
                      <a16:colId xmlns:a16="http://schemas.microsoft.com/office/drawing/2014/main" val="3554077276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937339358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34852832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56197175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65636522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58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80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5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246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6412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36462C-3749-3518-C101-C366E6E4B9CE}"/>
              </a:ext>
            </a:extLst>
          </p:cNvPr>
          <p:cNvSpPr txBox="1"/>
          <p:nvPr/>
        </p:nvSpPr>
        <p:spPr>
          <a:xfrm>
            <a:off x="499036" y="2361799"/>
            <a:ext cx="3588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/>
              <a:t>Substitution matrix with even weights</a:t>
            </a:r>
          </a:p>
          <a:p>
            <a:r>
              <a:rPr lang="en-DK" sz="2000" dirty="0"/>
              <a:t>(Match = +1, mismatch = -1, just as before)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4D3035-2C91-5842-C273-3F160ADA1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413013"/>
              </p:ext>
            </p:extLst>
          </p:nvPr>
        </p:nvGraphicFramePr>
        <p:xfrm>
          <a:off x="6686551" y="4090783"/>
          <a:ext cx="1676025" cy="1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1321">
                  <a:extLst>
                    <a:ext uri="{9D8B030D-6E8A-4147-A177-3AD203B41FA5}">
                      <a16:colId xmlns:a16="http://schemas.microsoft.com/office/drawing/2014/main" val="3554077276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937339358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34852832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56197175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65636522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58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80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5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246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641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768FDE-4CB8-0D33-4D8E-BCF1E2C3DFBF}"/>
              </a:ext>
            </a:extLst>
          </p:cNvPr>
          <p:cNvSpPr txBox="1"/>
          <p:nvPr/>
        </p:nvSpPr>
        <p:spPr>
          <a:xfrm>
            <a:off x="6453842" y="2361799"/>
            <a:ext cx="3588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000" dirty="0"/>
              <a:t>Weighted substitution matrix were purine &lt;-&gt; pyrimidine mutations are penalized more than purine &lt;-&gt; purine and pyrimidine &lt;-&gt; pyrimidine</a:t>
            </a:r>
          </a:p>
        </p:txBody>
      </p:sp>
    </p:spTree>
    <p:extLst>
      <p:ext uri="{BB962C8B-B14F-4D97-AF65-F5344CB8AC3E}">
        <p14:creationId xmlns:p14="http://schemas.microsoft.com/office/powerpoint/2010/main" val="279688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Sequence alignment?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9658CE-BB8F-AD71-66E2-6A1E0342CF41}"/>
              </a:ext>
            </a:extLst>
          </p:cNvPr>
          <p:cNvSpPr txBox="1"/>
          <p:nvPr/>
        </p:nvSpPr>
        <p:spPr>
          <a:xfrm>
            <a:off x="600076" y="2166997"/>
            <a:ext cx="6094878" cy="99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AT-CTTG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ATGCTGG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61CF18-E814-B6AB-7031-A06F76112C4B}"/>
              </a:ext>
            </a:extLst>
          </p:cNvPr>
          <p:cNvSpPr txBox="1"/>
          <p:nvPr/>
        </p:nvSpPr>
        <p:spPr>
          <a:xfrm>
            <a:off x="431801" y="1059932"/>
            <a:ext cx="7770973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800" dirty="0"/>
              <a:t>Score this alignment using the weighted matrix </a:t>
            </a:r>
          </a:p>
          <a:p>
            <a:r>
              <a:rPr lang="en-DK" sz="2800" dirty="0"/>
              <a:t>(and a gap penalty of -2)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CCD855D-77BE-197F-DC6C-0D84D943E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511084"/>
              </p:ext>
            </p:extLst>
          </p:nvPr>
        </p:nvGraphicFramePr>
        <p:xfrm>
          <a:off x="6242798" y="2228365"/>
          <a:ext cx="1676025" cy="1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1321">
                  <a:extLst>
                    <a:ext uri="{9D8B030D-6E8A-4147-A177-3AD203B41FA5}">
                      <a16:colId xmlns:a16="http://schemas.microsoft.com/office/drawing/2014/main" val="3554077276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937339358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34852832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56197175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65636522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58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80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5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246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64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2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Sequence alignment?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9658CE-BB8F-AD71-66E2-6A1E0342CF41}"/>
              </a:ext>
            </a:extLst>
          </p:cNvPr>
          <p:cNvSpPr txBox="1"/>
          <p:nvPr/>
        </p:nvSpPr>
        <p:spPr>
          <a:xfrm>
            <a:off x="600076" y="2166997"/>
            <a:ext cx="6094878" cy="99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AT-CTTG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ATGCTGG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61CF18-E814-B6AB-7031-A06F76112C4B}"/>
              </a:ext>
            </a:extLst>
          </p:cNvPr>
          <p:cNvSpPr txBox="1"/>
          <p:nvPr/>
        </p:nvSpPr>
        <p:spPr>
          <a:xfrm>
            <a:off x="431801" y="1059932"/>
            <a:ext cx="7770973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800" dirty="0"/>
              <a:t>Score this alignment using the weighted matrix </a:t>
            </a:r>
          </a:p>
          <a:p>
            <a:r>
              <a:rPr lang="en-DK" sz="2800" dirty="0"/>
              <a:t>(and a gap penalty of -2)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CCD855D-77BE-197F-DC6C-0D84D943E802}"/>
              </a:ext>
            </a:extLst>
          </p:cNvPr>
          <p:cNvGraphicFramePr>
            <a:graphicFrameLocks noGrp="1"/>
          </p:cNvGraphicFramePr>
          <p:nvPr/>
        </p:nvGraphicFramePr>
        <p:xfrm>
          <a:off x="6242798" y="2228365"/>
          <a:ext cx="1676025" cy="1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1321">
                  <a:extLst>
                    <a:ext uri="{9D8B030D-6E8A-4147-A177-3AD203B41FA5}">
                      <a16:colId xmlns:a16="http://schemas.microsoft.com/office/drawing/2014/main" val="3554077276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937339358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34852832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56197175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65636522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58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80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5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246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64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2AB4CF4-39BE-99DD-F84B-F63DF44CFFC7}"/>
              </a:ext>
            </a:extLst>
          </p:cNvPr>
          <p:cNvSpPr txBox="1"/>
          <p:nvPr/>
        </p:nvSpPr>
        <p:spPr>
          <a:xfrm>
            <a:off x="600076" y="3966883"/>
            <a:ext cx="432362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2+2-2+2+2-1+2 = +7</a:t>
            </a:r>
          </a:p>
        </p:txBody>
      </p:sp>
    </p:spTree>
    <p:extLst>
      <p:ext uri="{BB962C8B-B14F-4D97-AF65-F5344CB8AC3E}">
        <p14:creationId xmlns:p14="http://schemas.microsoft.com/office/powerpoint/2010/main" val="228587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Needleman-Wunsch algorithm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722C4A9-0EF7-6201-59DA-4C5AD219F8D3}"/>
              </a:ext>
            </a:extLst>
          </p:cNvPr>
          <p:cNvGraphicFramePr>
            <a:graphicFrameLocks noGrp="1"/>
          </p:cNvGraphicFramePr>
          <p:nvPr/>
        </p:nvGraphicFramePr>
        <p:xfrm>
          <a:off x="568974" y="2508125"/>
          <a:ext cx="43284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940">
                  <a:extLst>
                    <a:ext uri="{9D8B030D-6E8A-4147-A177-3AD203B41FA5}">
                      <a16:colId xmlns:a16="http://schemas.microsoft.com/office/drawing/2014/main" val="2741815414"/>
                    </a:ext>
                  </a:extLst>
                </a:gridCol>
                <a:gridCol w="480940">
                  <a:extLst>
                    <a:ext uri="{9D8B030D-6E8A-4147-A177-3AD203B41FA5}">
                      <a16:colId xmlns:a16="http://schemas.microsoft.com/office/drawing/2014/main" val="3296544089"/>
                    </a:ext>
                  </a:extLst>
                </a:gridCol>
                <a:gridCol w="480940">
                  <a:extLst>
                    <a:ext uri="{9D8B030D-6E8A-4147-A177-3AD203B41FA5}">
                      <a16:colId xmlns:a16="http://schemas.microsoft.com/office/drawing/2014/main" val="2902963979"/>
                    </a:ext>
                  </a:extLst>
                </a:gridCol>
                <a:gridCol w="480940">
                  <a:extLst>
                    <a:ext uri="{9D8B030D-6E8A-4147-A177-3AD203B41FA5}">
                      <a16:colId xmlns:a16="http://schemas.microsoft.com/office/drawing/2014/main" val="377459250"/>
                    </a:ext>
                  </a:extLst>
                </a:gridCol>
                <a:gridCol w="480940">
                  <a:extLst>
                    <a:ext uri="{9D8B030D-6E8A-4147-A177-3AD203B41FA5}">
                      <a16:colId xmlns:a16="http://schemas.microsoft.com/office/drawing/2014/main" val="2687145811"/>
                    </a:ext>
                  </a:extLst>
                </a:gridCol>
                <a:gridCol w="480940">
                  <a:extLst>
                    <a:ext uri="{9D8B030D-6E8A-4147-A177-3AD203B41FA5}">
                      <a16:colId xmlns:a16="http://schemas.microsoft.com/office/drawing/2014/main" val="2749446701"/>
                    </a:ext>
                  </a:extLst>
                </a:gridCol>
                <a:gridCol w="480940">
                  <a:extLst>
                    <a:ext uri="{9D8B030D-6E8A-4147-A177-3AD203B41FA5}">
                      <a16:colId xmlns:a16="http://schemas.microsoft.com/office/drawing/2014/main" val="1706513037"/>
                    </a:ext>
                  </a:extLst>
                </a:gridCol>
                <a:gridCol w="480940">
                  <a:extLst>
                    <a:ext uri="{9D8B030D-6E8A-4147-A177-3AD203B41FA5}">
                      <a16:colId xmlns:a16="http://schemas.microsoft.com/office/drawing/2014/main" val="3150696774"/>
                    </a:ext>
                  </a:extLst>
                </a:gridCol>
                <a:gridCol w="480940">
                  <a:extLst>
                    <a:ext uri="{9D8B030D-6E8A-4147-A177-3AD203B41FA5}">
                      <a16:colId xmlns:a16="http://schemas.microsoft.com/office/drawing/2014/main" val="3051015505"/>
                    </a:ext>
                  </a:extLst>
                </a:gridCol>
              </a:tblGrid>
              <a:tr h="233611"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48568"/>
                  </a:ext>
                </a:extLst>
              </a:tr>
              <a:tr h="233611">
                <a:tc>
                  <a:txBody>
                    <a:bodyPr/>
                    <a:lstStyle/>
                    <a:p>
                      <a:pPr algn="ctr"/>
                      <a:endParaRPr lang="en-DK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63163"/>
                  </a:ext>
                </a:extLst>
              </a:tr>
              <a:tr h="233611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35490"/>
                  </a:ext>
                </a:extLst>
              </a:tr>
              <a:tr h="233611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96987"/>
                  </a:ext>
                </a:extLst>
              </a:tr>
              <a:tr h="233611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61092"/>
                  </a:ext>
                </a:extLst>
              </a:tr>
              <a:tr h="233611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10001"/>
                  </a:ext>
                </a:extLst>
              </a:tr>
              <a:tr h="233611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33795"/>
                  </a:ext>
                </a:extLst>
              </a:tr>
              <a:tr h="233611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972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DC9735-758C-6554-F3FD-A0EA7827D0F3}"/>
              </a:ext>
            </a:extLst>
          </p:cNvPr>
          <p:cNvSpPr txBox="1"/>
          <p:nvPr/>
        </p:nvSpPr>
        <p:spPr>
          <a:xfrm>
            <a:off x="568974" y="1017089"/>
            <a:ext cx="1912703" cy="99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ATGCTCG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ATCTTG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3F8D53-7A79-EB2C-4966-85AE2C82D81E}"/>
              </a:ext>
            </a:extLst>
          </p:cNvPr>
          <p:cNvGraphicFramePr>
            <a:graphicFrameLocks noGrp="1"/>
          </p:cNvGraphicFramePr>
          <p:nvPr/>
        </p:nvGraphicFramePr>
        <p:xfrm>
          <a:off x="3017739" y="965215"/>
          <a:ext cx="1676025" cy="1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1321">
                  <a:extLst>
                    <a:ext uri="{9D8B030D-6E8A-4147-A177-3AD203B41FA5}">
                      <a16:colId xmlns:a16="http://schemas.microsoft.com/office/drawing/2014/main" val="3554077276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937339358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34852832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56197175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65636522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58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80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5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246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64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26B3F5-2AA3-974A-73DD-A3F45F4BAE4E}"/>
              </a:ext>
            </a:extLst>
          </p:cNvPr>
          <p:cNvSpPr txBox="1"/>
          <p:nvPr/>
        </p:nvSpPr>
        <p:spPr>
          <a:xfrm>
            <a:off x="2930333" y="2055906"/>
            <a:ext cx="21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Gap penalty = -2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05DAA-A5C1-F9CB-2259-D0F65AAF96AF}"/>
              </a:ext>
            </a:extLst>
          </p:cNvPr>
          <p:cNvSpPr txBox="1"/>
          <p:nvPr/>
        </p:nvSpPr>
        <p:spPr>
          <a:xfrm>
            <a:off x="5590982" y="1258592"/>
            <a:ext cx="63496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Start in the top </a:t>
            </a:r>
            <a:r>
              <a:rPr lang="da-DK" sz="2000" dirty="0" err="1"/>
              <a:t>left</a:t>
            </a:r>
            <a:r>
              <a:rPr lang="da-DK" sz="2000" dirty="0"/>
              <a:t> corner</a:t>
            </a:r>
          </a:p>
          <a:p>
            <a:r>
              <a:rPr lang="en-DK" sz="2000" dirty="0"/>
              <a:t>For each field (M</a:t>
            </a:r>
            <a:r>
              <a:rPr lang="en-DK" sz="2000" baseline="-25000" dirty="0"/>
              <a:t>i,j</a:t>
            </a:r>
            <a:r>
              <a:rPr lang="en-DK" sz="2000" dirty="0"/>
              <a:t>), calculate three scores (C)</a:t>
            </a:r>
          </a:p>
          <a:p>
            <a:endParaRPr lang="en-DK" sz="2000" dirty="0"/>
          </a:p>
          <a:p>
            <a:r>
              <a:rPr lang="en-GB" sz="2000" dirty="0"/>
              <a:t>Deletion score:</a:t>
            </a:r>
          </a:p>
          <a:p>
            <a:r>
              <a:rPr lang="en-GB" sz="2000" dirty="0" err="1"/>
              <a:t>C</a:t>
            </a:r>
            <a:r>
              <a:rPr lang="en-GB" sz="2000" baseline="-25000" dirty="0" err="1"/>
              <a:t>del</a:t>
            </a:r>
            <a:r>
              <a:rPr lang="en-GB" sz="2000" dirty="0"/>
              <a:t>(</a:t>
            </a:r>
            <a:r>
              <a:rPr lang="en-GB" sz="2000" dirty="0" err="1"/>
              <a:t>M</a:t>
            </a:r>
            <a:r>
              <a:rPr lang="en-GB" sz="2000" baseline="-25000" dirty="0" err="1"/>
              <a:t>i,j</a:t>
            </a:r>
            <a:r>
              <a:rPr lang="en-GB" sz="2000" dirty="0"/>
              <a:t>) = C(M</a:t>
            </a:r>
            <a:r>
              <a:rPr lang="en-GB" sz="2000" baseline="-25000" dirty="0"/>
              <a:t>i,j-1</a:t>
            </a:r>
            <a:r>
              <a:rPr lang="en-GB" sz="2000" dirty="0"/>
              <a:t>) + </a:t>
            </a:r>
            <a:r>
              <a:rPr lang="en-GB" sz="2000" dirty="0" err="1"/>
              <a:t>GapPenalty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Insertion score:</a:t>
            </a:r>
          </a:p>
          <a:p>
            <a:r>
              <a:rPr lang="en-GB" sz="2000" dirty="0" err="1"/>
              <a:t>C</a:t>
            </a:r>
            <a:r>
              <a:rPr lang="en-GB" sz="2000" baseline="-25000" dirty="0" err="1"/>
              <a:t>ins</a:t>
            </a:r>
            <a:r>
              <a:rPr lang="en-GB" sz="2000" dirty="0"/>
              <a:t>(</a:t>
            </a:r>
            <a:r>
              <a:rPr lang="en-GB" sz="2000" dirty="0" err="1"/>
              <a:t>M</a:t>
            </a:r>
            <a:r>
              <a:rPr lang="en-GB" sz="2000" baseline="-25000" dirty="0" err="1"/>
              <a:t>i,j</a:t>
            </a:r>
            <a:r>
              <a:rPr lang="en-GB" sz="2000" dirty="0"/>
              <a:t>) = C(M</a:t>
            </a:r>
            <a:r>
              <a:rPr lang="en-GB" sz="2000" baseline="-25000" dirty="0"/>
              <a:t>i-1,j</a:t>
            </a:r>
            <a:r>
              <a:rPr lang="en-GB" sz="2000" dirty="0"/>
              <a:t>) + </a:t>
            </a:r>
            <a:r>
              <a:rPr lang="en-GB" sz="2000" dirty="0" err="1"/>
              <a:t>GapPenalty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Match score:</a:t>
            </a:r>
          </a:p>
          <a:p>
            <a:r>
              <a:rPr lang="en-GB" sz="2000" dirty="0" err="1"/>
              <a:t>C</a:t>
            </a:r>
            <a:r>
              <a:rPr lang="en-GB" sz="2000" baseline="-25000" dirty="0" err="1"/>
              <a:t>match</a:t>
            </a:r>
            <a:r>
              <a:rPr lang="en-GB" sz="2000" dirty="0"/>
              <a:t>(</a:t>
            </a:r>
            <a:r>
              <a:rPr lang="en-GB" sz="2000" dirty="0" err="1"/>
              <a:t>M</a:t>
            </a:r>
            <a:r>
              <a:rPr lang="en-GB" sz="2000" baseline="-25000" dirty="0" err="1"/>
              <a:t>i,j</a:t>
            </a:r>
            <a:r>
              <a:rPr lang="en-GB" sz="2000" dirty="0"/>
              <a:t>) = C(M</a:t>
            </a:r>
            <a:r>
              <a:rPr lang="en-GB" sz="2000" baseline="-25000" dirty="0"/>
              <a:t>i-1,j-1</a:t>
            </a:r>
            <a:r>
              <a:rPr lang="en-GB" sz="2000" dirty="0"/>
              <a:t>) + </a:t>
            </a:r>
            <a:r>
              <a:rPr lang="en-GB" sz="2000" dirty="0" err="1"/>
              <a:t>SubstitutionPenalty</a:t>
            </a:r>
            <a:endParaRPr lang="en-GB" sz="2000" dirty="0"/>
          </a:p>
          <a:p>
            <a:endParaRPr lang="en-DK" sz="2000" dirty="0"/>
          </a:p>
          <a:p>
            <a:endParaRPr lang="en-DK" sz="2000" dirty="0"/>
          </a:p>
          <a:p>
            <a:r>
              <a:rPr lang="en-DK" sz="2000" dirty="0"/>
              <a:t>Then fill out the field with whichever score is the best:</a:t>
            </a:r>
          </a:p>
          <a:p>
            <a:endParaRPr lang="en-DK" sz="2000" dirty="0"/>
          </a:p>
          <a:p>
            <a:r>
              <a:rPr lang="en-DK" sz="2000" dirty="0"/>
              <a:t>C = max(</a:t>
            </a:r>
            <a:r>
              <a:rPr lang="en-GB" sz="2000" dirty="0" err="1"/>
              <a:t>C</a:t>
            </a:r>
            <a:r>
              <a:rPr lang="en-GB" sz="2000" baseline="-25000" dirty="0" err="1"/>
              <a:t>del</a:t>
            </a:r>
            <a:r>
              <a:rPr lang="en-GB" sz="2000" dirty="0" err="1"/>
              <a:t>,C</a:t>
            </a:r>
            <a:r>
              <a:rPr lang="en-GB" sz="2000" baseline="-25000" dirty="0" err="1"/>
              <a:t>ins</a:t>
            </a:r>
            <a:r>
              <a:rPr lang="en-GB" sz="2000" dirty="0" err="1"/>
              <a:t>,C</a:t>
            </a:r>
            <a:r>
              <a:rPr lang="en-GB" sz="2000" baseline="-25000" dirty="0" err="1"/>
              <a:t>match</a:t>
            </a:r>
            <a:r>
              <a:rPr lang="en-GB" sz="2000" dirty="0"/>
              <a:t>)</a:t>
            </a:r>
            <a:endParaRPr lang="en-DK" sz="2000" dirty="0"/>
          </a:p>
        </p:txBody>
      </p:sp>
    </p:spTree>
    <p:extLst>
      <p:ext uri="{BB962C8B-B14F-4D97-AF65-F5344CB8AC3E}">
        <p14:creationId xmlns:p14="http://schemas.microsoft.com/office/powerpoint/2010/main" val="183700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Needleman-Wunsch algorithm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722C4A9-0EF7-6201-59DA-4C5AD219F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27348"/>
              </p:ext>
            </p:extLst>
          </p:nvPr>
        </p:nvGraphicFramePr>
        <p:xfrm>
          <a:off x="868831" y="1997137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74181541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29654408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90296397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7745925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8714581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494467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70651303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15069677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051015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4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6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3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9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6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3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972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DC9735-758C-6554-F3FD-A0EA7827D0F3}"/>
              </a:ext>
            </a:extLst>
          </p:cNvPr>
          <p:cNvSpPr txBox="1"/>
          <p:nvPr/>
        </p:nvSpPr>
        <p:spPr>
          <a:xfrm>
            <a:off x="921124" y="840442"/>
            <a:ext cx="1912703" cy="99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ATGCTCG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ATCTTG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3F8D53-7A79-EB2C-4966-85AE2C82D81E}"/>
              </a:ext>
            </a:extLst>
          </p:cNvPr>
          <p:cNvGraphicFramePr>
            <a:graphicFrameLocks noGrp="1"/>
          </p:cNvGraphicFramePr>
          <p:nvPr/>
        </p:nvGraphicFramePr>
        <p:xfrm>
          <a:off x="9752480" y="2464497"/>
          <a:ext cx="1676025" cy="1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1321">
                  <a:extLst>
                    <a:ext uri="{9D8B030D-6E8A-4147-A177-3AD203B41FA5}">
                      <a16:colId xmlns:a16="http://schemas.microsoft.com/office/drawing/2014/main" val="3554077276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937339358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34852832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56197175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65636522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58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80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5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246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64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26B3F5-2AA3-974A-73DD-A3F45F4BAE4E}"/>
              </a:ext>
            </a:extLst>
          </p:cNvPr>
          <p:cNvSpPr txBox="1"/>
          <p:nvPr/>
        </p:nvSpPr>
        <p:spPr>
          <a:xfrm>
            <a:off x="9692214" y="3657599"/>
            <a:ext cx="21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Gap penalty = -2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B3DC2-8589-C8C4-B32C-15C9166E4EAC}"/>
              </a:ext>
            </a:extLst>
          </p:cNvPr>
          <p:cNvSpPr txBox="1"/>
          <p:nvPr/>
        </p:nvSpPr>
        <p:spPr>
          <a:xfrm>
            <a:off x="7686299" y="5028405"/>
            <a:ext cx="39924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C00000"/>
                </a:solidFill>
              </a:rPr>
              <a:t>C</a:t>
            </a:r>
            <a:r>
              <a:rPr lang="en-GB" sz="2000" baseline="-25000" dirty="0" err="1">
                <a:solidFill>
                  <a:srgbClr val="C00000"/>
                </a:solidFill>
              </a:rPr>
              <a:t>match</a:t>
            </a:r>
            <a:r>
              <a:rPr lang="en-GB" sz="2000" dirty="0">
                <a:solidFill>
                  <a:srgbClr val="C00000"/>
                </a:solidFill>
              </a:rPr>
              <a:t>=</a:t>
            </a:r>
          </a:p>
          <a:p>
            <a:r>
              <a:rPr lang="en-GB" sz="2000" dirty="0">
                <a:solidFill>
                  <a:srgbClr val="C00000"/>
                </a:solidFill>
              </a:rPr>
              <a:t>C(M</a:t>
            </a:r>
            <a:r>
              <a:rPr lang="en-GB" sz="2000" baseline="-25000" dirty="0">
                <a:solidFill>
                  <a:srgbClr val="C00000"/>
                </a:solidFill>
              </a:rPr>
              <a:t>i-1,j-1</a:t>
            </a:r>
            <a:r>
              <a:rPr lang="en-GB" sz="2000" dirty="0">
                <a:solidFill>
                  <a:srgbClr val="C00000"/>
                </a:solidFill>
              </a:rPr>
              <a:t>) + </a:t>
            </a:r>
            <a:r>
              <a:rPr lang="en-GB" sz="2000" dirty="0" err="1">
                <a:solidFill>
                  <a:srgbClr val="C00000"/>
                </a:solidFill>
              </a:rPr>
              <a:t>SubstitutionPenalty</a:t>
            </a:r>
            <a:r>
              <a:rPr lang="en-GB" sz="2000" dirty="0">
                <a:solidFill>
                  <a:srgbClr val="C00000"/>
                </a:solidFill>
              </a:rPr>
              <a:t> =</a:t>
            </a:r>
          </a:p>
          <a:p>
            <a:r>
              <a:rPr lang="en-GB" sz="2000" dirty="0">
                <a:solidFill>
                  <a:srgbClr val="C00000"/>
                </a:solidFill>
              </a:rPr>
              <a:t>0 + 2 = 2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1869B29-62BB-ED99-EA7F-930A3CE0FDA1}"/>
              </a:ext>
            </a:extLst>
          </p:cNvPr>
          <p:cNvSpPr txBox="1"/>
          <p:nvPr/>
        </p:nvSpPr>
        <p:spPr>
          <a:xfrm>
            <a:off x="4505702" y="5035129"/>
            <a:ext cx="2957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000" baseline="-25000" dirty="0" err="1">
                <a:solidFill>
                  <a:schemeClr val="accent1">
                    <a:lumMod val="75000"/>
                  </a:schemeClr>
                </a:solidFill>
              </a:rPr>
              <a:t>ins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C(M</a:t>
            </a:r>
            <a:r>
              <a:rPr lang="en-GB" sz="2000" baseline="-25000" dirty="0">
                <a:solidFill>
                  <a:schemeClr val="accent1">
                    <a:lumMod val="75000"/>
                  </a:schemeClr>
                </a:solidFill>
              </a:rPr>
              <a:t>i-1,j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) +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GapPenalty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=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-2-2 = -4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FB57CB0-4793-EC75-CE63-5A88726DFF4C}"/>
              </a:ext>
            </a:extLst>
          </p:cNvPr>
          <p:cNvSpPr txBox="1"/>
          <p:nvPr/>
        </p:nvSpPr>
        <p:spPr>
          <a:xfrm>
            <a:off x="868831" y="5041981"/>
            <a:ext cx="2903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sz="2000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del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C(M</a:t>
            </a:r>
            <a:r>
              <a:rPr lang="en-GB" sz="20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i,j-1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+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GapPenalty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-2-2 = -4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38DB48-F728-32C6-5612-7AEF14390A13}"/>
              </a:ext>
            </a:extLst>
          </p:cNvPr>
          <p:cNvCxnSpPr>
            <a:cxnSpLocks/>
          </p:cNvCxnSpPr>
          <p:nvPr/>
        </p:nvCxnSpPr>
        <p:spPr bwMode="auto">
          <a:xfrm flipH="1">
            <a:off x="2568387" y="2951636"/>
            <a:ext cx="168088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BC437C-902C-A64F-15CD-FE1DF5333CF5}"/>
              </a:ext>
            </a:extLst>
          </p:cNvPr>
          <p:cNvCxnSpPr>
            <a:cxnSpLocks/>
          </p:cNvCxnSpPr>
          <p:nvPr/>
        </p:nvCxnSpPr>
        <p:spPr bwMode="auto">
          <a:xfrm flipV="1">
            <a:off x="3117474" y="2642354"/>
            <a:ext cx="0" cy="1524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13B7A1-9992-DA1C-C9FA-9716231BCDF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68387" y="2642354"/>
            <a:ext cx="184895" cy="1524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C48AC49-0C38-4254-0462-B2A78FA008C9}"/>
              </a:ext>
            </a:extLst>
          </p:cNvPr>
          <p:cNvSpPr txBox="1"/>
          <p:nvPr/>
        </p:nvSpPr>
        <p:spPr>
          <a:xfrm>
            <a:off x="868831" y="5946552"/>
            <a:ext cx="609487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Left score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B692AEE4-F207-8F9F-B371-6C455CC66428}"/>
              </a:ext>
            </a:extLst>
          </p:cNvPr>
          <p:cNvSpPr txBox="1"/>
          <p:nvPr/>
        </p:nvSpPr>
        <p:spPr>
          <a:xfrm>
            <a:off x="4536325" y="5946552"/>
            <a:ext cx="295741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Top score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050672-87DF-3D14-1855-4E49E24D7FB9}"/>
              </a:ext>
            </a:extLst>
          </p:cNvPr>
          <p:cNvSpPr txBox="1"/>
          <p:nvPr/>
        </p:nvSpPr>
        <p:spPr>
          <a:xfrm>
            <a:off x="7686299" y="5946552"/>
            <a:ext cx="609487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Diagonal score</a:t>
            </a:r>
          </a:p>
        </p:txBody>
      </p:sp>
    </p:spTree>
    <p:extLst>
      <p:ext uri="{BB962C8B-B14F-4D97-AF65-F5344CB8AC3E}">
        <p14:creationId xmlns:p14="http://schemas.microsoft.com/office/powerpoint/2010/main" val="334204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Needleman-Wunsch algorithm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722C4A9-0EF7-6201-59DA-4C5AD219F8D3}"/>
              </a:ext>
            </a:extLst>
          </p:cNvPr>
          <p:cNvGraphicFramePr>
            <a:graphicFrameLocks noGrp="1"/>
          </p:cNvGraphicFramePr>
          <p:nvPr/>
        </p:nvGraphicFramePr>
        <p:xfrm>
          <a:off x="868831" y="1997137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74181541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29654408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90296397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7745925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8714581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494467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70651303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15069677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051015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4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6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3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9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6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3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972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DC9735-758C-6554-F3FD-A0EA7827D0F3}"/>
              </a:ext>
            </a:extLst>
          </p:cNvPr>
          <p:cNvSpPr txBox="1"/>
          <p:nvPr/>
        </p:nvSpPr>
        <p:spPr>
          <a:xfrm>
            <a:off x="921124" y="840442"/>
            <a:ext cx="1912703" cy="99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ATGCTCG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ATCTTG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3F8D53-7A79-EB2C-4966-85AE2C82D81E}"/>
              </a:ext>
            </a:extLst>
          </p:cNvPr>
          <p:cNvGraphicFramePr>
            <a:graphicFrameLocks noGrp="1"/>
          </p:cNvGraphicFramePr>
          <p:nvPr/>
        </p:nvGraphicFramePr>
        <p:xfrm>
          <a:off x="9752480" y="2464497"/>
          <a:ext cx="1676025" cy="1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1321">
                  <a:extLst>
                    <a:ext uri="{9D8B030D-6E8A-4147-A177-3AD203B41FA5}">
                      <a16:colId xmlns:a16="http://schemas.microsoft.com/office/drawing/2014/main" val="3554077276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937339358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34852832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56197175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65636522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58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80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5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246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64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26B3F5-2AA3-974A-73DD-A3F45F4BAE4E}"/>
              </a:ext>
            </a:extLst>
          </p:cNvPr>
          <p:cNvSpPr txBox="1"/>
          <p:nvPr/>
        </p:nvSpPr>
        <p:spPr>
          <a:xfrm>
            <a:off x="9692214" y="3657599"/>
            <a:ext cx="21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Gap penalty = -2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FE4A72B-3D2D-60EE-CF34-6589E989FF5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68387" y="2642354"/>
            <a:ext cx="184895" cy="152400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80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A0933-FD9D-81DC-5978-1C951ECA0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07BD-C806-6EC7-9FB8-45781345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Needleman-Wunsch algorithm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469D4BC-EC06-11C2-E681-2D8C6E463BC4}"/>
              </a:ext>
            </a:extLst>
          </p:cNvPr>
          <p:cNvGraphicFramePr>
            <a:graphicFrameLocks noGrp="1"/>
          </p:cNvGraphicFramePr>
          <p:nvPr/>
        </p:nvGraphicFramePr>
        <p:xfrm>
          <a:off x="868831" y="1997137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74181541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29654408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90296397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7745925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8714581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494467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70651303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15069677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051015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4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6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3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9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6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3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972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A09103C-B72C-A0A5-B79B-7C202F0CAB94}"/>
              </a:ext>
            </a:extLst>
          </p:cNvPr>
          <p:cNvSpPr txBox="1"/>
          <p:nvPr/>
        </p:nvSpPr>
        <p:spPr>
          <a:xfrm>
            <a:off x="921124" y="840442"/>
            <a:ext cx="1912703" cy="99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ATGCTCG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ATCTTG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0BA8956-3EB4-4C02-87A1-FC445AC5BE05}"/>
              </a:ext>
            </a:extLst>
          </p:cNvPr>
          <p:cNvGraphicFramePr>
            <a:graphicFrameLocks noGrp="1"/>
          </p:cNvGraphicFramePr>
          <p:nvPr/>
        </p:nvGraphicFramePr>
        <p:xfrm>
          <a:off x="9752480" y="2464497"/>
          <a:ext cx="1676025" cy="1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1321">
                  <a:extLst>
                    <a:ext uri="{9D8B030D-6E8A-4147-A177-3AD203B41FA5}">
                      <a16:colId xmlns:a16="http://schemas.microsoft.com/office/drawing/2014/main" val="3554077276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937339358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34852832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56197175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65636522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58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80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5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246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64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730D4F-6400-D88B-FF04-7937859BFD06}"/>
              </a:ext>
            </a:extLst>
          </p:cNvPr>
          <p:cNvSpPr txBox="1"/>
          <p:nvPr/>
        </p:nvSpPr>
        <p:spPr>
          <a:xfrm>
            <a:off x="9692214" y="3657599"/>
            <a:ext cx="21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Gap penalty = -2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93F7CF2-8B4D-1767-E759-EBA3FE643C9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68387" y="2642354"/>
            <a:ext cx="184895" cy="152400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29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E152-0A60-04B3-8CE1-5898534D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7" y="615951"/>
            <a:ext cx="10318363" cy="822325"/>
          </a:xfrm>
        </p:spPr>
        <p:txBody>
          <a:bodyPr/>
          <a:lstStyle/>
          <a:p>
            <a:r>
              <a:rPr lang="en-DK" dirty="0"/>
              <a:t>ILOs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42CA1-7610-76E3-8B9A-94E862D35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7" y="1369133"/>
            <a:ext cx="9955067" cy="4518353"/>
          </a:xfrm>
        </p:spPr>
        <p:txBody>
          <a:bodyPr>
            <a:normAutofit/>
          </a:bodyPr>
          <a:lstStyle/>
          <a:p>
            <a:pPr marL="342900" lvl="0" indent="-342900" fontAlgn="base">
              <a:buFont typeface="Symbol" pitchFamily="2" charset="2"/>
              <a:buChar char=""/>
            </a:pPr>
            <a:r>
              <a:rPr lang="da-DK" dirty="0"/>
              <a:t>Understand the purpose of </a:t>
            </a:r>
            <a:r>
              <a:rPr lang="da-DK" dirty="0" err="1"/>
              <a:t>sequence</a:t>
            </a:r>
            <a:r>
              <a:rPr lang="da-DK" dirty="0"/>
              <a:t> alignment and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alignments for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da-DK" dirty="0"/>
              <a:t>Understand </a:t>
            </a:r>
            <a:r>
              <a:rPr lang="da-DK" dirty="0" err="1"/>
              <a:t>how</a:t>
            </a:r>
            <a:r>
              <a:rPr lang="da-DK" dirty="0"/>
              <a:t> alignments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calculated</a:t>
            </a:r>
            <a:r>
              <a:rPr lang="da-DK" dirty="0"/>
              <a:t>, substitution matrices and </a:t>
            </a:r>
            <a:r>
              <a:rPr lang="da-DK" dirty="0" err="1"/>
              <a:t>gap</a:t>
            </a:r>
            <a:r>
              <a:rPr lang="da-DK" dirty="0"/>
              <a:t> </a:t>
            </a:r>
            <a:r>
              <a:rPr lang="da-DK" dirty="0" err="1"/>
              <a:t>penalties</a:t>
            </a:r>
            <a:endParaRPr lang="da-DK" dirty="0"/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da-DK" dirty="0"/>
              <a:t>Understand </a:t>
            </a:r>
            <a:r>
              <a:rPr lang="da-DK" dirty="0" err="1"/>
              <a:t>how</a:t>
            </a:r>
            <a:r>
              <a:rPr lang="da-DK" dirty="0"/>
              <a:t> global alignments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created</a:t>
            </a:r>
            <a:r>
              <a:rPr lang="da-DK" dirty="0"/>
              <a:t> in practice; the </a:t>
            </a:r>
            <a:r>
              <a:rPr lang="da-DK" dirty="0" err="1"/>
              <a:t>Needleman-Wunsch</a:t>
            </a:r>
            <a:r>
              <a:rPr lang="da-DK" dirty="0"/>
              <a:t> </a:t>
            </a:r>
            <a:r>
              <a:rPr lang="da-DK" dirty="0" err="1"/>
              <a:t>algorithm</a:t>
            </a:r>
            <a:endParaRPr lang="da-DK" dirty="0"/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two</a:t>
            </a:r>
            <a:r>
              <a:rPr lang="da-DK" dirty="0"/>
              <a:t> common </a:t>
            </a:r>
            <a:r>
              <a:rPr lang="da-DK" dirty="0" err="1"/>
              <a:t>command</a:t>
            </a:r>
            <a:r>
              <a:rPr lang="da-DK" dirty="0"/>
              <a:t> line alignment </a:t>
            </a:r>
            <a:r>
              <a:rPr lang="da-DK" dirty="0" err="1"/>
              <a:t>tools</a:t>
            </a:r>
            <a:r>
              <a:rPr lang="da-DK" dirty="0"/>
              <a:t>, </a:t>
            </a:r>
            <a:r>
              <a:rPr lang="da-DK" dirty="0" err="1"/>
              <a:t>Muscle</a:t>
            </a:r>
            <a:r>
              <a:rPr lang="da-DK" dirty="0"/>
              <a:t> and </a:t>
            </a:r>
            <a:r>
              <a:rPr lang="da-DK" dirty="0" err="1"/>
              <a:t>Mafft</a:t>
            </a:r>
            <a:r>
              <a:rPr lang="da-DK" dirty="0"/>
              <a:t> to </a:t>
            </a:r>
            <a:r>
              <a:rPr lang="da-DK" dirty="0" err="1"/>
              <a:t>create</a:t>
            </a:r>
            <a:r>
              <a:rPr lang="da-DK" dirty="0"/>
              <a:t> multiple </a:t>
            </a:r>
            <a:r>
              <a:rPr lang="da-DK" dirty="0" err="1"/>
              <a:t>sequence</a:t>
            </a:r>
            <a:r>
              <a:rPr lang="da-DK" dirty="0"/>
              <a:t> alignments</a:t>
            </a:r>
          </a:p>
          <a:p>
            <a:pPr marL="342900" lvl="0" indent="-342900" fontAlgn="base">
              <a:buFont typeface="Symbol" pitchFamily="2" charset="2"/>
              <a:buChar char=""/>
            </a:pP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Snippy</a:t>
            </a:r>
            <a:r>
              <a:rPr lang="da-DK" dirty="0"/>
              <a:t> to </a:t>
            </a:r>
            <a:r>
              <a:rPr lang="da-DK" dirty="0" err="1"/>
              <a:t>generate</a:t>
            </a:r>
            <a:r>
              <a:rPr lang="da-DK" dirty="0"/>
              <a:t> a core </a:t>
            </a:r>
            <a:r>
              <a:rPr lang="da-DK" dirty="0" err="1"/>
              <a:t>genome</a:t>
            </a:r>
            <a:r>
              <a:rPr lang="da-DK" dirty="0"/>
              <a:t> alignment from </a:t>
            </a:r>
            <a:r>
              <a:rPr lang="da-DK" dirty="0" err="1"/>
              <a:t>assemblies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749196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7E87F-0158-3A12-5889-3A2DCED1B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EA88-B271-108B-803F-F22C811E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Needleman-Wunsch algorithm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862ABEF-06D0-0DB9-9BF9-6CD046991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621"/>
              </p:ext>
            </p:extLst>
          </p:nvPr>
        </p:nvGraphicFramePr>
        <p:xfrm>
          <a:off x="868831" y="1997137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74181541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29654408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90296397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7745925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8714581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494467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70651303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15069677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051015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4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6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3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9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6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3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972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A16589A-28B9-3112-5413-623823B19EF3}"/>
              </a:ext>
            </a:extLst>
          </p:cNvPr>
          <p:cNvSpPr txBox="1"/>
          <p:nvPr/>
        </p:nvSpPr>
        <p:spPr>
          <a:xfrm>
            <a:off x="921124" y="840442"/>
            <a:ext cx="1912703" cy="99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ATGCTCG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ATCTTG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0839B80-1963-5C72-A56B-5902A760898B}"/>
              </a:ext>
            </a:extLst>
          </p:cNvPr>
          <p:cNvGraphicFramePr>
            <a:graphicFrameLocks noGrp="1"/>
          </p:cNvGraphicFramePr>
          <p:nvPr/>
        </p:nvGraphicFramePr>
        <p:xfrm>
          <a:off x="9752480" y="2464497"/>
          <a:ext cx="1676025" cy="1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1321">
                  <a:extLst>
                    <a:ext uri="{9D8B030D-6E8A-4147-A177-3AD203B41FA5}">
                      <a16:colId xmlns:a16="http://schemas.microsoft.com/office/drawing/2014/main" val="3554077276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937339358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34852832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56197175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65636522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58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80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5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246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64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116641-9D18-A334-92C3-AC883A19D76E}"/>
              </a:ext>
            </a:extLst>
          </p:cNvPr>
          <p:cNvSpPr txBox="1"/>
          <p:nvPr/>
        </p:nvSpPr>
        <p:spPr>
          <a:xfrm>
            <a:off x="9692214" y="3657599"/>
            <a:ext cx="21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Gap penalty = -2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72409D-6810-64F4-5625-6EBDA06DFBB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68387" y="2642354"/>
            <a:ext cx="184895" cy="152400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B65BD3D-A3B6-D5E3-3A18-F9DC2DEA8949}"/>
              </a:ext>
            </a:extLst>
          </p:cNvPr>
          <p:cNvSpPr txBox="1"/>
          <p:nvPr/>
        </p:nvSpPr>
        <p:spPr>
          <a:xfrm>
            <a:off x="7838699" y="5430113"/>
            <a:ext cx="39924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C00000"/>
                </a:solidFill>
              </a:rPr>
              <a:t>C</a:t>
            </a:r>
            <a:r>
              <a:rPr lang="en-GB" sz="2000" baseline="-25000" dirty="0" err="1">
                <a:solidFill>
                  <a:srgbClr val="C00000"/>
                </a:solidFill>
              </a:rPr>
              <a:t>match</a:t>
            </a:r>
            <a:r>
              <a:rPr lang="en-GB" sz="2000" dirty="0">
                <a:solidFill>
                  <a:srgbClr val="C00000"/>
                </a:solidFill>
              </a:rPr>
              <a:t>=</a:t>
            </a:r>
          </a:p>
          <a:p>
            <a:r>
              <a:rPr lang="en-GB" sz="2000" dirty="0">
                <a:solidFill>
                  <a:srgbClr val="C00000"/>
                </a:solidFill>
              </a:rPr>
              <a:t>C(M</a:t>
            </a:r>
            <a:r>
              <a:rPr lang="en-GB" sz="2000" baseline="-25000" dirty="0">
                <a:solidFill>
                  <a:srgbClr val="C00000"/>
                </a:solidFill>
              </a:rPr>
              <a:t>i-1,j-1</a:t>
            </a:r>
            <a:r>
              <a:rPr lang="en-GB" sz="2000" dirty="0">
                <a:solidFill>
                  <a:srgbClr val="C00000"/>
                </a:solidFill>
              </a:rPr>
              <a:t>) + </a:t>
            </a:r>
            <a:r>
              <a:rPr lang="en-GB" sz="2000" dirty="0" err="1">
                <a:solidFill>
                  <a:srgbClr val="C00000"/>
                </a:solidFill>
              </a:rPr>
              <a:t>SubstitutionPenalty</a:t>
            </a:r>
            <a:r>
              <a:rPr lang="en-GB" sz="2000" dirty="0">
                <a:solidFill>
                  <a:srgbClr val="C00000"/>
                </a:solidFill>
              </a:rPr>
              <a:t> =</a:t>
            </a:r>
          </a:p>
          <a:p>
            <a:r>
              <a:rPr lang="en-GB" sz="2000" dirty="0">
                <a:solidFill>
                  <a:srgbClr val="C00000"/>
                </a:solidFill>
              </a:rPr>
              <a:t>-2 - 1 = -3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E92002C-068D-916D-88BE-7D94495C4C23}"/>
              </a:ext>
            </a:extLst>
          </p:cNvPr>
          <p:cNvSpPr txBox="1"/>
          <p:nvPr/>
        </p:nvSpPr>
        <p:spPr>
          <a:xfrm>
            <a:off x="4658102" y="5436837"/>
            <a:ext cx="2957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000" baseline="-25000" dirty="0" err="1">
                <a:solidFill>
                  <a:schemeClr val="accent1">
                    <a:lumMod val="75000"/>
                  </a:schemeClr>
                </a:solidFill>
              </a:rPr>
              <a:t>ins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C(M</a:t>
            </a:r>
            <a:r>
              <a:rPr lang="en-GB" sz="2000" baseline="-25000" dirty="0">
                <a:solidFill>
                  <a:schemeClr val="accent1">
                    <a:lumMod val="75000"/>
                  </a:schemeClr>
                </a:solidFill>
              </a:rPr>
              <a:t>i,j-1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) +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GapPenalty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=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-4 - 2 = -6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6DA77D7-D979-7ACF-DE28-47393F7B3020}"/>
              </a:ext>
            </a:extLst>
          </p:cNvPr>
          <p:cNvSpPr txBox="1"/>
          <p:nvPr/>
        </p:nvSpPr>
        <p:spPr>
          <a:xfrm>
            <a:off x="1021231" y="5443689"/>
            <a:ext cx="2903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sz="2000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del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C(M</a:t>
            </a:r>
            <a:r>
              <a:rPr lang="en-GB" sz="20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i,j-1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+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GapPenalty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2 - 2 = 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FA83BF-69DC-F133-0887-8CE8217E48B8}"/>
              </a:ext>
            </a:extLst>
          </p:cNvPr>
          <p:cNvCxnSpPr>
            <a:cxnSpLocks/>
          </p:cNvCxnSpPr>
          <p:nvPr/>
        </p:nvCxnSpPr>
        <p:spPr bwMode="auto">
          <a:xfrm flipH="1">
            <a:off x="3508932" y="2951636"/>
            <a:ext cx="168088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89BABF-DFE1-A138-92CD-0E44611618C2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8019" y="2642354"/>
            <a:ext cx="0" cy="1524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1E786E-FB47-3CBF-09E3-14B57FE5E1E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08932" y="2642354"/>
            <a:ext cx="184895" cy="1524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Exercise: Needleman-Wunsch algorithm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722C4A9-0EF7-6201-59DA-4C5AD219F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5638"/>
              </p:ext>
            </p:extLst>
          </p:nvPr>
        </p:nvGraphicFramePr>
        <p:xfrm>
          <a:off x="868831" y="1997137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74181541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29654408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90296397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7745925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8714581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494467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70651303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15069677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051015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4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6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3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9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6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3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972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DC9735-758C-6554-F3FD-A0EA7827D0F3}"/>
              </a:ext>
            </a:extLst>
          </p:cNvPr>
          <p:cNvSpPr txBox="1"/>
          <p:nvPr/>
        </p:nvSpPr>
        <p:spPr>
          <a:xfrm>
            <a:off x="921124" y="840442"/>
            <a:ext cx="1912703" cy="99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ATGCTCG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ATCTTG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3F8D53-7A79-EB2C-4966-85AE2C82D81E}"/>
              </a:ext>
            </a:extLst>
          </p:cNvPr>
          <p:cNvGraphicFramePr>
            <a:graphicFrameLocks noGrp="1"/>
          </p:cNvGraphicFramePr>
          <p:nvPr/>
        </p:nvGraphicFramePr>
        <p:xfrm>
          <a:off x="9752480" y="2464497"/>
          <a:ext cx="1676025" cy="1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1321">
                  <a:extLst>
                    <a:ext uri="{9D8B030D-6E8A-4147-A177-3AD203B41FA5}">
                      <a16:colId xmlns:a16="http://schemas.microsoft.com/office/drawing/2014/main" val="3554077276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937339358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34852832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56197175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65636522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58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80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5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246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64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26B3F5-2AA3-974A-73DD-A3F45F4BAE4E}"/>
              </a:ext>
            </a:extLst>
          </p:cNvPr>
          <p:cNvSpPr txBox="1"/>
          <p:nvPr/>
        </p:nvSpPr>
        <p:spPr>
          <a:xfrm>
            <a:off x="9692214" y="3657599"/>
            <a:ext cx="21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Gap penalty = -2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3B6680-2C03-5EFF-FE4D-0D5073DEBFFF}"/>
              </a:ext>
            </a:extLst>
          </p:cNvPr>
          <p:cNvCxnSpPr>
            <a:cxnSpLocks/>
          </p:cNvCxnSpPr>
          <p:nvPr/>
        </p:nvCxnSpPr>
        <p:spPr bwMode="auto">
          <a:xfrm flipH="1">
            <a:off x="3468588" y="2944912"/>
            <a:ext cx="168088" cy="0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644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CF88F-4313-FA7E-9698-1749E4FF9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AC61-467E-264C-A475-9CF241D3C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Exercise: Needleman-Wunsch algorithm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639F8FC-2EC3-3E48-F2D0-29CDD3A4501A}"/>
              </a:ext>
            </a:extLst>
          </p:cNvPr>
          <p:cNvGraphicFramePr>
            <a:graphicFrameLocks noGrp="1"/>
          </p:cNvGraphicFramePr>
          <p:nvPr/>
        </p:nvGraphicFramePr>
        <p:xfrm>
          <a:off x="868831" y="1997137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74181541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29654408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90296397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7745925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8714581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494467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70651303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15069677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051015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4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6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3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9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6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3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972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CF4D03A-03E9-56A7-067B-68FCB4E519BE}"/>
              </a:ext>
            </a:extLst>
          </p:cNvPr>
          <p:cNvSpPr txBox="1"/>
          <p:nvPr/>
        </p:nvSpPr>
        <p:spPr>
          <a:xfrm>
            <a:off x="921124" y="840442"/>
            <a:ext cx="1912703" cy="99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ATGCTCG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ATCTTG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AEF7700-DB74-5DF6-C60E-F7283D95322C}"/>
              </a:ext>
            </a:extLst>
          </p:cNvPr>
          <p:cNvGraphicFramePr>
            <a:graphicFrameLocks noGrp="1"/>
          </p:cNvGraphicFramePr>
          <p:nvPr/>
        </p:nvGraphicFramePr>
        <p:xfrm>
          <a:off x="9752480" y="2464497"/>
          <a:ext cx="1676025" cy="1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1321">
                  <a:extLst>
                    <a:ext uri="{9D8B030D-6E8A-4147-A177-3AD203B41FA5}">
                      <a16:colId xmlns:a16="http://schemas.microsoft.com/office/drawing/2014/main" val="3554077276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937339358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34852832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56197175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65636522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58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80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5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246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64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DB75CF-CBD0-4597-007A-773C7F5F8083}"/>
              </a:ext>
            </a:extLst>
          </p:cNvPr>
          <p:cNvSpPr txBox="1"/>
          <p:nvPr/>
        </p:nvSpPr>
        <p:spPr>
          <a:xfrm>
            <a:off x="9692214" y="3657599"/>
            <a:ext cx="21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Gap penalty = -2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F2692D-62B7-5D34-18BF-74FA3250B33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68387" y="2642354"/>
            <a:ext cx="184895" cy="152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BA58B6-3417-1A41-0E0B-D3E0144AAC32}"/>
              </a:ext>
            </a:extLst>
          </p:cNvPr>
          <p:cNvCxnSpPr>
            <a:cxnSpLocks/>
          </p:cNvCxnSpPr>
          <p:nvPr/>
        </p:nvCxnSpPr>
        <p:spPr bwMode="auto">
          <a:xfrm flipH="1">
            <a:off x="3468588" y="2944912"/>
            <a:ext cx="168088" cy="0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BE0227-C56F-0A98-46FE-DF975D020EF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68588" y="3032311"/>
            <a:ext cx="192743" cy="152400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2BFED8-603E-12A8-47DE-548F5EEA1E8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35774" y="3032311"/>
            <a:ext cx="0" cy="145684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BE9468-DFE5-5813-D764-1BDD5C15A67D}"/>
              </a:ext>
            </a:extLst>
          </p:cNvPr>
          <p:cNvCxnSpPr>
            <a:cxnSpLocks/>
          </p:cNvCxnSpPr>
          <p:nvPr/>
        </p:nvCxnSpPr>
        <p:spPr bwMode="auto">
          <a:xfrm flipV="1">
            <a:off x="3129417" y="3397572"/>
            <a:ext cx="0" cy="145684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6C30C6-EC3C-5839-0BE6-CC8C96E8B344}"/>
              </a:ext>
            </a:extLst>
          </p:cNvPr>
          <p:cNvCxnSpPr>
            <a:cxnSpLocks/>
          </p:cNvCxnSpPr>
          <p:nvPr/>
        </p:nvCxnSpPr>
        <p:spPr bwMode="auto">
          <a:xfrm flipH="1">
            <a:off x="4367299" y="2943366"/>
            <a:ext cx="168088" cy="0"/>
          </a:xfrm>
          <a:prstGeom prst="straightConnector1">
            <a:avLst/>
          </a:prstGeom>
          <a:ln>
            <a:solidFill>
              <a:schemeClr val="accent6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F114E7-F0C7-EB1E-D582-1BAA911FE0CC}"/>
              </a:ext>
            </a:extLst>
          </p:cNvPr>
          <p:cNvSpPr txBox="1"/>
          <p:nvPr/>
        </p:nvSpPr>
        <p:spPr>
          <a:xfrm>
            <a:off x="792072" y="5482027"/>
            <a:ext cx="392242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Now try for yourself!</a:t>
            </a:r>
          </a:p>
        </p:txBody>
      </p:sp>
    </p:spTree>
    <p:extLst>
      <p:ext uri="{BB962C8B-B14F-4D97-AF65-F5344CB8AC3E}">
        <p14:creationId xmlns:p14="http://schemas.microsoft.com/office/powerpoint/2010/main" val="5971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CF88F-4313-FA7E-9698-1749E4FF9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AC61-467E-264C-A475-9CF241D3C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Exercise: Needleman-Wunsch algorithm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639F8FC-2EC3-3E48-F2D0-29CDD3A45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24094"/>
              </p:ext>
            </p:extLst>
          </p:nvPr>
        </p:nvGraphicFramePr>
        <p:xfrm>
          <a:off x="868831" y="1997137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74181541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29654408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90296397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7745925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8714581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494467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70651303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15069677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051015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4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6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3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9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6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3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972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CF4D03A-03E9-56A7-067B-68FCB4E519BE}"/>
              </a:ext>
            </a:extLst>
          </p:cNvPr>
          <p:cNvSpPr txBox="1"/>
          <p:nvPr/>
        </p:nvSpPr>
        <p:spPr>
          <a:xfrm>
            <a:off x="921124" y="840442"/>
            <a:ext cx="1912703" cy="99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ATGCTCG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ATCTTG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AEF7700-DB74-5DF6-C60E-F7283D95322C}"/>
              </a:ext>
            </a:extLst>
          </p:cNvPr>
          <p:cNvGraphicFramePr>
            <a:graphicFrameLocks noGrp="1"/>
          </p:cNvGraphicFramePr>
          <p:nvPr/>
        </p:nvGraphicFramePr>
        <p:xfrm>
          <a:off x="9752480" y="2464497"/>
          <a:ext cx="1676025" cy="1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1321">
                  <a:extLst>
                    <a:ext uri="{9D8B030D-6E8A-4147-A177-3AD203B41FA5}">
                      <a16:colId xmlns:a16="http://schemas.microsoft.com/office/drawing/2014/main" val="3554077276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937339358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34852832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56197175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65636522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58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80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5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246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64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DB75CF-CBD0-4597-007A-773C7F5F8083}"/>
              </a:ext>
            </a:extLst>
          </p:cNvPr>
          <p:cNvSpPr txBox="1"/>
          <p:nvPr/>
        </p:nvSpPr>
        <p:spPr>
          <a:xfrm>
            <a:off x="9692214" y="3657599"/>
            <a:ext cx="21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Gap penalty = -2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F2692D-62B7-5D34-18BF-74FA3250B33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68387" y="2642354"/>
            <a:ext cx="184895" cy="152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BA58B6-3417-1A41-0E0B-D3E0144AAC32}"/>
              </a:ext>
            </a:extLst>
          </p:cNvPr>
          <p:cNvCxnSpPr>
            <a:cxnSpLocks/>
          </p:cNvCxnSpPr>
          <p:nvPr/>
        </p:nvCxnSpPr>
        <p:spPr bwMode="auto">
          <a:xfrm flipH="1">
            <a:off x="3468588" y="2944912"/>
            <a:ext cx="1680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BE0227-C56F-0A98-46FE-DF975D020EF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68588" y="3032311"/>
            <a:ext cx="192743" cy="152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2BFED8-603E-12A8-47DE-548F5EEA1E8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35774" y="3032311"/>
            <a:ext cx="0" cy="1456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BE9468-DFE5-5813-D764-1BDD5C15A67D}"/>
              </a:ext>
            </a:extLst>
          </p:cNvPr>
          <p:cNvCxnSpPr>
            <a:cxnSpLocks/>
          </p:cNvCxnSpPr>
          <p:nvPr/>
        </p:nvCxnSpPr>
        <p:spPr bwMode="auto">
          <a:xfrm flipV="1">
            <a:off x="3129417" y="3397572"/>
            <a:ext cx="0" cy="1456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6C30C6-EC3C-5839-0BE6-CC8C96E8B344}"/>
              </a:ext>
            </a:extLst>
          </p:cNvPr>
          <p:cNvCxnSpPr>
            <a:cxnSpLocks/>
          </p:cNvCxnSpPr>
          <p:nvPr/>
        </p:nvCxnSpPr>
        <p:spPr bwMode="auto">
          <a:xfrm flipH="1">
            <a:off x="4367299" y="2943366"/>
            <a:ext cx="1680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C8338F9-94C6-2903-A2D8-FE489C223B1D}"/>
              </a:ext>
            </a:extLst>
          </p:cNvPr>
          <p:cNvSpPr txBox="1"/>
          <p:nvPr/>
        </p:nvSpPr>
        <p:spPr>
          <a:xfrm>
            <a:off x="7815642" y="5256249"/>
            <a:ext cx="3992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C00000"/>
                </a:solidFill>
              </a:rPr>
              <a:t>C</a:t>
            </a:r>
            <a:r>
              <a:rPr lang="en-GB" sz="2000" baseline="-25000" dirty="0" err="1">
                <a:solidFill>
                  <a:srgbClr val="C00000"/>
                </a:solidFill>
              </a:rPr>
              <a:t>match</a:t>
            </a:r>
            <a:r>
              <a:rPr lang="en-GB" sz="2000" dirty="0">
                <a:solidFill>
                  <a:srgbClr val="C00000"/>
                </a:solidFill>
              </a:rPr>
              <a:t>=</a:t>
            </a:r>
          </a:p>
          <a:p>
            <a:r>
              <a:rPr lang="en-GB" sz="2000" dirty="0">
                <a:solidFill>
                  <a:srgbClr val="C00000"/>
                </a:solidFill>
              </a:rPr>
              <a:t>C(M</a:t>
            </a:r>
            <a:r>
              <a:rPr lang="en-GB" sz="2000" baseline="-25000" dirty="0">
                <a:solidFill>
                  <a:srgbClr val="C00000"/>
                </a:solidFill>
              </a:rPr>
              <a:t>i-1,j-1</a:t>
            </a:r>
            <a:r>
              <a:rPr lang="en-GB" sz="2000" dirty="0">
                <a:solidFill>
                  <a:srgbClr val="C00000"/>
                </a:solidFill>
              </a:rPr>
              <a:t>) + </a:t>
            </a:r>
            <a:r>
              <a:rPr lang="en-GB" sz="2000" dirty="0" err="1">
                <a:solidFill>
                  <a:srgbClr val="C00000"/>
                </a:solidFill>
              </a:rPr>
              <a:t>SubstitutionPenalty</a:t>
            </a:r>
            <a:r>
              <a:rPr lang="en-GB" sz="2000" dirty="0">
                <a:solidFill>
                  <a:srgbClr val="C00000"/>
                </a:solidFill>
              </a:rPr>
              <a:t> =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0640CC6-218A-7A54-F078-2FEA1621E651}"/>
              </a:ext>
            </a:extLst>
          </p:cNvPr>
          <p:cNvSpPr txBox="1"/>
          <p:nvPr/>
        </p:nvSpPr>
        <p:spPr>
          <a:xfrm>
            <a:off x="4617292" y="5256249"/>
            <a:ext cx="2957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000" baseline="-25000" dirty="0" err="1">
                <a:solidFill>
                  <a:schemeClr val="accent1">
                    <a:lumMod val="75000"/>
                  </a:schemeClr>
                </a:solidFill>
              </a:rPr>
              <a:t>ins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C(M</a:t>
            </a:r>
            <a:r>
              <a:rPr lang="en-GB" sz="2000" baseline="-25000" dirty="0">
                <a:solidFill>
                  <a:schemeClr val="accent1">
                    <a:lumMod val="75000"/>
                  </a:schemeClr>
                </a:solidFill>
              </a:rPr>
              <a:t>i,j-1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) + </a:t>
            </a: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</a:rPr>
              <a:t>GapPenalty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 = 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426427F9-8D2F-704E-67AA-945187992AE2}"/>
              </a:ext>
            </a:extLst>
          </p:cNvPr>
          <p:cNvSpPr txBox="1"/>
          <p:nvPr/>
        </p:nvSpPr>
        <p:spPr>
          <a:xfrm>
            <a:off x="1021231" y="5252171"/>
            <a:ext cx="2903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GB" sz="2000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del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C(M</a:t>
            </a:r>
            <a:r>
              <a:rPr lang="en-GB" sz="20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i,j-1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+ </a:t>
            </a:r>
            <a:r>
              <a:rPr lang="en-GB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GapPenalty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87A04D-85E6-E84C-30FE-07B819A7F8A5}"/>
              </a:ext>
            </a:extLst>
          </p:cNvPr>
          <p:cNvSpPr txBox="1"/>
          <p:nvPr/>
        </p:nvSpPr>
        <p:spPr>
          <a:xfrm>
            <a:off x="1021231" y="5902580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-2 - 2 = -4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7A5E8F-5936-70CD-EF9E-BC886D78E67C}"/>
              </a:ext>
            </a:extLst>
          </p:cNvPr>
          <p:cNvCxnSpPr>
            <a:cxnSpLocks/>
          </p:cNvCxnSpPr>
          <p:nvPr/>
        </p:nvCxnSpPr>
        <p:spPr bwMode="auto">
          <a:xfrm flipH="1">
            <a:off x="3468588" y="3675535"/>
            <a:ext cx="168088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90F08B-823A-EB5F-036E-2C1CD91526F8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5958" y="3406487"/>
            <a:ext cx="0" cy="14568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C07F6E-1093-460A-A9B2-8088B951659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85390" y="3394214"/>
            <a:ext cx="192743" cy="1524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409E05F-3A29-744D-5135-39FD9049F5EC}"/>
              </a:ext>
            </a:extLst>
          </p:cNvPr>
          <p:cNvSpPr txBox="1"/>
          <p:nvPr/>
        </p:nvSpPr>
        <p:spPr>
          <a:xfrm>
            <a:off x="4617292" y="5926700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4 - 2 =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4B1F77-1A6A-C504-251D-90383C7470A5}"/>
              </a:ext>
            </a:extLst>
          </p:cNvPr>
          <p:cNvSpPr txBox="1"/>
          <p:nvPr/>
        </p:nvSpPr>
        <p:spPr>
          <a:xfrm>
            <a:off x="7815642" y="5923247"/>
            <a:ext cx="6094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0 + 1 = 1</a:t>
            </a:r>
          </a:p>
        </p:txBody>
      </p:sp>
    </p:spTree>
    <p:extLst>
      <p:ext uri="{BB962C8B-B14F-4D97-AF65-F5344CB8AC3E}">
        <p14:creationId xmlns:p14="http://schemas.microsoft.com/office/powerpoint/2010/main" val="1196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8" grpId="0"/>
      <p:bldP spid="2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Exercise: Needleman-Wunsch algorithm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722C4A9-0EF7-6201-59DA-4C5AD219F8D3}"/>
              </a:ext>
            </a:extLst>
          </p:cNvPr>
          <p:cNvGraphicFramePr>
            <a:graphicFrameLocks noGrp="1"/>
          </p:cNvGraphicFramePr>
          <p:nvPr/>
        </p:nvGraphicFramePr>
        <p:xfrm>
          <a:off x="868831" y="1997137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74181541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29654408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90296397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7745925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8714581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494467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70651303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15069677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051015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4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K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6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3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9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6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3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K" sz="1800" b="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DK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972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DC9735-758C-6554-F3FD-A0EA7827D0F3}"/>
              </a:ext>
            </a:extLst>
          </p:cNvPr>
          <p:cNvSpPr txBox="1"/>
          <p:nvPr/>
        </p:nvSpPr>
        <p:spPr>
          <a:xfrm>
            <a:off x="921124" y="840442"/>
            <a:ext cx="1912703" cy="99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ATGCTCG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AT-CTTG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3F8D53-7A79-EB2C-4966-85AE2C82D81E}"/>
              </a:ext>
            </a:extLst>
          </p:cNvPr>
          <p:cNvGraphicFramePr>
            <a:graphicFrameLocks noGrp="1"/>
          </p:cNvGraphicFramePr>
          <p:nvPr/>
        </p:nvGraphicFramePr>
        <p:xfrm>
          <a:off x="9752480" y="2464497"/>
          <a:ext cx="1676025" cy="1016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31321">
                  <a:extLst>
                    <a:ext uri="{9D8B030D-6E8A-4147-A177-3AD203B41FA5}">
                      <a16:colId xmlns:a16="http://schemas.microsoft.com/office/drawing/2014/main" val="3554077276"/>
                    </a:ext>
                  </a:extLst>
                </a:gridCol>
                <a:gridCol w="339089">
                  <a:extLst>
                    <a:ext uri="{9D8B030D-6E8A-4147-A177-3AD203B41FA5}">
                      <a16:colId xmlns:a16="http://schemas.microsoft.com/office/drawing/2014/main" val="937339358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34852832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1561971754"/>
                    </a:ext>
                  </a:extLst>
                </a:gridCol>
                <a:gridCol w="335205">
                  <a:extLst>
                    <a:ext uri="{9D8B030D-6E8A-4147-A177-3AD203B41FA5}">
                      <a16:colId xmlns:a16="http://schemas.microsoft.com/office/drawing/2014/main" val="65636522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1587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080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658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-1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246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>
                          <a:effectLst/>
                        </a:rPr>
                        <a:t>-1</a:t>
                      </a:r>
                      <a:endParaRPr lang="en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1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DK" sz="1200" u="none" strike="noStrike" dirty="0">
                          <a:effectLst/>
                        </a:rPr>
                        <a:t>2</a:t>
                      </a:r>
                      <a:endParaRPr lang="en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64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26B3F5-2AA3-974A-73DD-A3F45F4BAE4E}"/>
              </a:ext>
            </a:extLst>
          </p:cNvPr>
          <p:cNvSpPr txBox="1"/>
          <p:nvPr/>
        </p:nvSpPr>
        <p:spPr>
          <a:xfrm>
            <a:off x="9692214" y="3657599"/>
            <a:ext cx="21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Gap penalty = -2</a:t>
            </a:r>
          </a:p>
        </p:txBody>
      </p:sp>
    </p:spTree>
    <p:extLst>
      <p:ext uri="{BB962C8B-B14F-4D97-AF65-F5344CB8AC3E}">
        <p14:creationId xmlns:p14="http://schemas.microsoft.com/office/powerpoint/2010/main" val="380746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Needleman-Wunsh: The traceback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722C4A9-0EF7-6201-59DA-4C5AD219F8D3}"/>
              </a:ext>
            </a:extLst>
          </p:cNvPr>
          <p:cNvGraphicFramePr>
            <a:graphicFrameLocks noGrp="1"/>
          </p:cNvGraphicFramePr>
          <p:nvPr/>
        </p:nvGraphicFramePr>
        <p:xfrm>
          <a:off x="868831" y="2508131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74181541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29654408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90296397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7745925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8714581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7494467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70651303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15069677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051015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4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DK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6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3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09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6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5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left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3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197258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DC3EEF-C8F3-7BF6-1BCE-3A13AC44C05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27894" y="5035929"/>
            <a:ext cx="127747" cy="121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306545-6EF6-54E3-11B5-017C0683701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11253" y="4677341"/>
            <a:ext cx="127747" cy="121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DB8A8B-5B0C-EAAF-2427-F29062286F3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03576" y="4292747"/>
            <a:ext cx="127747" cy="121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980449-5055-D7FD-6B0F-E5CBE75872D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09346" y="3930979"/>
            <a:ext cx="127747" cy="121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3A0700-C244-10CE-7900-A7884565134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93994" y="3561235"/>
            <a:ext cx="127747" cy="121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311314-81BB-1C05-9DBE-08159A37B46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93041" y="3177994"/>
            <a:ext cx="127747" cy="121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CA3A93-408E-2174-3D4B-9554B36C60B1}"/>
              </a:ext>
            </a:extLst>
          </p:cNvPr>
          <p:cNvCxnSpPr>
            <a:cxnSpLocks/>
          </p:cNvCxnSpPr>
          <p:nvPr/>
        </p:nvCxnSpPr>
        <p:spPr bwMode="auto">
          <a:xfrm flipH="1">
            <a:off x="4383741" y="3812247"/>
            <a:ext cx="16808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FE04BD-CD6B-962A-8E88-463E0CE9D407}"/>
              </a:ext>
            </a:extLst>
          </p:cNvPr>
          <p:cNvSpPr txBox="1"/>
          <p:nvPr/>
        </p:nvSpPr>
        <p:spPr>
          <a:xfrm>
            <a:off x="921124" y="840442"/>
            <a:ext cx="431528" cy="143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177579-EC48-468D-4614-1C85403CC514}"/>
              </a:ext>
            </a:extLst>
          </p:cNvPr>
          <p:cNvSpPr txBox="1"/>
          <p:nvPr/>
        </p:nvSpPr>
        <p:spPr>
          <a:xfrm>
            <a:off x="1329731" y="840439"/>
            <a:ext cx="431528" cy="143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24C8B-9DE6-76BC-62F2-B11E0CEA9CF4}"/>
              </a:ext>
            </a:extLst>
          </p:cNvPr>
          <p:cNvSpPr txBox="1"/>
          <p:nvPr/>
        </p:nvSpPr>
        <p:spPr>
          <a:xfrm>
            <a:off x="1738338" y="840440"/>
            <a:ext cx="431528" cy="143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endParaRPr lang="en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FC7B35-FBC6-7893-08F0-4E8E73D4FAFE}"/>
              </a:ext>
            </a:extLst>
          </p:cNvPr>
          <p:cNvSpPr txBox="1"/>
          <p:nvPr/>
        </p:nvSpPr>
        <p:spPr>
          <a:xfrm>
            <a:off x="2169866" y="840438"/>
            <a:ext cx="431528" cy="143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9651D9-9D77-01D2-B262-03E5F3BB493A}"/>
              </a:ext>
            </a:extLst>
          </p:cNvPr>
          <p:cNvSpPr txBox="1"/>
          <p:nvPr/>
        </p:nvSpPr>
        <p:spPr>
          <a:xfrm>
            <a:off x="2578473" y="840438"/>
            <a:ext cx="431528" cy="143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8F21F1-73FE-D799-EB98-33F0FC9E1272}"/>
              </a:ext>
            </a:extLst>
          </p:cNvPr>
          <p:cNvSpPr txBox="1"/>
          <p:nvPr/>
        </p:nvSpPr>
        <p:spPr>
          <a:xfrm>
            <a:off x="2974587" y="840437"/>
            <a:ext cx="431528" cy="143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  <a:p>
            <a:endParaRPr lang="en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38B18C-2176-AC02-337F-8A02EDCA55E4}"/>
              </a:ext>
            </a:extLst>
          </p:cNvPr>
          <p:cNvSpPr txBox="1"/>
          <p:nvPr/>
        </p:nvSpPr>
        <p:spPr>
          <a:xfrm>
            <a:off x="3387905" y="840437"/>
            <a:ext cx="431528" cy="1434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8459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Multiple </a:t>
            </a:r>
            <a:r>
              <a:rPr lang="da-DK" dirty="0" err="1"/>
              <a:t>sequence</a:t>
            </a:r>
            <a:r>
              <a:rPr lang="da-DK" dirty="0"/>
              <a:t> alignments</a:t>
            </a:r>
            <a:endParaRPr lang="en-DK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0C1AC777-C8FF-ECE6-261E-645D44D7ABD1}"/>
              </a:ext>
            </a:extLst>
          </p:cNvPr>
          <p:cNvSpPr txBox="1"/>
          <p:nvPr/>
        </p:nvSpPr>
        <p:spPr>
          <a:xfrm>
            <a:off x="6367117" y="2043301"/>
            <a:ext cx="2159566" cy="320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KIRSTEN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KARSTEN</a:t>
            </a: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TORSTEN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KASPER</a:t>
            </a:r>
            <a:endParaRPr lang="en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THOR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KIRSTINE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ASTRID</a:t>
            </a:r>
            <a:endParaRPr lang="en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B8AA05-7D34-4933-F928-4F3B0CF45255}"/>
              </a:ext>
            </a:extLst>
          </p:cNvPr>
          <p:cNvSpPr txBox="1"/>
          <p:nvPr/>
        </p:nvSpPr>
        <p:spPr>
          <a:xfrm>
            <a:off x="9042807" y="2043301"/>
            <a:ext cx="2406428" cy="320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K-IRSTEN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endParaRPr lang="en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K-ARSTEN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endParaRPr lang="en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T-ORSTEN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endParaRPr lang="en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K-A-SPER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endParaRPr lang="en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THOR----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KIR-STINE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--A-STRID</a:t>
            </a:r>
            <a:endParaRPr lang="en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E9D36FE-BA0B-C7C2-1676-5712BF2B1441}"/>
              </a:ext>
            </a:extLst>
          </p:cNvPr>
          <p:cNvSpPr txBox="1"/>
          <p:nvPr/>
        </p:nvSpPr>
        <p:spPr>
          <a:xfrm>
            <a:off x="332564" y="1660843"/>
            <a:ext cx="549232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Multiple </a:t>
            </a:r>
            <a:r>
              <a:rPr lang="da-DK" dirty="0" err="1"/>
              <a:t>sequence</a:t>
            </a:r>
            <a:r>
              <a:rPr lang="da-DK" dirty="0"/>
              <a:t> alignment is </a:t>
            </a:r>
            <a:r>
              <a:rPr lang="da-DK" dirty="0" err="1"/>
              <a:t>considerably</a:t>
            </a:r>
            <a:r>
              <a:rPr lang="da-DK" dirty="0"/>
              <a:t> more </a:t>
            </a:r>
            <a:r>
              <a:rPr lang="da-DK" dirty="0" err="1"/>
              <a:t>complex</a:t>
            </a:r>
            <a:endParaRPr lang="da-DK" dirty="0"/>
          </a:p>
          <a:p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pairwise</a:t>
            </a:r>
            <a:r>
              <a:rPr lang="da-DK" dirty="0"/>
              <a:t> alignment</a:t>
            </a:r>
          </a:p>
          <a:p>
            <a:endParaRPr lang="da-DK" dirty="0"/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focus</a:t>
            </a:r>
            <a:r>
              <a:rPr lang="da-DK" dirty="0"/>
              <a:t> on the practical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rather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another</a:t>
            </a:r>
            <a:r>
              <a:rPr lang="da-DK" dirty="0"/>
              <a:t> hour of </a:t>
            </a:r>
            <a:r>
              <a:rPr lang="da-DK" dirty="0" err="1"/>
              <a:t>theory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4488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Protein sequence alignment?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753AB73E-4F05-E27A-C250-39ADAEE03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541" y="1788460"/>
            <a:ext cx="5779845" cy="40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D06E64-99D4-57E2-89D9-4E540D089937}"/>
              </a:ext>
            </a:extLst>
          </p:cNvPr>
          <p:cNvSpPr txBox="1"/>
          <p:nvPr/>
        </p:nvSpPr>
        <p:spPr>
          <a:xfrm>
            <a:off x="659614" y="1443841"/>
            <a:ext cx="4484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2800" dirty="0"/>
              <a:t>We will be focusing on DNA sequence alignment today, but protein alignments work just the same, only with a more complex substitution matrix because there are 20 standard amino acids and only 4 types of nucleotides in DNA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301BA2-02C7-4FDD-01B7-D49782EF7E14}"/>
              </a:ext>
            </a:extLst>
          </p:cNvPr>
          <p:cNvSpPr txBox="1"/>
          <p:nvPr/>
        </p:nvSpPr>
        <p:spPr>
          <a:xfrm>
            <a:off x="5752541" y="1308329"/>
            <a:ext cx="479451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800"/>
              <a:t>Blosum62 substitution matrix</a:t>
            </a:r>
            <a:endParaRPr lang="en-DK" sz="2800" dirty="0"/>
          </a:p>
        </p:txBody>
      </p:sp>
    </p:spTree>
    <p:extLst>
      <p:ext uri="{BB962C8B-B14F-4D97-AF65-F5344CB8AC3E}">
        <p14:creationId xmlns:p14="http://schemas.microsoft.com/office/powerpoint/2010/main" val="1436674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BD3AA6-FE1C-D09C-8BF1-C79313A6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12" y="1066121"/>
            <a:ext cx="8192956" cy="46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9760E8-23A8-E3A8-443F-93DAD0476D55}"/>
              </a:ext>
            </a:extLst>
          </p:cNvPr>
          <p:cNvSpPr txBox="1"/>
          <p:nvPr/>
        </p:nvSpPr>
        <p:spPr>
          <a:xfrm>
            <a:off x="4903135" y="5911989"/>
            <a:ext cx="7548842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1100" dirty="0"/>
              <a:t>https://www.science.org/content/article/first-comprehensive-tree-life-shows-how-related-you-are-millions-species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900B5-6BF8-BE5C-D008-CE1E92DADA77}"/>
              </a:ext>
            </a:extLst>
          </p:cNvPr>
          <p:cNvSpPr txBox="1">
            <a:spLocks/>
          </p:cNvSpPr>
          <p:nvPr/>
        </p:nvSpPr>
        <p:spPr>
          <a:xfrm>
            <a:off x="431801" y="142890"/>
            <a:ext cx="10318363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1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3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70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da-DK" kern="0" dirty="0" err="1"/>
              <a:t>Phylogenetics</a:t>
            </a:r>
            <a:endParaRPr lang="en-DK" kern="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034A4A5-60AF-4BF9-AE29-B015807337D6}"/>
              </a:ext>
            </a:extLst>
          </p:cNvPr>
          <p:cNvSpPr txBox="1"/>
          <p:nvPr/>
        </p:nvSpPr>
        <p:spPr>
          <a:xfrm>
            <a:off x="434272" y="1459825"/>
            <a:ext cx="446886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 err="1"/>
              <a:t>Investigating</a:t>
            </a:r>
            <a:r>
              <a:rPr lang="da-DK" sz="3000" dirty="0"/>
              <a:t> the </a:t>
            </a:r>
            <a:r>
              <a:rPr lang="da-DK" sz="3000" dirty="0" err="1"/>
              <a:t>evolutionary</a:t>
            </a:r>
            <a:r>
              <a:rPr lang="da-DK" sz="3000" dirty="0"/>
              <a:t> </a:t>
            </a:r>
            <a:r>
              <a:rPr lang="da-DK" sz="3000" dirty="0" err="1"/>
              <a:t>relationship</a:t>
            </a:r>
            <a:r>
              <a:rPr lang="da-DK" sz="3000" dirty="0"/>
              <a:t> </a:t>
            </a:r>
            <a:r>
              <a:rPr lang="da-DK" sz="3000" dirty="0" err="1"/>
              <a:t>between</a:t>
            </a:r>
            <a:r>
              <a:rPr lang="da-DK" sz="3000" dirty="0"/>
              <a:t> </a:t>
            </a:r>
            <a:r>
              <a:rPr lang="da-DK" sz="3000" dirty="0" err="1"/>
              <a:t>organisms</a:t>
            </a:r>
            <a:endParaRPr lang="da-DK" sz="3000" dirty="0"/>
          </a:p>
          <a:p>
            <a:endParaRPr lang="da-DK" sz="3000" dirty="0"/>
          </a:p>
          <a:p>
            <a:endParaRPr lang="da-DK" sz="3000" dirty="0"/>
          </a:p>
          <a:p>
            <a:r>
              <a:rPr lang="da-DK" sz="3000" dirty="0" err="1"/>
              <a:t>We</a:t>
            </a:r>
            <a:r>
              <a:rPr lang="da-DK" sz="3000" dirty="0"/>
              <a:t> have to </a:t>
            </a:r>
            <a:r>
              <a:rPr lang="da-DK" sz="3000" dirty="0" err="1"/>
              <a:t>align</a:t>
            </a:r>
            <a:r>
              <a:rPr lang="da-DK" sz="3000" dirty="0"/>
              <a:t> </a:t>
            </a:r>
            <a:r>
              <a:rPr lang="da-DK" sz="3000" dirty="0" err="1"/>
              <a:t>our</a:t>
            </a:r>
            <a:r>
              <a:rPr lang="da-DK" sz="3000" dirty="0"/>
              <a:t> </a:t>
            </a:r>
            <a:r>
              <a:rPr lang="da-DK" sz="3000" dirty="0" err="1"/>
              <a:t>sequences</a:t>
            </a:r>
            <a:r>
              <a:rPr lang="da-DK" sz="3000" dirty="0"/>
              <a:t> </a:t>
            </a:r>
            <a:r>
              <a:rPr lang="da-DK" sz="3000" dirty="0" err="1"/>
              <a:t>before</a:t>
            </a:r>
            <a:r>
              <a:rPr lang="da-DK" sz="3000" dirty="0"/>
              <a:t> </a:t>
            </a:r>
            <a:r>
              <a:rPr lang="da-DK" sz="3000" dirty="0" err="1"/>
              <a:t>we</a:t>
            </a:r>
            <a:r>
              <a:rPr lang="da-DK" sz="3000" dirty="0"/>
              <a:t> </a:t>
            </a:r>
            <a:r>
              <a:rPr lang="da-DK" sz="3000" dirty="0" err="1"/>
              <a:t>can</a:t>
            </a:r>
            <a:r>
              <a:rPr lang="da-DK" sz="3000" dirty="0"/>
              <a:t> </a:t>
            </a:r>
            <a:r>
              <a:rPr lang="da-DK" sz="3000" dirty="0" err="1"/>
              <a:t>infer</a:t>
            </a:r>
            <a:r>
              <a:rPr lang="da-DK" sz="3000" dirty="0"/>
              <a:t> a </a:t>
            </a:r>
            <a:r>
              <a:rPr lang="da-DK" sz="3000" dirty="0" err="1"/>
              <a:t>phylogenetic</a:t>
            </a:r>
            <a:r>
              <a:rPr lang="da-DK" sz="3000" dirty="0"/>
              <a:t> </a:t>
            </a:r>
            <a:r>
              <a:rPr lang="da-DK" sz="3000" dirty="0" err="1"/>
              <a:t>relationship</a:t>
            </a:r>
            <a:endParaRPr lang="en-DK" sz="3000" dirty="0"/>
          </a:p>
        </p:txBody>
      </p:sp>
    </p:spTree>
    <p:extLst>
      <p:ext uri="{BB962C8B-B14F-4D97-AF65-F5344CB8AC3E}">
        <p14:creationId xmlns:p14="http://schemas.microsoft.com/office/powerpoint/2010/main" val="3322181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00B5-6BF8-BE5C-D008-CE1E92DADA77}"/>
              </a:ext>
            </a:extLst>
          </p:cNvPr>
          <p:cNvSpPr txBox="1">
            <a:spLocks/>
          </p:cNvSpPr>
          <p:nvPr/>
        </p:nvSpPr>
        <p:spPr>
          <a:xfrm>
            <a:off x="431801" y="142890"/>
            <a:ext cx="10318363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1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3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70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da-DK" kern="0" dirty="0" err="1"/>
              <a:t>Exercise</a:t>
            </a:r>
            <a:r>
              <a:rPr lang="da-DK" kern="0" dirty="0"/>
              <a:t>: </a:t>
            </a:r>
            <a:r>
              <a:rPr lang="da-DK" kern="0" dirty="0" err="1"/>
              <a:t>Inferring</a:t>
            </a:r>
            <a:r>
              <a:rPr lang="da-DK" kern="0" dirty="0"/>
              <a:t> the </a:t>
            </a:r>
            <a:r>
              <a:rPr lang="da-DK" kern="0" dirty="0" err="1"/>
              <a:t>evolutionary</a:t>
            </a:r>
            <a:r>
              <a:rPr lang="da-DK" kern="0" dirty="0"/>
              <a:t> </a:t>
            </a:r>
            <a:r>
              <a:rPr lang="da-DK" kern="0" dirty="0" err="1"/>
              <a:t>relationship</a:t>
            </a:r>
            <a:r>
              <a:rPr lang="da-DK" kern="0" dirty="0"/>
              <a:t> </a:t>
            </a:r>
            <a:r>
              <a:rPr lang="da-DK" kern="0" dirty="0" err="1"/>
              <a:t>between</a:t>
            </a:r>
            <a:r>
              <a:rPr lang="da-DK" kern="0" dirty="0"/>
              <a:t> </a:t>
            </a:r>
            <a:r>
              <a:rPr lang="da-DK" kern="0" dirty="0" err="1"/>
              <a:t>bacteria</a:t>
            </a:r>
            <a:r>
              <a:rPr lang="da-DK" kern="0" dirty="0"/>
              <a:t> from the 16s </a:t>
            </a:r>
            <a:r>
              <a:rPr lang="da-DK" kern="0" dirty="0" err="1"/>
              <a:t>rRNA</a:t>
            </a:r>
            <a:r>
              <a:rPr lang="da-DK" kern="0" dirty="0"/>
              <a:t> gene</a:t>
            </a:r>
            <a:endParaRPr lang="en-DK" kern="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034A4A5-60AF-4BF9-AE29-B015807337D6}"/>
              </a:ext>
            </a:extLst>
          </p:cNvPr>
          <p:cNvSpPr txBox="1"/>
          <p:nvPr/>
        </p:nvSpPr>
        <p:spPr>
          <a:xfrm>
            <a:off x="434272" y="1459825"/>
            <a:ext cx="10822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Look at the file in </a:t>
            </a:r>
            <a:r>
              <a:rPr lang="da-DK" sz="2800" dirty="0">
                <a:solidFill>
                  <a:schemeClr val="accent5"/>
                </a:solidFill>
              </a:rPr>
              <a:t>/home/</a:t>
            </a:r>
            <a:r>
              <a:rPr lang="da-DK" sz="2800" dirty="0" err="1">
                <a:solidFill>
                  <a:schemeClr val="accent5"/>
                </a:solidFill>
              </a:rPr>
              <a:t>gebt</a:t>
            </a:r>
            <a:r>
              <a:rPr lang="da-DK" sz="2800" dirty="0">
                <a:solidFill>
                  <a:schemeClr val="accent5"/>
                </a:solidFill>
              </a:rPr>
              <a:t>/BTG_2024/data/16S/16s_sequences.fasta</a:t>
            </a:r>
          </a:p>
          <a:p>
            <a:endParaRPr lang="da-DK" sz="2800" dirty="0"/>
          </a:p>
          <a:p>
            <a:r>
              <a:rPr lang="da-DK" sz="2800" dirty="0"/>
              <a:t>The file </a:t>
            </a:r>
            <a:r>
              <a:rPr lang="da-DK" sz="2800" dirty="0" err="1"/>
              <a:t>contains</a:t>
            </a:r>
            <a:r>
              <a:rPr lang="da-DK" sz="2800" dirty="0"/>
              <a:t> part of the 16s </a:t>
            </a:r>
            <a:r>
              <a:rPr lang="da-DK" sz="2800" dirty="0" err="1"/>
              <a:t>rRNA</a:t>
            </a:r>
            <a:r>
              <a:rPr lang="da-DK" sz="2800" dirty="0"/>
              <a:t> gene from 14 </a:t>
            </a:r>
            <a:r>
              <a:rPr lang="da-DK" sz="2800" dirty="0" err="1"/>
              <a:t>isolates</a:t>
            </a:r>
            <a:r>
              <a:rPr lang="da-DK" sz="2800" dirty="0"/>
              <a:t>, the v3-v4 region </a:t>
            </a:r>
            <a:r>
              <a:rPr lang="da-DK" sz="2800" dirty="0" err="1"/>
              <a:t>widely</a:t>
            </a:r>
            <a:r>
              <a:rPr lang="da-DK" sz="2800" dirty="0"/>
              <a:t> </a:t>
            </a:r>
            <a:r>
              <a:rPr lang="da-DK" sz="2800" dirty="0" err="1"/>
              <a:t>used</a:t>
            </a:r>
            <a:r>
              <a:rPr lang="da-DK" sz="2800" dirty="0"/>
              <a:t> for </a:t>
            </a:r>
            <a:r>
              <a:rPr lang="da-DK" sz="2800" dirty="0" err="1"/>
              <a:t>microbiome</a:t>
            </a:r>
            <a:r>
              <a:rPr lang="da-DK" sz="2800" dirty="0"/>
              <a:t> </a:t>
            </a:r>
            <a:r>
              <a:rPr lang="da-DK" sz="2800" dirty="0" err="1"/>
              <a:t>analysis</a:t>
            </a:r>
            <a:endParaRPr lang="da-DK" sz="2800" dirty="0"/>
          </a:p>
          <a:p>
            <a:endParaRPr lang="da-DK" sz="2800" dirty="0"/>
          </a:p>
          <a:p>
            <a:r>
              <a:rPr lang="da-DK" sz="2800" dirty="0" err="1"/>
              <a:t>We</a:t>
            </a:r>
            <a:r>
              <a:rPr lang="da-DK" sz="2800" dirty="0"/>
              <a:t> </a:t>
            </a:r>
            <a:r>
              <a:rPr lang="da-DK" sz="2800" dirty="0" err="1"/>
              <a:t>can</a:t>
            </a:r>
            <a:r>
              <a:rPr lang="da-DK" sz="2800" dirty="0"/>
              <a:t> </a:t>
            </a:r>
            <a:r>
              <a:rPr lang="da-DK" sz="2800" dirty="0" err="1"/>
              <a:t>use</a:t>
            </a:r>
            <a:r>
              <a:rPr lang="da-DK" sz="2800" dirty="0"/>
              <a:t> </a:t>
            </a:r>
            <a:r>
              <a:rPr lang="da-DK" sz="2800" dirty="0" err="1"/>
              <a:t>these</a:t>
            </a:r>
            <a:r>
              <a:rPr lang="da-DK" sz="2800" dirty="0"/>
              <a:t> </a:t>
            </a:r>
            <a:r>
              <a:rPr lang="da-DK" sz="2800" dirty="0" err="1"/>
              <a:t>sequences</a:t>
            </a:r>
            <a:r>
              <a:rPr lang="da-DK" sz="2800" dirty="0"/>
              <a:t> to </a:t>
            </a:r>
            <a:r>
              <a:rPr lang="da-DK" sz="2800" dirty="0" err="1"/>
              <a:t>infer</a:t>
            </a:r>
            <a:r>
              <a:rPr lang="da-DK" sz="2800" dirty="0"/>
              <a:t> the </a:t>
            </a:r>
            <a:r>
              <a:rPr lang="da-DK" sz="2800" dirty="0" err="1"/>
              <a:t>evolutionary</a:t>
            </a:r>
            <a:r>
              <a:rPr lang="da-DK" sz="2800" dirty="0"/>
              <a:t> </a:t>
            </a:r>
            <a:r>
              <a:rPr lang="da-DK" sz="2800" dirty="0" err="1"/>
              <a:t>relationship</a:t>
            </a:r>
            <a:r>
              <a:rPr lang="da-DK" sz="2800" dirty="0"/>
              <a:t> </a:t>
            </a:r>
            <a:r>
              <a:rPr lang="da-DK" sz="2800" dirty="0" err="1"/>
              <a:t>between</a:t>
            </a:r>
            <a:r>
              <a:rPr lang="da-DK" sz="2800" dirty="0"/>
              <a:t> </a:t>
            </a:r>
            <a:r>
              <a:rPr lang="da-DK" sz="2800" dirty="0" err="1"/>
              <a:t>these</a:t>
            </a:r>
            <a:r>
              <a:rPr lang="da-DK" sz="2800" dirty="0"/>
              <a:t> species!</a:t>
            </a:r>
          </a:p>
          <a:p>
            <a:endParaRPr lang="da-DK" sz="2800" dirty="0"/>
          </a:p>
          <a:p>
            <a:r>
              <a:rPr lang="da-DK" sz="2800" dirty="0"/>
              <a:t>But </a:t>
            </a:r>
            <a:r>
              <a:rPr lang="da-DK" sz="2800" dirty="0" err="1"/>
              <a:t>first</a:t>
            </a:r>
            <a:r>
              <a:rPr lang="da-DK" sz="2800" dirty="0"/>
              <a:t> </a:t>
            </a:r>
            <a:r>
              <a:rPr lang="da-DK" sz="2800" dirty="0" err="1"/>
              <a:t>we</a:t>
            </a:r>
            <a:r>
              <a:rPr lang="da-DK" sz="2800" dirty="0"/>
              <a:t> have to </a:t>
            </a:r>
            <a:r>
              <a:rPr lang="da-DK" sz="2800" dirty="0" err="1"/>
              <a:t>align</a:t>
            </a:r>
            <a:r>
              <a:rPr lang="da-DK" sz="2800" dirty="0"/>
              <a:t> the </a:t>
            </a:r>
            <a:r>
              <a:rPr lang="da-DK" sz="2800" dirty="0" err="1"/>
              <a:t>sequences</a:t>
            </a:r>
            <a:r>
              <a:rPr lang="da-DK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093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Intended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E4D1-DED1-9599-311A-4F3D1E175A30}"/>
              </a:ext>
            </a:extLst>
          </p:cNvPr>
          <p:cNvSpPr txBox="1">
            <a:spLocks/>
          </p:cNvSpPr>
          <p:nvPr/>
        </p:nvSpPr>
        <p:spPr>
          <a:xfrm>
            <a:off x="310783" y="1277399"/>
            <a:ext cx="10904063" cy="4518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Tahoma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Symbol" pitchFamily="2" charset="2"/>
              <a:buChar char=""/>
            </a:pPr>
            <a:r>
              <a:rPr lang="da-DK" kern="0" dirty="0"/>
              <a:t>Understand </a:t>
            </a:r>
            <a:r>
              <a:rPr lang="da-DK" kern="0" dirty="0" err="1"/>
              <a:t>when</a:t>
            </a:r>
            <a:r>
              <a:rPr lang="da-DK" kern="0" dirty="0"/>
              <a:t> and </a:t>
            </a:r>
            <a:r>
              <a:rPr lang="da-DK" kern="0" dirty="0" err="1"/>
              <a:t>why</a:t>
            </a:r>
            <a:r>
              <a:rPr lang="da-DK" kern="0" dirty="0"/>
              <a:t> </a:t>
            </a:r>
            <a:r>
              <a:rPr lang="da-DK" kern="0" dirty="0" err="1"/>
              <a:t>we</a:t>
            </a:r>
            <a:r>
              <a:rPr lang="da-DK" kern="0" dirty="0"/>
              <a:t> </a:t>
            </a:r>
            <a:r>
              <a:rPr lang="da-DK" kern="0" dirty="0" err="1"/>
              <a:t>need</a:t>
            </a:r>
            <a:r>
              <a:rPr lang="da-DK" kern="0" dirty="0"/>
              <a:t> to perform </a:t>
            </a:r>
            <a:r>
              <a:rPr lang="da-DK" kern="0" dirty="0" err="1"/>
              <a:t>sequence</a:t>
            </a:r>
            <a:r>
              <a:rPr lang="da-DK" kern="0" dirty="0"/>
              <a:t> alignments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da-DK" kern="0" dirty="0" err="1"/>
              <a:t>Describe</a:t>
            </a:r>
            <a:r>
              <a:rPr lang="da-DK" kern="0" dirty="0"/>
              <a:t> the </a:t>
            </a:r>
            <a:r>
              <a:rPr lang="da-DK" kern="0" dirty="0" err="1"/>
              <a:t>different</a:t>
            </a:r>
            <a:r>
              <a:rPr lang="da-DK" kern="0" dirty="0"/>
              <a:t> </a:t>
            </a:r>
            <a:r>
              <a:rPr lang="da-DK" kern="0" dirty="0" err="1"/>
              <a:t>uses</a:t>
            </a:r>
            <a:r>
              <a:rPr lang="da-DK" kern="0" dirty="0"/>
              <a:t> of global </a:t>
            </a:r>
            <a:r>
              <a:rPr lang="da-DK" kern="0" dirty="0" err="1"/>
              <a:t>sequence</a:t>
            </a:r>
            <a:r>
              <a:rPr lang="da-DK" kern="0" dirty="0"/>
              <a:t> alignment, </a:t>
            </a:r>
            <a:r>
              <a:rPr lang="da-DK" kern="0" dirty="0" err="1"/>
              <a:t>local</a:t>
            </a:r>
            <a:r>
              <a:rPr lang="da-DK" kern="0" dirty="0"/>
              <a:t> </a:t>
            </a:r>
            <a:r>
              <a:rPr lang="da-DK" kern="0" dirty="0" err="1"/>
              <a:t>sequence</a:t>
            </a:r>
            <a:r>
              <a:rPr lang="da-DK" kern="0" dirty="0"/>
              <a:t> alignment, and multiple </a:t>
            </a:r>
            <a:r>
              <a:rPr lang="da-DK" kern="0" dirty="0" err="1"/>
              <a:t>sequence</a:t>
            </a:r>
            <a:r>
              <a:rPr lang="da-DK" kern="0" dirty="0"/>
              <a:t> alignment (MSA)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da-DK" kern="0" dirty="0"/>
              <a:t>Understand </a:t>
            </a:r>
            <a:r>
              <a:rPr lang="da-DK" kern="0" dirty="0" err="1"/>
              <a:t>how</a:t>
            </a:r>
            <a:r>
              <a:rPr lang="da-DK" kern="0" dirty="0"/>
              <a:t> alignments </a:t>
            </a:r>
            <a:r>
              <a:rPr lang="da-DK" kern="0" dirty="0" err="1"/>
              <a:t>are</a:t>
            </a:r>
            <a:r>
              <a:rPr lang="da-DK" kern="0" dirty="0"/>
              <a:t> </a:t>
            </a:r>
            <a:r>
              <a:rPr lang="da-DK" kern="0" dirty="0" err="1"/>
              <a:t>calculated</a:t>
            </a:r>
            <a:r>
              <a:rPr lang="da-DK" kern="0" dirty="0"/>
              <a:t> and the </a:t>
            </a:r>
            <a:r>
              <a:rPr lang="da-DK" kern="0" dirty="0" err="1"/>
              <a:t>meaning</a:t>
            </a:r>
            <a:r>
              <a:rPr lang="da-DK" kern="0" dirty="0"/>
              <a:t> of substitution matrices and </a:t>
            </a:r>
            <a:r>
              <a:rPr lang="da-DK" kern="0" dirty="0" err="1"/>
              <a:t>gap</a:t>
            </a:r>
            <a:r>
              <a:rPr lang="da-DK" kern="0" dirty="0"/>
              <a:t> </a:t>
            </a:r>
            <a:r>
              <a:rPr lang="da-DK" kern="0" dirty="0" err="1"/>
              <a:t>penalties</a:t>
            </a:r>
            <a:endParaRPr lang="da-DK" kern="0" dirty="0"/>
          </a:p>
          <a:p>
            <a:pPr marL="342900" indent="-342900">
              <a:buFont typeface="Symbol" pitchFamily="2" charset="2"/>
              <a:buChar char=""/>
            </a:pPr>
            <a:r>
              <a:rPr lang="da-DK" kern="0" dirty="0"/>
              <a:t>Understand </a:t>
            </a:r>
            <a:r>
              <a:rPr lang="da-DK" kern="0" dirty="0" err="1"/>
              <a:t>how</a:t>
            </a:r>
            <a:r>
              <a:rPr lang="da-DK" kern="0" dirty="0"/>
              <a:t> a </a:t>
            </a:r>
            <a:r>
              <a:rPr lang="da-DK" kern="0" dirty="0" err="1"/>
              <a:t>pairwise</a:t>
            </a:r>
            <a:r>
              <a:rPr lang="da-DK" kern="0" dirty="0"/>
              <a:t> </a:t>
            </a:r>
            <a:r>
              <a:rPr lang="da-DK" kern="0" dirty="0" err="1"/>
              <a:t>sequence</a:t>
            </a:r>
            <a:r>
              <a:rPr lang="da-DK" kern="0" dirty="0"/>
              <a:t> alignment is </a:t>
            </a:r>
            <a:r>
              <a:rPr lang="da-DK" kern="0" dirty="0" err="1"/>
              <a:t>generated</a:t>
            </a:r>
            <a:r>
              <a:rPr lang="da-DK" kern="0" dirty="0"/>
              <a:t> in practice; the </a:t>
            </a:r>
            <a:r>
              <a:rPr lang="da-DK" kern="0" dirty="0" err="1"/>
              <a:t>Needleman-Wunsch</a:t>
            </a:r>
            <a:r>
              <a:rPr lang="da-DK" kern="0" dirty="0"/>
              <a:t> </a:t>
            </a:r>
            <a:r>
              <a:rPr lang="da-DK" kern="0" dirty="0" err="1"/>
              <a:t>algorithm</a:t>
            </a:r>
            <a:endParaRPr lang="da-DK" kern="0" dirty="0"/>
          </a:p>
          <a:p>
            <a:pPr marL="342900" indent="-342900">
              <a:buFont typeface="Symbol" pitchFamily="2" charset="2"/>
              <a:buChar char=""/>
            </a:pPr>
            <a:r>
              <a:rPr lang="da-DK" kern="0" dirty="0" err="1"/>
              <a:t>Use</a:t>
            </a:r>
            <a:r>
              <a:rPr lang="da-DK" kern="0" dirty="0"/>
              <a:t> </a:t>
            </a:r>
            <a:r>
              <a:rPr lang="da-DK" kern="0" dirty="0" err="1"/>
              <a:t>two</a:t>
            </a:r>
            <a:r>
              <a:rPr lang="da-DK" kern="0" dirty="0"/>
              <a:t> common </a:t>
            </a:r>
            <a:r>
              <a:rPr lang="da-DK" kern="0" dirty="0" err="1"/>
              <a:t>command</a:t>
            </a:r>
            <a:r>
              <a:rPr lang="da-DK" kern="0" dirty="0"/>
              <a:t> line alignment </a:t>
            </a:r>
            <a:r>
              <a:rPr lang="da-DK" kern="0" dirty="0" err="1"/>
              <a:t>tools</a:t>
            </a:r>
            <a:r>
              <a:rPr lang="da-DK" kern="0" dirty="0"/>
              <a:t>, </a:t>
            </a:r>
            <a:r>
              <a:rPr lang="da-DK" kern="0" dirty="0" err="1"/>
              <a:t>Muscle</a:t>
            </a:r>
            <a:r>
              <a:rPr lang="da-DK" kern="0" dirty="0"/>
              <a:t> and </a:t>
            </a:r>
            <a:r>
              <a:rPr lang="da-DK" kern="0" dirty="0" err="1"/>
              <a:t>Mafft</a:t>
            </a:r>
            <a:r>
              <a:rPr lang="da-DK" kern="0" dirty="0"/>
              <a:t> to </a:t>
            </a:r>
            <a:r>
              <a:rPr lang="da-DK" kern="0" dirty="0" err="1"/>
              <a:t>create</a:t>
            </a:r>
            <a:r>
              <a:rPr lang="da-DK" kern="0" dirty="0"/>
              <a:t> multiple </a:t>
            </a:r>
            <a:r>
              <a:rPr lang="da-DK" kern="0" dirty="0" err="1"/>
              <a:t>sequence</a:t>
            </a:r>
            <a:r>
              <a:rPr lang="da-DK" kern="0" dirty="0"/>
              <a:t> alignments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da-DK" kern="0" dirty="0" err="1"/>
              <a:t>Use</a:t>
            </a:r>
            <a:r>
              <a:rPr lang="da-DK" kern="0" dirty="0"/>
              <a:t> Basic Local Alignment Tool (</a:t>
            </a:r>
            <a:r>
              <a:rPr lang="da-DK" kern="0" dirty="0" err="1"/>
              <a:t>Blast</a:t>
            </a:r>
            <a:r>
              <a:rPr lang="da-DK" kern="0" dirty="0"/>
              <a:t>) on </a:t>
            </a:r>
            <a:r>
              <a:rPr lang="da-DK" kern="0" dirty="0" err="1"/>
              <a:t>command</a:t>
            </a:r>
            <a:r>
              <a:rPr lang="da-DK" kern="0" dirty="0"/>
              <a:t> line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da-DK" kern="0" dirty="0" err="1"/>
              <a:t>Use</a:t>
            </a:r>
            <a:r>
              <a:rPr lang="da-DK" kern="0" dirty="0"/>
              <a:t> </a:t>
            </a:r>
            <a:r>
              <a:rPr lang="da-DK" kern="0" dirty="0" err="1"/>
              <a:t>Snippy</a:t>
            </a:r>
            <a:r>
              <a:rPr lang="da-DK" kern="0" dirty="0"/>
              <a:t> to </a:t>
            </a:r>
            <a:r>
              <a:rPr lang="da-DK" kern="0" dirty="0" err="1"/>
              <a:t>generate</a:t>
            </a:r>
            <a:r>
              <a:rPr lang="da-DK" kern="0" dirty="0"/>
              <a:t> a core </a:t>
            </a:r>
            <a:r>
              <a:rPr lang="da-DK" kern="0" dirty="0" err="1"/>
              <a:t>genome</a:t>
            </a:r>
            <a:r>
              <a:rPr lang="da-DK" kern="0" dirty="0"/>
              <a:t> alignment from </a:t>
            </a:r>
            <a:r>
              <a:rPr lang="da-DK" kern="0" dirty="0" err="1"/>
              <a:t>reads</a:t>
            </a:r>
            <a:r>
              <a:rPr lang="da-DK" kern="0" dirty="0"/>
              <a:t> and </a:t>
            </a:r>
            <a:r>
              <a:rPr lang="da-DK" kern="0" dirty="0" err="1"/>
              <a:t>assemblies</a:t>
            </a:r>
            <a:endParaRPr lang="en-DK" kern="0" dirty="0"/>
          </a:p>
        </p:txBody>
      </p:sp>
    </p:spTree>
    <p:extLst>
      <p:ext uri="{BB962C8B-B14F-4D97-AF65-F5344CB8AC3E}">
        <p14:creationId xmlns:p14="http://schemas.microsoft.com/office/powerpoint/2010/main" val="548328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00B5-6BF8-BE5C-D008-CE1E92DADA77}"/>
              </a:ext>
            </a:extLst>
          </p:cNvPr>
          <p:cNvSpPr txBox="1">
            <a:spLocks/>
          </p:cNvSpPr>
          <p:nvPr/>
        </p:nvSpPr>
        <p:spPr>
          <a:xfrm>
            <a:off x="431801" y="142890"/>
            <a:ext cx="10318363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1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3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70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da-DK" kern="0" dirty="0" err="1"/>
              <a:t>Exercise</a:t>
            </a:r>
            <a:r>
              <a:rPr lang="da-DK" kern="0" dirty="0"/>
              <a:t>: MAFFT, Multiple Alignment </a:t>
            </a:r>
            <a:r>
              <a:rPr lang="da-DK" kern="0" dirty="0" err="1"/>
              <a:t>using</a:t>
            </a:r>
            <a:r>
              <a:rPr lang="da-DK" kern="0" dirty="0"/>
              <a:t> Fast </a:t>
            </a:r>
            <a:r>
              <a:rPr lang="da-DK" kern="0" dirty="0" err="1"/>
              <a:t>Fourier</a:t>
            </a:r>
            <a:r>
              <a:rPr lang="da-DK" kern="0" dirty="0"/>
              <a:t> </a:t>
            </a:r>
            <a:r>
              <a:rPr lang="da-DK" kern="0" dirty="0" err="1"/>
              <a:t>transform</a:t>
            </a:r>
            <a:endParaRPr lang="en-DK" kern="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034A4A5-60AF-4BF9-AE29-B015807337D6}"/>
              </a:ext>
            </a:extLst>
          </p:cNvPr>
          <p:cNvSpPr txBox="1"/>
          <p:nvPr/>
        </p:nvSpPr>
        <p:spPr>
          <a:xfrm>
            <a:off x="434272" y="1459825"/>
            <a:ext cx="10822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dirty="0"/>
          </a:p>
          <a:p>
            <a:r>
              <a:rPr lang="da-DK" sz="2800" dirty="0"/>
              <a:t>First, </a:t>
            </a:r>
            <a:r>
              <a:rPr lang="da-DK" sz="2800" dirty="0" err="1"/>
              <a:t>lets</a:t>
            </a:r>
            <a:r>
              <a:rPr lang="da-DK" sz="2800" dirty="0"/>
              <a:t> have a look at </a:t>
            </a:r>
            <a:r>
              <a:rPr lang="da-DK" sz="2800" dirty="0" err="1"/>
              <a:t>what</a:t>
            </a:r>
            <a:r>
              <a:rPr lang="da-DK" sz="2800" dirty="0"/>
              <a:t> the </a:t>
            </a:r>
            <a:r>
              <a:rPr lang="da-DK" sz="2800" dirty="0" err="1"/>
              <a:t>helper</a:t>
            </a:r>
            <a:r>
              <a:rPr lang="da-DK" sz="2800" dirty="0"/>
              <a:t> file </a:t>
            </a:r>
            <a:r>
              <a:rPr lang="da-DK" sz="2800" dirty="0" err="1"/>
              <a:t>can</a:t>
            </a:r>
            <a:r>
              <a:rPr lang="da-DK" sz="2800" dirty="0"/>
              <a:t> </a:t>
            </a:r>
            <a:r>
              <a:rPr lang="da-DK" sz="2800" dirty="0" err="1"/>
              <a:t>tell</a:t>
            </a:r>
            <a:r>
              <a:rPr lang="da-DK" sz="2800" dirty="0"/>
              <a:t> </a:t>
            </a:r>
            <a:r>
              <a:rPr lang="da-DK" sz="2800" dirty="0" err="1"/>
              <a:t>us</a:t>
            </a:r>
            <a:endParaRPr lang="da-DK" sz="2800" dirty="0"/>
          </a:p>
          <a:p>
            <a:endParaRPr lang="da-DK" sz="2800" dirty="0"/>
          </a:p>
          <a:p>
            <a:r>
              <a:rPr lang="da-DK" sz="2800" dirty="0" err="1">
                <a:solidFill>
                  <a:schemeClr val="bg1">
                    <a:lumMod val="50000"/>
                  </a:schemeClr>
                </a:solidFill>
              </a:rPr>
              <a:t>mafft</a:t>
            </a:r>
            <a:r>
              <a:rPr lang="da-DK" sz="2800" dirty="0">
                <a:solidFill>
                  <a:schemeClr val="bg1">
                    <a:lumMod val="50000"/>
                  </a:schemeClr>
                </a:solidFill>
              </a:rPr>
              <a:t> -h</a:t>
            </a:r>
          </a:p>
          <a:p>
            <a:endParaRPr lang="da-DK" sz="2800" dirty="0"/>
          </a:p>
          <a:p>
            <a:r>
              <a:rPr lang="da-DK" sz="2800" dirty="0"/>
              <a:t>Now </a:t>
            </a:r>
            <a:r>
              <a:rPr lang="da-DK" sz="2800" dirty="0" err="1"/>
              <a:t>make</a:t>
            </a:r>
            <a:r>
              <a:rPr lang="da-DK" sz="2800" dirty="0"/>
              <a:t> an alignment for the </a:t>
            </a:r>
            <a:r>
              <a:rPr lang="da-DK" sz="2800" dirty="0">
                <a:solidFill>
                  <a:schemeClr val="accent5"/>
                </a:solidFill>
              </a:rPr>
              <a:t>16s_sequences.fasta</a:t>
            </a:r>
          </a:p>
          <a:p>
            <a:endParaRPr lang="da-DK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2800" dirty="0" err="1">
                <a:solidFill>
                  <a:schemeClr val="bg1">
                    <a:lumMod val="50000"/>
                  </a:schemeClr>
                </a:solidFill>
              </a:rPr>
              <a:t>mafft</a:t>
            </a:r>
            <a:r>
              <a:rPr lang="da-DK" sz="2800" dirty="0">
                <a:solidFill>
                  <a:schemeClr val="bg1">
                    <a:lumMod val="50000"/>
                  </a:schemeClr>
                </a:solidFill>
              </a:rPr>
              <a:t> 16s_sequences.fasta &gt; 16s_sequences_mafft_alignment.fasta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608510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00B5-6BF8-BE5C-D008-CE1E92DADA77}"/>
              </a:ext>
            </a:extLst>
          </p:cNvPr>
          <p:cNvSpPr txBox="1">
            <a:spLocks/>
          </p:cNvSpPr>
          <p:nvPr/>
        </p:nvSpPr>
        <p:spPr>
          <a:xfrm>
            <a:off x="431801" y="142890"/>
            <a:ext cx="10318363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1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3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70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da-DK" kern="0" dirty="0" err="1"/>
              <a:t>Exercise</a:t>
            </a:r>
            <a:r>
              <a:rPr lang="da-DK" kern="0" dirty="0"/>
              <a:t>: MUSCLE, </a:t>
            </a:r>
            <a:r>
              <a:rPr lang="da-DK" kern="0" dirty="0" err="1"/>
              <a:t>MUltiple</a:t>
            </a:r>
            <a:r>
              <a:rPr lang="da-DK" kern="0" dirty="0"/>
              <a:t> </a:t>
            </a:r>
            <a:r>
              <a:rPr lang="da-DK" kern="0" dirty="0" err="1"/>
              <a:t>Sequence</a:t>
            </a:r>
            <a:r>
              <a:rPr lang="da-DK" kern="0" dirty="0"/>
              <a:t> </a:t>
            </a:r>
            <a:r>
              <a:rPr lang="da-DK" kern="0" dirty="0" err="1"/>
              <a:t>Comparison</a:t>
            </a:r>
            <a:r>
              <a:rPr lang="da-DK" kern="0" dirty="0"/>
              <a:t> by Log-</a:t>
            </a:r>
            <a:r>
              <a:rPr lang="da-DK" kern="0" dirty="0" err="1"/>
              <a:t>Expectation</a:t>
            </a:r>
            <a:endParaRPr lang="en-DK" kern="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034A4A5-60AF-4BF9-AE29-B015807337D6}"/>
              </a:ext>
            </a:extLst>
          </p:cNvPr>
          <p:cNvSpPr txBox="1"/>
          <p:nvPr/>
        </p:nvSpPr>
        <p:spPr>
          <a:xfrm>
            <a:off x="434272" y="1459825"/>
            <a:ext cx="10822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dirty="0"/>
          </a:p>
          <a:p>
            <a:r>
              <a:rPr lang="da-DK" sz="2800" dirty="0"/>
              <a:t>Again, </a:t>
            </a:r>
            <a:r>
              <a:rPr lang="da-DK" sz="2800" dirty="0" err="1"/>
              <a:t>lets</a:t>
            </a:r>
            <a:r>
              <a:rPr lang="da-DK" sz="2800" dirty="0"/>
              <a:t> have a look at </a:t>
            </a:r>
            <a:r>
              <a:rPr lang="da-DK" sz="2800" dirty="0" err="1"/>
              <a:t>what</a:t>
            </a:r>
            <a:r>
              <a:rPr lang="da-DK" sz="2800" dirty="0"/>
              <a:t> the </a:t>
            </a:r>
            <a:r>
              <a:rPr lang="da-DK" sz="2800" dirty="0" err="1"/>
              <a:t>helper</a:t>
            </a:r>
            <a:r>
              <a:rPr lang="da-DK" sz="2800" dirty="0"/>
              <a:t> file </a:t>
            </a:r>
            <a:r>
              <a:rPr lang="da-DK" sz="2800" dirty="0" err="1"/>
              <a:t>can</a:t>
            </a:r>
            <a:r>
              <a:rPr lang="da-DK" sz="2800" dirty="0"/>
              <a:t> </a:t>
            </a:r>
            <a:r>
              <a:rPr lang="da-DK" sz="2800" dirty="0" err="1"/>
              <a:t>tell</a:t>
            </a:r>
            <a:r>
              <a:rPr lang="da-DK" sz="2800" dirty="0"/>
              <a:t> </a:t>
            </a:r>
            <a:r>
              <a:rPr lang="da-DK" sz="2800" dirty="0" err="1"/>
              <a:t>us</a:t>
            </a:r>
            <a:endParaRPr lang="da-DK" sz="2800" dirty="0"/>
          </a:p>
          <a:p>
            <a:endParaRPr lang="da-DK" sz="2800" dirty="0"/>
          </a:p>
          <a:p>
            <a:r>
              <a:rPr lang="da-DK" sz="2800" dirty="0" err="1">
                <a:solidFill>
                  <a:schemeClr val="bg1">
                    <a:lumMod val="50000"/>
                  </a:schemeClr>
                </a:solidFill>
              </a:rPr>
              <a:t>muscle</a:t>
            </a:r>
            <a:r>
              <a:rPr lang="da-DK" sz="2800" dirty="0">
                <a:solidFill>
                  <a:schemeClr val="bg1">
                    <a:lumMod val="50000"/>
                  </a:schemeClr>
                </a:solidFill>
              </a:rPr>
              <a:t> -h</a:t>
            </a:r>
          </a:p>
          <a:p>
            <a:endParaRPr lang="da-DK" sz="2800" dirty="0"/>
          </a:p>
          <a:p>
            <a:r>
              <a:rPr lang="da-DK" sz="2800" dirty="0"/>
              <a:t>Now </a:t>
            </a:r>
            <a:r>
              <a:rPr lang="da-DK" sz="2800" dirty="0" err="1"/>
              <a:t>make</a:t>
            </a:r>
            <a:r>
              <a:rPr lang="da-DK" sz="2800" dirty="0"/>
              <a:t> an alignment for the </a:t>
            </a:r>
            <a:r>
              <a:rPr lang="da-DK" sz="2800" dirty="0">
                <a:solidFill>
                  <a:schemeClr val="accent5"/>
                </a:solidFill>
              </a:rPr>
              <a:t>16s_sequences.fasta</a:t>
            </a:r>
          </a:p>
          <a:p>
            <a:endParaRPr lang="da-DK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2800" dirty="0" err="1">
                <a:solidFill>
                  <a:schemeClr val="bg1">
                    <a:lumMod val="50000"/>
                  </a:schemeClr>
                </a:solidFill>
              </a:rPr>
              <a:t>muscle</a:t>
            </a:r>
            <a:r>
              <a:rPr lang="da-DK" sz="2800" dirty="0">
                <a:solidFill>
                  <a:schemeClr val="bg1">
                    <a:lumMod val="50000"/>
                  </a:schemeClr>
                </a:solidFill>
              </a:rPr>
              <a:t> -</a:t>
            </a:r>
            <a:r>
              <a:rPr lang="da-DK" sz="2800" dirty="0" err="1">
                <a:solidFill>
                  <a:schemeClr val="bg1">
                    <a:lumMod val="50000"/>
                  </a:schemeClr>
                </a:solidFill>
              </a:rPr>
              <a:t>align</a:t>
            </a:r>
            <a:r>
              <a:rPr lang="da-DK" sz="2800" dirty="0">
                <a:solidFill>
                  <a:schemeClr val="bg1">
                    <a:lumMod val="50000"/>
                  </a:schemeClr>
                </a:solidFill>
              </a:rPr>
              <a:t> 16s_sequences.fasta -output 16s_sequences_muscle_alignment.fasta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517339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00B5-6BF8-BE5C-D008-CE1E92DADA77}"/>
              </a:ext>
            </a:extLst>
          </p:cNvPr>
          <p:cNvSpPr txBox="1">
            <a:spLocks/>
          </p:cNvSpPr>
          <p:nvPr/>
        </p:nvSpPr>
        <p:spPr>
          <a:xfrm>
            <a:off x="431801" y="142890"/>
            <a:ext cx="10318363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1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3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70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da-DK" kern="0" dirty="0" err="1"/>
              <a:t>Exercise</a:t>
            </a:r>
            <a:r>
              <a:rPr lang="da-DK" kern="0" dirty="0"/>
              <a:t>: MAAFT and MUSCLE</a:t>
            </a:r>
            <a:endParaRPr lang="en-DK" kern="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034A4A5-60AF-4BF9-AE29-B015807337D6}"/>
              </a:ext>
            </a:extLst>
          </p:cNvPr>
          <p:cNvSpPr txBox="1"/>
          <p:nvPr/>
        </p:nvSpPr>
        <p:spPr>
          <a:xfrm>
            <a:off x="434272" y="1459825"/>
            <a:ext cx="10822613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Have a look at the </a:t>
            </a:r>
            <a:r>
              <a:rPr lang="da-DK" sz="2800" dirty="0" err="1"/>
              <a:t>two</a:t>
            </a:r>
            <a:r>
              <a:rPr lang="da-DK" sz="2800" dirty="0"/>
              <a:t> alignments </a:t>
            </a:r>
            <a:r>
              <a:rPr lang="da-DK" sz="2800" dirty="0" err="1"/>
              <a:t>you</a:t>
            </a:r>
            <a:r>
              <a:rPr lang="da-DK" sz="2800" dirty="0"/>
              <a:t> </a:t>
            </a:r>
            <a:r>
              <a:rPr lang="da-DK" sz="2800" dirty="0" err="1"/>
              <a:t>generated</a:t>
            </a:r>
            <a:endParaRPr lang="da-DK" sz="2800" dirty="0"/>
          </a:p>
          <a:p>
            <a:endParaRPr lang="da-DK" sz="2800" dirty="0"/>
          </a:p>
          <a:p>
            <a:r>
              <a:rPr lang="da-DK" sz="2800" dirty="0" err="1">
                <a:solidFill>
                  <a:schemeClr val="bg1">
                    <a:lumMod val="50000"/>
                  </a:schemeClr>
                </a:solidFill>
              </a:rPr>
              <a:t>less</a:t>
            </a:r>
            <a:r>
              <a:rPr lang="da-DK" sz="2800" dirty="0">
                <a:solidFill>
                  <a:schemeClr val="bg1">
                    <a:lumMod val="50000"/>
                  </a:schemeClr>
                </a:solidFill>
              </a:rPr>
              <a:t> 16s_sequences_mafft_alignment.fasta</a:t>
            </a:r>
          </a:p>
          <a:p>
            <a:endParaRPr lang="da-DK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2800" dirty="0" err="1">
                <a:solidFill>
                  <a:schemeClr val="bg1">
                    <a:lumMod val="50000"/>
                  </a:schemeClr>
                </a:solidFill>
              </a:rPr>
              <a:t>less</a:t>
            </a:r>
            <a:r>
              <a:rPr lang="da-DK" sz="2800" dirty="0">
                <a:solidFill>
                  <a:schemeClr val="bg1">
                    <a:lumMod val="50000"/>
                  </a:schemeClr>
                </a:solidFill>
              </a:rPr>
              <a:t> 16s_sequences_muscle_alignment.fasta</a:t>
            </a:r>
          </a:p>
          <a:p>
            <a:endParaRPr lang="da-DK" sz="2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a-DK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a-DK" sz="2800" dirty="0"/>
              <a:t>Tomorrow </a:t>
            </a:r>
            <a:r>
              <a:rPr lang="da-DK" sz="2800" dirty="0" err="1"/>
              <a:t>we</a:t>
            </a:r>
            <a:r>
              <a:rPr lang="da-DK" sz="2800" dirty="0"/>
              <a:t> </a:t>
            </a:r>
            <a:r>
              <a:rPr lang="da-DK" sz="2800" dirty="0" err="1"/>
              <a:t>will</a:t>
            </a:r>
            <a:r>
              <a:rPr lang="da-DK" sz="2800" dirty="0"/>
              <a:t> </a:t>
            </a:r>
            <a:r>
              <a:rPr lang="da-DK" sz="2800" dirty="0" err="1"/>
              <a:t>use</a:t>
            </a:r>
            <a:r>
              <a:rPr lang="da-DK" sz="2800" dirty="0"/>
              <a:t> </a:t>
            </a:r>
            <a:r>
              <a:rPr lang="da-DK" sz="2800" dirty="0" err="1"/>
              <a:t>these</a:t>
            </a:r>
            <a:r>
              <a:rPr lang="da-DK" sz="2800" dirty="0"/>
              <a:t> alignments to </a:t>
            </a:r>
            <a:r>
              <a:rPr lang="da-DK" sz="2800" dirty="0" err="1"/>
              <a:t>infer</a:t>
            </a:r>
            <a:r>
              <a:rPr lang="da-DK" sz="2800" dirty="0"/>
              <a:t> </a:t>
            </a:r>
            <a:r>
              <a:rPr lang="da-DK" sz="2800" dirty="0" err="1"/>
              <a:t>phylogenies</a:t>
            </a:r>
            <a:r>
              <a:rPr lang="da-DK" sz="2800" dirty="0"/>
              <a:t> and </a:t>
            </a:r>
            <a:r>
              <a:rPr lang="da-DK" sz="2800" dirty="0" err="1"/>
              <a:t>investigate</a:t>
            </a:r>
            <a:r>
              <a:rPr lang="da-DK" sz="2800" dirty="0"/>
              <a:t> the </a:t>
            </a:r>
            <a:r>
              <a:rPr lang="da-DK" sz="2800" dirty="0" err="1"/>
              <a:t>evolutionary</a:t>
            </a:r>
            <a:r>
              <a:rPr lang="da-DK" sz="2800" dirty="0"/>
              <a:t> </a:t>
            </a:r>
            <a:r>
              <a:rPr lang="da-DK" sz="2800" dirty="0" err="1"/>
              <a:t>relationship</a:t>
            </a:r>
            <a:r>
              <a:rPr lang="da-DK" sz="2800" dirty="0"/>
              <a:t> </a:t>
            </a:r>
            <a:r>
              <a:rPr lang="da-DK" sz="2800" dirty="0" err="1"/>
              <a:t>between</a:t>
            </a:r>
            <a:r>
              <a:rPr lang="da-DK" sz="2800" dirty="0"/>
              <a:t> </a:t>
            </a:r>
            <a:r>
              <a:rPr lang="da-DK" sz="2800" dirty="0" err="1"/>
              <a:t>these</a:t>
            </a:r>
            <a:r>
              <a:rPr lang="da-DK" sz="2800" dirty="0"/>
              <a:t> species</a:t>
            </a:r>
            <a:br>
              <a:rPr lang="da-DK" sz="2800" dirty="0"/>
            </a:br>
            <a:r>
              <a:rPr lang="da-DK" sz="2800" dirty="0" err="1"/>
              <a:t>Before</a:t>
            </a:r>
            <a:r>
              <a:rPr lang="da-DK" sz="2800" dirty="0"/>
              <a:t> </a:t>
            </a:r>
            <a:r>
              <a:rPr lang="da-DK" sz="2800" dirty="0" err="1"/>
              <a:t>then</a:t>
            </a:r>
            <a:r>
              <a:rPr lang="da-DK" sz="2800" dirty="0"/>
              <a:t> </a:t>
            </a:r>
            <a:r>
              <a:rPr lang="da-DK" sz="2800" dirty="0" err="1"/>
              <a:t>we</a:t>
            </a:r>
            <a:r>
              <a:rPr lang="da-DK" sz="2800" dirty="0"/>
              <a:t> have a </a:t>
            </a:r>
            <a:r>
              <a:rPr lang="da-DK" sz="2800" dirty="0" err="1"/>
              <a:t>few</a:t>
            </a:r>
            <a:r>
              <a:rPr lang="da-DK" sz="2800" dirty="0"/>
              <a:t> more </a:t>
            </a:r>
            <a:r>
              <a:rPr lang="da-DK" sz="2800" dirty="0" err="1"/>
              <a:t>topics</a:t>
            </a:r>
            <a:r>
              <a:rPr lang="da-DK" sz="2800" dirty="0"/>
              <a:t> of </a:t>
            </a:r>
            <a:r>
              <a:rPr lang="da-DK" sz="2800" dirty="0" err="1"/>
              <a:t>sequence</a:t>
            </a:r>
            <a:r>
              <a:rPr lang="da-DK" sz="2800" dirty="0"/>
              <a:t> alignment </a:t>
            </a:r>
            <a:r>
              <a:rPr lang="da-DK" sz="2800" dirty="0" err="1"/>
              <a:t>we</a:t>
            </a:r>
            <a:r>
              <a:rPr lang="da-DK" sz="2800" dirty="0"/>
              <a:t> </a:t>
            </a:r>
            <a:r>
              <a:rPr lang="da-DK" sz="2800" dirty="0" err="1"/>
              <a:t>need</a:t>
            </a:r>
            <a:r>
              <a:rPr lang="da-DK" sz="2800" dirty="0"/>
              <a:t> to go over</a:t>
            </a:r>
          </a:p>
        </p:txBody>
      </p:sp>
    </p:spTree>
    <p:extLst>
      <p:ext uri="{BB962C8B-B14F-4D97-AF65-F5344CB8AC3E}">
        <p14:creationId xmlns:p14="http://schemas.microsoft.com/office/powerpoint/2010/main" val="4110560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00B5-6BF8-BE5C-D008-CE1E92DADA77}"/>
              </a:ext>
            </a:extLst>
          </p:cNvPr>
          <p:cNvSpPr txBox="1">
            <a:spLocks/>
          </p:cNvSpPr>
          <p:nvPr/>
        </p:nvSpPr>
        <p:spPr>
          <a:xfrm>
            <a:off x="431801" y="142890"/>
            <a:ext cx="10318363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1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3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70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da-DK" kern="0" dirty="0"/>
              <a:t>Core </a:t>
            </a:r>
            <a:r>
              <a:rPr lang="da-DK" kern="0" dirty="0" err="1"/>
              <a:t>genome</a:t>
            </a:r>
            <a:r>
              <a:rPr lang="da-DK" kern="0" dirty="0"/>
              <a:t> SNP </a:t>
            </a:r>
            <a:r>
              <a:rPr lang="da-DK" kern="0" dirty="0" err="1"/>
              <a:t>analysis</a:t>
            </a:r>
            <a:endParaRPr lang="en-DK" kern="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034A4A5-60AF-4BF9-AE29-B015807337D6}"/>
              </a:ext>
            </a:extLst>
          </p:cNvPr>
          <p:cNvSpPr txBox="1"/>
          <p:nvPr/>
        </p:nvSpPr>
        <p:spPr>
          <a:xfrm>
            <a:off x="431801" y="1468702"/>
            <a:ext cx="10635128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/>
              <a:t>Earlier</a:t>
            </a:r>
            <a:r>
              <a:rPr lang="da-DK" sz="2800" dirty="0"/>
              <a:t> </a:t>
            </a:r>
            <a:r>
              <a:rPr lang="da-DK" sz="2800" dirty="0" err="1"/>
              <a:t>we</a:t>
            </a:r>
            <a:r>
              <a:rPr lang="da-DK" sz="2800" dirty="0"/>
              <a:t> </a:t>
            </a:r>
            <a:r>
              <a:rPr lang="da-DK" sz="2800" dirty="0" err="1"/>
              <a:t>created</a:t>
            </a:r>
            <a:r>
              <a:rPr lang="da-DK" sz="2800" dirty="0"/>
              <a:t> the alignments </a:t>
            </a:r>
            <a:r>
              <a:rPr lang="da-DK" sz="2800" dirty="0" err="1"/>
              <a:t>necessary</a:t>
            </a:r>
            <a:r>
              <a:rPr lang="da-DK" sz="2800" dirty="0"/>
              <a:t> to </a:t>
            </a:r>
            <a:r>
              <a:rPr lang="da-DK" sz="2800" dirty="0" err="1"/>
              <a:t>infer</a:t>
            </a:r>
            <a:r>
              <a:rPr lang="da-DK" sz="2800" dirty="0"/>
              <a:t> the </a:t>
            </a:r>
            <a:r>
              <a:rPr lang="da-DK" sz="2800" dirty="0" err="1"/>
              <a:t>evolutionary</a:t>
            </a:r>
            <a:r>
              <a:rPr lang="da-DK" sz="2800" dirty="0"/>
              <a:t> </a:t>
            </a:r>
            <a:r>
              <a:rPr lang="da-DK" sz="2800" dirty="0" err="1"/>
              <a:t>relationship</a:t>
            </a:r>
            <a:r>
              <a:rPr lang="da-DK" sz="2800" dirty="0"/>
              <a:t> </a:t>
            </a:r>
            <a:r>
              <a:rPr lang="da-DK" sz="2800" dirty="0" err="1"/>
              <a:t>between</a:t>
            </a:r>
            <a:r>
              <a:rPr lang="da-DK" sz="2800" dirty="0"/>
              <a:t> </a:t>
            </a:r>
            <a:r>
              <a:rPr lang="da-DK" sz="2800" dirty="0" err="1"/>
              <a:t>isolates</a:t>
            </a:r>
            <a:r>
              <a:rPr lang="da-DK" sz="2800" dirty="0"/>
              <a:t> </a:t>
            </a:r>
            <a:r>
              <a:rPr lang="da-DK" sz="2800" dirty="0" err="1"/>
              <a:t>based</a:t>
            </a:r>
            <a:r>
              <a:rPr lang="da-DK" sz="2800" dirty="0"/>
              <a:t> on the 16s </a:t>
            </a:r>
            <a:r>
              <a:rPr lang="da-DK" sz="2800" dirty="0" err="1"/>
              <a:t>rRNA</a:t>
            </a:r>
            <a:r>
              <a:rPr lang="da-DK" sz="2800" dirty="0"/>
              <a:t> gene.</a:t>
            </a:r>
          </a:p>
          <a:p>
            <a:endParaRPr lang="da-DK" sz="2800" dirty="0"/>
          </a:p>
          <a:p>
            <a:r>
              <a:rPr lang="da-DK" sz="2800" dirty="0"/>
              <a:t>Using </a:t>
            </a:r>
            <a:r>
              <a:rPr lang="da-DK" sz="2800" dirty="0" err="1"/>
              <a:t>only</a:t>
            </a:r>
            <a:r>
              <a:rPr lang="da-DK" sz="2800" dirty="0"/>
              <a:t> a region of ~500 </a:t>
            </a:r>
            <a:r>
              <a:rPr lang="da-DK" sz="2800" dirty="0" err="1"/>
              <a:t>nucleotides</a:t>
            </a:r>
            <a:r>
              <a:rPr lang="da-DK" sz="2800" dirty="0"/>
              <a:t> </a:t>
            </a:r>
            <a:r>
              <a:rPr lang="da-DK" sz="2800" dirty="0" err="1"/>
              <a:t>naturally</a:t>
            </a:r>
            <a:r>
              <a:rPr lang="da-DK" sz="2800" dirty="0"/>
              <a:t> provides </a:t>
            </a:r>
            <a:r>
              <a:rPr lang="da-DK" sz="2800" dirty="0" err="1"/>
              <a:t>very</a:t>
            </a:r>
            <a:r>
              <a:rPr lang="da-DK" sz="2800" dirty="0"/>
              <a:t> low </a:t>
            </a:r>
            <a:r>
              <a:rPr lang="da-DK" sz="2800" dirty="0" err="1"/>
              <a:t>discriminatory</a:t>
            </a:r>
            <a:r>
              <a:rPr lang="da-DK" sz="2800" dirty="0"/>
              <a:t> power. </a:t>
            </a:r>
            <a:r>
              <a:rPr lang="da-DK" sz="2800" dirty="0" err="1"/>
              <a:t>Often</a:t>
            </a:r>
            <a:r>
              <a:rPr lang="da-DK" sz="2800" dirty="0"/>
              <a:t> </a:t>
            </a:r>
            <a:r>
              <a:rPr lang="da-DK" sz="2800" dirty="0" err="1"/>
              <a:t>different</a:t>
            </a:r>
            <a:r>
              <a:rPr lang="da-DK" sz="2800" dirty="0"/>
              <a:t> species </a:t>
            </a:r>
            <a:r>
              <a:rPr lang="da-DK" sz="2800" dirty="0" err="1"/>
              <a:t>will</a:t>
            </a:r>
            <a:r>
              <a:rPr lang="da-DK" sz="2800" dirty="0"/>
              <a:t> </a:t>
            </a:r>
            <a:r>
              <a:rPr lang="da-DK" sz="2800" dirty="0" err="1"/>
              <a:t>be</a:t>
            </a:r>
            <a:r>
              <a:rPr lang="da-DK" sz="2800" dirty="0"/>
              <a:t> </a:t>
            </a:r>
            <a:r>
              <a:rPr lang="da-DK" sz="2800" dirty="0" err="1"/>
              <a:t>identical</a:t>
            </a:r>
            <a:r>
              <a:rPr lang="da-DK" sz="2800" dirty="0"/>
              <a:t> in the </a:t>
            </a:r>
            <a:r>
              <a:rPr lang="da-DK" sz="2800" dirty="0" err="1"/>
              <a:t>specific</a:t>
            </a:r>
            <a:r>
              <a:rPr lang="da-DK" sz="2800" dirty="0"/>
              <a:t> region.</a:t>
            </a:r>
          </a:p>
          <a:p>
            <a:endParaRPr lang="da-DK" sz="2800" dirty="0"/>
          </a:p>
          <a:p>
            <a:r>
              <a:rPr lang="da-DK" sz="2800" dirty="0"/>
              <a:t>With </a:t>
            </a:r>
            <a:r>
              <a:rPr lang="da-DK" sz="2800" dirty="0" err="1"/>
              <a:t>whole-genome</a:t>
            </a:r>
            <a:r>
              <a:rPr lang="da-DK" sz="2800" dirty="0"/>
              <a:t> </a:t>
            </a:r>
            <a:r>
              <a:rPr lang="da-DK" sz="2800" dirty="0" err="1"/>
              <a:t>sequencing</a:t>
            </a:r>
            <a:r>
              <a:rPr lang="da-DK" sz="2800" dirty="0"/>
              <a:t> </a:t>
            </a:r>
            <a:r>
              <a:rPr lang="da-DK" sz="2800" dirty="0" err="1"/>
              <a:t>we</a:t>
            </a:r>
            <a:r>
              <a:rPr lang="da-DK" sz="2800" dirty="0"/>
              <a:t> have the option to not just look at a single gene (or a </a:t>
            </a:r>
            <a:r>
              <a:rPr lang="da-DK" sz="2800" dirty="0" err="1"/>
              <a:t>few</a:t>
            </a:r>
            <a:r>
              <a:rPr lang="da-DK" sz="2800" dirty="0"/>
              <a:t> genes as is the case for </a:t>
            </a:r>
            <a:r>
              <a:rPr lang="da-DK" sz="2800" dirty="0" err="1"/>
              <a:t>Multilocus</a:t>
            </a:r>
            <a:r>
              <a:rPr lang="da-DK" sz="2800" dirty="0"/>
              <a:t> </a:t>
            </a:r>
            <a:r>
              <a:rPr lang="da-DK" sz="2800" dirty="0" err="1"/>
              <a:t>Sequence</a:t>
            </a:r>
            <a:r>
              <a:rPr lang="da-DK" sz="2800" dirty="0"/>
              <a:t> Typing), but </a:t>
            </a:r>
            <a:r>
              <a:rPr lang="da-DK" sz="2800" dirty="0" err="1"/>
              <a:t>instead</a:t>
            </a:r>
            <a:r>
              <a:rPr lang="da-DK" sz="2800" dirty="0"/>
              <a:t> </a:t>
            </a:r>
            <a:r>
              <a:rPr lang="da-DK" sz="2800" dirty="0" err="1"/>
              <a:t>compare</a:t>
            </a:r>
            <a:r>
              <a:rPr lang="da-DK" sz="2800" dirty="0"/>
              <a:t> the </a:t>
            </a:r>
            <a:r>
              <a:rPr lang="da-DK" sz="2800" dirty="0" err="1"/>
              <a:t>full</a:t>
            </a:r>
            <a:r>
              <a:rPr lang="da-DK" sz="2800" dirty="0"/>
              <a:t> </a:t>
            </a:r>
            <a:r>
              <a:rPr lang="da-DK" sz="2800" dirty="0" err="1"/>
              <a:t>genomes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87628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00B5-6BF8-BE5C-D008-CE1E92DADA77}"/>
              </a:ext>
            </a:extLst>
          </p:cNvPr>
          <p:cNvSpPr txBox="1">
            <a:spLocks/>
          </p:cNvSpPr>
          <p:nvPr/>
        </p:nvSpPr>
        <p:spPr>
          <a:xfrm>
            <a:off x="431801" y="142890"/>
            <a:ext cx="10318363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5pPr>
            <a:lvl6pPr marL="4571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3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70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da-DK" kern="0" dirty="0" err="1"/>
              <a:t>Exercise</a:t>
            </a:r>
            <a:r>
              <a:rPr lang="da-DK" kern="0" dirty="0"/>
              <a:t>: </a:t>
            </a:r>
            <a:r>
              <a:rPr lang="da-DK" kern="0" dirty="0" err="1"/>
              <a:t>Snippy</a:t>
            </a:r>
            <a:endParaRPr lang="en-DK" kern="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034A4A5-60AF-4BF9-AE29-B015807337D6}"/>
              </a:ext>
            </a:extLst>
          </p:cNvPr>
          <p:cNvSpPr txBox="1"/>
          <p:nvPr/>
        </p:nvSpPr>
        <p:spPr>
          <a:xfrm>
            <a:off x="431800" y="1114139"/>
            <a:ext cx="10318363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/>
              <a:t>Snippy</a:t>
            </a:r>
            <a:r>
              <a:rPr lang="da-DK" sz="2400" dirty="0"/>
              <a:t> is a </a:t>
            </a:r>
            <a:r>
              <a:rPr lang="da-DK" sz="2400" dirty="0" err="1"/>
              <a:t>tool</a:t>
            </a:r>
            <a:r>
              <a:rPr lang="da-DK" sz="2400" dirty="0"/>
              <a:t> for Core </a:t>
            </a:r>
            <a:r>
              <a:rPr lang="da-DK" sz="2400" dirty="0" err="1"/>
              <a:t>genome</a:t>
            </a:r>
            <a:r>
              <a:rPr lang="da-DK" sz="2400" dirty="0"/>
              <a:t> SNP </a:t>
            </a:r>
            <a:r>
              <a:rPr lang="da-DK" sz="2400" dirty="0" err="1"/>
              <a:t>analysis</a:t>
            </a:r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It </a:t>
            </a:r>
            <a:r>
              <a:rPr lang="da-DK" sz="2400" dirty="0" err="1"/>
              <a:t>works</a:t>
            </a:r>
            <a:r>
              <a:rPr lang="da-DK" sz="2400" dirty="0"/>
              <a:t> on </a:t>
            </a:r>
            <a:r>
              <a:rPr lang="da-DK" sz="2400" dirty="0" err="1"/>
              <a:t>both</a:t>
            </a:r>
            <a:r>
              <a:rPr lang="da-DK" sz="2400" dirty="0"/>
              <a:t> </a:t>
            </a:r>
            <a:r>
              <a:rPr lang="da-DK" sz="2400" dirty="0" err="1"/>
              <a:t>assemblies</a:t>
            </a:r>
            <a:r>
              <a:rPr lang="da-DK" sz="2400" dirty="0"/>
              <a:t> and </a:t>
            </a:r>
            <a:r>
              <a:rPr lang="da-DK" sz="2400" dirty="0" err="1"/>
              <a:t>raw</a:t>
            </a:r>
            <a:r>
              <a:rPr lang="da-DK" sz="2400" dirty="0"/>
              <a:t> </a:t>
            </a:r>
            <a:r>
              <a:rPr lang="da-DK" sz="2400" dirty="0" err="1"/>
              <a:t>reads</a:t>
            </a:r>
            <a:r>
              <a:rPr lang="da-DK" sz="2400" dirty="0"/>
              <a:t>, </a:t>
            </a:r>
            <a:r>
              <a:rPr lang="da-DK" sz="2400" dirty="0" err="1"/>
              <a:t>we’ll</a:t>
            </a:r>
            <a:r>
              <a:rPr lang="da-DK" sz="2400" dirty="0"/>
              <a:t> </a:t>
            </a:r>
            <a:r>
              <a:rPr lang="da-DK" sz="2400" dirty="0" err="1"/>
              <a:t>use</a:t>
            </a:r>
            <a:r>
              <a:rPr lang="da-DK" sz="2400" dirty="0"/>
              <a:t> </a:t>
            </a:r>
            <a:r>
              <a:rPr lang="da-DK" sz="2400" dirty="0" err="1"/>
              <a:t>assemblies</a:t>
            </a:r>
            <a:r>
              <a:rPr lang="da-DK" sz="2400" dirty="0"/>
              <a:t> </a:t>
            </a:r>
            <a:r>
              <a:rPr lang="da-DK" sz="2400" dirty="0" err="1"/>
              <a:t>today</a:t>
            </a:r>
            <a:r>
              <a:rPr lang="da-DK" sz="2400" dirty="0"/>
              <a:t> </a:t>
            </a:r>
            <a:r>
              <a:rPr lang="da-DK" sz="2400" dirty="0" err="1"/>
              <a:t>because</a:t>
            </a:r>
            <a:r>
              <a:rPr lang="da-DK" sz="2400" dirty="0"/>
              <a:t> it it </a:t>
            </a:r>
            <a:r>
              <a:rPr lang="da-DK" sz="2400" dirty="0" err="1"/>
              <a:t>significantly</a:t>
            </a:r>
            <a:r>
              <a:rPr lang="da-DK" sz="2400" dirty="0"/>
              <a:t> faster</a:t>
            </a:r>
          </a:p>
          <a:p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It </a:t>
            </a:r>
            <a:r>
              <a:rPr lang="da-DK" sz="2400" dirty="0" err="1"/>
              <a:t>maps</a:t>
            </a:r>
            <a:r>
              <a:rPr lang="da-DK" sz="2400" dirty="0"/>
              <a:t> </a:t>
            </a:r>
            <a:r>
              <a:rPr lang="da-DK" sz="2400" dirty="0" err="1"/>
              <a:t>reads</a:t>
            </a:r>
            <a:r>
              <a:rPr lang="da-DK" sz="2400" dirty="0"/>
              <a:t> or </a:t>
            </a:r>
            <a:r>
              <a:rPr lang="da-DK" sz="2400" dirty="0" err="1"/>
              <a:t>assemblies</a:t>
            </a:r>
            <a:r>
              <a:rPr lang="da-DK" sz="2400" dirty="0"/>
              <a:t> </a:t>
            </a:r>
            <a:r>
              <a:rPr lang="da-DK" sz="2400" dirty="0" err="1"/>
              <a:t>against</a:t>
            </a:r>
            <a:r>
              <a:rPr lang="da-DK" sz="2400" dirty="0"/>
              <a:t> a reference and outputs differences </a:t>
            </a:r>
            <a:r>
              <a:rPr lang="da-DK" sz="2400" dirty="0" err="1"/>
              <a:t>between</a:t>
            </a:r>
            <a:r>
              <a:rPr lang="da-DK" sz="2400" dirty="0"/>
              <a:t> </a:t>
            </a:r>
            <a:r>
              <a:rPr lang="da-DK" sz="2400" dirty="0" err="1"/>
              <a:t>isolate</a:t>
            </a:r>
            <a:r>
              <a:rPr lang="da-DK" sz="2400" dirty="0"/>
              <a:t> and reference in </a:t>
            </a:r>
            <a:r>
              <a:rPr lang="da-DK" sz="2400" dirty="0" err="1"/>
              <a:t>various</a:t>
            </a:r>
            <a:r>
              <a:rPr lang="da-DK" sz="2400" dirty="0"/>
              <a:t> formats, </a:t>
            </a:r>
            <a:r>
              <a:rPr lang="da-DK" sz="2400" dirty="0" err="1"/>
              <a:t>including</a:t>
            </a:r>
            <a:r>
              <a:rPr lang="da-DK" sz="2400" dirty="0"/>
              <a:t> </a:t>
            </a:r>
            <a:r>
              <a:rPr lang="da-DK" sz="2400" dirty="0" err="1"/>
              <a:t>tsv</a:t>
            </a:r>
            <a:r>
              <a:rPr lang="da-DK" sz="2400" dirty="0"/>
              <a:t> and </a:t>
            </a:r>
            <a:r>
              <a:rPr lang="da-DK" sz="2400" dirty="0" err="1"/>
              <a:t>fasta</a:t>
            </a:r>
            <a:endParaRPr lang="da-DK" sz="2400" dirty="0"/>
          </a:p>
          <a:p>
            <a:endParaRPr lang="da-DK" sz="2400" dirty="0"/>
          </a:p>
          <a:p>
            <a:r>
              <a:rPr lang="da-DK" sz="2400" dirty="0" err="1"/>
              <a:t>Very</a:t>
            </a:r>
            <a:r>
              <a:rPr lang="da-DK" sz="2400" dirty="0"/>
              <a:t> </a:t>
            </a:r>
            <a:r>
              <a:rPr lang="da-DK" sz="2400" dirty="0" err="1"/>
              <a:t>convenient</a:t>
            </a:r>
            <a:r>
              <a:rPr lang="da-DK" sz="2400" dirty="0"/>
              <a:t> </a:t>
            </a:r>
            <a:r>
              <a:rPr lang="da-DK" sz="2400" dirty="0" err="1"/>
              <a:t>when</a:t>
            </a:r>
            <a:r>
              <a:rPr lang="da-DK" sz="2400" dirty="0"/>
              <a:t> </a:t>
            </a:r>
            <a:r>
              <a:rPr lang="da-DK" sz="2400" dirty="0" err="1"/>
              <a:t>you</a:t>
            </a:r>
            <a:r>
              <a:rPr lang="da-DK" sz="2400" dirty="0"/>
              <a:t> </a:t>
            </a:r>
            <a:r>
              <a:rPr lang="da-DK" sz="2400" dirty="0" err="1"/>
              <a:t>want</a:t>
            </a:r>
            <a:r>
              <a:rPr lang="da-DK" sz="2400" dirty="0"/>
              <a:t> to do a </a:t>
            </a:r>
            <a:r>
              <a:rPr lang="da-DK" sz="2400" dirty="0" err="1"/>
              <a:t>phylogenetic</a:t>
            </a:r>
            <a:r>
              <a:rPr lang="da-DK" sz="2400" dirty="0"/>
              <a:t> </a:t>
            </a:r>
            <a:r>
              <a:rPr lang="da-DK" sz="2400" dirty="0" err="1"/>
              <a:t>analysis</a:t>
            </a:r>
            <a:r>
              <a:rPr lang="da-DK" sz="2400" dirty="0"/>
              <a:t> of a set of samples</a:t>
            </a:r>
          </a:p>
          <a:p>
            <a:endParaRPr lang="da-DK" sz="2400" dirty="0"/>
          </a:p>
          <a:p>
            <a:r>
              <a:rPr lang="da-DK" sz="2400" dirty="0"/>
              <a:t>A </a:t>
            </a:r>
            <a:r>
              <a:rPr lang="da-DK" sz="2400" dirty="0" err="1"/>
              <a:t>nice</a:t>
            </a:r>
            <a:r>
              <a:rPr lang="da-DK" sz="2400" dirty="0"/>
              <a:t> but </a:t>
            </a:r>
            <a:r>
              <a:rPr lang="da-DK" sz="2400" dirty="0" err="1"/>
              <a:t>slightly</a:t>
            </a:r>
            <a:r>
              <a:rPr lang="da-DK" sz="2400" dirty="0"/>
              <a:t> more </a:t>
            </a:r>
            <a:r>
              <a:rPr lang="da-DK" sz="2400" dirty="0" err="1"/>
              <a:t>complex</a:t>
            </a:r>
            <a:r>
              <a:rPr lang="da-DK" sz="2400" dirty="0"/>
              <a:t> </a:t>
            </a:r>
            <a:r>
              <a:rPr lang="da-DK" sz="2400" dirty="0" err="1"/>
              <a:t>tool</a:t>
            </a:r>
            <a:r>
              <a:rPr lang="da-DK" sz="2400" dirty="0"/>
              <a:t> for </a:t>
            </a:r>
            <a:r>
              <a:rPr lang="da-DK" sz="2400" dirty="0" err="1"/>
              <a:t>generating</a:t>
            </a:r>
            <a:r>
              <a:rPr lang="da-DK" sz="2400" dirty="0"/>
              <a:t> core SNP alignments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we</a:t>
            </a:r>
            <a:r>
              <a:rPr lang="da-DK" sz="2400" dirty="0"/>
              <a:t> </a:t>
            </a:r>
            <a:r>
              <a:rPr lang="da-DK" sz="2400" dirty="0" err="1"/>
              <a:t>use</a:t>
            </a:r>
            <a:r>
              <a:rPr lang="da-DK" sz="2400" dirty="0"/>
              <a:t> in </a:t>
            </a:r>
            <a:r>
              <a:rPr lang="da-DK" sz="2400" dirty="0" err="1"/>
              <a:t>our</a:t>
            </a:r>
            <a:r>
              <a:rPr lang="da-DK" sz="2400" dirty="0"/>
              <a:t> lab is the </a:t>
            </a:r>
            <a:r>
              <a:rPr lang="da-DK" sz="2400" i="1" dirty="0"/>
              <a:t>Northern Arizona SNP Pipeline (NASP)</a:t>
            </a:r>
          </a:p>
        </p:txBody>
      </p:sp>
    </p:spTree>
    <p:extLst>
      <p:ext uri="{BB962C8B-B14F-4D97-AF65-F5344CB8AC3E}">
        <p14:creationId xmlns:p14="http://schemas.microsoft.com/office/powerpoint/2010/main" val="2624068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E28F-F196-EF49-92C1-21EDA4B9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7" y="615950"/>
            <a:ext cx="10318363" cy="822325"/>
          </a:xfrm>
        </p:spPr>
        <p:txBody>
          <a:bodyPr/>
          <a:lstStyle/>
          <a:p>
            <a:r>
              <a:rPr lang="en-DK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4AFD-5C52-2C0D-629B-A4565532A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7" y="1648046"/>
            <a:ext cx="11368617" cy="4594003"/>
          </a:xfrm>
        </p:spPr>
        <p:txBody>
          <a:bodyPr/>
          <a:lstStyle/>
          <a:p>
            <a:r>
              <a:rPr lang="en-GB" sz="2000" b="1" i="0" u="none" strike="noStrike" dirty="0">
                <a:solidFill>
                  <a:srgbClr val="242424"/>
                </a:solidFill>
                <a:effectLst/>
                <a:latin typeface="inherit"/>
              </a:rPr>
              <a:t>The creation of this training material was commissioned by ECDC to </a:t>
            </a:r>
            <a:r>
              <a:rPr lang="en-GB" sz="2000" b="1" i="0" u="none" strike="noStrike" dirty="0" err="1">
                <a:solidFill>
                  <a:srgbClr val="242424"/>
                </a:solidFill>
                <a:effectLst/>
                <a:latin typeface="inherit"/>
              </a:rPr>
              <a:t>Statens</a:t>
            </a:r>
            <a:r>
              <a:rPr lang="en-GB" sz="2000" b="1" i="0" u="none" strike="noStrike" dirty="0">
                <a:solidFill>
                  <a:srgbClr val="242424"/>
                </a:solidFill>
                <a:effectLst/>
                <a:latin typeface="inherit"/>
              </a:rPr>
              <a:t> Serum </a:t>
            </a:r>
            <a:r>
              <a:rPr lang="en-GB" sz="2000" b="1" i="0" u="none" strike="noStrike" dirty="0" err="1">
                <a:solidFill>
                  <a:srgbClr val="242424"/>
                </a:solidFill>
                <a:effectLst/>
                <a:latin typeface="inherit"/>
              </a:rPr>
              <a:t>Institut</a:t>
            </a:r>
            <a:r>
              <a:rPr lang="en-GB" sz="2000" b="1" i="0" u="none" strike="noStrike" dirty="0">
                <a:solidFill>
                  <a:srgbClr val="242424"/>
                </a:solidFill>
                <a:effectLst/>
                <a:latin typeface="inherit"/>
              </a:rPr>
              <a:t> (SSI) with the direct involvement of Thor Bech Johannesen</a:t>
            </a:r>
            <a:endParaRPr lang="en-DK" sz="2000" dirty="0"/>
          </a:p>
        </p:txBody>
      </p:sp>
    </p:spTree>
    <p:extLst>
      <p:ext uri="{BB962C8B-B14F-4D97-AF65-F5344CB8AC3E}">
        <p14:creationId xmlns:p14="http://schemas.microsoft.com/office/powerpoint/2010/main" val="200142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format of todays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E4D1-DED1-9599-311A-4F3D1E175A30}"/>
              </a:ext>
            </a:extLst>
          </p:cNvPr>
          <p:cNvSpPr txBox="1">
            <a:spLocks/>
          </p:cNvSpPr>
          <p:nvPr/>
        </p:nvSpPr>
        <p:spPr>
          <a:xfrm>
            <a:off x="310783" y="1277399"/>
            <a:ext cx="10904063" cy="4518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Tahoma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Symbol" pitchFamily="2" charset="2"/>
              <a:buChar char=""/>
            </a:pPr>
            <a:endParaRPr lang="en-DK" kern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E83C1E-3FAD-08CF-2FBE-08C50FE07480}"/>
              </a:ext>
            </a:extLst>
          </p:cNvPr>
          <p:cNvSpPr txBox="1">
            <a:spLocks/>
          </p:cNvSpPr>
          <p:nvPr/>
        </p:nvSpPr>
        <p:spPr>
          <a:xfrm>
            <a:off x="463183" y="1429799"/>
            <a:ext cx="10904063" cy="4518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Tahoma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Symbol" pitchFamily="2" charset="2"/>
              <a:buChar char=""/>
            </a:pPr>
            <a:r>
              <a:rPr lang="en-DK" kern="0" dirty="0"/>
              <a:t>A short introduction to sequence alignment</a:t>
            </a:r>
          </a:p>
        </p:txBody>
      </p:sp>
    </p:spTree>
    <p:extLst>
      <p:ext uri="{BB962C8B-B14F-4D97-AF65-F5344CB8AC3E}">
        <p14:creationId xmlns:p14="http://schemas.microsoft.com/office/powerpoint/2010/main" val="252827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Data used in this Virtual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E4D1-DED1-9599-311A-4F3D1E175A30}"/>
              </a:ext>
            </a:extLst>
          </p:cNvPr>
          <p:cNvSpPr txBox="1">
            <a:spLocks/>
          </p:cNvSpPr>
          <p:nvPr/>
        </p:nvSpPr>
        <p:spPr>
          <a:xfrm>
            <a:off x="310783" y="1277399"/>
            <a:ext cx="10904063" cy="4518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Wingdings" pitchFamily="2" charset="2"/>
              <a:tabLst/>
              <a:defRPr sz="24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269861" indent="-26986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41312" indent="-271449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Font typeface="Tahoma" pitchFamily="34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kern="0" dirty="0"/>
              <a:t>The data </a:t>
            </a:r>
            <a:r>
              <a:rPr lang="da-DK" kern="0" dirty="0" err="1"/>
              <a:t>used</a:t>
            </a:r>
            <a:r>
              <a:rPr lang="da-DK" kern="0" dirty="0"/>
              <a:t> for the </a:t>
            </a:r>
            <a:r>
              <a:rPr lang="da-DK" kern="0" dirty="0" err="1"/>
              <a:t>exercises</a:t>
            </a:r>
            <a:r>
              <a:rPr lang="da-DK" kern="0" dirty="0"/>
              <a:t> in </a:t>
            </a:r>
            <a:r>
              <a:rPr lang="da-DK" kern="0" dirty="0" err="1"/>
              <a:t>these</a:t>
            </a:r>
            <a:r>
              <a:rPr lang="da-DK" kern="0" dirty="0"/>
              <a:t> </a:t>
            </a:r>
            <a:r>
              <a:rPr lang="da-DK" kern="0" dirty="0" err="1"/>
              <a:t>training</a:t>
            </a:r>
            <a:r>
              <a:rPr lang="da-DK" kern="0" dirty="0"/>
              <a:t> sessions </a:t>
            </a:r>
            <a:r>
              <a:rPr lang="da-DK" kern="0" dirty="0" err="1"/>
              <a:t>can</a:t>
            </a:r>
            <a:r>
              <a:rPr lang="da-DK" kern="0" dirty="0"/>
              <a:t> </a:t>
            </a:r>
            <a:r>
              <a:rPr lang="da-DK" kern="0" dirty="0" err="1"/>
              <a:t>be</a:t>
            </a:r>
            <a:r>
              <a:rPr lang="da-DK" kern="0" dirty="0"/>
              <a:t> </a:t>
            </a:r>
            <a:r>
              <a:rPr lang="da-DK" kern="0" dirty="0" err="1"/>
              <a:t>downloaded</a:t>
            </a:r>
            <a:r>
              <a:rPr lang="da-DK" kern="0" dirty="0"/>
              <a:t> from EVA or </a:t>
            </a:r>
            <a:r>
              <a:rPr lang="da-DK" kern="0" dirty="0" err="1"/>
              <a:t>github</a:t>
            </a:r>
            <a:endParaRPr lang="da-DK" kern="0" dirty="0"/>
          </a:p>
          <a:p>
            <a:r>
              <a:rPr lang="da-DK" kern="0" dirty="0"/>
              <a:t>How to </a:t>
            </a:r>
            <a:r>
              <a:rPr lang="da-DK" kern="0" dirty="0" err="1"/>
              <a:t>acquire</a:t>
            </a:r>
            <a:r>
              <a:rPr lang="da-DK" kern="0" dirty="0"/>
              <a:t> it is </a:t>
            </a:r>
            <a:r>
              <a:rPr lang="da-DK" kern="0" dirty="0" err="1"/>
              <a:t>detailed</a:t>
            </a:r>
            <a:r>
              <a:rPr lang="da-DK" kern="0" dirty="0"/>
              <a:t> </a:t>
            </a:r>
          </a:p>
          <a:p>
            <a:pPr marL="342900" indent="-342900">
              <a:buFont typeface="Symbol" pitchFamily="2" charset="2"/>
              <a:buChar char=""/>
            </a:pPr>
            <a:endParaRPr lang="da-DK" kern="0" dirty="0"/>
          </a:p>
          <a:p>
            <a:pPr marL="342900" indent="-342900">
              <a:buFont typeface="Symbol" pitchFamily="2" charset="2"/>
              <a:buChar char=""/>
            </a:pPr>
            <a:r>
              <a:rPr lang="da-DK" kern="0" dirty="0"/>
              <a:t>A </a:t>
            </a:r>
            <a:r>
              <a:rPr lang="da-DK" kern="0" dirty="0" err="1"/>
              <a:t>fasta</a:t>
            </a:r>
            <a:r>
              <a:rPr lang="da-DK" kern="0" dirty="0"/>
              <a:t> file </a:t>
            </a:r>
            <a:r>
              <a:rPr lang="da-DK" kern="0" dirty="0" err="1"/>
              <a:t>containing</a:t>
            </a:r>
            <a:r>
              <a:rPr lang="da-DK" kern="0" dirty="0"/>
              <a:t> the v3-v4 region of the 16s </a:t>
            </a:r>
            <a:r>
              <a:rPr lang="da-DK" kern="0" dirty="0" err="1"/>
              <a:t>rRNA</a:t>
            </a:r>
            <a:r>
              <a:rPr lang="da-DK" kern="0" dirty="0"/>
              <a:t> gene </a:t>
            </a:r>
            <a:r>
              <a:rPr lang="da-DK" kern="0" dirty="0" err="1"/>
              <a:t>extracted</a:t>
            </a:r>
            <a:r>
              <a:rPr lang="da-DK" kern="0" dirty="0"/>
              <a:t> from 14 </a:t>
            </a:r>
            <a:r>
              <a:rPr lang="da-DK" kern="0" dirty="0" err="1"/>
              <a:t>isolates</a:t>
            </a:r>
            <a:r>
              <a:rPr lang="da-DK" kern="0" dirty="0"/>
              <a:t> from </a:t>
            </a:r>
            <a:r>
              <a:rPr lang="da-DK" kern="0" dirty="0" err="1"/>
              <a:t>various</a:t>
            </a:r>
            <a:r>
              <a:rPr lang="da-DK" kern="0" dirty="0"/>
              <a:t> species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da-DK" kern="0" dirty="0" err="1"/>
              <a:t>Paired</a:t>
            </a:r>
            <a:r>
              <a:rPr lang="da-DK" kern="0" dirty="0"/>
              <a:t>-end </a:t>
            </a:r>
            <a:r>
              <a:rPr lang="da-DK" kern="0" dirty="0" err="1"/>
              <a:t>Illumina</a:t>
            </a:r>
            <a:r>
              <a:rPr lang="da-DK" kern="0" dirty="0"/>
              <a:t> </a:t>
            </a:r>
            <a:r>
              <a:rPr lang="da-DK" kern="0" dirty="0" err="1"/>
              <a:t>reads</a:t>
            </a:r>
            <a:r>
              <a:rPr lang="da-DK" kern="0" dirty="0"/>
              <a:t> from 22 </a:t>
            </a:r>
            <a:r>
              <a:rPr lang="da-DK" i="1" kern="0" dirty="0"/>
              <a:t>Listeria </a:t>
            </a:r>
            <a:r>
              <a:rPr lang="da-DK" i="1" kern="0" dirty="0" err="1"/>
              <a:t>monocytogenes</a:t>
            </a:r>
            <a:r>
              <a:rPr lang="da-DK" kern="0" dirty="0"/>
              <a:t> </a:t>
            </a:r>
            <a:r>
              <a:rPr lang="da-DK" kern="0" dirty="0" err="1"/>
              <a:t>isolates</a:t>
            </a:r>
            <a:r>
              <a:rPr lang="da-DK" kern="0" dirty="0"/>
              <a:t> from an </a:t>
            </a:r>
            <a:r>
              <a:rPr lang="da-DK" kern="0" dirty="0" err="1"/>
              <a:t>outbreak</a:t>
            </a:r>
            <a:r>
              <a:rPr lang="da-DK" kern="0" dirty="0"/>
              <a:t> </a:t>
            </a:r>
            <a:r>
              <a:rPr lang="da-DK" kern="0" dirty="0" err="1"/>
              <a:t>investigation</a:t>
            </a:r>
            <a:endParaRPr lang="da-DK" kern="0" dirty="0"/>
          </a:p>
          <a:p>
            <a:pPr marL="342900" indent="-342900">
              <a:buFont typeface="Symbol" pitchFamily="2" charset="2"/>
              <a:buChar char=""/>
            </a:pPr>
            <a:r>
              <a:rPr lang="da-DK" kern="0" dirty="0" err="1"/>
              <a:t>Genome</a:t>
            </a:r>
            <a:r>
              <a:rPr lang="da-DK" kern="0" dirty="0"/>
              <a:t> </a:t>
            </a:r>
            <a:r>
              <a:rPr lang="da-DK" kern="0" dirty="0" err="1"/>
              <a:t>assemblies</a:t>
            </a:r>
            <a:r>
              <a:rPr lang="da-DK" kern="0" dirty="0"/>
              <a:t> </a:t>
            </a:r>
            <a:r>
              <a:rPr lang="da-DK" kern="0" dirty="0" err="1"/>
              <a:t>generated</a:t>
            </a:r>
            <a:r>
              <a:rPr lang="da-DK" kern="0" dirty="0"/>
              <a:t> from </a:t>
            </a:r>
            <a:r>
              <a:rPr lang="da-DK" kern="0" dirty="0" err="1"/>
              <a:t>those</a:t>
            </a:r>
            <a:r>
              <a:rPr lang="da-DK" kern="0" dirty="0"/>
              <a:t> </a:t>
            </a:r>
            <a:r>
              <a:rPr lang="da-DK" kern="0" dirty="0" err="1"/>
              <a:t>read</a:t>
            </a:r>
            <a:r>
              <a:rPr lang="da-DK" kern="0" dirty="0"/>
              <a:t> data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da-DK" kern="0" dirty="0" err="1"/>
              <a:t>Various</a:t>
            </a:r>
            <a:r>
              <a:rPr lang="da-DK" kern="0" dirty="0"/>
              <a:t> metadata for the</a:t>
            </a:r>
            <a:r>
              <a:rPr lang="da-DK" i="1" kern="0" dirty="0"/>
              <a:t> Listeria </a:t>
            </a:r>
            <a:r>
              <a:rPr lang="da-DK" i="1" kern="0" dirty="0" err="1"/>
              <a:t>monocytogenes</a:t>
            </a:r>
            <a:r>
              <a:rPr lang="da-DK" kern="0" dirty="0"/>
              <a:t> 22 </a:t>
            </a:r>
            <a:r>
              <a:rPr lang="da-DK" kern="0" dirty="0" err="1"/>
              <a:t>isolates</a:t>
            </a:r>
            <a:endParaRPr lang="en-DK" kern="0" dirty="0"/>
          </a:p>
        </p:txBody>
      </p:sp>
    </p:spTree>
    <p:extLst>
      <p:ext uri="{BB962C8B-B14F-4D97-AF65-F5344CB8AC3E}">
        <p14:creationId xmlns:p14="http://schemas.microsoft.com/office/powerpoint/2010/main" val="231561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9744A-844B-09C1-F07E-4CE78A90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</a:t>
            </a:r>
            <a:r>
              <a:rPr lang="da-DK" dirty="0" err="1"/>
              <a:t>quick</a:t>
            </a:r>
            <a:r>
              <a:rPr lang="da-DK" dirty="0"/>
              <a:t> note on </a:t>
            </a:r>
            <a:r>
              <a:rPr lang="da-DK" dirty="0" err="1"/>
              <a:t>kmers</a:t>
            </a: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FF1DDA5-CB9D-5BB1-C886-168FA38B91E5}"/>
              </a:ext>
            </a:extLst>
          </p:cNvPr>
          <p:cNvSpPr txBox="1"/>
          <p:nvPr/>
        </p:nvSpPr>
        <p:spPr>
          <a:xfrm>
            <a:off x="431801" y="1296140"/>
            <a:ext cx="105910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Q: </a:t>
            </a:r>
            <a:r>
              <a:rPr lang="da-DK" sz="2800" dirty="0" err="1"/>
              <a:t>Why</a:t>
            </a:r>
            <a:r>
              <a:rPr lang="da-DK" sz="2800" dirty="0"/>
              <a:t> </a:t>
            </a:r>
            <a:r>
              <a:rPr lang="da-DK" sz="2800" dirty="0" err="1"/>
              <a:t>are</a:t>
            </a:r>
            <a:r>
              <a:rPr lang="da-DK" sz="2800" dirty="0"/>
              <a:t> </a:t>
            </a:r>
            <a:r>
              <a:rPr lang="da-DK" sz="2800" dirty="0" err="1"/>
              <a:t>we</a:t>
            </a:r>
            <a:r>
              <a:rPr lang="da-DK" sz="2800" dirty="0"/>
              <a:t> so fond of </a:t>
            </a:r>
            <a:r>
              <a:rPr lang="da-DK" sz="2800" dirty="0" err="1"/>
              <a:t>using</a:t>
            </a:r>
            <a:r>
              <a:rPr lang="da-DK" sz="2800" dirty="0"/>
              <a:t> </a:t>
            </a:r>
            <a:r>
              <a:rPr lang="da-DK" sz="2800" dirty="0" err="1"/>
              <a:t>kmers</a:t>
            </a:r>
            <a:r>
              <a:rPr lang="da-DK" sz="2800" dirty="0"/>
              <a:t> in </a:t>
            </a:r>
            <a:r>
              <a:rPr lang="da-DK" sz="2800" dirty="0" err="1"/>
              <a:t>bioinformatics</a:t>
            </a:r>
            <a:r>
              <a:rPr lang="da-DK" sz="2800" dirty="0"/>
              <a:t>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96D6761-5622-D103-D035-9230E52F54D6}"/>
              </a:ext>
            </a:extLst>
          </p:cNvPr>
          <p:cNvSpPr txBox="1"/>
          <p:nvPr/>
        </p:nvSpPr>
        <p:spPr>
          <a:xfrm>
            <a:off x="431801" y="1998956"/>
            <a:ext cx="105910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A: </a:t>
            </a:r>
            <a:r>
              <a:rPr lang="da-DK" sz="2800" dirty="0" err="1"/>
              <a:t>Because</a:t>
            </a:r>
            <a:r>
              <a:rPr lang="da-DK" sz="2800" dirty="0"/>
              <a:t> </a:t>
            </a:r>
            <a:r>
              <a:rPr lang="da-DK" sz="2800" dirty="0" err="1"/>
              <a:t>they</a:t>
            </a:r>
            <a:r>
              <a:rPr lang="da-DK" sz="2800" dirty="0"/>
              <a:t> </a:t>
            </a:r>
            <a:r>
              <a:rPr lang="da-DK" sz="2800" dirty="0" err="1"/>
              <a:t>are</a:t>
            </a:r>
            <a:r>
              <a:rPr lang="da-DK" sz="2800" dirty="0"/>
              <a:t> </a:t>
            </a:r>
            <a:r>
              <a:rPr lang="da-DK" sz="2800" dirty="0" err="1"/>
              <a:t>incredibly</a:t>
            </a:r>
            <a:r>
              <a:rPr lang="da-DK" sz="2800" dirty="0"/>
              <a:t> </a:t>
            </a:r>
            <a:r>
              <a:rPr lang="da-DK" sz="2800" dirty="0" err="1"/>
              <a:t>computationally</a:t>
            </a:r>
            <a:r>
              <a:rPr lang="da-DK" sz="2800" dirty="0"/>
              <a:t> efficient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F8F27DA-2E58-D7AF-6538-080D90A995A5}"/>
              </a:ext>
            </a:extLst>
          </p:cNvPr>
          <p:cNvSpPr txBox="1"/>
          <p:nvPr/>
        </p:nvSpPr>
        <p:spPr>
          <a:xfrm>
            <a:off x="431801" y="2809642"/>
            <a:ext cx="4758034" cy="1044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err="1"/>
              <a:t>Consider</a:t>
            </a:r>
            <a:r>
              <a:rPr lang="da-DK" sz="2800" dirty="0"/>
              <a:t> </a:t>
            </a:r>
            <a:r>
              <a:rPr lang="da-DK" sz="2800" dirty="0" err="1"/>
              <a:t>this</a:t>
            </a:r>
            <a:r>
              <a:rPr lang="da-DK" sz="2800" dirty="0"/>
              <a:t> </a:t>
            </a:r>
            <a:r>
              <a:rPr lang="da-DK" sz="2800" dirty="0" err="1"/>
              <a:t>particular</a:t>
            </a:r>
            <a:r>
              <a:rPr lang="da-DK" sz="2800" dirty="0"/>
              <a:t> 5mer</a:t>
            </a:r>
            <a:br>
              <a:rPr lang="da-DK" sz="2800" dirty="0"/>
            </a:br>
            <a:r>
              <a:rPr lang="da-DK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AGCAT</a:t>
            </a:r>
            <a:endParaRPr lang="da-DK" sz="40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966BF3B-D755-52F3-6526-A40BD4E72689}"/>
              </a:ext>
            </a:extLst>
          </p:cNvPr>
          <p:cNvSpPr txBox="1"/>
          <p:nvPr/>
        </p:nvSpPr>
        <p:spPr>
          <a:xfrm>
            <a:off x="431801" y="4066061"/>
            <a:ext cx="1078414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/>
              <a:t>How </a:t>
            </a:r>
            <a:r>
              <a:rPr lang="da-DK" sz="2800" dirty="0" err="1"/>
              <a:t>many</a:t>
            </a:r>
            <a:r>
              <a:rPr lang="da-DK" sz="2800" dirty="0"/>
              <a:t> 5mers </a:t>
            </a:r>
            <a:r>
              <a:rPr lang="da-DK" sz="2800" dirty="0" err="1"/>
              <a:t>exist</a:t>
            </a:r>
            <a:r>
              <a:rPr lang="da-DK" sz="2800" dirty="0"/>
              <a:t> </a:t>
            </a:r>
            <a:r>
              <a:rPr lang="da-DK" sz="2800" dirty="0" err="1"/>
              <a:t>that</a:t>
            </a:r>
            <a:r>
              <a:rPr lang="da-DK" sz="2800" dirty="0"/>
              <a:t> </a:t>
            </a:r>
            <a:r>
              <a:rPr lang="da-DK" sz="2800" dirty="0" err="1"/>
              <a:t>are</a:t>
            </a:r>
            <a:r>
              <a:rPr lang="da-DK" sz="2800" dirty="0"/>
              <a:t> </a:t>
            </a:r>
            <a:r>
              <a:rPr lang="da-DK" sz="2800" dirty="0" err="1"/>
              <a:t>exactly</a:t>
            </a:r>
            <a:r>
              <a:rPr lang="da-DK" sz="2800" dirty="0"/>
              <a:t> </a:t>
            </a:r>
            <a:r>
              <a:rPr lang="da-DK" sz="2800" dirty="0" err="1"/>
              <a:t>identical</a:t>
            </a:r>
            <a:r>
              <a:rPr lang="da-DK" sz="2800" dirty="0"/>
              <a:t> to </a:t>
            </a:r>
            <a:r>
              <a:rPr lang="da-DK" sz="2800" dirty="0" err="1"/>
              <a:t>this</a:t>
            </a:r>
            <a:r>
              <a:rPr lang="da-DK" sz="2800" dirty="0"/>
              <a:t> 5mer?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90BC02F-34BB-CA9E-0FDE-677AA73A7037}"/>
              </a:ext>
            </a:extLst>
          </p:cNvPr>
          <p:cNvSpPr txBox="1"/>
          <p:nvPr/>
        </p:nvSpPr>
        <p:spPr>
          <a:xfrm>
            <a:off x="431801" y="4841664"/>
            <a:ext cx="10784149" cy="1049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 err="1"/>
              <a:t>What</a:t>
            </a:r>
            <a:r>
              <a:rPr lang="da-DK" sz="2800" dirty="0"/>
              <a:t> </a:t>
            </a:r>
            <a:r>
              <a:rPr lang="da-DK" sz="2800" dirty="0" err="1"/>
              <a:t>if</a:t>
            </a:r>
            <a:r>
              <a:rPr lang="da-DK" sz="2800" dirty="0"/>
              <a:t> </a:t>
            </a:r>
            <a:r>
              <a:rPr lang="da-DK" sz="2800" dirty="0" err="1"/>
              <a:t>we</a:t>
            </a:r>
            <a:r>
              <a:rPr lang="da-DK" sz="2800" dirty="0"/>
              <a:t> </a:t>
            </a:r>
            <a:r>
              <a:rPr lang="da-DK" sz="2800" dirty="0" err="1"/>
              <a:t>allow</a:t>
            </a:r>
            <a:r>
              <a:rPr lang="da-DK" sz="2800" dirty="0"/>
              <a:t> </a:t>
            </a:r>
            <a:r>
              <a:rPr lang="da-DK" sz="2800" dirty="0" err="1"/>
              <a:t>one</a:t>
            </a:r>
            <a:r>
              <a:rPr lang="da-DK" sz="2800" dirty="0"/>
              <a:t> (1) mismatch? How </a:t>
            </a:r>
            <a:r>
              <a:rPr lang="da-DK" sz="2800" dirty="0" err="1"/>
              <a:t>many</a:t>
            </a:r>
            <a:r>
              <a:rPr lang="da-DK" sz="2800" dirty="0"/>
              <a:t> 5mers </a:t>
            </a:r>
            <a:r>
              <a:rPr lang="da-DK" sz="2800" dirty="0" err="1"/>
              <a:t>exist</a:t>
            </a:r>
            <a:r>
              <a:rPr lang="da-DK" sz="2800" dirty="0"/>
              <a:t> </a:t>
            </a:r>
            <a:r>
              <a:rPr lang="da-DK" sz="2800" dirty="0" err="1"/>
              <a:t>that</a:t>
            </a:r>
            <a:r>
              <a:rPr lang="da-DK" sz="2800" dirty="0"/>
              <a:t> have at most </a:t>
            </a:r>
            <a:r>
              <a:rPr lang="da-DK" sz="2800" dirty="0" err="1"/>
              <a:t>one</a:t>
            </a:r>
            <a:r>
              <a:rPr lang="da-DK" sz="2800" dirty="0"/>
              <a:t> mismatch relative to </a:t>
            </a:r>
            <a:r>
              <a:rPr lang="da-DK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AGCAT</a:t>
            </a:r>
            <a:r>
              <a:rPr lang="da-DK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677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Why do we do sequence alignment?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7A275-1314-1501-0B85-16E844D2CC56}"/>
              </a:ext>
            </a:extLst>
          </p:cNvPr>
          <p:cNvSpPr txBox="1"/>
          <p:nvPr/>
        </p:nvSpPr>
        <p:spPr>
          <a:xfrm>
            <a:off x="564776" y="1513091"/>
            <a:ext cx="1083833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3000" dirty="0"/>
              <a:t>To investigate evolutionary relationships</a:t>
            </a:r>
          </a:p>
          <a:p>
            <a:pPr lvl="1"/>
            <a:r>
              <a:rPr lang="en-DK" sz="3000" dirty="0"/>
              <a:t>-	By looking for conserved patterns</a:t>
            </a:r>
          </a:p>
          <a:p>
            <a:endParaRPr lang="en-DK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3000" dirty="0"/>
              <a:t>To find common motifs between sequences</a:t>
            </a:r>
          </a:p>
          <a:p>
            <a:pPr lvl="1"/>
            <a:r>
              <a:rPr lang="en-DK" sz="3000" dirty="0"/>
              <a:t>-	Identify the same gene in different isolates or species</a:t>
            </a:r>
          </a:p>
          <a:p>
            <a:pPr lvl="1"/>
            <a:r>
              <a:rPr lang="en-DK" sz="3000" dirty="0"/>
              <a:t>-	Identify similar structures t</a:t>
            </a:r>
            <a:r>
              <a:rPr lang="en-GB" sz="3000" dirty="0"/>
              <a:t>ha</a:t>
            </a:r>
            <a:r>
              <a:rPr lang="en-DK" sz="3000" dirty="0"/>
              <a:t>t appear in different genes</a:t>
            </a:r>
          </a:p>
          <a:p>
            <a:endParaRPr lang="en-DK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K" sz="3000" dirty="0"/>
              <a:t>To identify genes in an isolate by matching them to a database</a:t>
            </a:r>
          </a:p>
        </p:txBody>
      </p:sp>
    </p:spTree>
    <p:extLst>
      <p:ext uri="{BB962C8B-B14F-4D97-AF65-F5344CB8AC3E}">
        <p14:creationId xmlns:p14="http://schemas.microsoft.com/office/powerpoint/2010/main" val="278360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Why do we do sequence alignment?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7A275-1314-1501-0B85-16E844D2CC56}"/>
              </a:ext>
            </a:extLst>
          </p:cNvPr>
          <p:cNvSpPr txBox="1"/>
          <p:nvPr/>
        </p:nvSpPr>
        <p:spPr>
          <a:xfrm>
            <a:off x="431801" y="1140229"/>
            <a:ext cx="10838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000" dirty="0"/>
              <a:t>Global </a:t>
            </a:r>
            <a:r>
              <a:rPr lang="da-DK" sz="3000" dirty="0" err="1"/>
              <a:t>sequence</a:t>
            </a:r>
            <a:r>
              <a:rPr lang="da-DK" sz="3000" dirty="0"/>
              <a:t> alignment</a:t>
            </a:r>
          </a:p>
          <a:p>
            <a:r>
              <a:rPr lang="da-DK" sz="3000" dirty="0"/>
              <a:t>	</a:t>
            </a:r>
            <a:r>
              <a:rPr lang="da-DK" sz="3000" dirty="0" err="1"/>
              <a:t>Align</a:t>
            </a:r>
            <a:r>
              <a:rPr lang="da-DK" sz="3000" dirty="0"/>
              <a:t> the </a:t>
            </a:r>
            <a:r>
              <a:rPr lang="da-DK" sz="3000" dirty="0" err="1"/>
              <a:t>full</a:t>
            </a:r>
            <a:r>
              <a:rPr lang="da-DK" sz="3000" dirty="0"/>
              <a:t> </a:t>
            </a:r>
            <a:r>
              <a:rPr lang="da-DK" sz="3000" dirty="0" err="1"/>
              <a:t>length</a:t>
            </a:r>
            <a:r>
              <a:rPr lang="da-DK" sz="3000" dirty="0"/>
              <a:t> of </a:t>
            </a:r>
            <a:r>
              <a:rPr lang="da-DK" sz="3000" dirty="0" err="1"/>
              <a:t>two</a:t>
            </a:r>
            <a:r>
              <a:rPr lang="da-DK" sz="3000" dirty="0"/>
              <a:t> </a:t>
            </a:r>
            <a:r>
              <a:rPr lang="da-DK" sz="3000" dirty="0" err="1"/>
              <a:t>similar</a:t>
            </a:r>
            <a:r>
              <a:rPr lang="da-DK" sz="3000" dirty="0"/>
              <a:t> </a:t>
            </a:r>
            <a:r>
              <a:rPr lang="da-DK" sz="3000" dirty="0" err="1"/>
              <a:t>sequences</a:t>
            </a:r>
            <a:endParaRPr lang="en-DK" sz="300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E0E9A56-CCCD-7485-6BEB-C872F19EF3AA}"/>
              </a:ext>
            </a:extLst>
          </p:cNvPr>
          <p:cNvSpPr txBox="1"/>
          <p:nvPr/>
        </p:nvSpPr>
        <p:spPr>
          <a:xfrm>
            <a:off x="431801" y="2665468"/>
            <a:ext cx="10838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000" dirty="0"/>
              <a:t>Multiple </a:t>
            </a:r>
            <a:r>
              <a:rPr lang="da-DK" sz="3000" dirty="0" err="1"/>
              <a:t>sequence</a:t>
            </a:r>
            <a:r>
              <a:rPr lang="da-DK" sz="3000" dirty="0"/>
              <a:t> alignment (MSA)</a:t>
            </a:r>
          </a:p>
          <a:p>
            <a:r>
              <a:rPr lang="da-DK" sz="3000" dirty="0"/>
              <a:t>	</a:t>
            </a:r>
            <a:r>
              <a:rPr lang="da-DK" sz="3000" dirty="0" err="1"/>
              <a:t>Align</a:t>
            </a:r>
            <a:r>
              <a:rPr lang="da-DK" sz="3000" dirty="0"/>
              <a:t> the </a:t>
            </a:r>
            <a:r>
              <a:rPr lang="da-DK" sz="3000" dirty="0" err="1"/>
              <a:t>full</a:t>
            </a:r>
            <a:r>
              <a:rPr lang="da-DK" sz="3000" dirty="0"/>
              <a:t> </a:t>
            </a:r>
            <a:r>
              <a:rPr lang="da-DK" sz="3000" dirty="0" err="1"/>
              <a:t>length</a:t>
            </a:r>
            <a:r>
              <a:rPr lang="da-DK" sz="3000" dirty="0"/>
              <a:t> of multiple </a:t>
            </a:r>
            <a:r>
              <a:rPr lang="da-DK" sz="3000" dirty="0" err="1"/>
              <a:t>sequences</a:t>
            </a:r>
            <a:endParaRPr lang="en-DK" sz="3000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D868EE3-6F66-B218-FD5E-D14B0F90F314}"/>
              </a:ext>
            </a:extLst>
          </p:cNvPr>
          <p:cNvSpPr txBox="1"/>
          <p:nvPr/>
        </p:nvSpPr>
        <p:spPr>
          <a:xfrm>
            <a:off x="431801" y="4563861"/>
            <a:ext cx="1139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000" dirty="0"/>
              <a:t>Local </a:t>
            </a:r>
            <a:r>
              <a:rPr lang="da-DK" sz="3000" dirty="0" err="1"/>
              <a:t>sequence</a:t>
            </a:r>
            <a:r>
              <a:rPr lang="da-DK" sz="3000" dirty="0"/>
              <a:t> alignment (</a:t>
            </a:r>
            <a:r>
              <a:rPr lang="da-DK" sz="3000" dirty="0" err="1"/>
              <a:t>f.x</a:t>
            </a:r>
            <a:r>
              <a:rPr lang="da-DK" sz="3000" dirty="0"/>
              <a:t> BLAST)</a:t>
            </a:r>
          </a:p>
          <a:p>
            <a:r>
              <a:rPr lang="da-DK" sz="3000" dirty="0"/>
              <a:t>	</a:t>
            </a:r>
            <a:r>
              <a:rPr lang="da-DK" sz="3000" dirty="0" err="1"/>
              <a:t>Identify</a:t>
            </a:r>
            <a:r>
              <a:rPr lang="da-DK" sz="3000" dirty="0"/>
              <a:t> </a:t>
            </a:r>
            <a:r>
              <a:rPr lang="da-DK" sz="3000" dirty="0" err="1"/>
              <a:t>similar</a:t>
            </a:r>
            <a:r>
              <a:rPr lang="da-DK" sz="3000" dirty="0"/>
              <a:t> regions in </a:t>
            </a:r>
            <a:r>
              <a:rPr lang="da-DK" sz="3000" dirty="0" err="1"/>
              <a:t>sequences</a:t>
            </a:r>
            <a:r>
              <a:rPr lang="da-DK" sz="3000" dirty="0"/>
              <a:t>, and </a:t>
            </a:r>
            <a:r>
              <a:rPr lang="da-DK" sz="3000" dirty="0" err="1"/>
              <a:t>align</a:t>
            </a:r>
            <a:r>
              <a:rPr lang="da-DK" sz="3000" dirty="0"/>
              <a:t> </a:t>
            </a:r>
            <a:r>
              <a:rPr lang="da-DK" sz="3000" dirty="0" err="1"/>
              <a:t>those</a:t>
            </a:r>
            <a:r>
              <a:rPr lang="da-DK" sz="3000" dirty="0"/>
              <a:t> regions</a:t>
            </a:r>
            <a:endParaRPr lang="en-DK" sz="3000" dirty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1097DF0D-0DA4-1992-3B2A-0D5228F12DBD}"/>
              </a:ext>
            </a:extLst>
          </p:cNvPr>
          <p:cNvCxnSpPr>
            <a:cxnSpLocks/>
          </p:cNvCxnSpPr>
          <p:nvPr/>
        </p:nvCxnSpPr>
        <p:spPr bwMode="auto">
          <a:xfrm>
            <a:off x="870011" y="2183906"/>
            <a:ext cx="5513033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89DACF25-A25A-5E2D-3B02-B50AF47B57D6}"/>
              </a:ext>
            </a:extLst>
          </p:cNvPr>
          <p:cNvCxnSpPr>
            <a:cxnSpLocks/>
          </p:cNvCxnSpPr>
          <p:nvPr/>
        </p:nvCxnSpPr>
        <p:spPr bwMode="auto">
          <a:xfrm>
            <a:off x="870011" y="2345184"/>
            <a:ext cx="5513033" cy="0"/>
          </a:xfrm>
          <a:prstGeom prst="line">
            <a:avLst/>
          </a:prstGeom>
          <a:noFill/>
          <a:ln w="762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4283CDFA-251E-FEF7-01C9-9F0DD66CDB6B}"/>
              </a:ext>
            </a:extLst>
          </p:cNvPr>
          <p:cNvCxnSpPr>
            <a:cxnSpLocks/>
          </p:cNvCxnSpPr>
          <p:nvPr/>
        </p:nvCxnSpPr>
        <p:spPr bwMode="auto">
          <a:xfrm>
            <a:off x="870010" y="3730100"/>
            <a:ext cx="5513033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39C545C9-B46A-9608-32E4-DA9E6EB20E91}"/>
              </a:ext>
            </a:extLst>
          </p:cNvPr>
          <p:cNvCxnSpPr>
            <a:cxnSpLocks/>
          </p:cNvCxnSpPr>
          <p:nvPr/>
        </p:nvCxnSpPr>
        <p:spPr bwMode="auto">
          <a:xfrm>
            <a:off x="870010" y="3891378"/>
            <a:ext cx="5513033" cy="0"/>
          </a:xfrm>
          <a:prstGeom prst="line">
            <a:avLst/>
          </a:prstGeom>
          <a:noFill/>
          <a:ln w="762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DF43293C-7708-3E86-DDBD-33C9AA95B1D5}"/>
              </a:ext>
            </a:extLst>
          </p:cNvPr>
          <p:cNvCxnSpPr>
            <a:cxnSpLocks/>
          </p:cNvCxnSpPr>
          <p:nvPr/>
        </p:nvCxnSpPr>
        <p:spPr bwMode="auto">
          <a:xfrm>
            <a:off x="870009" y="4076329"/>
            <a:ext cx="5513033" cy="0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423898A5-31EA-65C7-209E-27391D37C2E5}"/>
              </a:ext>
            </a:extLst>
          </p:cNvPr>
          <p:cNvCxnSpPr>
            <a:cxnSpLocks/>
          </p:cNvCxnSpPr>
          <p:nvPr/>
        </p:nvCxnSpPr>
        <p:spPr bwMode="auto">
          <a:xfrm>
            <a:off x="870009" y="4237607"/>
            <a:ext cx="5513033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72EAD081-53BA-948F-8C77-4D313259A175}"/>
              </a:ext>
            </a:extLst>
          </p:cNvPr>
          <p:cNvCxnSpPr>
            <a:cxnSpLocks/>
          </p:cNvCxnSpPr>
          <p:nvPr/>
        </p:nvCxnSpPr>
        <p:spPr bwMode="auto">
          <a:xfrm>
            <a:off x="870009" y="5665432"/>
            <a:ext cx="2077377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2D1F2452-80D6-7F33-099D-4BA2C9F8855B}"/>
              </a:ext>
            </a:extLst>
          </p:cNvPr>
          <p:cNvCxnSpPr>
            <a:cxnSpLocks/>
          </p:cNvCxnSpPr>
          <p:nvPr/>
        </p:nvCxnSpPr>
        <p:spPr bwMode="auto">
          <a:xfrm>
            <a:off x="2947386" y="5965794"/>
            <a:ext cx="679139" cy="0"/>
          </a:xfrm>
          <a:prstGeom prst="line">
            <a:avLst/>
          </a:prstGeom>
          <a:noFill/>
          <a:ln w="762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EA85775C-DC42-D95C-49DA-063C38E1AD00}"/>
              </a:ext>
            </a:extLst>
          </p:cNvPr>
          <p:cNvCxnSpPr>
            <a:cxnSpLocks/>
          </p:cNvCxnSpPr>
          <p:nvPr/>
        </p:nvCxnSpPr>
        <p:spPr bwMode="auto">
          <a:xfrm>
            <a:off x="2947386" y="5665432"/>
            <a:ext cx="0" cy="3003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0E96869F-2833-858C-43AC-63B1119F5011}"/>
              </a:ext>
            </a:extLst>
          </p:cNvPr>
          <p:cNvCxnSpPr>
            <a:cxnSpLocks/>
          </p:cNvCxnSpPr>
          <p:nvPr/>
        </p:nvCxnSpPr>
        <p:spPr bwMode="auto">
          <a:xfrm>
            <a:off x="2947386" y="5665432"/>
            <a:ext cx="679139" cy="0"/>
          </a:xfrm>
          <a:prstGeom prst="line">
            <a:avLst/>
          </a:prstGeom>
          <a:noFill/>
          <a:ln w="762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19FDEFE3-74AE-1794-88D0-119CC1F73ABE}"/>
              </a:ext>
            </a:extLst>
          </p:cNvPr>
          <p:cNvCxnSpPr>
            <a:cxnSpLocks/>
          </p:cNvCxnSpPr>
          <p:nvPr/>
        </p:nvCxnSpPr>
        <p:spPr bwMode="auto">
          <a:xfrm flipV="1">
            <a:off x="3626525" y="5665432"/>
            <a:ext cx="2756517" cy="2958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C054312B-E79C-0FEA-8248-1D6C0C395F26}"/>
              </a:ext>
            </a:extLst>
          </p:cNvPr>
          <p:cNvCxnSpPr>
            <a:cxnSpLocks/>
          </p:cNvCxnSpPr>
          <p:nvPr/>
        </p:nvCxnSpPr>
        <p:spPr bwMode="auto">
          <a:xfrm flipV="1">
            <a:off x="3626525" y="5959879"/>
            <a:ext cx="2756517" cy="2958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16C04FD8-EC5D-84D5-40E2-BF9F548148D1}"/>
              </a:ext>
            </a:extLst>
          </p:cNvPr>
          <p:cNvCxnSpPr>
            <a:cxnSpLocks/>
          </p:cNvCxnSpPr>
          <p:nvPr/>
        </p:nvCxnSpPr>
        <p:spPr bwMode="auto">
          <a:xfrm>
            <a:off x="3617647" y="5676527"/>
            <a:ext cx="0" cy="30036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A57699F9-64A0-69BB-5A6C-2119FB3E593D}"/>
              </a:ext>
            </a:extLst>
          </p:cNvPr>
          <p:cNvCxnSpPr>
            <a:cxnSpLocks/>
          </p:cNvCxnSpPr>
          <p:nvPr/>
        </p:nvCxnSpPr>
        <p:spPr bwMode="auto">
          <a:xfrm>
            <a:off x="871485" y="5968755"/>
            <a:ext cx="2077377" cy="0"/>
          </a:xfrm>
          <a:prstGeom prst="lin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6052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4DA5-0F48-6B94-2FC5-1B7BB76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Sequence alignment, how?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3D0A4-AE12-E0D8-D56C-C6F8D1A3B136}"/>
              </a:ext>
            </a:extLst>
          </p:cNvPr>
          <p:cNvSpPr txBox="1"/>
          <p:nvPr/>
        </p:nvSpPr>
        <p:spPr>
          <a:xfrm>
            <a:off x="966296" y="3109200"/>
            <a:ext cx="2156572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KARSTEN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036D4-3001-2DD1-AC4A-3F19FF167679}"/>
              </a:ext>
            </a:extLst>
          </p:cNvPr>
          <p:cNvSpPr txBox="1"/>
          <p:nvPr/>
        </p:nvSpPr>
        <p:spPr>
          <a:xfrm>
            <a:off x="7168204" y="4227232"/>
            <a:ext cx="2358278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TORSTEN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10B66-E061-CB99-D0E6-0B4A7DABAEF8}"/>
              </a:ext>
            </a:extLst>
          </p:cNvPr>
          <p:cNvSpPr txBox="1"/>
          <p:nvPr/>
        </p:nvSpPr>
        <p:spPr>
          <a:xfrm>
            <a:off x="5988423" y="3217522"/>
            <a:ext cx="1550532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THOR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5A53BF-E2E8-C907-59D8-DFD368870D48}"/>
              </a:ext>
            </a:extLst>
          </p:cNvPr>
          <p:cNvSpPr txBox="1"/>
          <p:nvPr/>
        </p:nvSpPr>
        <p:spPr>
          <a:xfrm>
            <a:off x="5514976" y="5447803"/>
            <a:ext cx="2264148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KIRSTINE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99CCF0-27CE-4F9E-7C3D-30858E25E320}"/>
              </a:ext>
            </a:extLst>
          </p:cNvPr>
          <p:cNvSpPr txBox="1"/>
          <p:nvPr/>
        </p:nvSpPr>
        <p:spPr>
          <a:xfrm>
            <a:off x="3297679" y="4047441"/>
            <a:ext cx="2089337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KIRSTEN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64419-5ABC-C472-8A00-5EEF981AC668}"/>
              </a:ext>
            </a:extLst>
          </p:cNvPr>
          <p:cNvSpPr txBox="1"/>
          <p:nvPr/>
        </p:nvSpPr>
        <p:spPr>
          <a:xfrm>
            <a:off x="1623592" y="5173882"/>
            <a:ext cx="1912703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dirty="0">
                <a:latin typeface="Courier New" panose="02070309020205020404" pitchFamily="49" charset="0"/>
                <a:cs typeface="Courier New" panose="02070309020205020404" pitchFamily="49" charset="0"/>
              </a:rPr>
              <a:t>KASPER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9B7DC4-6330-0FA7-8C15-90C77067896F}"/>
              </a:ext>
            </a:extLst>
          </p:cNvPr>
          <p:cNvSpPr txBox="1"/>
          <p:nvPr/>
        </p:nvSpPr>
        <p:spPr>
          <a:xfrm>
            <a:off x="488252" y="1208840"/>
            <a:ext cx="10767307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Have a look at the letters and composition of these names</a:t>
            </a:r>
          </a:p>
          <a:p>
            <a:r>
              <a:rPr lang="en-DK" dirty="0"/>
              <a:t>Would you say any of them are similar?</a:t>
            </a:r>
            <a:br>
              <a:rPr lang="en-DK" dirty="0"/>
            </a:br>
            <a:endParaRPr lang="en-DK" dirty="0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729BEC2C-B770-B54E-19ED-EFE5550B62D2}"/>
              </a:ext>
            </a:extLst>
          </p:cNvPr>
          <p:cNvSpPr txBox="1"/>
          <p:nvPr/>
        </p:nvSpPr>
        <p:spPr>
          <a:xfrm>
            <a:off x="8315173" y="3155079"/>
            <a:ext cx="2089337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ASTRID</a:t>
            </a:r>
            <a:endParaRPr lang="en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89785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6abc72-1b35-4045-bc74-cc6f93157faf">
      <Terms xmlns="http://schemas.microsoft.com/office/infopath/2007/PartnerControls"/>
    </lcf76f155ced4ddcb4097134ff3c332f>
    <TaxCatchAll xmlns="f315b8fc-4937-4802-b4b3-4554cec0e8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B1FDCEC69474394C8C7F29979CE4D" ma:contentTypeVersion="12" ma:contentTypeDescription="Create a new document." ma:contentTypeScope="" ma:versionID="c98d8e175699f8cce4ccb68d516f8a0a">
  <xsd:schema xmlns:xsd="http://www.w3.org/2001/XMLSchema" xmlns:xs="http://www.w3.org/2001/XMLSchema" xmlns:p="http://schemas.microsoft.com/office/2006/metadata/properties" xmlns:ns2="236abc72-1b35-4045-bc74-cc6f93157faf" xmlns:ns3="f315b8fc-4937-4802-b4b3-4554cec0e849" targetNamespace="http://schemas.microsoft.com/office/2006/metadata/properties" ma:root="true" ma:fieldsID="d3a6e70bb469c81e97528a051d6e12f2" ns2:_="" ns3:_="">
    <xsd:import namespace="236abc72-1b35-4045-bc74-cc6f93157faf"/>
    <xsd:import namespace="f315b8fc-4937-4802-b4b3-4554cec0e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bc72-1b35-4045-bc74-cc6f93157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29cc62-26f1-4060-8cbc-a4b1eee5d41b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85CA75-F609-4265-8C99-7095C8FE55D6}">
  <ds:schemaRefs>
    <ds:schemaRef ds:uri="http://schemas.microsoft.com/office/2006/metadata/properties"/>
    <ds:schemaRef ds:uri="http://schemas.microsoft.com/office/infopath/2007/PartnerControls"/>
    <ds:schemaRef ds:uri="236abc72-1b35-4045-bc74-cc6f93157faf"/>
    <ds:schemaRef ds:uri="f315b8fc-4937-4802-b4b3-4554cec0e849"/>
  </ds:schemaRefs>
</ds:datastoreItem>
</file>

<file path=customXml/itemProps2.xml><?xml version="1.0" encoding="utf-8"?>
<ds:datastoreItem xmlns:ds="http://schemas.openxmlformats.org/officeDocument/2006/customXml" ds:itemID="{E0ED8029-EC0F-42AF-AF11-4CAC849A5A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85B561-70DD-461B-AFAB-6F5102757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abc72-1b35-4045-bc74-cc6f93157faf"/>
    <ds:schemaRef ds:uri="f315b8fc-4937-4802-b4b3-4554cec0e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52279</TotalTime>
  <Words>2662</Words>
  <Application>Microsoft Macintosh PowerPoint</Application>
  <PresentationFormat>Widescreen</PresentationFormat>
  <Paragraphs>991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Courier New</vt:lpstr>
      <vt:lpstr>inherit</vt:lpstr>
      <vt:lpstr>Symbol</vt:lpstr>
      <vt:lpstr>Tahoma</vt:lpstr>
      <vt:lpstr>Wingdings</vt:lpstr>
      <vt:lpstr>ECDC_PowerPoint_Template_2017</vt:lpstr>
      <vt:lpstr>ECDC_PowerPoint_Template_2017-2</vt:lpstr>
      <vt:lpstr>Theme_ECDC</vt:lpstr>
      <vt:lpstr>GenEpi-BioTrain – Virtual Training 7</vt:lpstr>
      <vt:lpstr>ILOs</vt:lpstr>
      <vt:lpstr>Intended learning outcomes</vt:lpstr>
      <vt:lpstr>The format of todays session</vt:lpstr>
      <vt:lpstr>Data used in this Virtual Training</vt:lpstr>
      <vt:lpstr>A quick note on kmers</vt:lpstr>
      <vt:lpstr>Why do we do sequence alignment?</vt:lpstr>
      <vt:lpstr>Why do we do sequence alignment?</vt:lpstr>
      <vt:lpstr>Sequence alignment, how?</vt:lpstr>
      <vt:lpstr>Global sequence alignment</vt:lpstr>
      <vt:lpstr>Global sequence alignment</vt:lpstr>
      <vt:lpstr>Global sequence alignment</vt:lpstr>
      <vt:lpstr>Global sequence alignment of DNA</vt:lpstr>
      <vt:lpstr>Sequence alignment?</vt:lpstr>
      <vt:lpstr>Sequence alignment?</vt:lpstr>
      <vt:lpstr>The Needleman-Wunsch algorithm</vt:lpstr>
      <vt:lpstr>The Needleman-Wunsch algorithm</vt:lpstr>
      <vt:lpstr>The Needleman-Wunsch algorithm</vt:lpstr>
      <vt:lpstr>The Needleman-Wunsch algorithm</vt:lpstr>
      <vt:lpstr>The Needleman-Wunsch algorithm</vt:lpstr>
      <vt:lpstr>Exercise: Needleman-Wunsch algorithm</vt:lpstr>
      <vt:lpstr>Exercise: Needleman-Wunsch algorithm</vt:lpstr>
      <vt:lpstr>Exercise: Needleman-Wunsch algorithm</vt:lpstr>
      <vt:lpstr>Exercise: Needleman-Wunsch algorithm</vt:lpstr>
      <vt:lpstr>Needleman-Wunsh: The traceback</vt:lpstr>
      <vt:lpstr>Multiple sequence alignments</vt:lpstr>
      <vt:lpstr>Protein sequence alignment?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Genome assembly strategies</dc:title>
  <dc:creator>Kirsten Ellegaard</dc:creator>
  <cp:lastModifiedBy>Thor Bech Johannesen</cp:lastModifiedBy>
  <cp:revision>100</cp:revision>
  <cp:lastPrinted>2024-03-04T07:07:27Z</cp:lastPrinted>
  <dcterms:created xsi:type="dcterms:W3CDTF">2023-03-29T13:23:26Z</dcterms:created>
  <dcterms:modified xsi:type="dcterms:W3CDTF">2024-03-15T10:51:46Z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0x0101003D2B1FDCEC69474394C8C7F29979CE4D</vt:lpwstr>
  </property>
</Properties>
</file>