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saveSubsetFonts="1">
  <p:sldMasterIdLst>
    <p:sldMasterId id="2147483651" r:id="rId4"/>
    <p:sldMasterId id="2147483653" r:id="rId5"/>
    <p:sldMasterId id="2147483671" r:id="rId6"/>
  </p:sldMasterIdLst>
  <p:notesMasterIdLst>
    <p:notesMasterId r:id="rId63"/>
  </p:notesMasterIdLst>
  <p:handoutMasterIdLst>
    <p:handoutMasterId r:id="rId64"/>
  </p:handoutMasterIdLst>
  <p:sldIdLst>
    <p:sldId id="256" r:id="rId7"/>
    <p:sldId id="265" r:id="rId8"/>
    <p:sldId id="257" r:id="rId9"/>
    <p:sldId id="293" r:id="rId10"/>
    <p:sldId id="294" r:id="rId11"/>
    <p:sldId id="296" r:id="rId12"/>
    <p:sldId id="297" r:id="rId13"/>
    <p:sldId id="266" r:id="rId14"/>
    <p:sldId id="279" r:id="rId15"/>
    <p:sldId id="280" r:id="rId16"/>
    <p:sldId id="281" r:id="rId17"/>
    <p:sldId id="288" r:id="rId18"/>
    <p:sldId id="289" r:id="rId19"/>
    <p:sldId id="290" r:id="rId20"/>
    <p:sldId id="348" r:id="rId21"/>
    <p:sldId id="269" r:id="rId22"/>
    <p:sldId id="277" r:id="rId23"/>
    <p:sldId id="338" r:id="rId24"/>
    <p:sldId id="339" r:id="rId25"/>
    <p:sldId id="341" r:id="rId26"/>
    <p:sldId id="298" r:id="rId27"/>
    <p:sldId id="326" r:id="rId28"/>
    <p:sldId id="342" r:id="rId29"/>
    <p:sldId id="343" r:id="rId30"/>
    <p:sldId id="344" r:id="rId31"/>
    <p:sldId id="278" r:id="rId32"/>
    <p:sldId id="306" r:id="rId33"/>
    <p:sldId id="300" r:id="rId34"/>
    <p:sldId id="303" r:id="rId35"/>
    <p:sldId id="301" r:id="rId36"/>
    <p:sldId id="315" r:id="rId37"/>
    <p:sldId id="314" r:id="rId38"/>
    <p:sldId id="309" r:id="rId39"/>
    <p:sldId id="310" r:id="rId40"/>
    <p:sldId id="311" r:id="rId41"/>
    <p:sldId id="282" r:id="rId42"/>
    <p:sldId id="312" r:id="rId43"/>
    <p:sldId id="316" r:id="rId44"/>
    <p:sldId id="317" r:id="rId45"/>
    <p:sldId id="320" r:id="rId46"/>
    <p:sldId id="345" r:id="rId47"/>
    <p:sldId id="324" r:id="rId48"/>
    <p:sldId id="321" r:id="rId49"/>
    <p:sldId id="270" r:id="rId50"/>
    <p:sldId id="327" r:id="rId51"/>
    <p:sldId id="322" r:id="rId52"/>
    <p:sldId id="323" r:id="rId53"/>
    <p:sldId id="346" r:id="rId54"/>
    <p:sldId id="347" r:id="rId55"/>
    <p:sldId id="337" r:id="rId56"/>
    <p:sldId id="325" r:id="rId57"/>
    <p:sldId id="328" r:id="rId58"/>
    <p:sldId id="329" r:id="rId59"/>
    <p:sldId id="330" r:id="rId60"/>
    <p:sldId id="335" r:id="rId61"/>
    <p:sldId id="261" r:id="rId62"/>
  </p:sldIdLst>
  <p:sldSz cx="12192000" cy="6858000"/>
  <p:notesSz cx="7023100" cy="9309100"/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Forfatter" initials="F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3366CC"/>
    <a:srgbClr val="008000"/>
    <a:srgbClr val="FF0000"/>
    <a:srgbClr val="69AE23"/>
    <a:srgbClr val="C0C0C0"/>
    <a:srgbClr val="99CC00"/>
    <a:srgbClr val="FFDD00"/>
    <a:srgbClr val="336699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73931" autoAdjust="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notesViewPr>
    <p:cSldViewPr snapToGrid="0">
      <p:cViewPr varScale="1">
        <p:scale>
          <a:sx n="79" d="100"/>
          <a:sy n="79" d="100"/>
        </p:scale>
        <p:origin x="3102" y="108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notesMaster" Target="notesMasters/notesMaster1.xml"/><Relationship Id="rId68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5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handoutMaster" Target="handoutMasters/handoutMaster1.xml"/><Relationship Id="rId69" Type="http://schemas.openxmlformats.org/officeDocument/2006/relationships/tableStyles" Target="tableStyle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viewProps" Target="viewProp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4545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0200" y="534988"/>
            <a:ext cx="4221163" cy="2374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9211" y="3235559"/>
            <a:ext cx="5618480" cy="5375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7569" y="8841859"/>
            <a:ext cx="3043891" cy="4657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8800-03A3-4371-B392-80B672D011D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3306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534988"/>
            <a:ext cx="4221163" cy="2374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63553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534988"/>
            <a:ext cx="4221163" cy="2374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92013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534988"/>
            <a:ext cx="4221163" cy="2374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23950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534988"/>
            <a:ext cx="4221163" cy="2374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9426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534988"/>
            <a:ext cx="4221163" cy="2374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66350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534988"/>
            <a:ext cx="4221163" cy="2374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11806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534988"/>
            <a:ext cx="4221163" cy="2374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2739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534988"/>
            <a:ext cx="4221163" cy="2374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36463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534988"/>
            <a:ext cx="4221163" cy="2374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0429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534988"/>
            <a:ext cx="4221163" cy="2374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4712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534988"/>
            <a:ext cx="4221163" cy="2374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3023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534988"/>
            <a:ext cx="4221163" cy="2374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591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534988"/>
            <a:ext cx="4221163" cy="2374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7337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534988"/>
            <a:ext cx="4221163" cy="2374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1274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534988"/>
            <a:ext cx="4221163" cy="2374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4282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534988"/>
            <a:ext cx="4221163" cy="2374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9423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534988"/>
            <a:ext cx="4221163" cy="2374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39849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534988"/>
            <a:ext cx="4221163" cy="2374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3753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145"/>
            <a:ext cx="12192000" cy="6857999"/>
          </a:xfrm>
          <a:prstGeom prst="rect">
            <a:avLst/>
          </a:prstGeom>
          <a:noFill/>
        </p:spPr>
      </p:pic>
      <p:sp>
        <p:nvSpPr>
          <p:cNvPr id="181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3" y="3598863"/>
            <a:ext cx="11275484" cy="514350"/>
          </a:xfrm>
        </p:spPr>
        <p:txBody>
          <a:bodyPr/>
          <a:lstStyle>
            <a:lvl1pPr>
              <a:defRPr sz="3200" b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3" y="4318000"/>
            <a:ext cx="11275484" cy="1421618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000"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da-DK"/>
              <a:t>Klik for at redigere undertiteltypografien i masteren</a:t>
            </a:r>
            <a:endParaRPr lang="en-GB" dirty="0"/>
          </a:p>
        </p:txBody>
      </p:sp>
      <p:pic>
        <p:nvPicPr>
          <p:cNvPr id="8" name="Picture 12"/>
          <p:cNvPicPr>
            <a:picLocks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10318749" y="504825"/>
            <a:ext cx="1263651" cy="113665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9108000" y="6480000"/>
            <a:ext cx="255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80567E-5E8F-47A5-90DF-8BFEB1A71525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defRPr sz="2400"/>
            </a:lvl1pPr>
            <a:lvl2pPr marL="269861" indent="-26986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269861" algn="l"/>
              </a:tabLst>
              <a:defRPr sz="2400">
                <a:latin typeface="Tahoma" pitchFamily="34" charset="0"/>
                <a:cs typeface="Tahoma" pitchFamily="34" charset="0"/>
              </a:defRPr>
            </a:lvl2pPr>
            <a:lvl3pPr marL="541312" indent="-271449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Tahoma" pitchFamily="34" charset="0"/>
              <a:buChar char="–"/>
              <a:tabLst>
                <a:tab pos="541312" algn="l"/>
              </a:tabLst>
              <a:defRPr sz="2400">
                <a:latin typeface="Tahoma" pitchFamily="34" charset="0"/>
                <a:cs typeface="Tahoma" pitchFamily="34" charset="0"/>
              </a:defRPr>
            </a:lvl3pPr>
            <a:lvl5pPr>
              <a:buNone/>
              <a:defRPr/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fld id="{0580567E-5E8F-47A5-90DF-8BFEB1A71525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9108000" y="6480015"/>
            <a:ext cx="2556000" cy="365125"/>
          </a:xfrm>
          <a:prstGeom prst="rect">
            <a:avLst/>
          </a:prstGeom>
        </p:spPr>
        <p:txBody>
          <a:bodyPr/>
          <a:lstStyle/>
          <a:p>
            <a:fld id="{0580567E-5E8F-47A5-90DF-8BFEB1A71525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214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9108000" y="6480015"/>
            <a:ext cx="2556000" cy="365125"/>
          </a:xfrm>
          <a:prstGeom prst="rect">
            <a:avLst/>
          </a:prstGeom>
        </p:spPr>
        <p:txBody>
          <a:bodyPr/>
          <a:lstStyle/>
          <a:p>
            <a:fld id="{0580567E-5E8F-47A5-90DF-8BFEB1A71525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2732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European Centre for Disease Prevention and Control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208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3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1999" y="6475541"/>
            <a:ext cx="7733681" cy="365125"/>
          </a:xfrm>
        </p:spPr>
        <p:txBody>
          <a:bodyPr/>
          <a:lstStyle>
            <a:lvl1pPr algn="l">
              <a:defRPr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1265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3597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eg"/><Relationship Id="rId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1" y="142890"/>
            <a:ext cx="103183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7" y="1079500"/>
            <a:ext cx="11368617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9108000" y="6480015"/>
            <a:ext cx="2556000" cy="365125"/>
          </a:xfrm>
          <a:prstGeom prst="rect">
            <a:avLst/>
          </a:prstGeom>
        </p:spPr>
        <p:txBody>
          <a:bodyPr vert="horz" lIns="91440" tIns="36000" rIns="91440" bIns="36000" rtlCol="0" anchor="ctr" anchorCtr="0"/>
          <a:lstStyle>
            <a:lvl1pPr algn="r">
              <a:lnSpc>
                <a:spcPct val="100000"/>
              </a:lnSpc>
              <a:defRPr sz="1200" b="0">
                <a:solidFill>
                  <a:schemeClr val="bg1"/>
                </a:solidFill>
              </a:defRPr>
            </a:lvl1pPr>
          </a:lstStyle>
          <a:p>
            <a:fld id="{0580567E-5E8F-47A5-90DF-8BFEB1A71525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7" name="Picture 8"/>
          <p:cNvPicPr>
            <a:picLocks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10917773" y="139754"/>
            <a:ext cx="882651" cy="7937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6" r:id="rId2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ea typeface="+mj-ea"/>
          <a:cs typeface="Tahoma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5pPr>
      <a:lvl6pPr marL="45717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6pPr>
      <a:lvl7pPr marL="91435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7pPr>
      <a:lvl8pPr marL="137153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8pPr>
      <a:lvl9pPr marL="182870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300"/>
        </a:spcBef>
        <a:spcAft>
          <a:spcPts val="600"/>
        </a:spcAft>
        <a:buFont typeface="Wingdings" pitchFamily="2" charset="2"/>
        <a:tabLst/>
        <a:defRPr sz="24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269861" indent="-269861" algn="l" rtl="0" eaLnBrk="1" fontAlgn="base" hangingPunct="1">
        <a:lnSpc>
          <a:spcPct val="90000"/>
        </a:lnSpc>
        <a:spcBef>
          <a:spcPct val="0"/>
        </a:spcBef>
        <a:spcAft>
          <a:spcPts val="30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2pPr>
      <a:lvl3pPr marL="541312" indent="-271449" algn="l" rtl="0" eaLnBrk="1" fontAlgn="base" hangingPunct="1">
        <a:lnSpc>
          <a:spcPct val="90000"/>
        </a:lnSpc>
        <a:spcBef>
          <a:spcPct val="20000"/>
        </a:spcBef>
        <a:spcAft>
          <a:spcPts val="300"/>
        </a:spcAft>
        <a:buFont typeface="Tahoma" pitchFamily="34" charset="0"/>
        <a:buChar char="–"/>
        <a:defRPr sz="2400">
          <a:solidFill>
            <a:schemeClr val="tx1"/>
          </a:solidFill>
          <a:latin typeface="+mn-lt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32000" y="4320014"/>
            <a:ext cx="10972800" cy="194181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7" name="Picture 8"/>
          <p:cNvPicPr>
            <a:picLocks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10917773" y="139754"/>
            <a:ext cx="882651" cy="793750"/>
          </a:xfrm>
          <a:prstGeom prst="rect">
            <a:avLst/>
          </a:prstGeom>
          <a:noFill/>
        </p:spPr>
      </p:pic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108000" y="6480015"/>
            <a:ext cx="2556000" cy="365125"/>
          </a:xfrm>
          <a:prstGeom prst="rect">
            <a:avLst/>
          </a:prstGeom>
        </p:spPr>
        <p:txBody>
          <a:bodyPr tIns="36000" bIns="36000" anchor="ctr" anchorCtr="0"/>
          <a:lstStyle>
            <a:lvl1pPr algn="r">
              <a:lnSpc>
                <a:spcPct val="100000"/>
              </a:lnSpc>
              <a:defRPr sz="1200">
                <a:solidFill>
                  <a:schemeClr val="bg1"/>
                </a:solidFill>
              </a:defRPr>
            </a:lvl1pPr>
          </a:lstStyle>
          <a:p>
            <a:fld id="{0580567E-5E8F-47A5-90DF-8BFEB1A71525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0" r:id="rId2"/>
  </p:sldLayoutIdLst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ahoma" pitchFamily="34" charset="0"/>
          <a:ea typeface="+mj-ea"/>
          <a:cs typeface="Tahoma" pitchFamily="34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5pPr>
      <a:lvl6pPr marL="457178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6pPr>
      <a:lvl7pPr marL="914354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7pPr>
      <a:lvl8pPr marL="1371532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8pPr>
      <a:lvl9pPr marL="1828709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9pPr>
    </p:titleStyle>
    <p:body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n-lt"/>
          <a:ea typeface="+mn-ea"/>
          <a:cs typeface="+mn-cs"/>
        </a:defRPr>
      </a:lvl1pPr>
      <a:lvl2pPr marL="822285" indent="-285737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0252" indent="-228589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38218" indent="-228589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298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474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652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8829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006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8339A-AD4C-4299-B676-C4ADA05616EE}" type="datetime1">
              <a:rPr lang="en-GB" smtClean="0"/>
              <a:t>22/09/2023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29A8E-A0F1-419A-8E8B-A78BF9C70DE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9875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bonsai-team/Porechop_ABI" TargetMode="External"/><Relationship Id="rId2" Type="http://schemas.openxmlformats.org/officeDocument/2006/relationships/hyperlink" Target="https://github.com/nanoporetech/qcat" TargetMode="Externa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bitbucket.org/genomicepidemiology/kma/src/master/" TargetMode="External"/><Relationship Id="rId2" Type="http://schemas.openxmlformats.org/officeDocument/2006/relationships/hyperlink" Target="https://github.com/DerrickWood/kraken" TargetMode="Externa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DerrickWood/kraken" TargetMode="Externa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s://bitbucket.org/genomicepidemiology/kma/src/master/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93/bioinformatics/bty149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4057" y="4320001"/>
            <a:ext cx="10869432" cy="1146523"/>
          </a:xfrm>
        </p:spPr>
        <p:txBody>
          <a:bodyPr/>
          <a:lstStyle/>
          <a:p>
            <a:r>
              <a:rPr lang="en-GB" sz="4000" b="1" dirty="0"/>
              <a:t>Sequencing quality scores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4057" y="3600010"/>
            <a:ext cx="10869432" cy="462721"/>
          </a:xfrm>
        </p:spPr>
        <p:txBody>
          <a:bodyPr/>
          <a:lstStyle/>
          <a:p>
            <a:r>
              <a:rPr lang="en-US" sz="2800" b="0" dirty="0"/>
              <a:t>Bridging the gaps in Bioinformatics/Sequencing and raw-data QC </a:t>
            </a:r>
            <a:endParaRPr lang="en-GB" sz="2800" b="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FASTQ format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36125" y="6480175"/>
            <a:ext cx="2555875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792C8CED-7D69-486C-8172-A3B45BC14A5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4019" y="1335082"/>
            <a:ext cx="1046004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@SEQ_ID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GATTTGGGGTTCAAAGCAGTATCGATCAAATAGTAAATCCATTTGTTCAACTCACAGTTT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+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!''*((((***+))%%%++)(%%%%).1***-+*''))**55CCF&gt;&gt;&gt;&gt;&gt;&gt;CCCCCCC65 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53BF661F-558A-4582-8216-A3FFA033FC57}"/>
              </a:ext>
            </a:extLst>
          </p:cNvPr>
          <p:cNvSpPr/>
          <p:nvPr/>
        </p:nvSpPr>
        <p:spPr>
          <a:xfrm>
            <a:off x="432000" y="1335082"/>
            <a:ext cx="10482062" cy="14589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A01C24EA-05C4-410F-84B1-15A0368F6E8C}"/>
              </a:ext>
            </a:extLst>
          </p:cNvPr>
          <p:cNvSpPr txBox="1"/>
          <p:nvPr/>
        </p:nvSpPr>
        <p:spPr>
          <a:xfrm>
            <a:off x="432000" y="2843345"/>
            <a:ext cx="8689981" cy="2946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da-DK" dirty="0" err="1"/>
              <a:t>Sequence</a:t>
            </a:r>
            <a:r>
              <a:rPr lang="da-DK" dirty="0"/>
              <a:t> </a:t>
            </a:r>
            <a:r>
              <a:rPr lang="da-DK" dirty="0" err="1"/>
              <a:t>identifier</a:t>
            </a:r>
            <a:endParaRPr lang="da-DK" dirty="0"/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da-DK" dirty="0" err="1"/>
              <a:t>Nucleotide</a:t>
            </a:r>
            <a:r>
              <a:rPr lang="da-DK" dirty="0"/>
              <a:t> </a:t>
            </a:r>
            <a:r>
              <a:rPr lang="da-DK" dirty="0" err="1"/>
              <a:t>sequence</a:t>
            </a:r>
            <a:endParaRPr lang="da-DK" dirty="0"/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da-DK" b="1" dirty="0"/>
              <a:t>The ”+” line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da-DK" dirty="0" err="1"/>
              <a:t>Quality</a:t>
            </a:r>
            <a:r>
              <a:rPr lang="da-DK" dirty="0"/>
              <a:t> scores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22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FASTQ format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36125" y="6480175"/>
            <a:ext cx="2555875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792C8CED-7D69-486C-8172-A3B45BC14A5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4019" y="1335082"/>
            <a:ext cx="1046004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@SEQ_ID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GATTTGGGGTTCAAAGCAGTATCGATCAAATAGTAAATCCATTTGTTCAACTCACAGTTT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+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!''*((((***+))%%%++)(%%%%).1***-+*''))**55CCF&gt;&gt;&gt;&gt;&gt;&gt;CCCCCCC65 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53BF661F-558A-4582-8216-A3FFA033FC57}"/>
              </a:ext>
            </a:extLst>
          </p:cNvPr>
          <p:cNvSpPr/>
          <p:nvPr/>
        </p:nvSpPr>
        <p:spPr>
          <a:xfrm>
            <a:off x="432000" y="1335082"/>
            <a:ext cx="10482062" cy="14589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A01C24EA-05C4-410F-84B1-15A0368F6E8C}"/>
              </a:ext>
            </a:extLst>
          </p:cNvPr>
          <p:cNvSpPr txBox="1"/>
          <p:nvPr/>
        </p:nvSpPr>
        <p:spPr>
          <a:xfrm>
            <a:off x="432000" y="2843345"/>
            <a:ext cx="8689981" cy="2946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da-DK" dirty="0" err="1"/>
              <a:t>Sequence</a:t>
            </a:r>
            <a:r>
              <a:rPr lang="da-DK" dirty="0"/>
              <a:t> </a:t>
            </a:r>
            <a:r>
              <a:rPr lang="da-DK" dirty="0" err="1"/>
              <a:t>identifier</a:t>
            </a:r>
            <a:endParaRPr lang="da-DK" dirty="0"/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da-DK" dirty="0" err="1"/>
              <a:t>Nucleotide</a:t>
            </a:r>
            <a:r>
              <a:rPr lang="da-DK" dirty="0"/>
              <a:t> </a:t>
            </a:r>
            <a:r>
              <a:rPr lang="da-DK" dirty="0" err="1"/>
              <a:t>sequence</a:t>
            </a:r>
            <a:endParaRPr lang="da-DK" dirty="0"/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da-DK" dirty="0"/>
              <a:t>The ”+” line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da-DK" b="1" dirty="0" err="1"/>
              <a:t>Quality</a:t>
            </a:r>
            <a:r>
              <a:rPr lang="da-DK" b="1" dirty="0"/>
              <a:t> scores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96349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FASTQ format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36125" y="6480175"/>
            <a:ext cx="2555875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792C8CED-7D69-486C-8172-A3B45BC14A5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4019" y="1335082"/>
            <a:ext cx="1046004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@SEQ_ID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GATTTGGGGTTCAAAGCAGTATCGATCAAATAGTAAATCCATTTGTTCAACTCACAGTTT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+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Arial Unicode MS"/>
              </a:rPr>
              <a:t>!''*((((***+))%%%++)(%%%%).1***-+*''))**55CCF&gt;&gt;&gt;&gt;&gt;&gt;CCCCCCC65 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53BF661F-558A-4582-8216-A3FFA033FC57}"/>
              </a:ext>
            </a:extLst>
          </p:cNvPr>
          <p:cNvSpPr/>
          <p:nvPr/>
        </p:nvSpPr>
        <p:spPr>
          <a:xfrm>
            <a:off x="432000" y="1335082"/>
            <a:ext cx="10482062" cy="14589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A01C24EA-05C4-410F-84B1-15A0368F6E8C}"/>
              </a:ext>
            </a:extLst>
          </p:cNvPr>
          <p:cNvSpPr txBox="1"/>
          <p:nvPr/>
        </p:nvSpPr>
        <p:spPr>
          <a:xfrm>
            <a:off x="432000" y="2843345"/>
            <a:ext cx="8689981" cy="1469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b="1" dirty="0" err="1"/>
              <a:t>Quality</a:t>
            </a:r>
            <a:r>
              <a:rPr lang="da-DK" b="1" dirty="0"/>
              <a:t> scores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encoded</a:t>
            </a:r>
            <a:r>
              <a:rPr lang="da-DK" dirty="0"/>
              <a:t> with </a:t>
            </a:r>
            <a:r>
              <a:rPr lang="da-DK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ASCII </a:t>
            </a:r>
            <a:r>
              <a:rPr lang="da-DK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characters</a:t>
            </a:r>
            <a:r>
              <a:rPr lang="da-DK" dirty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49192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FASTQ format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36125" y="6480175"/>
            <a:ext cx="2555875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792C8CED-7D69-486C-8172-A3B45BC14A5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4019" y="1027306"/>
            <a:ext cx="8443337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!''*((((***+))%%%++)(%%%%).1***-+*''))**55CCF&gt;&gt;&gt;&gt;&gt;&gt;CCCCCCC65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/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0000"/>
                </a:solidFill>
              </a:rPr>
              <a:t>33 39 39 34 34 42 42 42 40 40 40 40 42 42 42 43 43 43 37 37 37 43 43 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0000"/>
                </a:solidFill>
              </a:rPr>
              <a:t>41 41 41 37 37 37 37 46 49 42 42 42 45 43 42 42 39 41 41 42 42 42 42 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0000"/>
                </a:solidFill>
              </a:rPr>
              <a:t>42 42 42 53 53 67 67 67 70 62 62 62 62 62 62 67 67 67 67 67 67 54 53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 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Unicode MS"/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53BF661F-558A-4582-8216-A3FFA033FC57}"/>
              </a:ext>
            </a:extLst>
          </p:cNvPr>
          <p:cNvSpPr/>
          <p:nvPr/>
        </p:nvSpPr>
        <p:spPr>
          <a:xfrm>
            <a:off x="432000" y="961053"/>
            <a:ext cx="10482062" cy="18329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A01C24EA-05C4-410F-84B1-15A0368F6E8C}"/>
              </a:ext>
            </a:extLst>
          </p:cNvPr>
          <p:cNvSpPr txBox="1"/>
          <p:nvPr/>
        </p:nvSpPr>
        <p:spPr>
          <a:xfrm>
            <a:off x="432000" y="2843345"/>
            <a:ext cx="8689981" cy="2207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b="1" dirty="0" err="1"/>
              <a:t>Quality</a:t>
            </a:r>
            <a:r>
              <a:rPr lang="da-DK" b="1" dirty="0"/>
              <a:t> scores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encoded</a:t>
            </a:r>
            <a:r>
              <a:rPr lang="da-DK" dirty="0"/>
              <a:t> with ASCII </a:t>
            </a:r>
            <a:r>
              <a:rPr lang="da-DK" dirty="0" err="1"/>
              <a:t>characters</a:t>
            </a:r>
            <a:r>
              <a:rPr lang="da-DK" dirty="0"/>
              <a:t> </a:t>
            </a:r>
            <a:r>
              <a:rPr lang="da-DK" dirty="0" err="1"/>
              <a:t>which</a:t>
            </a:r>
            <a:r>
              <a:rPr lang="da-DK" dirty="0"/>
              <a:t> </a:t>
            </a:r>
            <a:r>
              <a:rPr lang="da-DK" dirty="0" err="1"/>
              <a:t>correspond</a:t>
            </a:r>
            <a:r>
              <a:rPr lang="da-DK" dirty="0"/>
              <a:t> to </a:t>
            </a:r>
            <a:r>
              <a:rPr lang="da-DK" dirty="0">
                <a:solidFill>
                  <a:srgbClr val="FF0000"/>
                </a:solidFill>
              </a:rPr>
              <a:t>ASCII </a:t>
            </a:r>
            <a:r>
              <a:rPr lang="da-DK" dirty="0" err="1">
                <a:solidFill>
                  <a:srgbClr val="FF0000"/>
                </a:solidFill>
              </a:rPr>
              <a:t>numbers</a:t>
            </a:r>
            <a:r>
              <a:rPr lang="da-DK" dirty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73381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FASTQ format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36125" y="6480175"/>
            <a:ext cx="2555875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792C8CED-7D69-486C-8172-A3B45BC14A5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32879" y="950286"/>
            <a:ext cx="8488221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!''*((((***+))%%%++)(%%%%).1***-+*''))**55CCF&gt;&gt;&gt;&gt;&gt;&gt;CCCCCCC65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/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/>
              <a:t>33 39 39 34 34 42 42 42 40 40 40 40 42 42 42 43 43 43 37 37 37 43 43 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/>
              <a:t>41 41 41 37 37 37 37 46 49 42 42 42 45 43 42 42 39 41 41 42 42 42 42 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/>
              <a:t>42 42 42 53 53 67 67 67 70 62 62 62 62 62 62 67 67 67 67 67 67 54 53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a-DK" altLang="en-US" sz="2000" b="1" dirty="0">
              <a:latin typeface="Arial Unicode MS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C000"/>
                </a:solidFill>
              </a:rPr>
              <a:t>0 6 6 1 1 9 9 9 7 7 7 7 9 9 9 10 10 10 4 4 4 10 10 8 8 8 4 4 4 4 13 8 9 9 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C000"/>
                </a:solidFill>
              </a:rPr>
              <a:t>9 12 10 9 9 6 8 8 9 9 9 9 9 9 9 22 22 34 34 34 37 29 29 29 29 29 29 34 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C000"/>
                </a:solidFill>
              </a:rPr>
              <a:t>34 34 34 34 34 23 22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 Unicode MS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Unicode MS"/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53BF661F-558A-4582-8216-A3FFA033FC57}"/>
              </a:ext>
            </a:extLst>
          </p:cNvPr>
          <p:cNvSpPr/>
          <p:nvPr/>
        </p:nvSpPr>
        <p:spPr>
          <a:xfrm>
            <a:off x="432000" y="961053"/>
            <a:ext cx="10482062" cy="27991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A01C24EA-05C4-410F-84B1-15A0368F6E8C}"/>
              </a:ext>
            </a:extLst>
          </p:cNvPr>
          <p:cNvSpPr txBox="1"/>
          <p:nvPr/>
        </p:nvSpPr>
        <p:spPr>
          <a:xfrm>
            <a:off x="432001" y="3771003"/>
            <a:ext cx="7984212" cy="2946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b="1" dirty="0" err="1"/>
              <a:t>Quality</a:t>
            </a:r>
            <a:r>
              <a:rPr lang="da-DK" b="1" dirty="0"/>
              <a:t> scores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encoded</a:t>
            </a:r>
            <a:r>
              <a:rPr lang="da-DK" dirty="0"/>
              <a:t> with ASCII </a:t>
            </a:r>
            <a:r>
              <a:rPr lang="da-DK" dirty="0" err="1"/>
              <a:t>characters</a:t>
            </a:r>
            <a:r>
              <a:rPr lang="da-DK" dirty="0"/>
              <a:t> </a:t>
            </a:r>
            <a:r>
              <a:rPr lang="da-DK" dirty="0" err="1"/>
              <a:t>which</a:t>
            </a:r>
            <a:r>
              <a:rPr lang="da-DK" dirty="0"/>
              <a:t> </a:t>
            </a:r>
            <a:r>
              <a:rPr lang="da-DK" dirty="0" err="1"/>
              <a:t>correspond</a:t>
            </a:r>
            <a:r>
              <a:rPr lang="da-DK" dirty="0"/>
              <a:t> to ASCII </a:t>
            </a:r>
            <a:r>
              <a:rPr lang="da-DK" dirty="0" err="1"/>
              <a:t>numbers</a:t>
            </a:r>
            <a:r>
              <a:rPr lang="da-DK" dirty="0"/>
              <a:t> </a:t>
            </a:r>
            <a:r>
              <a:rPr lang="da-DK" dirty="0" err="1"/>
              <a:t>which</a:t>
            </a:r>
            <a:r>
              <a:rPr lang="da-DK" dirty="0"/>
              <a:t> </a:t>
            </a:r>
            <a:r>
              <a:rPr lang="da-DK" dirty="0" err="1"/>
              <a:t>again</a:t>
            </a:r>
            <a:r>
              <a:rPr lang="da-DK" dirty="0"/>
              <a:t> </a:t>
            </a:r>
            <a:r>
              <a:rPr lang="da-DK" dirty="0" err="1"/>
              <a:t>correspond</a:t>
            </a:r>
            <a:r>
              <a:rPr lang="da-DK" dirty="0"/>
              <a:t> to </a:t>
            </a:r>
            <a:r>
              <a:rPr lang="da-DK" dirty="0" err="1">
                <a:solidFill>
                  <a:srgbClr val="FFC000"/>
                </a:solidFill>
              </a:rPr>
              <a:t>phred</a:t>
            </a:r>
            <a:r>
              <a:rPr lang="da-DK" dirty="0">
                <a:solidFill>
                  <a:srgbClr val="FFC000"/>
                </a:solidFill>
              </a:rPr>
              <a:t> </a:t>
            </a:r>
            <a:r>
              <a:rPr lang="da-DK" dirty="0" err="1">
                <a:solidFill>
                  <a:srgbClr val="FFC000"/>
                </a:solidFill>
              </a:rPr>
              <a:t>quality</a:t>
            </a:r>
            <a:r>
              <a:rPr lang="da-DK" dirty="0">
                <a:solidFill>
                  <a:srgbClr val="FFC000"/>
                </a:solidFill>
              </a:rPr>
              <a:t> scores</a:t>
            </a:r>
            <a:r>
              <a:rPr lang="da-DK" dirty="0"/>
              <a:t>. 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9982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C6764B-2AB0-4287-9E27-9539AD7CC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E7BBA83-6132-43D2-9729-D790D3C4CB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da-DK" sz="4400" dirty="0" err="1"/>
              <a:t>Phred</a:t>
            </a:r>
            <a:r>
              <a:rPr lang="da-DK" sz="4400" dirty="0"/>
              <a:t> </a:t>
            </a:r>
            <a:r>
              <a:rPr lang="da-DK" sz="4400" dirty="0" err="1"/>
              <a:t>quality</a:t>
            </a:r>
            <a:r>
              <a:rPr lang="da-DK" sz="4400" dirty="0"/>
              <a:t> score</a:t>
            </a:r>
          </a:p>
          <a:p>
            <a:pPr algn="ctr"/>
            <a:r>
              <a:rPr lang="da-DK" sz="4400" dirty="0"/>
              <a:t>=</a:t>
            </a:r>
          </a:p>
          <a:p>
            <a:pPr algn="ctr"/>
            <a:r>
              <a:rPr lang="da-DK" sz="4400" dirty="0" err="1"/>
              <a:t>Phred</a:t>
            </a:r>
            <a:r>
              <a:rPr lang="da-DK" sz="4400" dirty="0"/>
              <a:t> score</a:t>
            </a:r>
          </a:p>
          <a:p>
            <a:pPr algn="ctr"/>
            <a:r>
              <a:rPr lang="da-DK" sz="4400" dirty="0"/>
              <a:t>= </a:t>
            </a:r>
          </a:p>
          <a:p>
            <a:pPr algn="ctr"/>
            <a:r>
              <a:rPr lang="da-DK" sz="4400" dirty="0" err="1"/>
              <a:t>Quality</a:t>
            </a:r>
            <a:r>
              <a:rPr lang="da-DK" sz="4400" dirty="0"/>
              <a:t> score</a:t>
            </a:r>
            <a:endParaRPr lang="en-US" sz="4400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1306038F-FAF7-4FAD-BE22-3DECC1871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6096FC99-D6AD-4A78-BBD7-2595A7D04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41788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85B696-B0C9-4BA4-B258-8AA201DF0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Phred</a:t>
            </a:r>
            <a:r>
              <a:rPr lang="da-DK" dirty="0"/>
              <a:t> </a:t>
            </a:r>
            <a:r>
              <a:rPr lang="da-DK" dirty="0" err="1"/>
              <a:t>quality</a:t>
            </a:r>
            <a:r>
              <a:rPr lang="da-DK" dirty="0"/>
              <a:t> scores</a:t>
            </a:r>
            <a:endParaRPr lang="en-US" dirty="0"/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AB6415AE-161D-415E-B803-D10A54CA2C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2579" y="1175658"/>
            <a:ext cx="7210831" cy="3103563"/>
          </a:xfrm>
          <a:prstGeom prst="rect">
            <a:avLst/>
          </a:prstGeom>
        </p:spPr>
      </p:pic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1C3BBF80-5CD7-4ADD-B600-403104B96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AB62F159-83BA-4163-A207-46A181691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B0EEF927-C362-4A8D-B932-E59AAB1EA62E}"/>
              </a:ext>
            </a:extLst>
          </p:cNvPr>
          <p:cNvSpPr/>
          <p:nvPr/>
        </p:nvSpPr>
        <p:spPr>
          <a:xfrm>
            <a:off x="3877561" y="4350455"/>
            <a:ext cx="3139001" cy="14219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 = 10</a:t>
            </a:r>
            <a:r>
              <a:rPr lang="en-US" baseline="30000" dirty="0"/>
              <a:t>-Q/10</a:t>
            </a:r>
          </a:p>
          <a:p>
            <a:r>
              <a:rPr lang="en-US" dirty="0"/>
              <a:t>Q = -10 log</a:t>
            </a:r>
            <a:r>
              <a:rPr lang="en-US" baseline="-25000" dirty="0"/>
              <a:t>10</a:t>
            </a:r>
            <a:r>
              <a:rPr lang="en-US" dirty="0"/>
              <a:t>(P)</a:t>
            </a:r>
          </a:p>
          <a:p>
            <a:endParaRPr lang="en-US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092EF67C-4664-4AD1-84E4-797F4F1CA161}"/>
              </a:ext>
            </a:extLst>
          </p:cNvPr>
          <p:cNvSpPr txBox="1"/>
          <p:nvPr/>
        </p:nvSpPr>
        <p:spPr>
          <a:xfrm>
            <a:off x="1038964" y="5514488"/>
            <a:ext cx="7834196" cy="9787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P = the </a:t>
            </a:r>
            <a:r>
              <a:rPr lang="da-DK" dirty="0" err="1"/>
              <a:t>probability</a:t>
            </a:r>
            <a:r>
              <a:rPr lang="da-DK" dirty="0"/>
              <a:t> </a:t>
            </a:r>
            <a:r>
              <a:rPr lang="da-DK" dirty="0" err="1"/>
              <a:t>that</a:t>
            </a:r>
            <a:r>
              <a:rPr lang="da-DK" dirty="0"/>
              <a:t> a base is </a:t>
            </a:r>
            <a:r>
              <a:rPr lang="da-DK" dirty="0" err="1"/>
              <a:t>incorrect</a:t>
            </a:r>
            <a:endParaRPr lang="da-DK" dirty="0"/>
          </a:p>
          <a:p>
            <a:r>
              <a:rPr lang="da-DK" dirty="0"/>
              <a:t>Q = </a:t>
            </a:r>
            <a:r>
              <a:rPr lang="da-DK" dirty="0" err="1"/>
              <a:t>Phred</a:t>
            </a:r>
            <a:r>
              <a:rPr lang="da-DK" dirty="0"/>
              <a:t> </a:t>
            </a:r>
            <a:r>
              <a:rPr lang="da-DK" dirty="0" err="1"/>
              <a:t>quality</a:t>
            </a:r>
            <a:r>
              <a:rPr lang="da-DK" dirty="0"/>
              <a:t> score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2774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181FF1-4818-4B3D-B3EB-BBB8D8928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Phred</a:t>
            </a:r>
            <a:r>
              <a:rPr lang="da-DK" dirty="0"/>
              <a:t> </a:t>
            </a:r>
            <a:r>
              <a:rPr lang="da-DK" dirty="0" err="1"/>
              <a:t>quality</a:t>
            </a:r>
            <a:r>
              <a:rPr lang="da-DK" dirty="0"/>
              <a:t> score </a:t>
            </a:r>
            <a:r>
              <a:rPr lang="da-DK" dirty="0" err="1"/>
              <a:t>exercise</a:t>
            </a:r>
            <a:endParaRPr lang="en-US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E4F592E-B1E1-489A-A4BB-AB0C255E6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1337" y="1474236"/>
            <a:ext cx="4406701" cy="470272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800" dirty="0"/>
              <a:t>@read1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ACGTGAGTCTAGCTAGCTAG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+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?&lt;:&gt;&gt;C8&lt;==0@B1?@B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@read2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CGTAGCTAGCTAGCTAGCTA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+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77&lt;&lt;7774:=4.4:=4.</a:t>
            </a:r>
          </a:p>
          <a:p>
            <a:endParaRPr lang="en-US" sz="1400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5F8F98AB-373C-4046-B2C0-930C65F24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1. https://gigabaseorgigabyte.wordpress.com/2017/06/26/averaging-basecall-quality-scores-the-right-way/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5DBCFCD2-7661-4FE6-A6CC-46E679827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6" name="Pladsholder til indhold 2">
            <a:extLst>
              <a:ext uri="{FF2B5EF4-FFF2-40B4-BE49-F238E27FC236}">
                <a16:creationId xmlns:a16="http://schemas.microsoft.com/office/drawing/2014/main" id="{9AD197B4-E5B5-4B68-B60F-CB286FF50902}"/>
              </a:ext>
            </a:extLst>
          </p:cNvPr>
          <p:cNvSpPr txBox="1">
            <a:spLocks/>
          </p:cNvSpPr>
          <p:nvPr/>
        </p:nvSpPr>
        <p:spPr>
          <a:xfrm>
            <a:off x="431999" y="1474236"/>
            <a:ext cx="4406701" cy="470272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lvl="0" indent="-514350">
              <a:buFont typeface="+mj-lt"/>
              <a:buAutoNum type="arabicPeriod"/>
            </a:pPr>
            <a:r>
              <a:rPr lang="en-US" dirty="0"/>
              <a:t>Identify the </a:t>
            </a:r>
            <a:r>
              <a:rPr lang="en-US" dirty="0" err="1"/>
              <a:t>Phred</a:t>
            </a:r>
            <a:r>
              <a:rPr lang="en-US" dirty="0"/>
              <a:t> quality scores in read1 and read2 at the top of the page.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For each base, convert the ASCII character to a </a:t>
            </a:r>
            <a:r>
              <a:rPr lang="en-US" dirty="0" err="1"/>
              <a:t>Phred</a:t>
            </a:r>
            <a:r>
              <a:rPr lang="en-US" dirty="0"/>
              <a:t> quality score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Find the mean quality score of each read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Note, </a:t>
            </a:r>
            <a:r>
              <a:rPr lang="en-US" dirty="0" err="1"/>
              <a:t>Phred</a:t>
            </a:r>
            <a:r>
              <a:rPr lang="en-US" dirty="0"/>
              <a:t> quality score are log probabilities so simply taking the average of these will give a wrong result. Instead you need to average the error probabilities and calculate the mean Q-score from this.</a:t>
            </a:r>
            <a:r>
              <a:rPr lang="en-US" baseline="30000" dirty="0"/>
              <a:t>1</a:t>
            </a:r>
            <a:endParaRPr lang="en-US" dirty="0"/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698874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181FF1-4818-4B3D-B3EB-BBB8D8928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Phred</a:t>
            </a:r>
            <a:r>
              <a:rPr lang="da-DK" dirty="0"/>
              <a:t> </a:t>
            </a:r>
            <a:r>
              <a:rPr lang="da-DK" dirty="0" err="1"/>
              <a:t>quality</a:t>
            </a:r>
            <a:r>
              <a:rPr lang="da-DK" dirty="0"/>
              <a:t> score </a:t>
            </a:r>
            <a:r>
              <a:rPr lang="da-DK" dirty="0" err="1"/>
              <a:t>exercise</a:t>
            </a:r>
            <a:endParaRPr lang="en-US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E4F592E-B1E1-489A-A4BB-AB0C255E6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1337" y="1474236"/>
            <a:ext cx="4406701" cy="470272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800" dirty="0"/>
              <a:t>@read1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ACGTGAGTCTAGCTAGCTAG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+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solidFill>
                  <a:srgbClr val="FF0000"/>
                </a:solidFill>
              </a:rPr>
              <a:t>?&lt;:&gt;&gt;C8&lt;==0@B1?@B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@read2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CGTAGCTAGCTAGCTAGCTA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+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solidFill>
                  <a:srgbClr val="FF0000"/>
                </a:solidFill>
              </a:rPr>
              <a:t>77&lt;&lt;7774:=4.4:=4.</a:t>
            </a:r>
          </a:p>
          <a:p>
            <a:endParaRPr lang="en-US" sz="1400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5F8F98AB-373C-4046-B2C0-930C65F24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5DBCFCD2-7661-4FE6-A6CC-46E679827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6" name="Pladsholder til indhold 2">
            <a:extLst>
              <a:ext uri="{FF2B5EF4-FFF2-40B4-BE49-F238E27FC236}">
                <a16:creationId xmlns:a16="http://schemas.microsoft.com/office/drawing/2014/main" id="{9AD197B4-E5B5-4B68-B60F-CB286FF50902}"/>
              </a:ext>
            </a:extLst>
          </p:cNvPr>
          <p:cNvSpPr txBox="1">
            <a:spLocks/>
          </p:cNvSpPr>
          <p:nvPr/>
        </p:nvSpPr>
        <p:spPr>
          <a:xfrm>
            <a:off x="431999" y="1474236"/>
            <a:ext cx="4406701" cy="470272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lvl="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Identify the </a:t>
            </a:r>
            <a:r>
              <a:rPr lang="en-US" dirty="0" err="1">
                <a:solidFill>
                  <a:srgbClr val="FF0000"/>
                </a:solidFill>
              </a:rPr>
              <a:t>Phred</a:t>
            </a:r>
            <a:r>
              <a:rPr lang="en-US" dirty="0">
                <a:solidFill>
                  <a:srgbClr val="FF0000"/>
                </a:solidFill>
              </a:rPr>
              <a:t> quality scores in read1 and read2 at the top of the page.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For each base, convert the ASCII character to a </a:t>
            </a:r>
            <a:r>
              <a:rPr lang="en-US" dirty="0" err="1"/>
              <a:t>Phred</a:t>
            </a:r>
            <a:r>
              <a:rPr lang="en-US" dirty="0"/>
              <a:t> quality score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Find the mean quality score of each read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Note, </a:t>
            </a:r>
            <a:r>
              <a:rPr lang="en-US" dirty="0" err="1"/>
              <a:t>Phred</a:t>
            </a:r>
            <a:r>
              <a:rPr lang="en-US" dirty="0"/>
              <a:t> quality score are log probabilities so simply taking the average of these will give a wrong result. Instead you need to average the error probabilities and calculate the mean Q-score from this.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791007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181FF1-4818-4B3D-B3EB-BBB8D8928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Phred</a:t>
            </a:r>
            <a:r>
              <a:rPr lang="da-DK" dirty="0"/>
              <a:t> </a:t>
            </a:r>
            <a:r>
              <a:rPr lang="da-DK" dirty="0" err="1"/>
              <a:t>quality</a:t>
            </a:r>
            <a:r>
              <a:rPr lang="da-DK" dirty="0"/>
              <a:t> score </a:t>
            </a:r>
            <a:r>
              <a:rPr lang="da-DK" dirty="0" err="1"/>
              <a:t>exercise</a:t>
            </a:r>
            <a:endParaRPr lang="en-US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E4F592E-B1E1-489A-A4BB-AB0C255E6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1337" y="1474236"/>
            <a:ext cx="4406701" cy="470272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US" sz="1800" dirty="0"/>
              <a:t>@read1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ACGTGAGTCTAGCTAGCTAG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+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?&lt;:&gt;&gt;C8&lt;==0@B1?@B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solidFill>
                  <a:srgbClr val="FF0000"/>
                </a:solidFill>
              </a:rPr>
              <a:t>30 27 25 29 29 34 23 27 28 28 15 31 33 16 30 31 33</a:t>
            </a:r>
          </a:p>
          <a:p>
            <a:pPr>
              <a:lnSpc>
                <a:spcPct val="100000"/>
              </a:lnSpc>
            </a:pPr>
            <a:endParaRPr lang="en-US" sz="1800" dirty="0"/>
          </a:p>
          <a:p>
            <a:pPr>
              <a:lnSpc>
                <a:spcPct val="100000"/>
              </a:lnSpc>
            </a:pPr>
            <a:r>
              <a:rPr lang="en-US" sz="1800" dirty="0"/>
              <a:t>@read2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CGTAGCTAGCTAGCTAGCTA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+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77&lt;&lt;7774:=4.4:=4.</a:t>
            </a:r>
          </a:p>
          <a:p>
            <a:r>
              <a:rPr lang="en-US" sz="1900" dirty="0">
                <a:solidFill>
                  <a:srgbClr val="FF0000"/>
                </a:solidFill>
              </a:rPr>
              <a:t>22 22 27 27 22 22 22 19 25 28 19 13 19 25 28 19 13</a:t>
            </a:r>
          </a:p>
          <a:p>
            <a:endParaRPr lang="en-US" sz="1400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5F8F98AB-373C-4046-B2C0-930C65F24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5DBCFCD2-7661-4FE6-A6CC-46E679827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6" name="Pladsholder til indhold 2">
            <a:extLst>
              <a:ext uri="{FF2B5EF4-FFF2-40B4-BE49-F238E27FC236}">
                <a16:creationId xmlns:a16="http://schemas.microsoft.com/office/drawing/2014/main" id="{9AD197B4-E5B5-4B68-B60F-CB286FF50902}"/>
              </a:ext>
            </a:extLst>
          </p:cNvPr>
          <p:cNvSpPr txBox="1">
            <a:spLocks/>
          </p:cNvSpPr>
          <p:nvPr/>
        </p:nvSpPr>
        <p:spPr>
          <a:xfrm>
            <a:off x="431999" y="1474236"/>
            <a:ext cx="4406701" cy="470272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lvl="0" indent="-514350">
              <a:buFont typeface="+mj-lt"/>
              <a:buAutoNum type="arabicPeriod"/>
            </a:pPr>
            <a:r>
              <a:rPr lang="en-US" dirty="0"/>
              <a:t>Identify the </a:t>
            </a:r>
            <a:r>
              <a:rPr lang="en-US" dirty="0" err="1"/>
              <a:t>Phred</a:t>
            </a:r>
            <a:r>
              <a:rPr lang="en-US" dirty="0"/>
              <a:t> quality scores in read1 and read2 at the top of the page.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For each base, convert the ASCII character to a </a:t>
            </a:r>
            <a:r>
              <a:rPr lang="en-US" dirty="0" err="1">
                <a:solidFill>
                  <a:srgbClr val="FF0000"/>
                </a:solidFill>
              </a:rPr>
              <a:t>Phred</a:t>
            </a:r>
            <a:r>
              <a:rPr lang="en-US" dirty="0">
                <a:solidFill>
                  <a:srgbClr val="FF0000"/>
                </a:solidFill>
              </a:rPr>
              <a:t> quality score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Find the mean quality score of each read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Note, </a:t>
            </a:r>
            <a:r>
              <a:rPr lang="en-US" dirty="0" err="1"/>
              <a:t>Phred</a:t>
            </a:r>
            <a:r>
              <a:rPr lang="en-US" dirty="0"/>
              <a:t> quality score are log probabilities so simply taking the average of these will give a wrong result. Instead you need to average the error probabilities and calculate the mean Q-score from this.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55373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ILOs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dirty="0" err="1"/>
              <a:t>Describe</a:t>
            </a:r>
            <a:r>
              <a:rPr lang="da-DK" dirty="0"/>
              <a:t> the </a:t>
            </a:r>
            <a:r>
              <a:rPr lang="da-DK" b="1" dirty="0"/>
              <a:t>FASTQ</a:t>
            </a:r>
            <a:r>
              <a:rPr lang="da-DK" dirty="0"/>
              <a:t> format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Explain what a </a:t>
            </a:r>
            <a:r>
              <a:rPr lang="en-US" b="1" dirty="0" err="1"/>
              <a:t>phred</a:t>
            </a:r>
            <a:r>
              <a:rPr lang="en-US" b="1" dirty="0"/>
              <a:t> quality score</a:t>
            </a:r>
            <a:r>
              <a:rPr lang="en-US" dirty="0"/>
              <a:t> is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Explain how </a:t>
            </a:r>
            <a:r>
              <a:rPr lang="en-US" dirty="0" err="1"/>
              <a:t>phred</a:t>
            </a:r>
            <a:r>
              <a:rPr lang="en-US" dirty="0"/>
              <a:t> quality scores are used to assess </a:t>
            </a:r>
            <a:r>
              <a:rPr lang="en-US" b="1" dirty="0"/>
              <a:t>sequencing accuracy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dirty="0" err="1"/>
              <a:t>Describe</a:t>
            </a:r>
            <a:r>
              <a:rPr lang="da-DK" dirty="0"/>
              <a:t> the </a:t>
            </a:r>
            <a:r>
              <a:rPr lang="da-DK" b="1" dirty="0"/>
              <a:t>output</a:t>
            </a:r>
            <a:r>
              <a:rPr lang="da-DK" dirty="0"/>
              <a:t> from a </a:t>
            </a:r>
            <a:r>
              <a:rPr lang="da-DK" dirty="0">
                <a:solidFill>
                  <a:srgbClr val="0070C0"/>
                </a:solidFill>
              </a:rPr>
              <a:t>Nanopore</a:t>
            </a:r>
            <a:r>
              <a:rPr lang="da-DK" dirty="0"/>
              <a:t> </a:t>
            </a:r>
            <a:r>
              <a:rPr lang="da-DK" dirty="0" err="1"/>
              <a:t>sequencing</a:t>
            </a:r>
            <a:r>
              <a:rPr lang="da-DK" dirty="0"/>
              <a:t> run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dirty="0" err="1"/>
              <a:t>Name</a:t>
            </a:r>
            <a:r>
              <a:rPr lang="da-DK" dirty="0"/>
              <a:t> and </a:t>
            </a:r>
            <a:r>
              <a:rPr lang="da-DK" dirty="0" err="1"/>
              <a:t>execute</a:t>
            </a:r>
            <a:r>
              <a:rPr lang="da-DK" dirty="0"/>
              <a:t> </a:t>
            </a:r>
            <a:r>
              <a:rPr lang="da-DK" b="1" dirty="0"/>
              <a:t>QC software </a:t>
            </a:r>
            <a:r>
              <a:rPr lang="da-DK" dirty="0"/>
              <a:t>for </a:t>
            </a:r>
            <a:r>
              <a:rPr lang="da-DK" dirty="0">
                <a:solidFill>
                  <a:srgbClr val="0070C0"/>
                </a:solidFill>
              </a:rPr>
              <a:t>Nanopore</a:t>
            </a:r>
            <a:r>
              <a:rPr lang="da-DK" dirty="0"/>
              <a:t> data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36125" y="6480175"/>
            <a:ext cx="2555875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14185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181FF1-4818-4B3D-B3EB-BBB8D8928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Phred</a:t>
            </a:r>
            <a:r>
              <a:rPr lang="da-DK" dirty="0"/>
              <a:t> </a:t>
            </a:r>
            <a:r>
              <a:rPr lang="da-DK" dirty="0" err="1"/>
              <a:t>quality</a:t>
            </a:r>
            <a:r>
              <a:rPr lang="da-DK" dirty="0"/>
              <a:t> score </a:t>
            </a:r>
            <a:r>
              <a:rPr lang="da-DK" dirty="0" err="1"/>
              <a:t>exercise</a:t>
            </a:r>
            <a:endParaRPr lang="en-US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E4F592E-B1E1-489A-A4BB-AB0C255E6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1337" y="1474236"/>
            <a:ext cx="4406701" cy="470272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US" sz="1800" dirty="0"/>
              <a:t>@read1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ACGTGAGTCTAGCTAGCTAG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+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?&lt;:&gt;&gt;C8&lt;==0@B1?@B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30 27 25 29 29 34 23 27 28 28 15 31 33 16 30 31 33</a:t>
            </a:r>
          </a:p>
          <a:p>
            <a:pPr>
              <a:lnSpc>
                <a:spcPct val="100000"/>
              </a:lnSpc>
            </a:pPr>
            <a:endParaRPr lang="en-US" sz="1800" dirty="0"/>
          </a:p>
          <a:p>
            <a:pPr>
              <a:lnSpc>
                <a:spcPct val="100000"/>
              </a:lnSpc>
            </a:pPr>
            <a:r>
              <a:rPr lang="en-US" sz="1800" dirty="0"/>
              <a:t>@read2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CGTAGCTAGCTAGCTAGCTA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+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77&lt;&lt;7774:=4.4:=4.</a:t>
            </a:r>
          </a:p>
          <a:p>
            <a:r>
              <a:rPr lang="en-US" sz="1900" dirty="0"/>
              <a:t>22 22 27 27 22 22 22 19 25 28 19 13 19 25 28 19 13</a:t>
            </a:r>
          </a:p>
          <a:p>
            <a:endParaRPr lang="en-US" sz="1400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5F8F98AB-373C-4046-B2C0-930C65F24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5DBCFCD2-7661-4FE6-A6CC-46E679827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6" name="Pladsholder til indhold 2">
            <a:extLst>
              <a:ext uri="{FF2B5EF4-FFF2-40B4-BE49-F238E27FC236}">
                <a16:creationId xmlns:a16="http://schemas.microsoft.com/office/drawing/2014/main" id="{9AD197B4-E5B5-4B68-B60F-CB286FF50902}"/>
              </a:ext>
            </a:extLst>
          </p:cNvPr>
          <p:cNvSpPr txBox="1">
            <a:spLocks/>
          </p:cNvSpPr>
          <p:nvPr/>
        </p:nvSpPr>
        <p:spPr>
          <a:xfrm>
            <a:off x="431999" y="1474236"/>
            <a:ext cx="4406701" cy="470272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lvl="0" indent="-514350">
              <a:buFont typeface="+mj-lt"/>
              <a:buAutoNum type="arabicPeriod"/>
            </a:pPr>
            <a:r>
              <a:rPr lang="en-US" dirty="0"/>
              <a:t>Identify the </a:t>
            </a:r>
            <a:r>
              <a:rPr lang="en-US" dirty="0" err="1"/>
              <a:t>Phred</a:t>
            </a:r>
            <a:r>
              <a:rPr lang="en-US" dirty="0"/>
              <a:t> quality scores in read1 and read2 at the top of the page.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For each base, convert the ASCII character to a </a:t>
            </a:r>
            <a:r>
              <a:rPr lang="en-US" dirty="0" err="1"/>
              <a:t>Phred</a:t>
            </a:r>
            <a:r>
              <a:rPr lang="en-US" dirty="0"/>
              <a:t> quality score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Find the mean quality score of each read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Note, </a:t>
            </a:r>
            <a:r>
              <a:rPr lang="en-US" dirty="0" err="1"/>
              <a:t>Phred</a:t>
            </a:r>
            <a:r>
              <a:rPr lang="en-US" dirty="0"/>
              <a:t> quality score are log probabilities so simply taking the average of these will give a wrong result. Instead you need to average the error probabilities and calculate the mean Q-score from this.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</a:pPr>
            <a:endParaRPr lang="en-US" sz="2000" dirty="0"/>
          </a:p>
        </p:txBody>
      </p:sp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DF6763AD-16F4-4DCA-8EDB-9BC0E2CD99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2574315"/>
              </p:ext>
            </p:extLst>
          </p:nvPr>
        </p:nvGraphicFramePr>
        <p:xfrm>
          <a:off x="6367128" y="1039885"/>
          <a:ext cx="4840563" cy="48743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07069">
                  <a:extLst>
                    <a:ext uri="{9D8B030D-6E8A-4147-A177-3AD203B41FA5}">
                      <a16:colId xmlns:a16="http://schemas.microsoft.com/office/drawing/2014/main" val="784461383"/>
                    </a:ext>
                  </a:extLst>
                </a:gridCol>
                <a:gridCol w="1366747">
                  <a:extLst>
                    <a:ext uri="{9D8B030D-6E8A-4147-A177-3AD203B41FA5}">
                      <a16:colId xmlns:a16="http://schemas.microsoft.com/office/drawing/2014/main" val="1273536399"/>
                    </a:ext>
                  </a:extLst>
                </a:gridCol>
                <a:gridCol w="1366747">
                  <a:extLst>
                    <a:ext uri="{9D8B030D-6E8A-4147-A177-3AD203B41FA5}">
                      <a16:colId xmlns:a16="http://schemas.microsoft.com/office/drawing/2014/main" val="806436589"/>
                    </a:ext>
                  </a:extLst>
                </a:gridCol>
              </a:tblGrid>
              <a:tr h="221562">
                <a:tc>
                  <a:txBody>
                    <a:bodyPr/>
                    <a:lstStyle/>
                    <a:p>
                      <a:pPr algn="l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Q_score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P_error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41851656"/>
                  </a:ext>
                </a:extLst>
              </a:tr>
              <a:tr h="22156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0,001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59491181"/>
                  </a:ext>
                </a:extLst>
              </a:tr>
              <a:tr h="22156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0,001995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24456006"/>
                  </a:ext>
                </a:extLst>
              </a:tr>
              <a:tr h="22156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0,003162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2333618"/>
                  </a:ext>
                </a:extLst>
              </a:tr>
              <a:tr h="22156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0,001259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78615906"/>
                  </a:ext>
                </a:extLst>
              </a:tr>
              <a:tr h="22156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0,001259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36535485"/>
                  </a:ext>
                </a:extLst>
              </a:tr>
              <a:tr h="22156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0,000398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93549556"/>
                  </a:ext>
                </a:extLst>
              </a:tr>
              <a:tr h="22156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0,005012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42999625"/>
                  </a:ext>
                </a:extLst>
              </a:tr>
              <a:tr h="22156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0,001995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46233589"/>
                  </a:ext>
                </a:extLst>
              </a:tr>
              <a:tr h="22156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0,001585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34507682"/>
                  </a:ext>
                </a:extLst>
              </a:tr>
              <a:tr h="22156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0,001585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32740093"/>
                  </a:ext>
                </a:extLst>
              </a:tr>
              <a:tr h="22156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0,031623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49055711"/>
                  </a:ext>
                </a:extLst>
              </a:tr>
              <a:tr h="22156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0,000794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54944433"/>
                  </a:ext>
                </a:extLst>
              </a:tr>
              <a:tr h="22156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0,000501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94530913"/>
                  </a:ext>
                </a:extLst>
              </a:tr>
              <a:tr h="22156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0,025119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26976420"/>
                  </a:ext>
                </a:extLst>
              </a:tr>
              <a:tr h="22156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0,001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72577785"/>
                  </a:ext>
                </a:extLst>
              </a:tr>
              <a:tr h="22156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0,000794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60647376"/>
                  </a:ext>
                </a:extLst>
              </a:tr>
              <a:tr h="22156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0,000501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50294123"/>
                  </a:ext>
                </a:extLst>
              </a:tr>
              <a:tr h="22156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57917124"/>
                  </a:ext>
                </a:extLst>
              </a:tr>
              <a:tr h="22156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Sum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469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0,079583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60526106"/>
                  </a:ext>
                </a:extLst>
              </a:tr>
              <a:tr h="22156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86449464"/>
                  </a:ext>
                </a:extLst>
              </a:tr>
              <a:tr h="22156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mean_qscore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27,58824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23,29628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8014887"/>
                  </a:ext>
                </a:extLst>
              </a:tr>
            </a:tbl>
          </a:graphicData>
        </a:graphic>
      </p:graphicFrame>
      <p:sp>
        <p:nvSpPr>
          <p:cNvPr id="8" name="Rektangel 7">
            <a:extLst>
              <a:ext uri="{FF2B5EF4-FFF2-40B4-BE49-F238E27FC236}">
                <a16:creationId xmlns:a16="http://schemas.microsoft.com/office/drawing/2014/main" id="{F4DA4A40-1586-4167-9F9A-E52CA273921A}"/>
              </a:ext>
            </a:extLst>
          </p:cNvPr>
          <p:cNvSpPr/>
          <p:nvPr/>
        </p:nvSpPr>
        <p:spPr>
          <a:xfrm>
            <a:off x="5609094" y="2773436"/>
            <a:ext cx="2896382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</a:rPr>
              <a:t>P = 10</a:t>
            </a:r>
            <a:r>
              <a:rPr lang="en-US" sz="2800" baseline="30000" dirty="0">
                <a:solidFill>
                  <a:srgbClr val="008000"/>
                </a:solidFill>
              </a:rPr>
              <a:t>-Q/10</a:t>
            </a:r>
          </a:p>
          <a:p>
            <a:r>
              <a:rPr lang="en-US" sz="2800" dirty="0">
                <a:solidFill>
                  <a:srgbClr val="008000"/>
                </a:solidFill>
              </a:rPr>
              <a:t>Q = -10 log</a:t>
            </a:r>
            <a:r>
              <a:rPr lang="en-US" sz="2800" baseline="-25000" dirty="0">
                <a:solidFill>
                  <a:srgbClr val="008000"/>
                </a:solidFill>
              </a:rPr>
              <a:t>10</a:t>
            </a:r>
            <a:r>
              <a:rPr lang="en-US" sz="2800" dirty="0">
                <a:solidFill>
                  <a:srgbClr val="008000"/>
                </a:solidFill>
              </a:rPr>
              <a:t>(P)</a:t>
            </a:r>
          </a:p>
          <a:p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4430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ILOs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dirty="0" err="1">
                <a:solidFill>
                  <a:srgbClr val="69AE23"/>
                </a:solidFill>
              </a:rPr>
              <a:t>Describe</a:t>
            </a:r>
            <a:r>
              <a:rPr lang="da-DK" dirty="0">
                <a:solidFill>
                  <a:srgbClr val="69AE23"/>
                </a:solidFill>
              </a:rPr>
              <a:t> the </a:t>
            </a:r>
            <a:r>
              <a:rPr lang="da-DK" b="1" dirty="0">
                <a:solidFill>
                  <a:srgbClr val="69AE23"/>
                </a:solidFill>
              </a:rPr>
              <a:t>FASTQ</a:t>
            </a:r>
            <a:r>
              <a:rPr lang="da-DK" dirty="0">
                <a:solidFill>
                  <a:srgbClr val="69AE23"/>
                </a:solidFill>
              </a:rPr>
              <a:t> format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9AE23"/>
                </a:solidFill>
              </a:rPr>
              <a:t>Explain what a </a:t>
            </a:r>
            <a:r>
              <a:rPr lang="en-US" b="1" dirty="0" err="1">
                <a:solidFill>
                  <a:srgbClr val="69AE23"/>
                </a:solidFill>
              </a:rPr>
              <a:t>phred</a:t>
            </a:r>
            <a:r>
              <a:rPr lang="en-US" b="1" dirty="0">
                <a:solidFill>
                  <a:srgbClr val="69AE23"/>
                </a:solidFill>
              </a:rPr>
              <a:t> quality score</a:t>
            </a:r>
            <a:r>
              <a:rPr lang="en-US" dirty="0">
                <a:solidFill>
                  <a:srgbClr val="69AE23"/>
                </a:solidFill>
              </a:rPr>
              <a:t> is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9AE23"/>
                </a:solidFill>
              </a:rPr>
              <a:t>Explain how </a:t>
            </a:r>
            <a:r>
              <a:rPr lang="en-US" dirty="0" err="1">
                <a:solidFill>
                  <a:srgbClr val="69AE23"/>
                </a:solidFill>
              </a:rPr>
              <a:t>phred</a:t>
            </a:r>
            <a:r>
              <a:rPr lang="en-US" dirty="0">
                <a:solidFill>
                  <a:srgbClr val="69AE23"/>
                </a:solidFill>
              </a:rPr>
              <a:t> quality scores are used to assess </a:t>
            </a:r>
            <a:r>
              <a:rPr lang="en-US" b="1" dirty="0">
                <a:solidFill>
                  <a:srgbClr val="69AE23"/>
                </a:solidFill>
              </a:rPr>
              <a:t>sequencing accuracy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dirty="0" err="1"/>
              <a:t>Describe</a:t>
            </a:r>
            <a:r>
              <a:rPr lang="da-DK" dirty="0"/>
              <a:t> the </a:t>
            </a:r>
            <a:r>
              <a:rPr lang="da-DK" b="1" dirty="0"/>
              <a:t>output</a:t>
            </a:r>
            <a:r>
              <a:rPr lang="da-DK" dirty="0"/>
              <a:t> from a </a:t>
            </a:r>
            <a:r>
              <a:rPr lang="da-DK" dirty="0">
                <a:solidFill>
                  <a:srgbClr val="0070C0"/>
                </a:solidFill>
              </a:rPr>
              <a:t>Nanopore</a:t>
            </a:r>
            <a:r>
              <a:rPr lang="da-DK" dirty="0"/>
              <a:t> </a:t>
            </a:r>
            <a:r>
              <a:rPr lang="da-DK" dirty="0" err="1"/>
              <a:t>sequencing</a:t>
            </a:r>
            <a:r>
              <a:rPr lang="da-DK" dirty="0"/>
              <a:t> run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dirty="0" err="1"/>
              <a:t>Name</a:t>
            </a:r>
            <a:r>
              <a:rPr lang="da-DK" dirty="0"/>
              <a:t> and </a:t>
            </a:r>
            <a:r>
              <a:rPr lang="da-DK" dirty="0" err="1"/>
              <a:t>execute</a:t>
            </a:r>
            <a:r>
              <a:rPr lang="da-DK" dirty="0"/>
              <a:t> </a:t>
            </a:r>
            <a:r>
              <a:rPr lang="da-DK" b="1" dirty="0"/>
              <a:t>QC software </a:t>
            </a:r>
            <a:r>
              <a:rPr lang="da-DK" dirty="0"/>
              <a:t>for </a:t>
            </a:r>
            <a:r>
              <a:rPr lang="da-DK" dirty="0">
                <a:solidFill>
                  <a:srgbClr val="0070C0"/>
                </a:solidFill>
              </a:rPr>
              <a:t>Nanopore</a:t>
            </a:r>
            <a:r>
              <a:rPr lang="da-DK" dirty="0"/>
              <a:t> data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36125" y="6480175"/>
            <a:ext cx="2555875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7554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903C51-D69D-429C-9A24-4D463A97C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Nanopore </a:t>
            </a:r>
            <a:r>
              <a:rPr lang="da-DK" dirty="0" err="1"/>
              <a:t>sequencing</a:t>
            </a:r>
            <a:endParaRPr lang="en-US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37F3E94-491F-4A1C-AA38-EB6374DFE0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b="1" dirty="0" err="1"/>
              <a:t>Important</a:t>
            </a:r>
            <a:r>
              <a:rPr lang="da-DK" b="1" dirty="0"/>
              <a:t> differences from NGS </a:t>
            </a:r>
          </a:p>
          <a:p>
            <a:endParaRPr lang="da-DK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/>
              <a:t>Read </a:t>
            </a:r>
            <a:r>
              <a:rPr lang="da-DK" dirty="0" err="1"/>
              <a:t>length</a:t>
            </a:r>
            <a:r>
              <a:rPr lang="da-DK" dirty="0"/>
              <a:t> is </a:t>
            </a:r>
            <a:r>
              <a:rPr lang="da-DK" dirty="0" err="1"/>
              <a:t>determined</a:t>
            </a:r>
            <a:r>
              <a:rPr lang="da-DK" dirty="0"/>
              <a:t> by input DNA </a:t>
            </a:r>
            <a:r>
              <a:rPr lang="da-DK" dirty="0" err="1"/>
              <a:t>length</a:t>
            </a:r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3EED37F6-2D57-4909-A60A-10C773FA1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9B6508BD-CA12-4DD9-88FC-30B012666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22</a:t>
            </a:fld>
            <a:endParaRPr lang="en-GB" dirty="0"/>
          </a:p>
        </p:txBody>
      </p: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65A7555E-A454-4725-94E4-B793A9329A02}"/>
              </a:ext>
            </a:extLst>
          </p:cNvPr>
          <p:cNvCxnSpPr/>
          <p:nvPr/>
        </p:nvCxnSpPr>
        <p:spPr>
          <a:xfrm>
            <a:off x="830510" y="5620624"/>
            <a:ext cx="10310070" cy="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27B70F02-B678-4959-B908-CE6BC5563FDD}"/>
              </a:ext>
            </a:extLst>
          </p:cNvPr>
          <p:cNvCxnSpPr>
            <a:cxnSpLocks/>
          </p:cNvCxnSpPr>
          <p:nvPr/>
        </p:nvCxnSpPr>
        <p:spPr>
          <a:xfrm>
            <a:off x="830510" y="5435765"/>
            <a:ext cx="0" cy="2115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B6D1986C-AF54-40B7-9DB7-3061A8FFA808}"/>
              </a:ext>
            </a:extLst>
          </p:cNvPr>
          <p:cNvCxnSpPr>
            <a:cxnSpLocks/>
          </p:cNvCxnSpPr>
          <p:nvPr/>
        </p:nvCxnSpPr>
        <p:spPr>
          <a:xfrm>
            <a:off x="11140580" y="5435765"/>
            <a:ext cx="0" cy="2115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2B68C722-98AD-48FB-BA67-1FFF8998F869}"/>
              </a:ext>
            </a:extLst>
          </p:cNvPr>
          <p:cNvCxnSpPr>
            <a:cxnSpLocks/>
          </p:cNvCxnSpPr>
          <p:nvPr/>
        </p:nvCxnSpPr>
        <p:spPr>
          <a:xfrm>
            <a:off x="1612174" y="5435765"/>
            <a:ext cx="0" cy="2115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felt 14">
            <a:extLst>
              <a:ext uri="{FF2B5EF4-FFF2-40B4-BE49-F238E27FC236}">
                <a16:creationId xmlns:a16="http://schemas.microsoft.com/office/drawing/2014/main" id="{BFCAA4E1-064B-4BD4-8D8A-997BD1452423}"/>
              </a:ext>
            </a:extLst>
          </p:cNvPr>
          <p:cNvSpPr txBox="1"/>
          <p:nvPr/>
        </p:nvSpPr>
        <p:spPr>
          <a:xfrm>
            <a:off x="681007" y="5187947"/>
            <a:ext cx="511277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0</a:t>
            </a:r>
            <a:endParaRPr lang="en-US" sz="1600" dirty="0"/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9AB71CFF-CB9C-48E6-9253-46BDDED92DD5}"/>
              </a:ext>
            </a:extLst>
          </p:cNvPr>
          <p:cNvSpPr txBox="1"/>
          <p:nvPr/>
        </p:nvSpPr>
        <p:spPr>
          <a:xfrm>
            <a:off x="1583754" y="4833621"/>
            <a:ext cx="196663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err="1">
                <a:solidFill>
                  <a:srgbClr val="FFC000"/>
                </a:solidFill>
              </a:rPr>
              <a:t>Illumina</a:t>
            </a:r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9E8678AF-06ED-47CB-B394-A622FE93C1CD}"/>
              </a:ext>
            </a:extLst>
          </p:cNvPr>
          <p:cNvSpPr txBox="1"/>
          <p:nvPr/>
        </p:nvSpPr>
        <p:spPr>
          <a:xfrm>
            <a:off x="10598136" y="5137186"/>
            <a:ext cx="133592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4,000,000</a:t>
            </a:r>
            <a:endParaRPr lang="en-US" sz="1600" dirty="0"/>
          </a:p>
        </p:txBody>
      </p:sp>
      <p:cxnSp>
        <p:nvCxnSpPr>
          <p:cNvPr id="19" name="Lige pilforbindelse 18">
            <a:extLst>
              <a:ext uri="{FF2B5EF4-FFF2-40B4-BE49-F238E27FC236}">
                <a16:creationId xmlns:a16="http://schemas.microsoft.com/office/drawing/2014/main" id="{E99F9055-A2E2-4A22-B2A8-93C303D34C7E}"/>
              </a:ext>
            </a:extLst>
          </p:cNvPr>
          <p:cNvCxnSpPr>
            <a:cxnSpLocks/>
          </p:cNvCxnSpPr>
          <p:nvPr/>
        </p:nvCxnSpPr>
        <p:spPr>
          <a:xfrm>
            <a:off x="801496" y="4876800"/>
            <a:ext cx="435876" cy="0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Lige pilforbindelse 19">
            <a:extLst>
              <a:ext uri="{FF2B5EF4-FFF2-40B4-BE49-F238E27FC236}">
                <a16:creationId xmlns:a16="http://schemas.microsoft.com/office/drawing/2014/main" id="{837FE919-3001-4242-8BA7-94ACBF26DBD0}"/>
              </a:ext>
            </a:extLst>
          </p:cNvPr>
          <p:cNvCxnSpPr>
            <a:cxnSpLocks/>
          </p:cNvCxnSpPr>
          <p:nvPr/>
        </p:nvCxnSpPr>
        <p:spPr>
          <a:xfrm>
            <a:off x="801496" y="5038725"/>
            <a:ext cx="646304" cy="0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Lige pilforbindelse 21">
            <a:extLst>
              <a:ext uri="{FF2B5EF4-FFF2-40B4-BE49-F238E27FC236}">
                <a16:creationId xmlns:a16="http://schemas.microsoft.com/office/drawing/2014/main" id="{59BEA570-EC51-4738-A121-738FC5D637AA}"/>
              </a:ext>
            </a:extLst>
          </p:cNvPr>
          <p:cNvCxnSpPr/>
          <p:nvPr/>
        </p:nvCxnSpPr>
        <p:spPr>
          <a:xfrm>
            <a:off x="801496" y="5187947"/>
            <a:ext cx="810678" cy="0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Lige pilforbindelse 27">
            <a:extLst>
              <a:ext uri="{FF2B5EF4-FFF2-40B4-BE49-F238E27FC236}">
                <a16:creationId xmlns:a16="http://schemas.microsoft.com/office/drawing/2014/main" id="{CA8A1EC5-7620-4750-AD09-00FE5467D77A}"/>
              </a:ext>
            </a:extLst>
          </p:cNvPr>
          <p:cNvCxnSpPr>
            <a:cxnSpLocks/>
          </p:cNvCxnSpPr>
          <p:nvPr/>
        </p:nvCxnSpPr>
        <p:spPr>
          <a:xfrm>
            <a:off x="801496" y="4714875"/>
            <a:ext cx="10339084" cy="0"/>
          </a:xfrm>
          <a:prstGeom prst="straightConnector1">
            <a:avLst/>
          </a:prstGeom>
          <a:ln w="25400">
            <a:solidFill>
              <a:srgbClr val="3366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Lige pilforbindelse 29">
            <a:extLst>
              <a:ext uri="{FF2B5EF4-FFF2-40B4-BE49-F238E27FC236}">
                <a16:creationId xmlns:a16="http://schemas.microsoft.com/office/drawing/2014/main" id="{69C6A497-DD6B-4B96-8078-31EC0511DF15}"/>
              </a:ext>
            </a:extLst>
          </p:cNvPr>
          <p:cNvCxnSpPr>
            <a:cxnSpLocks/>
          </p:cNvCxnSpPr>
          <p:nvPr/>
        </p:nvCxnSpPr>
        <p:spPr>
          <a:xfrm>
            <a:off x="801496" y="4514850"/>
            <a:ext cx="8239866" cy="0"/>
          </a:xfrm>
          <a:prstGeom prst="straightConnector1">
            <a:avLst/>
          </a:prstGeom>
          <a:ln w="25400">
            <a:solidFill>
              <a:srgbClr val="3366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kstfelt 32">
            <a:extLst>
              <a:ext uri="{FF2B5EF4-FFF2-40B4-BE49-F238E27FC236}">
                <a16:creationId xmlns:a16="http://schemas.microsoft.com/office/drawing/2014/main" id="{A6A4B865-66F7-4788-BD70-714F4E6B7C25}"/>
              </a:ext>
            </a:extLst>
          </p:cNvPr>
          <p:cNvSpPr txBox="1"/>
          <p:nvPr/>
        </p:nvSpPr>
        <p:spPr>
          <a:xfrm>
            <a:off x="1341787" y="5180338"/>
            <a:ext cx="565464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300</a:t>
            </a:r>
            <a:endParaRPr lang="en-US" sz="1600" dirty="0"/>
          </a:p>
        </p:txBody>
      </p:sp>
      <p:cxnSp>
        <p:nvCxnSpPr>
          <p:cNvPr id="34" name="Lige pilforbindelse 33">
            <a:extLst>
              <a:ext uri="{FF2B5EF4-FFF2-40B4-BE49-F238E27FC236}">
                <a16:creationId xmlns:a16="http://schemas.microsoft.com/office/drawing/2014/main" id="{816A861E-4C8C-406E-934B-E93E0ABEB5AC}"/>
              </a:ext>
            </a:extLst>
          </p:cNvPr>
          <p:cNvCxnSpPr>
            <a:cxnSpLocks/>
          </p:cNvCxnSpPr>
          <p:nvPr/>
        </p:nvCxnSpPr>
        <p:spPr>
          <a:xfrm>
            <a:off x="801496" y="4314825"/>
            <a:ext cx="6427979" cy="0"/>
          </a:xfrm>
          <a:prstGeom prst="straightConnector1">
            <a:avLst/>
          </a:prstGeom>
          <a:ln w="25400">
            <a:solidFill>
              <a:srgbClr val="3366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Lige pilforbindelse 35">
            <a:extLst>
              <a:ext uri="{FF2B5EF4-FFF2-40B4-BE49-F238E27FC236}">
                <a16:creationId xmlns:a16="http://schemas.microsoft.com/office/drawing/2014/main" id="{BC37C22B-48AC-45BA-9CD9-685584F00A75}"/>
              </a:ext>
            </a:extLst>
          </p:cNvPr>
          <p:cNvCxnSpPr>
            <a:cxnSpLocks/>
          </p:cNvCxnSpPr>
          <p:nvPr/>
        </p:nvCxnSpPr>
        <p:spPr>
          <a:xfrm>
            <a:off x="801495" y="4095750"/>
            <a:ext cx="4961130" cy="0"/>
          </a:xfrm>
          <a:prstGeom prst="straightConnector1">
            <a:avLst/>
          </a:prstGeom>
          <a:ln w="25400">
            <a:solidFill>
              <a:srgbClr val="3366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Lige pilforbindelse 37">
            <a:extLst>
              <a:ext uri="{FF2B5EF4-FFF2-40B4-BE49-F238E27FC236}">
                <a16:creationId xmlns:a16="http://schemas.microsoft.com/office/drawing/2014/main" id="{C4FBD230-727E-454C-B430-F3F72236632D}"/>
              </a:ext>
            </a:extLst>
          </p:cNvPr>
          <p:cNvCxnSpPr>
            <a:cxnSpLocks/>
          </p:cNvCxnSpPr>
          <p:nvPr/>
        </p:nvCxnSpPr>
        <p:spPr>
          <a:xfrm flipV="1">
            <a:off x="801495" y="3892276"/>
            <a:ext cx="3684780" cy="19050"/>
          </a:xfrm>
          <a:prstGeom prst="straightConnector1">
            <a:avLst/>
          </a:prstGeom>
          <a:ln w="25400">
            <a:solidFill>
              <a:srgbClr val="3366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Lige pilforbindelse 39">
            <a:extLst>
              <a:ext uri="{FF2B5EF4-FFF2-40B4-BE49-F238E27FC236}">
                <a16:creationId xmlns:a16="http://schemas.microsoft.com/office/drawing/2014/main" id="{F2847327-627C-4CF6-B801-53F32FB2BF23}"/>
              </a:ext>
            </a:extLst>
          </p:cNvPr>
          <p:cNvCxnSpPr>
            <a:cxnSpLocks/>
          </p:cNvCxnSpPr>
          <p:nvPr/>
        </p:nvCxnSpPr>
        <p:spPr>
          <a:xfrm>
            <a:off x="801495" y="3711970"/>
            <a:ext cx="2665605" cy="0"/>
          </a:xfrm>
          <a:prstGeom prst="straightConnector1">
            <a:avLst/>
          </a:prstGeom>
          <a:ln w="25400">
            <a:solidFill>
              <a:srgbClr val="3366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kstfelt 43">
            <a:extLst>
              <a:ext uri="{FF2B5EF4-FFF2-40B4-BE49-F238E27FC236}">
                <a16:creationId xmlns:a16="http://schemas.microsoft.com/office/drawing/2014/main" id="{5E145F61-D60B-4605-8AD1-5305DCAF7E57}"/>
              </a:ext>
            </a:extLst>
          </p:cNvPr>
          <p:cNvSpPr txBox="1"/>
          <p:nvPr/>
        </p:nvSpPr>
        <p:spPr>
          <a:xfrm>
            <a:off x="6898704" y="3744835"/>
            <a:ext cx="196663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>
                <a:solidFill>
                  <a:srgbClr val="3366CC"/>
                </a:solidFill>
              </a:rPr>
              <a:t>Nanopore</a:t>
            </a:r>
            <a:endParaRPr lang="en-US" sz="1600" dirty="0">
              <a:solidFill>
                <a:srgbClr val="33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9359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903C51-D69D-429C-9A24-4D463A97C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Nanopore </a:t>
            </a:r>
            <a:r>
              <a:rPr lang="da-DK" dirty="0" err="1"/>
              <a:t>sequencing</a:t>
            </a:r>
            <a:endParaRPr lang="en-US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37F3E94-491F-4A1C-AA38-EB6374DFE0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b="1" dirty="0" err="1"/>
              <a:t>Important</a:t>
            </a:r>
            <a:r>
              <a:rPr lang="da-DK" b="1" dirty="0"/>
              <a:t> differences from NGS </a:t>
            </a:r>
          </a:p>
          <a:p>
            <a:endParaRPr lang="da-DK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/>
              <a:t>Read </a:t>
            </a:r>
            <a:r>
              <a:rPr lang="da-DK" dirty="0" err="1"/>
              <a:t>lengths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determined</a:t>
            </a:r>
            <a:r>
              <a:rPr lang="da-DK" dirty="0"/>
              <a:t> by input DNA </a:t>
            </a:r>
            <a:r>
              <a:rPr lang="da-DK" dirty="0" err="1"/>
              <a:t>length</a:t>
            </a:r>
            <a:endParaRPr lang="da-DK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 err="1"/>
              <a:t>Relatively</a:t>
            </a:r>
            <a:r>
              <a:rPr lang="da-DK" dirty="0"/>
              <a:t> high </a:t>
            </a:r>
            <a:r>
              <a:rPr lang="da-DK" dirty="0" err="1"/>
              <a:t>error</a:t>
            </a:r>
            <a:r>
              <a:rPr lang="da-DK" dirty="0"/>
              <a:t>-rate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3EED37F6-2D57-4909-A60A-10C773FA1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9B6508BD-CA12-4DD9-88FC-30B012666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6CE8ABC1-3706-43E1-874F-4E7CF98F295B}"/>
              </a:ext>
            </a:extLst>
          </p:cNvPr>
          <p:cNvSpPr txBox="1"/>
          <p:nvPr/>
        </p:nvSpPr>
        <p:spPr>
          <a:xfrm>
            <a:off x="628650" y="3892275"/>
            <a:ext cx="7537030" cy="1865126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da-DK" dirty="0" err="1">
                <a:solidFill>
                  <a:srgbClr val="FFC000"/>
                </a:solidFill>
              </a:rPr>
              <a:t>Illumina</a:t>
            </a:r>
            <a:endParaRPr lang="da-DK" dirty="0">
              <a:solidFill>
                <a:srgbClr val="FFC000"/>
              </a:solidFill>
            </a:endParaRPr>
          </a:p>
          <a:p>
            <a:r>
              <a:rPr lang="da-DK" dirty="0"/>
              <a:t>Q30+</a:t>
            </a:r>
          </a:p>
          <a:p>
            <a:endParaRPr lang="da-DK" dirty="0"/>
          </a:p>
          <a:p>
            <a:endParaRPr lang="da-DK" dirty="0"/>
          </a:p>
          <a:p>
            <a:r>
              <a:rPr lang="da-DK" dirty="0">
                <a:solidFill>
                  <a:srgbClr val="3366CC"/>
                </a:solidFill>
              </a:rPr>
              <a:t>Nanopore</a:t>
            </a:r>
          </a:p>
          <a:p>
            <a:r>
              <a:rPr lang="da-DK" dirty="0" err="1"/>
              <a:t>They</a:t>
            </a:r>
            <a:r>
              <a:rPr lang="da-DK" dirty="0"/>
              <a:t> </a:t>
            </a:r>
            <a:r>
              <a:rPr lang="da-DK" dirty="0" err="1"/>
              <a:t>promise</a:t>
            </a:r>
            <a:r>
              <a:rPr lang="da-DK" dirty="0"/>
              <a:t> Q20+</a:t>
            </a:r>
          </a:p>
          <a:p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dirty="0" err="1"/>
              <a:t>get</a:t>
            </a:r>
            <a:r>
              <a:rPr lang="da-DK" dirty="0"/>
              <a:t> Q15-Q18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0322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903C51-D69D-429C-9A24-4D463A97C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Nanopore </a:t>
            </a:r>
            <a:r>
              <a:rPr lang="da-DK" dirty="0" err="1"/>
              <a:t>sequencing</a:t>
            </a:r>
            <a:endParaRPr lang="en-US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37F3E94-491F-4A1C-AA38-EB6374DFE0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b="1" dirty="0" err="1"/>
              <a:t>Important</a:t>
            </a:r>
            <a:r>
              <a:rPr lang="da-DK" b="1" dirty="0"/>
              <a:t> differences from NGS </a:t>
            </a:r>
          </a:p>
          <a:p>
            <a:endParaRPr lang="da-DK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/>
              <a:t>Read </a:t>
            </a:r>
            <a:r>
              <a:rPr lang="da-DK" dirty="0" err="1"/>
              <a:t>lengths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determined</a:t>
            </a:r>
            <a:r>
              <a:rPr lang="da-DK" dirty="0"/>
              <a:t> by input DNA </a:t>
            </a:r>
            <a:r>
              <a:rPr lang="da-DK" dirty="0" err="1"/>
              <a:t>length</a:t>
            </a:r>
            <a:endParaRPr lang="da-DK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 err="1"/>
              <a:t>Relatively</a:t>
            </a:r>
            <a:r>
              <a:rPr lang="da-DK" dirty="0"/>
              <a:t> high </a:t>
            </a:r>
            <a:r>
              <a:rPr lang="da-DK" dirty="0" err="1"/>
              <a:t>error</a:t>
            </a:r>
            <a:r>
              <a:rPr lang="da-DK" dirty="0"/>
              <a:t>-rate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/>
              <a:t>Base </a:t>
            </a:r>
            <a:r>
              <a:rPr lang="da-DK" dirty="0" err="1"/>
              <a:t>modifications</a:t>
            </a:r>
            <a:endParaRPr lang="en-US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3EED37F6-2D57-4909-A60A-10C773FA1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9B6508BD-CA12-4DD9-88FC-30B012666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24</a:t>
            </a:fld>
            <a:endParaRPr lang="en-GB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643EA057-A16A-433E-8412-DDDDE6A989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779" y="3279169"/>
            <a:ext cx="4778795" cy="273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8394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E6BC3578-48AD-48FD-9198-5A8EF1F2D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021" y="2804140"/>
            <a:ext cx="5895975" cy="317182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7903C51-D69D-429C-9A24-4D463A97C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Nanopore </a:t>
            </a:r>
            <a:r>
              <a:rPr lang="da-DK" dirty="0" err="1"/>
              <a:t>sequencing</a:t>
            </a:r>
            <a:endParaRPr lang="en-US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37F3E94-491F-4A1C-AA38-EB6374DFE0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b="1" dirty="0" err="1">
                <a:solidFill>
                  <a:srgbClr val="92D050"/>
                </a:solidFill>
              </a:rPr>
              <a:t>Important</a:t>
            </a:r>
            <a:r>
              <a:rPr lang="da-DK" b="1" dirty="0">
                <a:solidFill>
                  <a:srgbClr val="92D050"/>
                </a:solidFill>
              </a:rPr>
              <a:t> differences from NGS </a:t>
            </a:r>
          </a:p>
          <a:p>
            <a:endParaRPr lang="da-DK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/>
              <a:t>Read </a:t>
            </a:r>
            <a:r>
              <a:rPr lang="da-DK" dirty="0" err="1"/>
              <a:t>lengths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determined</a:t>
            </a:r>
            <a:r>
              <a:rPr lang="da-DK" dirty="0"/>
              <a:t> by input DNA </a:t>
            </a:r>
            <a:r>
              <a:rPr lang="da-DK" dirty="0" err="1"/>
              <a:t>length</a:t>
            </a:r>
            <a:endParaRPr lang="da-DK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 err="1"/>
              <a:t>Relatively</a:t>
            </a:r>
            <a:r>
              <a:rPr lang="da-DK" dirty="0"/>
              <a:t> high </a:t>
            </a:r>
            <a:r>
              <a:rPr lang="da-DK" dirty="0" err="1"/>
              <a:t>error</a:t>
            </a:r>
            <a:r>
              <a:rPr lang="da-DK" dirty="0"/>
              <a:t>-rate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/>
              <a:t>Base </a:t>
            </a:r>
            <a:r>
              <a:rPr lang="da-DK" dirty="0" err="1"/>
              <a:t>modifications</a:t>
            </a:r>
            <a:endParaRPr lang="da-DK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/>
              <a:t>Real-time </a:t>
            </a:r>
            <a:r>
              <a:rPr lang="da-DK" dirty="0" err="1"/>
              <a:t>sequencing</a:t>
            </a:r>
            <a:endParaRPr lang="en-US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3EED37F6-2D57-4909-A60A-10C773FA1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9B6508BD-CA12-4DD9-88FC-30B012666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80894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A5E6A4-6B0D-4808-B45C-256D33044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Nanopore </a:t>
            </a:r>
            <a:r>
              <a:rPr lang="da-DK" dirty="0" err="1"/>
              <a:t>sequencing</a:t>
            </a:r>
            <a:r>
              <a:rPr lang="da-DK" dirty="0"/>
              <a:t> output</a:t>
            </a:r>
            <a:endParaRPr lang="en-US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99FE0A1-AD61-48F4-A3EB-E617839927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Real-time </a:t>
            </a:r>
            <a:r>
              <a:rPr lang="da-DK" dirty="0" err="1"/>
              <a:t>sequencing</a:t>
            </a:r>
            <a:r>
              <a:rPr lang="da-DK" dirty="0"/>
              <a:t> </a:t>
            </a:r>
            <a:r>
              <a:rPr lang="da-DK" dirty="0">
                <a:sym typeface="Wingdings" panose="05000000000000000000" pitchFamily="2" charset="2"/>
              </a:rPr>
              <a:t> output is </a:t>
            </a:r>
            <a:r>
              <a:rPr lang="da-DK" dirty="0" err="1">
                <a:sym typeface="Wingdings" panose="05000000000000000000" pitchFamily="2" charset="2"/>
              </a:rPr>
              <a:t>available</a:t>
            </a:r>
            <a:r>
              <a:rPr lang="da-DK" dirty="0">
                <a:sym typeface="Wingdings" panose="05000000000000000000" pitchFamily="2" charset="2"/>
              </a:rPr>
              <a:t> right </a:t>
            </a:r>
            <a:r>
              <a:rPr lang="da-DK" dirty="0" err="1">
                <a:sym typeface="Wingdings" panose="05000000000000000000" pitchFamily="2" charset="2"/>
              </a:rPr>
              <a:t>away</a:t>
            </a:r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27EE4A86-0295-4803-BDF7-A322A24E9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C9431529-38D2-4DA6-955B-35D2DAF59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26</a:t>
            </a:fld>
            <a:endParaRPr lang="en-GB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C5D0CFDC-FB58-45C5-9941-6F31E64E5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021" y="2804140"/>
            <a:ext cx="5895975" cy="3171825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386D1221-831C-4F1D-9CD8-D0CBFDED2953}"/>
              </a:ext>
            </a:extLst>
          </p:cNvPr>
          <p:cNvSpPr txBox="1"/>
          <p:nvPr/>
        </p:nvSpPr>
        <p:spPr>
          <a:xfrm>
            <a:off x="184199" y="3640822"/>
            <a:ext cx="546962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Monitor run with </a:t>
            </a:r>
            <a:r>
              <a:rPr lang="da-DK" dirty="0" err="1"/>
              <a:t>MinKNOW</a:t>
            </a:r>
            <a:endParaRPr lang="en-US" dirty="0"/>
          </a:p>
        </p:txBody>
      </p:sp>
      <p:cxnSp>
        <p:nvCxnSpPr>
          <p:cNvPr id="9" name="Lige pilforbindelse 8">
            <a:extLst>
              <a:ext uri="{FF2B5EF4-FFF2-40B4-BE49-F238E27FC236}">
                <a16:creationId xmlns:a16="http://schemas.microsoft.com/office/drawing/2014/main" id="{3B6DBDCC-DB3A-4752-9E8E-F0625333A8C5}"/>
              </a:ext>
            </a:extLst>
          </p:cNvPr>
          <p:cNvCxnSpPr/>
          <p:nvPr/>
        </p:nvCxnSpPr>
        <p:spPr>
          <a:xfrm>
            <a:off x="931185" y="4176353"/>
            <a:ext cx="5177095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74722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A5E6A4-6B0D-4808-B45C-256D33044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Nanopore </a:t>
            </a:r>
            <a:r>
              <a:rPr lang="da-DK" dirty="0" err="1"/>
              <a:t>sequencing</a:t>
            </a:r>
            <a:r>
              <a:rPr lang="da-DK" dirty="0"/>
              <a:t> output</a:t>
            </a:r>
            <a:endParaRPr lang="en-US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99FE0A1-AD61-48F4-A3EB-E61783992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487" y="1576874"/>
            <a:ext cx="11352563" cy="4702726"/>
          </a:xfrm>
        </p:spPr>
        <p:txBody>
          <a:bodyPr/>
          <a:lstStyle/>
          <a:p>
            <a:r>
              <a:rPr lang="da-DK" dirty="0"/>
              <a:t>Real-time </a:t>
            </a:r>
            <a:r>
              <a:rPr lang="da-DK" dirty="0" err="1"/>
              <a:t>sequencing</a:t>
            </a:r>
            <a:r>
              <a:rPr lang="da-DK" dirty="0"/>
              <a:t> and real-time base </a:t>
            </a:r>
            <a:r>
              <a:rPr lang="da-DK" dirty="0" err="1"/>
              <a:t>calling</a:t>
            </a:r>
            <a:r>
              <a:rPr lang="da-DK" dirty="0"/>
              <a:t> 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27EE4A86-0295-4803-BDF7-A322A24E9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C9431529-38D2-4DA6-955B-35D2DAF59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27</a:t>
            </a:fld>
            <a:endParaRPr lang="en-GB" dirty="0"/>
          </a:p>
        </p:txBody>
      </p:sp>
      <p:pic>
        <p:nvPicPr>
          <p:cNvPr id="51" name="Billede 50">
            <a:extLst>
              <a:ext uri="{FF2B5EF4-FFF2-40B4-BE49-F238E27FC236}">
                <a16:creationId xmlns:a16="http://schemas.microsoft.com/office/drawing/2014/main" id="{0A83131C-B6AE-40F4-8AB2-BA8ABF490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955" y="2245153"/>
            <a:ext cx="7784760" cy="1601436"/>
          </a:xfrm>
          <a:prstGeom prst="rect">
            <a:avLst/>
          </a:prstGeom>
        </p:spPr>
      </p:pic>
      <p:sp>
        <p:nvSpPr>
          <p:cNvPr id="17" name="Rektangel 16">
            <a:extLst>
              <a:ext uri="{FF2B5EF4-FFF2-40B4-BE49-F238E27FC236}">
                <a16:creationId xmlns:a16="http://schemas.microsoft.com/office/drawing/2014/main" id="{D147FC08-AF27-41FE-A6F7-E12F98E70CEB}"/>
              </a:ext>
            </a:extLst>
          </p:cNvPr>
          <p:cNvSpPr/>
          <p:nvPr/>
        </p:nvSpPr>
        <p:spPr>
          <a:xfrm>
            <a:off x="561452" y="4514868"/>
            <a:ext cx="7891765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600" dirty="0"/>
              <a:t>AGCCATGGTATATCGAGCATAGCTGACATAGCTGCCCAGGAGGGGGACCACATTATATTATTT</a:t>
            </a:r>
            <a:endParaRPr lang="en-US" sz="1600" dirty="0"/>
          </a:p>
        </p:txBody>
      </p:sp>
      <p:sp>
        <p:nvSpPr>
          <p:cNvPr id="18" name="Pil: højre 17">
            <a:extLst>
              <a:ext uri="{FF2B5EF4-FFF2-40B4-BE49-F238E27FC236}">
                <a16:creationId xmlns:a16="http://schemas.microsoft.com/office/drawing/2014/main" id="{4EF65B89-5E47-4CD6-9CBC-48EEE75B2747}"/>
              </a:ext>
            </a:extLst>
          </p:cNvPr>
          <p:cNvSpPr/>
          <p:nvPr/>
        </p:nvSpPr>
        <p:spPr>
          <a:xfrm>
            <a:off x="700391" y="5311302"/>
            <a:ext cx="8219873" cy="8073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5F44A58F-3D97-43C6-B3AC-CB004D13A1F7}"/>
              </a:ext>
            </a:extLst>
          </p:cNvPr>
          <p:cNvSpPr txBox="1"/>
          <p:nvPr/>
        </p:nvSpPr>
        <p:spPr>
          <a:xfrm>
            <a:off x="894944" y="5478953"/>
            <a:ext cx="4873557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>
                <a:solidFill>
                  <a:schemeClr val="bg1"/>
                </a:solidFill>
              </a:rPr>
              <a:t>Experiment run time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65F34DD3-ABFE-4346-A130-9401EF70BD0F}"/>
              </a:ext>
            </a:extLst>
          </p:cNvPr>
          <p:cNvSpPr txBox="1"/>
          <p:nvPr/>
        </p:nvSpPr>
        <p:spPr>
          <a:xfrm>
            <a:off x="8530659" y="2778105"/>
            <a:ext cx="2558873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FAST5/POD5</a:t>
            </a:r>
            <a:endParaRPr lang="en-US" dirty="0"/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CD1C9904-6285-4BB2-AB4F-7BB24249968C}"/>
              </a:ext>
            </a:extLst>
          </p:cNvPr>
          <p:cNvSpPr txBox="1"/>
          <p:nvPr/>
        </p:nvSpPr>
        <p:spPr>
          <a:xfrm>
            <a:off x="8530659" y="4374555"/>
            <a:ext cx="2558873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FASTQ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5663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A5E6A4-6B0D-4808-B45C-256D33044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Nanopore </a:t>
            </a:r>
            <a:r>
              <a:rPr lang="da-DK" dirty="0" err="1"/>
              <a:t>sequencing</a:t>
            </a:r>
            <a:r>
              <a:rPr lang="da-DK" dirty="0"/>
              <a:t> output</a:t>
            </a:r>
            <a:endParaRPr lang="en-US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99FE0A1-AD61-48F4-A3EB-E617839927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Real-time </a:t>
            </a:r>
            <a:r>
              <a:rPr lang="da-DK" dirty="0" err="1"/>
              <a:t>sequencing</a:t>
            </a:r>
            <a:r>
              <a:rPr lang="da-DK" dirty="0"/>
              <a:t> </a:t>
            </a:r>
            <a:r>
              <a:rPr lang="da-DK" dirty="0">
                <a:sym typeface="Wingdings" panose="05000000000000000000" pitchFamily="2" charset="2"/>
              </a:rPr>
              <a:t> output is </a:t>
            </a:r>
            <a:r>
              <a:rPr lang="da-DK" dirty="0" err="1">
                <a:sym typeface="Wingdings" panose="05000000000000000000" pitchFamily="2" charset="2"/>
              </a:rPr>
              <a:t>available</a:t>
            </a:r>
            <a:r>
              <a:rPr lang="da-DK" dirty="0">
                <a:sym typeface="Wingdings" panose="05000000000000000000" pitchFamily="2" charset="2"/>
              </a:rPr>
              <a:t> right </a:t>
            </a:r>
            <a:r>
              <a:rPr lang="da-DK" dirty="0" err="1">
                <a:sym typeface="Wingdings" panose="05000000000000000000" pitchFamily="2" charset="2"/>
              </a:rPr>
              <a:t>away</a:t>
            </a:r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27EE4A86-0295-4803-BDF7-A322A24E9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C9431529-38D2-4DA6-955B-35D2DAF59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28</a:t>
            </a:fld>
            <a:endParaRPr lang="en-GB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C5D0CFDC-FB58-45C5-9941-6F31E64E5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021" y="2804140"/>
            <a:ext cx="5895975" cy="3171825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28A9B378-A486-4992-B028-D82F8B0611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1806" y="2282550"/>
            <a:ext cx="2314575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2920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A5E6A4-6B0D-4808-B45C-256D33044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Nanopore </a:t>
            </a:r>
            <a:r>
              <a:rPr lang="da-DK" dirty="0" err="1"/>
              <a:t>sequencing</a:t>
            </a:r>
            <a:r>
              <a:rPr lang="da-DK" dirty="0"/>
              <a:t> output</a:t>
            </a:r>
            <a:endParaRPr lang="en-US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99FE0A1-AD61-48F4-A3EB-E617839927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Real-time </a:t>
            </a:r>
            <a:r>
              <a:rPr lang="da-DK" dirty="0" err="1"/>
              <a:t>sequencing</a:t>
            </a:r>
            <a:r>
              <a:rPr lang="da-DK" dirty="0"/>
              <a:t> </a:t>
            </a:r>
            <a:r>
              <a:rPr lang="da-DK" dirty="0">
                <a:sym typeface="Wingdings" panose="05000000000000000000" pitchFamily="2" charset="2"/>
              </a:rPr>
              <a:t> output is </a:t>
            </a:r>
            <a:r>
              <a:rPr lang="da-DK" dirty="0" err="1">
                <a:sym typeface="Wingdings" panose="05000000000000000000" pitchFamily="2" charset="2"/>
              </a:rPr>
              <a:t>available</a:t>
            </a:r>
            <a:r>
              <a:rPr lang="da-DK" dirty="0">
                <a:sym typeface="Wingdings" panose="05000000000000000000" pitchFamily="2" charset="2"/>
              </a:rPr>
              <a:t> right </a:t>
            </a:r>
            <a:r>
              <a:rPr lang="da-DK" dirty="0" err="1">
                <a:sym typeface="Wingdings" panose="05000000000000000000" pitchFamily="2" charset="2"/>
              </a:rPr>
              <a:t>away</a:t>
            </a:r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27EE4A86-0295-4803-BDF7-A322A24E9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C9431529-38D2-4DA6-955B-35D2DAF59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29</a:t>
            </a:fld>
            <a:endParaRPr lang="en-GB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C5D0CFDC-FB58-45C5-9941-6F31E64E5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021" y="2804140"/>
            <a:ext cx="5895975" cy="3171825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F946D7AE-C404-49A7-A89F-935E19362A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2335035"/>
            <a:ext cx="8780357" cy="298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034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99" y="1474237"/>
            <a:ext cx="11398051" cy="470272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GB" dirty="0"/>
              <a:t>This session consists of the following elements</a:t>
            </a:r>
          </a:p>
          <a:p>
            <a:endParaRPr lang="en-GB" dirty="0"/>
          </a:p>
          <a:p>
            <a:pPr marL="457200" indent="-457200">
              <a:buAutoNum type="arabicPeriod"/>
            </a:pPr>
            <a:r>
              <a:rPr lang="en-GB" dirty="0"/>
              <a:t>Brief introduction to the </a:t>
            </a:r>
            <a:r>
              <a:rPr lang="en-GB" b="1" dirty="0"/>
              <a:t>FASTQ</a:t>
            </a:r>
            <a:r>
              <a:rPr lang="en-GB" dirty="0"/>
              <a:t> file format</a:t>
            </a:r>
          </a:p>
          <a:p>
            <a:pPr marL="457200" indent="-457200">
              <a:buAutoNum type="arabicPeriod"/>
            </a:pPr>
            <a:r>
              <a:rPr lang="en-GB" dirty="0"/>
              <a:t>Brief introduction to </a:t>
            </a:r>
            <a:r>
              <a:rPr lang="en-GB" b="1" dirty="0" err="1"/>
              <a:t>phred</a:t>
            </a:r>
            <a:r>
              <a:rPr lang="en-GB" b="1" dirty="0"/>
              <a:t> quality scores</a:t>
            </a:r>
          </a:p>
          <a:p>
            <a:pPr marL="457200" indent="-457200">
              <a:buAutoNum type="arabicPeriod"/>
            </a:pPr>
            <a:r>
              <a:rPr lang="en-GB" dirty="0"/>
              <a:t>FASTQ and </a:t>
            </a:r>
            <a:r>
              <a:rPr lang="en-GB" dirty="0" err="1"/>
              <a:t>phred</a:t>
            </a:r>
            <a:r>
              <a:rPr lang="en-GB" dirty="0"/>
              <a:t> quality score </a:t>
            </a:r>
            <a:r>
              <a:rPr lang="en-GB" b="1" dirty="0"/>
              <a:t>exercise </a:t>
            </a:r>
            <a:r>
              <a:rPr lang="en-GB" dirty="0"/>
              <a:t>+ </a:t>
            </a:r>
            <a:r>
              <a:rPr lang="en-GB" dirty="0">
                <a:solidFill>
                  <a:srgbClr val="69AE23"/>
                </a:solidFill>
              </a:rPr>
              <a:t>coffee break</a:t>
            </a:r>
          </a:p>
          <a:p>
            <a:pPr marL="457200" indent="-457200">
              <a:buAutoNum type="arabicPeriod"/>
            </a:pPr>
            <a:r>
              <a:rPr lang="en-GB" b="1" dirty="0"/>
              <a:t>Output</a:t>
            </a:r>
            <a:r>
              <a:rPr lang="en-GB" dirty="0"/>
              <a:t> from a </a:t>
            </a:r>
            <a:r>
              <a:rPr lang="en-GB" dirty="0">
                <a:solidFill>
                  <a:srgbClr val="3366CC"/>
                </a:solidFill>
              </a:rPr>
              <a:t>Nanopore</a:t>
            </a:r>
            <a:r>
              <a:rPr lang="en-GB" dirty="0"/>
              <a:t> sequencer </a:t>
            </a:r>
          </a:p>
          <a:p>
            <a:pPr marL="1143000" lvl="1" indent="-457200">
              <a:buAutoNum type="arabicPeriod"/>
            </a:pPr>
            <a:r>
              <a:rPr lang="en-GB" dirty="0">
                <a:latin typeface="Tahoma"/>
                <a:ea typeface="Tahoma"/>
                <a:cs typeface="Tahoma"/>
              </a:rPr>
              <a:t>What you can see </a:t>
            </a:r>
            <a:r>
              <a:rPr lang="en-GB" b="1" dirty="0">
                <a:latin typeface="Tahoma"/>
                <a:ea typeface="Tahoma"/>
                <a:cs typeface="Tahoma"/>
              </a:rPr>
              <a:t>while sequencing</a:t>
            </a:r>
            <a:endParaRPr lang="en-GB" dirty="0">
              <a:latin typeface="Tahoma"/>
              <a:ea typeface="Tahoma"/>
              <a:cs typeface="Tahoma"/>
            </a:endParaRPr>
          </a:p>
          <a:p>
            <a:pPr marL="1143000" lvl="1" indent="-457200">
              <a:buAutoNum type="arabicPeriod"/>
            </a:pPr>
            <a:r>
              <a:rPr lang="en-GB" dirty="0">
                <a:latin typeface="Tahoma"/>
                <a:ea typeface="Tahoma"/>
                <a:cs typeface="Tahoma"/>
              </a:rPr>
              <a:t>What you can see </a:t>
            </a:r>
            <a:r>
              <a:rPr lang="en-GB" b="1" dirty="0">
                <a:latin typeface="Tahoma"/>
                <a:ea typeface="Tahoma"/>
                <a:cs typeface="Tahoma"/>
              </a:rPr>
              <a:t>after sequencing</a:t>
            </a:r>
            <a:endParaRPr lang="en-GB" dirty="0">
              <a:latin typeface="Tahoma"/>
              <a:ea typeface="Tahoma"/>
              <a:cs typeface="Tahoma"/>
            </a:endParaRPr>
          </a:p>
          <a:p>
            <a:r>
              <a:rPr lang="en-GB" dirty="0"/>
              <a:t>5. </a:t>
            </a:r>
            <a:r>
              <a:rPr lang="en-GB" b="1" dirty="0">
                <a:solidFill>
                  <a:srgbClr val="69AE23"/>
                </a:solidFill>
              </a:rPr>
              <a:t>Lunch break</a:t>
            </a:r>
          </a:p>
          <a:p>
            <a:r>
              <a:rPr lang="en-GB" dirty="0"/>
              <a:t>6. </a:t>
            </a:r>
            <a:r>
              <a:rPr lang="en-GB" dirty="0">
                <a:solidFill>
                  <a:srgbClr val="3366CC"/>
                </a:solidFill>
              </a:rPr>
              <a:t>Nanopore</a:t>
            </a:r>
            <a:r>
              <a:rPr lang="en-GB" dirty="0"/>
              <a:t> QC </a:t>
            </a:r>
            <a:r>
              <a:rPr lang="en-GB" b="1" dirty="0"/>
              <a:t>exercise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36125" y="6480175"/>
            <a:ext cx="2555875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3</a:t>
            </a:fld>
            <a:endParaRPr lang="en-GB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A5E6A4-6B0D-4808-B45C-256D33044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Nanopore </a:t>
            </a:r>
            <a:r>
              <a:rPr lang="da-DK" dirty="0" err="1"/>
              <a:t>sequencing</a:t>
            </a:r>
            <a:r>
              <a:rPr lang="da-DK" dirty="0"/>
              <a:t> output</a:t>
            </a:r>
            <a:endParaRPr lang="en-US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99FE0A1-AD61-48F4-A3EB-E617839927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Real-time </a:t>
            </a:r>
            <a:r>
              <a:rPr lang="da-DK" dirty="0" err="1"/>
              <a:t>sequencing</a:t>
            </a:r>
            <a:r>
              <a:rPr lang="da-DK" dirty="0"/>
              <a:t> </a:t>
            </a:r>
            <a:r>
              <a:rPr lang="da-DK" dirty="0">
                <a:sym typeface="Wingdings" panose="05000000000000000000" pitchFamily="2" charset="2"/>
              </a:rPr>
              <a:t> output is </a:t>
            </a:r>
            <a:r>
              <a:rPr lang="da-DK" dirty="0" err="1">
                <a:sym typeface="Wingdings" panose="05000000000000000000" pitchFamily="2" charset="2"/>
              </a:rPr>
              <a:t>available</a:t>
            </a:r>
            <a:r>
              <a:rPr lang="da-DK" dirty="0">
                <a:sym typeface="Wingdings" panose="05000000000000000000" pitchFamily="2" charset="2"/>
              </a:rPr>
              <a:t> right </a:t>
            </a:r>
            <a:r>
              <a:rPr lang="da-DK" dirty="0" err="1">
                <a:sym typeface="Wingdings" panose="05000000000000000000" pitchFamily="2" charset="2"/>
              </a:rPr>
              <a:t>away</a:t>
            </a:r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27EE4A86-0295-4803-BDF7-A322A24E9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C9431529-38D2-4DA6-955B-35D2DAF59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30</a:t>
            </a:fld>
            <a:endParaRPr lang="en-GB" dirty="0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2AA0903A-3BA9-47DB-8B71-C7D964C787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30" y="2137128"/>
            <a:ext cx="11352563" cy="3854451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17C71895-6364-4102-A034-27BDBB759D62}"/>
              </a:ext>
            </a:extLst>
          </p:cNvPr>
          <p:cNvSpPr/>
          <p:nvPr/>
        </p:nvSpPr>
        <p:spPr>
          <a:xfrm>
            <a:off x="5790911" y="2871495"/>
            <a:ext cx="2789853" cy="471196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2425D77B-1EEA-4035-ADCA-A1BF5F13ADBC}"/>
              </a:ext>
            </a:extLst>
          </p:cNvPr>
          <p:cNvSpPr txBox="1"/>
          <p:nvPr/>
        </p:nvSpPr>
        <p:spPr>
          <a:xfrm>
            <a:off x="5467739" y="2402100"/>
            <a:ext cx="4170783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800" dirty="0" err="1">
                <a:solidFill>
                  <a:schemeClr val="bg1"/>
                </a:solidFill>
              </a:rPr>
              <a:t>Depends</a:t>
            </a:r>
            <a:r>
              <a:rPr lang="da-DK" sz="1800" dirty="0">
                <a:solidFill>
                  <a:schemeClr val="bg1"/>
                </a:solidFill>
              </a:rPr>
              <a:t> on </a:t>
            </a:r>
            <a:r>
              <a:rPr lang="da-DK" sz="1800" dirty="0" err="1">
                <a:solidFill>
                  <a:schemeClr val="bg1"/>
                </a:solidFill>
              </a:rPr>
              <a:t>prespecified</a:t>
            </a:r>
            <a:r>
              <a:rPr lang="da-DK" sz="1800" dirty="0">
                <a:solidFill>
                  <a:schemeClr val="bg1"/>
                </a:solidFill>
              </a:rPr>
              <a:t> Q-score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1037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A5E6A4-6B0D-4808-B45C-256D33044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Nanopore </a:t>
            </a:r>
            <a:r>
              <a:rPr lang="da-DK" dirty="0" err="1"/>
              <a:t>sequencing</a:t>
            </a:r>
            <a:r>
              <a:rPr lang="da-DK" dirty="0"/>
              <a:t> output</a:t>
            </a:r>
            <a:endParaRPr lang="en-US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99FE0A1-AD61-48F4-A3EB-E617839927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Real-time </a:t>
            </a:r>
            <a:r>
              <a:rPr lang="da-DK" dirty="0" err="1"/>
              <a:t>sequencing</a:t>
            </a:r>
            <a:r>
              <a:rPr lang="da-DK" dirty="0"/>
              <a:t> and real-time base </a:t>
            </a:r>
            <a:r>
              <a:rPr lang="da-DK" dirty="0" err="1"/>
              <a:t>calling</a:t>
            </a:r>
            <a:r>
              <a:rPr lang="da-DK" dirty="0"/>
              <a:t> 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27EE4A86-0295-4803-BDF7-A322A24E9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C9431529-38D2-4DA6-955B-35D2DAF59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31</a:t>
            </a:fld>
            <a:endParaRPr lang="en-GB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3365990A-FAB9-4984-B6D2-9430FF22B3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1984213"/>
            <a:ext cx="1444787" cy="1444787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2C36A91D-5CE3-462A-AF54-3B8AD04DA3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659" y="1984213"/>
            <a:ext cx="1444787" cy="1444787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25118803-B3CE-49F4-A436-7CD05CE74A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3581399"/>
            <a:ext cx="1444787" cy="1444787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369A75F1-6AB8-49BD-A8C5-0A036804CE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659" y="3581398"/>
            <a:ext cx="1444787" cy="1444787"/>
          </a:xfrm>
          <a:prstGeom prst="rect">
            <a:avLst/>
          </a:prstGeom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1BFF2645-33FE-454F-8F42-B1365A7269C7}"/>
              </a:ext>
            </a:extLst>
          </p:cNvPr>
          <p:cNvSpPr txBox="1"/>
          <p:nvPr/>
        </p:nvSpPr>
        <p:spPr>
          <a:xfrm>
            <a:off x="442724" y="3135867"/>
            <a:ext cx="160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/>
              <a:t>FAST5_pass</a:t>
            </a:r>
            <a:endParaRPr lang="en-US" sz="2000" dirty="0"/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9052951C-9FC8-4DF2-90D7-4E73546D6CFA}"/>
              </a:ext>
            </a:extLst>
          </p:cNvPr>
          <p:cNvSpPr txBox="1"/>
          <p:nvPr/>
        </p:nvSpPr>
        <p:spPr>
          <a:xfrm>
            <a:off x="2220712" y="3154527"/>
            <a:ext cx="160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/>
              <a:t>FAST5_fail</a:t>
            </a:r>
            <a:endParaRPr lang="en-US" sz="2000" dirty="0"/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30A2A7BA-A2ED-4E49-A2B0-C79A9D32DDEC}"/>
              </a:ext>
            </a:extLst>
          </p:cNvPr>
          <p:cNvSpPr txBox="1"/>
          <p:nvPr/>
        </p:nvSpPr>
        <p:spPr>
          <a:xfrm>
            <a:off x="442724" y="4656415"/>
            <a:ext cx="160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 err="1"/>
              <a:t>FASTQ_pass</a:t>
            </a:r>
            <a:endParaRPr lang="en-US" sz="2000" dirty="0"/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CEE42AC4-32C8-47D0-BA5F-22A024C7D66B}"/>
              </a:ext>
            </a:extLst>
          </p:cNvPr>
          <p:cNvSpPr txBox="1"/>
          <p:nvPr/>
        </p:nvSpPr>
        <p:spPr>
          <a:xfrm>
            <a:off x="2190752" y="4665745"/>
            <a:ext cx="160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 err="1"/>
              <a:t>FASTQ_fail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894911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A5E6A4-6B0D-4808-B45C-256D33044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Nanopore </a:t>
            </a:r>
            <a:r>
              <a:rPr lang="da-DK" dirty="0" err="1"/>
              <a:t>sequencing</a:t>
            </a:r>
            <a:r>
              <a:rPr lang="da-DK" dirty="0"/>
              <a:t> output</a:t>
            </a:r>
            <a:endParaRPr lang="en-US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99FE0A1-AD61-48F4-A3EB-E61783992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487" y="1576874"/>
            <a:ext cx="11352563" cy="4702726"/>
          </a:xfrm>
        </p:spPr>
        <p:txBody>
          <a:bodyPr/>
          <a:lstStyle/>
          <a:p>
            <a:r>
              <a:rPr lang="da-DK" dirty="0"/>
              <a:t>Real-time </a:t>
            </a:r>
            <a:r>
              <a:rPr lang="da-DK" dirty="0" err="1"/>
              <a:t>sequencing</a:t>
            </a:r>
            <a:r>
              <a:rPr lang="da-DK" dirty="0"/>
              <a:t> and real-time base </a:t>
            </a:r>
            <a:r>
              <a:rPr lang="da-DK" dirty="0" err="1"/>
              <a:t>calling</a:t>
            </a:r>
            <a:r>
              <a:rPr lang="da-DK" dirty="0"/>
              <a:t> 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27EE4A86-0295-4803-BDF7-A322A24E9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C9431529-38D2-4DA6-955B-35D2DAF59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32</a:t>
            </a:fld>
            <a:endParaRPr lang="en-GB" dirty="0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25118803-B3CE-49F4-A436-7CD05CE74A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3581399"/>
            <a:ext cx="1444787" cy="1444787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30A2A7BA-A2ED-4E49-A2B0-C79A9D32DDEC}"/>
              </a:ext>
            </a:extLst>
          </p:cNvPr>
          <p:cNvSpPr txBox="1"/>
          <p:nvPr/>
        </p:nvSpPr>
        <p:spPr>
          <a:xfrm>
            <a:off x="442724" y="4656415"/>
            <a:ext cx="160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 err="1"/>
              <a:t>FASTQ_pass</a:t>
            </a:r>
            <a:endParaRPr lang="en-US" sz="2000" dirty="0"/>
          </a:p>
        </p:txBody>
      </p:sp>
      <p:sp>
        <p:nvSpPr>
          <p:cNvPr id="6" name="Billedforklaring: streg med kant og fremhævningsstreg 5">
            <a:extLst>
              <a:ext uri="{FF2B5EF4-FFF2-40B4-BE49-F238E27FC236}">
                <a16:creationId xmlns:a16="http://schemas.microsoft.com/office/drawing/2014/main" id="{65D21413-B490-4C17-8479-7608D7EEA5E2}"/>
              </a:ext>
            </a:extLst>
          </p:cNvPr>
          <p:cNvSpPr/>
          <p:nvPr/>
        </p:nvSpPr>
        <p:spPr>
          <a:xfrm>
            <a:off x="4282750" y="2031742"/>
            <a:ext cx="6839339" cy="2167033"/>
          </a:xfrm>
          <a:prstGeom prst="accentBorderCallout1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Billede 22">
            <a:extLst>
              <a:ext uri="{FF2B5EF4-FFF2-40B4-BE49-F238E27FC236}">
                <a16:creationId xmlns:a16="http://schemas.microsoft.com/office/drawing/2014/main" id="{58D689C9-7A58-43E5-861A-D4A0151BDF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950" y="2154544"/>
            <a:ext cx="877905" cy="877905"/>
          </a:xfrm>
          <a:prstGeom prst="rect">
            <a:avLst/>
          </a:prstGeom>
        </p:spPr>
      </p:pic>
      <p:pic>
        <p:nvPicPr>
          <p:cNvPr id="24" name="Billede 23">
            <a:extLst>
              <a:ext uri="{FF2B5EF4-FFF2-40B4-BE49-F238E27FC236}">
                <a16:creationId xmlns:a16="http://schemas.microsoft.com/office/drawing/2014/main" id="{500EF9C6-3568-4ACD-A5E0-1061DC8704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095" y="2154544"/>
            <a:ext cx="877905" cy="877905"/>
          </a:xfrm>
          <a:prstGeom prst="rect">
            <a:avLst/>
          </a:prstGeom>
        </p:spPr>
      </p:pic>
      <p:pic>
        <p:nvPicPr>
          <p:cNvPr id="25" name="Billede 24">
            <a:extLst>
              <a:ext uri="{FF2B5EF4-FFF2-40B4-BE49-F238E27FC236}">
                <a16:creationId xmlns:a16="http://schemas.microsoft.com/office/drawing/2014/main" id="{0A36EAC4-91D0-480E-BA1C-8607F45923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769" y="2154544"/>
            <a:ext cx="877905" cy="877905"/>
          </a:xfrm>
          <a:prstGeom prst="rect">
            <a:avLst/>
          </a:prstGeom>
        </p:spPr>
      </p:pic>
      <p:pic>
        <p:nvPicPr>
          <p:cNvPr id="26" name="Billede 25">
            <a:extLst>
              <a:ext uri="{FF2B5EF4-FFF2-40B4-BE49-F238E27FC236}">
                <a16:creationId xmlns:a16="http://schemas.microsoft.com/office/drawing/2014/main" id="{A91ECC9C-6D49-478B-AC5D-AAA31BF316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914" y="2154544"/>
            <a:ext cx="877905" cy="877905"/>
          </a:xfrm>
          <a:prstGeom prst="rect">
            <a:avLst/>
          </a:prstGeom>
        </p:spPr>
      </p:pic>
      <p:pic>
        <p:nvPicPr>
          <p:cNvPr id="27" name="Billede 26">
            <a:extLst>
              <a:ext uri="{FF2B5EF4-FFF2-40B4-BE49-F238E27FC236}">
                <a16:creationId xmlns:a16="http://schemas.microsoft.com/office/drawing/2014/main" id="{D8E518CB-D397-4207-BE24-D05A22BD1C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588" y="2154544"/>
            <a:ext cx="877905" cy="877905"/>
          </a:xfrm>
          <a:prstGeom prst="rect">
            <a:avLst/>
          </a:prstGeom>
        </p:spPr>
      </p:pic>
      <p:pic>
        <p:nvPicPr>
          <p:cNvPr id="28" name="Billede 27">
            <a:extLst>
              <a:ext uri="{FF2B5EF4-FFF2-40B4-BE49-F238E27FC236}">
                <a16:creationId xmlns:a16="http://schemas.microsoft.com/office/drawing/2014/main" id="{1A59FFAF-EAC5-46DF-8927-FA4FEF8C94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733" y="2154544"/>
            <a:ext cx="877905" cy="877905"/>
          </a:xfrm>
          <a:prstGeom prst="rect">
            <a:avLst/>
          </a:prstGeom>
        </p:spPr>
      </p:pic>
      <p:pic>
        <p:nvPicPr>
          <p:cNvPr id="29" name="Billede 28">
            <a:extLst>
              <a:ext uri="{FF2B5EF4-FFF2-40B4-BE49-F238E27FC236}">
                <a16:creationId xmlns:a16="http://schemas.microsoft.com/office/drawing/2014/main" id="{5FE61118-E941-4502-A5C7-645AFF0943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950" y="2892074"/>
            <a:ext cx="877905" cy="877905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2ED0929D-E3F3-4D4C-B6DC-8184356F2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095" y="2892074"/>
            <a:ext cx="877905" cy="877905"/>
          </a:xfrm>
          <a:prstGeom prst="rect">
            <a:avLst/>
          </a:prstGeom>
        </p:spPr>
      </p:pic>
      <p:pic>
        <p:nvPicPr>
          <p:cNvPr id="31" name="Billede 30">
            <a:extLst>
              <a:ext uri="{FF2B5EF4-FFF2-40B4-BE49-F238E27FC236}">
                <a16:creationId xmlns:a16="http://schemas.microsoft.com/office/drawing/2014/main" id="{828E7A97-6DCB-48C7-9CC7-8AFB43CDDE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769" y="2892074"/>
            <a:ext cx="877905" cy="877905"/>
          </a:xfrm>
          <a:prstGeom prst="rect">
            <a:avLst/>
          </a:prstGeom>
        </p:spPr>
      </p:pic>
      <p:pic>
        <p:nvPicPr>
          <p:cNvPr id="32" name="Billede 31">
            <a:extLst>
              <a:ext uri="{FF2B5EF4-FFF2-40B4-BE49-F238E27FC236}">
                <a16:creationId xmlns:a16="http://schemas.microsoft.com/office/drawing/2014/main" id="{67864F4B-391C-4E42-8E84-552CD51C60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914" y="2892074"/>
            <a:ext cx="877905" cy="877905"/>
          </a:xfrm>
          <a:prstGeom prst="rect">
            <a:avLst/>
          </a:prstGeom>
        </p:spPr>
      </p:pic>
      <p:pic>
        <p:nvPicPr>
          <p:cNvPr id="33" name="Billede 32">
            <a:extLst>
              <a:ext uri="{FF2B5EF4-FFF2-40B4-BE49-F238E27FC236}">
                <a16:creationId xmlns:a16="http://schemas.microsoft.com/office/drawing/2014/main" id="{14E1E87C-E717-4B5B-BC25-923384F2A3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588" y="2892074"/>
            <a:ext cx="877905" cy="877905"/>
          </a:xfrm>
          <a:prstGeom prst="rect">
            <a:avLst/>
          </a:prstGeom>
        </p:spPr>
      </p:pic>
      <p:pic>
        <p:nvPicPr>
          <p:cNvPr id="34" name="Billede 33">
            <a:extLst>
              <a:ext uri="{FF2B5EF4-FFF2-40B4-BE49-F238E27FC236}">
                <a16:creationId xmlns:a16="http://schemas.microsoft.com/office/drawing/2014/main" id="{1455BD16-D125-4F59-864C-7130F2764B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838" y="2892073"/>
            <a:ext cx="877905" cy="877905"/>
          </a:xfrm>
          <a:prstGeom prst="rect">
            <a:avLst/>
          </a:prstGeom>
        </p:spPr>
      </p:pic>
      <p:sp>
        <p:nvSpPr>
          <p:cNvPr id="35" name="Tekstfelt 34">
            <a:extLst>
              <a:ext uri="{FF2B5EF4-FFF2-40B4-BE49-F238E27FC236}">
                <a16:creationId xmlns:a16="http://schemas.microsoft.com/office/drawing/2014/main" id="{EB8137A8-66EB-4ABD-B23A-F815682E540C}"/>
              </a:ext>
            </a:extLst>
          </p:cNvPr>
          <p:cNvSpPr txBox="1"/>
          <p:nvPr/>
        </p:nvSpPr>
        <p:spPr>
          <a:xfrm>
            <a:off x="4428420" y="2793940"/>
            <a:ext cx="916875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barcode01</a:t>
            </a:r>
            <a:endParaRPr lang="en-US" sz="1200" dirty="0"/>
          </a:p>
        </p:txBody>
      </p:sp>
      <p:sp>
        <p:nvSpPr>
          <p:cNvPr id="36" name="Tekstfelt 35">
            <a:extLst>
              <a:ext uri="{FF2B5EF4-FFF2-40B4-BE49-F238E27FC236}">
                <a16:creationId xmlns:a16="http://schemas.microsoft.com/office/drawing/2014/main" id="{58C9C04F-26B9-4997-A045-04D2BC98A3E8}"/>
              </a:ext>
            </a:extLst>
          </p:cNvPr>
          <p:cNvSpPr txBox="1"/>
          <p:nvPr/>
        </p:nvSpPr>
        <p:spPr>
          <a:xfrm>
            <a:off x="4428420" y="3527417"/>
            <a:ext cx="916875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barcode07</a:t>
            </a:r>
            <a:endParaRPr lang="en-US" sz="1200" dirty="0"/>
          </a:p>
        </p:txBody>
      </p:sp>
      <p:sp>
        <p:nvSpPr>
          <p:cNvPr id="37" name="Tekstfelt 36">
            <a:extLst>
              <a:ext uri="{FF2B5EF4-FFF2-40B4-BE49-F238E27FC236}">
                <a16:creationId xmlns:a16="http://schemas.microsoft.com/office/drawing/2014/main" id="{2A480048-59DC-43D0-B121-9AC2875AB6A0}"/>
              </a:ext>
            </a:extLst>
          </p:cNvPr>
          <p:cNvSpPr txBox="1"/>
          <p:nvPr/>
        </p:nvSpPr>
        <p:spPr>
          <a:xfrm>
            <a:off x="5210127" y="2789887"/>
            <a:ext cx="916875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barcode02</a:t>
            </a:r>
            <a:endParaRPr lang="en-US" sz="1200" dirty="0"/>
          </a:p>
        </p:txBody>
      </p:sp>
      <p:sp>
        <p:nvSpPr>
          <p:cNvPr id="38" name="Tekstfelt 37">
            <a:extLst>
              <a:ext uri="{FF2B5EF4-FFF2-40B4-BE49-F238E27FC236}">
                <a16:creationId xmlns:a16="http://schemas.microsoft.com/office/drawing/2014/main" id="{C492F199-64F6-4CC7-A893-CFDD1F0BFC0A}"/>
              </a:ext>
            </a:extLst>
          </p:cNvPr>
          <p:cNvSpPr txBox="1"/>
          <p:nvPr/>
        </p:nvSpPr>
        <p:spPr>
          <a:xfrm>
            <a:off x="6051488" y="2794383"/>
            <a:ext cx="916875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barcode03</a:t>
            </a:r>
            <a:endParaRPr lang="en-US" sz="1200" dirty="0"/>
          </a:p>
        </p:txBody>
      </p:sp>
      <p:sp>
        <p:nvSpPr>
          <p:cNvPr id="39" name="Tekstfelt 38">
            <a:extLst>
              <a:ext uri="{FF2B5EF4-FFF2-40B4-BE49-F238E27FC236}">
                <a16:creationId xmlns:a16="http://schemas.microsoft.com/office/drawing/2014/main" id="{E0C42B56-25AB-48D3-9F18-5505DFCDAB20}"/>
              </a:ext>
            </a:extLst>
          </p:cNvPr>
          <p:cNvSpPr txBox="1"/>
          <p:nvPr/>
        </p:nvSpPr>
        <p:spPr>
          <a:xfrm>
            <a:off x="6849144" y="2788244"/>
            <a:ext cx="916875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barcode04</a:t>
            </a:r>
            <a:endParaRPr lang="en-US" sz="1200" dirty="0"/>
          </a:p>
        </p:txBody>
      </p:sp>
      <p:sp>
        <p:nvSpPr>
          <p:cNvPr id="40" name="Tekstfelt 39">
            <a:extLst>
              <a:ext uri="{FF2B5EF4-FFF2-40B4-BE49-F238E27FC236}">
                <a16:creationId xmlns:a16="http://schemas.microsoft.com/office/drawing/2014/main" id="{9141D2D4-D524-49EF-91D9-DFC28CC2C90C}"/>
              </a:ext>
            </a:extLst>
          </p:cNvPr>
          <p:cNvSpPr txBox="1"/>
          <p:nvPr/>
        </p:nvSpPr>
        <p:spPr>
          <a:xfrm>
            <a:off x="7635611" y="2792634"/>
            <a:ext cx="916875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barcode05</a:t>
            </a:r>
            <a:endParaRPr lang="en-US" sz="1200" dirty="0"/>
          </a:p>
        </p:txBody>
      </p:sp>
      <p:sp>
        <p:nvSpPr>
          <p:cNvPr id="41" name="Tekstfelt 40">
            <a:extLst>
              <a:ext uri="{FF2B5EF4-FFF2-40B4-BE49-F238E27FC236}">
                <a16:creationId xmlns:a16="http://schemas.microsoft.com/office/drawing/2014/main" id="{0543D54D-6C2E-4030-9133-8E6B1AAE32E8}"/>
              </a:ext>
            </a:extLst>
          </p:cNvPr>
          <p:cNvSpPr txBox="1"/>
          <p:nvPr/>
        </p:nvSpPr>
        <p:spPr>
          <a:xfrm>
            <a:off x="8465228" y="2793940"/>
            <a:ext cx="916875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barcode06</a:t>
            </a:r>
            <a:endParaRPr lang="en-US" sz="1200" dirty="0"/>
          </a:p>
        </p:txBody>
      </p:sp>
      <p:sp>
        <p:nvSpPr>
          <p:cNvPr id="42" name="Tekstfelt 41">
            <a:extLst>
              <a:ext uri="{FF2B5EF4-FFF2-40B4-BE49-F238E27FC236}">
                <a16:creationId xmlns:a16="http://schemas.microsoft.com/office/drawing/2014/main" id="{C0A95B9B-242D-445A-8941-72046772E420}"/>
              </a:ext>
            </a:extLst>
          </p:cNvPr>
          <p:cNvSpPr txBox="1"/>
          <p:nvPr/>
        </p:nvSpPr>
        <p:spPr>
          <a:xfrm>
            <a:off x="6826676" y="3517406"/>
            <a:ext cx="916875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barcode10</a:t>
            </a:r>
            <a:endParaRPr lang="en-US" sz="1200" dirty="0"/>
          </a:p>
        </p:txBody>
      </p:sp>
      <p:sp>
        <p:nvSpPr>
          <p:cNvPr id="45" name="Tekstfelt 44">
            <a:extLst>
              <a:ext uri="{FF2B5EF4-FFF2-40B4-BE49-F238E27FC236}">
                <a16:creationId xmlns:a16="http://schemas.microsoft.com/office/drawing/2014/main" id="{E890DD54-F0DE-4863-8DE9-EA38B1DF8AF8}"/>
              </a:ext>
            </a:extLst>
          </p:cNvPr>
          <p:cNvSpPr txBox="1"/>
          <p:nvPr/>
        </p:nvSpPr>
        <p:spPr>
          <a:xfrm>
            <a:off x="9397068" y="3530973"/>
            <a:ext cx="916875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barcode96</a:t>
            </a:r>
            <a:endParaRPr lang="en-US" sz="1200" dirty="0"/>
          </a:p>
        </p:txBody>
      </p:sp>
      <p:sp>
        <p:nvSpPr>
          <p:cNvPr id="46" name="Tekstfelt 45">
            <a:extLst>
              <a:ext uri="{FF2B5EF4-FFF2-40B4-BE49-F238E27FC236}">
                <a16:creationId xmlns:a16="http://schemas.microsoft.com/office/drawing/2014/main" id="{12A856D8-7BA2-45CB-9699-98232BCBF055}"/>
              </a:ext>
            </a:extLst>
          </p:cNvPr>
          <p:cNvSpPr txBox="1"/>
          <p:nvPr/>
        </p:nvSpPr>
        <p:spPr>
          <a:xfrm>
            <a:off x="7651258" y="3515657"/>
            <a:ext cx="916875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barcode11</a:t>
            </a:r>
            <a:endParaRPr lang="en-US" sz="1200" dirty="0"/>
          </a:p>
        </p:txBody>
      </p:sp>
      <p:sp>
        <p:nvSpPr>
          <p:cNvPr id="47" name="Tekstfelt 46">
            <a:extLst>
              <a:ext uri="{FF2B5EF4-FFF2-40B4-BE49-F238E27FC236}">
                <a16:creationId xmlns:a16="http://schemas.microsoft.com/office/drawing/2014/main" id="{991EBE2D-3C04-45BF-8E5E-4A9CD92F94C7}"/>
              </a:ext>
            </a:extLst>
          </p:cNvPr>
          <p:cNvSpPr txBox="1"/>
          <p:nvPr/>
        </p:nvSpPr>
        <p:spPr>
          <a:xfrm>
            <a:off x="8820760" y="3429000"/>
            <a:ext cx="916875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…</a:t>
            </a:r>
            <a:endParaRPr lang="en-US" sz="1200" dirty="0"/>
          </a:p>
        </p:txBody>
      </p:sp>
      <p:sp>
        <p:nvSpPr>
          <p:cNvPr id="49" name="Tekstfelt 48">
            <a:extLst>
              <a:ext uri="{FF2B5EF4-FFF2-40B4-BE49-F238E27FC236}">
                <a16:creationId xmlns:a16="http://schemas.microsoft.com/office/drawing/2014/main" id="{87AE76ED-C290-45EF-90EF-B22F540779BD}"/>
              </a:ext>
            </a:extLst>
          </p:cNvPr>
          <p:cNvSpPr txBox="1"/>
          <p:nvPr/>
        </p:nvSpPr>
        <p:spPr>
          <a:xfrm>
            <a:off x="6068736" y="3527417"/>
            <a:ext cx="916875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barcode09</a:t>
            </a:r>
            <a:endParaRPr lang="en-US" sz="1200" dirty="0"/>
          </a:p>
        </p:txBody>
      </p:sp>
      <p:sp>
        <p:nvSpPr>
          <p:cNvPr id="50" name="Tekstfelt 49">
            <a:extLst>
              <a:ext uri="{FF2B5EF4-FFF2-40B4-BE49-F238E27FC236}">
                <a16:creationId xmlns:a16="http://schemas.microsoft.com/office/drawing/2014/main" id="{0A9A63A4-79A6-4CF9-BD7D-1D50CC448891}"/>
              </a:ext>
            </a:extLst>
          </p:cNvPr>
          <p:cNvSpPr txBox="1"/>
          <p:nvPr/>
        </p:nvSpPr>
        <p:spPr>
          <a:xfrm>
            <a:off x="5230719" y="3523364"/>
            <a:ext cx="916875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barcode08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993864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A5E6A4-6B0D-4808-B45C-256D33044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Nanopore </a:t>
            </a:r>
            <a:r>
              <a:rPr lang="da-DK" dirty="0" err="1"/>
              <a:t>sequencing</a:t>
            </a:r>
            <a:r>
              <a:rPr lang="da-DK" dirty="0"/>
              <a:t> output</a:t>
            </a:r>
            <a:endParaRPr lang="en-US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99FE0A1-AD61-48F4-A3EB-E61783992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487" y="1576874"/>
            <a:ext cx="11352563" cy="4702726"/>
          </a:xfrm>
        </p:spPr>
        <p:txBody>
          <a:bodyPr/>
          <a:lstStyle/>
          <a:p>
            <a:r>
              <a:rPr lang="da-DK" dirty="0"/>
              <a:t>Real-time </a:t>
            </a:r>
            <a:r>
              <a:rPr lang="da-DK" dirty="0" err="1"/>
              <a:t>sequencing</a:t>
            </a:r>
            <a:r>
              <a:rPr lang="da-DK" dirty="0"/>
              <a:t> and real-time base </a:t>
            </a:r>
            <a:r>
              <a:rPr lang="da-DK" dirty="0" err="1"/>
              <a:t>calling</a:t>
            </a:r>
            <a:r>
              <a:rPr lang="da-DK" dirty="0"/>
              <a:t> 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27EE4A86-0295-4803-BDF7-A322A24E9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C9431529-38D2-4DA6-955B-35D2DAF59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33</a:t>
            </a:fld>
            <a:endParaRPr lang="en-GB" dirty="0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25118803-B3CE-49F4-A436-7CD05CE74A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3581399"/>
            <a:ext cx="1444787" cy="1444787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30A2A7BA-A2ED-4E49-A2B0-C79A9D32DDEC}"/>
              </a:ext>
            </a:extLst>
          </p:cNvPr>
          <p:cNvSpPr txBox="1"/>
          <p:nvPr/>
        </p:nvSpPr>
        <p:spPr>
          <a:xfrm>
            <a:off x="442724" y="4656415"/>
            <a:ext cx="160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 err="1"/>
              <a:t>FASTQ_pass</a:t>
            </a:r>
            <a:endParaRPr lang="en-US" sz="2000" dirty="0"/>
          </a:p>
        </p:txBody>
      </p:sp>
      <p:sp>
        <p:nvSpPr>
          <p:cNvPr id="6" name="Billedforklaring: streg med kant og fremhævningsstreg 5">
            <a:extLst>
              <a:ext uri="{FF2B5EF4-FFF2-40B4-BE49-F238E27FC236}">
                <a16:creationId xmlns:a16="http://schemas.microsoft.com/office/drawing/2014/main" id="{65D21413-B490-4C17-8479-7608D7EEA5E2}"/>
              </a:ext>
            </a:extLst>
          </p:cNvPr>
          <p:cNvSpPr/>
          <p:nvPr/>
        </p:nvSpPr>
        <p:spPr>
          <a:xfrm>
            <a:off x="4282750" y="2031742"/>
            <a:ext cx="6839339" cy="2167033"/>
          </a:xfrm>
          <a:prstGeom prst="accentBorderCallout1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Billede 22">
            <a:extLst>
              <a:ext uri="{FF2B5EF4-FFF2-40B4-BE49-F238E27FC236}">
                <a16:creationId xmlns:a16="http://schemas.microsoft.com/office/drawing/2014/main" id="{58D689C9-7A58-43E5-861A-D4A0151BDF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950" y="2154544"/>
            <a:ext cx="877905" cy="877905"/>
          </a:xfrm>
          <a:prstGeom prst="rect">
            <a:avLst/>
          </a:prstGeom>
        </p:spPr>
      </p:pic>
      <p:pic>
        <p:nvPicPr>
          <p:cNvPr id="24" name="Billede 23">
            <a:extLst>
              <a:ext uri="{FF2B5EF4-FFF2-40B4-BE49-F238E27FC236}">
                <a16:creationId xmlns:a16="http://schemas.microsoft.com/office/drawing/2014/main" id="{500EF9C6-3568-4ACD-A5E0-1061DC8704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095" y="2154544"/>
            <a:ext cx="877905" cy="877905"/>
          </a:xfrm>
          <a:prstGeom prst="rect">
            <a:avLst/>
          </a:prstGeom>
        </p:spPr>
      </p:pic>
      <p:pic>
        <p:nvPicPr>
          <p:cNvPr id="25" name="Billede 24">
            <a:extLst>
              <a:ext uri="{FF2B5EF4-FFF2-40B4-BE49-F238E27FC236}">
                <a16:creationId xmlns:a16="http://schemas.microsoft.com/office/drawing/2014/main" id="{0A36EAC4-91D0-480E-BA1C-8607F45923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769" y="2154544"/>
            <a:ext cx="877905" cy="877905"/>
          </a:xfrm>
          <a:prstGeom prst="rect">
            <a:avLst/>
          </a:prstGeom>
        </p:spPr>
      </p:pic>
      <p:pic>
        <p:nvPicPr>
          <p:cNvPr id="26" name="Billede 25">
            <a:extLst>
              <a:ext uri="{FF2B5EF4-FFF2-40B4-BE49-F238E27FC236}">
                <a16:creationId xmlns:a16="http://schemas.microsoft.com/office/drawing/2014/main" id="{A91ECC9C-6D49-478B-AC5D-AAA31BF316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914" y="2154544"/>
            <a:ext cx="877905" cy="877905"/>
          </a:xfrm>
          <a:prstGeom prst="rect">
            <a:avLst/>
          </a:prstGeom>
        </p:spPr>
      </p:pic>
      <p:pic>
        <p:nvPicPr>
          <p:cNvPr id="27" name="Billede 26">
            <a:extLst>
              <a:ext uri="{FF2B5EF4-FFF2-40B4-BE49-F238E27FC236}">
                <a16:creationId xmlns:a16="http://schemas.microsoft.com/office/drawing/2014/main" id="{D8E518CB-D397-4207-BE24-D05A22BD1C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588" y="2154544"/>
            <a:ext cx="877905" cy="877905"/>
          </a:xfrm>
          <a:prstGeom prst="rect">
            <a:avLst/>
          </a:prstGeom>
        </p:spPr>
      </p:pic>
      <p:pic>
        <p:nvPicPr>
          <p:cNvPr id="28" name="Billede 27">
            <a:extLst>
              <a:ext uri="{FF2B5EF4-FFF2-40B4-BE49-F238E27FC236}">
                <a16:creationId xmlns:a16="http://schemas.microsoft.com/office/drawing/2014/main" id="{1A59FFAF-EAC5-46DF-8927-FA4FEF8C94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733" y="2154544"/>
            <a:ext cx="877905" cy="877905"/>
          </a:xfrm>
          <a:prstGeom prst="rect">
            <a:avLst/>
          </a:prstGeom>
        </p:spPr>
      </p:pic>
      <p:pic>
        <p:nvPicPr>
          <p:cNvPr id="29" name="Billede 28">
            <a:extLst>
              <a:ext uri="{FF2B5EF4-FFF2-40B4-BE49-F238E27FC236}">
                <a16:creationId xmlns:a16="http://schemas.microsoft.com/office/drawing/2014/main" id="{5FE61118-E941-4502-A5C7-645AFF0943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950" y="2892074"/>
            <a:ext cx="877905" cy="877905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2ED0929D-E3F3-4D4C-B6DC-8184356F2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095" y="2892074"/>
            <a:ext cx="877905" cy="877905"/>
          </a:xfrm>
          <a:prstGeom prst="rect">
            <a:avLst/>
          </a:prstGeom>
        </p:spPr>
      </p:pic>
      <p:pic>
        <p:nvPicPr>
          <p:cNvPr id="31" name="Billede 30">
            <a:extLst>
              <a:ext uri="{FF2B5EF4-FFF2-40B4-BE49-F238E27FC236}">
                <a16:creationId xmlns:a16="http://schemas.microsoft.com/office/drawing/2014/main" id="{828E7A97-6DCB-48C7-9CC7-8AFB43CDDE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769" y="2892074"/>
            <a:ext cx="877905" cy="877905"/>
          </a:xfrm>
          <a:prstGeom prst="rect">
            <a:avLst/>
          </a:prstGeom>
        </p:spPr>
      </p:pic>
      <p:pic>
        <p:nvPicPr>
          <p:cNvPr id="32" name="Billede 31">
            <a:extLst>
              <a:ext uri="{FF2B5EF4-FFF2-40B4-BE49-F238E27FC236}">
                <a16:creationId xmlns:a16="http://schemas.microsoft.com/office/drawing/2014/main" id="{67864F4B-391C-4E42-8E84-552CD51C60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914" y="2892074"/>
            <a:ext cx="877905" cy="877905"/>
          </a:xfrm>
          <a:prstGeom prst="rect">
            <a:avLst/>
          </a:prstGeom>
        </p:spPr>
      </p:pic>
      <p:pic>
        <p:nvPicPr>
          <p:cNvPr id="33" name="Billede 32">
            <a:extLst>
              <a:ext uri="{FF2B5EF4-FFF2-40B4-BE49-F238E27FC236}">
                <a16:creationId xmlns:a16="http://schemas.microsoft.com/office/drawing/2014/main" id="{14E1E87C-E717-4B5B-BC25-923384F2A3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588" y="2892074"/>
            <a:ext cx="877905" cy="877905"/>
          </a:xfrm>
          <a:prstGeom prst="rect">
            <a:avLst/>
          </a:prstGeom>
        </p:spPr>
      </p:pic>
      <p:pic>
        <p:nvPicPr>
          <p:cNvPr id="34" name="Billede 33">
            <a:extLst>
              <a:ext uri="{FF2B5EF4-FFF2-40B4-BE49-F238E27FC236}">
                <a16:creationId xmlns:a16="http://schemas.microsoft.com/office/drawing/2014/main" id="{1455BD16-D125-4F59-864C-7130F2764B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838" y="2892073"/>
            <a:ext cx="877905" cy="877905"/>
          </a:xfrm>
          <a:prstGeom prst="rect">
            <a:avLst/>
          </a:prstGeom>
        </p:spPr>
      </p:pic>
      <p:sp>
        <p:nvSpPr>
          <p:cNvPr id="35" name="Tekstfelt 34">
            <a:extLst>
              <a:ext uri="{FF2B5EF4-FFF2-40B4-BE49-F238E27FC236}">
                <a16:creationId xmlns:a16="http://schemas.microsoft.com/office/drawing/2014/main" id="{EB8137A8-66EB-4ABD-B23A-F815682E540C}"/>
              </a:ext>
            </a:extLst>
          </p:cNvPr>
          <p:cNvSpPr txBox="1"/>
          <p:nvPr/>
        </p:nvSpPr>
        <p:spPr>
          <a:xfrm>
            <a:off x="4428420" y="2793940"/>
            <a:ext cx="916875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barcode01</a:t>
            </a:r>
            <a:endParaRPr lang="en-US" sz="1200" dirty="0"/>
          </a:p>
        </p:txBody>
      </p:sp>
      <p:sp>
        <p:nvSpPr>
          <p:cNvPr id="36" name="Tekstfelt 35">
            <a:extLst>
              <a:ext uri="{FF2B5EF4-FFF2-40B4-BE49-F238E27FC236}">
                <a16:creationId xmlns:a16="http://schemas.microsoft.com/office/drawing/2014/main" id="{58C9C04F-26B9-4997-A045-04D2BC98A3E8}"/>
              </a:ext>
            </a:extLst>
          </p:cNvPr>
          <p:cNvSpPr txBox="1"/>
          <p:nvPr/>
        </p:nvSpPr>
        <p:spPr>
          <a:xfrm>
            <a:off x="4428420" y="3527417"/>
            <a:ext cx="916875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barcode07</a:t>
            </a:r>
            <a:endParaRPr lang="en-US" sz="1200" dirty="0"/>
          </a:p>
        </p:txBody>
      </p:sp>
      <p:sp>
        <p:nvSpPr>
          <p:cNvPr id="37" name="Tekstfelt 36">
            <a:extLst>
              <a:ext uri="{FF2B5EF4-FFF2-40B4-BE49-F238E27FC236}">
                <a16:creationId xmlns:a16="http://schemas.microsoft.com/office/drawing/2014/main" id="{2A480048-59DC-43D0-B121-9AC2875AB6A0}"/>
              </a:ext>
            </a:extLst>
          </p:cNvPr>
          <p:cNvSpPr txBox="1"/>
          <p:nvPr/>
        </p:nvSpPr>
        <p:spPr>
          <a:xfrm>
            <a:off x="5210127" y="2789887"/>
            <a:ext cx="916875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barcode02</a:t>
            </a:r>
            <a:endParaRPr lang="en-US" sz="1200" dirty="0"/>
          </a:p>
        </p:txBody>
      </p:sp>
      <p:sp>
        <p:nvSpPr>
          <p:cNvPr id="38" name="Tekstfelt 37">
            <a:extLst>
              <a:ext uri="{FF2B5EF4-FFF2-40B4-BE49-F238E27FC236}">
                <a16:creationId xmlns:a16="http://schemas.microsoft.com/office/drawing/2014/main" id="{C492F199-64F6-4CC7-A893-CFDD1F0BFC0A}"/>
              </a:ext>
            </a:extLst>
          </p:cNvPr>
          <p:cNvSpPr txBox="1"/>
          <p:nvPr/>
        </p:nvSpPr>
        <p:spPr>
          <a:xfrm>
            <a:off x="6051488" y="2794383"/>
            <a:ext cx="916875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barcode03</a:t>
            </a:r>
            <a:endParaRPr lang="en-US" sz="1200" dirty="0"/>
          </a:p>
        </p:txBody>
      </p:sp>
      <p:sp>
        <p:nvSpPr>
          <p:cNvPr id="39" name="Tekstfelt 38">
            <a:extLst>
              <a:ext uri="{FF2B5EF4-FFF2-40B4-BE49-F238E27FC236}">
                <a16:creationId xmlns:a16="http://schemas.microsoft.com/office/drawing/2014/main" id="{E0C42B56-25AB-48D3-9F18-5505DFCDAB20}"/>
              </a:ext>
            </a:extLst>
          </p:cNvPr>
          <p:cNvSpPr txBox="1"/>
          <p:nvPr/>
        </p:nvSpPr>
        <p:spPr>
          <a:xfrm>
            <a:off x="6849144" y="2788244"/>
            <a:ext cx="916875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barcode04</a:t>
            </a:r>
            <a:endParaRPr lang="en-US" sz="1200" dirty="0"/>
          </a:p>
        </p:txBody>
      </p:sp>
      <p:sp>
        <p:nvSpPr>
          <p:cNvPr id="40" name="Tekstfelt 39">
            <a:extLst>
              <a:ext uri="{FF2B5EF4-FFF2-40B4-BE49-F238E27FC236}">
                <a16:creationId xmlns:a16="http://schemas.microsoft.com/office/drawing/2014/main" id="{9141D2D4-D524-49EF-91D9-DFC28CC2C90C}"/>
              </a:ext>
            </a:extLst>
          </p:cNvPr>
          <p:cNvSpPr txBox="1"/>
          <p:nvPr/>
        </p:nvSpPr>
        <p:spPr>
          <a:xfrm>
            <a:off x="7635611" y="2792634"/>
            <a:ext cx="916875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barcode05</a:t>
            </a:r>
            <a:endParaRPr lang="en-US" sz="1200" dirty="0"/>
          </a:p>
        </p:txBody>
      </p:sp>
      <p:sp>
        <p:nvSpPr>
          <p:cNvPr id="41" name="Tekstfelt 40">
            <a:extLst>
              <a:ext uri="{FF2B5EF4-FFF2-40B4-BE49-F238E27FC236}">
                <a16:creationId xmlns:a16="http://schemas.microsoft.com/office/drawing/2014/main" id="{0543D54D-6C2E-4030-9133-8E6B1AAE32E8}"/>
              </a:ext>
            </a:extLst>
          </p:cNvPr>
          <p:cNvSpPr txBox="1"/>
          <p:nvPr/>
        </p:nvSpPr>
        <p:spPr>
          <a:xfrm>
            <a:off x="8465228" y="2793940"/>
            <a:ext cx="916875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barcode06</a:t>
            </a:r>
            <a:endParaRPr lang="en-US" sz="1200" dirty="0"/>
          </a:p>
        </p:txBody>
      </p:sp>
      <p:sp>
        <p:nvSpPr>
          <p:cNvPr id="42" name="Tekstfelt 41">
            <a:extLst>
              <a:ext uri="{FF2B5EF4-FFF2-40B4-BE49-F238E27FC236}">
                <a16:creationId xmlns:a16="http://schemas.microsoft.com/office/drawing/2014/main" id="{C0A95B9B-242D-445A-8941-72046772E420}"/>
              </a:ext>
            </a:extLst>
          </p:cNvPr>
          <p:cNvSpPr txBox="1"/>
          <p:nvPr/>
        </p:nvSpPr>
        <p:spPr>
          <a:xfrm>
            <a:off x="6826676" y="3517406"/>
            <a:ext cx="916875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barcode10</a:t>
            </a:r>
            <a:endParaRPr lang="en-US" sz="1200" dirty="0"/>
          </a:p>
        </p:txBody>
      </p:sp>
      <p:sp>
        <p:nvSpPr>
          <p:cNvPr id="45" name="Tekstfelt 44">
            <a:extLst>
              <a:ext uri="{FF2B5EF4-FFF2-40B4-BE49-F238E27FC236}">
                <a16:creationId xmlns:a16="http://schemas.microsoft.com/office/drawing/2014/main" id="{E890DD54-F0DE-4863-8DE9-EA38B1DF8AF8}"/>
              </a:ext>
            </a:extLst>
          </p:cNvPr>
          <p:cNvSpPr txBox="1"/>
          <p:nvPr/>
        </p:nvSpPr>
        <p:spPr>
          <a:xfrm>
            <a:off x="9397068" y="3530973"/>
            <a:ext cx="916875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barcode96</a:t>
            </a:r>
            <a:endParaRPr lang="en-US" sz="1200" dirty="0"/>
          </a:p>
        </p:txBody>
      </p:sp>
      <p:sp>
        <p:nvSpPr>
          <p:cNvPr id="46" name="Tekstfelt 45">
            <a:extLst>
              <a:ext uri="{FF2B5EF4-FFF2-40B4-BE49-F238E27FC236}">
                <a16:creationId xmlns:a16="http://schemas.microsoft.com/office/drawing/2014/main" id="{12A856D8-7BA2-45CB-9699-98232BCBF055}"/>
              </a:ext>
            </a:extLst>
          </p:cNvPr>
          <p:cNvSpPr txBox="1"/>
          <p:nvPr/>
        </p:nvSpPr>
        <p:spPr>
          <a:xfrm>
            <a:off x="7651258" y="3515657"/>
            <a:ext cx="916875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barcode11</a:t>
            </a:r>
            <a:endParaRPr lang="en-US" sz="1200" dirty="0"/>
          </a:p>
        </p:txBody>
      </p:sp>
      <p:sp>
        <p:nvSpPr>
          <p:cNvPr id="47" name="Tekstfelt 46">
            <a:extLst>
              <a:ext uri="{FF2B5EF4-FFF2-40B4-BE49-F238E27FC236}">
                <a16:creationId xmlns:a16="http://schemas.microsoft.com/office/drawing/2014/main" id="{991EBE2D-3C04-45BF-8E5E-4A9CD92F94C7}"/>
              </a:ext>
            </a:extLst>
          </p:cNvPr>
          <p:cNvSpPr txBox="1"/>
          <p:nvPr/>
        </p:nvSpPr>
        <p:spPr>
          <a:xfrm>
            <a:off x="8820760" y="3429000"/>
            <a:ext cx="916875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…</a:t>
            </a:r>
            <a:endParaRPr lang="en-US" sz="1200" dirty="0"/>
          </a:p>
        </p:txBody>
      </p:sp>
      <p:sp>
        <p:nvSpPr>
          <p:cNvPr id="49" name="Tekstfelt 48">
            <a:extLst>
              <a:ext uri="{FF2B5EF4-FFF2-40B4-BE49-F238E27FC236}">
                <a16:creationId xmlns:a16="http://schemas.microsoft.com/office/drawing/2014/main" id="{87AE76ED-C290-45EF-90EF-B22F540779BD}"/>
              </a:ext>
            </a:extLst>
          </p:cNvPr>
          <p:cNvSpPr txBox="1"/>
          <p:nvPr/>
        </p:nvSpPr>
        <p:spPr>
          <a:xfrm>
            <a:off x="6068736" y="3527417"/>
            <a:ext cx="916875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barcode09</a:t>
            </a:r>
            <a:endParaRPr lang="en-US" sz="1200" dirty="0"/>
          </a:p>
        </p:txBody>
      </p:sp>
      <p:sp>
        <p:nvSpPr>
          <p:cNvPr id="50" name="Tekstfelt 49">
            <a:extLst>
              <a:ext uri="{FF2B5EF4-FFF2-40B4-BE49-F238E27FC236}">
                <a16:creationId xmlns:a16="http://schemas.microsoft.com/office/drawing/2014/main" id="{0A9A63A4-79A6-4CF9-BD7D-1D50CC448891}"/>
              </a:ext>
            </a:extLst>
          </p:cNvPr>
          <p:cNvSpPr txBox="1"/>
          <p:nvPr/>
        </p:nvSpPr>
        <p:spPr>
          <a:xfrm>
            <a:off x="5230719" y="3523364"/>
            <a:ext cx="916875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barcode08</a:t>
            </a:r>
            <a:endParaRPr lang="en-US" sz="1200" dirty="0"/>
          </a:p>
        </p:txBody>
      </p:sp>
      <p:sp>
        <p:nvSpPr>
          <p:cNvPr id="43" name="Billedforklaring: streg med kant og fremhævningsstreg 42">
            <a:extLst>
              <a:ext uri="{FF2B5EF4-FFF2-40B4-BE49-F238E27FC236}">
                <a16:creationId xmlns:a16="http://schemas.microsoft.com/office/drawing/2014/main" id="{36F9F27C-4B23-43A1-8694-8319736559A5}"/>
              </a:ext>
            </a:extLst>
          </p:cNvPr>
          <p:cNvSpPr/>
          <p:nvPr/>
        </p:nvSpPr>
        <p:spPr>
          <a:xfrm rot="5400000">
            <a:off x="4690071" y="4414121"/>
            <a:ext cx="2997054" cy="1591053"/>
          </a:xfrm>
          <a:prstGeom prst="accentBorderCallout1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kstfelt 43">
            <a:extLst>
              <a:ext uri="{FF2B5EF4-FFF2-40B4-BE49-F238E27FC236}">
                <a16:creationId xmlns:a16="http://schemas.microsoft.com/office/drawing/2014/main" id="{31EB1F7D-52C2-4FAA-B1E8-06ADDD38FF3E}"/>
              </a:ext>
            </a:extLst>
          </p:cNvPr>
          <p:cNvSpPr txBox="1"/>
          <p:nvPr/>
        </p:nvSpPr>
        <p:spPr>
          <a:xfrm>
            <a:off x="5574362" y="3928238"/>
            <a:ext cx="1241552" cy="2834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dirty="0"/>
              <a:t>File1.fastq.gz</a:t>
            </a:r>
          </a:p>
          <a:p>
            <a:r>
              <a:rPr lang="da-DK" sz="1100" dirty="0"/>
              <a:t>File2.fastq.gz</a:t>
            </a:r>
          </a:p>
          <a:p>
            <a:r>
              <a:rPr lang="da-DK" sz="1100" dirty="0"/>
              <a:t>File3.fastq.gz</a:t>
            </a:r>
          </a:p>
          <a:p>
            <a:r>
              <a:rPr lang="da-DK" sz="1100" dirty="0"/>
              <a:t>File4.fastq.gz</a:t>
            </a:r>
          </a:p>
          <a:p>
            <a:r>
              <a:rPr lang="da-DK" sz="1100" dirty="0"/>
              <a:t>File5.fastq.gz</a:t>
            </a:r>
          </a:p>
          <a:p>
            <a:r>
              <a:rPr lang="da-DK" sz="1100" dirty="0"/>
              <a:t>File6.fastq.gz</a:t>
            </a:r>
          </a:p>
          <a:p>
            <a:r>
              <a:rPr lang="da-DK" sz="1100" dirty="0"/>
              <a:t>File7.fastq.gz</a:t>
            </a:r>
            <a:endParaRPr lang="en-US" sz="1100" dirty="0"/>
          </a:p>
          <a:p>
            <a:r>
              <a:rPr lang="da-DK" sz="1100" dirty="0"/>
              <a:t>File8.fastq.gz</a:t>
            </a:r>
          </a:p>
          <a:p>
            <a:r>
              <a:rPr lang="da-DK" sz="1100" dirty="0"/>
              <a:t>File9.fastq.gz</a:t>
            </a:r>
          </a:p>
          <a:p>
            <a:r>
              <a:rPr lang="da-DK" sz="1100" dirty="0"/>
              <a:t>File10.fastq.gz</a:t>
            </a:r>
            <a:endParaRPr lang="en-US" sz="1100" dirty="0"/>
          </a:p>
          <a:p>
            <a:r>
              <a:rPr lang="da-DK" sz="1100" dirty="0"/>
              <a:t>File11.fastq.gz</a:t>
            </a:r>
          </a:p>
          <a:p>
            <a:r>
              <a:rPr lang="da-DK" sz="1100" dirty="0"/>
              <a:t>File12.fastq.gz</a:t>
            </a:r>
          </a:p>
          <a:p>
            <a:r>
              <a:rPr lang="da-DK" sz="1100" dirty="0"/>
              <a:t>File13.fastq.gz</a:t>
            </a:r>
            <a:endParaRPr lang="en-US" sz="1100" dirty="0"/>
          </a:p>
          <a:p>
            <a:r>
              <a:rPr lang="da-DK" sz="1100" dirty="0"/>
              <a:t>File14.fastq.gz</a:t>
            </a:r>
          </a:p>
          <a:p>
            <a:r>
              <a:rPr lang="da-DK" sz="1100" dirty="0"/>
              <a:t>File15.fastq.gz</a:t>
            </a:r>
          </a:p>
          <a:p>
            <a:r>
              <a:rPr lang="da-DK" sz="1100" dirty="0"/>
              <a:t>File16.fastq.gz</a:t>
            </a:r>
          </a:p>
          <a:p>
            <a:r>
              <a:rPr lang="da-DK" sz="1100" dirty="0"/>
              <a:t>….</a:t>
            </a:r>
            <a:endParaRPr lang="en-US" sz="1100" dirty="0"/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7170205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A5E6A4-6B0D-4808-B45C-256D33044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Nanopore </a:t>
            </a:r>
            <a:r>
              <a:rPr lang="da-DK" dirty="0" err="1"/>
              <a:t>sequencing</a:t>
            </a:r>
            <a:r>
              <a:rPr lang="da-DK" dirty="0"/>
              <a:t> output</a:t>
            </a:r>
            <a:endParaRPr lang="en-US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99FE0A1-AD61-48F4-A3EB-E61783992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487" y="1576874"/>
            <a:ext cx="11352563" cy="4702726"/>
          </a:xfrm>
        </p:spPr>
        <p:txBody>
          <a:bodyPr/>
          <a:lstStyle/>
          <a:p>
            <a:r>
              <a:rPr lang="da-DK" dirty="0"/>
              <a:t>Real-time </a:t>
            </a:r>
            <a:r>
              <a:rPr lang="da-DK" dirty="0" err="1"/>
              <a:t>sequencing</a:t>
            </a:r>
            <a:r>
              <a:rPr lang="da-DK" dirty="0"/>
              <a:t> and real-time base </a:t>
            </a:r>
            <a:r>
              <a:rPr lang="da-DK" dirty="0" err="1"/>
              <a:t>calling</a:t>
            </a:r>
            <a:r>
              <a:rPr lang="da-DK" dirty="0"/>
              <a:t> 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27EE4A86-0295-4803-BDF7-A322A24E9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C9431529-38D2-4DA6-955B-35D2DAF59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34</a:t>
            </a:fld>
            <a:endParaRPr lang="en-GB" dirty="0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25118803-B3CE-49F4-A436-7CD05CE74A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3581399"/>
            <a:ext cx="1444787" cy="1444787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30A2A7BA-A2ED-4E49-A2B0-C79A9D32DDEC}"/>
              </a:ext>
            </a:extLst>
          </p:cNvPr>
          <p:cNvSpPr txBox="1"/>
          <p:nvPr/>
        </p:nvSpPr>
        <p:spPr>
          <a:xfrm>
            <a:off x="442724" y="4656415"/>
            <a:ext cx="160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 err="1"/>
              <a:t>FASTQ_pass</a:t>
            </a:r>
            <a:endParaRPr lang="en-US" sz="2000" dirty="0"/>
          </a:p>
        </p:txBody>
      </p:sp>
      <p:sp>
        <p:nvSpPr>
          <p:cNvPr id="6" name="Billedforklaring: streg med kant og fremhævningsstreg 5">
            <a:extLst>
              <a:ext uri="{FF2B5EF4-FFF2-40B4-BE49-F238E27FC236}">
                <a16:creationId xmlns:a16="http://schemas.microsoft.com/office/drawing/2014/main" id="{65D21413-B490-4C17-8479-7608D7EEA5E2}"/>
              </a:ext>
            </a:extLst>
          </p:cNvPr>
          <p:cNvSpPr/>
          <p:nvPr/>
        </p:nvSpPr>
        <p:spPr>
          <a:xfrm>
            <a:off x="4282750" y="2031742"/>
            <a:ext cx="6839339" cy="2167033"/>
          </a:xfrm>
          <a:prstGeom prst="accentBorderCallout1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Billede 22">
            <a:extLst>
              <a:ext uri="{FF2B5EF4-FFF2-40B4-BE49-F238E27FC236}">
                <a16:creationId xmlns:a16="http://schemas.microsoft.com/office/drawing/2014/main" id="{58D689C9-7A58-43E5-861A-D4A0151BDF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950" y="2154544"/>
            <a:ext cx="877905" cy="877905"/>
          </a:xfrm>
          <a:prstGeom prst="rect">
            <a:avLst/>
          </a:prstGeom>
        </p:spPr>
      </p:pic>
      <p:pic>
        <p:nvPicPr>
          <p:cNvPr id="24" name="Billede 23">
            <a:extLst>
              <a:ext uri="{FF2B5EF4-FFF2-40B4-BE49-F238E27FC236}">
                <a16:creationId xmlns:a16="http://schemas.microsoft.com/office/drawing/2014/main" id="{500EF9C6-3568-4ACD-A5E0-1061DC8704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095" y="2154544"/>
            <a:ext cx="877905" cy="877905"/>
          </a:xfrm>
          <a:prstGeom prst="rect">
            <a:avLst/>
          </a:prstGeom>
        </p:spPr>
      </p:pic>
      <p:pic>
        <p:nvPicPr>
          <p:cNvPr id="25" name="Billede 24">
            <a:extLst>
              <a:ext uri="{FF2B5EF4-FFF2-40B4-BE49-F238E27FC236}">
                <a16:creationId xmlns:a16="http://schemas.microsoft.com/office/drawing/2014/main" id="{0A36EAC4-91D0-480E-BA1C-8607F45923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769" y="2154544"/>
            <a:ext cx="877905" cy="877905"/>
          </a:xfrm>
          <a:prstGeom prst="rect">
            <a:avLst/>
          </a:prstGeom>
        </p:spPr>
      </p:pic>
      <p:pic>
        <p:nvPicPr>
          <p:cNvPr id="26" name="Billede 25">
            <a:extLst>
              <a:ext uri="{FF2B5EF4-FFF2-40B4-BE49-F238E27FC236}">
                <a16:creationId xmlns:a16="http://schemas.microsoft.com/office/drawing/2014/main" id="{A91ECC9C-6D49-478B-AC5D-AAA31BF316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914" y="2154544"/>
            <a:ext cx="877905" cy="877905"/>
          </a:xfrm>
          <a:prstGeom prst="rect">
            <a:avLst/>
          </a:prstGeom>
        </p:spPr>
      </p:pic>
      <p:pic>
        <p:nvPicPr>
          <p:cNvPr id="27" name="Billede 26">
            <a:extLst>
              <a:ext uri="{FF2B5EF4-FFF2-40B4-BE49-F238E27FC236}">
                <a16:creationId xmlns:a16="http://schemas.microsoft.com/office/drawing/2014/main" id="{D8E518CB-D397-4207-BE24-D05A22BD1C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588" y="2154544"/>
            <a:ext cx="877905" cy="877905"/>
          </a:xfrm>
          <a:prstGeom prst="rect">
            <a:avLst/>
          </a:prstGeom>
        </p:spPr>
      </p:pic>
      <p:pic>
        <p:nvPicPr>
          <p:cNvPr id="28" name="Billede 27">
            <a:extLst>
              <a:ext uri="{FF2B5EF4-FFF2-40B4-BE49-F238E27FC236}">
                <a16:creationId xmlns:a16="http://schemas.microsoft.com/office/drawing/2014/main" id="{1A59FFAF-EAC5-46DF-8927-FA4FEF8C94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733" y="2154544"/>
            <a:ext cx="877905" cy="877905"/>
          </a:xfrm>
          <a:prstGeom prst="rect">
            <a:avLst/>
          </a:prstGeom>
        </p:spPr>
      </p:pic>
      <p:pic>
        <p:nvPicPr>
          <p:cNvPr id="29" name="Billede 28">
            <a:extLst>
              <a:ext uri="{FF2B5EF4-FFF2-40B4-BE49-F238E27FC236}">
                <a16:creationId xmlns:a16="http://schemas.microsoft.com/office/drawing/2014/main" id="{5FE61118-E941-4502-A5C7-645AFF0943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950" y="2892074"/>
            <a:ext cx="877905" cy="877905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2ED0929D-E3F3-4D4C-B6DC-8184356F2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095" y="2892074"/>
            <a:ext cx="877905" cy="877905"/>
          </a:xfrm>
          <a:prstGeom prst="rect">
            <a:avLst/>
          </a:prstGeom>
        </p:spPr>
      </p:pic>
      <p:pic>
        <p:nvPicPr>
          <p:cNvPr id="31" name="Billede 30">
            <a:extLst>
              <a:ext uri="{FF2B5EF4-FFF2-40B4-BE49-F238E27FC236}">
                <a16:creationId xmlns:a16="http://schemas.microsoft.com/office/drawing/2014/main" id="{828E7A97-6DCB-48C7-9CC7-8AFB43CDDE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769" y="2892074"/>
            <a:ext cx="877905" cy="877905"/>
          </a:xfrm>
          <a:prstGeom prst="rect">
            <a:avLst/>
          </a:prstGeom>
        </p:spPr>
      </p:pic>
      <p:pic>
        <p:nvPicPr>
          <p:cNvPr id="32" name="Billede 31">
            <a:extLst>
              <a:ext uri="{FF2B5EF4-FFF2-40B4-BE49-F238E27FC236}">
                <a16:creationId xmlns:a16="http://schemas.microsoft.com/office/drawing/2014/main" id="{67864F4B-391C-4E42-8E84-552CD51C60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914" y="2892074"/>
            <a:ext cx="877905" cy="877905"/>
          </a:xfrm>
          <a:prstGeom prst="rect">
            <a:avLst/>
          </a:prstGeom>
        </p:spPr>
      </p:pic>
      <p:pic>
        <p:nvPicPr>
          <p:cNvPr id="33" name="Billede 32">
            <a:extLst>
              <a:ext uri="{FF2B5EF4-FFF2-40B4-BE49-F238E27FC236}">
                <a16:creationId xmlns:a16="http://schemas.microsoft.com/office/drawing/2014/main" id="{14E1E87C-E717-4B5B-BC25-923384F2A3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588" y="2892074"/>
            <a:ext cx="877905" cy="877905"/>
          </a:xfrm>
          <a:prstGeom prst="rect">
            <a:avLst/>
          </a:prstGeom>
        </p:spPr>
      </p:pic>
      <p:pic>
        <p:nvPicPr>
          <p:cNvPr id="34" name="Billede 33">
            <a:extLst>
              <a:ext uri="{FF2B5EF4-FFF2-40B4-BE49-F238E27FC236}">
                <a16:creationId xmlns:a16="http://schemas.microsoft.com/office/drawing/2014/main" id="{1455BD16-D125-4F59-864C-7130F2764B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838" y="2892073"/>
            <a:ext cx="877905" cy="877905"/>
          </a:xfrm>
          <a:prstGeom prst="rect">
            <a:avLst/>
          </a:prstGeom>
        </p:spPr>
      </p:pic>
      <p:sp>
        <p:nvSpPr>
          <p:cNvPr id="35" name="Tekstfelt 34">
            <a:extLst>
              <a:ext uri="{FF2B5EF4-FFF2-40B4-BE49-F238E27FC236}">
                <a16:creationId xmlns:a16="http://schemas.microsoft.com/office/drawing/2014/main" id="{EB8137A8-66EB-4ABD-B23A-F815682E540C}"/>
              </a:ext>
            </a:extLst>
          </p:cNvPr>
          <p:cNvSpPr txBox="1"/>
          <p:nvPr/>
        </p:nvSpPr>
        <p:spPr>
          <a:xfrm>
            <a:off x="4428420" y="2793940"/>
            <a:ext cx="916875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barcode01</a:t>
            </a:r>
            <a:endParaRPr lang="en-US" sz="1200" dirty="0"/>
          </a:p>
        </p:txBody>
      </p:sp>
      <p:sp>
        <p:nvSpPr>
          <p:cNvPr id="36" name="Tekstfelt 35">
            <a:extLst>
              <a:ext uri="{FF2B5EF4-FFF2-40B4-BE49-F238E27FC236}">
                <a16:creationId xmlns:a16="http://schemas.microsoft.com/office/drawing/2014/main" id="{58C9C04F-26B9-4997-A045-04D2BC98A3E8}"/>
              </a:ext>
            </a:extLst>
          </p:cNvPr>
          <p:cNvSpPr txBox="1"/>
          <p:nvPr/>
        </p:nvSpPr>
        <p:spPr>
          <a:xfrm>
            <a:off x="4428420" y="3527417"/>
            <a:ext cx="916875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barcode07</a:t>
            </a:r>
            <a:endParaRPr lang="en-US" sz="1200" dirty="0"/>
          </a:p>
        </p:txBody>
      </p:sp>
      <p:sp>
        <p:nvSpPr>
          <p:cNvPr id="37" name="Tekstfelt 36">
            <a:extLst>
              <a:ext uri="{FF2B5EF4-FFF2-40B4-BE49-F238E27FC236}">
                <a16:creationId xmlns:a16="http://schemas.microsoft.com/office/drawing/2014/main" id="{2A480048-59DC-43D0-B121-9AC2875AB6A0}"/>
              </a:ext>
            </a:extLst>
          </p:cNvPr>
          <p:cNvSpPr txBox="1"/>
          <p:nvPr/>
        </p:nvSpPr>
        <p:spPr>
          <a:xfrm>
            <a:off x="5210127" y="2789887"/>
            <a:ext cx="916875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barcode02</a:t>
            </a:r>
            <a:endParaRPr lang="en-US" sz="1200" dirty="0"/>
          </a:p>
        </p:txBody>
      </p:sp>
      <p:sp>
        <p:nvSpPr>
          <p:cNvPr id="38" name="Tekstfelt 37">
            <a:extLst>
              <a:ext uri="{FF2B5EF4-FFF2-40B4-BE49-F238E27FC236}">
                <a16:creationId xmlns:a16="http://schemas.microsoft.com/office/drawing/2014/main" id="{C492F199-64F6-4CC7-A893-CFDD1F0BFC0A}"/>
              </a:ext>
            </a:extLst>
          </p:cNvPr>
          <p:cNvSpPr txBox="1"/>
          <p:nvPr/>
        </p:nvSpPr>
        <p:spPr>
          <a:xfrm>
            <a:off x="6051488" y="2794383"/>
            <a:ext cx="916875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barcode03</a:t>
            </a:r>
            <a:endParaRPr lang="en-US" sz="1200" dirty="0"/>
          </a:p>
        </p:txBody>
      </p:sp>
      <p:sp>
        <p:nvSpPr>
          <p:cNvPr id="39" name="Tekstfelt 38">
            <a:extLst>
              <a:ext uri="{FF2B5EF4-FFF2-40B4-BE49-F238E27FC236}">
                <a16:creationId xmlns:a16="http://schemas.microsoft.com/office/drawing/2014/main" id="{E0C42B56-25AB-48D3-9F18-5505DFCDAB20}"/>
              </a:ext>
            </a:extLst>
          </p:cNvPr>
          <p:cNvSpPr txBox="1"/>
          <p:nvPr/>
        </p:nvSpPr>
        <p:spPr>
          <a:xfrm>
            <a:off x="6849144" y="2788244"/>
            <a:ext cx="916875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barcode04</a:t>
            </a:r>
            <a:endParaRPr lang="en-US" sz="1200" dirty="0"/>
          </a:p>
        </p:txBody>
      </p:sp>
      <p:sp>
        <p:nvSpPr>
          <p:cNvPr id="40" name="Tekstfelt 39">
            <a:extLst>
              <a:ext uri="{FF2B5EF4-FFF2-40B4-BE49-F238E27FC236}">
                <a16:creationId xmlns:a16="http://schemas.microsoft.com/office/drawing/2014/main" id="{9141D2D4-D524-49EF-91D9-DFC28CC2C90C}"/>
              </a:ext>
            </a:extLst>
          </p:cNvPr>
          <p:cNvSpPr txBox="1"/>
          <p:nvPr/>
        </p:nvSpPr>
        <p:spPr>
          <a:xfrm>
            <a:off x="7635611" y="2792634"/>
            <a:ext cx="916875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barcode05</a:t>
            </a:r>
            <a:endParaRPr lang="en-US" sz="1200" dirty="0"/>
          </a:p>
        </p:txBody>
      </p:sp>
      <p:sp>
        <p:nvSpPr>
          <p:cNvPr id="41" name="Tekstfelt 40">
            <a:extLst>
              <a:ext uri="{FF2B5EF4-FFF2-40B4-BE49-F238E27FC236}">
                <a16:creationId xmlns:a16="http://schemas.microsoft.com/office/drawing/2014/main" id="{0543D54D-6C2E-4030-9133-8E6B1AAE32E8}"/>
              </a:ext>
            </a:extLst>
          </p:cNvPr>
          <p:cNvSpPr txBox="1"/>
          <p:nvPr/>
        </p:nvSpPr>
        <p:spPr>
          <a:xfrm>
            <a:off x="8465228" y="2793940"/>
            <a:ext cx="916875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barcode06</a:t>
            </a:r>
            <a:endParaRPr lang="en-US" sz="1200" dirty="0"/>
          </a:p>
        </p:txBody>
      </p:sp>
      <p:sp>
        <p:nvSpPr>
          <p:cNvPr id="42" name="Tekstfelt 41">
            <a:extLst>
              <a:ext uri="{FF2B5EF4-FFF2-40B4-BE49-F238E27FC236}">
                <a16:creationId xmlns:a16="http://schemas.microsoft.com/office/drawing/2014/main" id="{C0A95B9B-242D-445A-8941-72046772E420}"/>
              </a:ext>
            </a:extLst>
          </p:cNvPr>
          <p:cNvSpPr txBox="1"/>
          <p:nvPr/>
        </p:nvSpPr>
        <p:spPr>
          <a:xfrm>
            <a:off x="6826676" y="3517406"/>
            <a:ext cx="916875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barcode10</a:t>
            </a:r>
            <a:endParaRPr lang="en-US" sz="1200" dirty="0"/>
          </a:p>
        </p:txBody>
      </p:sp>
      <p:sp>
        <p:nvSpPr>
          <p:cNvPr id="45" name="Tekstfelt 44">
            <a:extLst>
              <a:ext uri="{FF2B5EF4-FFF2-40B4-BE49-F238E27FC236}">
                <a16:creationId xmlns:a16="http://schemas.microsoft.com/office/drawing/2014/main" id="{E890DD54-F0DE-4863-8DE9-EA38B1DF8AF8}"/>
              </a:ext>
            </a:extLst>
          </p:cNvPr>
          <p:cNvSpPr txBox="1"/>
          <p:nvPr/>
        </p:nvSpPr>
        <p:spPr>
          <a:xfrm>
            <a:off x="9397068" y="3530973"/>
            <a:ext cx="916875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barcode96</a:t>
            </a:r>
            <a:endParaRPr lang="en-US" sz="1200" dirty="0"/>
          </a:p>
        </p:txBody>
      </p:sp>
      <p:sp>
        <p:nvSpPr>
          <p:cNvPr id="46" name="Tekstfelt 45">
            <a:extLst>
              <a:ext uri="{FF2B5EF4-FFF2-40B4-BE49-F238E27FC236}">
                <a16:creationId xmlns:a16="http://schemas.microsoft.com/office/drawing/2014/main" id="{12A856D8-7BA2-45CB-9699-98232BCBF055}"/>
              </a:ext>
            </a:extLst>
          </p:cNvPr>
          <p:cNvSpPr txBox="1"/>
          <p:nvPr/>
        </p:nvSpPr>
        <p:spPr>
          <a:xfrm>
            <a:off x="7651258" y="3515657"/>
            <a:ext cx="916875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barcode11</a:t>
            </a:r>
            <a:endParaRPr lang="en-US" sz="1200" dirty="0"/>
          </a:p>
        </p:txBody>
      </p:sp>
      <p:sp>
        <p:nvSpPr>
          <p:cNvPr id="47" name="Tekstfelt 46">
            <a:extLst>
              <a:ext uri="{FF2B5EF4-FFF2-40B4-BE49-F238E27FC236}">
                <a16:creationId xmlns:a16="http://schemas.microsoft.com/office/drawing/2014/main" id="{991EBE2D-3C04-45BF-8E5E-4A9CD92F94C7}"/>
              </a:ext>
            </a:extLst>
          </p:cNvPr>
          <p:cNvSpPr txBox="1"/>
          <p:nvPr/>
        </p:nvSpPr>
        <p:spPr>
          <a:xfrm>
            <a:off x="8820760" y="3429000"/>
            <a:ext cx="916875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…</a:t>
            </a:r>
            <a:endParaRPr lang="en-US" sz="1200" dirty="0"/>
          </a:p>
        </p:txBody>
      </p:sp>
      <p:sp>
        <p:nvSpPr>
          <p:cNvPr id="49" name="Tekstfelt 48">
            <a:extLst>
              <a:ext uri="{FF2B5EF4-FFF2-40B4-BE49-F238E27FC236}">
                <a16:creationId xmlns:a16="http://schemas.microsoft.com/office/drawing/2014/main" id="{87AE76ED-C290-45EF-90EF-B22F540779BD}"/>
              </a:ext>
            </a:extLst>
          </p:cNvPr>
          <p:cNvSpPr txBox="1"/>
          <p:nvPr/>
        </p:nvSpPr>
        <p:spPr>
          <a:xfrm>
            <a:off x="6068736" y="3527417"/>
            <a:ext cx="916875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barcode09</a:t>
            </a:r>
            <a:endParaRPr lang="en-US" sz="1200" dirty="0"/>
          </a:p>
        </p:txBody>
      </p:sp>
      <p:sp>
        <p:nvSpPr>
          <p:cNvPr id="50" name="Tekstfelt 49">
            <a:extLst>
              <a:ext uri="{FF2B5EF4-FFF2-40B4-BE49-F238E27FC236}">
                <a16:creationId xmlns:a16="http://schemas.microsoft.com/office/drawing/2014/main" id="{0A9A63A4-79A6-4CF9-BD7D-1D50CC448891}"/>
              </a:ext>
            </a:extLst>
          </p:cNvPr>
          <p:cNvSpPr txBox="1"/>
          <p:nvPr/>
        </p:nvSpPr>
        <p:spPr>
          <a:xfrm>
            <a:off x="5230719" y="3523364"/>
            <a:ext cx="916875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barcode08</a:t>
            </a:r>
            <a:endParaRPr lang="en-US" sz="1200" dirty="0"/>
          </a:p>
        </p:txBody>
      </p:sp>
      <p:sp>
        <p:nvSpPr>
          <p:cNvPr id="43" name="Billedforklaring: streg med kant og fremhævningsstreg 42">
            <a:extLst>
              <a:ext uri="{FF2B5EF4-FFF2-40B4-BE49-F238E27FC236}">
                <a16:creationId xmlns:a16="http://schemas.microsoft.com/office/drawing/2014/main" id="{36F9F27C-4B23-43A1-8694-8319736559A5}"/>
              </a:ext>
            </a:extLst>
          </p:cNvPr>
          <p:cNvSpPr/>
          <p:nvPr/>
        </p:nvSpPr>
        <p:spPr>
          <a:xfrm rot="5400000">
            <a:off x="4690071" y="4414121"/>
            <a:ext cx="2997054" cy="1591053"/>
          </a:xfrm>
          <a:prstGeom prst="accentBorderCallout1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kstfelt 43">
            <a:extLst>
              <a:ext uri="{FF2B5EF4-FFF2-40B4-BE49-F238E27FC236}">
                <a16:creationId xmlns:a16="http://schemas.microsoft.com/office/drawing/2014/main" id="{31EB1F7D-52C2-4FAA-B1E8-06ADDD38FF3E}"/>
              </a:ext>
            </a:extLst>
          </p:cNvPr>
          <p:cNvSpPr txBox="1"/>
          <p:nvPr/>
        </p:nvSpPr>
        <p:spPr>
          <a:xfrm>
            <a:off x="5574362" y="3928238"/>
            <a:ext cx="1241552" cy="2834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b="1" dirty="0"/>
              <a:t>File1.fastq.gz</a:t>
            </a:r>
          </a:p>
          <a:p>
            <a:r>
              <a:rPr lang="da-DK" sz="1100" dirty="0"/>
              <a:t>File2.fastq.gz</a:t>
            </a:r>
          </a:p>
          <a:p>
            <a:r>
              <a:rPr lang="da-DK" sz="1100" dirty="0"/>
              <a:t>File3.fastq.gz</a:t>
            </a:r>
          </a:p>
          <a:p>
            <a:r>
              <a:rPr lang="da-DK" sz="1100" dirty="0"/>
              <a:t>File4.fastq.gz</a:t>
            </a:r>
          </a:p>
          <a:p>
            <a:r>
              <a:rPr lang="da-DK" sz="1100" dirty="0"/>
              <a:t>File5.fastq.gz</a:t>
            </a:r>
          </a:p>
          <a:p>
            <a:r>
              <a:rPr lang="da-DK" sz="1100" dirty="0"/>
              <a:t>File6.fastq.gz</a:t>
            </a:r>
          </a:p>
          <a:p>
            <a:r>
              <a:rPr lang="da-DK" sz="1100" dirty="0"/>
              <a:t>File7.fastq.gz</a:t>
            </a:r>
            <a:endParaRPr lang="en-US" sz="1100" dirty="0"/>
          </a:p>
          <a:p>
            <a:r>
              <a:rPr lang="da-DK" sz="1100" dirty="0"/>
              <a:t>File8.fastq.gz</a:t>
            </a:r>
          </a:p>
          <a:p>
            <a:r>
              <a:rPr lang="da-DK" sz="1100" dirty="0"/>
              <a:t>File9.fastq.gz</a:t>
            </a:r>
          </a:p>
          <a:p>
            <a:r>
              <a:rPr lang="da-DK" sz="1100" dirty="0"/>
              <a:t>File10.fastq.gz</a:t>
            </a:r>
            <a:endParaRPr lang="en-US" sz="1100" dirty="0"/>
          </a:p>
          <a:p>
            <a:r>
              <a:rPr lang="da-DK" sz="1100" dirty="0"/>
              <a:t>File11.fastq.gz</a:t>
            </a:r>
          </a:p>
          <a:p>
            <a:r>
              <a:rPr lang="da-DK" sz="1100" dirty="0"/>
              <a:t>File12.fastq.gz</a:t>
            </a:r>
          </a:p>
          <a:p>
            <a:r>
              <a:rPr lang="da-DK" sz="1100" dirty="0"/>
              <a:t>File13.fastq.gz</a:t>
            </a:r>
            <a:endParaRPr lang="en-US" sz="1100" dirty="0"/>
          </a:p>
          <a:p>
            <a:r>
              <a:rPr lang="da-DK" sz="1100" dirty="0"/>
              <a:t>File14.fastq.gz</a:t>
            </a:r>
          </a:p>
          <a:p>
            <a:r>
              <a:rPr lang="da-DK" sz="1100" dirty="0"/>
              <a:t>File15.fastq.gz</a:t>
            </a:r>
          </a:p>
          <a:p>
            <a:r>
              <a:rPr lang="da-DK" sz="1100" dirty="0"/>
              <a:t>File16.fastq.gz</a:t>
            </a:r>
          </a:p>
          <a:p>
            <a:r>
              <a:rPr lang="da-DK" sz="1100" dirty="0"/>
              <a:t>….</a:t>
            </a:r>
            <a:endParaRPr lang="en-US" sz="1100" dirty="0"/>
          </a:p>
          <a:p>
            <a:endParaRPr lang="en-US" sz="1100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BDF5C5BA-A6B4-4AB9-AE42-55DAA81F4790}"/>
              </a:ext>
            </a:extLst>
          </p:cNvPr>
          <p:cNvSpPr txBox="1"/>
          <p:nvPr/>
        </p:nvSpPr>
        <p:spPr>
          <a:xfrm>
            <a:off x="7663609" y="4735702"/>
            <a:ext cx="3122579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 err="1"/>
              <a:t>Each</a:t>
            </a:r>
            <a:r>
              <a:rPr lang="da-DK" sz="2400" dirty="0"/>
              <a:t> </a:t>
            </a:r>
            <a:r>
              <a:rPr lang="da-DK" sz="2400" dirty="0" err="1"/>
              <a:t>fastq.qz</a:t>
            </a:r>
            <a:r>
              <a:rPr lang="da-DK" sz="2400" dirty="0"/>
              <a:t> file </a:t>
            </a:r>
            <a:r>
              <a:rPr lang="da-DK" sz="2400" dirty="0" err="1"/>
              <a:t>contains</a:t>
            </a:r>
            <a:r>
              <a:rPr lang="da-DK" sz="2400" dirty="0"/>
              <a:t> 4000 </a:t>
            </a:r>
            <a:r>
              <a:rPr lang="da-DK" sz="2400" dirty="0" err="1"/>
              <a:t>reads</a:t>
            </a:r>
            <a:r>
              <a:rPr lang="da-DK" sz="2400" dirty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048118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A5E6A4-6B0D-4808-B45C-256D33044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Nanopore </a:t>
            </a:r>
            <a:r>
              <a:rPr lang="da-DK" dirty="0" err="1"/>
              <a:t>sequencing</a:t>
            </a:r>
            <a:r>
              <a:rPr lang="da-DK" dirty="0"/>
              <a:t> output</a:t>
            </a:r>
            <a:endParaRPr lang="en-US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99FE0A1-AD61-48F4-A3EB-E61783992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487" y="1576874"/>
            <a:ext cx="11352563" cy="4702726"/>
          </a:xfrm>
        </p:spPr>
        <p:txBody>
          <a:bodyPr/>
          <a:lstStyle/>
          <a:p>
            <a:r>
              <a:rPr lang="da-DK" dirty="0"/>
              <a:t>Real-time </a:t>
            </a:r>
            <a:r>
              <a:rPr lang="da-DK" dirty="0" err="1"/>
              <a:t>sequencing</a:t>
            </a:r>
            <a:r>
              <a:rPr lang="da-DK" dirty="0"/>
              <a:t> and real-time base </a:t>
            </a:r>
            <a:r>
              <a:rPr lang="da-DK" dirty="0" err="1"/>
              <a:t>calling</a:t>
            </a:r>
            <a:r>
              <a:rPr lang="da-DK" dirty="0"/>
              <a:t> 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27EE4A86-0295-4803-BDF7-A322A24E9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C9431529-38D2-4DA6-955B-35D2DAF59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35</a:t>
            </a:fld>
            <a:endParaRPr lang="en-GB" dirty="0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25118803-B3CE-49F4-A436-7CD05CE74A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3581399"/>
            <a:ext cx="1444787" cy="1444787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30A2A7BA-A2ED-4E49-A2B0-C79A9D32DDEC}"/>
              </a:ext>
            </a:extLst>
          </p:cNvPr>
          <p:cNvSpPr txBox="1"/>
          <p:nvPr/>
        </p:nvSpPr>
        <p:spPr>
          <a:xfrm>
            <a:off x="442724" y="4656415"/>
            <a:ext cx="160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 err="1"/>
              <a:t>FASTQ_pass</a:t>
            </a:r>
            <a:endParaRPr lang="en-US" sz="2000" dirty="0"/>
          </a:p>
        </p:txBody>
      </p:sp>
      <p:sp>
        <p:nvSpPr>
          <p:cNvPr id="6" name="Billedforklaring: streg med kant og fremhævningsstreg 5">
            <a:extLst>
              <a:ext uri="{FF2B5EF4-FFF2-40B4-BE49-F238E27FC236}">
                <a16:creationId xmlns:a16="http://schemas.microsoft.com/office/drawing/2014/main" id="{65D21413-B490-4C17-8479-7608D7EEA5E2}"/>
              </a:ext>
            </a:extLst>
          </p:cNvPr>
          <p:cNvSpPr/>
          <p:nvPr/>
        </p:nvSpPr>
        <p:spPr>
          <a:xfrm>
            <a:off x="4282750" y="2031742"/>
            <a:ext cx="6839339" cy="2167033"/>
          </a:xfrm>
          <a:prstGeom prst="accentBorderCallout1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Billede 22">
            <a:extLst>
              <a:ext uri="{FF2B5EF4-FFF2-40B4-BE49-F238E27FC236}">
                <a16:creationId xmlns:a16="http://schemas.microsoft.com/office/drawing/2014/main" id="{58D689C9-7A58-43E5-861A-D4A0151BDF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950" y="2154544"/>
            <a:ext cx="877905" cy="877905"/>
          </a:xfrm>
          <a:prstGeom prst="rect">
            <a:avLst/>
          </a:prstGeom>
        </p:spPr>
      </p:pic>
      <p:pic>
        <p:nvPicPr>
          <p:cNvPr id="24" name="Billede 23">
            <a:extLst>
              <a:ext uri="{FF2B5EF4-FFF2-40B4-BE49-F238E27FC236}">
                <a16:creationId xmlns:a16="http://schemas.microsoft.com/office/drawing/2014/main" id="{500EF9C6-3568-4ACD-A5E0-1061DC8704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095" y="2154544"/>
            <a:ext cx="877905" cy="877905"/>
          </a:xfrm>
          <a:prstGeom prst="rect">
            <a:avLst/>
          </a:prstGeom>
        </p:spPr>
      </p:pic>
      <p:pic>
        <p:nvPicPr>
          <p:cNvPr id="25" name="Billede 24">
            <a:extLst>
              <a:ext uri="{FF2B5EF4-FFF2-40B4-BE49-F238E27FC236}">
                <a16:creationId xmlns:a16="http://schemas.microsoft.com/office/drawing/2014/main" id="{0A36EAC4-91D0-480E-BA1C-8607F45923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769" y="2154544"/>
            <a:ext cx="877905" cy="877905"/>
          </a:xfrm>
          <a:prstGeom prst="rect">
            <a:avLst/>
          </a:prstGeom>
        </p:spPr>
      </p:pic>
      <p:pic>
        <p:nvPicPr>
          <p:cNvPr id="26" name="Billede 25">
            <a:extLst>
              <a:ext uri="{FF2B5EF4-FFF2-40B4-BE49-F238E27FC236}">
                <a16:creationId xmlns:a16="http://schemas.microsoft.com/office/drawing/2014/main" id="{A91ECC9C-6D49-478B-AC5D-AAA31BF316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914" y="2154544"/>
            <a:ext cx="877905" cy="877905"/>
          </a:xfrm>
          <a:prstGeom prst="rect">
            <a:avLst/>
          </a:prstGeom>
        </p:spPr>
      </p:pic>
      <p:pic>
        <p:nvPicPr>
          <p:cNvPr id="27" name="Billede 26">
            <a:extLst>
              <a:ext uri="{FF2B5EF4-FFF2-40B4-BE49-F238E27FC236}">
                <a16:creationId xmlns:a16="http://schemas.microsoft.com/office/drawing/2014/main" id="{D8E518CB-D397-4207-BE24-D05A22BD1C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588" y="2154544"/>
            <a:ext cx="877905" cy="877905"/>
          </a:xfrm>
          <a:prstGeom prst="rect">
            <a:avLst/>
          </a:prstGeom>
        </p:spPr>
      </p:pic>
      <p:pic>
        <p:nvPicPr>
          <p:cNvPr id="28" name="Billede 27">
            <a:extLst>
              <a:ext uri="{FF2B5EF4-FFF2-40B4-BE49-F238E27FC236}">
                <a16:creationId xmlns:a16="http://schemas.microsoft.com/office/drawing/2014/main" id="{1A59FFAF-EAC5-46DF-8927-FA4FEF8C94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733" y="2154544"/>
            <a:ext cx="877905" cy="877905"/>
          </a:xfrm>
          <a:prstGeom prst="rect">
            <a:avLst/>
          </a:prstGeom>
        </p:spPr>
      </p:pic>
      <p:pic>
        <p:nvPicPr>
          <p:cNvPr id="29" name="Billede 28">
            <a:extLst>
              <a:ext uri="{FF2B5EF4-FFF2-40B4-BE49-F238E27FC236}">
                <a16:creationId xmlns:a16="http://schemas.microsoft.com/office/drawing/2014/main" id="{5FE61118-E941-4502-A5C7-645AFF0943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950" y="2892074"/>
            <a:ext cx="877905" cy="877905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2ED0929D-E3F3-4D4C-B6DC-8184356F2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095" y="2892074"/>
            <a:ext cx="877905" cy="877905"/>
          </a:xfrm>
          <a:prstGeom prst="rect">
            <a:avLst/>
          </a:prstGeom>
        </p:spPr>
      </p:pic>
      <p:pic>
        <p:nvPicPr>
          <p:cNvPr id="31" name="Billede 30">
            <a:extLst>
              <a:ext uri="{FF2B5EF4-FFF2-40B4-BE49-F238E27FC236}">
                <a16:creationId xmlns:a16="http://schemas.microsoft.com/office/drawing/2014/main" id="{828E7A97-6DCB-48C7-9CC7-8AFB43CDDE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769" y="2892074"/>
            <a:ext cx="877905" cy="877905"/>
          </a:xfrm>
          <a:prstGeom prst="rect">
            <a:avLst/>
          </a:prstGeom>
        </p:spPr>
      </p:pic>
      <p:pic>
        <p:nvPicPr>
          <p:cNvPr id="32" name="Billede 31">
            <a:extLst>
              <a:ext uri="{FF2B5EF4-FFF2-40B4-BE49-F238E27FC236}">
                <a16:creationId xmlns:a16="http://schemas.microsoft.com/office/drawing/2014/main" id="{67864F4B-391C-4E42-8E84-552CD51C60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914" y="2892074"/>
            <a:ext cx="877905" cy="877905"/>
          </a:xfrm>
          <a:prstGeom prst="rect">
            <a:avLst/>
          </a:prstGeom>
        </p:spPr>
      </p:pic>
      <p:pic>
        <p:nvPicPr>
          <p:cNvPr id="33" name="Billede 32">
            <a:extLst>
              <a:ext uri="{FF2B5EF4-FFF2-40B4-BE49-F238E27FC236}">
                <a16:creationId xmlns:a16="http://schemas.microsoft.com/office/drawing/2014/main" id="{14E1E87C-E717-4B5B-BC25-923384F2A3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588" y="2892074"/>
            <a:ext cx="877905" cy="877905"/>
          </a:xfrm>
          <a:prstGeom prst="rect">
            <a:avLst/>
          </a:prstGeom>
        </p:spPr>
      </p:pic>
      <p:pic>
        <p:nvPicPr>
          <p:cNvPr id="34" name="Billede 33">
            <a:extLst>
              <a:ext uri="{FF2B5EF4-FFF2-40B4-BE49-F238E27FC236}">
                <a16:creationId xmlns:a16="http://schemas.microsoft.com/office/drawing/2014/main" id="{1455BD16-D125-4F59-864C-7130F2764B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838" y="2892073"/>
            <a:ext cx="877905" cy="877905"/>
          </a:xfrm>
          <a:prstGeom prst="rect">
            <a:avLst/>
          </a:prstGeom>
        </p:spPr>
      </p:pic>
      <p:sp>
        <p:nvSpPr>
          <p:cNvPr id="35" name="Tekstfelt 34">
            <a:extLst>
              <a:ext uri="{FF2B5EF4-FFF2-40B4-BE49-F238E27FC236}">
                <a16:creationId xmlns:a16="http://schemas.microsoft.com/office/drawing/2014/main" id="{EB8137A8-66EB-4ABD-B23A-F815682E540C}"/>
              </a:ext>
            </a:extLst>
          </p:cNvPr>
          <p:cNvSpPr txBox="1"/>
          <p:nvPr/>
        </p:nvSpPr>
        <p:spPr>
          <a:xfrm>
            <a:off x="4428420" y="2793940"/>
            <a:ext cx="916875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barcode01</a:t>
            </a:r>
            <a:endParaRPr lang="en-US" sz="1200" dirty="0"/>
          </a:p>
        </p:txBody>
      </p:sp>
      <p:sp>
        <p:nvSpPr>
          <p:cNvPr id="36" name="Tekstfelt 35">
            <a:extLst>
              <a:ext uri="{FF2B5EF4-FFF2-40B4-BE49-F238E27FC236}">
                <a16:creationId xmlns:a16="http://schemas.microsoft.com/office/drawing/2014/main" id="{58C9C04F-26B9-4997-A045-04D2BC98A3E8}"/>
              </a:ext>
            </a:extLst>
          </p:cNvPr>
          <p:cNvSpPr txBox="1"/>
          <p:nvPr/>
        </p:nvSpPr>
        <p:spPr>
          <a:xfrm>
            <a:off x="4428420" y="3527417"/>
            <a:ext cx="916875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barcode07</a:t>
            </a:r>
            <a:endParaRPr lang="en-US" sz="1200" dirty="0"/>
          </a:p>
        </p:txBody>
      </p:sp>
      <p:sp>
        <p:nvSpPr>
          <p:cNvPr id="37" name="Tekstfelt 36">
            <a:extLst>
              <a:ext uri="{FF2B5EF4-FFF2-40B4-BE49-F238E27FC236}">
                <a16:creationId xmlns:a16="http://schemas.microsoft.com/office/drawing/2014/main" id="{2A480048-59DC-43D0-B121-9AC2875AB6A0}"/>
              </a:ext>
            </a:extLst>
          </p:cNvPr>
          <p:cNvSpPr txBox="1"/>
          <p:nvPr/>
        </p:nvSpPr>
        <p:spPr>
          <a:xfrm>
            <a:off x="5210127" y="2789887"/>
            <a:ext cx="916875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barcode02</a:t>
            </a:r>
            <a:endParaRPr lang="en-US" sz="1200" dirty="0"/>
          </a:p>
        </p:txBody>
      </p:sp>
      <p:sp>
        <p:nvSpPr>
          <p:cNvPr id="38" name="Tekstfelt 37">
            <a:extLst>
              <a:ext uri="{FF2B5EF4-FFF2-40B4-BE49-F238E27FC236}">
                <a16:creationId xmlns:a16="http://schemas.microsoft.com/office/drawing/2014/main" id="{C492F199-64F6-4CC7-A893-CFDD1F0BFC0A}"/>
              </a:ext>
            </a:extLst>
          </p:cNvPr>
          <p:cNvSpPr txBox="1"/>
          <p:nvPr/>
        </p:nvSpPr>
        <p:spPr>
          <a:xfrm>
            <a:off x="6051488" y="2794383"/>
            <a:ext cx="916875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barcode03</a:t>
            </a:r>
            <a:endParaRPr lang="en-US" sz="1200" dirty="0"/>
          </a:p>
        </p:txBody>
      </p:sp>
      <p:sp>
        <p:nvSpPr>
          <p:cNvPr id="39" name="Tekstfelt 38">
            <a:extLst>
              <a:ext uri="{FF2B5EF4-FFF2-40B4-BE49-F238E27FC236}">
                <a16:creationId xmlns:a16="http://schemas.microsoft.com/office/drawing/2014/main" id="{E0C42B56-25AB-48D3-9F18-5505DFCDAB20}"/>
              </a:ext>
            </a:extLst>
          </p:cNvPr>
          <p:cNvSpPr txBox="1"/>
          <p:nvPr/>
        </p:nvSpPr>
        <p:spPr>
          <a:xfrm>
            <a:off x="6849144" y="2788244"/>
            <a:ext cx="916875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barcode04</a:t>
            </a:r>
            <a:endParaRPr lang="en-US" sz="1200" dirty="0"/>
          </a:p>
        </p:txBody>
      </p:sp>
      <p:sp>
        <p:nvSpPr>
          <p:cNvPr id="40" name="Tekstfelt 39">
            <a:extLst>
              <a:ext uri="{FF2B5EF4-FFF2-40B4-BE49-F238E27FC236}">
                <a16:creationId xmlns:a16="http://schemas.microsoft.com/office/drawing/2014/main" id="{9141D2D4-D524-49EF-91D9-DFC28CC2C90C}"/>
              </a:ext>
            </a:extLst>
          </p:cNvPr>
          <p:cNvSpPr txBox="1"/>
          <p:nvPr/>
        </p:nvSpPr>
        <p:spPr>
          <a:xfrm>
            <a:off x="7635611" y="2792634"/>
            <a:ext cx="916875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barcode05</a:t>
            </a:r>
            <a:endParaRPr lang="en-US" sz="1200" dirty="0"/>
          </a:p>
        </p:txBody>
      </p:sp>
      <p:sp>
        <p:nvSpPr>
          <p:cNvPr id="41" name="Tekstfelt 40">
            <a:extLst>
              <a:ext uri="{FF2B5EF4-FFF2-40B4-BE49-F238E27FC236}">
                <a16:creationId xmlns:a16="http://schemas.microsoft.com/office/drawing/2014/main" id="{0543D54D-6C2E-4030-9133-8E6B1AAE32E8}"/>
              </a:ext>
            </a:extLst>
          </p:cNvPr>
          <p:cNvSpPr txBox="1"/>
          <p:nvPr/>
        </p:nvSpPr>
        <p:spPr>
          <a:xfrm>
            <a:off x="8465228" y="2793940"/>
            <a:ext cx="916875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barcode06</a:t>
            </a:r>
            <a:endParaRPr lang="en-US" sz="1200" dirty="0"/>
          </a:p>
        </p:txBody>
      </p:sp>
      <p:sp>
        <p:nvSpPr>
          <p:cNvPr id="42" name="Tekstfelt 41">
            <a:extLst>
              <a:ext uri="{FF2B5EF4-FFF2-40B4-BE49-F238E27FC236}">
                <a16:creationId xmlns:a16="http://schemas.microsoft.com/office/drawing/2014/main" id="{C0A95B9B-242D-445A-8941-72046772E420}"/>
              </a:ext>
            </a:extLst>
          </p:cNvPr>
          <p:cNvSpPr txBox="1"/>
          <p:nvPr/>
        </p:nvSpPr>
        <p:spPr>
          <a:xfrm>
            <a:off x="6826676" y="3517406"/>
            <a:ext cx="916875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barcode10</a:t>
            </a:r>
            <a:endParaRPr lang="en-US" sz="1200" dirty="0"/>
          </a:p>
        </p:txBody>
      </p:sp>
      <p:sp>
        <p:nvSpPr>
          <p:cNvPr id="45" name="Tekstfelt 44">
            <a:extLst>
              <a:ext uri="{FF2B5EF4-FFF2-40B4-BE49-F238E27FC236}">
                <a16:creationId xmlns:a16="http://schemas.microsoft.com/office/drawing/2014/main" id="{E890DD54-F0DE-4863-8DE9-EA38B1DF8AF8}"/>
              </a:ext>
            </a:extLst>
          </p:cNvPr>
          <p:cNvSpPr txBox="1"/>
          <p:nvPr/>
        </p:nvSpPr>
        <p:spPr>
          <a:xfrm>
            <a:off x="9397068" y="3530973"/>
            <a:ext cx="916875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barcode96</a:t>
            </a:r>
            <a:endParaRPr lang="en-US" sz="1200" dirty="0"/>
          </a:p>
        </p:txBody>
      </p:sp>
      <p:sp>
        <p:nvSpPr>
          <p:cNvPr id="46" name="Tekstfelt 45">
            <a:extLst>
              <a:ext uri="{FF2B5EF4-FFF2-40B4-BE49-F238E27FC236}">
                <a16:creationId xmlns:a16="http://schemas.microsoft.com/office/drawing/2014/main" id="{12A856D8-7BA2-45CB-9699-98232BCBF055}"/>
              </a:ext>
            </a:extLst>
          </p:cNvPr>
          <p:cNvSpPr txBox="1"/>
          <p:nvPr/>
        </p:nvSpPr>
        <p:spPr>
          <a:xfrm>
            <a:off x="7651258" y="3515657"/>
            <a:ext cx="916875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barcode11</a:t>
            </a:r>
            <a:endParaRPr lang="en-US" sz="1200" dirty="0"/>
          </a:p>
        </p:txBody>
      </p:sp>
      <p:sp>
        <p:nvSpPr>
          <p:cNvPr id="47" name="Tekstfelt 46">
            <a:extLst>
              <a:ext uri="{FF2B5EF4-FFF2-40B4-BE49-F238E27FC236}">
                <a16:creationId xmlns:a16="http://schemas.microsoft.com/office/drawing/2014/main" id="{991EBE2D-3C04-45BF-8E5E-4A9CD92F94C7}"/>
              </a:ext>
            </a:extLst>
          </p:cNvPr>
          <p:cNvSpPr txBox="1"/>
          <p:nvPr/>
        </p:nvSpPr>
        <p:spPr>
          <a:xfrm>
            <a:off x="8820760" y="3429000"/>
            <a:ext cx="916875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…</a:t>
            </a:r>
            <a:endParaRPr lang="en-US" sz="1200" dirty="0"/>
          </a:p>
        </p:txBody>
      </p:sp>
      <p:sp>
        <p:nvSpPr>
          <p:cNvPr id="49" name="Tekstfelt 48">
            <a:extLst>
              <a:ext uri="{FF2B5EF4-FFF2-40B4-BE49-F238E27FC236}">
                <a16:creationId xmlns:a16="http://schemas.microsoft.com/office/drawing/2014/main" id="{87AE76ED-C290-45EF-90EF-B22F540779BD}"/>
              </a:ext>
            </a:extLst>
          </p:cNvPr>
          <p:cNvSpPr txBox="1"/>
          <p:nvPr/>
        </p:nvSpPr>
        <p:spPr>
          <a:xfrm>
            <a:off x="6068736" y="3527417"/>
            <a:ext cx="916875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barcode09</a:t>
            </a:r>
            <a:endParaRPr lang="en-US" sz="1200" dirty="0"/>
          </a:p>
        </p:txBody>
      </p:sp>
      <p:sp>
        <p:nvSpPr>
          <p:cNvPr id="50" name="Tekstfelt 49">
            <a:extLst>
              <a:ext uri="{FF2B5EF4-FFF2-40B4-BE49-F238E27FC236}">
                <a16:creationId xmlns:a16="http://schemas.microsoft.com/office/drawing/2014/main" id="{0A9A63A4-79A6-4CF9-BD7D-1D50CC448891}"/>
              </a:ext>
            </a:extLst>
          </p:cNvPr>
          <p:cNvSpPr txBox="1"/>
          <p:nvPr/>
        </p:nvSpPr>
        <p:spPr>
          <a:xfrm>
            <a:off x="5230719" y="3523364"/>
            <a:ext cx="916875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barcode08</a:t>
            </a:r>
            <a:endParaRPr lang="en-US" sz="1200" dirty="0"/>
          </a:p>
        </p:txBody>
      </p:sp>
      <p:sp>
        <p:nvSpPr>
          <p:cNvPr id="43" name="Billedforklaring: streg med kant og fremhævningsstreg 42">
            <a:extLst>
              <a:ext uri="{FF2B5EF4-FFF2-40B4-BE49-F238E27FC236}">
                <a16:creationId xmlns:a16="http://schemas.microsoft.com/office/drawing/2014/main" id="{36F9F27C-4B23-43A1-8694-8319736559A5}"/>
              </a:ext>
            </a:extLst>
          </p:cNvPr>
          <p:cNvSpPr/>
          <p:nvPr/>
        </p:nvSpPr>
        <p:spPr>
          <a:xfrm rot="5400000">
            <a:off x="4690071" y="4414121"/>
            <a:ext cx="2997054" cy="1591053"/>
          </a:xfrm>
          <a:prstGeom prst="accentBorderCallout1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kstfelt 43">
            <a:extLst>
              <a:ext uri="{FF2B5EF4-FFF2-40B4-BE49-F238E27FC236}">
                <a16:creationId xmlns:a16="http://schemas.microsoft.com/office/drawing/2014/main" id="{31EB1F7D-52C2-4FAA-B1E8-06ADDD38FF3E}"/>
              </a:ext>
            </a:extLst>
          </p:cNvPr>
          <p:cNvSpPr txBox="1"/>
          <p:nvPr/>
        </p:nvSpPr>
        <p:spPr>
          <a:xfrm>
            <a:off x="5574362" y="3928238"/>
            <a:ext cx="1241552" cy="2834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dirty="0"/>
              <a:t>File1.fastq.gz</a:t>
            </a:r>
          </a:p>
          <a:p>
            <a:r>
              <a:rPr lang="da-DK" sz="1100" dirty="0"/>
              <a:t>File2.fastq.gz</a:t>
            </a:r>
          </a:p>
          <a:p>
            <a:r>
              <a:rPr lang="da-DK" sz="1100" dirty="0"/>
              <a:t>File3.fastq.gz</a:t>
            </a:r>
          </a:p>
          <a:p>
            <a:r>
              <a:rPr lang="da-DK" sz="1100" dirty="0"/>
              <a:t>File4.fastq.gz</a:t>
            </a:r>
          </a:p>
          <a:p>
            <a:r>
              <a:rPr lang="da-DK" sz="1100" dirty="0"/>
              <a:t>File5.fastq.gz</a:t>
            </a:r>
          </a:p>
          <a:p>
            <a:r>
              <a:rPr lang="da-DK" sz="1100" dirty="0"/>
              <a:t>File6.fastq.gz</a:t>
            </a:r>
          </a:p>
          <a:p>
            <a:r>
              <a:rPr lang="da-DK" sz="1100" dirty="0"/>
              <a:t>File7.fastq.gz</a:t>
            </a:r>
            <a:endParaRPr lang="en-US" sz="1100" dirty="0"/>
          </a:p>
          <a:p>
            <a:r>
              <a:rPr lang="da-DK" sz="1100" dirty="0"/>
              <a:t>File8.fastq.gz</a:t>
            </a:r>
          </a:p>
          <a:p>
            <a:r>
              <a:rPr lang="da-DK" sz="1100" dirty="0"/>
              <a:t>File9.fastq.gz</a:t>
            </a:r>
          </a:p>
          <a:p>
            <a:r>
              <a:rPr lang="da-DK" sz="1100" dirty="0"/>
              <a:t>File10.fastq.gz</a:t>
            </a:r>
            <a:endParaRPr lang="en-US" sz="1100" dirty="0"/>
          </a:p>
          <a:p>
            <a:r>
              <a:rPr lang="da-DK" sz="1100" dirty="0"/>
              <a:t>File11.fastq.gz</a:t>
            </a:r>
          </a:p>
          <a:p>
            <a:r>
              <a:rPr lang="da-DK" sz="1100" dirty="0"/>
              <a:t>File12.fastq.gz</a:t>
            </a:r>
          </a:p>
          <a:p>
            <a:r>
              <a:rPr lang="da-DK" sz="1100" dirty="0"/>
              <a:t>File13.fastq.gz</a:t>
            </a:r>
            <a:endParaRPr lang="en-US" sz="1100" dirty="0"/>
          </a:p>
          <a:p>
            <a:r>
              <a:rPr lang="da-DK" sz="1100" dirty="0"/>
              <a:t>File14.fastq.gz</a:t>
            </a:r>
          </a:p>
          <a:p>
            <a:r>
              <a:rPr lang="da-DK" sz="1100" dirty="0"/>
              <a:t>File15.fastq.gz</a:t>
            </a:r>
          </a:p>
          <a:p>
            <a:r>
              <a:rPr lang="da-DK" sz="1100" dirty="0"/>
              <a:t>File16.fastq.gz</a:t>
            </a:r>
          </a:p>
          <a:p>
            <a:r>
              <a:rPr lang="da-DK" sz="1100" dirty="0"/>
              <a:t>….</a:t>
            </a:r>
            <a:endParaRPr lang="en-US" sz="1100" dirty="0"/>
          </a:p>
          <a:p>
            <a:endParaRPr lang="en-US" sz="1100" dirty="0"/>
          </a:p>
        </p:txBody>
      </p:sp>
      <p:sp>
        <p:nvSpPr>
          <p:cNvPr id="8" name="Højre klammeparentes 7">
            <a:extLst>
              <a:ext uri="{FF2B5EF4-FFF2-40B4-BE49-F238E27FC236}">
                <a16:creationId xmlns:a16="http://schemas.microsoft.com/office/drawing/2014/main" id="{5F79307E-F848-4F0E-9D94-1A98F24FA9F0}"/>
              </a:ext>
            </a:extLst>
          </p:cNvPr>
          <p:cNvSpPr/>
          <p:nvPr/>
        </p:nvSpPr>
        <p:spPr>
          <a:xfrm>
            <a:off x="6956619" y="3695228"/>
            <a:ext cx="439026" cy="2997055"/>
          </a:xfrm>
          <a:prstGeom prst="rightBrac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BDCF54F8-B36E-4821-BD07-6D002ACE2A89}"/>
              </a:ext>
            </a:extLst>
          </p:cNvPr>
          <p:cNvSpPr txBox="1"/>
          <p:nvPr/>
        </p:nvSpPr>
        <p:spPr>
          <a:xfrm>
            <a:off x="7656091" y="4941881"/>
            <a:ext cx="380186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Ec0*_</a:t>
            </a:r>
            <a:r>
              <a:rPr lang="da-DK" dirty="0" err="1"/>
              <a:t>super.fastq.qz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4461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965309-E593-457E-B65A-D0D12E1C9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Look at a Nanopore FASTQ file </a:t>
            </a:r>
            <a:r>
              <a:rPr lang="da-DK" dirty="0" err="1"/>
              <a:t>exercise</a:t>
            </a:r>
            <a:endParaRPr lang="en-US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024D6B2-71AE-4880-A0F0-E837745BD2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da-DK" dirty="0" err="1"/>
              <a:t>Use</a:t>
            </a:r>
            <a:r>
              <a:rPr lang="da-DK" dirty="0"/>
              <a:t> </a:t>
            </a:r>
            <a:r>
              <a:rPr lang="en-US" dirty="0">
                <a:highlight>
                  <a:srgbClr val="C0C0C0"/>
                </a:highlight>
              </a:rPr>
              <a:t>less [file.fastq.gz] </a:t>
            </a:r>
            <a:r>
              <a:rPr lang="en-US" dirty="0"/>
              <a:t>to look at a </a:t>
            </a:r>
            <a:r>
              <a:rPr lang="en-US" dirty="0" err="1"/>
              <a:t>gzipped</a:t>
            </a:r>
            <a:r>
              <a:rPr lang="en-US" dirty="0"/>
              <a:t> FASTQ file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 err="1"/>
              <a:t>Choose</a:t>
            </a:r>
            <a:r>
              <a:rPr lang="da-DK" dirty="0"/>
              <a:t> a Nanopore FASTQ file and look at 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/>
              <a:t>W</a:t>
            </a:r>
            <a:r>
              <a:rPr lang="en-US" dirty="0" err="1"/>
              <a:t>hich</a:t>
            </a:r>
            <a:r>
              <a:rPr lang="en-US" dirty="0"/>
              <a:t> barcode was your isolate marked with?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 err="1"/>
              <a:t>When</a:t>
            </a:r>
            <a:r>
              <a:rPr lang="da-DK" dirty="0"/>
              <a:t> </a:t>
            </a:r>
            <a:r>
              <a:rPr lang="da-DK" dirty="0" err="1"/>
              <a:t>was</a:t>
            </a:r>
            <a:r>
              <a:rPr lang="da-DK" dirty="0"/>
              <a:t> the </a:t>
            </a:r>
            <a:r>
              <a:rPr lang="da-DK" dirty="0" err="1"/>
              <a:t>first</a:t>
            </a:r>
            <a:r>
              <a:rPr lang="da-DK" dirty="0"/>
              <a:t> </a:t>
            </a:r>
            <a:r>
              <a:rPr lang="da-DK" dirty="0" err="1"/>
              <a:t>read</a:t>
            </a:r>
            <a:r>
              <a:rPr lang="da-DK" dirty="0"/>
              <a:t> in the FASTQ file </a:t>
            </a:r>
            <a:r>
              <a:rPr lang="da-DK" dirty="0" err="1"/>
              <a:t>sequenced</a:t>
            </a:r>
            <a:r>
              <a:rPr lang="da-DK" dirty="0"/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 err="1">
                <a:latin typeface="Tahoma"/>
                <a:ea typeface="Tahoma"/>
                <a:cs typeface="Tahoma"/>
              </a:rPr>
              <a:t>What</a:t>
            </a:r>
            <a:r>
              <a:rPr lang="da-DK" dirty="0">
                <a:latin typeface="Tahoma"/>
                <a:ea typeface="Tahoma"/>
                <a:cs typeface="Tahoma"/>
              </a:rPr>
              <a:t> </a:t>
            </a:r>
            <a:r>
              <a:rPr lang="da-DK" dirty="0" err="1">
                <a:latin typeface="Tahoma"/>
                <a:ea typeface="Tahoma"/>
                <a:cs typeface="Tahoma"/>
              </a:rPr>
              <a:t>other</a:t>
            </a:r>
            <a:r>
              <a:rPr lang="da-DK" dirty="0">
                <a:latin typeface="Tahoma"/>
                <a:ea typeface="Tahoma"/>
                <a:cs typeface="Tahoma"/>
              </a:rPr>
              <a:t> information </a:t>
            </a:r>
            <a:r>
              <a:rPr lang="da-DK" dirty="0" err="1">
                <a:latin typeface="Tahoma"/>
                <a:ea typeface="Tahoma"/>
                <a:cs typeface="Tahoma"/>
              </a:rPr>
              <a:t>can</a:t>
            </a:r>
            <a:r>
              <a:rPr lang="da-DK" dirty="0">
                <a:latin typeface="Tahoma"/>
                <a:ea typeface="Tahoma"/>
                <a:cs typeface="Tahoma"/>
              </a:rPr>
              <a:t> </a:t>
            </a:r>
            <a:r>
              <a:rPr lang="da-DK" dirty="0" err="1">
                <a:latin typeface="Tahoma"/>
                <a:ea typeface="Tahoma"/>
                <a:cs typeface="Tahoma"/>
              </a:rPr>
              <a:t>you</a:t>
            </a:r>
            <a:r>
              <a:rPr lang="da-DK" dirty="0">
                <a:latin typeface="Tahoma"/>
                <a:ea typeface="Tahoma"/>
                <a:cs typeface="Tahoma"/>
              </a:rPr>
              <a:t> </a:t>
            </a:r>
            <a:r>
              <a:rPr lang="da-DK" dirty="0" err="1">
                <a:latin typeface="Tahoma"/>
                <a:ea typeface="Tahoma"/>
                <a:cs typeface="Tahoma"/>
              </a:rPr>
              <a:t>extract</a:t>
            </a:r>
            <a:r>
              <a:rPr lang="da-DK" dirty="0">
                <a:latin typeface="Tahoma"/>
                <a:ea typeface="Tahoma"/>
                <a:cs typeface="Tahoma"/>
              </a:rPr>
              <a:t> from the header?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97F1E3DF-F086-4BAE-A60C-C136E7A7B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DA2F1F5-66A5-4031-A815-D2405D76F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36</a:t>
            </a:fld>
            <a:endParaRPr lang="en-GB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04DD0B24-F4EB-4E44-A1D6-D7047F4B1359}"/>
              </a:ext>
            </a:extLst>
          </p:cNvPr>
          <p:cNvSpPr/>
          <p:nvPr/>
        </p:nvSpPr>
        <p:spPr>
          <a:xfrm>
            <a:off x="1900586" y="3161234"/>
            <a:ext cx="184731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1481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864E6D-5DCD-409E-84DF-2D3BCD76F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Nanopore </a:t>
            </a:r>
            <a:r>
              <a:rPr lang="da-DK" dirty="0" err="1"/>
              <a:t>sequencing</a:t>
            </a:r>
            <a:r>
              <a:rPr lang="da-DK" dirty="0"/>
              <a:t> output</a:t>
            </a:r>
            <a:endParaRPr lang="en-US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C9E6251-66FA-4C6C-B7C3-DDFD3E743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More files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generated</a:t>
            </a:r>
            <a:r>
              <a:rPr lang="da-DK" dirty="0"/>
              <a:t> </a:t>
            </a:r>
            <a:r>
              <a:rPr lang="da-DK" dirty="0" err="1"/>
              <a:t>after</a:t>
            </a:r>
            <a:r>
              <a:rPr lang="da-DK" dirty="0"/>
              <a:t> a run is </a:t>
            </a:r>
            <a:r>
              <a:rPr lang="da-DK" dirty="0" err="1"/>
              <a:t>finished</a:t>
            </a:r>
            <a:endParaRPr lang="da-DK" dirty="0"/>
          </a:p>
          <a:p>
            <a:endParaRPr lang="da-DK" dirty="0"/>
          </a:p>
          <a:p>
            <a:endParaRPr lang="en-US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D739D05B-5348-4D24-B04B-56F9E24B2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F3F5D6D-A58A-4562-B2F1-94F97677D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37</a:t>
            </a:fld>
            <a:endParaRPr lang="en-GB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F6D40DD1-A2DA-4997-8287-F13EE46C02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1984213"/>
            <a:ext cx="1444787" cy="1444787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6CF940BD-E529-4851-8A37-D5E3ECCDCA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659" y="1984213"/>
            <a:ext cx="1444787" cy="1444787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7448D1BF-9E58-489E-A22D-1BC3B33365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3581399"/>
            <a:ext cx="1444787" cy="1444787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470CE8EF-C017-48F9-A820-AAE8AAE925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659" y="3581398"/>
            <a:ext cx="1444787" cy="1444787"/>
          </a:xfrm>
          <a:prstGeom prst="rect">
            <a:avLst/>
          </a:prstGeom>
        </p:spPr>
      </p:pic>
      <p:sp>
        <p:nvSpPr>
          <p:cNvPr id="10" name="Tekstfelt 9">
            <a:extLst>
              <a:ext uri="{FF2B5EF4-FFF2-40B4-BE49-F238E27FC236}">
                <a16:creationId xmlns:a16="http://schemas.microsoft.com/office/drawing/2014/main" id="{C8FCF930-9398-4EE7-BED1-969CB7113F7D}"/>
              </a:ext>
            </a:extLst>
          </p:cNvPr>
          <p:cNvSpPr txBox="1"/>
          <p:nvPr/>
        </p:nvSpPr>
        <p:spPr>
          <a:xfrm>
            <a:off x="442724" y="3135867"/>
            <a:ext cx="160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/>
              <a:t>FAST5_pass</a:t>
            </a:r>
            <a:endParaRPr lang="en-US" sz="2000" dirty="0"/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0A87E47B-89BC-4A20-992E-E84C99A53381}"/>
              </a:ext>
            </a:extLst>
          </p:cNvPr>
          <p:cNvSpPr txBox="1"/>
          <p:nvPr/>
        </p:nvSpPr>
        <p:spPr>
          <a:xfrm>
            <a:off x="2220712" y="3154527"/>
            <a:ext cx="160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/>
              <a:t>FAST5_fail</a:t>
            </a:r>
            <a:endParaRPr lang="en-US" sz="2000" dirty="0"/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13D098DE-DC14-426C-9094-03C1F85FD938}"/>
              </a:ext>
            </a:extLst>
          </p:cNvPr>
          <p:cNvSpPr txBox="1"/>
          <p:nvPr/>
        </p:nvSpPr>
        <p:spPr>
          <a:xfrm>
            <a:off x="442724" y="4656415"/>
            <a:ext cx="160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 err="1"/>
              <a:t>FASTQ_pass</a:t>
            </a:r>
            <a:endParaRPr lang="en-US" sz="2000" dirty="0"/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98D0DA2D-B0D1-4E92-8020-B0D3BAB5D29B}"/>
              </a:ext>
            </a:extLst>
          </p:cNvPr>
          <p:cNvSpPr txBox="1"/>
          <p:nvPr/>
        </p:nvSpPr>
        <p:spPr>
          <a:xfrm>
            <a:off x="2190752" y="4665745"/>
            <a:ext cx="160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 err="1"/>
              <a:t>FASTQ_fail</a:t>
            </a:r>
            <a:endParaRPr lang="en-US" sz="2000" dirty="0"/>
          </a:p>
        </p:txBody>
      </p:sp>
      <p:pic>
        <p:nvPicPr>
          <p:cNvPr id="16" name="Billede 15">
            <a:extLst>
              <a:ext uri="{FF2B5EF4-FFF2-40B4-BE49-F238E27FC236}">
                <a16:creationId xmlns:a16="http://schemas.microsoft.com/office/drawing/2014/main" id="{AD5CDD76-202A-43CD-9D65-CD432B5FF3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197" y="2361259"/>
            <a:ext cx="793268" cy="793268"/>
          </a:xfrm>
          <a:prstGeom prst="rect">
            <a:avLst/>
          </a:prstGeom>
        </p:spPr>
      </p:pic>
      <p:pic>
        <p:nvPicPr>
          <p:cNvPr id="17" name="Billede 16">
            <a:extLst>
              <a:ext uri="{FF2B5EF4-FFF2-40B4-BE49-F238E27FC236}">
                <a16:creationId xmlns:a16="http://schemas.microsoft.com/office/drawing/2014/main" id="{8F1F972F-2E68-4C86-85A1-10FCD9B852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792" y="2361259"/>
            <a:ext cx="793268" cy="793268"/>
          </a:xfrm>
          <a:prstGeom prst="rect">
            <a:avLst/>
          </a:prstGeom>
        </p:spPr>
      </p:pic>
      <p:pic>
        <p:nvPicPr>
          <p:cNvPr id="18" name="Billede 17">
            <a:extLst>
              <a:ext uri="{FF2B5EF4-FFF2-40B4-BE49-F238E27FC236}">
                <a16:creationId xmlns:a16="http://schemas.microsoft.com/office/drawing/2014/main" id="{C092DE83-5513-4DF0-9F21-C8E5936CD7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197" y="3825600"/>
            <a:ext cx="793268" cy="793268"/>
          </a:xfrm>
          <a:prstGeom prst="rect">
            <a:avLst/>
          </a:prstGeom>
        </p:spPr>
      </p:pic>
      <p:sp>
        <p:nvSpPr>
          <p:cNvPr id="19" name="Tekstfelt 18">
            <a:extLst>
              <a:ext uri="{FF2B5EF4-FFF2-40B4-BE49-F238E27FC236}">
                <a16:creationId xmlns:a16="http://schemas.microsoft.com/office/drawing/2014/main" id="{2BCF6DAA-2AC6-4267-AB02-007E3DED8EEF}"/>
              </a:ext>
            </a:extLst>
          </p:cNvPr>
          <p:cNvSpPr txBox="1"/>
          <p:nvPr/>
        </p:nvSpPr>
        <p:spPr>
          <a:xfrm>
            <a:off x="4165319" y="3154527"/>
            <a:ext cx="160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/>
              <a:t>Report.html</a:t>
            </a:r>
            <a:endParaRPr lang="en-US" sz="2000" dirty="0"/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3E15A6B5-7DC4-4982-B0A0-3CD0B633CC3F}"/>
              </a:ext>
            </a:extLst>
          </p:cNvPr>
          <p:cNvSpPr txBox="1"/>
          <p:nvPr/>
        </p:nvSpPr>
        <p:spPr>
          <a:xfrm>
            <a:off x="5711646" y="3154527"/>
            <a:ext cx="3189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/>
              <a:t>Sequencing_summary.txt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642136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A39813-79E6-D37A-F67D-41492026B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Tahoma"/>
                <a:ea typeface="Tahoma"/>
                <a:cs typeface="Tahoma"/>
              </a:rPr>
              <a:t>Report.html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D1B9B51-0017-5C41-E43E-5C0D5E513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da-DK" dirty="0">
                <a:latin typeface="Tahoma"/>
                <a:ea typeface="Tahoma"/>
                <a:cs typeface="Tahoma"/>
              </a:rPr>
              <a:t>General run information</a:t>
            </a:r>
          </a:p>
          <a:p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EC63F65D-9429-9CA1-B783-5E47D7AA5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8D1E4BF8-8B4B-0FB5-7555-2827E4CBF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38</a:t>
            </a:fld>
            <a:endParaRPr lang="en-GB" dirty="0"/>
          </a:p>
        </p:txBody>
      </p:sp>
      <p:pic>
        <p:nvPicPr>
          <p:cNvPr id="6" name="Billede 6" descr="Et billede, der indeholder bord&#10;&#10;Beskrivelsen er genereret automatisk">
            <a:extLst>
              <a:ext uri="{FF2B5EF4-FFF2-40B4-BE49-F238E27FC236}">
                <a16:creationId xmlns:a16="http://schemas.microsoft.com/office/drawing/2014/main" id="{6128851F-09DC-B681-6E51-8DA3788FA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389" y="1962861"/>
            <a:ext cx="8719335" cy="469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0602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60B330-3BCC-19F3-07ED-5644EF20C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Tahoma"/>
                <a:ea typeface="Tahoma"/>
                <a:cs typeface="Tahoma"/>
              </a:rPr>
              <a:t>Sequencing_summary.txt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FBA6A79-5C2A-F17B-5032-84AF45D067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da-DK" dirty="0" err="1">
                <a:latin typeface="Tahoma"/>
                <a:ea typeface="Tahoma"/>
                <a:cs typeface="Tahoma"/>
              </a:rPr>
              <a:t>Very</a:t>
            </a:r>
            <a:r>
              <a:rPr lang="da-DK" dirty="0">
                <a:latin typeface="Tahoma"/>
                <a:ea typeface="Tahoma"/>
                <a:cs typeface="Tahoma"/>
              </a:rPr>
              <a:t> large file. </a:t>
            </a:r>
            <a:endParaRPr lang="da-DK"/>
          </a:p>
          <a:p>
            <a:r>
              <a:rPr lang="da-DK" err="1">
                <a:latin typeface="Tahoma"/>
                <a:ea typeface="Tahoma"/>
                <a:cs typeface="Tahoma"/>
              </a:rPr>
              <a:t>Contains</a:t>
            </a:r>
            <a:r>
              <a:rPr lang="da-DK" dirty="0">
                <a:latin typeface="Tahoma"/>
                <a:ea typeface="Tahoma"/>
                <a:cs typeface="Tahoma"/>
              </a:rPr>
              <a:t> information on all </a:t>
            </a:r>
            <a:r>
              <a:rPr lang="da-DK" err="1">
                <a:latin typeface="Tahoma"/>
                <a:ea typeface="Tahoma"/>
                <a:cs typeface="Tahoma"/>
              </a:rPr>
              <a:t>reads</a:t>
            </a:r>
            <a:r>
              <a:rPr lang="da-DK" dirty="0">
                <a:latin typeface="Tahoma"/>
                <a:ea typeface="Tahoma"/>
                <a:cs typeface="Tahoma"/>
              </a:rPr>
              <a:t>.</a:t>
            </a:r>
          </a:p>
          <a:p>
            <a:r>
              <a:rPr lang="da-DK" err="1">
                <a:latin typeface="Tahoma"/>
                <a:ea typeface="Tahoma"/>
                <a:cs typeface="Tahoma"/>
              </a:rPr>
              <a:t>Used</a:t>
            </a:r>
            <a:r>
              <a:rPr lang="da-DK" dirty="0">
                <a:latin typeface="Tahoma"/>
                <a:ea typeface="Tahoma"/>
                <a:cs typeface="Tahoma"/>
              </a:rPr>
              <a:t> as input for </a:t>
            </a:r>
            <a:r>
              <a:rPr lang="da-DK" err="1">
                <a:latin typeface="Tahoma"/>
                <a:ea typeface="Tahoma"/>
                <a:cs typeface="Tahoma"/>
              </a:rPr>
              <a:t>many</a:t>
            </a:r>
            <a:r>
              <a:rPr lang="da-DK" dirty="0">
                <a:latin typeface="Tahoma"/>
                <a:ea typeface="Tahoma"/>
                <a:cs typeface="Tahoma"/>
              </a:rPr>
              <a:t> </a:t>
            </a:r>
            <a:r>
              <a:rPr lang="da-DK" err="1">
                <a:latin typeface="Tahoma"/>
                <a:ea typeface="Tahoma"/>
                <a:cs typeface="Tahoma"/>
              </a:rPr>
              <a:t>quality</a:t>
            </a:r>
            <a:r>
              <a:rPr lang="da-DK" dirty="0">
                <a:latin typeface="Tahoma"/>
                <a:ea typeface="Tahoma"/>
                <a:cs typeface="Tahoma"/>
              </a:rPr>
              <a:t> </a:t>
            </a:r>
            <a:r>
              <a:rPr lang="da-DK" err="1">
                <a:latin typeface="Tahoma"/>
                <a:ea typeface="Tahoma"/>
                <a:cs typeface="Tahoma"/>
              </a:rPr>
              <a:t>control</a:t>
            </a:r>
            <a:r>
              <a:rPr lang="da-DK" dirty="0">
                <a:latin typeface="Tahoma"/>
                <a:ea typeface="Tahoma"/>
                <a:cs typeface="Tahoma"/>
              </a:rPr>
              <a:t> </a:t>
            </a:r>
            <a:r>
              <a:rPr lang="da-DK" err="1">
                <a:latin typeface="Tahoma"/>
                <a:ea typeface="Tahoma"/>
                <a:cs typeface="Tahoma"/>
              </a:rPr>
              <a:t>tools</a:t>
            </a:r>
            <a:r>
              <a:rPr lang="da-DK" dirty="0">
                <a:latin typeface="Tahoma"/>
                <a:ea typeface="Tahoma"/>
                <a:cs typeface="Tahoma"/>
              </a:rPr>
              <a:t>. </a:t>
            </a:r>
          </a:p>
          <a:p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26B20FBB-DBA8-28B1-A9DA-EC367E2AF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82DEB1A2-C808-188D-DFB7-E175C4F55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39</a:t>
            </a:fld>
            <a:endParaRPr lang="en-GB" dirty="0"/>
          </a:p>
        </p:txBody>
      </p:sp>
      <p:pic>
        <p:nvPicPr>
          <p:cNvPr id="6" name="Billede 6" descr="Et billede, der indeholder tekst&#10;&#10;Beskrivelsen er genereret automatisk">
            <a:extLst>
              <a:ext uri="{FF2B5EF4-FFF2-40B4-BE49-F238E27FC236}">
                <a16:creationId xmlns:a16="http://schemas.microsoft.com/office/drawing/2014/main" id="{5ACDDE22-961F-5D6A-3084-D9D9FC819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75" y="3323261"/>
            <a:ext cx="11844391" cy="99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0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B0FA8B-6073-4CE3-9980-4898D3ABF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Quality</a:t>
            </a:r>
            <a:r>
              <a:rPr lang="da-DK" dirty="0"/>
              <a:t> </a:t>
            </a:r>
            <a:r>
              <a:rPr lang="da-DK" dirty="0" err="1"/>
              <a:t>control</a:t>
            </a:r>
            <a:r>
              <a:rPr lang="da-DK" dirty="0"/>
              <a:t> of </a:t>
            </a:r>
            <a:r>
              <a:rPr lang="da-DK" dirty="0" err="1"/>
              <a:t>sequencing</a:t>
            </a:r>
            <a:r>
              <a:rPr lang="da-DK" dirty="0"/>
              <a:t> data</a:t>
            </a:r>
            <a:endParaRPr lang="en-US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DEA0FCD-6D37-4BE6-9B17-3132FEFFA4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/>
              <a:t>Base </a:t>
            </a:r>
            <a:r>
              <a:rPr lang="da-DK" dirty="0" err="1"/>
              <a:t>calling</a:t>
            </a:r>
            <a:r>
              <a:rPr lang="da-DK" dirty="0"/>
              <a:t> </a:t>
            </a:r>
            <a:r>
              <a:rPr lang="da-DK" dirty="0" err="1"/>
              <a:t>errors</a:t>
            </a:r>
            <a:endParaRPr lang="da-DK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/>
              <a:t>Adapter </a:t>
            </a:r>
            <a:r>
              <a:rPr lang="da-DK" dirty="0" err="1"/>
              <a:t>contamination</a:t>
            </a:r>
            <a:endParaRPr lang="da-DK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/>
              <a:t>GC content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 err="1"/>
              <a:t>Sequence</a:t>
            </a:r>
            <a:r>
              <a:rPr lang="da-DK" dirty="0"/>
              <a:t> </a:t>
            </a:r>
            <a:r>
              <a:rPr lang="da-DK" dirty="0" err="1"/>
              <a:t>length</a:t>
            </a:r>
            <a:r>
              <a:rPr lang="da-DK" dirty="0"/>
              <a:t> distribution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 err="1"/>
              <a:t>Contamination</a:t>
            </a:r>
            <a:endParaRPr lang="da-DK" dirty="0"/>
          </a:p>
          <a:p>
            <a:endParaRPr lang="da-DK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dirty="0"/>
          </a:p>
          <a:p>
            <a:endParaRPr lang="en-US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227C6DFF-B3FA-4D96-8071-E14C38212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787E35E5-9556-4C36-9D2C-4F64D8019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1520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ILOs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dirty="0" err="1">
                <a:solidFill>
                  <a:srgbClr val="69AE23"/>
                </a:solidFill>
              </a:rPr>
              <a:t>Describe</a:t>
            </a:r>
            <a:r>
              <a:rPr lang="da-DK" dirty="0">
                <a:solidFill>
                  <a:srgbClr val="69AE23"/>
                </a:solidFill>
              </a:rPr>
              <a:t> the </a:t>
            </a:r>
            <a:r>
              <a:rPr lang="da-DK" b="1" dirty="0">
                <a:solidFill>
                  <a:srgbClr val="69AE23"/>
                </a:solidFill>
              </a:rPr>
              <a:t>FASTQ</a:t>
            </a:r>
            <a:r>
              <a:rPr lang="da-DK" dirty="0">
                <a:solidFill>
                  <a:srgbClr val="69AE23"/>
                </a:solidFill>
              </a:rPr>
              <a:t> format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9AE23"/>
                </a:solidFill>
              </a:rPr>
              <a:t>Explain what a </a:t>
            </a:r>
            <a:r>
              <a:rPr lang="en-US" b="1" dirty="0" err="1">
                <a:solidFill>
                  <a:srgbClr val="69AE23"/>
                </a:solidFill>
              </a:rPr>
              <a:t>phred</a:t>
            </a:r>
            <a:r>
              <a:rPr lang="en-US" b="1" dirty="0">
                <a:solidFill>
                  <a:srgbClr val="69AE23"/>
                </a:solidFill>
              </a:rPr>
              <a:t> quality score</a:t>
            </a:r>
            <a:r>
              <a:rPr lang="en-US" dirty="0">
                <a:solidFill>
                  <a:srgbClr val="69AE23"/>
                </a:solidFill>
              </a:rPr>
              <a:t> is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9AE23"/>
                </a:solidFill>
              </a:rPr>
              <a:t>Explain how </a:t>
            </a:r>
            <a:r>
              <a:rPr lang="en-US" dirty="0" err="1">
                <a:solidFill>
                  <a:srgbClr val="69AE23"/>
                </a:solidFill>
              </a:rPr>
              <a:t>phred</a:t>
            </a:r>
            <a:r>
              <a:rPr lang="en-US" dirty="0">
                <a:solidFill>
                  <a:srgbClr val="69AE23"/>
                </a:solidFill>
              </a:rPr>
              <a:t> quality scores are used to assess </a:t>
            </a:r>
            <a:r>
              <a:rPr lang="en-US" b="1" dirty="0">
                <a:solidFill>
                  <a:srgbClr val="69AE23"/>
                </a:solidFill>
              </a:rPr>
              <a:t>sequencing accuracy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dirty="0" err="1">
                <a:solidFill>
                  <a:srgbClr val="69AE23"/>
                </a:solidFill>
              </a:rPr>
              <a:t>Describe</a:t>
            </a:r>
            <a:r>
              <a:rPr lang="da-DK" dirty="0">
                <a:solidFill>
                  <a:srgbClr val="69AE23"/>
                </a:solidFill>
              </a:rPr>
              <a:t> the </a:t>
            </a:r>
            <a:r>
              <a:rPr lang="da-DK" b="1" dirty="0">
                <a:solidFill>
                  <a:srgbClr val="69AE23"/>
                </a:solidFill>
              </a:rPr>
              <a:t>output</a:t>
            </a:r>
            <a:r>
              <a:rPr lang="da-DK" dirty="0">
                <a:solidFill>
                  <a:srgbClr val="69AE23"/>
                </a:solidFill>
              </a:rPr>
              <a:t> from a Nanopore </a:t>
            </a:r>
            <a:r>
              <a:rPr lang="da-DK" dirty="0" err="1">
                <a:solidFill>
                  <a:srgbClr val="69AE23"/>
                </a:solidFill>
              </a:rPr>
              <a:t>sequencing</a:t>
            </a:r>
            <a:r>
              <a:rPr lang="da-DK" dirty="0">
                <a:solidFill>
                  <a:srgbClr val="69AE23"/>
                </a:solidFill>
              </a:rPr>
              <a:t> run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dirty="0" err="1"/>
              <a:t>Name</a:t>
            </a:r>
            <a:r>
              <a:rPr lang="da-DK" dirty="0"/>
              <a:t> and </a:t>
            </a:r>
            <a:r>
              <a:rPr lang="da-DK" dirty="0" err="1"/>
              <a:t>execute</a:t>
            </a:r>
            <a:r>
              <a:rPr lang="da-DK" dirty="0"/>
              <a:t> </a:t>
            </a:r>
            <a:r>
              <a:rPr lang="da-DK" b="1" dirty="0"/>
              <a:t>QC software </a:t>
            </a:r>
            <a:r>
              <a:rPr lang="da-DK" dirty="0"/>
              <a:t>for </a:t>
            </a:r>
            <a:r>
              <a:rPr lang="da-DK" dirty="0">
                <a:solidFill>
                  <a:srgbClr val="0070C0"/>
                </a:solidFill>
              </a:rPr>
              <a:t>Nanopore</a:t>
            </a:r>
            <a:r>
              <a:rPr lang="da-DK" dirty="0"/>
              <a:t> data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36125" y="6480175"/>
            <a:ext cx="2555875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40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03384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ILOs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dirty="0" err="1">
                <a:solidFill>
                  <a:srgbClr val="69AE23"/>
                </a:solidFill>
              </a:rPr>
              <a:t>Describe</a:t>
            </a:r>
            <a:r>
              <a:rPr lang="da-DK" dirty="0">
                <a:solidFill>
                  <a:srgbClr val="69AE23"/>
                </a:solidFill>
              </a:rPr>
              <a:t> the </a:t>
            </a:r>
            <a:r>
              <a:rPr lang="da-DK" b="1" dirty="0">
                <a:solidFill>
                  <a:srgbClr val="69AE23"/>
                </a:solidFill>
              </a:rPr>
              <a:t>FASTQ</a:t>
            </a:r>
            <a:r>
              <a:rPr lang="da-DK" dirty="0">
                <a:solidFill>
                  <a:srgbClr val="69AE23"/>
                </a:solidFill>
              </a:rPr>
              <a:t> format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9AE23"/>
                </a:solidFill>
              </a:rPr>
              <a:t>Explain what a </a:t>
            </a:r>
            <a:r>
              <a:rPr lang="en-US" b="1" dirty="0" err="1">
                <a:solidFill>
                  <a:srgbClr val="69AE23"/>
                </a:solidFill>
              </a:rPr>
              <a:t>phred</a:t>
            </a:r>
            <a:r>
              <a:rPr lang="en-US" b="1" dirty="0">
                <a:solidFill>
                  <a:srgbClr val="69AE23"/>
                </a:solidFill>
              </a:rPr>
              <a:t> quality score</a:t>
            </a:r>
            <a:r>
              <a:rPr lang="en-US" dirty="0">
                <a:solidFill>
                  <a:srgbClr val="69AE23"/>
                </a:solidFill>
              </a:rPr>
              <a:t> is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9AE23"/>
                </a:solidFill>
              </a:rPr>
              <a:t>Explain how </a:t>
            </a:r>
            <a:r>
              <a:rPr lang="en-US" dirty="0" err="1">
                <a:solidFill>
                  <a:srgbClr val="69AE23"/>
                </a:solidFill>
              </a:rPr>
              <a:t>phred</a:t>
            </a:r>
            <a:r>
              <a:rPr lang="en-US" dirty="0">
                <a:solidFill>
                  <a:srgbClr val="69AE23"/>
                </a:solidFill>
              </a:rPr>
              <a:t> quality scores are used to assess </a:t>
            </a:r>
            <a:r>
              <a:rPr lang="en-US" b="1" dirty="0">
                <a:solidFill>
                  <a:srgbClr val="69AE23"/>
                </a:solidFill>
              </a:rPr>
              <a:t>sequencing accuracy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dirty="0" err="1">
                <a:solidFill>
                  <a:srgbClr val="69AE23"/>
                </a:solidFill>
              </a:rPr>
              <a:t>Describe</a:t>
            </a:r>
            <a:r>
              <a:rPr lang="da-DK" dirty="0">
                <a:solidFill>
                  <a:srgbClr val="69AE23"/>
                </a:solidFill>
              </a:rPr>
              <a:t> the </a:t>
            </a:r>
            <a:r>
              <a:rPr lang="da-DK" b="1" dirty="0">
                <a:solidFill>
                  <a:srgbClr val="69AE23"/>
                </a:solidFill>
              </a:rPr>
              <a:t>output</a:t>
            </a:r>
            <a:r>
              <a:rPr lang="da-DK" dirty="0">
                <a:solidFill>
                  <a:srgbClr val="69AE23"/>
                </a:solidFill>
              </a:rPr>
              <a:t> from a Nanopore </a:t>
            </a:r>
            <a:r>
              <a:rPr lang="da-DK" dirty="0" err="1">
                <a:solidFill>
                  <a:srgbClr val="69AE23"/>
                </a:solidFill>
              </a:rPr>
              <a:t>sequencing</a:t>
            </a:r>
            <a:r>
              <a:rPr lang="da-DK" dirty="0">
                <a:solidFill>
                  <a:srgbClr val="69AE23"/>
                </a:solidFill>
              </a:rPr>
              <a:t> run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dirty="0" err="1"/>
              <a:t>Name</a:t>
            </a:r>
            <a:r>
              <a:rPr lang="da-DK" dirty="0"/>
              <a:t> and </a:t>
            </a:r>
            <a:r>
              <a:rPr lang="da-DK" dirty="0" err="1"/>
              <a:t>execute</a:t>
            </a:r>
            <a:r>
              <a:rPr lang="da-DK" dirty="0"/>
              <a:t> </a:t>
            </a:r>
            <a:r>
              <a:rPr lang="da-DK" b="1" dirty="0"/>
              <a:t>QC software </a:t>
            </a:r>
            <a:r>
              <a:rPr lang="da-DK" dirty="0"/>
              <a:t>for </a:t>
            </a:r>
            <a:r>
              <a:rPr lang="da-DK" dirty="0">
                <a:solidFill>
                  <a:srgbClr val="0070C0"/>
                </a:solidFill>
              </a:rPr>
              <a:t>Nanopore</a:t>
            </a:r>
            <a:r>
              <a:rPr lang="da-DK" dirty="0"/>
              <a:t> data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36125" y="6480175"/>
            <a:ext cx="2555875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41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70510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99" y="1474237"/>
            <a:ext cx="11398051" cy="470272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This session consists of the following elements</a:t>
            </a:r>
          </a:p>
          <a:p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Barcode and adapter </a:t>
            </a:r>
            <a:r>
              <a:rPr lang="en-GB" b="1" dirty="0"/>
              <a:t>trimming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/>
              <a:t>Contamination</a:t>
            </a:r>
            <a:r>
              <a:rPr lang="en-GB" dirty="0"/>
              <a:t> control of reads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/>
              <a:t>Exercises </a:t>
            </a:r>
          </a:p>
          <a:p>
            <a:pPr marL="1200150" lvl="1" indent="-514350">
              <a:buFont typeface="+mj-lt"/>
              <a:buAutoNum type="arabicPeriod"/>
            </a:pPr>
            <a:r>
              <a:rPr lang="en-GB" dirty="0"/>
              <a:t>Sequencing depth</a:t>
            </a:r>
          </a:p>
          <a:p>
            <a:pPr marL="1200150" lvl="1" indent="-514350">
              <a:buFont typeface="+mj-lt"/>
              <a:buAutoNum type="arabicPeriod"/>
            </a:pPr>
            <a:r>
              <a:rPr lang="en-GB" dirty="0" err="1"/>
              <a:t>NanoPlot</a:t>
            </a:r>
            <a:r>
              <a:rPr lang="en-GB" dirty="0"/>
              <a:t> </a:t>
            </a:r>
          </a:p>
          <a:p>
            <a:pPr marL="1200150" lvl="1" indent="-514350">
              <a:buFont typeface="+mj-lt"/>
              <a:buAutoNum type="arabicPeriod"/>
            </a:pPr>
            <a:r>
              <a:rPr lang="en-GB" dirty="0"/>
              <a:t>Quality trimming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36125" y="6480175"/>
            <a:ext cx="2555875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42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03047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A5E6A4-6B0D-4808-B45C-256D33044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Nanopore </a:t>
            </a:r>
            <a:r>
              <a:rPr lang="da-DK" dirty="0" err="1"/>
              <a:t>sequencing</a:t>
            </a:r>
            <a:r>
              <a:rPr lang="da-DK" dirty="0"/>
              <a:t> output</a:t>
            </a:r>
            <a:endParaRPr lang="en-US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99FE0A1-AD61-48F4-A3EB-E61783992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487" y="1576874"/>
            <a:ext cx="11352563" cy="4702726"/>
          </a:xfrm>
        </p:spPr>
        <p:txBody>
          <a:bodyPr/>
          <a:lstStyle/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27EE4A86-0295-4803-BDF7-A322A24E9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C9431529-38D2-4DA6-955B-35D2DAF59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43</a:t>
            </a:fld>
            <a:endParaRPr lang="en-GB" dirty="0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25118803-B3CE-49F4-A436-7CD05CE74A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2921256"/>
            <a:ext cx="1444787" cy="1444787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30A2A7BA-A2ED-4E49-A2B0-C79A9D32DDEC}"/>
              </a:ext>
            </a:extLst>
          </p:cNvPr>
          <p:cNvSpPr txBox="1"/>
          <p:nvPr/>
        </p:nvSpPr>
        <p:spPr>
          <a:xfrm>
            <a:off x="442724" y="3996272"/>
            <a:ext cx="160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 err="1"/>
              <a:t>FASTQ_pass</a:t>
            </a:r>
            <a:endParaRPr lang="en-US" sz="2000" dirty="0"/>
          </a:p>
        </p:txBody>
      </p:sp>
      <p:sp>
        <p:nvSpPr>
          <p:cNvPr id="6" name="Billedforklaring: streg med kant og fremhævningsstreg 5">
            <a:extLst>
              <a:ext uri="{FF2B5EF4-FFF2-40B4-BE49-F238E27FC236}">
                <a16:creationId xmlns:a16="http://schemas.microsoft.com/office/drawing/2014/main" id="{65D21413-B490-4C17-8479-7608D7EEA5E2}"/>
              </a:ext>
            </a:extLst>
          </p:cNvPr>
          <p:cNvSpPr/>
          <p:nvPr/>
        </p:nvSpPr>
        <p:spPr>
          <a:xfrm>
            <a:off x="4282750" y="1371599"/>
            <a:ext cx="6839339" cy="2167033"/>
          </a:xfrm>
          <a:prstGeom prst="accentBorderCallout1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Billede 22">
            <a:extLst>
              <a:ext uri="{FF2B5EF4-FFF2-40B4-BE49-F238E27FC236}">
                <a16:creationId xmlns:a16="http://schemas.microsoft.com/office/drawing/2014/main" id="{58D689C9-7A58-43E5-861A-D4A0151BDF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950" y="1494401"/>
            <a:ext cx="877905" cy="877905"/>
          </a:xfrm>
          <a:prstGeom prst="rect">
            <a:avLst/>
          </a:prstGeom>
        </p:spPr>
      </p:pic>
      <p:pic>
        <p:nvPicPr>
          <p:cNvPr id="24" name="Billede 23">
            <a:extLst>
              <a:ext uri="{FF2B5EF4-FFF2-40B4-BE49-F238E27FC236}">
                <a16:creationId xmlns:a16="http://schemas.microsoft.com/office/drawing/2014/main" id="{500EF9C6-3568-4ACD-A5E0-1061DC8704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095" y="1494401"/>
            <a:ext cx="877905" cy="877905"/>
          </a:xfrm>
          <a:prstGeom prst="rect">
            <a:avLst/>
          </a:prstGeom>
        </p:spPr>
      </p:pic>
      <p:pic>
        <p:nvPicPr>
          <p:cNvPr id="25" name="Billede 24">
            <a:extLst>
              <a:ext uri="{FF2B5EF4-FFF2-40B4-BE49-F238E27FC236}">
                <a16:creationId xmlns:a16="http://schemas.microsoft.com/office/drawing/2014/main" id="{0A36EAC4-91D0-480E-BA1C-8607F45923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769" y="1494401"/>
            <a:ext cx="877905" cy="877905"/>
          </a:xfrm>
          <a:prstGeom prst="rect">
            <a:avLst/>
          </a:prstGeom>
        </p:spPr>
      </p:pic>
      <p:pic>
        <p:nvPicPr>
          <p:cNvPr id="26" name="Billede 25">
            <a:extLst>
              <a:ext uri="{FF2B5EF4-FFF2-40B4-BE49-F238E27FC236}">
                <a16:creationId xmlns:a16="http://schemas.microsoft.com/office/drawing/2014/main" id="{A91ECC9C-6D49-478B-AC5D-AAA31BF316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914" y="1494401"/>
            <a:ext cx="877905" cy="877905"/>
          </a:xfrm>
          <a:prstGeom prst="rect">
            <a:avLst/>
          </a:prstGeom>
        </p:spPr>
      </p:pic>
      <p:pic>
        <p:nvPicPr>
          <p:cNvPr id="27" name="Billede 26">
            <a:extLst>
              <a:ext uri="{FF2B5EF4-FFF2-40B4-BE49-F238E27FC236}">
                <a16:creationId xmlns:a16="http://schemas.microsoft.com/office/drawing/2014/main" id="{D8E518CB-D397-4207-BE24-D05A22BD1C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588" y="1494401"/>
            <a:ext cx="877905" cy="877905"/>
          </a:xfrm>
          <a:prstGeom prst="rect">
            <a:avLst/>
          </a:prstGeom>
        </p:spPr>
      </p:pic>
      <p:pic>
        <p:nvPicPr>
          <p:cNvPr id="28" name="Billede 27">
            <a:extLst>
              <a:ext uri="{FF2B5EF4-FFF2-40B4-BE49-F238E27FC236}">
                <a16:creationId xmlns:a16="http://schemas.microsoft.com/office/drawing/2014/main" id="{1A59FFAF-EAC5-46DF-8927-FA4FEF8C94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733" y="1494401"/>
            <a:ext cx="877905" cy="877905"/>
          </a:xfrm>
          <a:prstGeom prst="rect">
            <a:avLst/>
          </a:prstGeom>
        </p:spPr>
      </p:pic>
      <p:pic>
        <p:nvPicPr>
          <p:cNvPr id="29" name="Billede 28">
            <a:extLst>
              <a:ext uri="{FF2B5EF4-FFF2-40B4-BE49-F238E27FC236}">
                <a16:creationId xmlns:a16="http://schemas.microsoft.com/office/drawing/2014/main" id="{5FE61118-E941-4502-A5C7-645AFF0943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950" y="2231931"/>
            <a:ext cx="877905" cy="877905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2ED0929D-E3F3-4D4C-B6DC-8184356F2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095" y="2231931"/>
            <a:ext cx="877905" cy="877905"/>
          </a:xfrm>
          <a:prstGeom prst="rect">
            <a:avLst/>
          </a:prstGeom>
        </p:spPr>
      </p:pic>
      <p:pic>
        <p:nvPicPr>
          <p:cNvPr id="31" name="Billede 30">
            <a:extLst>
              <a:ext uri="{FF2B5EF4-FFF2-40B4-BE49-F238E27FC236}">
                <a16:creationId xmlns:a16="http://schemas.microsoft.com/office/drawing/2014/main" id="{828E7A97-6DCB-48C7-9CC7-8AFB43CDDE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769" y="2231931"/>
            <a:ext cx="877905" cy="877905"/>
          </a:xfrm>
          <a:prstGeom prst="rect">
            <a:avLst/>
          </a:prstGeom>
        </p:spPr>
      </p:pic>
      <p:pic>
        <p:nvPicPr>
          <p:cNvPr id="32" name="Billede 31">
            <a:extLst>
              <a:ext uri="{FF2B5EF4-FFF2-40B4-BE49-F238E27FC236}">
                <a16:creationId xmlns:a16="http://schemas.microsoft.com/office/drawing/2014/main" id="{67864F4B-391C-4E42-8E84-552CD51C60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914" y="2231931"/>
            <a:ext cx="877905" cy="877905"/>
          </a:xfrm>
          <a:prstGeom prst="rect">
            <a:avLst/>
          </a:prstGeom>
        </p:spPr>
      </p:pic>
      <p:pic>
        <p:nvPicPr>
          <p:cNvPr id="33" name="Billede 32">
            <a:extLst>
              <a:ext uri="{FF2B5EF4-FFF2-40B4-BE49-F238E27FC236}">
                <a16:creationId xmlns:a16="http://schemas.microsoft.com/office/drawing/2014/main" id="{14E1E87C-E717-4B5B-BC25-923384F2A3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588" y="2231931"/>
            <a:ext cx="877905" cy="877905"/>
          </a:xfrm>
          <a:prstGeom prst="rect">
            <a:avLst/>
          </a:prstGeom>
        </p:spPr>
      </p:pic>
      <p:pic>
        <p:nvPicPr>
          <p:cNvPr id="34" name="Billede 33">
            <a:extLst>
              <a:ext uri="{FF2B5EF4-FFF2-40B4-BE49-F238E27FC236}">
                <a16:creationId xmlns:a16="http://schemas.microsoft.com/office/drawing/2014/main" id="{1455BD16-D125-4F59-864C-7130F2764B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838" y="2231930"/>
            <a:ext cx="877905" cy="877905"/>
          </a:xfrm>
          <a:prstGeom prst="rect">
            <a:avLst/>
          </a:prstGeom>
        </p:spPr>
      </p:pic>
      <p:sp>
        <p:nvSpPr>
          <p:cNvPr id="35" name="Tekstfelt 34">
            <a:extLst>
              <a:ext uri="{FF2B5EF4-FFF2-40B4-BE49-F238E27FC236}">
                <a16:creationId xmlns:a16="http://schemas.microsoft.com/office/drawing/2014/main" id="{EB8137A8-66EB-4ABD-B23A-F815682E540C}"/>
              </a:ext>
            </a:extLst>
          </p:cNvPr>
          <p:cNvSpPr txBox="1"/>
          <p:nvPr/>
        </p:nvSpPr>
        <p:spPr>
          <a:xfrm>
            <a:off x="4428420" y="2133797"/>
            <a:ext cx="916875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barcode01</a:t>
            </a:r>
            <a:endParaRPr lang="en-US" sz="1200" dirty="0"/>
          </a:p>
        </p:txBody>
      </p:sp>
      <p:sp>
        <p:nvSpPr>
          <p:cNvPr id="36" name="Tekstfelt 35">
            <a:extLst>
              <a:ext uri="{FF2B5EF4-FFF2-40B4-BE49-F238E27FC236}">
                <a16:creationId xmlns:a16="http://schemas.microsoft.com/office/drawing/2014/main" id="{58C9C04F-26B9-4997-A045-04D2BC98A3E8}"/>
              </a:ext>
            </a:extLst>
          </p:cNvPr>
          <p:cNvSpPr txBox="1"/>
          <p:nvPr/>
        </p:nvSpPr>
        <p:spPr>
          <a:xfrm>
            <a:off x="4428420" y="2867274"/>
            <a:ext cx="916875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barcode07</a:t>
            </a:r>
            <a:endParaRPr lang="en-US" sz="1200" dirty="0"/>
          </a:p>
        </p:txBody>
      </p:sp>
      <p:sp>
        <p:nvSpPr>
          <p:cNvPr id="37" name="Tekstfelt 36">
            <a:extLst>
              <a:ext uri="{FF2B5EF4-FFF2-40B4-BE49-F238E27FC236}">
                <a16:creationId xmlns:a16="http://schemas.microsoft.com/office/drawing/2014/main" id="{2A480048-59DC-43D0-B121-9AC2875AB6A0}"/>
              </a:ext>
            </a:extLst>
          </p:cNvPr>
          <p:cNvSpPr txBox="1"/>
          <p:nvPr/>
        </p:nvSpPr>
        <p:spPr>
          <a:xfrm>
            <a:off x="5210127" y="2129744"/>
            <a:ext cx="916875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barcode02</a:t>
            </a:r>
            <a:endParaRPr lang="en-US" sz="1200" dirty="0"/>
          </a:p>
        </p:txBody>
      </p:sp>
      <p:sp>
        <p:nvSpPr>
          <p:cNvPr id="38" name="Tekstfelt 37">
            <a:extLst>
              <a:ext uri="{FF2B5EF4-FFF2-40B4-BE49-F238E27FC236}">
                <a16:creationId xmlns:a16="http://schemas.microsoft.com/office/drawing/2014/main" id="{C492F199-64F6-4CC7-A893-CFDD1F0BFC0A}"/>
              </a:ext>
            </a:extLst>
          </p:cNvPr>
          <p:cNvSpPr txBox="1"/>
          <p:nvPr/>
        </p:nvSpPr>
        <p:spPr>
          <a:xfrm>
            <a:off x="6051488" y="2134240"/>
            <a:ext cx="916875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barcode03</a:t>
            </a:r>
            <a:endParaRPr lang="en-US" sz="1200" dirty="0"/>
          </a:p>
        </p:txBody>
      </p:sp>
      <p:sp>
        <p:nvSpPr>
          <p:cNvPr id="39" name="Tekstfelt 38">
            <a:extLst>
              <a:ext uri="{FF2B5EF4-FFF2-40B4-BE49-F238E27FC236}">
                <a16:creationId xmlns:a16="http://schemas.microsoft.com/office/drawing/2014/main" id="{E0C42B56-25AB-48D3-9F18-5505DFCDAB20}"/>
              </a:ext>
            </a:extLst>
          </p:cNvPr>
          <p:cNvSpPr txBox="1"/>
          <p:nvPr/>
        </p:nvSpPr>
        <p:spPr>
          <a:xfrm>
            <a:off x="6849144" y="2128101"/>
            <a:ext cx="916875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barcode04</a:t>
            </a:r>
            <a:endParaRPr lang="en-US" sz="1200" dirty="0"/>
          </a:p>
        </p:txBody>
      </p:sp>
      <p:sp>
        <p:nvSpPr>
          <p:cNvPr id="40" name="Tekstfelt 39">
            <a:extLst>
              <a:ext uri="{FF2B5EF4-FFF2-40B4-BE49-F238E27FC236}">
                <a16:creationId xmlns:a16="http://schemas.microsoft.com/office/drawing/2014/main" id="{9141D2D4-D524-49EF-91D9-DFC28CC2C90C}"/>
              </a:ext>
            </a:extLst>
          </p:cNvPr>
          <p:cNvSpPr txBox="1"/>
          <p:nvPr/>
        </p:nvSpPr>
        <p:spPr>
          <a:xfrm>
            <a:off x="7635611" y="2132491"/>
            <a:ext cx="916875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barcode05</a:t>
            </a:r>
            <a:endParaRPr lang="en-US" sz="1200" dirty="0"/>
          </a:p>
        </p:txBody>
      </p:sp>
      <p:sp>
        <p:nvSpPr>
          <p:cNvPr id="41" name="Tekstfelt 40">
            <a:extLst>
              <a:ext uri="{FF2B5EF4-FFF2-40B4-BE49-F238E27FC236}">
                <a16:creationId xmlns:a16="http://schemas.microsoft.com/office/drawing/2014/main" id="{0543D54D-6C2E-4030-9133-8E6B1AAE32E8}"/>
              </a:ext>
            </a:extLst>
          </p:cNvPr>
          <p:cNvSpPr txBox="1"/>
          <p:nvPr/>
        </p:nvSpPr>
        <p:spPr>
          <a:xfrm>
            <a:off x="8465228" y="2133797"/>
            <a:ext cx="916875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barcode06</a:t>
            </a:r>
            <a:endParaRPr lang="en-US" sz="1200" dirty="0"/>
          </a:p>
        </p:txBody>
      </p:sp>
      <p:sp>
        <p:nvSpPr>
          <p:cNvPr id="42" name="Tekstfelt 41">
            <a:extLst>
              <a:ext uri="{FF2B5EF4-FFF2-40B4-BE49-F238E27FC236}">
                <a16:creationId xmlns:a16="http://schemas.microsoft.com/office/drawing/2014/main" id="{C0A95B9B-242D-445A-8941-72046772E420}"/>
              </a:ext>
            </a:extLst>
          </p:cNvPr>
          <p:cNvSpPr txBox="1"/>
          <p:nvPr/>
        </p:nvSpPr>
        <p:spPr>
          <a:xfrm>
            <a:off x="6826676" y="2857263"/>
            <a:ext cx="916875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barcode10</a:t>
            </a:r>
            <a:endParaRPr lang="en-US" sz="1200" dirty="0"/>
          </a:p>
        </p:txBody>
      </p:sp>
      <p:sp>
        <p:nvSpPr>
          <p:cNvPr id="45" name="Tekstfelt 44">
            <a:extLst>
              <a:ext uri="{FF2B5EF4-FFF2-40B4-BE49-F238E27FC236}">
                <a16:creationId xmlns:a16="http://schemas.microsoft.com/office/drawing/2014/main" id="{E890DD54-F0DE-4863-8DE9-EA38B1DF8AF8}"/>
              </a:ext>
            </a:extLst>
          </p:cNvPr>
          <p:cNvSpPr txBox="1"/>
          <p:nvPr/>
        </p:nvSpPr>
        <p:spPr>
          <a:xfrm>
            <a:off x="9397068" y="2870830"/>
            <a:ext cx="916875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barcode96</a:t>
            </a:r>
            <a:endParaRPr lang="en-US" sz="1200" dirty="0"/>
          </a:p>
        </p:txBody>
      </p:sp>
      <p:sp>
        <p:nvSpPr>
          <p:cNvPr id="46" name="Tekstfelt 45">
            <a:extLst>
              <a:ext uri="{FF2B5EF4-FFF2-40B4-BE49-F238E27FC236}">
                <a16:creationId xmlns:a16="http://schemas.microsoft.com/office/drawing/2014/main" id="{12A856D8-7BA2-45CB-9699-98232BCBF055}"/>
              </a:ext>
            </a:extLst>
          </p:cNvPr>
          <p:cNvSpPr txBox="1"/>
          <p:nvPr/>
        </p:nvSpPr>
        <p:spPr>
          <a:xfrm>
            <a:off x="7651258" y="2855514"/>
            <a:ext cx="916875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barcode11</a:t>
            </a:r>
            <a:endParaRPr lang="en-US" sz="1200" dirty="0"/>
          </a:p>
        </p:txBody>
      </p:sp>
      <p:sp>
        <p:nvSpPr>
          <p:cNvPr id="47" name="Tekstfelt 46">
            <a:extLst>
              <a:ext uri="{FF2B5EF4-FFF2-40B4-BE49-F238E27FC236}">
                <a16:creationId xmlns:a16="http://schemas.microsoft.com/office/drawing/2014/main" id="{991EBE2D-3C04-45BF-8E5E-4A9CD92F94C7}"/>
              </a:ext>
            </a:extLst>
          </p:cNvPr>
          <p:cNvSpPr txBox="1"/>
          <p:nvPr/>
        </p:nvSpPr>
        <p:spPr>
          <a:xfrm>
            <a:off x="8820760" y="2768857"/>
            <a:ext cx="916875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…</a:t>
            </a:r>
            <a:endParaRPr lang="en-US" sz="1200" dirty="0"/>
          </a:p>
        </p:txBody>
      </p:sp>
      <p:sp>
        <p:nvSpPr>
          <p:cNvPr id="49" name="Tekstfelt 48">
            <a:extLst>
              <a:ext uri="{FF2B5EF4-FFF2-40B4-BE49-F238E27FC236}">
                <a16:creationId xmlns:a16="http://schemas.microsoft.com/office/drawing/2014/main" id="{87AE76ED-C290-45EF-90EF-B22F540779BD}"/>
              </a:ext>
            </a:extLst>
          </p:cNvPr>
          <p:cNvSpPr txBox="1"/>
          <p:nvPr/>
        </p:nvSpPr>
        <p:spPr>
          <a:xfrm>
            <a:off x="6068736" y="2867274"/>
            <a:ext cx="916875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barcode09</a:t>
            </a:r>
            <a:endParaRPr lang="en-US" sz="1200" dirty="0"/>
          </a:p>
        </p:txBody>
      </p:sp>
      <p:sp>
        <p:nvSpPr>
          <p:cNvPr id="50" name="Tekstfelt 49">
            <a:extLst>
              <a:ext uri="{FF2B5EF4-FFF2-40B4-BE49-F238E27FC236}">
                <a16:creationId xmlns:a16="http://schemas.microsoft.com/office/drawing/2014/main" id="{0A9A63A4-79A6-4CF9-BD7D-1D50CC448891}"/>
              </a:ext>
            </a:extLst>
          </p:cNvPr>
          <p:cNvSpPr txBox="1"/>
          <p:nvPr/>
        </p:nvSpPr>
        <p:spPr>
          <a:xfrm>
            <a:off x="5230719" y="2863221"/>
            <a:ext cx="916875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barcode08</a:t>
            </a:r>
            <a:endParaRPr lang="en-US" sz="1200" dirty="0"/>
          </a:p>
        </p:txBody>
      </p:sp>
      <p:sp>
        <p:nvSpPr>
          <p:cNvPr id="43" name="Billedforklaring: streg med kant og fremhævningsstreg 42">
            <a:extLst>
              <a:ext uri="{FF2B5EF4-FFF2-40B4-BE49-F238E27FC236}">
                <a16:creationId xmlns:a16="http://schemas.microsoft.com/office/drawing/2014/main" id="{36F9F27C-4B23-43A1-8694-8319736559A5}"/>
              </a:ext>
            </a:extLst>
          </p:cNvPr>
          <p:cNvSpPr/>
          <p:nvPr/>
        </p:nvSpPr>
        <p:spPr>
          <a:xfrm rot="5400000">
            <a:off x="4690071" y="3753978"/>
            <a:ext cx="2997054" cy="1591053"/>
          </a:xfrm>
          <a:prstGeom prst="accentBorderCallout1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kstfelt 43">
            <a:extLst>
              <a:ext uri="{FF2B5EF4-FFF2-40B4-BE49-F238E27FC236}">
                <a16:creationId xmlns:a16="http://schemas.microsoft.com/office/drawing/2014/main" id="{31EB1F7D-52C2-4FAA-B1E8-06ADDD38FF3E}"/>
              </a:ext>
            </a:extLst>
          </p:cNvPr>
          <p:cNvSpPr txBox="1"/>
          <p:nvPr/>
        </p:nvSpPr>
        <p:spPr>
          <a:xfrm>
            <a:off x="5574362" y="3268095"/>
            <a:ext cx="1241552" cy="2834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dirty="0"/>
              <a:t>File1.fastq.gz</a:t>
            </a:r>
          </a:p>
          <a:p>
            <a:r>
              <a:rPr lang="da-DK" sz="1100" dirty="0"/>
              <a:t>File2.fastq.gz</a:t>
            </a:r>
          </a:p>
          <a:p>
            <a:r>
              <a:rPr lang="da-DK" sz="1100" dirty="0"/>
              <a:t>File3.fastq.gz</a:t>
            </a:r>
          </a:p>
          <a:p>
            <a:r>
              <a:rPr lang="da-DK" sz="1100" dirty="0"/>
              <a:t>File4.fastq.gz</a:t>
            </a:r>
          </a:p>
          <a:p>
            <a:r>
              <a:rPr lang="da-DK" sz="1100" dirty="0"/>
              <a:t>File5.fastq.gz</a:t>
            </a:r>
          </a:p>
          <a:p>
            <a:r>
              <a:rPr lang="da-DK" sz="1100" dirty="0"/>
              <a:t>File6.fastq.gz</a:t>
            </a:r>
          </a:p>
          <a:p>
            <a:r>
              <a:rPr lang="da-DK" sz="1100" dirty="0"/>
              <a:t>File7.fastq.gz</a:t>
            </a:r>
            <a:endParaRPr lang="en-US" sz="1100" dirty="0"/>
          </a:p>
          <a:p>
            <a:r>
              <a:rPr lang="da-DK" sz="1100" dirty="0"/>
              <a:t>File8.fastq.gz</a:t>
            </a:r>
          </a:p>
          <a:p>
            <a:r>
              <a:rPr lang="da-DK" sz="1100" dirty="0"/>
              <a:t>File9.fastq.gz</a:t>
            </a:r>
          </a:p>
          <a:p>
            <a:r>
              <a:rPr lang="da-DK" sz="1100" dirty="0"/>
              <a:t>File10.fastq.gz</a:t>
            </a:r>
            <a:endParaRPr lang="en-US" sz="1100" dirty="0"/>
          </a:p>
          <a:p>
            <a:r>
              <a:rPr lang="da-DK" sz="1100" dirty="0"/>
              <a:t>File11.fastq.gz</a:t>
            </a:r>
          </a:p>
          <a:p>
            <a:r>
              <a:rPr lang="da-DK" sz="1100" dirty="0"/>
              <a:t>File12.fastq.gz</a:t>
            </a:r>
          </a:p>
          <a:p>
            <a:r>
              <a:rPr lang="da-DK" sz="1100" dirty="0"/>
              <a:t>File13.fastq.gz</a:t>
            </a:r>
            <a:endParaRPr lang="en-US" sz="1100" dirty="0"/>
          </a:p>
          <a:p>
            <a:r>
              <a:rPr lang="da-DK" sz="1100" dirty="0"/>
              <a:t>File14.fastq.gz</a:t>
            </a:r>
          </a:p>
          <a:p>
            <a:r>
              <a:rPr lang="da-DK" sz="1100" dirty="0"/>
              <a:t>File15.fastq.gz</a:t>
            </a:r>
          </a:p>
          <a:p>
            <a:r>
              <a:rPr lang="da-DK" sz="1100" dirty="0"/>
              <a:t>File16.fastq.gz</a:t>
            </a:r>
          </a:p>
          <a:p>
            <a:r>
              <a:rPr lang="da-DK" sz="1100" dirty="0"/>
              <a:t>….</a:t>
            </a:r>
            <a:endParaRPr lang="en-US" sz="1100" dirty="0"/>
          </a:p>
          <a:p>
            <a:endParaRPr lang="en-US" sz="1100" dirty="0"/>
          </a:p>
        </p:txBody>
      </p:sp>
      <p:sp>
        <p:nvSpPr>
          <p:cNvPr id="8" name="Højre klammeparentes 7">
            <a:extLst>
              <a:ext uri="{FF2B5EF4-FFF2-40B4-BE49-F238E27FC236}">
                <a16:creationId xmlns:a16="http://schemas.microsoft.com/office/drawing/2014/main" id="{5F79307E-F848-4F0E-9D94-1A98F24FA9F0}"/>
              </a:ext>
            </a:extLst>
          </p:cNvPr>
          <p:cNvSpPr/>
          <p:nvPr/>
        </p:nvSpPr>
        <p:spPr>
          <a:xfrm>
            <a:off x="6956619" y="3035085"/>
            <a:ext cx="439026" cy="2997055"/>
          </a:xfrm>
          <a:prstGeom prst="rightBrac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BDCF54F8-B36E-4821-BD07-6D002ACE2A89}"/>
              </a:ext>
            </a:extLst>
          </p:cNvPr>
          <p:cNvSpPr txBox="1"/>
          <p:nvPr/>
        </p:nvSpPr>
        <p:spPr>
          <a:xfrm>
            <a:off x="7656091" y="4281738"/>
            <a:ext cx="380186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Ec0*_</a:t>
            </a:r>
            <a:r>
              <a:rPr lang="da-DK" dirty="0" err="1"/>
              <a:t>super.fastq.qz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6649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CE6D34-224C-401E-97D9-C2386A9EB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Read </a:t>
            </a:r>
            <a:r>
              <a:rPr lang="da-DK" dirty="0" err="1"/>
              <a:t>trimming</a:t>
            </a:r>
            <a:endParaRPr lang="en-US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58A50310-487D-41C4-8F83-4BF0DE13D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EA20018-397E-4A81-9632-49DAD11F8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44</a:t>
            </a:fld>
            <a:endParaRPr lang="en-GB" dirty="0"/>
          </a:p>
        </p:txBody>
      </p:sp>
      <p:pic>
        <p:nvPicPr>
          <p:cNvPr id="9" name="Billede 9" descr="Et billede, der indeholder diagram&#10;&#10;Beskrivelsen er genereret automatisk">
            <a:extLst>
              <a:ext uri="{FF2B5EF4-FFF2-40B4-BE49-F238E27FC236}">
                <a16:creationId xmlns:a16="http://schemas.microsoft.com/office/drawing/2014/main" id="{CE7FB2E5-7948-85B1-E569-3C970E67FF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2206" y="1474237"/>
            <a:ext cx="5515474" cy="4702726"/>
          </a:xfrm>
        </p:spPr>
      </p:pic>
      <p:sp>
        <p:nvSpPr>
          <p:cNvPr id="10" name="Tekstfelt 9">
            <a:extLst>
              <a:ext uri="{FF2B5EF4-FFF2-40B4-BE49-F238E27FC236}">
                <a16:creationId xmlns:a16="http://schemas.microsoft.com/office/drawing/2014/main" id="{98D78A9F-4393-BA3B-1200-9B4F43419CC6}"/>
              </a:ext>
            </a:extLst>
          </p:cNvPr>
          <p:cNvSpPr txBox="1"/>
          <p:nvPr/>
        </p:nvSpPr>
        <p:spPr>
          <a:xfrm>
            <a:off x="6986427" y="1643865"/>
            <a:ext cx="4306583" cy="49675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dirty="0">
                <a:latin typeface="Tahoma"/>
                <a:ea typeface="Tahoma"/>
                <a:cs typeface="Tahoma"/>
              </a:rPr>
              <a:t>Trim </a:t>
            </a:r>
            <a:r>
              <a:rPr lang="da-DK" dirty="0" err="1">
                <a:latin typeface="Tahoma"/>
                <a:ea typeface="Tahoma"/>
                <a:cs typeface="Tahoma"/>
              </a:rPr>
              <a:t>barcodes</a:t>
            </a:r>
            <a:r>
              <a:rPr lang="da-DK" dirty="0">
                <a:latin typeface="Tahoma"/>
                <a:ea typeface="Tahoma"/>
                <a:cs typeface="Tahoma"/>
              </a:rPr>
              <a:t> and adapters with </a:t>
            </a:r>
            <a:r>
              <a:rPr lang="da-DK" dirty="0" err="1">
                <a:latin typeface="Tahoma"/>
                <a:ea typeface="Tahoma"/>
                <a:cs typeface="Tahoma"/>
              </a:rPr>
              <a:t>qcat</a:t>
            </a:r>
            <a:endParaRPr lang="da-DK" dirty="0">
              <a:latin typeface="Tahoma"/>
              <a:ea typeface="Tahoma"/>
              <a:cs typeface="Tahoma"/>
            </a:endParaRPr>
          </a:p>
          <a:p>
            <a:r>
              <a:rPr lang="da-DK" dirty="0">
                <a:latin typeface="Tahoma"/>
                <a:ea typeface="Tahoma"/>
                <a:cs typeface="Tahoma"/>
              </a:rPr>
              <a:t>or </a:t>
            </a:r>
            <a:r>
              <a:rPr lang="da-DK" dirty="0" err="1">
                <a:latin typeface="Tahoma"/>
                <a:ea typeface="Tahoma"/>
                <a:cs typeface="Tahoma"/>
              </a:rPr>
              <a:t>Porechop</a:t>
            </a:r>
            <a:endParaRPr lang="da-DK" dirty="0">
              <a:latin typeface="Tahoma"/>
              <a:ea typeface="Tahoma"/>
              <a:cs typeface="Tahoma"/>
            </a:endParaRPr>
          </a:p>
          <a:p>
            <a:endParaRPr lang="da-DK" dirty="0">
              <a:latin typeface="Tahoma"/>
              <a:ea typeface="Tahoma"/>
              <a:cs typeface="Tahoma"/>
            </a:endParaRPr>
          </a:p>
          <a:p>
            <a:r>
              <a:rPr lang="da-DK" dirty="0">
                <a:latin typeface="Tahoma"/>
                <a:ea typeface="Tahoma"/>
                <a:cs typeface="Tahoma"/>
              </a:rPr>
              <a:t>Or</a:t>
            </a:r>
            <a:endParaRPr lang="da-DK" dirty="0">
              <a:ea typeface="Tahoma"/>
              <a:cs typeface="Tahoma"/>
            </a:endParaRPr>
          </a:p>
          <a:p>
            <a:endParaRPr lang="da-DK" dirty="0">
              <a:ea typeface="Tahoma"/>
              <a:cs typeface="Tahoma"/>
            </a:endParaRPr>
          </a:p>
          <a:p>
            <a:r>
              <a:rPr lang="da-DK" dirty="0" err="1">
                <a:latin typeface="Tahoma"/>
                <a:ea typeface="Tahoma"/>
                <a:cs typeface="Tahoma"/>
              </a:rPr>
              <a:t>Turn</a:t>
            </a:r>
            <a:r>
              <a:rPr lang="da-DK" dirty="0">
                <a:latin typeface="Tahoma"/>
                <a:ea typeface="Tahoma"/>
                <a:cs typeface="Tahoma"/>
              </a:rPr>
              <a:t> on </a:t>
            </a:r>
            <a:r>
              <a:rPr lang="da-DK" dirty="0" err="1">
                <a:latin typeface="Tahoma"/>
                <a:ea typeface="Tahoma"/>
                <a:cs typeface="Tahoma"/>
              </a:rPr>
              <a:t>barcode</a:t>
            </a:r>
            <a:r>
              <a:rPr lang="da-DK" dirty="0">
                <a:latin typeface="Tahoma"/>
                <a:ea typeface="Tahoma"/>
                <a:cs typeface="Tahoma"/>
              </a:rPr>
              <a:t>/adapter </a:t>
            </a:r>
            <a:r>
              <a:rPr lang="da-DK" dirty="0" err="1">
                <a:latin typeface="Tahoma"/>
                <a:ea typeface="Tahoma"/>
                <a:cs typeface="Tahoma"/>
              </a:rPr>
              <a:t>trimming</a:t>
            </a:r>
            <a:r>
              <a:rPr lang="da-DK" dirty="0">
                <a:latin typeface="Tahoma"/>
                <a:ea typeface="Tahoma"/>
                <a:cs typeface="Tahoma"/>
              </a:rPr>
              <a:t> in </a:t>
            </a:r>
            <a:r>
              <a:rPr lang="da-DK" dirty="0" err="1">
                <a:latin typeface="Tahoma"/>
                <a:ea typeface="Tahoma"/>
                <a:cs typeface="Tahoma"/>
              </a:rPr>
              <a:t>MinKNOW</a:t>
            </a:r>
            <a:r>
              <a:rPr lang="da-DK" dirty="0">
                <a:latin typeface="Tahoma"/>
                <a:ea typeface="Tahoma"/>
                <a:cs typeface="Tahoma"/>
              </a:rPr>
              <a:t> </a:t>
            </a:r>
            <a:r>
              <a:rPr lang="da-DK" dirty="0" err="1">
                <a:latin typeface="Tahoma"/>
                <a:ea typeface="Tahoma"/>
                <a:cs typeface="Tahoma"/>
              </a:rPr>
              <a:t>sequencing</a:t>
            </a:r>
            <a:r>
              <a:rPr lang="da-DK" dirty="0">
                <a:latin typeface="Tahoma"/>
                <a:ea typeface="Tahoma"/>
                <a:cs typeface="Tahoma"/>
              </a:rPr>
              <a:t> software</a:t>
            </a:r>
          </a:p>
          <a:p>
            <a:endParaRPr lang="da-DK" dirty="0"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5058284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CE6D34-224C-401E-97D9-C2386A9EB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Read </a:t>
            </a:r>
            <a:r>
              <a:rPr lang="da-DK" dirty="0" err="1"/>
              <a:t>trimming</a:t>
            </a:r>
            <a:endParaRPr lang="en-US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58A50310-487D-41C4-8F83-4BF0DE13D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EA20018-397E-4A81-9632-49DAD11F8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45</a:t>
            </a:fld>
            <a:endParaRPr lang="en-GB" dirty="0"/>
          </a:p>
        </p:txBody>
      </p:sp>
      <p:pic>
        <p:nvPicPr>
          <p:cNvPr id="9" name="Billede 9" descr="Et billede, der indeholder diagram&#10;&#10;Beskrivelsen er genereret automatisk">
            <a:extLst>
              <a:ext uri="{FF2B5EF4-FFF2-40B4-BE49-F238E27FC236}">
                <a16:creationId xmlns:a16="http://schemas.microsoft.com/office/drawing/2014/main" id="{CE7FB2E5-7948-85B1-E569-3C970E67FF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2206" y="1474237"/>
            <a:ext cx="5515474" cy="4702726"/>
          </a:xfrm>
        </p:spPr>
      </p:pic>
      <p:sp>
        <p:nvSpPr>
          <p:cNvPr id="10" name="Tekstfelt 9">
            <a:extLst>
              <a:ext uri="{FF2B5EF4-FFF2-40B4-BE49-F238E27FC236}">
                <a16:creationId xmlns:a16="http://schemas.microsoft.com/office/drawing/2014/main" id="{98D78A9F-4393-BA3B-1200-9B4F43419CC6}"/>
              </a:ext>
            </a:extLst>
          </p:cNvPr>
          <p:cNvSpPr txBox="1"/>
          <p:nvPr/>
        </p:nvSpPr>
        <p:spPr>
          <a:xfrm>
            <a:off x="6986427" y="1643865"/>
            <a:ext cx="4306583" cy="49675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dirty="0">
                <a:latin typeface="Tahoma"/>
                <a:ea typeface="Tahoma"/>
                <a:cs typeface="Tahoma"/>
              </a:rPr>
              <a:t>Trim </a:t>
            </a:r>
            <a:r>
              <a:rPr lang="da-DK" dirty="0" err="1">
                <a:latin typeface="Tahoma"/>
                <a:ea typeface="Tahoma"/>
                <a:cs typeface="Tahoma"/>
              </a:rPr>
              <a:t>barcodes</a:t>
            </a:r>
            <a:r>
              <a:rPr lang="da-DK" dirty="0">
                <a:latin typeface="Tahoma"/>
                <a:ea typeface="Tahoma"/>
                <a:cs typeface="Tahoma"/>
              </a:rPr>
              <a:t> and adapters with </a:t>
            </a:r>
            <a:r>
              <a:rPr lang="da-DK" dirty="0" err="1">
                <a:latin typeface="Tahoma"/>
                <a:ea typeface="Tahoma"/>
                <a:cs typeface="Tahoma"/>
              </a:rPr>
              <a:t>qcat</a:t>
            </a:r>
            <a:r>
              <a:rPr lang="da-DK" dirty="0">
                <a:latin typeface="Tahoma"/>
                <a:ea typeface="Tahoma"/>
                <a:cs typeface="Tahoma"/>
              </a:rPr>
              <a:t> </a:t>
            </a:r>
          </a:p>
          <a:p>
            <a:r>
              <a:rPr lang="da-DK" dirty="0">
                <a:latin typeface="Tahoma"/>
                <a:ea typeface="Tahoma"/>
                <a:cs typeface="Tahoma"/>
              </a:rPr>
              <a:t>or </a:t>
            </a:r>
            <a:r>
              <a:rPr lang="da-DK" dirty="0" err="1">
                <a:latin typeface="Tahoma"/>
                <a:ea typeface="Tahoma"/>
                <a:cs typeface="Tahoma"/>
              </a:rPr>
              <a:t>Porechop</a:t>
            </a:r>
            <a:endParaRPr lang="da-DK" dirty="0">
              <a:latin typeface="Tahoma"/>
              <a:ea typeface="Tahoma"/>
              <a:cs typeface="Tahoma"/>
            </a:endParaRPr>
          </a:p>
          <a:p>
            <a:endParaRPr lang="da-DK" dirty="0">
              <a:latin typeface="Tahoma"/>
              <a:ea typeface="Tahoma"/>
              <a:cs typeface="Tahoma"/>
            </a:endParaRPr>
          </a:p>
          <a:p>
            <a:r>
              <a:rPr lang="da-DK" dirty="0">
                <a:latin typeface="Tahoma"/>
                <a:ea typeface="Tahoma"/>
                <a:cs typeface="Tahoma"/>
              </a:rPr>
              <a:t>Or</a:t>
            </a:r>
            <a:endParaRPr lang="da-DK" dirty="0">
              <a:ea typeface="Tahoma"/>
              <a:cs typeface="Tahoma"/>
            </a:endParaRPr>
          </a:p>
          <a:p>
            <a:endParaRPr lang="da-DK" dirty="0">
              <a:ea typeface="Tahoma"/>
              <a:cs typeface="Tahoma"/>
            </a:endParaRPr>
          </a:p>
          <a:p>
            <a:r>
              <a:rPr lang="da-DK" dirty="0" err="1">
                <a:latin typeface="Tahoma"/>
                <a:ea typeface="Tahoma"/>
                <a:cs typeface="Tahoma"/>
              </a:rPr>
              <a:t>Turn</a:t>
            </a:r>
            <a:r>
              <a:rPr lang="da-DK" dirty="0">
                <a:latin typeface="Tahoma"/>
                <a:ea typeface="Tahoma"/>
                <a:cs typeface="Tahoma"/>
              </a:rPr>
              <a:t> on </a:t>
            </a:r>
            <a:r>
              <a:rPr lang="da-DK" dirty="0" err="1">
                <a:latin typeface="Tahoma"/>
                <a:ea typeface="Tahoma"/>
                <a:cs typeface="Tahoma"/>
              </a:rPr>
              <a:t>barcode</a:t>
            </a:r>
            <a:r>
              <a:rPr lang="da-DK" dirty="0">
                <a:latin typeface="Tahoma"/>
                <a:ea typeface="Tahoma"/>
                <a:cs typeface="Tahoma"/>
              </a:rPr>
              <a:t>/adapter </a:t>
            </a:r>
            <a:r>
              <a:rPr lang="da-DK" dirty="0" err="1">
                <a:latin typeface="Tahoma"/>
                <a:ea typeface="Tahoma"/>
                <a:cs typeface="Tahoma"/>
              </a:rPr>
              <a:t>trimming</a:t>
            </a:r>
            <a:r>
              <a:rPr lang="da-DK" dirty="0">
                <a:latin typeface="Tahoma"/>
                <a:ea typeface="Tahoma"/>
                <a:cs typeface="Tahoma"/>
              </a:rPr>
              <a:t> in </a:t>
            </a:r>
            <a:r>
              <a:rPr lang="da-DK" dirty="0" err="1">
                <a:latin typeface="Tahoma"/>
                <a:ea typeface="Tahoma"/>
                <a:cs typeface="Tahoma"/>
              </a:rPr>
              <a:t>MinKNOW</a:t>
            </a:r>
            <a:r>
              <a:rPr lang="da-DK" dirty="0">
                <a:latin typeface="Tahoma"/>
                <a:ea typeface="Tahoma"/>
                <a:cs typeface="Tahoma"/>
              </a:rPr>
              <a:t> </a:t>
            </a:r>
            <a:r>
              <a:rPr lang="da-DK" dirty="0" err="1">
                <a:latin typeface="Tahoma"/>
                <a:ea typeface="Tahoma"/>
                <a:cs typeface="Tahoma"/>
              </a:rPr>
              <a:t>sequencing</a:t>
            </a:r>
            <a:r>
              <a:rPr lang="da-DK" dirty="0">
                <a:latin typeface="Tahoma"/>
                <a:ea typeface="Tahoma"/>
                <a:cs typeface="Tahoma"/>
              </a:rPr>
              <a:t> software</a:t>
            </a:r>
          </a:p>
          <a:p>
            <a:endParaRPr lang="da-DK" dirty="0">
              <a:ea typeface="Tahoma"/>
              <a:cs typeface="Tahoma"/>
            </a:endParaRP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77CB8558-92F6-4FEE-AC04-C29B8E6A8E35}"/>
              </a:ext>
            </a:extLst>
          </p:cNvPr>
          <p:cNvSpPr/>
          <p:nvPr/>
        </p:nvSpPr>
        <p:spPr>
          <a:xfrm>
            <a:off x="5734744" y="4127622"/>
            <a:ext cx="5855050" cy="2332556"/>
          </a:xfrm>
          <a:prstGeom prst="ellipse">
            <a:avLst/>
          </a:prstGeom>
          <a:noFill/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6369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DDF772-EF9B-40BF-8807-36DF87C45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Read </a:t>
            </a:r>
            <a:r>
              <a:rPr lang="da-DK" dirty="0" err="1"/>
              <a:t>trimming</a:t>
            </a:r>
            <a:endParaRPr lang="en-US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B6F9A53-FF77-40DA-8342-50E356F317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 err="1"/>
              <a:t>qcat</a:t>
            </a:r>
            <a:r>
              <a:rPr lang="da-DK" dirty="0"/>
              <a:t>, </a:t>
            </a:r>
            <a:r>
              <a:rPr lang="da-DK" dirty="0" err="1"/>
              <a:t>trimming</a:t>
            </a:r>
            <a:r>
              <a:rPr lang="da-DK" dirty="0"/>
              <a:t> </a:t>
            </a:r>
            <a:r>
              <a:rPr lang="da-DK" dirty="0" err="1"/>
              <a:t>tool</a:t>
            </a:r>
            <a:r>
              <a:rPr lang="da-DK" dirty="0"/>
              <a:t> (</a:t>
            </a:r>
            <a:r>
              <a:rPr lang="da-DK" dirty="0">
                <a:hlinkClick r:id="rId2"/>
              </a:rPr>
              <a:t>https://github.com/nanoporetech/qcat</a:t>
            </a:r>
            <a:r>
              <a:rPr lang="da-DK" dirty="0"/>
              <a:t>)</a:t>
            </a:r>
          </a:p>
          <a:p>
            <a:r>
              <a:rPr lang="da-DK" dirty="0"/>
              <a:t>	</a:t>
            </a:r>
            <a:r>
              <a:rPr lang="da-DK" dirty="0" err="1"/>
              <a:t>deprecated</a:t>
            </a:r>
            <a:endParaRPr lang="da-DK" dirty="0"/>
          </a:p>
          <a:p>
            <a:r>
              <a:rPr lang="da-DK" dirty="0"/>
              <a:t> </a:t>
            </a:r>
            <a:r>
              <a:rPr lang="da-DK" dirty="0" err="1">
                <a:solidFill>
                  <a:srgbClr val="996633"/>
                </a:solidFill>
              </a:rPr>
              <a:t>qcat</a:t>
            </a:r>
            <a:r>
              <a:rPr lang="da-DK" dirty="0">
                <a:solidFill>
                  <a:srgbClr val="996633"/>
                </a:solidFill>
              </a:rPr>
              <a:t> –f [</a:t>
            </a:r>
            <a:r>
              <a:rPr lang="da-DK" dirty="0" err="1">
                <a:solidFill>
                  <a:srgbClr val="996633"/>
                </a:solidFill>
              </a:rPr>
              <a:t>input_reads.fastq</a:t>
            </a:r>
            <a:r>
              <a:rPr lang="da-DK" dirty="0">
                <a:solidFill>
                  <a:srgbClr val="996633"/>
                </a:solidFill>
              </a:rPr>
              <a:t>] -t [</a:t>
            </a:r>
            <a:r>
              <a:rPr lang="da-DK" dirty="0" err="1">
                <a:solidFill>
                  <a:srgbClr val="996633"/>
                </a:solidFill>
              </a:rPr>
              <a:t>threads</a:t>
            </a:r>
            <a:r>
              <a:rPr lang="da-DK" dirty="0">
                <a:solidFill>
                  <a:srgbClr val="996633"/>
                </a:solidFill>
              </a:rPr>
              <a:t>] --trim -o [</a:t>
            </a:r>
            <a:r>
              <a:rPr lang="da-DK" dirty="0" err="1">
                <a:solidFill>
                  <a:srgbClr val="996633"/>
                </a:solidFill>
              </a:rPr>
              <a:t>output_reads_trim.fastq</a:t>
            </a:r>
            <a:r>
              <a:rPr lang="da-DK" dirty="0">
                <a:solidFill>
                  <a:srgbClr val="996633"/>
                </a:solidFill>
              </a:rPr>
              <a:t>]</a:t>
            </a:r>
          </a:p>
          <a:p>
            <a:endParaRPr lang="da-DK" dirty="0"/>
          </a:p>
          <a:p>
            <a:r>
              <a:rPr lang="da-DK" dirty="0" err="1"/>
              <a:t>Porechop</a:t>
            </a:r>
            <a:r>
              <a:rPr lang="da-DK" dirty="0"/>
              <a:t> </a:t>
            </a:r>
            <a:r>
              <a:rPr lang="da-DK" dirty="0" err="1"/>
              <a:t>abi</a:t>
            </a:r>
            <a:r>
              <a:rPr lang="da-DK" dirty="0"/>
              <a:t>, </a:t>
            </a:r>
            <a:r>
              <a:rPr lang="da-DK" dirty="0" err="1"/>
              <a:t>trimming</a:t>
            </a:r>
            <a:r>
              <a:rPr lang="da-DK" dirty="0"/>
              <a:t> </a:t>
            </a:r>
            <a:r>
              <a:rPr lang="da-DK" dirty="0" err="1"/>
              <a:t>tool</a:t>
            </a:r>
            <a:r>
              <a:rPr lang="da-DK" dirty="0"/>
              <a:t> (</a:t>
            </a:r>
            <a:r>
              <a:rPr lang="da-DK" dirty="0">
                <a:hlinkClick r:id="rId3"/>
              </a:rPr>
              <a:t>https://github.com/bonsai-team/Porechop_ABI</a:t>
            </a:r>
            <a:r>
              <a:rPr lang="da-DK" dirty="0"/>
              <a:t>)</a:t>
            </a:r>
          </a:p>
          <a:p>
            <a:r>
              <a:rPr lang="en-US" altLang="en-US" dirty="0" err="1">
                <a:solidFill>
                  <a:srgbClr val="996633"/>
                </a:solidFill>
                <a:latin typeface="Arial Unicode MS"/>
              </a:rPr>
              <a:t>porechop_abi</a:t>
            </a:r>
            <a:r>
              <a:rPr lang="en-US" altLang="en-US" dirty="0">
                <a:solidFill>
                  <a:srgbClr val="996633"/>
                </a:solidFill>
                <a:latin typeface="Arial Unicode MS"/>
              </a:rPr>
              <a:t> -</a:t>
            </a:r>
            <a:r>
              <a:rPr lang="en-US" altLang="en-US" dirty="0" err="1">
                <a:solidFill>
                  <a:srgbClr val="996633"/>
                </a:solidFill>
                <a:latin typeface="Arial Unicode MS"/>
              </a:rPr>
              <a:t>abi</a:t>
            </a:r>
            <a:r>
              <a:rPr lang="en-US" altLang="en-US" dirty="0">
                <a:solidFill>
                  <a:srgbClr val="996633"/>
                </a:solidFill>
                <a:latin typeface="Arial Unicode MS"/>
              </a:rPr>
              <a:t> -</a:t>
            </a:r>
            <a:r>
              <a:rPr lang="en-US" altLang="en-US" dirty="0" err="1">
                <a:solidFill>
                  <a:srgbClr val="996633"/>
                </a:solidFill>
                <a:latin typeface="Arial Unicode MS"/>
              </a:rPr>
              <a:t>i</a:t>
            </a:r>
            <a:r>
              <a:rPr lang="en-US" altLang="en-US" dirty="0">
                <a:solidFill>
                  <a:srgbClr val="996633"/>
                </a:solidFill>
                <a:latin typeface="Arial Unicode MS"/>
              </a:rPr>
              <a:t> [</a:t>
            </a:r>
            <a:r>
              <a:rPr lang="en-US" altLang="en-US" dirty="0" err="1">
                <a:solidFill>
                  <a:srgbClr val="996633"/>
                </a:solidFill>
                <a:latin typeface="Arial Unicode MS"/>
              </a:rPr>
              <a:t>input_reads.fastq</a:t>
            </a:r>
            <a:r>
              <a:rPr lang="en-US" altLang="en-US" dirty="0">
                <a:solidFill>
                  <a:srgbClr val="996633"/>
                </a:solidFill>
                <a:latin typeface="Arial Unicode MS"/>
              </a:rPr>
              <a:t>] -o [</a:t>
            </a:r>
            <a:r>
              <a:rPr lang="en-US" altLang="en-US" dirty="0" err="1">
                <a:solidFill>
                  <a:srgbClr val="996633"/>
                </a:solidFill>
                <a:latin typeface="Arial Unicode MS"/>
              </a:rPr>
              <a:t>output_reads.fastq</a:t>
            </a:r>
            <a:r>
              <a:rPr lang="en-US" altLang="en-US" dirty="0">
                <a:solidFill>
                  <a:srgbClr val="996633"/>
                </a:solidFill>
                <a:latin typeface="Arial Unicode MS"/>
              </a:rPr>
              <a:t>]</a:t>
            </a:r>
            <a:r>
              <a:rPr lang="en-US" altLang="en-US" sz="2000" dirty="0">
                <a:solidFill>
                  <a:srgbClr val="996633"/>
                </a:solidFill>
              </a:rPr>
              <a:t> </a:t>
            </a:r>
            <a:endParaRPr lang="en-US" altLang="en-US" sz="5400" dirty="0">
              <a:solidFill>
                <a:srgbClr val="996633"/>
              </a:solidFill>
              <a:latin typeface="Arial" panose="020B0604020202020204" pitchFamily="34" charset="0"/>
            </a:endParaRPr>
          </a:p>
          <a:p>
            <a:endParaRPr lang="da-DK" dirty="0"/>
          </a:p>
          <a:p>
            <a:r>
              <a:rPr lang="da-DK" dirty="0"/>
              <a:t>	</a:t>
            </a:r>
            <a:endParaRPr lang="en-US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34D1E989-5F1F-4127-9B12-CBC3A8FAF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84636567-8A6F-4FA5-8D08-689E18B62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46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80369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240BF2-B06E-4B25-AE9D-EFCC940F8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Contamination</a:t>
            </a:r>
            <a:r>
              <a:rPr lang="da-DK" dirty="0"/>
              <a:t> </a:t>
            </a:r>
            <a:r>
              <a:rPr lang="da-DK" dirty="0" err="1"/>
              <a:t>control</a:t>
            </a:r>
            <a:endParaRPr lang="en-US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2ACA4F7-07D0-40DE-B73E-DA4221E61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err="1"/>
              <a:t>Kraken</a:t>
            </a:r>
            <a:r>
              <a:rPr lang="da-DK" dirty="0"/>
              <a:t>, a </a:t>
            </a:r>
            <a:r>
              <a:rPr lang="da-DK" dirty="0" err="1"/>
              <a:t>taxonomic</a:t>
            </a:r>
            <a:r>
              <a:rPr lang="da-DK" dirty="0"/>
              <a:t> </a:t>
            </a:r>
            <a:r>
              <a:rPr lang="da-DK" dirty="0" err="1"/>
              <a:t>sequence</a:t>
            </a:r>
            <a:r>
              <a:rPr lang="da-DK" dirty="0"/>
              <a:t> </a:t>
            </a:r>
            <a:r>
              <a:rPr lang="da-DK" dirty="0" err="1"/>
              <a:t>identifier</a:t>
            </a:r>
            <a:r>
              <a:rPr lang="da-DK" dirty="0"/>
              <a:t> (</a:t>
            </a:r>
            <a:r>
              <a:rPr lang="da-DK" dirty="0">
                <a:hlinkClick r:id="rId2"/>
              </a:rPr>
              <a:t>https://github.com/DerrickWood/kraken</a:t>
            </a:r>
            <a:r>
              <a:rPr lang="da-DK" dirty="0"/>
              <a:t>) made for short </a:t>
            </a:r>
            <a:r>
              <a:rPr lang="da-DK" dirty="0" err="1"/>
              <a:t>reads</a:t>
            </a:r>
            <a:r>
              <a:rPr lang="da-DK" dirty="0"/>
              <a:t>.</a:t>
            </a:r>
          </a:p>
          <a:p>
            <a:endParaRPr lang="da-DK" dirty="0"/>
          </a:p>
          <a:p>
            <a:r>
              <a:rPr lang="da-DK" dirty="0"/>
              <a:t>KMA, a </a:t>
            </a:r>
            <a:r>
              <a:rPr lang="da-DK" dirty="0" err="1"/>
              <a:t>mapping</a:t>
            </a:r>
            <a:r>
              <a:rPr lang="da-DK" dirty="0"/>
              <a:t> </a:t>
            </a:r>
            <a:r>
              <a:rPr lang="da-DK" dirty="0" err="1"/>
              <a:t>method</a:t>
            </a:r>
            <a:r>
              <a:rPr lang="da-DK" dirty="0"/>
              <a:t> for </a:t>
            </a:r>
            <a:r>
              <a:rPr lang="da-DK" dirty="0" err="1"/>
              <a:t>both</a:t>
            </a:r>
            <a:r>
              <a:rPr lang="da-DK" dirty="0"/>
              <a:t> short and long </a:t>
            </a:r>
            <a:r>
              <a:rPr lang="da-DK" dirty="0" err="1"/>
              <a:t>reads</a:t>
            </a:r>
            <a:r>
              <a:rPr lang="da-DK" dirty="0"/>
              <a:t> (</a:t>
            </a:r>
            <a:r>
              <a:rPr lang="da-DK" dirty="0">
                <a:hlinkClick r:id="rId3"/>
              </a:rPr>
              <a:t>https://bitbucket.org/genomicepidemiology/kma/src/master/</a:t>
            </a:r>
            <a:r>
              <a:rPr lang="da-DK" dirty="0"/>
              <a:t>) </a:t>
            </a:r>
          </a:p>
          <a:p>
            <a:endParaRPr lang="da-DK" dirty="0"/>
          </a:p>
          <a:p>
            <a:r>
              <a:rPr lang="da-DK" dirty="0"/>
              <a:t>B</a:t>
            </a:r>
            <a:r>
              <a:rPr lang="en-US" dirty="0" err="1"/>
              <a:t>oth</a:t>
            </a:r>
            <a:r>
              <a:rPr lang="en-US" dirty="0"/>
              <a:t> methods need a pre-build database which they will map your reads against.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F2853AB4-6245-456F-B519-7DA2C4D59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C5E20E73-2D6C-4404-A0E0-C80887576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47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73551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240BF2-B06E-4B25-AE9D-EFCC940F8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Contamination</a:t>
            </a:r>
            <a:r>
              <a:rPr lang="da-DK" dirty="0"/>
              <a:t> </a:t>
            </a:r>
            <a:r>
              <a:rPr lang="da-DK" dirty="0" err="1"/>
              <a:t>control</a:t>
            </a:r>
            <a:endParaRPr lang="en-US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2ACA4F7-07D0-40DE-B73E-DA4221E61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 err="1"/>
              <a:t>Kraken</a:t>
            </a:r>
            <a:r>
              <a:rPr lang="da-DK" dirty="0"/>
              <a:t>, a </a:t>
            </a:r>
            <a:r>
              <a:rPr lang="da-DK" dirty="0" err="1"/>
              <a:t>taxonomic</a:t>
            </a:r>
            <a:r>
              <a:rPr lang="da-DK" dirty="0"/>
              <a:t> </a:t>
            </a:r>
            <a:r>
              <a:rPr lang="da-DK" dirty="0" err="1"/>
              <a:t>sequence</a:t>
            </a:r>
            <a:r>
              <a:rPr lang="da-DK" dirty="0"/>
              <a:t> </a:t>
            </a:r>
            <a:r>
              <a:rPr lang="da-DK" dirty="0" err="1"/>
              <a:t>identifier</a:t>
            </a:r>
            <a:r>
              <a:rPr lang="da-DK" dirty="0"/>
              <a:t> (</a:t>
            </a:r>
            <a:r>
              <a:rPr lang="da-DK" dirty="0">
                <a:hlinkClick r:id="rId2"/>
              </a:rPr>
              <a:t>https://github.com/DerrickWood/kraken</a:t>
            </a:r>
            <a:r>
              <a:rPr lang="da-DK" dirty="0"/>
              <a:t>) made for short </a:t>
            </a:r>
            <a:r>
              <a:rPr lang="da-DK" dirty="0" err="1"/>
              <a:t>reads</a:t>
            </a:r>
            <a:r>
              <a:rPr lang="da-DK" dirty="0"/>
              <a:t>.</a:t>
            </a:r>
          </a:p>
          <a:p>
            <a:endParaRPr lang="da-DK" dirty="0"/>
          </a:p>
          <a:p>
            <a:r>
              <a:rPr lang="da-DK" dirty="0"/>
              <a:t>#</a:t>
            </a:r>
            <a:r>
              <a:rPr lang="en-US" dirty="0"/>
              <a:t>download NCBI taxonomic information, as well as the complete genomes in </a:t>
            </a:r>
            <a:r>
              <a:rPr lang="en-US" dirty="0" err="1"/>
              <a:t>RefSeq</a:t>
            </a:r>
            <a:r>
              <a:rPr lang="en-US" dirty="0"/>
              <a:t> for the bacterial, archaeal, and viral domains.</a:t>
            </a:r>
            <a:endParaRPr lang="da-DK" dirty="0"/>
          </a:p>
          <a:p>
            <a:r>
              <a:rPr lang="en-US" altLang="en-US" dirty="0">
                <a:solidFill>
                  <a:srgbClr val="996633"/>
                </a:solidFill>
                <a:latin typeface="Arial Unicode MS"/>
              </a:rPr>
              <a:t>kraken-build --standard --</a:t>
            </a:r>
            <a:r>
              <a:rPr lang="en-US" altLang="en-US" dirty="0" err="1">
                <a:solidFill>
                  <a:srgbClr val="996633"/>
                </a:solidFill>
                <a:latin typeface="Arial Unicode MS"/>
              </a:rPr>
              <a:t>db</a:t>
            </a:r>
            <a:r>
              <a:rPr lang="en-US" altLang="en-US" dirty="0">
                <a:solidFill>
                  <a:srgbClr val="996633"/>
                </a:solidFill>
                <a:latin typeface="Arial Unicode MS"/>
              </a:rPr>
              <a:t> [DBNAME]</a:t>
            </a:r>
            <a:r>
              <a:rPr lang="en-US" altLang="en-US" sz="2000" dirty="0">
                <a:solidFill>
                  <a:srgbClr val="996633"/>
                </a:solidFill>
              </a:rPr>
              <a:t> </a:t>
            </a:r>
            <a:endParaRPr lang="da-DK" dirty="0">
              <a:solidFill>
                <a:srgbClr val="996633"/>
              </a:solidFill>
            </a:endParaRPr>
          </a:p>
          <a:p>
            <a:r>
              <a:rPr lang="en-US" altLang="en-US" dirty="0">
                <a:solidFill>
                  <a:srgbClr val="996633"/>
                </a:solidFill>
                <a:latin typeface="Arial Unicode MS"/>
              </a:rPr>
              <a:t>kraken-build --</a:t>
            </a:r>
            <a:r>
              <a:rPr lang="en-US" altLang="en-US" dirty="0" err="1">
                <a:solidFill>
                  <a:srgbClr val="996633"/>
                </a:solidFill>
                <a:latin typeface="Arial Unicode MS"/>
              </a:rPr>
              <a:t>db</a:t>
            </a:r>
            <a:r>
              <a:rPr lang="en-US" altLang="en-US" dirty="0">
                <a:solidFill>
                  <a:srgbClr val="996633"/>
                </a:solidFill>
                <a:latin typeface="Arial Unicode MS"/>
              </a:rPr>
              <a:t> [DBNAME] --clean</a:t>
            </a:r>
            <a:r>
              <a:rPr lang="en-US" altLang="en-US" sz="2000" dirty="0">
                <a:solidFill>
                  <a:srgbClr val="996633"/>
                </a:solidFill>
              </a:rPr>
              <a:t> </a:t>
            </a:r>
            <a:endParaRPr lang="en-US" altLang="en-US" sz="5400" dirty="0">
              <a:solidFill>
                <a:srgbClr val="996633"/>
              </a:solidFill>
              <a:latin typeface="Arial" panose="020B0604020202020204" pitchFamily="34" charset="0"/>
            </a:endParaRPr>
          </a:p>
          <a:p>
            <a:r>
              <a:rPr lang="da-DK" dirty="0"/>
              <a:t>#run </a:t>
            </a:r>
            <a:r>
              <a:rPr lang="da-DK" dirty="0" err="1"/>
              <a:t>kraken</a:t>
            </a:r>
            <a:endParaRPr lang="da-DK" dirty="0"/>
          </a:p>
          <a:p>
            <a:r>
              <a:rPr lang="da-DK" dirty="0" err="1">
                <a:solidFill>
                  <a:srgbClr val="996633"/>
                </a:solidFill>
              </a:rPr>
              <a:t>kraken</a:t>
            </a:r>
            <a:r>
              <a:rPr lang="da-DK" dirty="0">
                <a:solidFill>
                  <a:srgbClr val="996633"/>
                </a:solidFill>
              </a:rPr>
              <a:t> --</a:t>
            </a:r>
            <a:r>
              <a:rPr lang="da-DK" dirty="0" err="1">
                <a:solidFill>
                  <a:srgbClr val="996633"/>
                </a:solidFill>
              </a:rPr>
              <a:t>threads</a:t>
            </a:r>
            <a:r>
              <a:rPr lang="da-DK" dirty="0">
                <a:solidFill>
                  <a:srgbClr val="996633"/>
                </a:solidFill>
              </a:rPr>
              <a:t> [t] --</a:t>
            </a:r>
            <a:r>
              <a:rPr lang="da-DK" dirty="0" err="1">
                <a:solidFill>
                  <a:srgbClr val="996633"/>
                </a:solidFill>
              </a:rPr>
              <a:t>db</a:t>
            </a:r>
            <a:r>
              <a:rPr lang="da-DK" dirty="0">
                <a:solidFill>
                  <a:srgbClr val="996633"/>
                </a:solidFill>
              </a:rPr>
              <a:t> [DBNAME] --output [</a:t>
            </a:r>
            <a:r>
              <a:rPr lang="da-DK" dirty="0" err="1">
                <a:solidFill>
                  <a:srgbClr val="996633"/>
                </a:solidFill>
              </a:rPr>
              <a:t>output_kraken</a:t>
            </a:r>
            <a:r>
              <a:rPr lang="da-DK" dirty="0">
                <a:solidFill>
                  <a:srgbClr val="996633"/>
                </a:solidFill>
              </a:rPr>
              <a:t>] [file.fastq.gz]</a:t>
            </a:r>
            <a:endParaRPr lang="en-US" dirty="0">
              <a:solidFill>
                <a:srgbClr val="996633"/>
              </a:solidFill>
            </a:endParaRP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F2853AB4-6245-456F-B519-7DA2C4D59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C5E20E73-2D6C-4404-A0E0-C80887576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48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66688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240BF2-B06E-4B25-AE9D-EFCC940F8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Contamination</a:t>
            </a:r>
            <a:r>
              <a:rPr lang="da-DK" dirty="0"/>
              <a:t> </a:t>
            </a:r>
            <a:r>
              <a:rPr lang="da-DK" dirty="0" err="1"/>
              <a:t>control</a:t>
            </a:r>
            <a:endParaRPr lang="en-US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2ACA4F7-07D0-40DE-B73E-DA4221E61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KMA, a </a:t>
            </a:r>
            <a:r>
              <a:rPr lang="da-DK" dirty="0" err="1"/>
              <a:t>mapping</a:t>
            </a:r>
            <a:r>
              <a:rPr lang="da-DK" dirty="0"/>
              <a:t> </a:t>
            </a:r>
            <a:r>
              <a:rPr lang="da-DK" dirty="0" err="1"/>
              <a:t>method</a:t>
            </a:r>
            <a:r>
              <a:rPr lang="da-DK" dirty="0"/>
              <a:t> for </a:t>
            </a:r>
            <a:r>
              <a:rPr lang="da-DK" dirty="0" err="1"/>
              <a:t>both</a:t>
            </a:r>
            <a:r>
              <a:rPr lang="da-DK" dirty="0"/>
              <a:t> short and long </a:t>
            </a:r>
            <a:r>
              <a:rPr lang="da-DK" dirty="0" err="1"/>
              <a:t>reads</a:t>
            </a:r>
            <a:r>
              <a:rPr lang="da-DK" dirty="0"/>
              <a:t> (</a:t>
            </a:r>
            <a:r>
              <a:rPr lang="da-DK" dirty="0">
                <a:hlinkClick r:id="rId2"/>
              </a:rPr>
              <a:t>https://bitbucket.org/genomicepidemiology/kma/src/master/</a:t>
            </a:r>
            <a:r>
              <a:rPr lang="da-DK" dirty="0"/>
              <a:t>) </a:t>
            </a:r>
          </a:p>
          <a:p>
            <a:endParaRPr lang="da-DK" dirty="0"/>
          </a:p>
          <a:p>
            <a:r>
              <a:rPr lang="da-DK" dirty="0"/>
              <a:t>#download </a:t>
            </a:r>
            <a:r>
              <a:rPr lang="da-DK" dirty="0" err="1"/>
              <a:t>fasta</a:t>
            </a:r>
            <a:r>
              <a:rPr lang="da-DK" dirty="0"/>
              <a:t> files for database</a:t>
            </a:r>
          </a:p>
          <a:p>
            <a:r>
              <a:rPr lang="da-DK" dirty="0"/>
              <a:t>#</a:t>
            </a:r>
            <a:r>
              <a:rPr lang="da-DK" dirty="0" err="1"/>
              <a:t>index</a:t>
            </a:r>
            <a:r>
              <a:rPr lang="da-DK" dirty="0"/>
              <a:t> database</a:t>
            </a:r>
          </a:p>
          <a:p>
            <a:r>
              <a:rPr lang="en-US" altLang="en-US" dirty="0" err="1">
                <a:solidFill>
                  <a:srgbClr val="996633"/>
                </a:solidFill>
                <a:latin typeface="Arial Unicode MS"/>
              </a:rPr>
              <a:t>kma</a:t>
            </a:r>
            <a:r>
              <a:rPr lang="en-US" altLang="en-US" dirty="0">
                <a:solidFill>
                  <a:srgbClr val="996633"/>
                </a:solidFill>
                <a:latin typeface="Arial Unicode MS"/>
              </a:rPr>
              <a:t> index -</a:t>
            </a:r>
            <a:r>
              <a:rPr lang="en-US" altLang="en-US" dirty="0" err="1">
                <a:solidFill>
                  <a:srgbClr val="996633"/>
                </a:solidFill>
                <a:latin typeface="Arial Unicode MS"/>
              </a:rPr>
              <a:t>i</a:t>
            </a:r>
            <a:r>
              <a:rPr lang="en-US" altLang="en-US" dirty="0">
                <a:solidFill>
                  <a:srgbClr val="996633"/>
                </a:solidFill>
                <a:latin typeface="Arial Unicode MS"/>
              </a:rPr>
              <a:t> [templates.fsa.gz] -o [database/name]</a:t>
            </a:r>
            <a:r>
              <a:rPr lang="en-US" altLang="en-US" sz="2000" dirty="0">
                <a:solidFill>
                  <a:srgbClr val="996633"/>
                </a:solidFill>
              </a:rPr>
              <a:t> </a:t>
            </a:r>
            <a:endParaRPr lang="da-DK" dirty="0">
              <a:solidFill>
                <a:srgbClr val="996633"/>
              </a:solidFill>
            </a:endParaRPr>
          </a:p>
          <a:p>
            <a:r>
              <a:rPr lang="da-DK" dirty="0"/>
              <a:t>#run </a:t>
            </a:r>
            <a:r>
              <a:rPr lang="da-DK" dirty="0" err="1"/>
              <a:t>kma</a:t>
            </a:r>
            <a:endParaRPr lang="da-DK" dirty="0"/>
          </a:p>
          <a:p>
            <a:r>
              <a:rPr lang="en-US" altLang="en-US" dirty="0" err="1">
                <a:solidFill>
                  <a:srgbClr val="996633"/>
                </a:solidFill>
                <a:latin typeface="Arial Unicode MS"/>
              </a:rPr>
              <a:t>kma</a:t>
            </a:r>
            <a:r>
              <a:rPr lang="en-US" altLang="en-US" dirty="0">
                <a:solidFill>
                  <a:srgbClr val="996633"/>
                </a:solidFill>
                <a:latin typeface="Arial Unicode MS"/>
              </a:rPr>
              <a:t> -</a:t>
            </a:r>
            <a:r>
              <a:rPr lang="en-US" altLang="en-US" dirty="0" err="1">
                <a:solidFill>
                  <a:srgbClr val="996633"/>
                </a:solidFill>
                <a:latin typeface="Arial Unicode MS"/>
              </a:rPr>
              <a:t>i</a:t>
            </a:r>
            <a:r>
              <a:rPr lang="en-US" altLang="en-US" dirty="0">
                <a:solidFill>
                  <a:srgbClr val="996633"/>
                </a:solidFill>
                <a:latin typeface="Arial Unicode MS"/>
              </a:rPr>
              <a:t> [someLongReads.fq.gz] -o [output/name] -</a:t>
            </a:r>
            <a:r>
              <a:rPr lang="en-US" altLang="en-US" dirty="0" err="1">
                <a:solidFill>
                  <a:srgbClr val="996633"/>
                </a:solidFill>
                <a:latin typeface="Arial Unicode MS"/>
              </a:rPr>
              <a:t>t_db</a:t>
            </a:r>
            <a:r>
              <a:rPr lang="en-US" altLang="en-US" dirty="0">
                <a:solidFill>
                  <a:srgbClr val="996633"/>
                </a:solidFill>
                <a:latin typeface="Arial Unicode MS"/>
              </a:rPr>
              <a:t> [database/name] -</a:t>
            </a:r>
            <a:r>
              <a:rPr lang="en-US" altLang="en-US" dirty="0" err="1">
                <a:solidFill>
                  <a:srgbClr val="996633"/>
                </a:solidFill>
                <a:latin typeface="Arial Unicode MS"/>
              </a:rPr>
              <a:t>bcNano</a:t>
            </a:r>
            <a:r>
              <a:rPr lang="en-US" altLang="en-US" dirty="0">
                <a:solidFill>
                  <a:srgbClr val="996633"/>
                </a:solidFill>
                <a:latin typeface="Arial Unicode MS"/>
              </a:rPr>
              <a:t> -</a:t>
            </a:r>
            <a:r>
              <a:rPr lang="en-US" altLang="en-US" dirty="0" err="1">
                <a:solidFill>
                  <a:srgbClr val="996633"/>
                </a:solidFill>
                <a:latin typeface="Arial Unicode MS"/>
              </a:rPr>
              <a:t>bc</a:t>
            </a:r>
            <a:r>
              <a:rPr lang="en-US" altLang="en-US" dirty="0">
                <a:solidFill>
                  <a:srgbClr val="996633"/>
                </a:solidFill>
                <a:latin typeface="Arial Unicode MS"/>
              </a:rPr>
              <a:t> 0.7</a:t>
            </a:r>
            <a:r>
              <a:rPr lang="en-US" altLang="en-US" sz="2000" dirty="0">
                <a:solidFill>
                  <a:srgbClr val="996633"/>
                </a:solidFill>
              </a:rPr>
              <a:t> </a:t>
            </a:r>
            <a:endParaRPr lang="en-US" altLang="en-US" sz="5400" dirty="0">
              <a:solidFill>
                <a:srgbClr val="996633"/>
              </a:solidFill>
              <a:latin typeface="Arial" panose="020B0604020202020204" pitchFamily="34" charset="0"/>
            </a:endParaRPr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F2853AB4-6245-456F-B519-7DA2C4D59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C5E20E73-2D6C-4404-A0E0-C80887576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49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141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B0FA8B-6073-4CE3-9980-4898D3ABF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Quality</a:t>
            </a:r>
            <a:r>
              <a:rPr lang="da-DK" dirty="0"/>
              <a:t> </a:t>
            </a:r>
            <a:r>
              <a:rPr lang="da-DK" dirty="0" err="1"/>
              <a:t>control</a:t>
            </a:r>
            <a:r>
              <a:rPr lang="da-DK" dirty="0"/>
              <a:t> of </a:t>
            </a:r>
            <a:r>
              <a:rPr lang="da-DK" dirty="0" err="1"/>
              <a:t>sequencing</a:t>
            </a:r>
            <a:r>
              <a:rPr lang="da-DK" dirty="0"/>
              <a:t> data</a:t>
            </a:r>
            <a:endParaRPr lang="en-US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DEA0FCD-6D37-4BE6-9B17-3132FEFFA4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b="1" dirty="0"/>
              <a:t>Base </a:t>
            </a:r>
            <a:r>
              <a:rPr lang="da-DK" b="1" dirty="0" err="1"/>
              <a:t>calling</a:t>
            </a:r>
            <a:r>
              <a:rPr lang="da-DK" b="1" dirty="0"/>
              <a:t> </a:t>
            </a:r>
            <a:r>
              <a:rPr lang="da-DK" b="1" dirty="0" err="1"/>
              <a:t>errors</a:t>
            </a:r>
            <a:endParaRPr lang="da-DK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/>
              <a:t>Adapter </a:t>
            </a:r>
            <a:r>
              <a:rPr lang="da-DK" dirty="0" err="1"/>
              <a:t>contamination</a:t>
            </a:r>
            <a:endParaRPr lang="da-DK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/>
              <a:t>GC content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 err="1"/>
              <a:t>Sequence</a:t>
            </a:r>
            <a:r>
              <a:rPr lang="da-DK" dirty="0"/>
              <a:t> </a:t>
            </a:r>
            <a:r>
              <a:rPr lang="da-DK" dirty="0" err="1"/>
              <a:t>length</a:t>
            </a:r>
            <a:r>
              <a:rPr lang="da-DK" dirty="0"/>
              <a:t> distribution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 err="1"/>
              <a:t>Contamination</a:t>
            </a:r>
            <a:endParaRPr lang="da-DK" dirty="0"/>
          </a:p>
          <a:p>
            <a:endParaRPr lang="da-DK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dirty="0"/>
          </a:p>
          <a:p>
            <a:endParaRPr lang="en-US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227C6DFF-B3FA-4D96-8071-E14C38212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787E35E5-9556-4C36-9D2C-4F64D8019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028752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E69E99-C151-4BFF-8FBD-2B8859660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Data</a:t>
            </a:r>
            <a:endParaRPr lang="en-US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6D2A82BA-D82D-4F6D-9F80-9F07B928E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12D7D17-C60D-48F3-8756-6439DC734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50</a:t>
            </a:fld>
            <a:endParaRPr lang="en-GB" dirty="0"/>
          </a:p>
        </p:txBody>
      </p:sp>
      <p:pic>
        <p:nvPicPr>
          <p:cNvPr id="39" name="Billede 38">
            <a:extLst>
              <a:ext uri="{FF2B5EF4-FFF2-40B4-BE49-F238E27FC236}">
                <a16:creationId xmlns:a16="http://schemas.microsoft.com/office/drawing/2014/main" id="{B758A57A-D7B2-4EEF-88A7-E7354A12E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877" y="1355250"/>
            <a:ext cx="5891123" cy="2713735"/>
          </a:xfrm>
          <a:prstGeom prst="rect">
            <a:avLst/>
          </a:prstGeom>
        </p:spPr>
      </p:pic>
      <p:sp>
        <p:nvSpPr>
          <p:cNvPr id="40" name="Rektangel 39">
            <a:extLst>
              <a:ext uri="{FF2B5EF4-FFF2-40B4-BE49-F238E27FC236}">
                <a16:creationId xmlns:a16="http://schemas.microsoft.com/office/drawing/2014/main" id="{60B762CA-95DA-4C0E-8046-C23510098AA0}"/>
              </a:ext>
            </a:extLst>
          </p:cNvPr>
          <p:cNvSpPr/>
          <p:nvPr/>
        </p:nvSpPr>
        <p:spPr>
          <a:xfrm>
            <a:off x="7583648" y="1420213"/>
            <a:ext cx="2424418" cy="1188763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kstfelt 40">
            <a:extLst>
              <a:ext uri="{FF2B5EF4-FFF2-40B4-BE49-F238E27FC236}">
                <a16:creationId xmlns:a16="http://schemas.microsoft.com/office/drawing/2014/main" id="{209E243D-0237-4626-BF3D-AB06FBB0358B}"/>
              </a:ext>
            </a:extLst>
          </p:cNvPr>
          <p:cNvSpPr txBox="1"/>
          <p:nvPr/>
        </p:nvSpPr>
        <p:spPr>
          <a:xfrm>
            <a:off x="7776594" y="1510018"/>
            <a:ext cx="2004969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800" dirty="0"/>
              <a:t>Adapter </a:t>
            </a:r>
            <a:r>
              <a:rPr lang="da-DK" sz="1800" dirty="0" err="1"/>
              <a:t>trimming</a:t>
            </a:r>
            <a:endParaRPr lang="en-US" sz="1800" dirty="0"/>
          </a:p>
        </p:txBody>
      </p:sp>
      <p:cxnSp>
        <p:nvCxnSpPr>
          <p:cNvPr id="44" name="Lige pilforbindelse 43">
            <a:extLst>
              <a:ext uri="{FF2B5EF4-FFF2-40B4-BE49-F238E27FC236}">
                <a16:creationId xmlns:a16="http://schemas.microsoft.com/office/drawing/2014/main" id="{A699AA1F-F24B-493C-8000-C48C8F01CF73}"/>
              </a:ext>
            </a:extLst>
          </p:cNvPr>
          <p:cNvCxnSpPr>
            <a:cxnSpLocks/>
          </p:cNvCxnSpPr>
          <p:nvPr/>
        </p:nvCxnSpPr>
        <p:spPr>
          <a:xfrm>
            <a:off x="6096000" y="2014594"/>
            <a:ext cx="12393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Lige pilforbindelse 44">
            <a:extLst>
              <a:ext uri="{FF2B5EF4-FFF2-40B4-BE49-F238E27FC236}">
                <a16:creationId xmlns:a16="http://schemas.microsoft.com/office/drawing/2014/main" id="{3F663F75-DBCE-437D-9A77-7720A4EB331F}"/>
              </a:ext>
            </a:extLst>
          </p:cNvPr>
          <p:cNvCxnSpPr>
            <a:cxnSpLocks/>
          </p:cNvCxnSpPr>
          <p:nvPr/>
        </p:nvCxnSpPr>
        <p:spPr>
          <a:xfrm>
            <a:off x="8764526" y="2751731"/>
            <a:ext cx="0" cy="10458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ktangel 46">
            <a:extLst>
              <a:ext uri="{FF2B5EF4-FFF2-40B4-BE49-F238E27FC236}">
                <a16:creationId xmlns:a16="http://schemas.microsoft.com/office/drawing/2014/main" id="{57D98EC6-76E2-4EDD-8350-8EA4362B2B94}"/>
              </a:ext>
            </a:extLst>
          </p:cNvPr>
          <p:cNvSpPr/>
          <p:nvPr/>
        </p:nvSpPr>
        <p:spPr>
          <a:xfrm>
            <a:off x="7583648" y="4104671"/>
            <a:ext cx="2424418" cy="1188763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kstfelt 47">
            <a:extLst>
              <a:ext uri="{FF2B5EF4-FFF2-40B4-BE49-F238E27FC236}">
                <a16:creationId xmlns:a16="http://schemas.microsoft.com/office/drawing/2014/main" id="{B89C96D8-FB2E-4D96-A894-3A62E1973EED}"/>
              </a:ext>
            </a:extLst>
          </p:cNvPr>
          <p:cNvSpPr txBox="1"/>
          <p:nvPr/>
        </p:nvSpPr>
        <p:spPr>
          <a:xfrm>
            <a:off x="7844700" y="4217796"/>
            <a:ext cx="2004969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err="1"/>
              <a:t>Contamination</a:t>
            </a:r>
            <a:r>
              <a:rPr lang="da-DK" sz="1400" dirty="0"/>
              <a:t> </a:t>
            </a:r>
            <a:r>
              <a:rPr lang="da-DK" sz="1400" dirty="0" err="1"/>
              <a:t>control</a:t>
            </a:r>
            <a:endParaRPr lang="en-US" sz="1400" dirty="0"/>
          </a:p>
        </p:txBody>
      </p:sp>
      <p:sp>
        <p:nvSpPr>
          <p:cNvPr id="49" name="Tekstfelt 48">
            <a:extLst>
              <a:ext uri="{FF2B5EF4-FFF2-40B4-BE49-F238E27FC236}">
                <a16:creationId xmlns:a16="http://schemas.microsoft.com/office/drawing/2014/main" id="{E657197A-21FF-4435-8A41-C39E688C6A8A}"/>
              </a:ext>
            </a:extLst>
          </p:cNvPr>
          <p:cNvSpPr txBox="1"/>
          <p:nvPr/>
        </p:nvSpPr>
        <p:spPr>
          <a:xfrm>
            <a:off x="8074061" y="4592048"/>
            <a:ext cx="170750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>
                <a:solidFill>
                  <a:srgbClr val="0070C0"/>
                </a:solidFill>
                <a:latin typeface="Rockwell" panose="02060603020205020403" pitchFamily="18" charset="0"/>
              </a:rPr>
              <a:t>kraken</a:t>
            </a:r>
            <a:endParaRPr lang="en-US" dirty="0">
              <a:solidFill>
                <a:srgbClr val="0070C0"/>
              </a:solidFill>
              <a:latin typeface="Rockwell" panose="02060603020205020403" pitchFamily="18" charset="0"/>
            </a:endParaRPr>
          </a:p>
        </p:txBody>
      </p:sp>
      <p:sp>
        <p:nvSpPr>
          <p:cNvPr id="50" name="Tekstfelt 49">
            <a:extLst>
              <a:ext uri="{FF2B5EF4-FFF2-40B4-BE49-F238E27FC236}">
                <a16:creationId xmlns:a16="http://schemas.microsoft.com/office/drawing/2014/main" id="{B40CDEBE-75A4-4FC9-AAA7-19912D529760}"/>
              </a:ext>
            </a:extLst>
          </p:cNvPr>
          <p:cNvSpPr txBox="1"/>
          <p:nvPr/>
        </p:nvSpPr>
        <p:spPr>
          <a:xfrm>
            <a:off x="7902444" y="1822234"/>
            <a:ext cx="170750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err="1">
                <a:solidFill>
                  <a:srgbClr val="C00000"/>
                </a:solidFill>
                <a:latin typeface="Rockwell" panose="02060603020205020403" pitchFamily="18" charset="0"/>
              </a:rPr>
              <a:t>qcat</a:t>
            </a:r>
            <a:endParaRPr lang="en-US" dirty="0">
              <a:solidFill>
                <a:srgbClr val="C00000"/>
              </a:solidFill>
              <a:latin typeface="Rockwell" panose="02060603020205020403" pitchFamily="18" charset="0"/>
            </a:endParaRPr>
          </a:p>
        </p:txBody>
      </p:sp>
      <p:sp>
        <p:nvSpPr>
          <p:cNvPr id="51" name="Rektangel 50">
            <a:extLst>
              <a:ext uri="{FF2B5EF4-FFF2-40B4-BE49-F238E27FC236}">
                <a16:creationId xmlns:a16="http://schemas.microsoft.com/office/drawing/2014/main" id="{D07D9C7B-51D6-4F9A-B4A4-06E253AE956B}"/>
              </a:ext>
            </a:extLst>
          </p:cNvPr>
          <p:cNvSpPr/>
          <p:nvPr/>
        </p:nvSpPr>
        <p:spPr>
          <a:xfrm>
            <a:off x="3292679" y="4731554"/>
            <a:ext cx="2424418" cy="1188763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Lige pilforbindelse 51">
            <a:extLst>
              <a:ext uri="{FF2B5EF4-FFF2-40B4-BE49-F238E27FC236}">
                <a16:creationId xmlns:a16="http://schemas.microsoft.com/office/drawing/2014/main" id="{D2BCDE36-BAD3-452C-9E36-5D0B37EF42B8}"/>
              </a:ext>
            </a:extLst>
          </p:cNvPr>
          <p:cNvCxnSpPr>
            <a:cxnSpLocks/>
          </p:cNvCxnSpPr>
          <p:nvPr/>
        </p:nvCxnSpPr>
        <p:spPr>
          <a:xfrm flipH="1">
            <a:off x="5952931" y="4699052"/>
            <a:ext cx="1382457" cy="5943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kstfelt 57">
            <a:extLst>
              <a:ext uri="{FF2B5EF4-FFF2-40B4-BE49-F238E27FC236}">
                <a16:creationId xmlns:a16="http://schemas.microsoft.com/office/drawing/2014/main" id="{FE275A7F-0C71-4D10-98D3-0255F5D3A0E1}"/>
              </a:ext>
            </a:extLst>
          </p:cNvPr>
          <p:cNvSpPr txBox="1"/>
          <p:nvPr/>
        </p:nvSpPr>
        <p:spPr>
          <a:xfrm>
            <a:off x="3502403" y="4811855"/>
            <a:ext cx="2004969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dirty="0" err="1"/>
              <a:t>Filtering</a:t>
            </a:r>
            <a:endParaRPr lang="en-US" sz="1400" dirty="0"/>
          </a:p>
        </p:txBody>
      </p:sp>
      <p:sp>
        <p:nvSpPr>
          <p:cNvPr id="59" name="Tekstfelt 58">
            <a:extLst>
              <a:ext uri="{FF2B5EF4-FFF2-40B4-BE49-F238E27FC236}">
                <a16:creationId xmlns:a16="http://schemas.microsoft.com/office/drawing/2014/main" id="{BDC1596D-108E-43CC-B255-BB43F458DCCC}"/>
              </a:ext>
            </a:extLst>
          </p:cNvPr>
          <p:cNvSpPr txBox="1"/>
          <p:nvPr/>
        </p:nvSpPr>
        <p:spPr>
          <a:xfrm>
            <a:off x="3579586" y="4983326"/>
            <a:ext cx="1927785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rgbClr val="00B050"/>
                </a:solidFill>
                <a:latin typeface="Rockwell" panose="02060603020205020403" pitchFamily="18" charset="0"/>
              </a:rPr>
              <a:t>chopper</a:t>
            </a:r>
          </a:p>
          <a:p>
            <a:pPr algn="ctr"/>
            <a:r>
              <a:rPr lang="da-DK" dirty="0">
                <a:solidFill>
                  <a:srgbClr val="00B0F0"/>
                </a:solidFill>
                <a:latin typeface="Rockwell" panose="02060603020205020403" pitchFamily="18" charset="0"/>
              </a:rPr>
              <a:t>Filtlong</a:t>
            </a:r>
            <a:endParaRPr lang="en-US" dirty="0">
              <a:solidFill>
                <a:srgbClr val="00B0F0"/>
              </a:solidFill>
              <a:latin typeface="Rockwell" panose="02060603020205020403" pitchFamily="18" charset="0"/>
            </a:endParaRPr>
          </a:p>
        </p:txBody>
      </p:sp>
      <p:sp>
        <p:nvSpPr>
          <p:cNvPr id="60" name="Rektangel 59">
            <a:extLst>
              <a:ext uri="{FF2B5EF4-FFF2-40B4-BE49-F238E27FC236}">
                <a16:creationId xmlns:a16="http://schemas.microsoft.com/office/drawing/2014/main" id="{3D2EF12E-3A04-45F9-AED6-9CCD3C192C8F}"/>
              </a:ext>
            </a:extLst>
          </p:cNvPr>
          <p:cNvSpPr/>
          <p:nvPr/>
        </p:nvSpPr>
        <p:spPr>
          <a:xfrm>
            <a:off x="431999" y="4743789"/>
            <a:ext cx="2424418" cy="1188763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ktangel 60">
            <a:extLst>
              <a:ext uri="{FF2B5EF4-FFF2-40B4-BE49-F238E27FC236}">
                <a16:creationId xmlns:a16="http://schemas.microsoft.com/office/drawing/2014/main" id="{5E8648E7-10E6-49FE-A0C8-7120924BD3B3}"/>
              </a:ext>
            </a:extLst>
          </p:cNvPr>
          <p:cNvSpPr/>
          <p:nvPr/>
        </p:nvSpPr>
        <p:spPr>
          <a:xfrm>
            <a:off x="510344" y="5161118"/>
            <a:ext cx="2267727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800" dirty="0"/>
              <a:t>Ec0*_</a:t>
            </a:r>
            <a:r>
              <a:rPr lang="da-DK" sz="1800" dirty="0" err="1"/>
              <a:t>super.fastq.qz</a:t>
            </a:r>
            <a:endParaRPr lang="en-US" sz="1800" dirty="0"/>
          </a:p>
        </p:txBody>
      </p:sp>
      <p:cxnSp>
        <p:nvCxnSpPr>
          <p:cNvPr id="62" name="Lige pilforbindelse 61">
            <a:extLst>
              <a:ext uri="{FF2B5EF4-FFF2-40B4-BE49-F238E27FC236}">
                <a16:creationId xmlns:a16="http://schemas.microsoft.com/office/drawing/2014/main" id="{D694EFF0-C29A-4F98-B6C0-6086EAA35954}"/>
              </a:ext>
            </a:extLst>
          </p:cNvPr>
          <p:cNvCxnSpPr>
            <a:cxnSpLocks/>
            <a:stCxn id="51" idx="1"/>
            <a:endCxn id="60" idx="3"/>
          </p:cNvCxnSpPr>
          <p:nvPr/>
        </p:nvCxnSpPr>
        <p:spPr>
          <a:xfrm flipH="1">
            <a:off x="2856417" y="5325936"/>
            <a:ext cx="436262" cy="122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Lige forbindelse 5">
            <a:extLst>
              <a:ext uri="{FF2B5EF4-FFF2-40B4-BE49-F238E27FC236}">
                <a16:creationId xmlns:a16="http://schemas.microsoft.com/office/drawing/2014/main" id="{67A6AA16-A3E2-46CA-A32E-8AB48C354FA0}"/>
              </a:ext>
            </a:extLst>
          </p:cNvPr>
          <p:cNvCxnSpPr>
            <a:cxnSpLocks/>
          </p:cNvCxnSpPr>
          <p:nvPr/>
        </p:nvCxnSpPr>
        <p:spPr>
          <a:xfrm>
            <a:off x="4069320" y="2797127"/>
            <a:ext cx="1975743" cy="64690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Lige forbindelse 23">
            <a:extLst>
              <a:ext uri="{FF2B5EF4-FFF2-40B4-BE49-F238E27FC236}">
                <a16:creationId xmlns:a16="http://schemas.microsoft.com/office/drawing/2014/main" id="{4F9B9968-A52C-4F3F-B7D2-600AA56EDA1A}"/>
              </a:ext>
            </a:extLst>
          </p:cNvPr>
          <p:cNvCxnSpPr>
            <a:cxnSpLocks/>
          </p:cNvCxnSpPr>
          <p:nvPr/>
        </p:nvCxnSpPr>
        <p:spPr>
          <a:xfrm flipV="1">
            <a:off x="4161453" y="2762222"/>
            <a:ext cx="1791478" cy="71671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390750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16D8E9-7D42-41F3-97DE-F4920696D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Exercise</a:t>
            </a:r>
            <a:endParaRPr lang="en-US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CC15B9C-6F17-4D24-95DC-02B6A4DB5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99" y="1474237"/>
            <a:ext cx="11352563" cy="4702726"/>
          </a:xfrm>
        </p:spPr>
        <p:txBody>
          <a:bodyPr/>
          <a:lstStyle/>
          <a:p>
            <a:r>
              <a:rPr lang="da-DK" b="1" dirty="0"/>
              <a:t>Day3_long_read_QC_practical </a:t>
            </a:r>
            <a:r>
              <a:rPr lang="da-DK" dirty="0"/>
              <a:t>on </a:t>
            </a:r>
            <a:r>
              <a:rPr lang="da-DK" dirty="0" err="1"/>
              <a:t>NanoPlot</a:t>
            </a:r>
            <a:r>
              <a:rPr lang="da-DK" dirty="0"/>
              <a:t> and Chopper</a:t>
            </a:r>
          </a:p>
          <a:p>
            <a:r>
              <a:rPr lang="da-DK" dirty="0"/>
              <a:t>                                              </a:t>
            </a:r>
            <a:endParaRPr lang="en-US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B2C57B0-D587-452E-BCD0-D5C0F9DF4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9CC337D2-9B15-49F7-AC25-8FCBC0D1E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51</a:t>
            </a:fld>
            <a:endParaRPr lang="en-GB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2489C67E-8F59-4CD4-BE67-6DD9CE701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925" y="2178918"/>
            <a:ext cx="3732828" cy="4273296"/>
          </a:xfrm>
          <a:prstGeom prst="rect">
            <a:avLst/>
          </a:prstGeom>
        </p:spPr>
      </p:pic>
      <p:pic>
        <p:nvPicPr>
          <p:cNvPr id="1028" name="Picture 4" descr="Scissors Vector Cartoon Stock Illustration - Download Image Now - Scissors,  Cartoon, Illustration - iStock">
            <a:extLst>
              <a:ext uri="{FF2B5EF4-FFF2-40B4-BE49-F238E27FC236}">
                <a16:creationId xmlns:a16="http://schemas.microsoft.com/office/drawing/2014/main" id="{9CCB0010-7CBB-43F9-AA03-79F3B2BB5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09192" y="2565419"/>
            <a:ext cx="3253469" cy="325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Lige forbindelse 9">
            <a:extLst>
              <a:ext uri="{FF2B5EF4-FFF2-40B4-BE49-F238E27FC236}">
                <a16:creationId xmlns:a16="http://schemas.microsoft.com/office/drawing/2014/main" id="{50EE5BA1-A03C-4848-A878-E30D6C053A21}"/>
              </a:ext>
            </a:extLst>
          </p:cNvPr>
          <p:cNvCxnSpPr/>
          <p:nvPr/>
        </p:nvCxnSpPr>
        <p:spPr>
          <a:xfrm>
            <a:off x="7912359" y="4192153"/>
            <a:ext cx="418944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felt 10">
            <a:extLst>
              <a:ext uri="{FF2B5EF4-FFF2-40B4-BE49-F238E27FC236}">
                <a16:creationId xmlns:a16="http://schemas.microsoft.com/office/drawing/2014/main" id="{A82D84C3-FF1B-4BB0-BC94-363DBD15E054}"/>
              </a:ext>
            </a:extLst>
          </p:cNvPr>
          <p:cNvSpPr txBox="1"/>
          <p:nvPr/>
        </p:nvSpPr>
        <p:spPr>
          <a:xfrm>
            <a:off x="9747575" y="3527345"/>
            <a:ext cx="1514473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&gt;Q10</a:t>
            </a:r>
            <a:endParaRPr lang="en-US" dirty="0"/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F7C9551E-A2F0-4881-96D7-45540676AC9C}"/>
              </a:ext>
            </a:extLst>
          </p:cNvPr>
          <p:cNvSpPr txBox="1"/>
          <p:nvPr/>
        </p:nvSpPr>
        <p:spPr>
          <a:xfrm>
            <a:off x="9747574" y="4202224"/>
            <a:ext cx="1514473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&lt;Q10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3267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022BD0-E94D-4AE0-9B10-4A6B4370C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Quality</a:t>
            </a:r>
            <a:r>
              <a:rPr lang="da-DK" dirty="0"/>
              <a:t> </a:t>
            </a:r>
            <a:r>
              <a:rPr lang="da-DK" dirty="0" err="1"/>
              <a:t>control</a:t>
            </a:r>
            <a:r>
              <a:rPr lang="da-DK" dirty="0"/>
              <a:t> of long-</a:t>
            </a:r>
            <a:r>
              <a:rPr lang="da-DK" dirty="0" err="1"/>
              <a:t>read</a:t>
            </a:r>
            <a:r>
              <a:rPr lang="da-DK" dirty="0"/>
              <a:t> data</a:t>
            </a:r>
            <a:endParaRPr lang="en-US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B03F93D-DA3D-4EF1-9050-A758B69F5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99" y="1474237"/>
            <a:ext cx="3282885" cy="4702726"/>
          </a:xfrm>
        </p:spPr>
        <p:txBody>
          <a:bodyPr>
            <a:normAutofit fontScale="92500" lnSpcReduction="10000"/>
          </a:bodyPr>
          <a:lstStyle/>
          <a:p>
            <a:r>
              <a:rPr lang="da-DK" dirty="0"/>
              <a:t>Step 1: Nanoplot</a:t>
            </a:r>
          </a:p>
          <a:p>
            <a:endParaRPr lang="da-DK" dirty="0"/>
          </a:p>
          <a:p>
            <a:r>
              <a:rPr lang="en-US" sz="2400" b="1" dirty="0"/>
              <a:t>1. </a:t>
            </a:r>
            <a:r>
              <a:rPr lang="en-US" sz="2400" dirty="0"/>
              <a:t>Which input types does </a:t>
            </a:r>
            <a:r>
              <a:rPr lang="en-US" sz="2400" dirty="0" err="1"/>
              <a:t>NanoPlot</a:t>
            </a:r>
            <a:r>
              <a:rPr lang="en-US" sz="2400" dirty="0"/>
              <a:t> take? </a:t>
            </a:r>
            <a:endParaRPr lang="da-DK" sz="2400" dirty="0"/>
          </a:p>
          <a:p>
            <a:pPr fontAlgn="base"/>
            <a:r>
              <a:rPr lang="en-US" sz="2400" b="1" dirty="0"/>
              <a:t>5b. </a:t>
            </a:r>
            <a:r>
              <a:rPr lang="en-US" sz="2400" dirty="0"/>
              <a:t>What is the sequencing depth of the genome if this is an E. coli? </a:t>
            </a:r>
          </a:p>
          <a:p>
            <a:pPr fontAlgn="base"/>
            <a:r>
              <a:rPr lang="en-US" sz="2400" b="1" dirty="0"/>
              <a:t>5c. </a:t>
            </a:r>
            <a:r>
              <a:rPr lang="en-US" sz="2400" dirty="0"/>
              <a:t>Which Q-score has this data been filtered on? </a:t>
            </a:r>
          </a:p>
          <a:p>
            <a:pPr fontAlgn="base"/>
            <a:r>
              <a:rPr lang="en-US" sz="2400" b="1" dirty="0"/>
              <a:t>5d. </a:t>
            </a:r>
            <a:r>
              <a:rPr lang="en-US" sz="2400" dirty="0"/>
              <a:t>Do you think this data could be filtered further?</a:t>
            </a:r>
            <a:r>
              <a:rPr lang="en-US" dirty="0"/>
              <a:t> </a:t>
            </a:r>
          </a:p>
          <a:p>
            <a:endParaRPr lang="da-DK" dirty="0"/>
          </a:p>
          <a:p>
            <a:endParaRPr lang="en-US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4E7EF4A7-F0AF-4389-B5E9-CEDD19F9D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502CA931-BFFE-4C4B-A5C8-CFA2EE930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52</a:t>
            </a:fld>
            <a:endParaRPr lang="en-GB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1A78F1C5-7724-422A-8F61-7C4CDE069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8110" y="1091778"/>
            <a:ext cx="6324852" cy="538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66269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7310EB-8C1E-4016-8FC3-566DE213A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Quality</a:t>
            </a:r>
            <a:r>
              <a:rPr lang="da-DK" dirty="0"/>
              <a:t> </a:t>
            </a:r>
            <a:r>
              <a:rPr lang="da-DK" dirty="0" err="1"/>
              <a:t>control</a:t>
            </a:r>
            <a:r>
              <a:rPr lang="da-DK" dirty="0"/>
              <a:t> of long-</a:t>
            </a:r>
            <a:r>
              <a:rPr lang="da-DK" dirty="0" err="1"/>
              <a:t>read</a:t>
            </a:r>
            <a:r>
              <a:rPr lang="da-DK" dirty="0"/>
              <a:t> data</a:t>
            </a:r>
            <a:endParaRPr lang="en-US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8362AAB-BA31-4703-B520-F06C9BF7F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99" y="1474237"/>
            <a:ext cx="3374307" cy="4702726"/>
          </a:xfrm>
        </p:spPr>
        <p:txBody>
          <a:bodyPr/>
          <a:lstStyle/>
          <a:p>
            <a:r>
              <a:rPr lang="da-DK" dirty="0"/>
              <a:t>Step 2: </a:t>
            </a:r>
            <a:r>
              <a:rPr lang="da-DK" dirty="0" err="1"/>
              <a:t>Quality</a:t>
            </a:r>
            <a:r>
              <a:rPr lang="da-DK" dirty="0"/>
              <a:t> </a:t>
            </a:r>
            <a:r>
              <a:rPr lang="da-DK" dirty="0" err="1"/>
              <a:t>filtering</a:t>
            </a:r>
            <a:r>
              <a:rPr lang="da-DK" dirty="0"/>
              <a:t> with Chopper</a:t>
            </a:r>
          </a:p>
          <a:p>
            <a:endParaRPr lang="da-DK" dirty="0"/>
          </a:p>
          <a:p>
            <a:r>
              <a:rPr lang="da-DK" sz="2200" b="1" dirty="0"/>
              <a:t>2. </a:t>
            </a:r>
            <a:r>
              <a:rPr lang="en-US" sz="2200" dirty="0"/>
              <a:t>What does Chopper give you of information and can it be used to infer a new sequencing depth after filtering?</a:t>
            </a:r>
            <a:r>
              <a:rPr lang="en-US" dirty="0"/>
              <a:t> 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663AE455-C668-47FD-9F6C-E3583F2D9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1CA96B10-2B60-4054-B0E7-B55F7D72B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53</a:t>
            </a:fld>
            <a:endParaRPr lang="en-GB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EF117D68-F2DB-4CD0-94C6-2AA185F30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6306" y="2174332"/>
            <a:ext cx="8181975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03577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245C93-C88B-440D-8E08-891B9E4C2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Quality</a:t>
            </a:r>
            <a:r>
              <a:rPr lang="da-DK" dirty="0"/>
              <a:t> </a:t>
            </a:r>
            <a:r>
              <a:rPr lang="da-DK" dirty="0" err="1"/>
              <a:t>control</a:t>
            </a:r>
            <a:r>
              <a:rPr lang="da-DK" dirty="0"/>
              <a:t> of long-</a:t>
            </a:r>
            <a:r>
              <a:rPr lang="da-DK" dirty="0" err="1"/>
              <a:t>read</a:t>
            </a:r>
            <a:r>
              <a:rPr lang="da-DK" dirty="0"/>
              <a:t> data</a:t>
            </a:r>
            <a:endParaRPr lang="en-US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FF3BBDF-4C8D-4FEC-9F26-41BB9725E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474237"/>
            <a:ext cx="3934728" cy="4702726"/>
          </a:xfrm>
        </p:spPr>
        <p:txBody>
          <a:bodyPr>
            <a:normAutofit lnSpcReduction="10000"/>
          </a:bodyPr>
          <a:lstStyle/>
          <a:p>
            <a:r>
              <a:rPr lang="da-DK" dirty="0"/>
              <a:t>Step 3: </a:t>
            </a:r>
            <a:r>
              <a:rPr lang="da-DK" dirty="0" err="1"/>
              <a:t>NanoPlot</a:t>
            </a:r>
            <a:r>
              <a:rPr lang="da-DK" dirty="0"/>
              <a:t> </a:t>
            </a:r>
            <a:r>
              <a:rPr lang="da-DK" dirty="0" err="1"/>
              <a:t>again</a:t>
            </a:r>
            <a:r>
              <a:rPr lang="da-DK" dirty="0"/>
              <a:t>..</a:t>
            </a:r>
          </a:p>
          <a:p>
            <a:r>
              <a:rPr lang="da-DK" dirty="0"/>
              <a:t> </a:t>
            </a:r>
          </a:p>
          <a:p>
            <a:pPr fontAlgn="base"/>
            <a:r>
              <a:rPr lang="en-US" sz="2400" b="1" dirty="0"/>
              <a:t>1a. </a:t>
            </a:r>
            <a:r>
              <a:rPr lang="en-US" sz="2400" dirty="0"/>
              <a:t>What is the mean read quality before filtering </a:t>
            </a:r>
          </a:p>
          <a:p>
            <a:pPr fontAlgn="base"/>
            <a:r>
              <a:rPr lang="en-US" sz="2400" b="1" dirty="0"/>
              <a:t>1b. </a:t>
            </a:r>
            <a:r>
              <a:rPr lang="en-US" sz="2400" dirty="0"/>
              <a:t>What is the mean read quality after filtering </a:t>
            </a:r>
          </a:p>
          <a:p>
            <a:pPr fontAlgn="base"/>
            <a:r>
              <a:rPr lang="en-US" sz="2400" b="1" dirty="0"/>
              <a:t>2. </a:t>
            </a:r>
            <a:r>
              <a:rPr lang="en-US" sz="2400" dirty="0"/>
              <a:t>At what depth do the filtered reads cover your E. coli genome? </a:t>
            </a:r>
          </a:p>
          <a:p>
            <a:pPr fontAlgn="base"/>
            <a:r>
              <a:rPr lang="en-US" sz="2400" b="1" dirty="0"/>
              <a:t>3. </a:t>
            </a:r>
            <a:r>
              <a:rPr lang="en-US" sz="2400" dirty="0"/>
              <a:t>What is most important, high quality or high sequencing depth? </a:t>
            </a:r>
          </a:p>
          <a:p>
            <a:endParaRPr lang="en-US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37ACE89C-E829-407A-BC66-926A52CBA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34663725-4375-4301-BAB9-7535ED52D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54</a:t>
            </a:fld>
            <a:endParaRPr lang="en-GB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517D0CC4-8DAD-4ED3-9300-F8AAE3AFF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2647" y="1576971"/>
            <a:ext cx="7369946" cy="459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23224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ILOs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dirty="0" err="1">
                <a:solidFill>
                  <a:srgbClr val="69AE23"/>
                </a:solidFill>
              </a:rPr>
              <a:t>Describe</a:t>
            </a:r>
            <a:r>
              <a:rPr lang="da-DK" dirty="0">
                <a:solidFill>
                  <a:srgbClr val="69AE23"/>
                </a:solidFill>
              </a:rPr>
              <a:t> the </a:t>
            </a:r>
            <a:r>
              <a:rPr lang="da-DK" b="1" dirty="0">
                <a:solidFill>
                  <a:srgbClr val="69AE23"/>
                </a:solidFill>
              </a:rPr>
              <a:t>FASTQ</a:t>
            </a:r>
            <a:r>
              <a:rPr lang="da-DK" dirty="0">
                <a:solidFill>
                  <a:srgbClr val="69AE23"/>
                </a:solidFill>
              </a:rPr>
              <a:t> format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9AE23"/>
                </a:solidFill>
              </a:rPr>
              <a:t>Explain what a </a:t>
            </a:r>
            <a:r>
              <a:rPr lang="en-US" b="1" dirty="0" err="1">
                <a:solidFill>
                  <a:srgbClr val="69AE23"/>
                </a:solidFill>
              </a:rPr>
              <a:t>phred</a:t>
            </a:r>
            <a:r>
              <a:rPr lang="en-US" b="1" dirty="0">
                <a:solidFill>
                  <a:srgbClr val="69AE23"/>
                </a:solidFill>
              </a:rPr>
              <a:t> quality score</a:t>
            </a:r>
            <a:r>
              <a:rPr lang="en-US" dirty="0">
                <a:solidFill>
                  <a:srgbClr val="69AE23"/>
                </a:solidFill>
              </a:rPr>
              <a:t> is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9AE23"/>
                </a:solidFill>
              </a:rPr>
              <a:t>Explain how </a:t>
            </a:r>
            <a:r>
              <a:rPr lang="en-US" dirty="0" err="1">
                <a:solidFill>
                  <a:srgbClr val="69AE23"/>
                </a:solidFill>
              </a:rPr>
              <a:t>phred</a:t>
            </a:r>
            <a:r>
              <a:rPr lang="en-US" dirty="0">
                <a:solidFill>
                  <a:srgbClr val="69AE23"/>
                </a:solidFill>
              </a:rPr>
              <a:t> quality scores are used to assess </a:t>
            </a:r>
            <a:r>
              <a:rPr lang="en-US" b="1" dirty="0">
                <a:solidFill>
                  <a:srgbClr val="69AE23"/>
                </a:solidFill>
              </a:rPr>
              <a:t>sequencing accuracy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dirty="0" err="1">
                <a:solidFill>
                  <a:srgbClr val="69AE23"/>
                </a:solidFill>
              </a:rPr>
              <a:t>Describe</a:t>
            </a:r>
            <a:r>
              <a:rPr lang="da-DK" dirty="0">
                <a:solidFill>
                  <a:srgbClr val="69AE23"/>
                </a:solidFill>
              </a:rPr>
              <a:t> the </a:t>
            </a:r>
            <a:r>
              <a:rPr lang="da-DK" b="1" dirty="0">
                <a:solidFill>
                  <a:srgbClr val="69AE23"/>
                </a:solidFill>
              </a:rPr>
              <a:t>output</a:t>
            </a:r>
            <a:r>
              <a:rPr lang="da-DK" dirty="0">
                <a:solidFill>
                  <a:srgbClr val="69AE23"/>
                </a:solidFill>
              </a:rPr>
              <a:t> from a Nanopore </a:t>
            </a:r>
            <a:r>
              <a:rPr lang="da-DK" dirty="0" err="1">
                <a:solidFill>
                  <a:srgbClr val="69AE23"/>
                </a:solidFill>
              </a:rPr>
              <a:t>sequencing</a:t>
            </a:r>
            <a:r>
              <a:rPr lang="da-DK" dirty="0">
                <a:solidFill>
                  <a:srgbClr val="69AE23"/>
                </a:solidFill>
              </a:rPr>
              <a:t> run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dirty="0" err="1">
                <a:solidFill>
                  <a:srgbClr val="69AE23"/>
                </a:solidFill>
              </a:rPr>
              <a:t>Name</a:t>
            </a:r>
            <a:r>
              <a:rPr lang="da-DK" dirty="0">
                <a:solidFill>
                  <a:srgbClr val="69AE23"/>
                </a:solidFill>
              </a:rPr>
              <a:t> and </a:t>
            </a:r>
            <a:r>
              <a:rPr lang="da-DK" dirty="0" err="1">
                <a:solidFill>
                  <a:srgbClr val="69AE23"/>
                </a:solidFill>
              </a:rPr>
              <a:t>execute</a:t>
            </a:r>
            <a:r>
              <a:rPr lang="da-DK" dirty="0">
                <a:solidFill>
                  <a:srgbClr val="69AE23"/>
                </a:solidFill>
              </a:rPr>
              <a:t> </a:t>
            </a:r>
            <a:r>
              <a:rPr lang="da-DK" b="1" dirty="0">
                <a:solidFill>
                  <a:srgbClr val="69AE23"/>
                </a:solidFill>
              </a:rPr>
              <a:t>QC software </a:t>
            </a:r>
            <a:r>
              <a:rPr lang="da-DK" dirty="0">
                <a:solidFill>
                  <a:srgbClr val="69AE23"/>
                </a:solidFill>
              </a:rPr>
              <a:t>for Nanopore data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36125" y="6480175"/>
            <a:ext cx="2555875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55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796257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err="1"/>
              <a:t>Nanoplot</a:t>
            </a:r>
            <a:r>
              <a:rPr lang="en-GB" b="1" dirty="0"/>
              <a:t> and chopper</a:t>
            </a:r>
          </a:p>
          <a:p>
            <a:r>
              <a:rPr lang="en-US" dirty="0" err="1"/>
              <a:t>Wouter</a:t>
            </a:r>
            <a:r>
              <a:rPr lang="en-US" dirty="0"/>
              <a:t> De </a:t>
            </a:r>
            <a:r>
              <a:rPr lang="en-US" dirty="0" err="1"/>
              <a:t>Coster</a:t>
            </a:r>
            <a:r>
              <a:rPr lang="en-US" dirty="0"/>
              <a:t>, </a:t>
            </a:r>
            <a:r>
              <a:rPr lang="en-US" dirty="0" err="1"/>
              <a:t>Svenn</a:t>
            </a:r>
            <a:r>
              <a:rPr lang="en-US" dirty="0"/>
              <a:t> </a:t>
            </a:r>
            <a:r>
              <a:rPr lang="en-US" dirty="0" err="1"/>
              <a:t>D’Hert</a:t>
            </a:r>
            <a:r>
              <a:rPr lang="en-US" dirty="0"/>
              <a:t>, Darrin T Schultz, Marc </a:t>
            </a:r>
            <a:r>
              <a:rPr lang="en-US" dirty="0" err="1"/>
              <a:t>Cruts</a:t>
            </a:r>
            <a:r>
              <a:rPr lang="en-US" dirty="0"/>
              <a:t>, Christine Van </a:t>
            </a:r>
            <a:r>
              <a:rPr lang="en-US" dirty="0" err="1"/>
              <a:t>Broeckhoven</a:t>
            </a:r>
            <a:r>
              <a:rPr lang="en-US" dirty="0"/>
              <a:t>, </a:t>
            </a:r>
            <a:r>
              <a:rPr lang="en-US" dirty="0" err="1"/>
              <a:t>NanoPack</a:t>
            </a:r>
            <a:r>
              <a:rPr lang="en-US" dirty="0"/>
              <a:t>: visualizing and processing long-read sequencing data, </a:t>
            </a:r>
            <a:r>
              <a:rPr lang="en-US" i="1" dirty="0"/>
              <a:t>Bioinformatics</a:t>
            </a:r>
            <a:r>
              <a:rPr lang="en-US" dirty="0"/>
              <a:t>, Volume 34, Issue 15, August 2018, Pages 2666–2669, </a:t>
            </a:r>
            <a:r>
              <a:rPr lang="en-US" dirty="0">
                <a:hlinkClick r:id="rId3"/>
              </a:rPr>
              <a:t>https://doi.org/10.1093/bioinformatics/bty149</a:t>
            </a:r>
            <a:endParaRPr lang="en-US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36125" y="6480175"/>
            <a:ext cx="2555875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56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3290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Quality</a:t>
            </a:r>
            <a:r>
              <a:rPr lang="da-DK" dirty="0"/>
              <a:t> </a:t>
            </a:r>
            <a:r>
              <a:rPr lang="da-DK" dirty="0" err="1"/>
              <a:t>control</a:t>
            </a:r>
            <a:r>
              <a:rPr lang="da-DK" dirty="0"/>
              <a:t> of </a:t>
            </a:r>
            <a:r>
              <a:rPr lang="da-DK" dirty="0" err="1"/>
              <a:t>sequencing</a:t>
            </a:r>
            <a:r>
              <a:rPr lang="da-DK" dirty="0"/>
              <a:t> data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36125" y="6480175"/>
            <a:ext cx="2555875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792C8CED-7D69-486C-8172-A3B45BC14A5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4019" y="1335082"/>
            <a:ext cx="1046004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@SEQ_ID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GATTTGGGGTTCAAAGCAGTATCGATCAAATAGTAAATCCATTTGTTCAACTCACAGTTT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+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!''*((((***+))%%%++)(%%%%).1***-+*''))**55CCF&gt;&gt;&gt;&gt;&gt;&gt;CCCCCCC65 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53BF661F-558A-4582-8216-A3FFA033FC57}"/>
              </a:ext>
            </a:extLst>
          </p:cNvPr>
          <p:cNvSpPr/>
          <p:nvPr/>
        </p:nvSpPr>
        <p:spPr>
          <a:xfrm>
            <a:off x="432000" y="1335082"/>
            <a:ext cx="10482062" cy="14589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96C38B32-DC1B-4076-8B76-632FA0DF6E58}"/>
              </a:ext>
            </a:extLst>
          </p:cNvPr>
          <p:cNvSpPr/>
          <p:nvPr/>
        </p:nvSpPr>
        <p:spPr>
          <a:xfrm>
            <a:off x="346017" y="3161234"/>
            <a:ext cx="10664105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b="1" dirty="0"/>
              <a:t>Base </a:t>
            </a:r>
            <a:r>
              <a:rPr lang="da-DK" b="1" dirty="0" err="1"/>
              <a:t>calling</a:t>
            </a:r>
            <a:r>
              <a:rPr lang="da-DK" b="1" dirty="0"/>
              <a:t> </a:t>
            </a:r>
            <a:r>
              <a:rPr lang="da-DK" b="1" dirty="0" err="1"/>
              <a:t>error</a:t>
            </a:r>
            <a:r>
              <a:rPr lang="da-DK" b="1" dirty="0"/>
              <a:t> </a:t>
            </a:r>
            <a:r>
              <a:rPr lang="da-DK" b="1" dirty="0" err="1"/>
              <a:t>probabilities</a:t>
            </a:r>
            <a:r>
              <a:rPr lang="da-DK" b="1" dirty="0"/>
              <a:t>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encoded</a:t>
            </a:r>
            <a:r>
              <a:rPr lang="da-DK" dirty="0"/>
              <a:t> in the FASTQ format</a:t>
            </a:r>
            <a:endParaRPr lang="da-DK" b="1" dirty="0"/>
          </a:p>
        </p:txBody>
      </p:sp>
    </p:spTree>
    <p:extLst>
      <p:ext uri="{BB962C8B-B14F-4D97-AF65-F5344CB8AC3E}">
        <p14:creationId xmlns:p14="http://schemas.microsoft.com/office/powerpoint/2010/main" val="454774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Quality</a:t>
            </a:r>
            <a:r>
              <a:rPr lang="da-DK" dirty="0"/>
              <a:t> </a:t>
            </a:r>
            <a:r>
              <a:rPr lang="da-DK" dirty="0" err="1"/>
              <a:t>control</a:t>
            </a:r>
            <a:r>
              <a:rPr lang="da-DK" dirty="0"/>
              <a:t> of </a:t>
            </a:r>
            <a:r>
              <a:rPr lang="da-DK" dirty="0" err="1"/>
              <a:t>sequencing</a:t>
            </a:r>
            <a:r>
              <a:rPr lang="da-DK" dirty="0"/>
              <a:t> data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36125" y="6480175"/>
            <a:ext cx="2555875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792C8CED-7D69-486C-8172-A3B45BC14A5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4019" y="1335082"/>
            <a:ext cx="1046004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@SEQ_ID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GATTTGGGGTTCAAAGCAGTATCGATCAAATAGTAAATCCATTTGTTCAACTCACAGTTT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+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!''*((((***+))%%%++)(%%%%).1***-+*''))**55CCF&gt;&gt;&gt;&gt;&gt;&gt;CCCCCCC65 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53BF661F-558A-4582-8216-A3FFA033FC57}"/>
              </a:ext>
            </a:extLst>
          </p:cNvPr>
          <p:cNvSpPr/>
          <p:nvPr/>
        </p:nvSpPr>
        <p:spPr>
          <a:xfrm>
            <a:off x="432000" y="1335082"/>
            <a:ext cx="10482062" cy="14589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3996230E-B2CB-4B20-BE63-AB67EA548B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021" y="3673772"/>
            <a:ext cx="3383710" cy="2253996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FBC86678-F9F1-4FA1-827A-2F9306B1B8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85" y="4107836"/>
            <a:ext cx="2883230" cy="1918659"/>
          </a:xfrm>
          <a:prstGeom prst="rect">
            <a:avLst/>
          </a:prstGeom>
        </p:spPr>
      </p:pic>
      <p:pic>
        <p:nvPicPr>
          <p:cNvPr id="9" name="Pladsholder til billede 5">
            <a:extLst>
              <a:ext uri="{FF2B5EF4-FFF2-40B4-BE49-F238E27FC236}">
                <a16:creationId xmlns:a16="http://schemas.microsoft.com/office/drawing/2014/main" id="{094F920C-E01B-449E-BF13-EB4C16AC50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3" b="13583"/>
          <a:stretch>
            <a:fillRect/>
          </a:stretch>
        </p:blipFill>
        <p:spPr>
          <a:xfrm>
            <a:off x="7865085" y="3968242"/>
            <a:ext cx="3542079" cy="166505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14C69CEF-F472-4E34-A1BA-3524AA51B2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93612" y="3262574"/>
            <a:ext cx="3076392" cy="3076392"/>
          </a:xfrm>
          <a:prstGeom prst="rect">
            <a:avLst/>
          </a:prstGeom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D32A2EFF-AC62-4FF7-B075-78CF4C34DCB4}"/>
              </a:ext>
            </a:extLst>
          </p:cNvPr>
          <p:cNvSpPr txBox="1"/>
          <p:nvPr/>
        </p:nvSpPr>
        <p:spPr>
          <a:xfrm>
            <a:off x="798068" y="5984507"/>
            <a:ext cx="1997787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>
                <a:solidFill>
                  <a:srgbClr val="FF0000"/>
                </a:solidFill>
              </a:rPr>
              <a:t>Nanopore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FE0E5ADC-0742-494B-BBE9-5B607216A3BF}"/>
              </a:ext>
            </a:extLst>
          </p:cNvPr>
          <p:cNvSpPr txBox="1"/>
          <p:nvPr/>
        </p:nvSpPr>
        <p:spPr>
          <a:xfrm>
            <a:off x="3536885" y="5984507"/>
            <a:ext cx="1997787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 err="1">
                <a:solidFill>
                  <a:srgbClr val="FF0000"/>
                </a:solidFill>
              </a:rPr>
              <a:t>PacBIO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D8E1110D-F823-47EC-AE7C-4745A88FF447}"/>
              </a:ext>
            </a:extLst>
          </p:cNvPr>
          <p:cNvSpPr txBox="1"/>
          <p:nvPr/>
        </p:nvSpPr>
        <p:spPr>
          <a:xfrm>
            <a:off x="6328626" y="5914234"/>
            <a:ext cx="1997787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>
                <a:solidFill>
                  <a:srgbClr val="FF0000"/>
                </a:solidFill>
              </a:rPr>
              <a:t>Sanger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02A7F1E2-A0FC-4205-9023-D3F19A1A336A}"/>
              </a:ext>
            </a:extLst>
          </p:cNvPr>
          <p:cNvSpPr txBox="1"/>
          <p:nvPr/>
        </p:nvSpPr>
        <p:spPr>
          <a:xfrm>
            <a:off x="9021554" y="5914234"/>
            <a:ext cx="1997787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 err="1">
                <a:solidFill>
                  <a:srgbClr val="FF0000"/>
                </a:solidFill>
              </a:rPr>
              <a:t>Illumina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6" name="Lige pilforbindelse 15">
            <a:extLst>
              <a:ext uri="{FF2B5EF4-FFF2-40B4-BE49-F238E27FC236}">
                <a16:creationId xmlns:a16="http://schemas.microsoft.com/office/drawing/2014/main" id="{C5009C50-7DE6-461F-AFBA-04A093FA40BA}"/>
              </a:ext>
            </a:extLst>
          </p:cNvPr>
          <p:cNvCxnSpPr/>
          <p:nvPr/>
        </p:nvCxnSpPr>
        <p:spPr>
          <a:xfrm flipV="1">
            <a:off x="1735494" y="2946578"/>
            <a:ext cx="0" cy="631992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Lige pilforbindelse 16">
            <a:extLst>
              <a:ext uri="{FF2B5EF4-FFF2-40B4-BE49-F238E27FC236}">
                <a16:creationId xmlns:a16="http://schemas.microsoft.com/office/drawing/2014/main" id="{3E2B3311-B62A-47AA-961E-B0884BCEB25C}"/>
              </a:ext>
            </a:extLst>
          </p:cNvPr>
          <p:cNvCxnSpPr/>
          <p:nvPr/>
        </p:nvCxnSpPr>
        <p:spPr>
          <a:xfrm flipV="1">
            <a:off x="3959290" y="2946578"/>
            <a:ext cx="0" cy="631992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Lige pilforbindelse 17">
            <a:extLst>
              <a:ext uri="{FF2B5EF4-FFF2-40B4-BE49-F238E27FC236}">
                <a16:creationId xmlns:a16="http://schemas.microsoft.com/office/drawing/2014/main" id="{3578334E-7484-4C8B-A182-10AC171E8E11}"/>
              </a:ext>
            </a:extLst>
          </p:cNvPr>
          <p:cNvCxnSpPr/>
          <p:nvPr/>
        </p:nvCxnSpPr>
        <p:spPr>
          <a:xfrm flipV="1">
            <a:off x="6963747" y="2946578"/>
            <a:ext cx="0" cy="631992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Lige pilforbindelse 18">
            <a:extLst>
              <a:ext uri="{FF2B5EF4-FFF2-40B4-BE49-F238E27FC236}">
                <a16:creationId xmlns:a16="http://schemas.microsoft.com/office/drawing/2014/main" id="{8ECAB64A-614D-4C5C-B477-8C3E4A4ED4A0}"/>
              </a:ext>
            </a:extLst>
          </p:cNvPr>
          <p:cNvCxnSpPr/>
          <p:nvPr/>
        </p:nvCxnSpPr>
        <p:spPr>
          <a:xfrm flipV="1">
            <a:off x="9620574" y="2946578"/>
            <a:ext cx="0" cy="631992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1142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FASTQ format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36125" y="6480175"/>
            <a:ext cx="2555875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792C8CED-7D69-486C-8172-A3B45BC14A5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4019" y="1335082"/>
            <a:ext cx="1046004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@SEQ_ID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GATTTGGGGTTCAAAGCAGTATCGATCAAATAGTAAATCCATTTGTTCAACTCACAGTTT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+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!''*((((***+))%%%++)(%%%%).1***-+*''))**55CCF&gt;&gt;&gt;&gt;&gt;&gt;CCCCCCC65 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53BF661F-558A-4582-8216-A3FFA033FC57}"/>
              </a:ext>
            </a:extLst>
          </p:cNvPr>
          <p:cNvSpPr/>
          <p:nvPr/>
        </p:nvSpPr>
        <p:spPr>
          <a:xfrm>
            <a:off x="432000" y="1335082"/>
            <a:ext cx="10482062" cy="14589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A01C24EA-05C4-410F-84B1-15A0368F6E8C}"/>
              </a:ext>
            </a:extLst>
          </p:cNvPr>
          <p:cNvSpPr txBox="1"/>
          <p:nvPr/>
        </p:nvSpPr>
        <p:spPr>
          <a:xfrm>
            <a:off x="432000" y="2843345"/>
            <a:ext cx="8689981" cy="2946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da-DK" b="1" dirty="0" err="1"/>
              <a:t>Sequence</a:t>
            </a:r>
            <a:r>
              <a:rPr lang="da-DK" b="1" dirty="0"/>
              <a:t> </a:t>
            </a:r>
            <a:r>
              <a:rPr lang="da-DK" b="1" dirty="0" err="1"/>
              <a:t>identifier</a:t>
            </a:r>
            <a:r>
              <a:rPr lang="da-DK" b="1" dirty="0"/>
              <a:t> / FASTQ header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da-DK" dirty="0" err="1"/>
              <a:t>Nucleotide</a:t>
            </a:r>
            <a:r>
              <a:rPr lang="da-DK" dirty="0"/>
              <a:t> </a:t>
            </a:r>
            <a:r>
              <a:rPr lang="da-DK" dirty="0" err="1"/>
              <a:t>sequence</a:t>
            </a:r>
            <a:endParaRPr lang="da-DK" dirty="0"/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da-DK" dirty="0"/>
              <a:t>The ”+” line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da-DK" dirty="0" err="1"/>
              <a:t>Quality</a:t>
            </a:r>
            <a:r>
              <a:rPr lang="da-DK" dirty="0"/>
              <a:t> scores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400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FASTQ format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36125" y="6480175"/>
            <a:ext cx="2555875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792C8CED-7D69-486C-8172-A3B45BC14A5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4019" y="1335082"/>
            <a:ext cx="1073415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@SEQ_ID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GATTTGGGGTTCAAAGCAGTATCGATCAAATAGTAAATCCATTTGTTCAACTCACAGTTT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+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!''*((((***+))%%%++)(%%%%).1***-+*''))**55CCF&gt;&gt;&gt;&gt;&gt;&gt;CCCCCCC65 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53BF661F-558A-4582-8216-A3FFA033FC57}"/>
              </a:ext>
            </a:extLst>
          </p:cNvPr>
          <p:cNvSpPr/>
          <p:nvPr/>
        </p:nvSpPr>
        <p:spPr>
          <a:xfrm>
            <a:off x="431999" y="1335082"/>
            <a:ext cx="10638077" cy="14589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A01C24EA-05C4-410F-84B1-15A0368F6E8C}"/>
              </a:ext>
            </a:extLst>
          </p:cNvPr>
          <p:cNvSpPr txBox="1"/>
          <p:nvPr/>
        </p:nvSpPr>
        <p:spPr>
          <a:xfrm>
            <a:off x="432000" y="2843345"/>
            <a:ext cx="8689981" cy="2946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da-DK" dirty="0" err="1"/>
              <a:t>Sequence</a:t>
            </a:r>
            <a:r>
              <a:rPr lang="da-DK" dirty="0"/>
              <a:t> </a:t>
            </a:r>
            <a:r>
              <a:rPr lang="da-DK" dirty="0" err="1"/>
              <a:t>identifier</a:t>
            </a:r>
            <a:endParaRPr lang="da-DK" dirty="0"/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da-DK" b="1" dirty="0" err="1"/>
              <a:t>Nucleotide</a:t>
            </a:r>
            <a:r>
              <a:rPr lang="da-DK" b="1" dirty="0"/>
              <a:t> </a:t>
            </a:r>
            <a:r>
              <a:rPr lang="da-DK" b="1" dirty="0" err="1"/>
              <a:t>sequence</a:t>
            </a:r>
            <a:endParaRPr lang="da-DK" b="1" dirty="0"/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da-DK" dirty="0"/>
              <a:t>The ”+” line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da-DK" dirty="0" err="1"/>
              <a:t>Quality</a:t>
            </a:r>
            <a:r>
              <a:rPr lang="da-DK" dirty="0"/>
              <a:t> scores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109086"/>
      </p:ext>
    </p:extLst>
  </p:cSld>
  <p:clrMapOvr>
    <a:masterClrMapping/>
  </p:clrMapOvr>
</p:sld>
</file>

<file path=ppt/theme/theme1.xml><?xml version="1.0" encoding="utf-8"?>
<a:theme xmlns:a="http://schemas.openxmlformats.org/drawingml/2006/main" name="ECDC_PowerPoint_Template_2017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ECDC_PowerPoint_Template_2009_rev_1_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raining.potx" id="{7FE58D3C-B122-4504-AAE9-CD1E55F170CE}" vid="{DE9441AF-E517-4DD8-A2BD-C4DED19EB889}"/>
    </a:ext>
  </a:extLst>
</a:theme>
</file>

<file path=ppt/theme/theme2.xml><?xml version="1.0" encoding="utf-8"?>
<a:theme xmlns:a="http://schemas.openxmlformats.org/drawingml/2006/main" name="ECDC_PowerPoint_Template_2017-2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Custom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raining.potx" id="{7FE58D3C-B122-4504-AAE9-CD1E55F170CE}" vid="{23F12FDA-90BB-419B-8475-94A0E264A9F6}"/>
    </a:ext>
  </a:extLst>
</a:theme>
</file>

<file path=ppt/theme/theme3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69AE23"/>
      </a:accent1>
      <a:accent2>
        <a:srgbClr val="7CBDC1"/>
      </a:accent2>
      <a:accent3>
        <a:srgbClr val="C0D236"/>
      </a:accent3>
      <a:accent4>
        <a:srgbClr val="3E5B84"/>
      </a:accent4>
      <a:accent5>
        <a:srgbClr val="008C75"/>
      </a:accent5>
      <a:accent6>
        <a:srgbClr val="82428D"/>
      </a:accent6>
      <a:hlink>
        <a:srgbClr val="69AE23"/>
      </a:hlink>
      <a:folHlink>
        <a:srgbClr val="69AE23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aining.potx" id="{7FE58D3C-B122-4504-AAE9-CD1E55F170CE}" vid="{61788321-1BFC-4F2D-9A53-6750F21798D4}"/>
    </a:ext>
  </a:extLst>
</a:theme>
</file>

<file path=ppt/theme/theme4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D2B1FDCEC69474394C8C7F29979CE4D" ma:contentTypeVersion="12" ma:contentTypeDescription="Opret et nyt dokument." ma:contentTypeScope="" ma:versionID="b4ff41c91efa5fd2a8c41cb56506a8e9">
  <xsd:schema xmlns:xsd="http://www.w3.org/2001/XMLSchema" xmlns:xs="http://www.w3.org/2001/XMLSchema" xmlns:p="http://schemas.microsoft.com/office/2006/metadata/properties" xmlns:ns2="236abc72-1b35-4045-bc74-cc6f93157faf" xmlns:ns3="f315b8fc-4937-4802-b4b3-4554cec0e849" targetNamespace="http://schemas.microsoft.com/office/2006/metadata/properties" ma:root="true" ma:fieldsID="ba4087136e5e0eec0514cb6d0334c7e3" ns2:_="" ns3:_="">
    <xsd:import namespace="236abc72-1b35-4045-bc74-cc6f93157faf"/>
    <xsd:import namespace="f315b8fc-4937-4802-b4b3-4554cec0e84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6abc72-1b35-4045-bc74-cc6f93157f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Billedmærker" ma:readOnly="false" ma:fieldId="{5cf76f15-5ced-4ddc-b409-7134ff3c332f}" ma:taxonomyMulti="true" ma:sspId="b954ac37-474b-4ce9-96da-5e2495cdfa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15b8fc-4937-4802-b4b3-4554cec0e84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7529cc62-26f1-4060-8cbc-a4b1eee5d41b}" ma:internalName="TaxCatchAll" ma:showField="CatchAllData" ma:web="f315b8fc-4937-4802-b4b3-4554cec0e84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315b8fc-4937-4802-b4b3-4554cec0e849" xsi:nil="true"/>
    <lcf76f155ced4ddcb4097134ff3c332f xmlns="236abc72-1b35-4045-bc74-cc6f93157fa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C342C2F-7896-410F-AA12-1800328579C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3CE667-56DA-44BB-A1AD-7BCD82F0D0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6abc72-1b35-4045-bc74-cc6f93157faf"/>
    <ds:schemaRef ds:uri="f315b8fc-4937-4802-b4b3-4554cec0e8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D25668B-D425-4D8D-A0F6-5E0747332DCB}">
  <ds:schemaRefs>
    <ds:schemaRef ds:uri="http://schemas.microsoft.com/office/2006/documentManagement/types"/>
    <ds:schemaRef ds:uri="http://www.w3.org/XML/1998/namespace"/>
    <ds:schemaRef ds:uri="http://purl.org/dc/elements/1.1/"/>
    <ds:schemaRef ds:uri="236abc72-1b35-4045-bc74-cc6f93157faf"/>
    <ds:schemaRef ds:uri="http://purl.org/dc/dcmitype/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f315b8fc-4937-4802-b4b3-4554cec0e84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ECDC_template_for_lectures</Template>
  <TotalTime>0</TotalTime>
  <Words>2795</Words>
  <Application>Microsoft Office PowerPoint</Application>
  <PresentationFormat>Widescreen</PresentationFormat>
  <Paragraphs>627</Paragraphs>
  <Slides>56</Slides>
  <Notes>18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3</vt:i4>
      </vt:variant>
      <vt:variant>
        <vt:lpstr>Slidetitler</vt:lpstr>
      </vt:variant>
      <vt:variant>
        <vt:i4>56</vt:i4>
      </vt:variant>
    </vt:vector>
  </HeadingPairs>
  <TitlesOfParts>
    <vt:vector size="65" baseType="lpstr">
      <vt:lpstr>Arial</vt:lpstr>
      <vt:lpstr>Arial Unicode MS</vt:lpstr>
      <vt:lpstr>Calibri</vt:lpstr>
      <vt:lpstr>Rockwell</vt:lpstr>
      <vt:lpstr>Tahoma</vt:lpstr>
      <vt:lpstr>Wingdings</vt:lpstr>
      <vt:lpstr>ECDC_PowerPoint_Template_2017</vt:lpstr>
      <vt:lpstr>ECDC_PowerPoint_Template_2017-2</vt:lpstr>
      <vt:lpstr>Theme_ECDC</vt:lpstr>
      <vt:lpstr>Sequencing quality scores</vt:lpstr>
      <vt:lpstr>ILOs</vt:lpstr>
      <vt:lpstr>Outline</vt:lpstr>
      <vt:lpstr>Quality control of sequencing data</vt:lpstr>
      <vt:lpstr>Quality control of sequencing data</vt:lpstr>
      <vt:lpstr>Quality control of sequencing data</vt:lpstr>
      <vt:lpstr>Quality control of sequencing data</vt:lpstr>
      <vt:lpstr>The FASTQ format</vt:lpstr>
      <vt:lpstr>The FASTQ format</vt:lpstr>
      <vt:lpstr>The FASTQ format</vt:lpstr>
      <vt:lpstr>The FASTQ format</vt:lpstr>
      <vt:lpstr>The FASTQ format</vt:lpstr>
      <vt:lpstr>The FASTQ format</vt:lpstr>
      <vt:lpstr>The FASTQ format</vt:lpstr>
      <vt:lpstr>PowerPoint-præsentation</vt:lpstr>
      <vt:lpstr>Phred quality scores</vt:lpstr>
      <vt:lpstr>Phred quality score exercise</vt:lpstr>
      <vt:lpstr>Phred quality score exercise</vt:lpstr>
      <vt:lpstr>Phred quality score exercise</vt:lpstr>
      <vt:lpstr>Phred quality score exercise</vt:lpstr>
      <vt:lpstr>ILOs</vt:lpstr>
      <vt:lpstr>Nanopore sequencing</vt:lpstr>
      <vt:lpstr>Nanopore sequencing</vt:lpstr>
      <vt:lpstr>Nanopore sequencing</vt:lpstr>
      <vt:lpstr>Nanopore sequencing</vt:lpstr>
      <vt:lpstr>Nanopore sequencing output</vt:lpstr>
      <vt:lpstr>Nanopore sequencing output</vt:lpstr>
      <vt:lpstr>Nanopore sequencing output</vt:lpstr>
      <vt:lpstr>Nanopore sequencing output</vt:lpstr>
      <vt:lpstr>Nanopore sequencing output</vt:lpstr>
      <vt:lpstr>Nanopore sequencing output</vt:lpstr>
      <vt:lpstr>Nanopore sequencing output</vt:lpstr>
      <vt:lpstr>Nanopore sequencing output</vt:lpstr>
      <vt:lpstr>Nanopore sequencing output</vt:lpstr>
      <vt:lpstr>Nanopore sequencing output</vt:lpstr>
      <vt:lpstr>Look at a Nanopore FASTQ file exercise</vt:lpstr>
      <vt:lpstr>Nanopore sequencing output</vt:lpstr>
      <vt:lpstr>Report.html</vt:lpstr>
      <vt:lpstr>Sequencing_summary.txt</vt:lpstr>
      <vt:lpstr>ILOs</vt:lpstr>
      <vt:lpstr>ILOs</vt:lpstr>
      <vt:lpstr>Outline</vt:lpstr>
      <vt:lpstr>Nanopore sequencing output</vt:lpstr>
      <vt:lpstr>Read trimming</vt:lpstr>
      <vt:lpstr>Read trimming</vt:lpstr>
      <vt:lpstr>Read trimming</vt:lpstr>
      <vt:lpstr>Contamination control</vt:lpstr>
      <vt:lpstr>Contamination control</vt:lpstr>
      <vt:lpstr>Contamination control</vt:lpstr>
      <vt:lpstr>Data</vt:lpstr>
      <vt:lpstr>Exercise</vt:lpstr>
      <vt:lpstr>Quality control of long-read data</vt:lpstr>
      <vt:lpstr>Quality control of long-read data</vt:lpstr>
      <vt:lpstr>Quality control of long-read data</vt:lpstr>
      <vt:lpstr>ILOs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Sequencing quality scores</dc:title>
  <dc:subject/>
  <dc:creator/>
  <cp:keywords/>
  <cp:lastModifiedBy/>
  <cp:revision>50</cp:revision>
  <dcterms:created xsi:type="dcterms:W3CDTF">2023-05-01T11:27:57Z</dcterms:created>
  <dcterms:modified xsi:type="dcterms:W3CDTF">2023-09-22T08:13:57Z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0x0101003D2B1FDCEC69474394C8C7F29979CE4D</vt:lpwstr>
  </property>
  <property fmtid="{D5CDD505-2E9C-101B-9397-08002B2CF9AE}" pid="3" name="ECMX_ENTITY">
    <vt:lpwstr/>
  </property>
  <property fmtid="{D5CDD505-2E9C-101B-9397-08002B2CF9AE}" pid="4" name="b80f357c25a94dacb60f1fd0d4d680fc">
    <vt:lpwstr/>
  </property>
  <property fmtid="{D5CDD505-2E9C-101B-9397-08002B2CF9AE}" pid="5" name="ECMX_LIFECYCLE">
    <vt:lpwstr>9;#Active|50127695-0d4f-4ac1-ab93-ebc716c3e584</vt:lpwstr>
  </property>
  <property fmtid="{D5CDD505-2E9C-101B-9397-08002B2CF9AE}" pid="6" name="ECMX_DISEASEPATHOGEN">
    <vt:lpwstr/>
  </property>
  <property fmtid="{D5CDD505-2E9C-101B-9397-08002B2CF9AE}" pid="7" name="ECMX_DOCUMENTTYPE">
    <vt:lpwstr>85;#Training Material|31e39f6d-8728-42bb-87ba-ba7371348e4a</vt:lpwstr>
  </property>
  <property fmtid="{D5CDD505-2E9C-101B-9397-08002B2CF9AE}" pid="8" name="h05cc6f867ac4da49e4569497b7e270e">
    <vt:lpwstr/>
  </property>
  <property fmtid="{D5CDD505-2E9C-101B-9397-08002B2CF9AE}" pid="9" name="DocumentType">
    <vt:lpwstr/>
  </property>
  <property fmtid="{D5CDD505-2E9C-101B-9397-08002B2CF9AE}" pid="10" name="ECMX_CATEGORYLABEL">
    <vt:lpwstr>30;#Public health training|75714065-8f11-40ef-97c0-a6ab016bbaa4</vt:lpwstr>
  </property>
  <property fmtid="{D5CDD505-2E9C-101B-9397-08002B2CF9AE}" pid="11" name="ECMX_DOCUMENTSTATUS">
    <vt:lpwstr>10;#Final|a32a3a8d-4a80-4138-955a-de688ad92766</vt:lpwstr>
  </property>
  <property fmtid="{D5CDD505-2E9C-101B-9397-08002B2CF9AE}" pid="12" name="CategoryLabel">
    <vt:lpwstr/>
  </property>
  <property fmtid="{D5CDD505-2E9C-101B-9397-08002B2CF9AE}" pid="13" name="_dlc_DocIdItemGuid">
    <vt:lpwstr>bfd35217-d4ed-4b6f-b4a5-8fc4ab90b00b</vt:lpwstr>
  </property>
  <property fmtid="{D5CDD505-2E9C-101B-9397-08002B2CF9AE}" pid="14" name="MediaServiceImageTags">
    <vt:lpwstr/>
  </property>
</Properties>
</file>