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4"/>
    <p:sldMasterId id="2147483653" r:id="rId5"/>
    <p:sldMasterId id="2147483671" r:id="rId6"/>
  </p:sldMasterIdLst>
  <p:notesMasterIdLst>
    <p:notesMasterId r:id="rId32"/>
  </p:notesMasterIdLst>
  <p:handoutMasterIdLst>
    <p:handoutMasterId r:id="rId33"/>
  </p:handoutMasterIdLst>
  <p:sldIdLst>
    <p:sldId id="256" r:id="rId7"/>
    <p:sldId id="265" r:id="rId8"/>
    <p:sldId id="257" r:id="rId9"/>
    <p:sldId id="263" r:id="rId10"/>
    <p:sldId id="267" r:id="rId11"/>
    <p:sldId id="269" r:id="rId12"/>
    <p:sldId id="266" r:id="rId13"/>
    <p:sldId id="285" r:id="rId14"/>
    <p:sldId id="274" r:id="rId15"/>
    <p:sldId id="286" r:id="rId16"/>
    <p:sldId id="275" r:id="rId17"/>
    <p:sldId id="273" r:id="rId18"/>
    <p:sldId id="276" r:id="rId19"/>
    <p:sldId id="277" r:id="rId20"/>
    <p:sldId id="282" r:id="rId21"/>
    <p:sldId id="271" r:id="rId22"/>
    <p:sldId id="278" r:id="rId23"/>
    <p:sldId id="283" r:id="rId24"/>
    <p:sldId id="279" r:id="rId25"/>
    <p:sldId id="284" r:id="rId26"/>
    <p:sldId id="280" r:id="rId27"/>
    <p:sldId id="281" r:id="rId28"/>
    <p:sldId id="287" r:id="rId29"/>
    <p:sldId id="264" r:id="rId30"/>
    <p:sldId id="260" r:id="rId31"/>
  </p:sldIdLst>
  <p:sldSz cx="12192000" cy="6858000"/>
  <p:notesSz cx="7023100" cy="93091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E23"/>
    <a:srgbClr val="99CC00"/>
    <a:srgbClr val="FFDD00"/>
    <a:srgbClr val="996633"/>
    <a:srgbClr val="FF0000"/>
    <a:srgbClr val="336699"/>
    <a:srgbClr val="008000"/>
    <a:srgbClr val="333333"/>
    <a:srgbClr val="3366CC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3"/>
    <p:restoredTop sz="94626"/>
  </p:normalViewPr>
  <p:slideViewPr>
    <p:cSldViewPr snapToGrid="0">
      <p:cViewPr varScale="1">
        <p:scale>
          <a:sx n="103" d="100"/>
          <a:sy n="103" d="100"/>
        </p:scale>
        <p:origin x="192" y="5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545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534988"/>
            <a:ext cx="4221163" cy="237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9211" y="3235559"/>
            <a:ext cx="5618480" cy="537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7569" y="8841859"/>
            <a:ext cx="3043891" cy="4657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330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355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563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0" i="0" u="none" strike="noStrike">
                <a:solidFill>
                  <a:srgbClr val="D1D5DB"/>
                </a:solidFill>
                <a:effectLst/>
                <a:latin typeface="Söhne"/>
              </a:rPr>
              <a:t>Booleans are often the result of comparison or logical operations. For example, you can compare two values using comparison operators such as: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324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Indexing refers to accessing specific elements within a data structure, such as a string or a list, by their position or index. Indexing starts from 0, so the first element is at index 0, the second element is at index 1, and so on. By using square brackets [] after the variable containing the data, you can retrieve a specific element or a range of elements from the data structure.</a:t>
            </a:r>
            <a:endParaRPr lang="en-DK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296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You create a list similarly as you would assign variables: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831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If statements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are used to add conditional execution of a statement. Such that, only if specific requirements are met, the code will be executed.</a:t>
            </a:r>
            <a:r>
              <a:rPr lang="en-DK">
                <a:effectLst/>
              </a:rPr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50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If statements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are used to add conditional execution of a statement. Such that, only if specific requirements are met, the code will be executed.</a:t>
            </a:r>
            <a:r>
              <a:rPr lang="en-DK">
                <a:effectLst/>
              </a:rPr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189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Eliminates the need for curly brackets and semicolons as in other languages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064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loops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used to loop through an iterable object, such as a string, a list, or a set, and perform the same action for each entry in the iterable object.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109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loops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used to loop through an iterable object, such as a string, a list, or a set, and perform the same action for each entry in the iterable object.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261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1800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while loop</a:t>
            </a: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an indefinite iteration that stops when a given condition stops being TRUE. </a:t>
            </a:r>
            <a:endParaRPr lang="en-DK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539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/>
              <a:t>N one expects you to be experts, but we want you not to be scared when you see code</a:t>
            </a:r>
          </a:p>
        </p:txBody>
      </p:sp>
    </p:spTree>
    <p:extLst>
      <p:ext uri="{BB962C8B-B14F-4D97-AF65-F5344CB8AC3E}">
        <p14:creationId xmlns:p14="http://schemas.microsoft.com/office/powerpoint/2010/main" val="30730231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1800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while loop</a:t>
            </a: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an indefinite iteration that stops when a given condition stops being TRUE. </a:t>
            </a:r>
            <a:endParaRPr lang="en-DK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944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7784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Conda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is a package and environment management system. With it, you can load an environment with specific versions of certain programs and packages.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7156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8356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654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91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/>
              <a:t>A multi-purpose language with a simple, and beginner-friendly syntax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Compared to other languages, you can solve complex tasks with less code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562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138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355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/>
              <a:t>IDE is a software application that provides major assistance to programmers. </a:t>
            </a:r>
          </a:p>
        </p:txBody>
      </p:sp>
    </p:spTree>
    <p:extLst>
      <p:ext uri="{BB962C8B-B14F-4D97-AF65-F5344CB8AC3E}">
        <p14:creationId xmlns:p14="http://schemas.microsoft.com/office/powerpoint/2010/main" val="125428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3794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97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5"/>
            <a:ext cx="12192000" cy="6857999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3" y="3598863"/>
            <a:ext cx="11275484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3" y="4318000"/>
            <a:ext cx="11275484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8" name="Picture 12"/>
          <p:cNvPicPr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318749" y="504825"/>
            <a:ext cx="1263651" cy="11366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108000" y="6480000"/>
            <a:ext cx="255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269861" indent="-26986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latin typeface="Tahoma" pitchFamily="34" charset="0"/>
                <a:cs typeface="Tahoma" pitchFamily="34" charset="0"/>
              </a:defRPr>
            </a:lvl2pPr>
            <a:lvl3pPr marL="541312" indent="-271449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1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73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0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26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59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142890"/>
            <a:ext cx="10318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7" y="1079500"/>
            <a:ext cx="1136861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1200" b="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1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3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tabLst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69861" indent="-269861"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541312" indent="-271449" algn="l" rtl="0" eaLnBrk="1" fontAlgn="base" hangingPunct="1">
        <a:lnSpc>
          <a:spcPct val="90000"/>
        </a:lnSpc>
        <a:spcBef>
          <a:spcPct val="20000"/>
        </a:spcBef>
        <a:spcAft>
          <a:spcPts val="300"/>
        </a:spcAft>
        <a:buFont typeface="Tahoma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32000" y="4320014"/>
            <a:ext cx="10972800" cy="19418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tIns="36000" bIns="36000" anchor="ctr" anchorCtr="0"/>
          <a:lstStyle>
            <a:lvl1pPr algn="r">
              <a:lnSpc>
                <a:spcPct val="10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5pPr>
      <a:lvl6pPr marL="457178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6pPr>
      <a:lvl7pPr marL="914354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7pPr>
      <a:lvl8pPr marL="1371532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8pPr>
      <a:lvl9pPr marL="1828709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9pPr>
    </p:titleStyle>
    <p:body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n-lt"/>
          <a:ea typeface="+mn-ea"/>
          <a:cs typeface="+mn-cs"/>
        </a:defRPr>
      </a:lvl1pPr>
      <a:lvl2pPr marL="822285" indent="-285737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0252" indent="-228589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38218" indent="-228589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298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19/04/2025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87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057" y="4320001"/>
            <a:ext cx="10869432" cy="1146523"/>
          </a:xfrm>
        </p:spPr>
        <p:txBody>
          <a:bodyPr/>
          <a:lstStyle/>
          <a:p>
            <a:r>
              <a:rPr lang="en-GB" sz="4000" b="1"/>
              <a:t>Getting started with Python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057" y="3600010"/>
            <a:ext cx="10869432" cy="462721"/>
          </a:xfrm>
        </p:spPr>
        <p:txBody>
          <a:bodyPr/>
          <a:lstStyle/>
          <a:p>
            <a:r>
              <a:rPr lang="en-US" sz="2800" b="0"/>
              <a:t>Bridging the gaps in Bioinformatics</a:t>
            </a:r>
            <a:endParaRPr lang="en-GB" sz="2800" b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4057" y="5652001"/>
            <a:ext cx="10869432" cy="9985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t"/>
          <a:lstStyle/>
          <a:p>
            <a:pPr eaLnBrk="0" hangingPunct="0">
              <a:spcAft>
                <a:spcPct val="30000"/>
              </a:spcAft>
            </a:pPr>
            <a:endParaRPr lang="en-GB" sz="2000" dirty="0">
              <a:solidFill>
                <a:schemeClr val="bg1"/>
              </a:solidFill>
            </a:endParaRPr>
          </a:p>
          <a:p>
            <a:pPr eaLnBrk="0" hangingPunct="0">
              <a:spcAft>
                <a:spcPct val="30000"/>
              </a:spcAft>
            </a:pP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to assign variables in Python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/>
              <a:t>cute_animal</a:t>
            </a:r>
            <a:r>
              <a:rPr lang="en-GB" dirty="0"/>
              <a:t> = ”Polar bears”</a:t>
            </a:r>
          </a:p>
          <a:p>
            <a:r>
              <a:rPr lang="en-GB" dirty="0" err="1"/>
              <a:t>amount_cuties</a:t>
            </a:r>
            <a:r>
              <a:rPr lang="en-GB" dirty="0"/>
              <a:t> = 30</a:t>
            </a:r>
          </a:p>
          <a:p>
            <a:r>
              <a:rPr lang="en-GB" dirty="0"/>
              <a:t>danger = 78.5</a:t>
            </a:r>
          </a:p>
          <a:p>
            <a:endParaRPr lang="en-GB" dirty="0"/>
          </a:p>
          <a:p>
            <a:r>
              <a:rPr lang="en-GB" dirty="0"/>
              <a:t>print(‘I have just adopted’, </a:t>
            </a:r>
            <a:r>
              <a:rPr lang="en-GB" dirty="0" err="1"/>
              <a:t>amount_cuties</a:t>
            </a:r>
            <a:r>
              <a:rPr lang="en-GB" dirty="0"/>
              <a:t>, </a:t>
            </a:r>
            <a:r>
              <a:rPr lang="en-GB" dirty="0" err="1"/>
              <a:t>cute_animal</a:t>
            </a:r>
            <a:r>
              <a:rPr lang="en-GB" dirty="0"/>
              <a:t>)</a:t>
            </a:r>
          </a:p>
          <a:p>
            <a:pPr>
              <a:lnSpc>
                <a:spcPct val="140000"/>
              </a:lnSpc>
            </a:pPr>
            <a:r>
              <a:rPr lang="en-GB" dirty="0"/>
              <a:t>print(‘My life expectancy has fallen by ’ + danger, ‘percent, but they are so fluffy!’)</a:t>
            </a:r>
          </a:p>
          <a:p>
            <a:endParaRPr lang="en-GB" dirty="0"/>
          </a:p>
          <a:p>
            <a:r>
              <a:rPr lang="en-GB" u="sng" dirty="0"/>
              <a:t>Output:</a:t>
            </a:r>
          </a:p>
          <a:p>
            <a:r>
              <a:rPr lang="en-GB" dirty="0"/>
              <a:t>I have just adopted 30 Polar bears</a:t>
            </a:r>
          </a:p>
          <a:p>
            <a:r>
              <a:rPr lang="en-GB" dirty="0"/>
              <a:t>My life expectancy has fallen by 78.5 percent, but they are so fluffy!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3" name="Graphic 2" descr="Cmd Terminal outline">
            <a:extLst>
              <a:ext uri="{FF2B5EF4-FFF2-40B4-BE49-F238E27FC236}">
                <a16:creationId xmlns:a16="http://schemas.microsoft.com/office/drawing/2014/main" id="{7DD9FA0F-A13B-B935-71B2-6A8BFC2BA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53643" y="5759532"/>
            <a:ext cx="720643" cy="72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21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Boolean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11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6E40F4B-3CB5-CB02-A4C2-1F4E08588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616130"/>
              </p:ext>
            </p:extLst>
          </p:nvPr>
        </p:nvGraphicFramePr>
        <p:xfrm>
          <a:off x="5181600" y="1175656"/>
          <a:ext cx="6185142" cy="5385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6444">
                  <a:extLst>
                    <a:ext uri="{9D8B030D-6E8A-4147-A177-3AD203B41FA5}">
                      <a16:colId xmlns:a16="http://schemas.microsoft.com/office/drawing/2014/main" val="1267868224"/>
                    </a:ext>
                  </a:extLst>
                </a:gridCol>
                <a:gridCol w="1871831">
                  <a:extLst>
                    <a:ext uri="{9D8B030D-6E8A-4147-A177-3AD203B41FA5}">
                      <a16:colId xmlns:a16="http://schemas.microsoft.com/office/drawing/2014/main" val="1219048586"/>
                    </a:ext>
                  </a:extLst>
                </a:gridCol>
                <a:gridCol w="817581">
                  <a:extLst>
                    <a:ext uri="{9D8B030D-6E8A-4147-A177-3AD203B41FA5}">
                      <a16:colId xmlns:a16="http://schemas.microsoft.com/office/drawing/2014/main" val="191615556"/>
                    </a:ext>
                  </a:extLst>
                </a:gridCol>
                <a:gridCol w="2809286">
                  <a:extLst>
                    <a:ext uri="{9D8B030D-6E8A-4147-A177-3AD203B41FA5}">
                      <a16:colId xmlns:a16="http://schemas.microsoft.com/office/drawing/2014/main" val="2766127830"/>
                    </a:ext>
                  </a:extLst>
                </a:gridCol>
              </a:tblGrid>
              <a:tr h="437542">
                <a:tc>
                  <a:txBody>
                    <a:bodyPr/>
                    <a:lstStyle/>
                    <a:p>
                      <a:pPr algn="ctr"/>
                      <a:endParaRPr lang="en-DK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Logical operator</a:t>
                      </a:r>
                    </a:p>
                    <a:p>
                      <a:pPr algn="ctr"/>
                      <a:r>
                        <a:rPr lang="en-US" sz="1600" b="0" i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meaning</a:t>
                      </a:r>
                      <a:endParaRPr lang="en-DK" sz="1600" b="0" i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K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Boolean</a:t>
                      </a:r>
                    </a:p>
                    <a:p>
                      <a:pPr algn="ctr"/>
                      <a:r>
                        <a:rPr lang="en-DK" sz="1600" b="0" i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True/False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64345"/>
                  </a:ext>
                </a:extLst>
              </a:tr>
              <a:tr h="788903">
                <a:tc>
                  <a:txBody>
                    <a:bodyPr/>
                    <a:lstStyle/>
                    <a:p>
                      <a:pPr algn="ctr"/>
                      <a:endParaRPr lang="en-DK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DK" sz="180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==</a:t>
                      </a:r>
                    </a:p>
                    <a:p>
                      <a:pPr algn="ctr"/>
                      <a:r>
                        <a:rPr lang="en-US" sz="1200" i="1" kern="100">
                          <a:solidFill>
                            <a:schemeClr val="tx1"/>
                          </a:solidFill>
                          <a:effectLst/>
                        </a:rPr>
                        <a:t>Equal to</a:t>
                      </a:r>
                    </a:p>
                    <a:p>
                      <a:pPr algn="ctr"/>
                      <a:endParaRPr lang="en-DK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K" sz="18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DK" sz="18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K" sz="16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DK" sz="16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823157"/>
                  </a:ext>
                </a:extLst>
              </a:tr>
              <a:tr h="788903">
                <a:tc>
                  <a:txBody>
                    <a:bodyPr/>
                    <a:lstStyle/>
                    <a:p>
                      <a:pPr algn="ctr"/>
                      <a:endParaRPr lang="en-DK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DK" sz="180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!=</a:t>
                      </a:r>
                    </a:p>
                    <a:p>
                      <a:pPr algn="ctr"/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Not equal to</a:t>
                      </a:r>
                    </a:p>
                    <a:p>
                      <a:pPr algn="ctr"/>
                      <a:endParaRPr lang="en-US" sz="1200" kern="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K" sz="18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DK" sz="18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K" sz="16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DK" sz="16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37781"/>
                  </a:ext>
                </a:extLst>
              </a:tr>
              <a:tr h="788903">
                <a:tc>
                  <a:txBody>
                    <a:bodyPr/>
                    <a:lstStyle/>
                    <a:p>
                      <a:pPr algn="ctr"/>
                      <a:endParaRPr lang="en-DK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DK" sz="180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Greater than</a:t>
                      </a:r>
                      <a:endParaRPr lang="en-US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DK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K" sz="18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DK" sz="18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K" sz="16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DK" sz="16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808166"/>
                  </a:ext>
                </a:extLst>
              </a:tr>
              <a:tr h="788903">
                <a:tc>
                  <a:txBody>
                    <a:bodyPr/>
                    <a:lstStyle/>
                    <a:p>
                      <a:pPr algn="ctr"/>
                      <a:endParaRPr lang="en-DK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DK" sz="180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&lt;</a:t>
                      </a:r>
                    </a:p>
                    <a:p>
                      <a:pPr algn="ctr"/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Less than</a:t>
                      </a:r>
                    </a:p>
                    <a:p>
                      <a:pPr algn="ctr"/>
                      <a:endParaRPr lang="en-DK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K" sz="18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DK" sz="18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K" sz="16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DK" sz="16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1694241"/>
                  </a:ext>
                </a:extLst>
              </a:tr>
              <a:tr h="922462">
                <a:tc>
                  <a:txBody>
                    <a:bodyPr/>
                    <a:lstStyle/>
                    <a:p>
                      <a:pPr algn="ctr"/>
                      <a:endParaRPr lang="en-DK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DK" sz="180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&gt;=</a:t>
                      </a:r>
                    </a:p>
                    <a:p>
                      <a:pPr algn="ctr"/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Greater than or equal to</a:t>
                      </a:r>
                      <a:endParaRPr lang="en-DK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K" sz="18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DK" sz="18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K" sz="16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DK" sz="16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141944"/>
                  </a:ext>
                </a:extLst>
              </a:tr>
              <a:tr h="788903">
                <a:tc>
                  <a:txBody>
                    <a:bodyPr/>
                    <a:lstStyle/>
                    <a:p>
                      <a:pPr algn="ctr"/>
                      <a:endParaRPr lang="en-DK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DK" sz="180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200" b="1" kern="100">
                          <a:solidFill>
                            <a:schemeClr val="tx1"/>
                          </a:solidFill>
                          <a:effectLst/>
                        </a:rPr>
                        <a:t>&lt;=</a:t>
                      </a:r>
                    </a:p>
                    <a:p>
                      <a:pPr algn="ctr"/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Less than or equal to</a:t>
                      </a:r>
                    </a:p>
                    <a:p>
                      <a:pPr algn="ctr"/>
                      <a:endParaRPr lang="en-DK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K" sz="18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DK" sz="18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K" sz="16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DK" sz="1600" b="1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922053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FF9CFF9-C5B4-1A6F-20C2-467E49D14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474237"/>
            <a:ext cx="4161772" cy="4702726"/>
          </a:xfrm>
        </p:spPr>
        <p:txBody>
          <a:bodyPr/>
          <a:lstStyle/>
          <a:p>
            <a:pPr algn="just"/>
            <a:r>
              <a:rPr lang="en-GB" sz="2600"/>
              <a:t>data type that represents one of two possible values:</a:t>
            </a:r>
          </a:p>
          <a:p>
            <a:pPr algn="just"/>
            <a:endParaRPr lang="en-GB" sz="2600"/>
          </a:p>
          <a:p>
            <a:pPr algn="ctr"/>
            <a:r>
              <a:rPr lang="en-GB" sz="2600"/>
              <a:t>True or False</a:t>
            </a:r>
            <a:endParaRPr lang="en-DK" sz="2600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455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Indexing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With indexing, you can access specific elements in a data structure. </a:t>
            </a:r>
          </a:p>
          <a:p>
            <a:r>
              <a:rPr lang="en-GB"/>
              <a:t>These can be strings, lists, etc</a:t>
            </a:r>
          </a:p>
          <a:p>
            <a:r>
              <a:rPr lang="en-GB"/>
              <a:t>Indexing starts from 0</a:t>
            </a:r>
          </a:p>
          <a:p>
            <a:endParaRPr lang="en-GB"/>
          </a:p>
          <a:p>
            <a:endParaRPr lang="en-GB"/>
          </a:p>
          <a:p>
            <a:r>
              <a:rPr lang="en-GB"/>
              <a:t>language = ‘python’</a:t>
            </a:r>
          </a:p>
          <a:p>
            <a:r>
              <a:rPr lang="en-GB"/>
              <a:t>language[2] = ‘t’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10A7D6-05FC-23A0-CF10-41A57ACD1B99}"/>
              </a:ext>
            </a:extLst>
          </p:cNvPr>
          <p:cNvSpPr txBox="1"/>
          <p:nvPr/>
        </p:nvSpPr>
        <p:spPr>
          <a:xfrm>
            <a:off x="4603549" y="4086626"/>
            <a:ext cx="7588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69AE23"/>
                </a:solidFill>
              </a:rPr>
              <a:t>		p	y	t	h	o	n</a:t>
            </a:r>
          </a:p>
          <a:p>
            <a:pPr>
              <a:lnSpc>
                <a:spcPct val="100000"/>
              </a:lnSpc>
            </a:pPr>
            <a:r>
              <a:rPr lang="en-US" sz="2800"/>
              <a:t>Index:	0	1	2	3	4	5</a:t>
            </a:r>
          </a:p>
        </p:txBody>
      </p:sp>
    </p:spTree>
    <p:extLst>
      <p:ext uri="{BB962C8B-B14F-4D97-AF65-F5344CB8AC3E}">
        <p14:creationId xmlns:p14="http://schemas.microsoft.com/office/powerpoint/2010/main" val="2945029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Lists – One of the must useful types in Python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Lists are a collection of comma-separated items enclosed in [ ]. </a:t>
            </a:r>
          </a:p>
          <a:p>
            <a:endParaRPr lang="en-GB"/>
          </a:p>
          <a:p>
            <a:r>
              <a:rPr lang="en-GB" err="1"/>
              <a:t>list_healthyfood</a:t>
            </a:r>
            <a:r>
              <a:rPr lang="en-GB"/>
              <a:t> = [‘cake’, ‘burger’, ‘chips’, ‘</a:t>
            </a:r>
            <a:r>
              <a:rPr lang="en-GB" err="1"/>
              <a:t>icecream</a:t>
            </a:r>
            <a:r>
              <a:rPr lang="en-GB"/>
              <a:t>’, ‘spinach’]</a:t>
            </a:r>
          </a:p>
          <a:p>
            <a:r>
              <a:rPr lang="en-GB"/>
              <a:t> </a:t>
            </a:r>
          </a:p>
          <a:p>
            <a:r>
              <a:rPr lang="en-GB"/>
              <a:t>It is important to note that a single list can contain several data types: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err="1"/>
              <a:t>Intergers</a:t>
            </a:r>
            <a:r>
              <a:rPr lang="en-GB"/>
              <a:t>, floats, strings, lists, etc</a:t>
            </a:r>
          </a:p>
          <a:p>
            <a:endParaRPr lang="en-GB"/>
          </a:p>
          <a:p>
            <a:r>
              <a:rPr lang="en-GB"/>
              <a:t>Input:	print(list_healthyfood[2])</a:t>
            </a:r>
          </a:p>
          <a:p>
            <a:r>
              <a:rPr lang="en-GB"/>
              <a:t>Output: 	chips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225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If statements – conditional execution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1998" y="1474237"/>
            <a:ext cx="11013768" cy="4702726"/>
          </a:xfrm>
        </p:spPr>
        <p:txBody>
          <a:bodyPr>
            <a:normAutofit lnSpcReduction="10000"/>
          </a:bodyPr>
          <a:lstStyle/>
          <a:p>
            <a:r>
              <a:rPr lang="en-GB"/>
              <a:t>Only executed if a specific requirement is met.</a:t>
            </a:r>
          </a:p>
          <a:p>
            <a:endParaRPr lang="en-GB"/>
          </a:p>
          <a:p>
            <a:r>
              <a:rPr lang="en-GB" u="sng"/>
              <a:t>General Syntax:</a:t>
            </a:r>
          </a:p>
          <a:p>
            <a:r>
              <a:rPr lang="en-GB"/>
              <a:t>if &lt;expression&gt;: </a:t>
            </a:r>
          </a:p>
          <a:p>
            <a:r>
              <a:rPr lang="en-GB"/>
              <a:t>	&lt;statement1&gt;</a:t>
            </a:r>
          </a:p>
          <a:p>
            <a:r>
              <a:rPr lang="en-GB"/>
              <a:t>	&lt;statement2&gt;</a:t>
            </a:r>
          </a:p>
          <a:p>
            <a:r>
              <a:rPr lang="en-GB"/>
              <a:t>&lt;statement3&gt;</a:t>
            </a:r>
          </a:p>
          <a:p>
            <a:endParaRPr lang="en-GB"/>
          </a:p>
          <a:p>
            <a:r>
              <a:rPr lang="en-GB"/>
              <a:t>The end of the </a:t>
            </a:r>
            <a:r>
              <a:rPr lang="en-GB" i="1"/>
              <a:t>if statement </a:t>
            </a:r>
            <a:r>
              <a:rPr lang="en-GB"/>
              <a:t>is marked with the end of an indentation level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649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If statements – conditional execution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1998" y="1474237"/>
            <a:ext cx="5233078" cy="4702726"/>
          </a:xfrm>
        </p:spPr>
        <p:txBody>
          <a:bodyPr>
            <a:normAutofit/>
          </a:bodyPr>
          <a:lstStyle/>
          <a:p>
            <a:r>
              <a:rPr lang="en-GB" u="sng"/>
              <a:t>General Syntax:</a:t>
            </a:r>
          </a:p>
          <a:p>
            <a:r>
              <a:rPr lang="en-GB"/>
              <a:t>if &lt;expression&gt;: </a:t>
            </a:r>
          </a:p>
          <a:p>
            <a:r>
              <a:rPr lang="en-GB"/>
              <a:t>	&lt;statement1&gt;</a:t>
            </a:r>
          </a:p>
          <a:p>
            <a:r>
              <a:rPr lang="en-GB"/>
              <a:t>	&lt;statement2&gt;</a:t>
            </a:r>
          </a:p>
          <a:p>
            <a:r>
              <a:rPr lang="en-GB"/>
              <a:t>&lt;statement3&gt;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9514EAE-EA7F-0008-5915-467E16E97BA0}"/>
              </a:ext>
            </a:extLst>
          </p:cNvPr>
          <p:cNvSpPr txBox="1">
            <a:spLocks/>
          </p:cNvSpPr>
          <p:nvPr/>
        </p:nvSpPr>
        <p:spPr>
          <a:xfrm>
            <a:off x="5525012" y="1471771"/>
            <a:ext cx="6257086" cy="4702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u="sng"/>
              <a:t>Example:</a:t>
            </a:r>
          </a:p>
          <a:p>
            <a:pPr fontAlgn="auto">
              <a:spcAft>
                <a:spcPts val="0"/>
              </a:spcAft>
            </a:pPr>
            <a:r>
              <a:rPr lang="en-GB"/>
              <a:t>if x &gt; 42: </a:t>
            </a:r>
          </a:p>
          <a:p>
            <a:pPr fontAlgn="auto">
              <a:spcAft>
                <a:spcPts val="0"/>
              </a:spcAft>
            </a:pPr>
            <a:r>
              <a:rPr lang="en-GB"/>
              <a:t>	print(x, ‘pieces of cake!’)</a:t>
            </a:r>
          </a:p>
          <a:p>
            <a:pPr fontAlgn="auto">
              <a:spcAft>
                <a:spcPts val="0"/>
              </a:spcAft>
            </a:pPr>
            <a:r>
              <a:rPr lang="en-GB"/>
              <a:t>	print(‘Are you okay!?’)</a:t>
            </a:r>
          </a:p>
          <a:p>
            <a:pPr fontAlgn="auto">
              <a:spcAft>
                <a:spcPts val="0"/>
              </a:spcAft>
            </a:pPr>
            <a:r>
              <a:rPr lang="en-GB"/>
              <a:t>print(‘Is there room for some desert?’)</a:t>
            </a:r>
          </a:p>
        </p:txBody>
      </p:sp>
    </p:spTree>
    <p:extLst>
      <p:ext uri="{BB962C8B-B14F-4D97-AF65-F5344CB8AC3E}">
        <p14:creationId xmlns:p14="http://schemas.microsoft.com/office/powerpoint/2010/main" val="3677879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Indentation is key in Python!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1999" y="1474237"/>
            <a:ext cx="11600167" cy="1489680"/>
          </a:xfrm>
        </p:spPr>
        <p:txBody>
          <a:bodyPr/>
          <a:lstStyle/>
          <a:p>
            <a:r>
              <a:rPr lang="en-GB"/>
              <a:t>In other languages, indentation is for readability, but for python it’s key!</a:t>
            </a:r>
          </a:p>
          <a:p>
            <a:r>
              <a:rPr lang="en-GB"/>
              <a:t>Use indentation to define code blocks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B6CF097-AEAF-1990-488D-F56AA0DBEB45}"/>
              </a:ext>
            </a:extLst>
          </p:cNvPr>
          <p:cNvSpPr txBox="1">
            <a:spLocks/>
          </p:cNvSpPr>
          <p:nvPr/>
        </p:nvSpPr>
        <p:spPr>
          <a:xfrm>
            <a:off x="431999" y="3262495"/>
            <a:ext cx="5180525" cy="2728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/>
              <a:t>General Syntax:</a:t>
            </a:r>
          </a:p>
          <a:p>
            <a:r>
              <a:rPr lang="en-GB"/>
              <a:t>if &lt;expression&gt;: </a:t>
            </a:r>
          </a:p>
          <a:p>
            <a:r>
              <a:rPr lang="en-GB"/>
              <a:t>	&lt;statement1&gt;</a:t>
            </a:r>
          </a:p>
          <a:p>
            <a:r>
              <a:rPr lang="en-GB"/>
              <a:t>	&lt;statement2&gt;</a:t>
            </a:r>
          </a:p>
          <a:p>
            <a:r>
              <a:rPr lang="en-GB"/>
              <a:t>&lt;statement3&gt;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64121D1F-7EF3-6C46-5823-22B43E2D6D1C}"/>
              </a:ext>
            </a:extLst>
          </p:cNvPr>
          <p:cNvSpPr txBox="1">
            <a:spLocks/>
          </p:cNvSpPr>
          <p:nvPr/>
        </p:nvSpPr>
        <p:spPr>
          <a:xfrm>
            <a:off x="6096000" y="3265124"/>
            <a:ext cx="5180525" cy="2725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/>
              <a:t>Code blocks:</a:t>
            </a:r>
          </a:p>
          <a:p>
            <a:r>
              <a:rPr lang="en-GB"/>
              <a:t>Code block 1</a:t>
            </a:r>
          </a:p>
          <a:p>
            <a:r>
              <a:rPr lang="en-GB"/>
              <a:t>	Code block 2</a:t>
            </a:r>
          </a:p>
          <a:p>
            <a:r>
              <a:rPr lang="en-GB"/>
              <a:t>	Code block 2</a:t>
            </a:r>
          </a:p>
          <a:p>
            <a:r>
              <a:rPr lang="en-GB"/>
              <a:t>Code block 1</a:t>
            </a:r>
          </a:p>
        </p:txBody>
      </p:sp>
    </p:spTree>
    <p:extLst>
      <p:ext uri="{BB962C8B-B14F-4D97-AF65-F5344CB8AC3E}">
        <p14:creationId xmlns:p14="http://schemas.microsoft.com/office/powerpoint/2010/main" val="3684043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For loops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/>
              <a:t>For loops </a:t>
            </a:r>
            <a:r>
              <a:rPr lang="en-GB"/>
              <a:t>loops through an iterable object and performs the same action for every entry in the object. </a:t>
            </a:r>
          </a:p>
          <a:p>
            <a:endParaRPr lang="en-GB"/>
          </a:p>
          <a:p>
            <a:r>
              <a:rPr lang="en-GB"/>
              <a:t>Examples of iterable objects: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String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List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38" name="Picture 37" descr="A diagram of a flowchart&#10;&#10;Description automatically generated">
            <a:extLst>
              <a:ext uri="{FF2B5EF4-FFF2-40B4-BE49-F238E27FC236}">
                <a16:creationId xmlns:a16="http://schemas.microsoft.com/office/drawing/2014/main" id="{A6C10B6A-AAC9-F132-3D02-DD8196CDE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43" y="2828376"/>
            <a:ext cx="4577882" cy="317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27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For loops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1999" y="1474237"/>
            <a:ext cx="5213427" cy="4702726"/>
          </a:xfrm>
        </p:spPr>
        <p:txBody>
          <a:bodyPr>
            <a:normAutofit/>
          </a:bodyPr>
          <a:lstStyle/>
          <a:p>
            <a:r>
              <a:rPr lang="en-GB" u="sng"/>
              <a:t>General Syntax:</a:t>
            </a:r>
            <a:endParaRPr lang="en-US" kern="100">
              <a:effectLst/>
            </a:endParaRPr>
          </a:p>
          <a:p>
            <a:r>
              <a:rPr lang="en-US" kern="100">
                <a:effectLst/>
              </a:rPr>
              <a:t>for &lt;var&gt; in &lt;iterable&gt;:		&lt;statement(s)&gt;</a:t>
            </a:r>
          </a:p>
          <a:p>
            <a:endParaRPr lang="en-US" kern="100"/>
          </a:p>
          <a:p>
            <a:r>
              <a:rPr lang="en-US" u="sng" kern="100"/>
              <a:t>Iterable object:</a:t>
            </a:r>
          </a:p>
          <a:p>
            <a:r>
              <a:rPr lang="en-US" kern="100" err="1"/>
              <a:t>list_drinks</a:t>
            </a:r>
            <a:r>
              <a:rPr lang="en-US" kern="100"/>
              <a:t> = [‘Soda’, ‘Beer’, ‘Acid’]</a:t>
            </a:r>
            <a:endParaRPr lang="en-DK" kern="10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37D149B7-D218-AD51-9CC9-D74F84AB8F14}"/>
              </a:ext>
            </a:extLst>
          </p:cNvPr>
          <p:cNvSpPr txBox="1">
            <a:spLocks/>
          </p:cNvSpPr>
          <p:nvPr/>
        </p:nvSpPr>
        <p:spPr>
          <a:xfrm>
            <a:off x="5700635" y="1474237"/>
            <a:ext cx="6491365" cy="47027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u="sng"/>
              <a:t>Example:</a:t>
            </a:r>
          </a:p>
          <a:p>
            <a:pPr fontAlgn="auto">
              <a:spcAft>
                <a:spcPts val="0"/>
              </a:spcAft>
            </a:pPr>
            <a:r>
              <a:rPr lang="en-GB"/>
              <a:t>for drink in </a:t>
            </a:r>
            <a:r>
              <a:rPr lang="en-GB" err="1"/>
              <a:t>list_drinks</a:t>
            </a:r>
            <a:r>
              <a:rPr lang="en-GB"/>
              <a:t>:</a:t>
            </a:r>
          </a:p>
          <a:p>
            <a:pPr fontAlgn="auto">
              <a:spcAft>
                <a:spcPts val="0"/>
              </a:spcAft>
            </a:pPr>
            <a:r>
              <a:rPr lang="en-GB"/>
              <a:t>	print(drink, ‘is good for the soul’)</a:t>
            </a:r>
          </a:p>
          <a:p>
            <a:pPr fontAlgn="auto">
              <a:spcAft>
                <a:spcPts val="0"/>
              </a:spcAft>
            </a:pPr>
            <a:r>
              <a:rPr lang="en-GB"/>
              <a:t>print(‘Maybe we should get water’)</a:t>
            </a:r>
          </a:p>
          <a:p>
            <a:pPr fontAlgn="auto">
              <a:spcAft>
                <a:spcPts val="0"/>
              </a:spcAft>
            </a:pPr>
            <a:endParaRPr lang="en-GB"/>
          </a:p>
          <a:p>
            <a:pPr fontAlgn="auto">
              <a:spcAft>
                <a:spcPts val="0"/>
              </a:spcAft>
            </a:pPr>
            <a:r>
              <a:rPr lang="en-GB" u="sng"/>
              <a:t>Output:</a:t>
            </a:r>
          </a:p>
          <a:p>
            <a:pPr fontAlgn="auto">
              <a:spcAft>
                <a:spcPts val="0"/>
              </a:spcAft>
            </a:pPr>
            <a:r>
              <a:rPr lang="en-GB"/>
              <a:t>Soda is good for the soul</a:t>
            </a:r>
          </a:p>
          <a:p>
            <a:pPr fontAlgn="auto">
              <a:spcAft>
                <a:spcPts val="0"/>
              </a:spcAft>
            </a:pPr>
            <a:r>
              <a:rPr lang="en-GB"/>
              <a:t>Beer is good for the soul</a:t>
            </a:r>
          </a:p>
          <a:p>
            <a:pPr fontAlgn="auto">
              <a:spcAft>
                <a:spcPts val="0"/>
              </a:spcAft>
            </a:pPr>
            <a:r>
              <a:rPr lang="en-GB"/>
              <a:t>Acid is good for the soul</a:t>
            </a:r>
          </a:p>
          <a:p>
            <a:pPr fontAlgn="auto">
              <a:spcAft>
                <a:spcPts val="0"/>
              </a:spcAft>
            </a:pPr>
            <a:r>
              <a:rPr lang="en-GB"/>
              <a:t>Maybe we should get water</a:t>
            </a:r>
          </a:p>
        </p:txBody>
      </p:sp>
    </p:spTree>
    <p:extLst>
      <p:ext uri="{BB962C8B-B14F-4D97-AF65-F5344CB8AC3E}">
        <p14:creationId xmlns:p14="http://schemas.microsoft.com/office/powerpoint/2010/main" val="196299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While loops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 while loop is an indefinite iteration. </a:t>
            </a:r>
          </a:p>
          <a:p>
            <a:r>
              <a:rPr lang="en-GB"/>
              <a:t>It will only stop when a given condition stops being True.</a:t>
            </a:r>
          </a:p>
          <a:p>
            <a:endParaRPr lang="en-GB"/>
          </a:p>
          <a:p>
            <a:r>
              <a:rPr lang="en-GB" u="sng"/>
              <a:t>General Syntax:</a:t>
            </a:r>
          </a:p>
          <a:p>
            <a:r>
              <a:rPr lang="en-GB"/>
              <a:t>while &lt;expression&gt;:</a:t>
            </a:r>
          </a:p>
          <a:p>
            <a:r>
              <a:rPr lang="en-GB"/>
              <a:t>	&lt;statement(s)&gt;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8" name="Picture 7" descr="A diagram of a test expression&#10;&#10;Description automatically generated">
            <a:extLst>
              <a:ext uri="{FF2B5EF4-FFF2-40B4-BE49-F238E27FC236}">
                <a16:creationId xmlns:a16="http://schemas.microsoft.com/office/drawing/2014/main" id="{1BFE763A-E832-F246-DD93-F0E328263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053" y="2838887"/>
            <a:ext cx="3548782" cy="316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73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Specific objectives of this session:</a:t>
            </a:r>
          </a:p>
          <a:p>
            <a:pPr marL="457200" indent="-457200">
              <a:buAutoNum type="arabicPeriod"/>
            </a:pPr>
            <a:r>
              <a:rPr lang="en-GB"/>
              <a:t>Get familiar with Python</a:t>
            </a:r>
          </a:p>
          <a:p>
            <a:pPr marL="457200" indent="-457200">
              <a:buAutoNum type="arabicPeriod"/>
            </a:pPr>
            <a:r>
              <a:rPr lang="en-GB"/>
              <a:t>Hands-on experience with Python</a:t>
            </a:r>
          </a:p>
          <a:p>
            <a:pPr marL="457200" indent="-457200">
              <a:buAutoNum type="arabicPeriod"/>
            </a:pPr>
            <a:r>
              <a:rPr lang="en-GB"/>
              <a:t>Prepare you for the future exercises</a:t>
            </a:r>
          </a:p>
          <a:p>
            <a:pPr marL="457200" indent="-457200">
              <a:buAutoNum type="arabicPeriod"/>
            </a:pPr>
            <a:endParaRPr lang="en-GB"/>
          </a:p>
          <a:p>
            <a:r>
              <a:rPr lang="en-GB"/>
              <a:t>You will use </a:t>
            </a:r>
            <a:r>
              <a:rPr lang="en-GB">
                <a:solidFill>
                  <a:srgbClr val="69AE23"/>
                </a:solidFill>
              </a:rPr>
              <a:t>Python</a:t>
            </a:r>
            <a:r>
              <a:rPr lang="en-GB"/>
              <a:t> and </a:t>
            </a:r>
            <a:r>
              <a:rPr lang="en-GB">
                <a:solidFill>
                  <a:srgbClr val="69AE23"/>
                </a:solidFill>
              </a:rPr>
              <a:t>Bash</a:t>
            </a:r>
            <a:r>
              <a:rPr lang="en-GB"/>
              <a:t> scripts for the rest of the course. </a:t>
            </a:r>
          </a:p>
          <a:p>
            <a:r>
              <a:rPr lang="en-GB"/>
              <a:t>You have different coding experiences, so this is to have a baseline.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418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While loops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2000" y="1474237"/>
            <a:ext cx="4885436" cy="4702726"/>
          </a:xfrm>
        </p:spPr>
        <p:txBody>
          <a:bodyPr/>
          <a:lstStyle/>
          <a:p>
            <a:r>
              <a:rPr lang="en-GB" u="sng"/>
              <a:t>General Syntax:</a:t>
            </a:r>
          </a:p>
          <a:p>
            <a:r>
              <a:rPr lang="en-GB"/>
              <a:t>while &lt;expression&gt;:</a:t>
            </a:r>
          </a:p>
          <a:p>
            <a:r>
              <a:rPr lang="en-GB"/>
              <a:t>	&lt;statement(s)&gt;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7861FB00-946B-25DE-7AD1-63D593564294}"/>
              </a:ext>
            </a:extLst>
          </p:cNvPr>
          <p:cNvSpPr txBox="1">
            <a:spLocks/>
          </p:cNvSpPr>
          <p:nvPr/>
        </p:nvSpPr>
        <p:spPr>
          <a:xfrm>
            <a:off x="5609093" y="1474237"/>
            <a:ext cx="5323949" cy="4702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u="sng"/>
              <a:t>Example:</a:t>
            </a:r>
          </a:p>
          <a:p>
            <a:pPr fontAlgn="auto">
              <a:spcAft>
                <a:spcPts val="0"/>
              </a:spcAft>
            </a:pPr>
            <a:r>
              <a:rPr lang="en-GB"/>
              <a:t>people = 0</a:t>
            </a:r>
          </a:p>
          <a:p>
            <a:pPr fontAlgn="auto">
              <a:spcAft>
                <a:spcPts val="0"/>
              </a:spcAft>
            </a:pPr>
            <a:endParaRPr lang="en-GB" u="sng"/>
          </a:p>
          <a:p>
            <a:pPr fontAlgn="auto">
              <a:spcAft>
                <a:spcPts val="0"/>
              </a:spcAft>
            </a:pPr>
            <a:r>
              <a:rPr lang="en-GB"/>
              <a:t>while people &lt; 40:</a:t>
            </a:r>
          </a:p>
          <a:p>
            <a:pPr fontAlgn="auto">
              <a:spcAft>
                <a:spcPts val="0"/>
              </a:spcAft>
            </a:pPr>
            <a:r>
              <a:rPr lang="en-GB"/>
              <a:t>	print(‘Walk right in’)</a:t>
            </a:r>
          </a:p>
          <a:p>
            <a:pPr fontAlgn="auto">
              <a:spcAft>
                <a:spcPts val="0"/>
              </a:spcAft>
            </a:pPr>
            <a:r>
              <a:rPr lang="en-GB"/>
              <a:t>	people += 1</a:t>
            </a:r>
          </a:p>
          <a:p>
            <a:pPr fontAlgn="auto">
              <a:spcAft>
                <a:spcPts val="0"/>
              </a:spcAft>
            </a:pPr>
            <a:r>
              <a:rPr lang="en-GB"/>
              <a:t>print(‘I’m sorry we are only letting 40 people in today’)</a:t>
            </a:r>
          </a:p>
          <a:p>
            <a:pPr fontAlgn="auto">
              <a:spcAft>
                <a:spcPts val="0"/>
              </a:spcAft>
            </a:pPr>
            <a:r>
              <a:rPr lang="en-GB"/>
              <a:t>print(‘Try another coronation’)</a:t>
            </a:r>
          </a:p>
        </p:txBody>
      </p:sp>
    </p:spTree>
    <p:extLst>
      <p:ext uri="{BB962C8B-B14F-4D97-AF65-F5344CB8AC3E}">
        <p14:creationId xmlns:p14="http://schemas.microsoft.com/office/powerpoint/2010/main" val="1534508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Using modules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877B50C-D372-628B-DF80-34FE9381F26E}"/>
              </a:ext>
            </a:extLst>
          </p:cNvPr>
          <p:cNvSpPr txBox="1">
            <a:spLocks/>
          </p:cNvSpPr>
          <p:nvPr/>
        </p:nvSpPr>
        <p:spPr>
          <a:xfrm>
            <a:off x="5609093" y="1474237"/>
            <a:ext cx="5323949" cy="5005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u="sng"/>
              <a:t>Example 1:</a:t>
            </a:r>
            <a:endParaRPr lang="en-GB"/>
          </a:p>
          <a:p>
            <a:pPr fontAlgn="auto">
              <a:spcAft>
                <a:spcPts val="0"/>
              </a:spcAft>
            </a:pPr>
            <a:r>
              <a:rPr lang="en-GB"/>
              <a:t>sqrt(4)</a:t>
            </a:r>
          </a:p>
          <a:p>
            <a:pPr fontAlgn="auto">
              <a:spcAft>
                <a:spcPts val="0"/>
              </a:spcAft>
            </a:pPr>
            <a:r>
              <a:rPr lang="en-GB" i="1"/>
              <a:t>Output: </a:t>
            </a:r>
            <a:r>
              <a:rPr lang="en-GB" i="1" err="1">
                <a:solidFill>
                  <a:srgbClr val="FF0000"/>
                </a:solidFill>
              </a:rPr>
              <a:t>NameError</a:t>
            </a:r>
            <a:r>
              <a:rPr lang="en-GB" i="1">
                <a:solidFill>
                  <a:srgbClr val="FF0000"/>
                </a:solidFill>
              </a:rPr>
              <a:t>:</a:t>
            </a:r>
            <a:r>
              <a:rPr lang="en-GB" i="1"/>
              <a:t> name 'sqrt' is not defined</a:t>
            </a:r>
          </a:p>
          <a:p>
            <a:pPr fontAlgn="auto">
              <a:spcAft>
                <a:spcPts val="0"/>
              </a:spcAft>
            </a:pPr>
            <a:endParaRPr lang="en-GB" u="sng"/>
          </a:p>
          <a:p>
            <a:pPr fontAlgn="auto">
              <a:spcAft>
                <a:spcPts val="0"/>
              </a:spcAft>
            </a:pPr>
            <a:r>
              <a:rPr lang="en-GB" u="sng"/>
              <a:t>Example 2:</a:t>
            </a:r>
          </a:p>
          <a:p>
            <a:pPr fontAlgn="auto">
              <a:spcAft>
                <a:spcPts val="0"/>
              </a:spcAft>
            </a:pPr>
            <a:r>
              <a:rPr lang="en-GB"/>
              <a:t>import math</a:t>
            </a:r>
          </a:p>
          <a:p>
            <a:pPr fontAlgn="auto">
              <a:spcAft>
                <a:spcPts val="0"/>
              </a:spcAft>
            </a:pPr>
            <a:endParaRPr lang="en-GB"/>
          </a:p>
          <a:p>
            <a:pPr fontAlgn="auto">
              <a:spcAft>
                <a:spcPts val="0"/>
              </a:spcAft>
            </a:pPr>
            <a:r>
              <a:rPr lang="en-GB" err="1"/>
              <a:t>math.sqrt</a:t>
            </a:r>
            <a:r>
              <a:rPr lang="en-GB"/>
              <a:t>(4)</a:t>
            </a:r>
          </a:p>
          <a:p>
            <a:pPr fontAlgn="auto">
              <a:spcAft>
                <a:spcPts val="0"/>
              </a:spcAft>
            </a:pPr>
            <a:r>
              <a:rPr lang="en-GB" i="1"/>
              <a:t>Output: 2</a:t>
            </a:r>
          </a:p>
          <a:p>
            <a:pPr fontAlgn="auto">
              <a:spcAft>
                <a:spcPts val="0"/>
              </a:spcAft>
            </a:pPr>
            <a:endParaRPr lang="en-GB" u="sng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F410FD-947C-3B42-F109-DCF762BE0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474237"/>
            <a:ext cx="4753318" cy="4702726"/>
          </a:xfrm>
        </p:spPr>
        <p:txBody>
          <a:bodyPr/>
          <a:lstStyle/>
          <a:p>
            <a:r>
              <a:rPr lang="en-GB"/>
              <a:t>‘Module’ is an umbrella term for </a:t>
            </a:r>
            <a:r>
              <a:rPr lang="en-GB">
                <a:solidFill>
                  <a:srgbClr val="69AE23"/>
                </a:solidFill>
              </a:rPr>
              <a:t>importable</a:t>
            </a:r>
            <a:r>
              <a:rPr lang="en-GB"/>
              <a:t> and </a:t>
            </a:r>
            <a:r>
              <a:rPr lang="en-GB">
                <a:solidFill>
                  <a:srgbClr val="69AE23"/>
                </a:solidFill>
              </a:rPr>
              <a:t>reusable</a:t>
            </a:r>
            <a:r>
              <a:rPr lang="en-GB"/>
              <a:t> code</a:t>
            </a:r>
          </a:p>
          <a:p>
            <a:endParaRPr lang="en-GB"/>
          </a:p>
          <a:p>
            <a:r>
              <a:rPr lang="en-GB"/>
              <a:t>A python package usually consists of several modules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958464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3CF6E-F8FA-36A5-B82C-994806D90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Conda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4DDBF-69C2-6E08-EBB0-35EB15C08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Packaging and environment management system.</a:t>
            </a:r>
          </a:p>
          <a:p>
            <a:endParaRPr lang="en-US"/>
          </a:p>
          <a:p>
            <a:r>
              <a:rPr lang="en-US"/>
              <a:t>Load environments with specific versions of programs and packages.</a:t>
            </a:r>
          </a:p>
          <a:p>
            <a:endParaRPr lang="en-US"/>
          </a:p>
          <a:p>
            <a:r>
              <a:rPr lang="en-US"/>
              <a:t>Help you have multiple versions of a program with no issues.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B978AF-A30D-50B2-6DD8-CD2CE253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27C46CFE-2C6F-F983-07F1-DB9171522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114" y="4609063"/>
            <a:ext cx="5271959" cy="109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659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CCAB8-37F8-3FB2-246C-58E2DEE31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Biopython</a:t>
            </a:r>
            <a:r>
              <a:rPr lang="en-US" dirty="0"/>
              <a:t> – a bioinformatics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F7E10-9FD6-A980-B8EE-0AE755AAF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Biopython</a:t>
            </a:r>
            <a:r>
              <a:rPr lang="en-US" dirty="0"/>
              <a:t> is a set of tools that are used for bioinformatics and coded in Python. </a:t>
            </a:r>
          </a:p>
          <a:p>
            <a:endParaRPr lang="en-US" dirty="0"/>
          </a:p>
          <a:p>
            <a:r>
              <a:rPr lang="en-US" dirty="0"/>
              <a:t>It is excellent for handling </a:t>
            </a:r>
            <a:r>
              <a:rPr lang="en-US" dirty="0" err="1"/>
              <a:t>fasta</a:t>
            </a:r>
            <a:r>
              <a:rPr lang="en-US" dirty="0"/>
              <a:t> files.</a:t>
            </a:r>
          </a:p>
          <a:p>
            <a:endParaRPr lang="en-US" dirty="0"/>
          </a:p>
          <a:p>
            <a:r>
              <a:rPr lang="en-US" dirty="0"/>
              <a:t>Use </a:t>
            </a:r>
            <a:r>
              <a:rPr lang="en-US" dirty="0" err="1"/>
              <a:t>conda</a:t>
            </a:r>
            <a:r>
              <a:rPr lang="en-US" dirty="0"/>
              <a:t> to activate an environment with </a:t>
            </a:r>
            <a:r>
              <a:rPr lang="en-US" dirty="0" err="1"/>
              <a:t>Biopython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E99AA-88E8-456E-620B-96A471C3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C0DFBCA-BB96-BBCC-1D2E-BFD75233E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890" y="4774772"/>
            <a:ext cx="3100779" cy="206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85EAE89-5D5D-AEF1-9B6C-1D225F8A2777}"/>
              </a:ext>
            </a:extLst>
          </p:cNvPr>
          <p:cNvSpPr txBox="1">
            <a:spLocks/>
          </p:cNvSpPr>
          <p:nvPr/>
        </p:nvSpPr>
        <p:spPr>
          <a:xfrm>
            <a:off x="9636125" y="6480175"/>
            <a:ext cx="255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fld id="{0580567E-5E8F-47A5-90DF-8BFEB1A71525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178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u="sng"/>
              <a:t>There are two documents: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Exercises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Handout</a:t>
            </a:r>
          </a:p>
          <a:p>
            <a:endParaRPr lang="en-GB"/>
          </a:p>
          <a:p>
            <a:r>
              <a:rPr lang="en-GB"/>
              <a:t>The handout has all the information needed to perform the exercises</a:t>
            </a:r>
          </a:p>
          <a:p>
            <a:r>
              <a:rPr lang="en-GB"/>
              <a:t>There are again extra if you are fast to finish the regular ones. </a:t>
            </a:r>
          </a:p>
          <a:p>
            <a:endParaRPr lang="en-GB"/>
          </a:p>
          <a:p>
            <a:r>
              <a:rPr lang="en-GB">
                <a:solidFill>
                  <a:srgbClr val="69AE23"/>
                </a:solidFill>
              </a:rPr>
              <a:t>Have fun!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264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Acknowledgements</a:t>
            </a:r>
            <a:br>
              <a:rPr lang="en-GB"/>
            </a:br>
            <a:r>
              <a:rPr lang="en-GB" sz="1100"/>
              <a:t>The creation of this training material was commissioned by ECDC to </a:t>
            </a:r>
            <a:r>
              <a:rPr lang="en-GB" sz="1100" err="1"/>
              <a:t>Statens</a:t>
            </a:r>
            <a:r>
              <a:rPr lang="en-GB" sz="1100"/>
              <a:t> Serum </a:t>
            </a:r>
            <a:r>
              <a:rPr lang="en-GB" sz="1100" err="1"/>
              <a:t>Institut</a:t>
            </a:r>
            <a:r>
              <a:rPr lang="en-GB" sz="1100"/>
              <a:t> with the direct involvement of Gitte Nygaard </a:t>
            </a:r>
            <a:r>
              <a:rPr lang="en-GB" sz="1100" err="1"/>
              <a:t>Aasbjerg</a:t>
            </a:r>
            <a:r>
              <a:rPr lang="en-GB" sz="1100"/>
              <a:t> and Leandro Andrés Escobar-Herrera.</a:t>
            </a:r>
            <a:br>
              <a:rPr lang="en-GB" sz="1100"/>
            </a:br>
            <a:r>
              <a:rPr lang="en-GB" sz="1100"/>
              <a:t>The revision and update of this training material was commissioned by ECDC to </a:t>
            </a:r>
            <a:r>
              <a:rPr lang="en-GB" sz="1100" err="1"/>
              <a:t>Statens</a:t>
            </a:r>
            <a:r>
              <a:rPr lang="en-GB" sz="1100"/>
              <a:t> Serum </a:t>
            </a:r>
            <a:r>
              <a:rPr lang="en-GB" sz="1100" err="1"/>
              <a:t>Institut</a:t>
            </a:r>
            <a:r>
              <a:rPr lang="en-GB" sz="1100"/>
              <a:t> with the direct involvement of Gitte Nygaard </a:t>
            </a:r>
            <a:r>
              <a:rPr lang="en-GB" sz="1100" err="1"/>
              <a:t>Aasbjerg</a:t>
            </a:r>
            <a:r>
              <a:rPr lang="en-GB" sz="1100"/>
              <a:t> and Leandro Andrés Escobar-Herrera.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307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pPr marL="457200" indent="-457200">
              <a:buAutoNum type="arabicPeriod"/>
            </a:pPr>
            <a:r>
              <a:rPr lang="en-GB"/>
              <a:t>Introduction to Python – lecture</a:t>
            </a:r>
          </a:p>
          <a:p>
            <a:pPr marL="457200" indent="-457200">
              <a:buAutoNum type="arabicPeriod"/>
            </a:pPr>
            <a:endParaRPr lang="en-GB"/>
          </a:p>
          <a:p>
            <a:pPr marL="457200" indent="-457200">
              <a:buAutoNum type="arabicPeriod"/>
            </a:pPr>
            <a:r>
              <a:rPr lang="en-GB"/>
              <a:t>Hands-on experience with Python – exercises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python?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High-level interpreted language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69AE23"/>
                </a:solidFill>
              </a:rPr>
              <a:t>Very easy to read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Simple but powerful syntax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Solve complex tasks with less code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Large ecosystem of libraries, frameworks, and tools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/>
          </a:p>
          <a:p>
            <a:r>
              <a:rPr lang="en-GB"/>
              <a:t>Python files end in .</a:t>
            </a:r>
            <a:r>
              <a:rPr lang="en-GB" err="1"/>
              <a:t>py</a:t>
            </a:r>
            <a:r>
              <a:rPr lang="en-GB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err="1"/>
              <a:t>superduper.py</a:t>
            </a:r>
            <a:endParaRPr lang="en-GB"/>
          </a:p>
          <a:p>
            <a:r>
              <a:rPr lang="en-GB"/>
              <a:t>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889CB55-F57B-3986-6E8E-C5A29563C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4576763"/>
            <a:ext cx="1460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921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is python important to learn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1999" y="1474237"/>
            <a:ext cx="11670354" cy="470272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One of the most popular languages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Easy to learn, yet practical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Used for big data analysis, machine learning, and Ai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Apps for mobile, desktop and web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Automation, automation, automation!</a:t>
            </a:r>
          </a:p>
          <a:p>
            <a:endParaRPr lang="en-GB"/>
          </a:p>
          <a:p>
            <a:r>
              <a:rPr lang="en-GB"/>
              <a:t>Simplicity and growth has made it very popular throughout the ages.</a:t>
            </a:r>
          </a:p>
          <a:p>
            <a:r>
              <a:rPr lang="en-GB"/>
              <a:t>It’s an </a:t>
            </a:r>
            <a:r>
              <a:rPr lang="en-GB">
                <a:solidFill>
                  <a:srgbClr val="69AE23"/>
                </a:solidFill>
              </a:rPr>
              <a:t>essential</a:t>
            </a:r>
            <a:r>
              <a:rPr lang="en-GB"/>
              <a:t> bioinformatic tool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695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Compared to other languages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Statistical computing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Data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Graphics.</a:t>
            </a:r>
          </a:p>
          <a:p>
            <a:endParaRPr lang="en-GB"/>
          </a:p>
          <a:p>
            <a:r>
              <a:rPr lang="en-GB"/>
              <a:t>Bash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Automation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System administration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375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IDE: Integrated development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5A704C6D-1EF3-C581-95C9-78E39F7265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87" y="1035807"/>
            <a:ext cx="8477026" cy="535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0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Hello world – print statements in python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2000" y="1474237"/>
            <a:ext cx="5537876" cy="4702726"/>
          </a:xfrm>
        </p:spPr>
        <p:txBody>
          <a:bodyPr>
            <a:normAutofit/>
          </a:bodyPr>
          <a:lstStyle/>
          <a:p>
            <a:r>
              <a:rPr lang="en-GB" u="sng"/>
              <a:t>Script:</a:t>
            </a:r>
          </a:p>
          <a:p>
            <a:r>
              <a:rPr lang="en-GB"/>
              <a:t># This is a comment</a:t>
            </a:r>
          </a:p>
          <a:p>
            <a:r>
              <a:rPr lang="en-GB"/>
              <a:t>print(’This will be printed out’)</a:t>
            </a:r>
          </a:p>
          <a:p>
            <a:endParaRPr lang="en-GB"/>
          </a:p>
          <a:p>
            <a:endParaRPr lang="en-GB"/>
          </a:p>
          <a:p>
            <a:r>
              <a:rPr lang="en-GB"/>
              <a:t>’’’</a:t>
            </a:r>
          </a:p>
          <a:p>
            <a:r>
              <a:rPr lang="en-GB"/>
              <a:t>This is a multiline way of commenting</a:t>
            </a:r>
          </a:p>
          <a:p>
            <a:r>
              <a:rPr lang="en-GB"/>
              <a:t>’’’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0E8230D-566F-D25D-98A3-E24A69303F46}"/>
              </a:ext>
            </a:extLst>
          </p:cNvPr>
          <p:cNvSpPr txBox="1">
            <a:spLocks/>
          </p:cNvSpPr>
          <p:nvPr/>
        </p:nvSpPr>
        <p:spPr>
          <a:xfrm>
            <a:off x="5913892" y="1471771"/>
            <a:ext cx="5537876" cy="4702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u="sng"/>
              <a:t>Output:</a:t>
            </a:r>
          </a:p>
          <a:p>
            <a:pPr fontAlgn="auto">
              <a:spcAft>
                <a:spcPts val="0"/>
              </a:spcAft>
            </a:pPr>
            <a:r>
              <a:rPr lang="en-GB"/>
              <a:t>This will be printed out</a:t>
            </a:r>
          </a:p>
        </p:txBody>
      </p:sp>
      <p:pic>
        <p:nvPicPr>
          <p:cNvPr id="7" name="Graphic 6" descr="Cmd Terminal outline">
            <a:extLst>
              <a:ext uri="{FF2B5EF4-FFF2-40B4-BE49-F238E27FC236}">
                <a16:creationId xmlns:a16="http://schemas.microsoft.com/office/drawing/2014/main" id="{AD405F25-160C-7304-4588-8DF40022D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53643" y="5759532"/>
            <a:ext cx="720643" cy="72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6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Types: Strings, </a:t>
            </a:r>
            <a:r>
              <a:rPr lang="en-GB" err="1"/>
              <a:t>Intergers</a:t>
            </a:r>
            <a:r>
              <a:rPr lang="en-GB"/>
              <a:t> and floats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str: 	Text data type</a:t>
            </a:r>
          </a:p>
          <a:p>
            <a:r>
              <a:rPr lang="en-GB"/>
              <a:t>	A = ‘The meaning of everything’</a:t>
            </a:r>
            <a:br>
              <a:rPr lang="en-GB"/>
            </a:br>
            <a:r>
              <a:rPr lang="en-GB"/>
              <a:t>	B = ‘42’</a:t>
            </a:r>
          </a:p>
          <a:p>
            <a:endParaRPr lang="en-GB"/>
          </a:p>
          <a:p>
            <a:r>
              <a:rPr lang="en-GB"/>
              <a:t>int: 	Numeric data type</a:t>
            </a:r>
          </a:p>
          <a:p>
            <a:r>
              <a:rPr lang="en-GB"/>
              <a:t>	C = 42</a:t>
            </a:r>
          </a:p>
          <a:p>
            <a:endParaRPr lang="en-GB"/>
          </a:p>
          <a:p>
            <a:r>
              <a:rPr lang="en-GB"/>
              <a:t>float: Numeric data type with decimals</a:t>
            </a:r>
          </a:p>
          <a:p>
            <a:r>
              <a:rPr lang="en-GB"/>
              <a:t>	D = 42.22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286960"/>
      </p:ext>
    </p:extLst>
  </p:cSld>
  <p:clrMapOvr>
    <a:masterClrMapping/>
  </p:clrMapOvr>
</p:sld>
</file>

<file path=ppt/theme/theme1.xml><?xml version="1.0" encoding="utf-8"?>
<a:theme xmlns:a="http://schemas.openxmlformats.org/drawingml/2006/main" name="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raining.potx" id="{7FE58D3C-B122-4504-AAE9-CD1E55F170CE}" vid="{DE9441AF-E517-4DD8-A2BD-C4DED19EB889}"/>
    </a:ext>
  </a:extLst>
</a:theme>
</file>

<file path=ppt/theme/theme2.xml><?xml version="1.0" encoding="utf-8"?>
<a:theme xmlns:a="http://schemas.openxmlformats.org/drawingml/2006/main" name="ECDC_PowerPoint_Template_2017-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raining.potx" id="{7FE58D3C-B122-4504-AAE9-CD1E55F170CE}" vid="{23F12FDA-90BB-419B-8475-94A0E264A9F6}"/>
    </a:ext>
  </a:extLst>
</a:theme>
</file>

<file path=ppt/theme/theme3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69AE23"/>
      </a:accent1>
      <a:accent2>
        <a:srgbClr val="7CBDC1"/>
      </a:accent2>
      <a:accent3>
        <a:srgbClr val="C0D236"/>
      </a:accent3>
      <a:accent4>
        <a:srgbClr val="3E5B84"/>
      </a:accent4>
      <a:accent5>
        <a:srgbClr val="008C75"/>
      </a:accent5>
      <a:accent6>
        <a:srgbClr val="82428D"/>
      </a:accent6>
      <a:hlink>
        <a:srgbClr val="69AE23"/>
      </a:hlink>
      <a:folHlink>
        <a:srgbClr val="69AE23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.potx" id="{7FE58D3C-B122-4504-AAE9-CD1E55F170CE}" vid="{61788321-1BFC-4F2D-9A53-6750F21798D4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15b8fc-4937-4802-b4b3-4554cec0e849" xsi:nil="true"/>
    <lcf76f155ced4ddcb4097134ff3c332f xmlns="236abc72-1b35-4045-bc74-cc6f93157faf">
      <Terms xmlns="http://schemas.microsoft.com/office/infopath/2007/PartnerControls"/>
    </lcf76f155ced4ddcb4097134ff3c332f>
    <SharedWithUsers xmlns="f315b8fc-4937-4802-b4b3-4554cec0e849">
      <UserInfo>
        <DisplayName>Gitte Nygaard Aasbjerg</DisplayName>
        <AccountId>28</AccountId>
        <AccountType/>
      </UserInfo>
      <UserInfo>
        <DisplayName>Kasper Thystrup Karstensen</DisplayName>
        <AccountId>18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D2B1FDCEC69474394C8C7F29979CE4D" ma:contentTypeVersion="14" ma:contentTypeDescription="Opret et nyt dokument." ma:contentTypeScope="" ma:versionID="e25101baeb15f3ba55d419fa54da496f">
  <xsd:schema xmlns:xsd="http://www.w3.org/2001/XMLSchema" xmlns:xs="http://www.w3.org/2001/XMLSchema" xmlns:p="http://schemas.microsoft.com/office/2006/metadata/properties" xmlns:ns2="236abc72-1b35-4045-bc74-cc6f93157faf" xmlns:ns3="f315b8fc-4937-4802-b4b3-4554cec0e849" targetNamespace="http://schemas.microsoft.com/office/2006/metadata/properties" ma:root="true" ma:fieldsID="14fefbc7c9aa6cc890db733806fcb98e" ns2:_="" ns3:_="">
    <xsd:import namespace="236abc72-1b35-4045-bc74-cc6f93157faf"/>
    <xsd:import namespace="f315b8fc-4937-4802-b4b3-4554cec0e8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abc72-1b35-4045-bc74-cc6f93157f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illedmærker" ma:readOnly="false" ma:fieldId="{5cf76f15-5ced-4ddc-b409-7134ff3c332f}" ma:taxonomyMulti="true" ma:sspId="b954ac37-474b-4ce9-96da-5e2495cdfa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5b8fc-4937-4802-b4b3-4554cec0e84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529cc62-26f1-4060-8cbc-a4b1eee5d41b}" ma:internalName="TaxCatchAll" ma:showField="CatchAllData" ma:web="f315b8fc-4937-4802-b4b3-4554cec0e8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342C2F-7896-410F-AA12-1800328579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25668B-D425-4D8D-A0F6-5E0747332DCB}">
  <ds:schemaRefs>
    <ds:schemaRef ds:uri="http://schemas.microsoft.com/office/2006/metadata/properties"/>
    <ds:schemaRef ds:uri="http://www.w3.org/XML/1998/namespace"/>
    <ds:schemaRef ds:uri="f315b8fc-4937-4802-b4b3-4554cec0e849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36abc72-1b35-4045-bc74-cc6f93157faf"/>
  </ds:schemaRefs>
</ds:datastoreItem>
</file>

<file path=customXml/itemProps3.xml><?xml version="1.0" encoding="utf-8"?>
<ds:datastoreItem xmlns:ds="http://schemas.openxmlformats.org/officeDocument/2006/customXml" ds:itemID="{7800C0BD-C9D9-4D6A-8C47-62124E3B5E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6abc72-1b35-4045-bc74-cc6f93157faf"/>
    <ds:schemaRef ds:uri="f315b8fc-4937-4802-b4b3-4554cec0e8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ECDC_PowerPoint_Template_2017</Template>
  <TotalTime>1</TotalTime>
  <Words>1555</Words>
  <Application>Microsoft Macintosh PowerPoint</Application>
  <PresentationFormat>Widescreen</PresentationFormat>
  <Paragraphs>310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Söhne</vt:lpstr>
      <vt:lpstr>Tahoma</vt:lpstr>
      <vt:lpstr>Wingdings</vt:lpstr>
      <vt:lpstr>ECDC_PowerPoint_Template_2017</vt:lpstr>
      <vt:lpstr>ECDC_PowerPoint_Template_2017-2</vt:lpstr>
      <vt:lpstr>Theme_ECDC</vt:lpstr>
      <vt:lpstr>Getting started with Python</vt:lpstr>
      <vt:lpstr>Objectives</vt:lpstr>
      <vt:lpstr>Outline</vt:lpstr>
      <vt:lpstr>What is python?</vt:lpstr>
      <vt:lpstr>Why is python important to learn</vt:lpstr>
      <vt:lpstr>Compared to other languages</vt:lpstr>
      <vt:lpstr>IDE: Integrated development environment</vt:lpstr>
      <vt:lpstr>Hello world – print statements in python</vt:lpstr>
      <vt:lpstr>Types: Strings, Intergers and floats</vt:lpstr>
      <vt:lpstr>How to assign variables in Python</vt:lpstr>
      <vt:lpstr>Boolean</vt:lpstr>
      <vt:lpstr>Indexing</vt:lpstr>
      <vt:lpstr>Lists – One of the must useful types in Python</vt:lpstr>
      <vt:lpstr>If statements – conditional execution</vt:lpstr>
      <vt:lpstr>If statements – conditional execution</vt:lpstr>
      <vt:lpstr>Indentation is key in Python!</vt:lpstr>
      <vt:lpstr>For loops</vt:lpstr>
      <vt:lpstr>For loops</vt:lpstr>
      <vt:lpstr>While loops</vt:lpstr>
      <vt:lpstr>While loops</vt:lpstr>
      <vt:lpstr>Using modules</vt:lpstr>
      <vt:lpstr>Conda</vt:lpstr>
      <vt:lpstr>Biopython – a bioinformatics package</vt:lpstr>
      <vt:lpstr>Exercises</vt:lpstr>
      <vt:lpstr>Acknowledgements The creation of this training material was commissioned by ECDC to Statens Serum Institut with the direct involvement of Gitte Nygaard Aasbjerg and Leandro Andrés Escobar-Herrera. The revision and update of this training material was commissioned by ECDC to Statens Serum Institut with the direct involvement of Gitte Nygaard Aasbjerg and Leandro Andrés Escobar-Herrera.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lecture/session</dc:title>
  <dc:subject/>
  <dc:creator>Leandro Andrés Escobar-Herrera</dc:creator>
  <cp:keywords/>
  <cp:lastModifiedBy>Leandro Andrés Escobar-Herrera</cp:lastModifiedBy>
  <cp:revision>5</cp:revision>
  <cp:lastPrinted>2023-09-21T10:22:33Z</cp:lastPrinted>
  <dcterms:created xsi:type="dcterms:W3CDTF">2023-05-12T06:33:24Z</dcterms:created>
  <dcterms:modified xsi:type="dcterms:W3CDTF">2025-04-19T08:48:07Z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0x0101003D2B1FDCEC69474394C8C7F29979CE4D</vt:lpwstr>
  </property>
  <property fmtid="{D5CDD505-2E9C-101B-9397-08002B2CF9AE}" pid="3" name="ECMX_ENTITY">
    <vt:lpwstr/>
  </property>
  <property fmtid="{D5CDD505-2E9C-101B-9397-08002B2CF9AE}" pid="4" name="b80f357c25a94dacb60f1fd0d4d680fc">
    <vt:lpwstr/>
  </property>
  <property fmtid="{D5CDD505-2E9C-101B-9397-08002B2CF9AE}" pid="5" name="ECMX_LIFECYCLE">
    <vt:lpwstr>9;#Active|50127695-0d4f-4ac1-ab93-ebc716c3e584</vt:lpwstr>
  </property>
  <property fmtid="{D5CDD505-2E9C-101B-9397-08002B2CF9AE}" pid="6" name="ECMX_DISEASEPATHOGEN">
    <vt:lpwstr/>
  </property>
  <property fmtid="{D5CDD505-2E9C-101B-9397-08002B2CF9AE}" pid="7" name="ECMX_DOCUMENTTYPE">
    <vt:lpwstr>85;#Training Material|31e39f6d-8728-42bb-87ba-ba7371348e4a</vt:lpwstr>
  </property>
  <property fmtid="{D5CDD505-2E9C-101B-9397-08002B2CF9AE}" pid="8" name="h05cc6f867ac4da49e4569497b7e270e">
    <vt:lpwstr/>
  </property>
  <property fmtid="{D5CDD505-2E9C-101B-9397-08002B2CF9AE}" pid="9" name="DocumentType">
    <vt:lpwstr/>
  </property>
  <property fmtid="{D5CDD505-2E9C-101B-9397-08002B2CF9AE}" pid="10" name="ECMX_CATEGORYLABEL">
    <vt:lpwstr>30;#Public health training|75714065-8f11-40ef-97c0-a6ab016bbaa4</vt:lpwstr>
  </property>
  <property fmtid="{D5CDD505-2E9C-101B-9397-08002B2CF9AE}" pid="11" name="ECMX_DOCUMENTSTATUS">
    <vt:lpwstr>10;#Final|a32a3a8d-4a80-4138-955a-de688ad92766</vt:lpwstr>
  </property>
  <property fmtid="{D5CDD505-2E9C-101B-9397-08002B2CF9AE}" pid="12" name="CategoryLabel">
    <vt:lpwstr/>
  </property>
  <property fmtid="{D5CDD505-2E9C-101B-9397-08002B2CF9AE}" pid="13" name="_dlc_DocIdItemGuid">
    <vt:lpwstr>bfd35217-d4ed-4b6f-b4a5-8fc4ab90b00b</vt:lpwstr>
  </property>
  <property fmtid="{D5CDD505-2E9C-101B-9397-08002B2CF9AE}" pid="14" name="MediaServiceImageTags">
    <vt:lpwstr/>
  </property>
</Properties>
</file>