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65" r:id="rId5"/>
  </p:sldMasterIdLst>
  <p:notesMasterIdLst>
    <p:notesMasterId r:id="rId48"/>
  </p:notesMasterIdLst>
  <p:sldIdLst>
    <p:sldId id="269" r:id="rId6"/>
    <p:sldId id="335" r:id="rId7"/>
    <p:sldId id="334" r:id="rId8"/>
    <p:sldId id="278" r:id="rId9"/>
    <p:sldId id="270" r:id="rId10"/>
    <p:sldId id="271" r:id="rId11"/>
    <p:sldId id="330" r:id="rId12"/>
    <p:sldId id="273" r:id="rId13"/>
    <p:sldId id="275" r:id="rId14"/>
    <p:sldId id="331" r:id="rId15"/>
    <p:sldId id="277" r:id="rId16"/>
    <p:sldId id="280" r:id="rId17"/>
    <p:sldId id="287" r:id="rId18"/>
    <p:sldId id="281" r:id="rId19"/>
    <p:sldId id="283" r:id="rId20"/>
    <p:sldId id="284" r:id="rId21"/>
    <p:sldId id="286" r:id="rId22"/>
    <p:sldId id="285" r:id="rId23"/>
    <p:sldId id="290" r:id="rId24"/>
    <p:sldId id="272" r:id="rId25"/>
    <p:sldId id="288" r:id="rId26"/>
    <p:sldId id="291" r:id="rId27"/>
    <p:sldId id="332" r:id="rId28"/>
    <p:sldId id="310" r:id="rId29"/>
    <p:sldId id="305" r:id="rId30"/>
    <p:sldId id="311" r:id="rId31"/>
    <p:sldId id="301" r:id="rId32"/>
    <p:sldId id="292" r:id="rId33"/>
    <p:sldId id="319" r:id="rId34"/>
    <p:sldId id="333" r:id="rId35"/>
    <p:sldId id="313" r:id="rId36"/>
    <p:sldId id="314" r:id="rId37"/>
    <p:sldId id="302" r:id="rId38"/>
    <p:sldId id="303" r:id="rId39"/>
    <p:sldId id="304" r:id="rId40"/>
    <p:sldId id="299" r:id="rId41"/>
    <p:sldId id="318" r:id="rId42"/>
    <p:sldId id="321" r:id="rId43"/>
    <p:sldId id="322" r:id="rId44"/>
    <p:sldId id="324" r:id="rId45"/>
    <p:sldId id="336" r:id="rId46"/>
    <p:sldId id="329" r:id="rId47"/>
  </p:sldIdLst>
  <p:sldSz cx="12192000" cy="6858000"/>
  <p:notesSz cx="6858000" cy="9144000"/>
  <p:defaultTextStyle>
    <a:defPPr>
      <a:defRPr lang="en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875A72-3D12-BF47-A51F-3FBAA0E25BCD}" v="25" dt="2025-02-25T14:53:51.9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29"/>
    <p:restoredTop sz="94694"/>
  </p:normalViewPr>
  <p:slideViewPr>
    <p:cSldViewPr snapToGrid="0">
      <p:cViewPr varScale="1">
        <p:scale>
          <a:sx n="129" d="100"/>
          <a:sy n="129" d="100"/>
        </p:scale>
        <p:origin x="14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andro Andrés Escobar-Herrera" userId="8e901aa0-d0b8-4f59-881a-274dc139d51d" providerId="ADAL" clId="{5C875A72-3D12-BF47-A51F-3FBAA0E25BCD}"/>
    <pc:docChg chg="custSel addSld modSld sldOrd">
      <pc:chgData name="Leandro Andrés Escobar-Herrera" userId="8e901aa0-d0b8-4f59-881a-274dc139d51d" providerId="ADAL" clId="{5C875A72-3D12-BF47-A51F-3FBAA0E25BCD}" dt="2025-02-25T14:54:07.626" v="131" actId="478"/>
      <pc:docMkLst>
        <pc:docMk/>
      </pc:docMkLst>
      <pc:sldChg chg="add">
        <pc:chgData name="Leandro Andrés Escobar-Herrera" userId="8e901aa0-d0b8-4f59-881a-274dc139d51d" providerId="ADAL" clId="{5C875A72-3D12-BF47-A51F-3FBAA0E25BCD}" dt="2025-02-24T09:14:19.183" v="3"/>
        <pc:sldMkLst>
          <pc:docMk/>
          <pc:sldMk cId="3833238055" sldId="278"/>
        </pc:sldMkLst>
      </pc:sldChg>
      <pc:sldChg chg="mod ord modShow">
        <pc:chgData name="Leandro Andrés Escobar-Herrera" userId="8e901aa0-d0b8-4f59-881a-274dc139d51d" providerId="ADAL" clId="{5C875A72-3D12-BF47-A51F-3FBAA0E25BCD}" dt="2025-02-23T14:51:23.371" v="2" actId="20578"/>
        <pc:sldMkLst>
          <pc:docMk/>
          <pc:sldMk cId="3724785419" sldId="299"/>
        </pc:sldMkLst>
      </pc:sldChg>
      <pc:sldChg chg="add">
        <pc:chgData name="Leandro Andrés Escobar-Herrera" userId="8e901aa0-d0b8-4f59-881a-274dc139d51d" providerId="ADAL" clId="{5C875A72-3D12-BF47-A51F-3FBAA0E25BCD}" dt="2025-02-24T09:14:19.183" v="3"/>
        <pc:sldMkLst>
          <pc:docMk/>
          <pc:sldMk cId="3854337020" sldId="334"/>
        </pc:sldMkLst>
      </pc:sldChg>
      <pc:sldChg chg="addSp delSp modSp new mod">
        <pc:chgData name="Leandro Andrés Escobar-Herrera" userId="8e901aa0-d0b8-4f59-881a-274dc139d51d" providerId="ADAL" clId="{5C875A72-3D12-BF47-A51F-3FBAA0E25BCD}" dt="2025-02-24T09:38:34.694" v="123" actId="1076"/>
        <pc:sldMkLst>
          <pc:docMk/>
          <pc:sldMk cId="2175119537" sldId="335"/>
        </pc:sldMkLst>
        <pc:spChg chg="mod">
          <ac:chgData name="Leandro Andrés Escobar-Herrera" userId="8e901aa0-d0b8-4f59-881a-274dc139d51d" providerId="ADAL" clId="{5C875A72-3D12-BF47-A51F-3FBAA0E25BCD}" dt="2025-02-24T09:20:22.263" v="35" actId="20577"/>
          <ac:spMkLst>
            <pc:docMk/>
            <pc:sldMk cId="2175119537" sldId="335"/>
            <ac:spMk id="2" creationId="{63112D80-F7F5-B725-D07F-2565890DC5E3}"/>
          </ac:spMkLst>
        </pc:spChg>
        <pc:spChg chg="del">
          <ac:chgData name="Leandro Andrés Escobar-Herrera" userId="8e901aa0-d0b8-4f59-881a-274dc139d51d" providerId="ADAL" clId="{5C875A72-3D12-BF47-A51F-3FBAA0E25BCD}" dt="2025-02-24T09:21:07.907" v="40"/>
          <ac:spMkLst>
            <pc:docMk/>
            <pc:sldMk cId="2175119537" sldId="335"/>
            <ac:spMk id="3" creationId="{E10A72DE-9CC7-D64C-162B-30E2B8CC4306}"/>
          </ac:spMkLst>
        </pc:spChg>
        <pc:spChg chg="add mod">
          <ac:chgData name="Leandro Andrés Escobar-Herrera" userId="8e901aa0-d0b8-4f59-881a-274dc139d51d" providerId="ADAL" clId="{5C875A72-3D12-BF47-A51F-3FBAA0E25BCD}" dt="2025-02-24T09:38:14.838" v="121" actId="1076"/>
          <ac:spMkLst>
            <pc:docMk/>
            <pc:sldMk cId="2175119537" sldId="335"/>
            <ac:spMk id="9" creationId="{C7985E65-A2CD-ADCB-ACEC-182236BE1334}"/>
          </ac:spMkLst>
        </pc:spChg>
        <pc:spChg chg="add mod">
          <ac:chgData name="Leandro Andrés Escobar-Herrera" userId="8e901aa0-d0b8-4f59-881a-274dc139d51d" providerId="ADAL" clId="{5C875A72-3D12-BF47-A51F-3FBAA0E25BCD}" dt="2025-02-24T09:38:23.780" v="122" actId="1076"/>
          <ac:spMkLst>
            <pc:docMk/>
            <pc:sldMk cId="2175119537" sldId="335"/>
            <ac:spMk id="10" creationId="{F9AB85AB-93FC-F6BD-4D59-7165DCC125BD}"/>
          </ac:spMkLst>
        </pc:spChg>
        <pc:spChg chg="add mod">
          <ac:chgData name="Leandro Andrés Escobar-Herrera" userId="8e901aa0-d0b8-4f59-881a-274dc139d51d" providerId="ADAL" clId="{5C875A72-3D12-BF47-A51F-3FBAA0E25BCD}" dt="2025-02-24T09:38:34.694" v="123" actId="1076"/>
          <ac:spMkLst>
            <pc:docMk/>
            <pc:sldMk cId="2175119537" sldId="335"/>
            <ac:spMk id="11" creationId="{B6952ED1-E494-E034-6D36-9BAC4B9C001D}"/>
          </ac:spMkLst>
        </pc:spChg>
        <pc:picChg chg="add mod modCrop">
          <ac:chgData name="Leandro Andrés Escobar-Herrera" userId="8e901aa0-d0b8-4f59-881a-274dc139d51d" providerId="ADAL" clId="{5C875A72-3D12-BF47-A51F-3FBAA0E25BCD}" dt="2025-02-24T09:29:48.812" v="79" actId="1076"/>
          <ac:picMkLst>
            <pc:docMk/>
            <pc:sldMk cId="2175119537" sldId="335"/>
            <ac:picMk id="6" creationId="{F3D50BD9-CB12-0BD4-E6F5-BE1C53CCB3C4}"/>
          </ac:picMkLst>
        </pc:picChg>
        <pc:picChg chg="add mod modCrop">
          <ac:chgData name="Leandro Andrés Escobar-Herrera" userId="8e901aa0-d0b8-4f59-881a-274dc139d51d" providerId="ADAL" clId="{5C875A72-3D12-BF47-A51F-3FBAA0E25BCD}" dt="2025-02-24T09:29:55.502" v="81" actId="1076"/>
          <ac:picMkLst>
            <pc:docMk/>
            <pc:sldMk cId="2175119537" sldId="335"/>
            <ac:picMk id="8" creationId="{370D0F5E-F840-D26A-DEF6-90A64F9004F9}"/>
          </ac:picMkLst>
        </pc:picChg>
        <pc:picChg chg="add mod">
          <ac:chgData name="Leandro Andrés Escobar-Herrera" userId="8e901aa0-d0b8-4f59-881a-274dc139d51d" providerId="ADAL" clId="{5C875A72-3D12-BF47-A51F-3FBAA0E25BCD}" dt="2025-02-24T09:29:51.528" v="80" actId="1076"/>
          <ac:picMkLst>
            <pc:docMk/>
            <pc:sldMk cId="2175119537" sldId="335"/>
            <ac:picMk id="1026" creationId="{3EDEE9B6-F660-ECC9-4C9D-FD9392620C48}"/>
          </ac:picMkLst>
        </pc:picChg>
      </pc:sldChg>
      <pc:sldChg chg="addSp delSp modSp add mod">
        <pc:chgData name="Leandro Andrés Escobar-Herrera" userId="8e901aa0-d0b8-4f59-881a-274dc139d51d" providerId="ADAL" clId="{5C875A72-3D12-BF47-A51F-3FBAA0E25BCD}" dt="2025-02-25T14:54:07.626" v="131" actId="478"/>
        <pc:sldMkLst>
          <pc:docMk/>
          <pc:sldMk cId="1028094989" sldId="336"/>
        </pc:sldMkLst>
        <pc:spChg chg="del">
          <ac:chgData name="Leandro Andrés Escobar-Herrera" userId="8e901aa0-d0b8-4f59-881a-274dc139d51d" providerId="ADAL" clId="{5C875A72-3D12-BF47-A51F-3FBAA0E25BCD}" dt="2025-02-25T14:54:05.713" v="130" actId="478"/>
          <ac:spMkLst>
            <pc:docMk/>
            <pc:sldMk cId="1028094989" sldId="336"/>
            <ac:spMk id="2" creationId="{CE5B5F6D-CE03-289C-57C0-7F46AA96832C}"/>
          </ac:spMkLst>
        </pc:spChg>
        <pc:spChg chg="mod">
          <ac:chgData name="Leandro Andrés Escobar-Herrera" userId="8e901aa0-d0b8-4f59-881a-274dc139d51d" providerId="ADAL" clId="{5C875A72-3D12-BF47-A51F-3FBAA0E25BCD}" dt="2025-02-25T14:53:51.958" v="124"/>
          <ac:spMkLst>
            <pc:docMk/>
            <pc:sldMk cId="1028094989" sldId="336"/>
            <ac:spMk id="4" creationId="{4D1C6862-F5E1-93B1-B696-C73418B4CA8A}"/>
          </ac:spMkLst>
        </pc:spChg>
        <pc:spChg chg="add del mod">
          <ac:chgData name="Leandro Andrés Escobar-Herrera" userId="8e901aa0-d0b8-4f59-881a-274dc139d51d" providerId="ADAL" clId="{5C875A72-3D12-BF47-A51F-3FBAA0E25BCD}" dt="2025-02-25T14:53:58.192" v="126" actId="478"/>
          <ac:spMkLst>
            <pc:docMk/>
            <pc:sldMk cId="1028094989" sldId="336"/>
            <ac:spMk id="5" creationId="{01BBA0B3-D5AE-0ECE-8056-8F346ACA707B}"/>
          </ac:spMkLst>
        </pc:spChg>
        <pc:spChg chg="del">
          <ac:chgData name="Leandro Andrés Escobar-Herrera" userId="8e901aa0-d0b8-4f59-881a-274dc139d51d" providerId="ADAL" clId="{5C875A72-3D12-BF47-A51F-3FBAA0E25BCD}" dt="2025-02-25T14:54:00.273" v="127" actId="478"/>
          <ac:spMkLst>
            <pc:docMk/>
            <pc:sldMk cId="1028094989" sldId="336"/>
            <ac:spMk id="9" creationId="{C2C8D52C-6447-B0C3-2230-9C96A20DA0DC}"/>
          </ac:spMkLst>
        </pc:spChg>
        <pc:spChg chg="del">
          <ac:chgData name="Leandro Andrés Escobar-Herrera" userId="8e901aa0-d0b8-4f59-881a-274dc139d51d" providerId="ADAL" clId="{5C875A72-3D12-BF47-A51F-3FBAA0E25BCD}" dt="2025-02-25T14:54:02.850" v="129" actId="478"/>
          <ac:spMkLst>
            <pc:docMk/>
            <pc:sldMk cId="1028094989" sldId="336"/>
            <ac:spMk id="11" creationId="{BA910B85-EE0D-9109-BCDC-1D5C13ADE263}"/>
          </ac:spMkLst>
        </pc:spChg>
        <pc:spChg chg="add del mod">
          <ac:chgData name="Leandro Andrés Escobar-Herrera" userId="8e901aa0-d0b8-4f59-881a-274dc139d51d" providerId="ADAL" clId="{5C875A72-3D12-BF47-A51F-3FBAA0E25BCD}" dt="2025-02-25T14:54:07.626" v="131" actId="478"/>
          <ac:spMkLst>
            <pc:docMk/>
            <pc:sldMk cId="1028094989" sldId="336"/>
            <ac:spMk id="12" creationId="{0FED4BD8-1F4D-17A8-6D5B-435B7E7510AF}"/>
          </ac:spMkLst>
        </pc:spChg>
        <pc:picChg chg="del">
          <ac:chgData name="Leandro Andrés Escobar-Herrera" userId="8e901aa0-d0b8-4f59-881a-274dc139d51d" providerId="ADAL" clId="{5C875A72-3D12-BF47-A51F-3FBAA0E25BCD}" dt="2025-02-25T14:53:53.678" v="125" actId="478"/>
          <ac:picMkLst>
            <pc:docMk/>
            <pc:sldMk cId="1028094989" sldId="336"/>
            <ac:picMk id="6" creationId="{AEEB0C55-D329-4556-AD12-31C78C5096D5}"/>
          </ac:picMkLst>
        </pc:picChg>
        <pc:picChg chg="del">
          <ac:chgData name="Leandro Andrés Escobar-Herrera" userId="8e901aa0-d0b8-4f59-881a-274dc139d51d" providerId="ADAL" clId="{5C875A72-3D12-BF47-A51F-3FBAA0E25BCD}" dt="2025-02-25T14:54:01.222" v="128" actId="478"/>
          <ac:picMkLst>
            <pc:docMk/>
            <pc:sldMk cId="1028094989" sldId="336"/>
            <ac:picMk id="8" creationId="{5A49ED12-4936-0182-F25D-05723184EA67}"/>
          </ac:picMkLst>
        </pc:picChg>
      </pc:sldChg>
    </pc:docChg>
  </pc:docChgLst>
  <pc:docChgLst>
    <pc:chgData name="Gitte Nygaard Aasbjerg" userId="f2dd8b2e-7802-4101-98ca-2b73d689b142" providerId="ADAL" clId="{B316F360-353E-6348-ACF3-F2CF2E354C26}"/>
    <pc:docChg chg="custSel addSld delSld modSld sldOrd">
      <pc:chgData name="Gitte Nygaard Aasbjerg" userId="f2dd8b2e-7802-4101-98ca-2b73d689b142" providerId="ADAL" clId="{B316F360-353E-6348-ACF3-F2CF2E354C26}" dt="2025-02-23T07:05:21.283" v="387" actId="20577"/>
      <pc:docMkLst>
        <pc:docMk/>
      </pc:docMkLst>
      <pc:sldChg chg="del">
        <pc:chgData name="Gitte Nygaard Aasbjerg" userId="f2dd8b2e-7802-4101-98ca-2b73d689b142" providerId="ADAL" clId="{B316F360-353E-6348-ACF3-F2CF2E354C26}" dt="2025-02-23T07:01:02.264" v="354" actId="2696"/>
        <pc:sldMkLst>
          <pc:docMk/>
          <pc:sldMk cId="2336029347" sldId="257"/>
        </pc:sldMkLst>
      </pc:sldChg>
      <pc:sldChg chg="del">
        <pc:chgData name="Gitte Nygaard Aasbjerg" userId="f2dd8b2e-7802-4101-98ca-2b73d689b142" providerId="ADAL" clId="{B316F360-353E-6348-ACF3-F2CF2E354C26}" dt="2025-02-23T07:02:30.175" v="368" actId="2696"/>
        <pc:sldMkLst>
          <pc:docMk/>
          <pc:sldMk cId="0" sldId="267"/>
        </pc:sldMkLst>
      </pc:sldChg>
      <pc:sldChg chg="modSp mod">
        <pc:chgData name="Gitte Nygaard Aasbjerg" userId="f2dd8b2e-7802-4101-98ca-2b73d689b142" providerId="ADAL" clId="{B316F360-353E-6348-ACF3-F2CF2E354C26}" dt="2025-02-21T14:42:54.539" v="31" actId="20577"/>
        <pc:sldMkLst>
          <pc:docMk/>
          <pc:sldMk cId="0" sldId="269"/>
        </pc:sldMkLst>
        <pc:spChg chg="mod">
          <ac:chgData name="Gitte Nygaard Aasbjerg" userId="f2dd8b2e-7802-4101-98ca-2b73d689b142" providerId="ADAL" clId="{B316F360-353E-6348-ACF3-F2CF2E354C26}" dt="2025-02-21T14:42:39.606" v="9" actId="20577"/>
          <ac:spMkLst>
            <pc:docMk/>
            <pc:sldMk cId="0" sldId="269"/>
            <ac:spMk id="2" creationId="{00000000-0000-0000-0000-000000000000}"/>
          </ac:spMkLst>
        </pc:spChg>
        <pc:spChg chg="mod">
          <ac:chgData name="Gitte Nygaard Aasbjerg" userId="f2dd8b2e-7802-4101-98ca-2b73d689b142" providerId="ADAL" clId="{B316F360-353E-6348-ACF3-F2CF2E354C26}" dt="2025-02-21T14:42:35.054" v="8" actId="14100"/>
          <ac:spMkLst>
            <pc:docMk/>
            <pc:sldMk cId="0" sldId="269"/>
            <ac:spMk id="3" creationId="{00000000-0000-0000-0000-000000000000}"/>
          </ac:spMkLst>
        </pc:spChg>
        <pc:spChg chg="mod">
          <ac:chgData name="Gitte Nygaard Aasbjerg" userId="f2dd8b2e-7802-4101-98ca-2b73d689b142" providerId="ADAL" clId="{B316F360-353E-6348-ACF3-F2CF2E354C26}" dt="2025-02-21T14:42:54.539" v="31" actId="20577"/>
          <ac:spMkLst>
            <pc:docMk/>
            <pc:sldMk cId="0" sldId="269"/>
            <ac:spMk id="4" creationId="{00000000-0000-0000-0000-000000000000}"/>
          </ac:spMkLst>
        </pc:spChg>
      </pc:sldChg>
      <pc:sldChg chg="modSp mod">
        <pc:chgData name="Gitte Nygaard Aasbjerg" userId="f2dd8b2e-7802-4101-98ca-2b73d689b142" providerId="ADAL" clId="{B316F360-353E-6348-ACF3-F2CF2E354C26}" dt="2025-02-23T06:55:41.053" v="237" actId="20577"/>
        <pc:sldMkLst>
          <pc:docMk/>
          <pc:sldMk cId="0" sldId="270"/>
        </pc:sldMkLst>
        <pc:spChg chg="mod">
          <ac:chgData name="Gitte Nygaard Aasbjerg" userId="f2dd8b2e-7802-4101-98ca-2b73d689b142" providerId="ADAL" clId="{B316F360-353E-6348-ACF3-F2CF2E354C26}" dt="2025-02-23T06:55:41.053" v="237" actId="20577"/>
          <ac:spMkLst>
            <pc:docMk/>
            <pc:sldMk cId="0" sldId="270"/>
            <ac:spMk id="3" creationId="{00000000-0000-0000-0000-000000000000}"/>
          </ac:spMkLst>
        </pc:spChg>
      </pc:sldChg>
      <pc:sldChg chg="modSp mod">
        <pc:chgData name="Gitte Nygaard Aasbjerg" userId="f2dd8b2e-7802-4101-98ca-2b73d689b142" providerId="ADAL" clId="{B316F360-353E-6348-ACF3-F2CF2E354C26}" dt="2025-02-23T06:59:10.017" v="344" actId="20577"/>
        <pc:sldMkLst>
          <pc:docMk/>
          <pc:sldMk cId="2691418575" sldId="271"/>
        </pc:sldMkLst>
        <pc:spChg chg="mod">
          <ac:chgData name="Gitte Nygaard Aasbjerg" userId="f2dd8b2e-7802-4101-98ca-2b73d689b142" providerId="ADAL" clId="{B316F360-353E-6348-ACF3-F2CF2E354C26}" dt="2025-02-23T06:59:10.017" v="344" actId="20577"/>
          <ac:spMkLst>
            <pc:docMk/>
            <pc:sldMk cId="2691418575" sldId="271"/>
            <ac:spMk id="3" creationId="{00000000-0000-0000-0000-000000000000}"/>
          </ac:spMkLst>
        </pc:spChg>
      </pc:sldChg>
      <pc:sldChg chg="modSp mod">
        <pc:chgData name="Gitte Nygaard Aasbjerg" userId="f2dd8b2e-7802-4101-98ca-2b73d689b142" providerId="ADAL" clId="{B316F360-353E-6348-ACF3-F2CF2E354C26}" dt="2025-02-23T07:05:21.283" v="387" actId="20577"/>
        <pc:sldMkLst>
          <pc:docMk/>
          <pc:sldMk cId="3059155914" sldId="275"/>
        </pc:sldMkLst>
        <pc:spChg chg="mod">
          <ac:chgData name="Gitte Nygaard Aasbjerg" userId="f2dd8b2e-7802-4101-98ca-2b73d689b142" providerId="ADAL" clId="{B316F360-353E-6348-ACF3-F2CF2E354C26}" dt="2025-02-23T07:05:21.283" v="387" actId="20577"/>
          <ac:spMkLst>
            <pc:docMk/>
            <pc:sldMk cId="3059155914" sldId="275"/>
            <ac:spMk id="2" creationId="{00000000-0000-0000-0000-000000000000}"/>
          </ac:spMkLst>
        </pc:spChg>
      </pc:sldChg>
      <pc:sldChg chg="mod modShow">
        <pc:chgData name="Gitte Nygaard Aasbjerg" userId="f2dd8b2e-7802-4101-98ca-2b73d689b142" providerId="ADAL" clId="{B316F360-353E-6348-ACF3-F2CF2E354C26}" dt="2025-02-23T06:45:19.779" v="213" actId="729"/>
        <pc:sldMkLst>
          <pc:docMk/>
          <pc:sldMk cId="3012104610" sldId="291"/>
        </pc:sldMkLst>
      </pc:sldChg>
      <pc:sldChg chg="add del">
        <pc:chgData name="Gitte Nygaard Aasbjerg" userId="f2dd8b2e-7802-4101-98ca-2b73d689b142" providerId="ADAL" clId="{B316F360-353E-6348-ACF3-F2CF2E354C26}" dt="2025-02-23T07:04:56.502" v="381" actId="2696"/>
        <pc:sldMkLst>
          <pc:docMk/>
          <pc:sldMk cId="515602398" sldId="292"/>
        </pc:sldMkLst>
      </pc:sldChg>
      <pc:sldChg chg="add">
        <pc:chgData name="Gitte Nygaard Aasbjerg" userId="f2dd8b2e-7802-4101-98ca-2b73d689b142" providerId="ADAL" clId="{B316F360-353E-6348-ACF3-F2CF2E354C26}" dt="2025-02-23T07:05:02.423" v="382"/>
        <pc:sldMkLst>
          <pc:docMk/>
          <pc:sldMk cId="2019387839" sldId="292"/>
        </pc:sldMkLst>
      </pc:sldChg>
      <pc:sldChg chg="modSp del mod">
        <pc:chgData name="Gitte Nygaard Aasbjerg" userId="f2dd8b2e-7802-4101-98ca-2b73d689b142" providerId="ADAL" clId="{B316F360-353E-6348-ACF3-F2CF2E354C26}" dt="2025-02-23T07:01:15.583" v="358" actId="2696"/>
        <pc:sldMkLst>
          <pc:docMk/>
          <pc:sldMk cId="1452458773" sldId="294"/>
        </pc:sldMkLst>
      </pc:sldChg>
      <pc:sldChg chg="modSp del mod">
        <pc:chgData name="Gitte Nygaard Aasbjerg" userId="f2dd8b2e-7802-4101-98ca-2b73d689b142" providerId="ADAL" clId="{B316F360-353E-6348-ACF3-F2CF2E354C26}" dt="2025-02-23T07:01:34.232" v="361" actId="2696"/>
        <pc:sldMkLst>
          <pc:docMk/>
          <pc:sldMk cId="2227444294" sldId="295"/>
        </pc:sldMkLst>
      </pc:sldChg>
      <pc:sldChg chg="modSp del mod">
        <pc:chgData name="Gitte Nygaard Aasbjerg" userId="f2dd8b2e-7802-4101-98ca-2b73d689b142" providerId="ADAL" clId="{B316F360-353E-6348-ACF3-F2CF2E354C26}" dt="2025-02-23T07:01:37.317" v="362" actId="2696"/>
        <pc:sldMkLst>
          <pc:docMk/>
          <pc:sldMk cId="268957849" sldId="296"/>
        </pc:sldMkLst>
      </pc:sldChg>
      <pc:sldChg chg="modSp del mod">
        <pc:chgData name="Gitte Nygaard Aasbjerg" userId="f2dd8b2e-7802-4101-98ca-2b73d689b142" providerId="ADAL" clId="{B316F360-353E-6348-ACF3-F2CF2E354C26}" dt="2025-02-23T07:02:11.656" v="367" actId="2696"/>
        <pc:sldMkLst>
          <pc:docMk/>
          <pc:sldMk cId="1812405332" sldId="297"/>
        </pc:sldMkLst>
      </pc:sldChg>
      <pc:sldChg chg="add del ord">
        <pc:chgData name="Gitte Nygaard Aasbjerg" userId="f2dd8b2e-7802-4101-98ca-2b73d689b142" providerId="ADAL" clId="{B316F360-353E-6348-ACF3-F2CF2E354C26}" dt="2025-02-23T07:04:56.502" v="381" actId="2696"/>
        <pc:sldMkLst>
          <pc:docMk/>
          <pc:sldMk cId="140535345" sldId="299"/>
        </pc:sldMkLst>
      </pc:sldChg>
      <pc:sldChg chg="add">
        <pc:chgData name="Gitte Nygaard Aasbjerg" userId="f2dd8b2e-7802-4101-98ca-2b73d689b142" providerId="ADAL" clId="{B316F360-353E-6348-ACF3-F2CF2E354C26}" dt="2025-02-23T07:05:02.423" v="382"/>
        <pc:sldMkLst>
          <pc:docMk/>
          <pc:sldMk cId="3724785419" sldId="299"/>
        </pc:sldMkLst>
      </pc:sldChg>
      <pc:sldChg chg="del">
        <pc:chgData name="Gitte Nygaard Aasbjerg" userId="f2dd8b2e-7802-4101-98ca-2b73d689b142" providerId="ADAL" clId="{B316F360-353E-6348-ACF3-F2CF2E354C26}" dt="2025-02-23T07:03:49.771" v="378" actId="2696"/>
        <pc:sldMkLst>
          <pc:docMk/>
          <pc:sldMk cId="3043672764" sldId="307"/>
        </pc:sldMkLst>
      </pc:sldChg>
      <pc:sldChg chg="del">
        <pc:chgData name="Gitte Nygaard Aasbjerg" userId="f2dd8b2e-7802-4101-98ca-2b73d689b142" providerId="ADAL" clId="{B316F360-353E-6348-ACF3-F2CF2E354C26}" dt="2025-02-23T07:03:12.235" v="369" actId="2696"/>
        <pc:sldMkLst>
          <pc:docMk/>
          <pc:sldMk cId="2526994101" sldId="308"/>
        </pc:sldMkLst>
      </pc:sldChg>
      <pc:sldChg chg="del">
        <pc:chgData name="Gitte Nygaard Aasbjerg" userId="f2dd8b2e-7802-4101-98ca-2b73d689b142" providerId="ADAL" clId="{B316F360-353E-6348-ACF3-F2CF2E354C26}" dt="2025-02-23T07:03:12.716" v="370" actId="2696"/>
        <pc:sldMkLst>
          <pc:docMk/>
          <pc:sldMk cId="1888380152" sldId="309"/>
        </pc:sldMkLst>
      </pc:sldChg>
      <pc:sldChg chg="del">
        <pc:chgData name="Gitte Nygaard Aasbjerg" userId="f2dd8b2e-7802-4101-98ca-2b73d689b142" providerId="ADAL" clId="{B316F360-353E-6348-ACF3-F2CF2E354C26}" dt="2025-02-23T07:03:54.813" v="379" actId="2696"/>
        <pc:sldMkLst>
          <pc:docMk/>
          <pc:sldMk cId="2832741468" sldId="312"/>
        </pc:sldMkLst>
      </pc:sldChg>
      <pc:sldChg chg="modSp add del mod">
        <pc:chgData name="Gitte Nygaard Aasbjerg" userId="f2dd8b2e-7802-4101-98ca-2b73d689b142" providerId="ADAL" clId="{B316F360-353E-6348-ACF3-F2CF2E354C26}" dt="2025-02-23T07:01:02.912" v="355" actId="2696"/>
        <pc:sldMkLst>
          <pc:docMk/>
          <pc:sldMk cId="0" sldId="315"/>
        </pc:sldMkLst>
      </pc:sldChg>
      <pc:sldChg chg="del">
        <pc:chgData name="Gitte Nygaard Aasbjerg" userId="f2dd8b2e-7802-4101-98ca-2b73d689b142" providerId="ADAL" clId="{B316F360-353E-6348-ACF3-F2CF2E354C26}" dt="2025-02-23T06:45:54.271" v="214" actId="2696"/>
        <pc:sldMkLst>
          <pc:docMk/>
          <pc:sldMk cId="3787178956" sldId="315"/>
        </pc:sldMkLst>
      </pc:sldChg>
      <pc:sldChg chg="modSp add del mod">
        <pc:chgData name="Gitte Nygaard Aasbjerg" userId="f2dd8b2e-7802-4101-98ca-2b73d689b142" providerId="ADAL" clId="{B316F360-353E-6348-ACF3-F2CF2E354C26}" dt="2025-02-23T07:01:03.492" v="356" actId="2696"/>
        <pc:sldMkLst>
          <pc:docMk/>
          <pc:sldMk cId="4204307093" sldId="316"/>
        </pc:sldMkLst>
      </pc:sldChg>
      <pc:sldChg chg="modSp add del mod">
        <pc:chgData name="Gitte Nygaard Aasbjerg" userId="f2dd8b2e-7802-4101-98ca-2b73d689b142" providerId="ADAL" clId="{B316F360-353E-6348-ACF3-F2CF2E354C26}" dt="2025-02-23T07:00:58.406" v="353" actId="2696"/>
        <pc:sldMkLst>
          <pc:docMk/>
          <pc:sldMk cId="2016416539" sldId="317"/>
        </pc:sldMkLst>
      </pc:sldChg>
      <pc:sldChg chg="add">
        <pc:chgData name="Gitte Nygaard Aasbjerg" userId="f2dd8b2e-7802-4101-98ca-2b73d689b142" providerId="ADAL" clId="{B316F360-353E-6348-ACF3-F2CF2E354C26}" dt="2025-02-23T06:46:54.891" v="215"/>
        <pc:sldMkLst>
          <pc:docMk/>
          <pc:sldMk cId="485592419" sldId="318"/>
        </pc:sldMkLst>
      </pc:sldChg>
      <pc:sldChg chg="add del">
        <pc:chgData name="Gitte Nygaard Aasbjerg" userId="f2dd8b2e-7802-4101-98ca-2b73d689b142" providerId="ADAL" clId="{B316F360-353E-6348-ACF3-F2CF2E354C26}" dt="2025-02-23T07:04:56.502" v="381" actId="2696"/>
        <pc:sldMkLst>
          <pc:docMk/>
          <pc:sldMk cId="906887536" sldId="319"/>
        </pc:sldMkLst>
      </pc:sldChg>
      <pc:sldChg chg="add">
        <pc:chgData name="Gitte Nygaard Aasbjerg" userId="f2dd8b2e-7802-4101-98ca-2b73d689b142" providerId="ADAL" clId="{B316F360-353E-6348-ACF3-F2CF2E354C26}" dt="2025-02-23T07:05:02.423" v="382"/>
        <pc:sldMkLst>
          <pc:docMk/>
          <pc:sldMk cId="3556380720" sldId="319"/>
        </pc:sldMkLst>
      </pc:sldChg>
      <pc:sldChg chg="modSp add del mod">
        <pc:chgData name="Gitte Nygaard Aasbjerg" userId="f2dd8b2e-7802-4101-98ca-2b73d689b142" providerId="ADAL" clId="{B316F360-353E-6348-ACF3-F2CF2E354C26}" dt="2025-02-23T07:00:29.102" v="352" actId="2696"/>
        <pc:sldMkLst>
          <pc:docMk/>
          <pc:sldMk cId="2118474490" sldId="320"/>
        </pc:sldMkLst>
      </pc:sldChg>
      <pc:sldChg chg="add mod modShow">
        <pc:chgData name="Gitte Nygaard Aasbjerg" userId="f2dd8b2e-7802-4101-98ca-2b73d689b142" providerId="ADAL" clId="{B316F360-353E-6348-ACF3-F2CF2E354C26}" dt="2025-02-23T06:51:09.841" v="227" actId="729"/>
        <pc:sldMkLst>
          <pc:docMk/>
          <pc:sldMk cId="68412788" sldId="321"/>
        </pc:sldMkLst>
      </pc:sldChg>
      <pc:sldChg chg="add mod modShow">
        <pc:chgData name="Gitte Nygaard Aasbjerg" userId="f2dd8b2e-7802-4101-98ca-2b73d689b142" providerId="ADAL" clId="{B316F360-353E-6348-ACF3-F2CF2E354C26}" dt="2025-02-23T06:51:13.180" v="228" actId="729"/>
        <pc:sldMkLst>
          <pc:docMk/>
          <pc:sldMk cId="3535328334" sldId="322"/>
        </pc:sldMkLst>
      </pc:sldChg>
      <pc:sldChg chg="modSp add del mod">
        <pc:chgData name="Gitte Nygaard Aasbjerg" userId="f2dd8b2e-7802-4101-98ca-2b73d689b142" providerId="ADAL" clId="{B316F360-353E-6348-ACF3-F2CF2E354C26}" dt="2025-02-23T06:47:52.126" v="223" actId="2696"/>
        <pc:sldMkLst>
          <pc:docMk/>
          <pc:sldMk cId="3166289426" sldId="323"/>
        </pc:sldMkLst>
      </pc:sldChg>
      <pc:sldChg chg="add">
        <pc:chgData name="Gitte Nygaard Aasbjerg" userId="f2dd8b2e-7802-4101-98ca-2b73d689b142" providerId="ADAL" clId="{B316F360-353E-6348-ACF3-F2CF2E354C26}" dt="2025-02-23T06:46:54.891" v="215"/>
        <pc:sldMkLst>
          <pc:docMk/>
          <pc:sldMk cId="1949111996" sldId="324"/>
        </pc:sldMkLst>
      </pc:sldChg>
      <pc:sldChg chg="modSp add del mod">
        <pc:chgData name="Gitte Nygaard Aasbjerg" userId="f2dd8b2e-7802-4101-98ca-2b73d689b142" providerId="ADAL" clId="{B316F360-353E-6348-ACF3-F2CF2E354C26}" dt="2025-02-23T07:00:05.790" v="346" actId="2696"/>
        <pc:sldMkLst>
          <pc:docMk/>
          <pc:sldMk cId="1164761395" sldId="325"/>
        </pc:sldMkLst>
      </pc:sldChg>
      <pc:sldChg chg="modSp add del mod">
        <pc:chgData name="Gitte Nygaard Aasbjerg" userId="f2dd8b2e-7802-4101-98ca-2b73d689b142" providerId="ADAL" clId="{B316F360-353E-6348-ACF3-F2CF2E354C26}" dt="2025-02-23T07:00:04.344" v="345" actId="2696"/>
        <pc:sldMkLst>
          <pc:docMk/>
          <pc:sldMk cId="0" sldId="326"/>
        </pc:sldMkLst>
      </pc:sldChg>
      <pc:sldChg chg="add del">
        <pc:chgData name="Gitte Nygaard Aasbjerg" userId="f2dd8b2e-7802-4101-98ca-2b73d689b142" providerId="ADAL" clId="{B316F360-353E-6348-ACF3-F2CF2E354C26}" dt="2025-02-23T07:00:10.016" v="347" actId="2696"/>
        <pc:sldMkLst>
          <pc:docMk/>
          <pc:sldMk cId="3380331234" sldId="327"/>
        </pc:sldMkLst>
      </pc:sldChg>
      <pc:sldChg chg="add del">
        <pc:chgData name="Gitte Nygaard Aasbjerg" userId="f2dd8b2e-7802-4101-98ca-2b73d689b142" providerId="ADAL" clId="{B316F360-353E-6348-ACF3-F2CF2E354C26}" dt="2025-02-23T07:00:11.238" v="348" actId="2696"/>
        <pc:sldMkLst>
          <pc:docMk/>
          <pc:sldMk cId="75430779" sldId="328"/>
        </pc:sldMkLst>
      </pc:sldChg>
      <pc:sldChg chg="add mod modShow">
        <pc:chgData name="Gitte Nygaard Aasbjerg" userId="f2dd8b2e-7802-4101-98ca-2b73d689b142" providerId="ADAL" clId="{B316F360-353E-6348-ACF3-F2CF2E354C26}" dt="2025-02-23T06:50:21.529" v="226" actId="729"/>
        <pc:sldMkLst>
          <pc:docMk/>
          <pc:sldMk cId="4128437857" sldId="329"/>
        </pc:sldMkLst>
      </pc:sldChg>
      <pc:sldChg chg="modSp add mod">
        <pc:chgData name="Gitte Nygaard Aasbjerg" userId="f2dd8b2e-7802-4101-98ca-2b73d689b142" providerId="ADAL" clId="{B316F360-353E-6348-ACF3-F2CF2E354C26}" dt="2025-02-23T07:01:22.865" v="360" actId="113"/>
        <pc:sldMkLst>
          <pc:docMk/>
          <pc:sldMk cId="84917722" sldId="330"/>
        </pc:sldMkLst>
        <pc:spChg chg="mod">
          <ac:chgData name="Gitte Nygaard Aasbjerg" userId="f2dd8b2e-7802-4101-98ca-2b73d689b142" providerId="ADAL" clId="{B316F360-353E-6348-ACF3-F2CF2E354C26}" dt="2025-02-23T07:01:22.865" v="360" actId="113"/>
          <ac:spMkLst>
            <pc:docMk/>
            <pc:sldMk cId="84917722" sldId="330"/>
            <ac:spMk id="3" creationId="{D5E4B77B-F75E-8B52-8106-E96D0CAD3214}"/>
          </ac:spMkLst>
        </pc:spChg>
      </pc:sldChg>
      <pc:sldChg chg="add del">
        <pc:chgData name="Gitte Nygaard Aasbjerg" userId="f2dd8b2e-7802-4101-98ca-2b73d689b142" providerId="ADAL" clId="{B316F360-353E-6348-ACF3-F2CF2E354C26}" dt="2025-02-23T07:00:14.940" v="349" actId="2696"/>
        <pc:sldMkLst>
          <pc:docMk/>
          <pc:sldMk cId="270537564" sldId="330"/>
        </pc:sldMkLst>
      </pc:sldChg>
      <pc:sldChg chg="modSp add mod">
        <pc:chgData name="Gitte Nygaard Aasbjerg" userId="f2dd8b2e-7802-4101-98ca-2b73d689b142" providerId="ADAL" clId="{B316F360-353E-6348-ACF3-F2CF2E354C26}" dt="2025-02-23T07:02:01.342" v="366" actId="207"/>
        <pc:sldMkLst>
          <pc:docMk/>
          <pc:sldMk cId="30717225" sldId="331"/>
        </pc:sldMkLst>
        <pc:spChg chg="mod">
          <ac:chgData name="Gitte Nygaard Aasbjerg" userId="f2dd8b2e-7802-4101-98ca-2b73d689b142" providerId="ADAL" clId="{B316F360-353E-6348-ACF3-F2CF2E354C26}" dt="2025-02-23T07:02:01.342" v="366" actId="207"/>
          <ac:spMkLst>
            <pc:docMk/>
            <pc:sldMk cId="30717225" sldId="331"/>
            <ac:spMk id="3" creationId="{23C150D9-95F2-106C-9EA6-6F065DA0D700}"/>
          </ac:spMkLst>
        </pc:spChg>
        <pc:spChg chg="mod">
          <ac:chgData name="Gitte Nygaard Aasbjerg" userId="f2dd8b2e-7802-4101-98ca-2b73d689b142" providerId="ADAL" clId="{B316F360-353E-6348-ACF3-F2CF2E354C26}" dt="2025-02-23T07:01:51.518" v="363"/>
          <ac:spMkLst>
            <pc:docMk/>
            <pc:sldMk cId="30717225" sldId="331"/>
            <ac:spMk id="4" creationId="{68FF6595-4D0D-C20A-D158-1063DB738A5D}"/>
          </ac:spMkLst>
        </pc:spChg>
      </pc:sldChg>
      <pc:sldChg chg="modSp add mod">
        <pc:chgData name="Gitte Nygaard Aasbjerg" userId="f2dd8b2e-7802-4101-98ca-2b73d689b142" providerId="ADAL" clId="{B316F360-353E-6348-ACF3-F2CF2E354C26}" dt="2025-02-23T07:03:43.634" v="377" actId="108"/>
        <pc:sldMkLst>
          <pc:docMk/>
          <pc:sldMk cId="2728036726" sldId="332"/>
        </pc:sldMkLst>
        <pc:spChg chg="mod">
          <ac:chgData name="Gitte Nygaard Aasbjerg" userId="f2dd8b2e-7802-4101-98ca-2b73d689b142" providerId="ADAL" clId="{B316F360-353E-6348-ACF3-F2CF2E354C26}" dt="2025-02-23T07:03:43.634" v="377" actId="108"/>
          <ac:spMkLst>
            <pc:docMk/>
            <pc:sldMk cId="2728036726" sldId="332"/>
            <ac:spMk id="3" creationId="{CE3161E8-4DAD-C749-F9FD-16F176575A71}"/>
          </ac:spMkLst>
        </pc:spChg>
      </pc:sldChg>
      <pc:sldChg chg="add">
        <pc:chgData name="Gitte Nygaard Aasbjerg" userId="f2dd8b2e-7802-4101-98ca-2b73d689b142" providerId="ADAL" clId="{B316F360-353E-6348-ACF3-F2CF2E354C26}" dt="2025-02-23T07:04:01.841" v="380"/>
        <pc:sldMkLst>
          <pc:docMk/>
          <pc:sldMk cId="768283742" sldId="33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A410DD-5F2E-D74A-9D5A-7E45D795763D}" type="datetimeFigureOut">
              <a:rPr lang="en-DK" smtClean="0"/>
              <a:t>2/23/25</a:t>
            </a:fld>
            <a:endParaRPr lang="en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24FD2A-56DE-9548-8C51-7BC09F589A42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981324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534988"/>
            <a:ext cx="4221163" cy="2374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355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534988"/>
            <a:ext cx="4221163" cy="2374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0179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534988"/>
            <a:ext cx="4221163" cy="2374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7435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534988"/>
            <a:ext cx="4221163" cy="2374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6128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534988"/>
            <a:ext cx="4221163" cy="2374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94724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534988"/>
            <a:ext cx="4221163" cy="2374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30310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534988"/>
            <a:ext cx="4221163" cy="2374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75667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534988"/>
            <a:ext cx="4221163" cy="2374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6019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534988"/>
            <a:ext cx="4221163" cy="2374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54039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534988"/>
            <a:ext cx="4221163" cy="2374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17425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534988"/>
            <a:ext cx="4221163" cy="2374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9562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534988"/>
            <a:ext cx="4221163" cy="2374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/>
              <a:t>Only 2% of desktop computers use Linux.</a:t>
            </a:r>
          </a:p>
          <a:p>
            <a:endParaRPr lang="en-GB"/>
          </a:p>
          <a:p>
            <a:r>
              <a:rPr lang="en-GB"/>
              <a:t>It is used in all top500 supercomputers in the world.</a:t>
            </a:r>
          </a:p>
          <a:p>
            <a:endParaRPr lang="en-GB"/>
          </a:p>
          <a:p>
            <a:r>
              <a:rPr lang="en-GB"/>
              <a:t>The vast majority of other electronics use Linux. </a:t>
            </a:r>
          </a:p>
          <a:p>
            <a:endParaRPr lang="en-GB"/>
          </a:p>
          <a:p>
            <a:endParaRPr lang="en-GB"/>
          </a:p>
          <a:p>
            <a:pPr marL="342900" indent="-342900">
              <a:buAutoNum type="alphaLcParenR"/>
            </a:pPr>
            <a:r>
              <a:rPr lang="en-GB"/>
              <a:t>It is free</a:t>
            </a:r>
          </a:p>
          <a:p>
            <a:pPr marL="342900" indent="-342900">
              <a:buAutoNum type="alphaLcParenR"/>
            </a:pPr>
            <a:r>
              <a:rPr lang="en-GB"/>
              <a:t>It is open source</a:t>
            </a:r>
          </a:p>
          <a:p>
            <a:pPr marL="342900" indent="-342900">
              <a:buAutoNum type="alphaLcParenR"/>
            </a:pPr>
            <a:r>
              <a:rPr lang="en-GB"/>
              <a:t>It is reliable</a:t>
            </a:r>
          </a:p>
          <a:p>
            <a:pPr marL="342900" indent="-342900">
              <a:buAutoNum type="alphaLcParenR"/>
            </a:pPr>
            <a:r>
              <a:rPr lang="en-GB"/>
              <a:t>Derivatives can be licensed</a:t>
            </a:r>
          </a:p>
          <a:p>
            <a:pPr marL="342900" indent="-342900">
              <a:buAutoNum type="alphaLcParenR"/>
            </a:pPr>
            <a:endParaRPr lang="en-GB"/>
          </a:p>
          <a:p>
            <a:pPr marL="0" indent="0">
              <a:buNone/>
            </a:pPr>
            <a:r>
              <a:rPr lang="en-GB"/>
              <a:t>These three reasons combined means that there is no point in creating new OS. Any company who needs that, can take Linux and customize it to their needs.</a:t>
            </a:r>
          </a:p>
        </p:txBody>
      </p:sp>
    </p:spTree>
    <p:extLst>
      <p:ext uri="{BB962C8B-B14F-4D97-AF65-F5344CB8AC3E}">
        <p14:creationId xmlns:p14="http://schemas.microsoft.com/office/powerpoint/2010/main" val="27062988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534988"/>
            <a:ext cx="4221163" cy="2374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91025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534988"/>
            <a:ext cx="4221163" cy="2374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0122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B818A-2C01-18E8-A106-4167C7EB6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1B3C46-FD39-5A19-5E61-1DEE86515E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30200" y="534988"/>
            <a:ext cx="4221163" cy="2374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02D905-A260-0A22-5692-F9B663D572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95259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534988"/>
            <a:ext cx="4221163" cy="2374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09830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534988"/>
            <a:ext cx="4221163" cy="2374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0208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534988"/>
            <a:ext cx="4221163" cy="2374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54039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534988"/>
            <a:ext cx="4221163" cy="2374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3574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534988"/>
            <a:ext cx="4221163" cy="2374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11773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534988"/>
            <a:ext cx="4221163" cy="2374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2409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391D9C-F2B7-44EB-5A67-EF8CA53BC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093D5D-CFB8-9CCC-0864-A275BD62D0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30200" y="534988"/>
            <a:ext cx="4221163" cy="2374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5B03E9-F0C8-C3A4-CD66-DC32904BF7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5817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534988"/>
            <a:ext cx="4221163" cy="2374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/>
              <a:t>Only 2% of desktop computers use Linux.</a:t>
            </a:r>
          </a:p>
          <a:p>
            <a:endParaRPr lang="en-GB"/>
          </a:p>
          <a:p>
            <a:r>
              <a:rPr lang="en-GB"/>
              <a:t>It is used in all top500 supercomputers in the world.</a:t>
            </a:r>
          </a:p>
          <a:p>
            <a:endParaRPr lang="en-GB"/>
          </a:p>
          <a:p>
            <a:r>
              <a:rPr lang="en-GB"/>
              <a:t>The vast majority of other electronics use Linux. </a:t>
            </a:r>
          </a:p>
          <a:p>
            <a:endParaRPr lang="en-GB"/>
          </a:p>
          <a:p>
            <a:endParaRPr lang="en-GB"/>
          </a:p>
          <a:p>
            <a:pPr marL="342900" indent="-342900">
              <a:buAutoNum type="alphaLcParenR"/>
            </a:pPr>
            <a:r>
              <a:rPr lang="en-GB"/>
              <a:t>It is free</a:t>
            </a:r>
          </a:p>
          <a:p>
            <a:pPr marL="342900" indent="-342900">
              <a:buAutoNum type="alphaLcParenR"/>
            </a:pPr>
            <a:r>
              <a:rPr lang="en-GB"/>
              <a:t>It is open source</a:t>
            </a:r>
          </a:p>
          <a:p>
            <a:pPr marL="342900" indent="-342900">
              <a:buAutoNum type="alphaLcParenR"/>
            </a:pPr>
            <a:r>
              <a:rPr lang="en-GB"/>
              <a:t>It is reliable</a:t>
            </a:r>
          </a:p>
          <a:p>
            <a:pPr marL="342900" indent="-342900">
              <a:buAutoNum type="alphaLcParenR"/>
            </a:pPr>
            <a:r>
              <a:rPr lang="en-GB"/>
              <a:t>Derivatives can be licensed</a:t>
            </a:r>
          </a:p>
          <a:p>
            <a:pPr marL="342900" indent="-342900">
              <a:buAutoNum type="alphaLcParenR"/>
            </a:pPr>
            <a:endParaRPr lang="en-GB"/>
          </a:p>
          <a:p>
            <a:pPr marL="0" indent="0">
              <a:buNone/>
            </a:pPr>
            <a:r>
              <a:rPr lang="en-GB"/>
              <a:t>These three reasons combined means that there is no point in creating new OS. Any company who needs that, can take Linux and customize it to their needs.</a:t>
            </a:r>
          </a:p>
        </p:txBody>
      </p:sp>
    </p:spTree>
    <p:extLst>
      <p:ext uri="{BB962C8B-B14F-4D97-AF65-F5344CB8AC3E}">
        <p14:creationId xmlns:p14="http://schemas.microsoft.com/office/powerpoint/2010/main" val="28195625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534988"/>
            <a:ext cx="4221163" cy="2374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8921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534988"/>
            <a:ext cx="4221163" cy="2374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77754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534988"/>
            <a:ext cx="4221163" cy="2374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85168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534988"/>
            <a:ext cx="4221163" cy="2374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You use a wildcard </a:t>
            </a:r>
            <a:r>
              <a:rPr lang="en-US">
                <a:solidFill>
                  <a:srgbClr val="00B0F0"/>
                </a:solidFill>
              </a:rPr>
              <a:t>*</a:t>
            </a:r>
            <a:r>
              <a:rPr lang="en-US"/>
              <a:t> when you want to handle multiple files.</a:t>
            </a:r>
            <a:br>
              <a:rPr lang="en-US"/>
            </a:br>
            <a:endParaRPr lang="en-US"/>
          </a:p>
          <a:p>
            <a:pPr marL="0" indent="0">
              <a:buNone/>
            </a:pPr>
            <a:r>
              <a:rPr lang="en-US"/>
              <a:t>A wild card acts like a placeholder, so if multiple files fit the pattern, the command will be used on those files. 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74840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534988"/>
            <a:ext cx="4221163" cy="2374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You use a wildcard </a:t>
            </a:r>
            <a:r>
              <a:rPr lang="en-US">
                <a:solidFill>
                  <a:srgbClr val="00B0F0"/>
                </a:solidFill>
              </a:rPr>
              <a:t>*</a:t>
            </a:r>
            <a:r>
              <a:rPr lang="en-US"/>
              <a:t> when you want to handle multiple files.</a:t>
            </a:r>
            <a:br>
              <a:rPr lang="en-US"/>
            </a:br>
            <a:endParaRPr lang="en-US"/>
          </a:p>
          <a:p>
            <a:pPr marL="0" indent="0">
              <a:buNone/>
            </a:pPr>
            <a:r>
              <a:rPr lang="en-US"/>
              <a:t>A wild card acts like a placeholder, so if multiple files fit the pattern, the command will be used on those files. 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58036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534988"/>
            <a:ext cx="4221163" cy="2374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800">
                <a:solidFill>
                  <a:srgbClr val="000000"/>
                </a:solidFill>
                <a:effectLst/>
                <a:latin typeface="Aptos" panose="020B00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To open a file using nano, simply type nano in front of the file you wish to edit; for example</a:t>
            </a:r>
            <a:r>
              <a:rPr lang="en-DK">
                <a:effectLst/>
              </a:rPr>
              <a:t> </a:t>
            </a:r>
          </a:p>
          <a:p>
            <a:endParaRPr lang="en-DK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Aptos" panose="020B00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In the very bottom of the nano text editor, you will see a section of key options, including saving changes (Ctrl + O), exiting (Ctrl + X), etc. To perform one of these options, press Ctrl and the letter associated with the option. You can save the script when exiting.</a:t>
            </a:r>
            <a:endParaRPr lang="en-DK" sz="1800">
              <a:effectLst/>
              <a:latin typeface="Aptos" panose="020B00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07966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534988"/>
            <a:ext cx="4221163" cy="2374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86779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534988"/>
            <a:ext cx="4221163" cy="2374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61391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534988"/>
            <a:ext cx="4221163" cy="2374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01484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534988"/>
            <a:ext cx="4221163" cy="2374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Different projects might utilize the same data</a:t>
            </a:r>
          </a:p>
          <a:p>
            <a:endParaRPr lang="en-US"/>
          </a:p>
          <a:p>
            <a:r>
              <a:rPr lang="en-US"/>
              <a:t>It is space-inefficient to copy files over for each project</a:t>
            </a:r>
          </a:p>
          <a:p>
            <a:endParaRPr lang="en-US"/>
          </a:p>
          <a:p>
            <a:r>
              <a:rPr lang="en-US"/>
              <a:t>Instead, you would use symbolic links </a:t>
            </a:r>
          </a:p>
          <a:p>
            <a:endParaRPr lang="en-GB"/>
          </a:p>
          <a:p>
            <a:endParaRPr lang="en-GB"/>
          </a:p>
          <a:p>
            <a:r>
              <a:rPr lang="en-US"/>
              <a:t>A link is a pointer to a file (shortcut)</a:t>
            </a:r>
          </a:p>
          <a:p>
            <a:r>
              <a:rPr lang="en-US"/>
              <a:t>If you perform commands on a link, </a:t>
            </a:r>
            <a:br>
              <a:rPr lang="en-US"/>
            </a:br>
            <a:r>
              <a:rPr lang="en-US" i="1"/>
              <a:t>the program will perform them on the original file</a:t>
            </a:r>
          </a:p>
          <a:p>
            <a:endParaRPr lang="en-US"/>
          </a:p>
          <a:p>
            <a:r>
              <a:rPr lang="en-US"/>
              <a:t>A symbolic link is a link that includes the path to its target</a:t>
            </a:r>
          </a:p>
          <a:p>
            <a:r>
              <a:rPr lang="en-US"/>
              <a:t>Symbolic links are not updated</a:t>
            </a:r>
          </a:p>
          <a:p>
            <a:pPr lvl="1"/>
            <a:r>
              <a:rPr lang="en-US"/>
              <a:t>The link is dead if you move the original file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3307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534988"/>
            <a:ext cx="4221163" cy="2374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59174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534988"/>
            <a:ext cx="4221163" cy="2374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053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534988"/>
            <a:ext cx="4221163" cy="2374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3023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D2E5D-721D-A31B-E808-3B65B5BFE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E605CC-0BDA-D5F5-3ADA-F6CE38BB0A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30200" y="534988"/>
            <a:ext cx="4221163" cy="2374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069658-7ADB-4990-7AE5-42DB0565FE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1089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534988"/>
            <a:ext cx="4221163" cy="2374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330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534988"/>
            <a:ext cx="4221163" cy="2374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0392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AA683-28EC-42BB-E3A7-AFB69B7D6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609813-4E6E-4572-EDD5-85D51C33EA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30200" y="534988"/>
            <a:ext cx="4221163" cy="2374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0E7A51-D5B3-0CF0-6288-F9E87113DD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213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7145"/>
            <a:ext cx="12192000" cy="6857999"/>
          </a:xfrm>
          <a:prstGeom prst="rect">
            <a:avLst/>
          </a:prstGeom>
          <a:noFill/>
        </p:spPr>
      </p:pic>
      <p:sp>
        <p:nvSpPr>
          <p:cNvPr id="181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1803" y="3598863"/>
            <a:ext cx="11275484" cy="514350"/>
          </a:xfrm>
        </p:spPr>
        <p:txBody>
          <a:bodyPr/>
          <a:lstStyle>
            <a:lvl1pPr>
              <a:defRPr sz="3200" b="0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31803" y="4318000"/>
            <a:ext cx="11275484" cy="1421618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  <p:pic>
        <p:nvPicPr>
          <p:cNvPr id="8" name="Picture 12"/>
          <p:cNvPicPr>
            <a:picLocks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</a:blip>
          <a:srcRect/>
          <a:stretch>
            <a:fillRect/>
          </a:stretch>
        </p:blipFill>
        <p:spPr bwMode="auto">
          <a:xfrm>
            <a:off x="10318749" y="504825"/>
            <a:ext cx="1263651" cy="113665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9108000" y="6480000"/>
            <a:ext cx="255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580567E-5E8F-47A5-90DF-8BFEB1A7152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5238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defRPr sz="2400"/>
            </a:lvl1pPr>
            <a:lvl2pPr marL="269861" indent="-26986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  <a:tabLst>
                <a:tab pos="269861" algn="l"/>
              </a:tabLst>
              <a:defRPr sz="2400">
                <a:latin typeface="Tahoma" pitchFamily="34" charset="0"/>
                <a:cs typeface="Tahoma" pitchFamily="34" charset="0"/>
              </a:defRPr>
            </a:lvl2pPr>
            <a:lvl3pPr marL="541312" indent="-271449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Tahoma" pitchFamily="34" charset="0"/>
              <a:buChar char="–"/>
              <a:tabLst>
                <a:tab pos="541312" algn="l"/>
              </a:tabLst>
              <a:defRPr sz="2400">
                <a:latin typeface="Tahoma" pitchFamily="34" charset="0"/>
                <a:cs typeface="Tahoma" pitchFamily="34" charset="0"/>
              </a:defRPr>
            </a:lvl3pPr>
            <a:lvl5pPr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fld id="{0580567E-5E8F-47A5-90DF-8BFEB1A7152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0957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48000" y="4012163"/>
            <a:ext cx="10800000" cy="1794912"/>
          </a:xfr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41362" y="647554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F9E29A8E-A0F1-419A-8E8B-A78BF9C70DE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972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A6F54F-4E19-0838-2418-A709FF6EAD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0567E-5E8F-47A5-90DF-8BFEB1A7152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454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8000" y="4012163"/>
            <a:ext cx="10800000" cy="1794912"/>
          </a:xfr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8000" y="3312000"/>
            <a:ext cx="10800000" cy="504000"/>
          </a:xfr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European Centre for Disease Prevention and Control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2872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223936"/>
            <a:ext cx="10354188" cy="951722"/>
          </a:xfrm>
        </p:spPr>
        <p:txBody>
          <a:bodyPr>
            <a:normAutofit/>
          </a:bodyPr>
          <a:lstStyle>
            <a:lvl1pPr>
              <a:defRPr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1999" y="1474237"/>
            <a:ext cx="11352563" cy="4702726"/>
          </a:xfrm>
        </p:spPr>
        <p:txBody>
          <a:bodyPr/>
          <a:lstStyle>
            <a:lvl1pPr marL="0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1999" y="6475541"/>
            <a:ext cx="7733681" cy="365125"/>
          </a:xfrm>
        </p:spPr>
        <p:txBody>
          <a:bodyPr/>
          <a:lstStyle>
            <a:lvl1pPr algn="l"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41362" y="647554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F9E29A8E-A0F1-419A-8E8B-A78BF9C70DE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1135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48000" y="4012163"/>
            <a:ext cx="10800000" cy="1794912"/>
          </a:xfr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41362" y="647554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F9E29A8E-A0F1-419A-8E8B-A78BF9C70DE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817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1801" y="142890"/>
            <a:ext cx="103183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7" y="1079500"/>
            <a:ext cx="11368617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0"/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9108000" y="6480015"/>
            <a:ext cx="2556000" cy="365125"/>
          </a:xfrm>
          <a:prstGeom prst="rect">
            <a:avLst/>
          </a:prstGeom>
        </p:spPr>
        <p:txBody>
          <a:bodyPr vert="horz" lIns="91440" tIns="36000" rIns="91440" bIns="36000" rtlCol="0" anchor="ctr" anchorCtr="0"/>
          <a:lstStyle>
            <a:lvl1pPr algn="r">
              <a:lnSpc>
                <a:spcPct val="100000"/>
              </a:lnSpc>
              <a:defRPr sz="1200" b="0">
                <a:solidFill>
                  <a:schemeClr val="bg1"/>
                </a:solidFill>
              </a:defRPr>
            </a:lvl1pPr>
          </a:lstStyle>
          <a:p>
            <a:fld id="{0580567E-5E8F-47A5-90DF-8BFEB1A71525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8"/>
          <p:cNvPicPr>
            <a:picLocks noChangeArrowheads="1"/>
          </p:cNvPicPr>
          <p:nvPr userDrawn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</a:blip>
          <a:srcRect/>
          <a:stretch>
            <a:fillRect/>
          </a:stretch>
        </p:blipFill>
        <p:spPr bwMode="auto">
          <a:xfrm>
            <a:off x="10917773" y="139754"/>
            <a:ext cx="882651" cy="793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2427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Tahoma" pitchFamily="34" charset="0"/>
          <a:ea typeface="+mj-ea"/>
          <a:cs typeface="Tahoma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Tahoma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Tahoma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Tahoma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Tahoma" pitchFamily="34" charset="0"/>
        </a:defRPr>
      </a:lvl5pPr>
      <a:lvl6pPr marL="457178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Tahoma" pitchFamily="34" charset="0"/>
        </a:defRPr>
      </a:lvl6pPr>
      <a:lvl7pPr marL="91435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Tahoma" pitchFamily="34" charset="0"/>
        </a:defRPr>
      </a:lvl7pPr>
      <a:lvl8pPr marL="1371532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Tahoma" pitchFamily="34" charset="0"/>
        </a:defRPr>
      </a:lvl8pPr>
      <a:lvl9pPr marL="182870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90000"/>
        </a:lnSpc>
        <a:spcBef>
          <a:spcPts val="300"/>
        </a:spcBef>
        <a:spcAft>
          <a:spcPts val="600"/>
        </a:spcAft>
        <a:buFont typeface="Wingdings" pitchFamily="2" charset="2"/>
        <a:tabLst/>
        <a:defRPr sz="24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1pPr>
      <a:lvl2pPr marL="269861" indent="-269861"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2pPr>
      <a:lvl3pPr marL="541312" indent="-271449" algn="l" rtl="0" eaLnBrk="1" fontAlgn="base" hangingPunct="1">
        <a:lnSpc>
          <a:spcPct val="90000"/>
        </a:lnSpc>
        <a:spcBef>
          <a:spcPct val="20000"/>
        </a:spcBef>
        <a:spcAft>
          <a:spcPts val="300"/>
        </a:spcAft>
        <a:buFont typeface="Tahoma" pitchFamily="34" charset="0"/>
        <a:buChar char="–"/>
        <a:defRPr sz="2400">
          <a:solidFill>
            <a:schemeClr val="tx1"/>
          </a:solidFill>
          <a:latin typeface="+mn-lt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8339A-AD4C-4299-B676-C4ADA05616EE}" type="datetime1">
              <a:rPr lang="en-GB" smtClean="0"/>
              <a:t>23/02/2025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29A8E-A0F1-419A-8E8B-A78BF9C70D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9689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4057" y="4760676"/>
            <a:ext cx="10869432" cy="1146523"/>
          </a:xfrm>
        </p:spPr>
        <p:txBody>
          <a:bodyPr/>
          <a:lstStyle/>
          <a:p>
            <a:br>
              <a:rPr lang="en-GB" sz="4000" b="1" dirty="0"/>
            </a:br>
            <a:r>
              <a:rPr lang="en-GB" sz="4000" b="1" dirty="0"/>
              <a:t>Introduction to the Command-line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4057" y="3600010"/>
            <a:ext cx="11210092" cy="462721"/>
          </a:xfrm>
        </p:spPr>
        <p:txBody>
          <a:bodyPr/>
          <a:lstStyle/>
          <a:p>
            <a:r>
              <a:rPr lang="da-DK" sz="2800" b="0" dirty="0" err="1">
                <a:latin typeface="Tahoma"/>
                <a:ea typeface="Tahoma"/>
                <a:cs typeface="Tahoma"/>
              </a:rPr>
              <a:t>GenEpi-BioTrain</a:t>
            </a:r>
            <a:r>
              <a:rPr lang="da-DK" sz="2800" b="0" dirty="0">
                <a:latin typeface="Tahoma"/>
                <a:ea typeface="Tahoma"/>
                <a:cs typeface="Tahoma"/>
              </a:rPr>
              <a:t> - Training in </a:t>
            </a:r>
            <a:r>
              <a:rPr lang="da-DK" sz="2800" b="0" dirty="0" err="1">
                <a:latin typeface="Tahoma"/>
                <a:ea typeface="Tahoma"/>
                <a:cs typeface="Tahoma"/>
              </a:rPr>
              <a:t>Genomic</a:t>
            </a:r>
            <a:r>
              <a:rPr lang="da-DK" sz="2800" b="0" dirty="0">
                <a:latin typeface="Tahoma"/>
                <a:ea typeface="Tahoma"/>
                <a:cs typeface="Tahoma"/>
              </a:rPr>
              <a:t> </a:t>
            </a:r>
            <a:r>
              <a:rPr lang="da-DK" sz="2800" b="0" dirty="0" err="1">
                <a:latin typeface="Tahoma"/>
                <a:ea typeface="Tahoma"/>
                <a:cs typeface="Tahoma"/>
              </a:rPr>
              <a:t>Epidemiology</a:t>
            </a:r>
            <a:r>
              <a:rPr lang="da-DK" sz="2800" b="0" dirty="0">
                <a:latin typeface="Tahoma"/>
                <a:ea typeface="Tahoma"/>
                <a:cs typeface="Tahoma"/>
              </a:rPr>
              <a:t> and Public Health </a:t>
            </a:r>
            <a:r>
              <a:rPr lang="da-DK" sz="2800" b="0" dirty="0" err="1">
                <a:latin typeface="Tahoma"/>
                <a:ea typeface="Tahoma"/>
                <a:cs typeface="Tahoma"/>
              </a:rPr>
              <a:t>Bioinformatics</a:t>
            </a:r>
            <a:r>
              <a:rPr lang="da-DK" sz="2800" b="0" dirty="0">
                <a:latin typeface="Tahoma"/>
                <a:ea typeface="Tahoma"/>
                <a:cs typeface="Tahoma"/>
              </a:rPr>
              <a:t> “</a:t>
            </a:r>
            <a:r>
              <a:rPr lang="da-DK" sz="2800" b="0" dirty="0" err="1">
                <a:latin typeface="Tahoma"/>
                <a:ea typeface="Tahoma"/>
                <a:cs typeface="Tahoma"/>
              </a:rPr>
              <a:t>Bridging</a:t>
            </a:r>
            <a:r>
              <a:rPr lang="da-DK" sz="2800" b="0" dirty="0">
                <a:latin typeface="Tahoma"/>
                <a:ea typeface="Tahoma"/>
                <a:cs typeface="Tahoma"/>
              </a:rPr>
              <a:t> the Gap” - Third edition (TB and AMR)</a:t>
            </a:r>
          </a:p>
          <a:p>
            <a:endParaRPr lang="en-GB" sz="2800" b="0" dirty="0">
              <a:latin typeface="Tahoma"/>
              <a:ea typeface="Tahoma"/>
              <a:cs typeface="Tahoma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44057" y="5652001"/>
            <a:ext cx="10869432" cy="99853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3000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3000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3000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Tahoma" pitchFamily="34" charset="0"/>
              </a:rPr>
              <a:t>February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23</a:t>
            </a:r>
            <a:r>
              <a:rPr lang="en-GB" sz="2000" baseline="30000" dirty="0" err="1">
                <a:solidFill>
                  <a:prstClr val="white"/>
                </a:solidFill>
                <a:latin typeface="Tahoma" pitchFamily="34" charset="0"/>
              </a:rPr>
              <a:t>rd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7FB10-A95A-D569-268F-084097B36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8D42F-F82E-9ADE-4B4B-123F65DFB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150D9-95F2-106C-9EA6-6F065DA0D7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Specific objectives of this session: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Introducing the command-line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1" dirty="0"/>
              <a:t>Navigating the File System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Working the File System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Special Characters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FF6595-4D0D-C20A-D158-1063DB738A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08000" y="6480015"/>
            <a:ext cx="2556000" cy="365125"/>
          </a:xfrm>
          <a:prstGeom prst="rect">
            <a:avLst/>
          </a:prstGeom>
        </p:spPr>
        <p:txBody>
          <a:bodyPr vert="horz" lIns="91440" tIns="36000" rIns="91440" bIns="36000" rtlCol="0" anchor="ctr" anchorCtr="0"/>
          <a:lstStyle>
            <a:defPPr>
              <a:defRPr lang="en-DK"/>
            </a:defPPr>
            <a:lvl1pPr marL="0" algn="r" defTabSz="914400" rtl="0" eaLnBrk="1" latinLnBrk="0" hangingPunct="1">
              <a:lnSpc>
                <a:spcPct val="100000"/>
              </a:lnSpc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80567E-5E8F-47A5-90DF-8BFEB1A71525}" type="slidenum">
              <a:rPr lang="en-GB" smtClean="0"/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17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19F4359-7B2B-154B-C239-502200B72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18" y="3749674"/>
            <a:ext cx="3797300" cy="2730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Navigating the File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636125" y="6480175"/>
            <a:ext cx="2555875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80567E-5E8F-47A5-90DF-8BFEB1A7152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E5E2AF-162E-5E3D-1E83-7D775318A624}"/>
              </a:ext>
            </a:extLst>
          </p:cNvPr>
          <p:cNvSpPr/>
          <p:nvPr/>
        </p:nvSpPr>
        <p:spPr>
          <a:xfrm>
            <a:off x="2415360" y="5498110"/>
            <a:ext cx="1801658" cy="171170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857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Navigating the File System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31999" y="1474237"/>
            <a:ext cx="11635823" cy="4702726"/>
          </a:xfrm>
        </p:spPr>
        <p:txBody>
          <a:bodyPr/>
          <a:lstStyle/>
          <a:p>
            <a:r>
              <a:rPr lang="en-GB">
                <a:solidFill>
                  <a:srgbClr val="7CBDC0"/>
                </a:solidFill>
              </a:rPr>
              <a:t>Absolute path</a:t>
            </a:r>
            <a:r>
              <a:rPr lang="en-GB"/>
              <a:t>:	</a:t>
            </a:r>
            <a:r>
              <a:rPr lang="en-GB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/home/</a:t>
            </a:r>
            <a:r>
              <a:rPr lang="en-GB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alice</a:t>
            </a:r>
            <a:r>
              <a:rPr lang="en-GB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/Documents/work/</a:t>
            </a:r>
            <a:r>
              <a:rPr lang="en-GB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presentation.pptx</a:t>
            </a:r>
            <a:r>
              <a:rPr lang="en-GB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en-GB">
                <a:solidFill>
                  <a:srgbClr val="72B32E"/>
                </a:solidFill>
              </a:rPr>
              <a:t>Relative path</a:t>
            </a:r>
            <a:r>
              <a:rPr lang="en-GB"/>
              <a:t>: 	</a:t>
            </a:r>
            <a:r>
              <a:rPr lang="en-GB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Documents/work/</a:t>
            </a:r>
            <a:r>
              <a:rPr lang="en-GB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presentation.pptx</a:t>
            </a:r>
            <a:r>
              <a:rPr lang="en-GB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endParaRPr lang="en-GB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636125" y="6480175"/>
            <a:ext cx="2555875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80567E-5E8F-47A5-90DF-8BFEB1A7152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D21129D-0C90-8C75-9078-69437F5C1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18" y="3749674"/>
            <a:ext cx="3797300" cy="27305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3B790FE-40CC-6F03-D974-C2C8D4A6DB6D}"/>
              </a:ext>
            </a:extLst>
          </p:cNvPr>
          <p:cNvSpPr/>
          <p:nvPr/>
        </p:nvSpPr>
        <p:spPr>
          <a:xfrm>
            <a:off x="2415360" y="5478449"/>
            <a:ext cx="1801658" cy="190831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FD4B406-9B23-6E74-DDC2-A9ED8B693250}"/>
              </a:ext>
            </a:extLst>
          </p:cNvPr>
          <p:cNvCxnSpPr>
            <a:cxnSpLocks/>
          </p:cNvCxnSpPr>
          <p:nvPr/>
        </p:nvCxnSpPr>
        <p:spPr>
          <a:xfrm flipH="1">
            <a:off x="1879463" y="4274462"/>
            <a:ext cx="41284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B225966-DD2F-A86E-50C7-F1F47524EDEA}"/>
              </a:ext>
            </a:extLst>
          </p:cNvPr>
          <p:cNvCxnSpPr>
            <a:cxnSpLocks/>
          </p:cNvCxnSpPr>
          <p:nvPr/>
        </p:nvCxnSpPr>
        <p:spPr>
          <a:xfrm flipH="1">
            <a:off x="640385" y="3830514"/>
            <a:ext cx="412841" cy="0"/>
          </a:xfrm>
          <a:prstGeom prst="straightConnector1">
            <a:avLst/>
          </a:prstGeom>
          <a:ln w="28575">
            <a:solidFill>
              <a:srgbClr val="7CBD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4640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Where am I?			</a:t>
            </a:r>
            <a:r>
              <a:rPr lang="en-US" b="0" err="1">
                <a:solidFill>
                  <a:srgbClr val="72B32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pwd</a:t>
            </a:r>
            <a:endParaRPr lang="en-GB" b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endParaRPr lang="en-US">
              <a:solidFill>
                <a:srgbClr val="72B32E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US"/>
          </a:p>
          <a:p>
            <a:r>
              <a:rPr lang="en-US"/>
              <a:t> 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636125" y="6480175"/>
            <a:ext cx="2555875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80567E-5E8F-47A5-90DF-8BFEB1A7152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D75A51BD-328B-AC47-127D-AF3530A61D31}"/>
              </a:ext>
            </a:extLst>
          </p:cNvPr>
          <p:cNvSpPr txBox="1">
            <a:spLocks/>
          </p:cNvSpPr>
          <p:nvPr/>
        </p:nvSpPr>
        <p:spPr>
          <a:xfrm>
            <a:off x="431999" y="1474237"/>
            <a:ext cx="11635823" cy="47027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Print working directory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68ABB4-7C27-1C48-7964-CB31DE9FD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18" y="3749674"/>
            <a:ext cx="3797300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878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Where am I?			</a:t>
            </a:r>
            <a:r>
              <a:rPr lang="en-US" b="0" err="1">
                <a:solidFill>
                  <a:srgbClr val="72B32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pwd</a:t>
            </a:r>
            <a:endParaRPr lang="en-GB" b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endParaRPr lang="en-US">
              <a:solidFill>
                <a:srgbClr val="72B32E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US"/>
          </a:p>
          <a:p>
            <a:r>
              <a:rPr lang="en-US"/>
              <a:t> 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636125" y="6480175"/>
            <a:ext cx="2555875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80567E-5E8F-47A5-90DF-8BFEB1A7152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D75A51BD-328B-AC47-127D-AF3530A61D31}"/>
              </a:ext>
            </a:extLst>
          </p:cNvPr>
          <p:cNvSpPr txBox="1">
            <a:spLocks/>
          </p:cNvSpPr>
          <p:nvPr/>
        </p:nvSpPr>
        <p:spPr>
          <a:xfrm>
            <a:off x="431999" y="1474237"/>
            <a:ext cx="11635823" cy="47027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Print working directory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72B32E"/>
                </a:solidFill>
                <a:effectLst/>
                <a:uLnTx/>
                <a:uFillTx/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pwd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onsolas" panose="020B0609020204030204" pitchFamily="49" charset="0"/>
              <a:ea typeface="Tahoma" panose="020B0604030504040204" pitchFamily="34" charset="0"/>
              <a:cs typeface="Consolas" panose="020B06090202040302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output: /home/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alice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/Documents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2B32E"/>
              </a:solidFill>
              <a:effectLst/>
              <a:uLnTx/>
              <a:uFillTx/>
              <a:latin typeface="Consolas" panose="020B0609020204030204" pitchFamily="49" charset="0"/>
              <a:ea typeface="Tahoma" panose="020B0604030504040204" pitchFamily="34" charset="0"/>
              <a:cs typeface="Consolas" panose="020B06090202040302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61FCA0-B90F-4266-C484-B0155FFFA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18" y="3749674"/>
            <a:ext cx="3797300" cy="273050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1036CA3-FD73-6AEA-54E4-FD024FF0F6C3}"/>
              </a:ext>
            </a:extLst>
          </p:cNvPr>
          <p:cNvCxnSpPr>
            <a:cxnSpLocks/>
          </p:cNvCxnSpPr>
          <p:nvPr/>
        </p:nvCxnSpPr>
        <p:spPr>
          <a:xfrm flipH="1">
            <a:off x="2650739" y="4489147"/>
            <a:ext cx="41284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6073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941EF9D-21F0-DE87-D681-571DC59C5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18" y="3749674"/>
            <a:ext cx="3797300" cy="2730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Change directory 		</a:t>
            </a:r>
            <a:r>
              <a:rPr lang="en-US" b="0">
                <a:solidFill>
                  <a:srgbClr val="72B32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cd </a:t>
            </a:r>
            <a:r>
              <a:rPr lang="en-US" b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[directory] </a:t>
            </a:r>
            <a:endParaRPr lang="en-GB" b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Change directory (folder) </a:t>
            </a:r>
          </a:p>
          <a:p>
            <a:endParaRPr lang="en-US"/>
          </a:p>
          <a:p>
            <a:r>
              <a:rPr lang="en-US">
                <a:solidFill>
                  <a:srgbClr val="72B32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cd</a:t>
            </a:r>
            <a:r>
              <a:rPr lang="en-US"/>
              <a:t> </a:t>
            </a:r>
            <a:r>
              <a:rPr lang="en-US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/home/</a:t>
            </a:r>
            <a:r>
              <a:rPr lang="en-US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alice</a:t>
            </a:r>
            <a:r>
              <a:rPr lang="en-US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/Documents</a:t>
            </a:r>
          </a:p>
          <a:p>
            <a:endParaRPr lang="en-US"/>
          </a:p>
          <a:p>
            <a:r>
              <a:rPr lang="en-US"/>
              <a:t> 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636125" y="6480175"/>
            <a:ext cx="2555875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80567E-5E8F-47A5-90DF-8BFEB1A7152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F71370-6C58-182E-2DC7-A477BE3F3C42}"/>
              </a:ext>
            </a:extLst>
          </p:cNvPr>
          <p:cNvSpPr/>
          <p:nvPr/>
        </p:nvSpPr>
        <p:spPr>
          <a:xfrm>
            <a:off x="1619441" y="4399217"/>
            <a:ext cx="972684" cy="188685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124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Change directory (folder) </a:t>
            </a:r>
          </a:p>
          <a:p>
            <a:endParaRPr lang="en-US"/>
          </a:p>
          <a:p>
            <a:r>
              <a:rPr lang="en-US">
                <a:solidFill>
                  <a:srgbClr val="72B32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cd </a:t>
            </a:r>
            <a:r>
              <a:rPr lang="en-US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/Documents</a:t>
            </a:r>
          </a:p>
          <a:p>
            <a:endParaRPr lang="en-US"/>
          </a:p>
          <a:p>
            <a:r>
              <a:rPr lang="en-US"/>
              <a:t> 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636125" y="6480175"/>
            <a:ext cx="2555875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80567E-5E8F-47A5-90DF-8BFEB1A7152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523895A-D22F-D855-4300-D8FE5772E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223936"/>
            <a:ext cx="10354188" cy="951722"/>
          </a:xfrm>
        </p:spPr>
        <p:txBody>
          <a:bodyPr>
            <a:normAutofit/>
          </a:bodyPr>
          <a:lstStyle/>
          <a:p>
            <a:r>
              <a:rPr lang="en-GB"/>
              <a:t>Change directory 		</a:t>
            </a:r>
            <a:r>
              <a:rPr lang="en-US" b="0">
                <a:solidFill>
                  <a:srgbClr val="72B32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cd </a:t>
            </a:r>
            <a:r>
              <a:rPr lang="en-US" b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[directory] </a:t>
            </a:r>
            <a:endParaRPr lang="en-GB" b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55D36A1-6789-9446-5653-FAD945813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18" y="3749674"/>
            <a:ext cx="3797300" cy="2730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04C0432-6590-E4AC-2D03-FB0D0212B83F}"/>
              </a:ext>
            </a:extLst>
          </p:cNvPr>
          <p:cNvSpPr/>
          <p:nvPr/>
        </p:nvSpPr>
        <p:spPr>
          <a:xfrm>
            <a:off x="1619441" y="4399217"/>
            <a:ext cx="972684" cy="188685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9BA6151-A342-25EF-7C7C-894A11D8D100}"/>
              </a:ext>
            </a:extLst>
          </p:cNvPr>
          <p:cNvCxnSpPr>
            <a:cxnSpLocks/>
          </p:cNvCxnSpPr>
          <p:nvPr/>
        </p:nvCxnSpPr>
        <p:spPr>
          <a:xfrm flipH="1">
            <a:off x="1810247" y="4274463"/>
            <a:ext cx="41284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61497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Change directory 		</a:t>
            </a:r>
            <a:r>
              <a:rPr lang="en-US" b="0">
                <a:solidFill>
                  <a:srgbClr val="72B32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cd </a:t>
            </a:r>
            <a:r>
              <a:rPr lang="en-US" b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[directory] </a:t>
            </a:r>
            <a:endParaRPr lang="en-GB" b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Change directory (folder) </a:t>
            </a:r>
          </a:p>
          <a:p>
            <a:endParaRPr lang="en-US"/>
          </a:p>
          <a:p>
            <a:r>
              <a:rPr lang="en-US">
                <a:solidFill>
                  <a:srgbClr val="72B32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cd </a:t>
            </a:r>
            <a:r>
              <a:rPr lang="en-US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../</a:t>
            </a:r>
          </a:p>
          <a:p>
            <a:endParaRPr lang="en-US"/>
          </a:p>
          <a:p>
            <a:r>
              <a:rPr lang="en-US"/>
              <a:t> 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636125" y="6480175"/>
            <a:ext cx="2555875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80567E-5E8F-47A5-90DF-8BFEB1A7152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7DDF4F-FA03-A4BB-1B2C-04C3C0F1A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18" y="3749674"/>
            <a:ext cx="3797300" cy="2730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CF5DD3C-92CC-77DD-C386-8EA29C30B258}"/>
              </a:ext>
            </a:extLst>
          </p:cNvPr>
          <p:cNvSpPr/>
          <p:nvPr/>
        </p:nvSpPr>
        <p:spPr>
          <a:xfrm>
            <a:off x="1619441" y="4399217"/>
            <a:ext cx="972684" cy="188685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C97E104-DA2D-2F14-0649-740B93BCBD18}"/>
              </a:ext>
            </a:extLst>
          </p:cNvPr>
          <p:cNvCxnSpPr>
            <a:cxnSpLocks/>
          </p:cNvCxnSpPr>
          <p:nvPr/>
        </p:nvCxnSpPr>
        <p:spPr>
          <a:xfrm flipH="1">
            <a:off x="2525864" y="5141155"/>
            <a:ext cx="41284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5612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Change directory 		</a:t>
            </a:r>
            <a:r>
              <a:rPr lang="en-US" b="0">
                <a:solidFill>
                  <a:srgbClr val="72B32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cd </a:t>
            </a:r>
            <a:r>
              <a:rPr lang="en-US" b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[directory] </a:t>
            </a:r>
            <a:endParaRPr lang="en-GB" b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Change directory (folder) </a:t>
            </a:r>
          </a:p>
          <a:p>
            <a:endParaRPr lang="en-US"/>
          </a:p>
          <a:p>
            <a:r>
              <a:rPr lang="en-US">
                <a:solidFill>
                  <a:srgbClr val="72B32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cd </a:t>
            </a:r>
            <a:r>
              <a:rPr lang="en-US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../../Downloads</a:t>
            </a:r>
          </a:p>
          <a:p>
            <a:endParaRPr lang="en-US"/>
          </a:p>
          <a:p>
            <a:r>
              <a:rPr lang="en-US"/>
              <a:t> 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636125" y="6480175"/>
            <a:ext cx="2555875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80567E-5E8F-47A5-90DF-8BFEB1A7152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F5CCE6-1BFC-925A-80E1-3B27E644C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18" y="3749674"/>
            <a:ext cx="3797300" cy="2730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EAE644F-3A3A-4598-25FD-00C7081B1204}"/>
              </a:ext>
            </a:extLst>
          </p:cNvPr>
          <p:cNvSpPr/>
          <p:nvPr/>
        </p:nvSpPr>
        <p:spPr>
          <a:xfrm>
            <a:off x="1627393" y="5687328"/>
            <a:ext cx="972684" cy="188685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95928D8-6A39-AC52-E645-A657F9F3BC3B}"/>
              </a:ext>
            </a:extLst>
          </p:cNvPr>
          <p:cNvCxnSpPr>
            <a:cxnSpLocks/>
          </p:cNvCxnSpPr>
          <p:nvPr/>
        </p:nvCxnSpPr>
        <p:spPr>
          <a:xfrm flipH="1">
            <a:off x="2525864" y="5141155"/>
            <a:ext cx="41284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33259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List content		</a:t>
            </a:r>
            <a:r>
              <a:rPr lang="en-US" b="0">
                <a:solidFill>
                  <a:srgbClr val="72B32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ls </a:t>
            </a:r>
            <a:r>
              <a:rPr lang="en-US" b="0">
                <a:solidFill>
                  <a:srgbClr val="7CBD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[- options] </a:t>
            </a:r>
            <a:r>
              <a:rPr lang="en-US" b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[path] </a:t>
            </a:r>
            <a:endParaRPr lang="en-GB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636125" y="6480175"/>
            <a:ext cx="2555875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80567E-5E8F-47A5-90DF-8BFEB1A7152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C72B011C-DDAB-3D24-3325-AC954179A919}"/>
              </a:ext>
            </a:extLst>
          </p:cNvPr>
          <p:cNvSpPr txBox="1">
            <a:spLocks/>
          </p:cNvSpPr>
          <p:nvPr/>
        </p:nvSpPr>
        <p:spPr>
          <a:xfrm>
            <a:off x="427637" y="1478588"/>
            <a:ext cx="11352563" cy="47027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List content of directory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72B32E"/>
                </a:solidFill>
                <a:effectLst/>
                <a:uLnTx/>
                <a:uFillTx/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ls 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72B32E"/>
                </a:solidFill>
                <a:effectLst/>
                <a:uLnTx/>
                <a:uFillTx/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output: 	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resume.docx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	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project_notes.txt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	work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82428D">
                  <a:lumMod val="60000"/>
                  <a:lumOff val="40000"/>
                </a:srgbClr>
              </a:solidFill>
              <a:effectLst/>
              <a:uLnTx/>
              <a:uFillTx/>
              <a:latin typeface="Consolas" panose="020B0609020204030204" pitchFamily="49" charset="0"/>
              <a:ea typeface="Tahoma" panose="020B0604030504040204" pitchFamily="34" charset="0"/>
              <a:cs typeface="Consolas" panose="020B06090202040302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D98B7C-A022-EE7B-6C43-99271AD99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18" y="3749674"/>
            <a:ext cx="3797300" cy="27305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9FAF270-D099-B5A8-9396-82B90FBC443C}"/>
              </a:ext>
            </a:extLst>
          </p:cNvPr>
          <p:cNvCxnSpPr>
            <a:cxnSpLocks/>
          </p:cNvCxnSpPr>
          <p:nvPr/>
        </p:nvCxnSpPr>
        <p:spPr>
          <a:xfrm flipH="1">
            <a:off x="2653085" y="4497100"/>
            <a:ext cx="41284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012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12D80-F7F5-B725-D07F-2565890DC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are we?</a:t>
            </a:r>
          </a:p>
        </p:txBody>
      </p:sp>
      <p:pic>
        <p:nvPicPr>
          <p:cNvPr id="6" name="Content Placeholder 5" descr="A person with long blonde hair smiling&#10;&#10;AI-generated content may be incorrect.">
            <a:extLst>
              <a:ext uri="{FF2B5EF4-FFF2-40B4-BE49-F238E27FC236}">
                <a16:creationId xmlns:a16="http://schemas.microsoft.com/office/drawing/2014/main" id="{F3D50BD9-CB12-0BD4-E6F5-BE1C53CCB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39" b="11982"/>
          <a:stretch/>
        </p:blipFill>
        <p:spPr>
          <a:xfrm>
            <a:off x="1178498" y="2105868"/>
            <a:ext cx="2641120" cy="263926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B1C9FB-449E-EB14-C63E-F32378AFA3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0567E-5E8F-47A5-90DF-8BFEB1A71525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1026" name="Picture 2" descr="Profile photo of Gitte Aasbjerg">
            <a:extLst>
              <a:ext uri="{FF2B5EF4-FFF2-40B4-BE49-F238E27FC236}">
                <a16:creationId xmlns:a16="http://schemas.microsoft.com/office/drawing/2014/main" id="{3EDEE9B6-F660-ECC9-4C9D-FD9392620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532" y="2105868"/>
            <a:ext cx="2636936" cy="263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erson taking a selfie&#10;&#10;AI-generated content may be incorrect.">
            <a:extLst>
              <a:ext uri="{FF2B5EF4-FFF2-40B4-BE49-F238E27FC236}">
                <a16:creationId xmlns:a16="http://schemas.microsoft.com/office/drawing/2014/main" id="{370D0F5E-F840-D26A-DEF6-90A64F9004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5" b="1788"/>
          <a:stretch/>
        </p:blipFill>
        <p:spPr>
          <a:xfrm>
            <a:off x="8376567" y="2105868"/>
            <a:ext cx="2636935" cy="26392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7985E65-A2CD-ADCB-ACEC-182236BE1334}"/>
              </a:ext>
            </a:extLst>
          </p:cNvPr>
          <p:cNvSpPr txBox="1"/>
          <p:nvPr/>
        </p:nvSpPr>
        <p:spPr>
          <a:xfrm>
            <a:off x="2099386" y="4784008"/>
            <a:ext cx="799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Astrid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AB85AB-93FC-F6BD-4D59-7165DCC125BD}"/>
              </a:ext>
            </a:extLst>
          </p:cNvPr>
          <p:cNvSpPr txBox="1"/>
          <p:nvPr/>
        </p:nvSpPr>
        <p:spPr>
          <a:xfrm>
            <a:off x="5722464" y="4742804"/>
            <a:ext cx="751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Gitte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952ED1-E494-E034-6D36-9BAC4B9C001D}"/>
              </a:ext>
            </a:extLst>
          </p:cNvPr>
          <p:cNvSpPr txBox="1"/>
          <p:nvPr/>
        </p:nvSpPr>
        <p:spPr>
          <a:xfrm>
            <a:off x="9191306" y="4784008"/>
            <a:ext cx="1007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Leandro</a:t>
            </a:r>
          </a:p>
        </p:txBody>
      </p:sp>
    </p:spTree>
    <p:extLst>
      <p:ext uri="{BB962C8B-B14F-4D97-AF65-F5344CB8AC3E}">
        <p14:creationId xmlns:p14="http://schemas.microsoft.com/office/powerpoint/2010/main" val="21751195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List content		</a:t>
            </a:r>
            <a:r>
              <a:rPr lang="en-US" b="0">
                <a:solidFill>
                  <a:srgbClr val="72B32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ls </a:t>
            </a:r>
            <a:r>
              <a:rPr lang="en-US" b="0">
                <a:solidFill>
                  <a:srgbClr val="7CBD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[- options] </a:t>
            </a:r>
            <a:r>
              <a:rPr lang="en-US" b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[path] </a:t>
            </a:r>
            <a:endParaRPr lang="en-GB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636125" y="6480175"/>
            <a:ext cx="2555875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80567E-5E8F-47A5-90DF-8BFEB1A7152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C72B011C-DDAB-3D24-3325-AC954179A919}"/>
              </a:ext>
            </a:extLst>
          </p:cNvPr>
          <p:cNvSpPr txBox="1">
            <a:spLocks/>
          </p:cNvSpPr>
          <p:nvPr/>
        </p:nvSpPr>
        <p:spPr>
          <a:xfrm>
            <a:off x="427637" y="1478588"/>
            <a:ext cx="11352563" cy="47027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List content of directory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72B32E"/>
                </a:solidFill>
                <a:effectLst/>
                <a:uLnTx/>
                <a:uFillTx/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ls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7CBDC0"/>
                </a:solidFill>
                <a:effectLst/>
                <a:uLnTx/>
                <a:uFillTx/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-l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72B32E"/>
                </a:solidFill>
                <a:effectLst/>
                <a:uLnTx/>
                <a:uFillTx/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output: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82428D">
                  <a:lumMod val="60000"/>
                  <a:lumOff val="40000"/>
                </a:srgbClr>
              </a:solidFill>
              <a:effectLst/>
              <a:uLnTx/>
              <a:uFillTx/>
              <a:latin typeface="Consolas" panose="020B0609020204030204" pitchFamily="49" charset="0"/>
              <a:ea typeface="Tahoma" panose="020B0604030504040204" pitchFamily="34" charset="0"/>
              <a:cs typeface="Consolas" panose="020B06090202040302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D98B7C-A022-EE7B-6C43-99271AD99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18" y="3749674"/>
            <a:ext cx="3797300" cy="27305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9FAF270-D099-B5A8-9396-82B90FBC443C}"/>
              </a:ext>
            </a:extLst>
          </p:cNvPr>
          <p:cNvCxnSpPr>
            <a:cxnSpLocks/>
          </p:cNvCxnSpPr>
          <p:nvPr/>
        </p:nvCxnSpPr>
        <p:spPr>
          <a:xfrm flipH="1">
            <a:off x="2653085" y="4497100"/>
            <a:ext cx="41284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DC2985D-106D-6D6B-6643-3AB97E47DF8E}"/>
              </a:ext>
            </a:extLst>
          </p:cNvPr>
          <p:cNvGraphicFramePr>
            <a:graphicFrameLocks noGrp="1"/>
          </p:cNvGraphicFramePr>
          <p:nvPr/>
        </p:nvGraphicFramePr>
        <p:xfrm>
          <a:off x="2935979" y="2751787"/>
          <a:ext cx="71120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20085">
                  <a:extLst>
                    <a:ext uri="{9D8B030D-6E8A-4147-A177-3AD203B41FA5}">
                      <a16:colId xmlns:a16="http://schemas.microsoft.com/office/drawing/2014/main" val="1410590109"/>
                    </a:ext>
                  </a:extLst>
                </a:gridCol>
                <a:gridCol w="318052">
                  <a:extLst>
                    <a:ext uri="{9D8B030D-6E8A-4147-A177-3AD203B41FA5}">
                      <a16:colId xmlns:a16="http://schemas.microsoft.com/office/drawing/2014/main" val="410830952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1754602130"/>
                    </a:ext>
                  </a:extLst>
                </a:gridCol>
                <a:gridCol w="890546">
                  <a:extLst>
                    <a:ext uri="{9D8B030D-6E8A-4147-A177-3AD203B41FA5}">
                      <a16:colId xmlns:a16="http://schemas.microsoft.com/office/drawing/2014/main" val="3022771341"/>
                    </a:ext>
                  </a:extLst>
                </a:gridCol>
                <a:gridCol w="1017767">
                  <a:extLst>
                    <a:ext uri="{9D8B030D-6E8A-4147-A177-3AD203B41FA5}">
                      <a16:colId xmlns:a16="http://schemas.microsoft.com/office/drawing/2014/main" val="3029156621"/>
                    </a:ext>
                  </a:extLst>
                </a:gridCol>
                <a:gridCol w="882595">
                  <a:extLst>
                    <a:ext uri="{9D8B030D-6E8A-4147-A177-3AD203B41FA5}">
                      <a16:colId xmlns:a16="http://schemas.microsoft.com/office/drawing/2014/main" val="44006762"/>
                    </a:ext>
                  </a:extLst>
                </a:gridCol>
                <a:gridCol w="2051435">
                  <a:extLst>
                    <a:ext uri="{9D8B030D-6E8A-4147-A177-3AD203B41FA5}">
                      <a16:colId xmlns:a16="http://schemas.microsoft.com/office/drawing/2014/main" val="14533658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-</a:t>
                      </a:r>
                      <a:r>
                        <a:rPr lang="en-GB" sz="140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rw</a:t>
                      </a:r>
                      <a:r>
                        <a:rPr lang="en-GB" sz="14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-r--r-- </a:t>
                      </a:r>
                      <a:endParaRPr lang="en-DK" sz="1400">
                        <a:solidFill>
                          <a:schemeClr val="bg2">
                            <a:lumMod val="75000"/>
                          </a:schemeClr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DK" sz="140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alice</a:t>
                      </a:r>
                      <a:endParaRPr lang="en-DK" sz="1400">
                        <a:solidFill>
                          <a:schemeClr val="bg2">
                            <a:lumMod val="75000"/>
                          </a:schemeClr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53579 </a:t>
                      </a:r>
                      <a:endParaRPr lang="en-DK" sz="1400">
                        <a:solidFill>
                          <a:schemeClr val="bg2">
                            <a:lumMod val="75000"/>
                          </a:schemeClr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May 13 </a:t>
                      </a:r>
                      <a:endParaRPr lang="en-DK" sz="1400">
                        <a:solidFill>
                          <a:schemeClr val="bg2">
                            <a:lumMod val="75000"/>
                          </a:schemeClr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15:22</a:t>
                      </a:r>
                      <a:endParaRPr lang="en-DK" sz="1400">
                        <a:solidFill>
                          <a:schemeClr val="bg2">
                            <a:lumMod val="75000"/>
                          </a:schemeClr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resume.docx</a:t>
                      </a:r>
                      <a:endParaRPr lang="en-DK" sz="1400">
                        <a:solidFill>
                          <a:schemeClr val="bg2">
                            <a:lumMod val="75000"/>
                          </a:schemeClr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3401524"/>
                  </a:ext>
                </a:extLst>
              </a:tr>
              <a:tr h="234809"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-</a:t>
                      </a:r>
                      <a:r>
                        <a:rPr lang="en-GB" sz="140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rw</a:t>
                      </a:r>
                      <a:r>
                        <a:rPr lang="en-GB" sz="14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-r--r-- </a:t>
                      </a:r>
                      <a:endParaRPr lang="en-DK" sz="1400">
                        <a:solidFill>
                          <a:schemeClr val="bg2">
                            <a:lumMod val="75000"/>
                          </a:schemeClr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DK" sz="140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alice</a:t>
                      </a:r>
                      <a:endParaRPr lang="en-DK" sz="1400">
                        <a:solidFill>
                          <a:schemeClr val="bg2">
                            <a:lumMod val="75000"/>
                          </a:schemeClr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157017 </a:t>
                      </a:r>
                      <a:endParaRPr lang="en-DK" sz="1400">
                        <a:solidFill>
                          <a:schemeClr val="bg2">
                            <a:lumMod val="75000"/>
                          </a:schemeClr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Feb 6</a:t>
                      </a:r>
                      <a:endParaRPr lang="en-DK" sz="1400">
                        <a:solidFill>
                          <a:schemeClr val="bg2">
                            <a:lumMod val="75000"/>
                          </a:schemeClr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07:27</a:t>
                      </a:r>
                      <a:endParaRPr lang="en-DK" sz="1400">
                        <a:solidFill>
                          <a:schemeClr val="bg2">
                            <a:lumMod val="75000"/>
                          </a:schemeClr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project_notes.txt</a:t>
                      </a:r>
                      <a:endParaRPr lang="en-DK" sz="1400">
                        <a:solidFill>
                          <a:schemeClr val="bg2">
                            <a:lumMod val="75000"/>
                          </a:schemeClr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947662"/>
                  </a:ext>
                </a:extLst>
              </a:tr>
              <a:tr h="234809">
                <a:tc>
                  <a:txBody>
                    <a:bodyPr/>
                    <a:lstStyle/>
                    <a:p>
                      <a:r>
                        <a:rPr lang="en-GB" sz="140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drwxr</a:t>
                      </a:r>
                      <a:r>
                        <a:rPr lang="en-GB" sz="14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-</a:t>
                      </a:r>
                      <a:r>
                        <a:rPr lang="en-GB" sz="140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xr</a:t>
                      </a:r>
                      <a:r>
                        <a:rPr lang="en-GB" sz="14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-x</a:t>
                      </a:r>
                      <a:endParaRPr lang="en-DK" sz="1400">
                        <a:solidFill>
                          <a:schemeClr val="bg2">
                            <a:lumMod val="75000"/>
                          </a:schemeClr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DK" sz="140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alice</a:t>
                      </a:r>
                      <a:endParaRPr lang="en-DK" sz="1400">
                        <a:solidFill>
                          <a:schemeClr val="bg2">
                            <a:lumMod val="75000"/>
                          </a:schemeClr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736</a:t>
                      </a:r>
                      <a:endParaRPr lang="en-DK" sz="1400">
                        <a:solidFill>
                          <a:schemeClr val="bg2">
                            <a:lumMod val="75000"/>
                          </a:schemeClr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Apr 23 </a:t>
                      </a:r>
                      <a:endParaRPr lang="en-DK" sz="1400">
                        <a:solidFill>
                          <a:schemeClr val="bg2">
                            <a:lumMod val="75000"/>
                          </a:schemeClr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09:02</a:t>
                      </a:r>
                      <a:endParaRPr lang="en-DK" sz="1400">
                        <a:solidFill>
                          <a:schemeClr val="bg2">
                            <a:lumMod val="75000"/>
                          </a:schemeClr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work</a:t>
                      </a:r>
                      <a:endParaRPr lang="en-DK" sz="14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48477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59218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List content		</a:t>
            </a:r>
            <a:r>
              <a:rPr lang="en-US" b="0">
                <a:solidFill>
                  <a:srgbClr val="72B32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ls </a:t>
            </a:r>
            <a:r>
              <a:rPr lang="en-US" b="0">
                <a:solidFill>
                  <a:srgbClr val="7CBD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[- options] </a:t>
            </a:r>
            <a:r>
              <a:rPr lang="en-US" b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[path] </a:t>
            </a:r>
            <a:endParaRPr lang="en-GB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636125" y="6480175"/>
            <a:ext cx="2555875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80567E-5E8F-47A5-90DF-8BFEB1A7152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C72B011C-DDAB-3D24-3325-AC954179A919}"/>
              </a:ext>
            </a:extLst>
          </p:cNvPr>
          <p:cNvSpPr txBox="1">
            <a:spLocks/>
          </p:cNvSpPr>
          <p:nvPr/>
        </p:nvSpPr>
        <p:spPr>
          <a:xfrm>
            <a:off x="427637" y="1478588"/>
            <a:ext cx="11352563" cy="47027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List content of directory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72B32E"/>
                </a:solidFill>
                <a:effectLst/>
                <a:uLnTx/>
                <a:uFillTx/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ls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7CBDC0"/>
                </a:solidFill>
                <a:effectLst/>
                <a:uLnTx/>
                <a:uFillTx/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-l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82428D">
                    <a:lumMod val="60000"/>
                    <a:lumOff val="40000"/>
                  </a:srgbClr>
                </a:solidFill>
                <a:effectLst/>
                <a:uLnTx/>
                <a:uFillTx/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work/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72B32E"/>
                </a:solidFill>
                <a:effectLst/>
                <a:uLnTx/>
                <a:uFillTx/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output: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82428D">
                  <a:lumMod val="60000"/>
                  <a:lumOff val="40000"/>
                </a:srgbClr>
              </a:solidFill>
              <a:effectLst/>
              <a:uLnTx/>
              <a:uFillTx/>
              <a:latin typeface="Consolas" panose="020B0609020204030204" pitchFamily="49" charset="0"/>
              <a:ea typeface="Tahoma" panose="020B0604030504040204" pitchFamily="34" charset="0"/>
              <a:cs typeface="Consolas" panose="020B06090202040302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D98B7C-A022-EE7B-6C43-99271AD99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18" y="3749674"/>
            <a:ext cx="3797300" cy="27305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9FAF270-D099-B5A8-9396-82B90FBC443C}"/>
              </a:ext>
            </a:extLst>
          </p:cNvPr>
          <p:cNvCxnSpPr>
            <a:cxnSpLocks/>
          </p:cNvCxnSpPr>
          <p:nvPr/>
        </p:nvCxnSpPr>
        <p:spPr>
          <a:xfrm flipH="1">
            <a:off x="2653085" y="4497100"/>
            <a:ext cx="41284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DC2985D-106D-6D6B-6643-3AB97E47DF8E}"/>
              </a:ext>
            </a:extLst>
          </p:cNvPr>
          <p:cNvGraphicFramePr>
            <a:graphicFrameLocks noGrp="1"/>
          </p:cNvGraphicFramePr>
          <p:nvPr/>
        </p:nvGraphicFramePr>
        <p:xfrm>
          <a:off x="1737800" y="2902182"/>
          <a:ext cx="7112000" cy="609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20085">
                  <a:extLst>
                    <a:ext uri="{9D8B030D-6E8A-4147-A177-3AD203B41FA5}">
                      <a16:colId xmlns:a16="http://schemas.microsoft.com/office/drawing/2014/main" val="1410590109"/>
                    </a:ext>
                  </a:extLst>
                </a:gridCol>
                <a:gridCol w="318052">
                  <a:extLst>
                    <a:ext uri="{9D8B030D-6E8A-4147-A177-3AD203B41FA5}">
                      <a16:colId xmlns:a16="http://schemas.microsoft.com/office/drawing/2014/main" val="410830952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1754602130"/>
                    </a:ext>
                  </a:extLst>
                </a:gridCol>
                <a:gridCol w="890546">
                  <a:extLst>
                    <a:ext uri="{9D8B030D-6E8A-4147-A177-3AD203B41FA5}">
                      <a16:colId xmlns:a16="http://schemas.microsoft.com/office/drawing/2014/main" val="3022771341"/>
                    </a:ext>
                  </a:extLst>
                </a:gridCol>
                <a:gridCol w="1017767">
                  <a:extLst>
                    <a:ext uri="{9D8B030D-6E8A-4147-A177-3AD203B41FA5}">
                      <a16:colId xmlns:a16="http://schemas.microsoft.com/office/drawing/2014/main" val="3029156621"/>
                    </a:ext>
                  </a:extLst>
                </a:gridCol>
                <a:gridCol w="882595">
                  <a:extLst>
                    <a:ext uri="{9D8B030D-6E8A-4147-A177-3AD203B41FA5}">
                      <a16:colId xmlns:a16="http://schemas.microsoft.com/office/drawing/2014/main" val="44006762"/>
                    </a:ext>
                  </a:extLst>
                </a:gridCol>
                <a:gridCol w="2051435">
                  <a:extLst>
                    <a:ext uri="{9D8B030D-6E8A-4147-A177-3AD203B41FA5}">
                      <a16:colId xmlns:a16="http://schemas.microsoft.com/office/drawing/2014/main" val="14533658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-</a:t>
                      </a:r>
                      <a:r>
                        <a:rPr lang="en-GB" sz="140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rw</a:t>
                      </a:r>
                      <a:r>
                        <a:rPr lang="en-GB" sz="14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-r--r-- </a:t>
                      </a:r>
                      <a:endParaRPr lang="en-DK" sz="1400">
                        <a:solidFill>
                          <a:schemeClr val="bg2">
                            <a:lumMod val="75000"/>
                          </a:schemeClr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DK" sz="140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alice</a:t>
                      </a:r>
                      <a:endParaRPr lang="en-DK" sz="1400">
                        <a:solidFill>
                          <a:schemeClr val="bg2">
                            <a:lumMod val="75000"/>
                          </a:schemeClr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643222 </a:t>
                      </a:r>
                      <a:endParaRPr lang="en-DK" sz="1400">
                        <a:solidFill>
                          <a:schemeClr val="bg2">
                            <a:lumMod val="75000"/>
                          </a:schemeClr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Aug 11 </a:t>
                      </a:r>
                      <a:endParaRPr lang="en-DK" sz="1400">
                        <a:solidFill>
                          <a:schemeClr val="bg2">
                            <a:lumMod val="75000"/>
                          </a:schemeClr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15:22</a:t>
                      </a:r>
                      <a:endParaRPr lang="en-DK" sz="1400">
                        <a:solidFill>
                          <a:schemeClr val="bg2">
                            <a:lumMod val="75000"/>
                          </a:schemeClr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report1.pdf</a:t>
                      </a:r>
                      <a:endParaRPr lang="en-DK" sz="1400">
                        <a:solidFill>
                          <a:schemeClr val="bg2">
                            <a:lumMod val="75000"/>
                          </a:schemeClr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3401524"/>
                  </a:ext>
                </a:extLst>
              </a:tr>
              <a:tr h="234809"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-</a:t>
                      </a:r>
                      <a:r>
                        <a:rPr lang="en-GB" sz="140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rwx</a:t>
                      </a:r>
                      <a:r>
                        <a:rPr lang="en-GB" sz="14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------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DK" sz="140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alice</a:t>
                      </a:r>
                      <a:endParaRPr lang="en-DK" sz="1400">
                        <a:solidFill>
                          <a:schemeClr val="bg2">
                            <a:lumMod val="75000"/>
                          </a:schemeClr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66360 </a:t>
                      </a:r>
                      <a:endParaRPr lang="en-DK" sz="1400">
                        <a:solidFill>
                          <a:schemeClr val="bg2">
                            <a:lumMod val="75000"/>
                          </a:schemeClr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Dec 19</a:t>
                      </a:r>
                      <a:endParaRPr lang="en-DK" sz="1400">
                        <a:solidFill>
                          <a:schemeClr val="bg2">
                            <a:lumMod val="75000"/>
                          </a:schemeClr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07:27</a:t>
                      </a:r>
                      <a:endParaRPr lang="en-DK" sz="1400">
                        <a:solidFill>
                          <a:schemeClr val="bg2">
                            <a:lumMod val="75000"/>
                          </a:schemeClr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presentation.pptx</a:t>
                      </a:r>
                      <a:endParaRPr lang="en-DK" sz="1400">
                        <a:solidFill>
                          <a:schemeClr val="bg2">
                            <a:lumMod val="75000"/>
                          </a:schemeClr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9476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77293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Display the path to file or directory</a:t>
            </a:r>
          </a:p>
          <a:p>
            <a:endParaRPr lang="en-US">
              <a:solidFill>
                <a:srgbClr val="72B32E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err="1">
                <a:solidFill>
                  <a:srgbClr val="72B32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readlink</a:t>
            </a:r>
            <a:r>
              <a:rPr lang="en-US">
                <a:solidFill>
                  <a:srgbClr val="72B32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>
                <a:solidFill>
                  <a:srgbClr val="7CBD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–f</a:t>
            </a:r>
            <a:r>
              <a:rPr lang="en-US">
                <a:solidFill>
                  <a:srgbClr val="72B32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resume.docx</a:t>
            </a:r>
            <a:br>
              <a:rPr lang="en-US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output: /home/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alice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/Documents/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resume.docx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636125" y="6480175"/>
            <a:ext cx="2555875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80567E-5E8F-47A5-90DF-8BFEB1A7152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523895A-D22F-D855-4300-D8FE5772E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223936"/>
            <a:ext cx="10354188" cy="951722"/>
          </a:xfrm>
        </p:spPr>
        <p:txBody>
          <a:bodyPr>
            <a:normAutofit/>
          </a:bodyPr>
          <a:lstStyle/>
          <a:p>
            <a:r>
              <a:rPr lang="en-GB"/>
              <a:t>Path to file		</a:t>
            </a:r>
            <a:r>
              <a:rPr lang="en-US" b="0" err="1">
                <a:solidFill>
                  <a:srgbClr val="72B32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readlink</a:t>
            </a:r>
            <a:r>
              <a:rPr lang="en-US" b="0">
                <a:solidFill>
                  <a:srgbClr val="72B32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b="0">
                <a:solidFill>
                  <a:srgbClr val="7CBD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[options] </a:t>
            </a:r>
            <a:r>
              <a:rPr lang="en-US" b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path_name</a:t>
            </a:r>
            <a:endParaRPr lang="en-GB" b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55D36A1-6789-9446-5653-FAD945813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18" y="3749674"/>
            <a:ext cx="3797300" cy="2730500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B6385F8F-7317-1ABD-AAA2-8D08E8922C40}"/>
              </a:ext>
            </a:extLst>
          </p:cNvPr>
          <p:cNvCxnSpPr>
            <a:cxnSpLocks/>
          </p:cNvCxnSpPr>
          <p:nvPr/>
        </p:nvCxnSpPr>
        <p:spPr>
          <a:xfrm flipH="1">
            <a:off x="2653085" y="4497100"/>
            <a:ext cx="41284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21046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CF4E4-104D-C215-489F-FDAD1F48D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1F6CC-B995-AAD9-7058-00B81BA8B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161E8-4DAD-C749-F9FD-16F176575A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Specific objectives of this session: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Introducing the command-line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Navigating the File System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1" dirty="0"/>
              <a:t>Working the File System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Special Characters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AFA11-EA3E-6046-792B-978F7CC416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08000" y="6480015"/>
            <a:ext cx="2556000" cy="365125"/>
          </a:xfrm>
          <a:prstGeom prst="rect">
            <a:avLst/>
          </a:prstGeom>
        </p:spPr>
        <p:txBody>
          <a:bodyPr vert="horz" lIns="91440" tIns="36000" rIns="91440" bIns="36000" rtlCol="0" anchor="ctr" anchorCtr="0"/>
          <a:lstStyle>
            <a:defPPr>
              <a:defRPr lang="en-DK"/>
            </a:defPPr>
            <a:lvl1pPr marL="0" algn="r" defTabSz="914400" rtl="0" eaLnBrk="1" latinLnBrk="0" hangingPunct="1">
              <a:lnSpc>
                <a:spcPct val="100000"/>
              </a:lnSpc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80567E-5E8F-47A5-90DF-8BFEB1A71525}" type="slidenum">
              <a:rPr lang="en-GB" smtClean="0"/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0367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223936"/>
            <a:ext cx="10913034" cy="951722"/>
          </a:xfrm>
        </p:spPr>
        <p:txBody>
          <a:bodyPr>
            <a:normAutofit/>
          </a:bodyPr>
          <a:lstStyle/>
          <a:p>
            <a:r>
              <a:rPr lang="en-GB"/>
              <a:t>Create Directory		</a:t>
            </a:r>
            <a:r>
              <a:rPr lang="en-US" b="0" err="1">
                <a:solidFill>
                  <a:srgbClr val="72B32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mkdir</a:t>
            </a:r>
            <a:r>
              <a:rPr lang="en-US" b="0">
                <a:solidFill>
                  <a:srgbClr val="72B32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b="0">
                <a:solidFill>
                  <a:srgbClr val="7CBD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[options] </a:t>
            </a:r>
            <a:r>
              <a:rPr lang="en-US" b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directory</a:t>
            </a:r>
            <a:endParaRPr lang="en-GB" b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Create new empty directory</a:t>
            </a:r>
            <a:endParaRPr lang="en-US">
              <a:solidFill>
                <a:schemeClr val="accent6">
                  <a:lumMod val="60000"/>
                  <a:lumOff val="40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US"/>
          </a:p>
          <a:p>
            <a:r>
              <a:rPr lang="en-US" err="1">
                <a:solidFill>
                  <a:srgbClr val="72B32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mkdir</a:t>
            </a:r>
            <a:r>
              <a:rPr lang="en-US">
                <a:solidFill>
                  <a:srgbClr val="72B32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private</a:t>
            </a:r>
          </a:p>
          <a:p>
            <a:endParaRPr lang="en-US"/>
          </a:p>
          <a:p>
            <a:r>
              <a:rPr lang="en-US"/>
              <a:t> 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636125" y="6480175"/>
            <a:ext cx="2555875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80567E-5E8F-47A5-90DF-8BFEB1A7152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1DE6544-B9B6-7018-A99C-6AB5CA535807}"/>
              </a:ext>
            </a:extLst>
          </p:cNvPr>
          <p:cNvCxnSpPr>
            <a:cxnSpLocks/>
          </p:cNvCxnSpPr>
          <p:nvPr/>
        </p:nvCxnSpPr>
        <p:spPr>
          <a:xfrm>
            <a:off x="4670320" y="5220727"/>
            <a:ext cx="60568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8903B0E7-2BF4-3896-42EC-894F4D7B4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83" y="3672214"/>
            <a:ext cx="3797300" cy="273050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95928D8-6A39-AC52-E645-A657F9F3BC3B}"/>
              </a:ext>
            </a:extLst>
          </p:cNvPr>
          <p:cNvCxnSpPr>
            <a:cxnSpLocks/>
          </p:cNvCxnSpPr>
          <p:nvPr/>
        </p:nvCxnSpPr>
        <p:spPr>
          <a:xfrm flipH="1">
            <a:off x="2576701" y="5060041"/>
            <a:ext cx="41284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computer screen shot of a computer program&#10;&#10;Description automatically generated">
            <a:extLst>
              <a:ext uri="{FF2B5EF4-FFF2-40B4-BE49-F238E27FC236}">
                <a16:creationId xmlns:a16="http://schemas.microsoft.com/office/drawing/2014/main" id="{F5E88531-0A4D-E55A-4390-ADB45B1497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9505" y="3652882"/>
            <a:ext cx="3848100" cy="2984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5FB98D-959E-AE52-EA34-A7CBC5CC6134}"/>
              </a:ext>
            </a:extLst>
          </p:cNvPr>
          <p:cNvSpPr/>
          <p:nvPr/>
        </p:nvSpPr>
        <p:spPr>
          <a:xfrm>
            <a:off x="7812567" y="5574039"/>
            <a:ext cx="789267" cy="219858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71218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AA1D7C8-8B98-1D31-7CFA-2B75259B8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83" y="3672214"/>
            <a:ext cx="3797300" cy="2730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223936"/>
            <a:ext cx="10913034" cy="951722"/>
          </a:xfrm>
        </p:spPr>
        <p:txBody>
          <a:bodyPr>
            <a:normAutofit/>
          </a:bodyPr>
          <a:lstStyle/>
          <a:p>
            <a:r>
              <a:rPr lang="en-GB"/>
              <a:t>Move		</a:t>
            </a:r>
            <a:r>
              <a:rPr lang="en-US" b="0">
                <a:solidFill>
                  <a:srgbClr val="72B32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mv </a:t>
            </a:r>
            <a:r>
              <a:rPr lang="en-US" b="0">
                <a:solidFill>
                  <a:srgbClr val="7CBD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[options] </a:t>
            </a:r>
            <a:r>
              <a:rPr lang="en-US" b="0">
                <a:solidFill>
                  <a:srgbClr val="CF628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source</a:t>
            </a:r>
            <a:r>
              <a:rPr lang="en-US" b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destination</a:t>
            </a:r>
            <a:endParaRPr lang="en-GB" b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>
                <a:solidFill>
                  <a:srgbClr val="CF628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file</a:t>
            </a:r>
            <a:r>
              <a:rPr lang="en-US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/>
              <a:t>to </a:t>
            </a:r>
            <a:r>
              <a:rPr lang="en-US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destination </a:t>
            </a:r>
          </a:p>
          <a:p>
            <a:endParaRPr lang="en-US"/>
          </a:p>
          <a:p>
            <a:r>
              <a:rPr lang="en-US">
                <a:solidFill>
                  <a:srgbClr val="72B32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mv</a:t>
            </a:r>
            <a:r>
              <a:rPr lang="en-US">
                <a:solidFill>
                  <a:srgbClr val="7CBD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err="1">
                <a:solidFill>
                  <a:srgbClr val="CF628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project_notes.txt</a:t>
            </a:r>
            <a:r>
              <a:rPr lang="en-US">
                <a:solidFill>
                  <a:srgbClr val="CF628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work/</a:t>
            </a:r>
            <a:endParaRPr lang="en-US"/>
          </a:p>
          <a:p>
            <a:r>
              <a:rPr lang="en-US"/>
              <a:t> 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636125" y="6480175"/>
            <a:ext cx="2555875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80567E-5E8F-47A5-90DF-8BFEB1A7152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AE644F-3A3A-4598-25FD-00C7081B1204}"/>
              </a:ext>
            </a:extLst>
          </p:cNvPr>
          <p:cNvSpPr/>
          <p:nvPr/>
        </p:nvSpPr>
        <p:spPr>
          <a:xfrm>
            <a:off x="2037923" y="4974620"/>
            <a:ext cx="606009" cy="203674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2AFE2EC-1896-4F52-D4B1-E137B3C7F3CA}"/>
              </a:ext>
            </a:extLst>
          </p:cNvPr>
          <p:cNvSpPr/>
          <p:nvPr/>
        </p:nvSpPr>
        <p:spPr>
          <a:xfrm>
            <a:off x="2037923" y="4748843"/>
            <a:ext cx="1789610" cy="217685"/>
          </a:xfrm>
          <a:prstGeom prst="rect">
            <a:avLst/>
          </a:prstGeom>
          <a:noFill/>
          <a:ln w="19050">
            <a:solidFill>
              <a:srgbClr val="CF62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srgbClr val="CF628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6BADFCF-3704-EB8C-708E-B2F01A3F443B}"/>
              </a:ext>
            </a:extLst>
          </p:cNvPr>
          <p:cNvCxnSpPr>
            <a:cxnSpLocks/>
          </p:cNvCxnSpPr>
          <p:nvPr/>
        </p:nvCxnSpPr>
        <p:spPr>
          <a:xfrm>
            <a:off x="4670320" y="5220727"/>
            <a:ext cx="60568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046A49B-248D-22B9-DFF3-D917ABF8B7DD}"/>
              </a:ext>
            </a:extLst>
          </p:cNvPr>
          <p:cNvCxnSpPr>
            <a:cxnSpLocks/>
          </p:cNvCxnSpPr>
          <p:nvPr/>
        </p:nvCxnSpPr>
        <p:spPr>
          <a:xfrm flipH="1">
            <a:off x="2687702" y="4419032"/>
            <a:ext cx="41284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computer screen shot of a computer program&#10;&#10;Description automatically generated with medium confidence">
            <a:extLst>
              <a:ext uri="{FF2B5EF4-FFF2-40B4-BE49-F238E27FC236}">
                <a16:creationId xmlns:a16="http://schemas.microsoft.com/office/drawing/2014/main" id="{231E7E80-8C94-45E9-A476-ECD3B6AB0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5689" y="3672214"/>
            <a:ext cx="3898900" cy="2819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BFAEE84-614E-F479-2985-1D0F47FE5F78}"/>
              </a:ext>
            </a:extLst>
          </p:cNvPr>
          <p:cNvSpPr/>
          <p:nvPr/>
        </p:nvSpPr>
        <p:spPr>
          <a:xfrm>
            <a:off x="7838423" y="5205930"/>
            <a:ext cx="1789610" cy="217685"/>
          </a:xfrm>
          <a:prstGeom prst="rect">
            <a:avLst/>
          </a:prstGeom>
          <a:noFill/>
          <a:ln w="19050">
            <a:solidFill>
              <a:srgbClr val="CF62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srgbClr val="CF628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3202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AA1D7C8-8B98-1D31-7CFA-2B75259B8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83" y="3672214"/>
            <a:ext cx="3797300" cy="2730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223936"/>
            <a:ext cx="10913034" cy="951722"/>
          </a:xfrm>
        </p:spPr>
        <p:txBody>
          <a:bodyPr>
            <a:normAutofit/>
          </a:bodyPr>
          <a:lstStyle/>
          <a:p>
            <a:r>
              <a:rPr lang="en-GB"/>
              <a:t>Move		</a:t>
            </a:r>
            <a:r>
              <a:rPr lang="en-US" b="0">
                <a:solidFill>
                  <a:srgbClr val="72B32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mv </a:t>
            </a:r>
            <a:r>
              <a:rPr lang="en-US" b="0">
                <a:solidFill>
                  <a:srgbClr val="7CBD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[options] </a:t>
            </a:r>
            <a:r>
              <a:rPr lang="en-US" b="0">
                <a:solidFill>
                  <a:srgbClr val="CF628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source</a:t>
            </a:r>
            <a:r>
              <a:rPr lang="en-US" b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destination</a:t>
            </a:r>
            <a:endParaRPr lang="en-GB" b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>
                <a:solidFill>
                  <a:srgbClr val="CF628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directory</a:t>
            </a:r>
            <a:r>
              <a:rPr lang="en-US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/>
              <a:t>to </a:t>
            </a:r>
            <a:r>
              <a:rPr lang="en-US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destination </a:t>
            </a:r>
          </a:p>
          <a:p>
            <a:endParaRPr lang="en-US"/>
          </a:p>
          <a:p>
            <a:r>
              <a:rPr lang="en-US">
                <a:solidFill>
                  <a:srgbClr val="72B32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mv</a:t>
            </a:r>
            <a:r>
              <a:rPr lang="en-US">
                <a:solidFill>
                  <a:srgbClr val="7CBD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>
                <a:solidFill>
                  <a:srgbClr val="CF628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Documents/work/ </a:t>
            </a:r>
            <a:r>
              <a:rPr lang="en-US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/home/</a:t>
            </a:r>
            <a:r>
              <a:rPr lang="en-US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alice</a:t>
            </a:r>
            <a:r>
              <a:rPr lang="en-US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endParaRPr lang="en-US"/>
          </a:p>
          <a:p>
            <a:r>
              <a:rPr lang="en-US"/>
              <a:t> 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636125" y="6480175"/>
            <a:ext cx="2555875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80567E-5E8F-47A5-90DF-8BFEB1A7152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AE644F-3A3A-4598-25FD-00C7081B1204}"/>
              </a:ext>
            </a:extLst>
          </p:cNvPr>
          <p:cNvSpPr/>
          <p:nvPr/>
        </p:nvSpPr>
        <p:spPr>
          <a:xfrm>
            <a:off x="1198515" y="4109381"/>
            <a:ext cx="606009" cy="203674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2" name="Picture 11" descr="A computer screen shot of a computer program&#10;&#10;Description automatically generated">
            <a:extLst>
              <a:ext uri="{FF2B5EF4-FFF2-40B4-BE49-F238E27FC236}">
                <a16:creationId xmlns:a16="http://schemas.microsoft.com/office/drawing/2014/main" id="{30810961-2CC5-4E17-F983-6FF028802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9019" y="3643442"/>
            <a:ext cx="3429000" cy="28321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2AFE2EC-1896-4F52-D4B1-E137B3C7F3CA}"/>
              </a:ext>
            </a:extLst>
          </p:cNvPr>
          <p:cNvSpPr/>
          <p:nvPr/>
        </p:nvSpPr>
        <p:spPr>
          <a:xfrm>
            <a:off x="2004000" y="4951144"/>
            <a:ext cx="569268" cy="217685"/>
          </a:xfrm>
          <a:prstGeom prst="rect">
            <a:avLst/>
          </a:prstGeom>
          <a:noFill/>
          <a:ln w="19050">
            <a:solidFill>
              <a:srgbClr val="CF62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srgbClr val="CF628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6BADFCF-3704-EB8C-708E-B2F01A3F443B}"/>
              </a:ext>
            </a:extLst>
          </p:cNvPr>
          <p:cNvCxnSpPr>
            <a:cxnSpLocks/>
          </p:cNvCxnSpPr>
          <p:nvPr/>
        </p:nvCxnSpPr>
        <p:spPr>
          <a:xfrm>
            <a:off x="4670320" y="5220727"/>
            <a:ext cx="60568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046A49B-248D-22B9-DFF3-D917ABF8B7DD}"/>
              </a:ext>
            </a:extLst>
          </p:cNvPr>
          <p:cNvCxnSpPr>
            <a:cxnSpLocks/>
          </p:cNvCxnSpPr>
          <p:nvPr/>
        </p:nvCxnSpPr>
        <p:spPr>
          <a:xfrm flipH="1">
            <a:off x="1862315" y="4200547"/>
            <a:ext cx="41284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62662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AA1D7C8-8B98-1D31-7CFA-2B75259B8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83" y="3672214"/>
            <a:ext cx="3797300" cy="2730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223936"/>
            <a:ext cx="10913034" cy="951722"/>
          </a:xfrm>
        </p:spPr>
        <p:txBody>
          <a:bodyPr>
            <a:normAutofit/>
          </a:bodyPr>
          <a:lstStyle/>
          <a:p>
            <a:r>
              <a:rPr lang="en-GB"/>
              <a:t>Rename		</a:t>
            </a:r>
            <a:r>
              <a:rPr lang="en-US" b="0">
                <a:solidFill>
                  <a:srgbClr val="72B32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mv </a:t>
            </a:r>
            <a:r>
              <a:rPr lang="en-US" b="0">
                <a:solidFill>
                  <a:srgbClr val="7CBD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[options] </a:t>
            </a:r>
            <a:r>
              <a:rPr lang="en-US" b="0" err="1">
                <a:solidFill>
                  <a:srgbClr val="CF628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old_name</a:t>
            </a:r>
            <a:r>
              <a:rPr lang="en-US" b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b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new_name</a:t>
            </a:r>
            <a:endParaRPr lang="en-GB" b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Rename Files or Directories</a:t>
            </a:r>
            <a:endParaRPr lang="en-US">
              <a:solidFill>
                <a:schemeClr val="accent6">
                  <a:lumMod val="60000"/>
                  <a:lumOff val="40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US"/>
          </a:p>
          <a:p>
            <a:r>
              <a:rPr lang="en-US">
                <a:solidFill>
                  <a:srgbClr val="72B32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mv</a:t>
            </a:r>
            <a:r>
              <a:rPr lang="en-US">
                <a:solidFill>
                  <a:srgbClr val="7CBD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>
                <a:solidFill>
                  <a:srgbClr val="CF628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Documents/</a:t>
            </a:r>
            <a:r>
              <a:rPr lang="en-US" err="1">
                <a:solidFill>
                  <a:srgbClr val="CF628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project_notes.txt</a:t>
            </a:r>
            <a:r>
              <a:rPr lang="en-US">
                <a:solidFill>
                  <a:srgbClr val="CF628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Documents/</a:t>
            </a:r>
            <a:r>
              <a:rPr lang="en-US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notes.txt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636125" y="6480175"/>
            <a:ext cx="2555875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80567E-5E8F-47A5-90DF-8BFEB1A7152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2AFE2EC-1896-4F52-D4B1-E137B3C7F3CA}"/>
              </a:ext>
            </a:extLst>
          </p:cNvPr>
          <p:cNvSpPr/>
          <p:nvPr/>
        </p:nvSpPr>
        <p:spPr>
          <a:xfrm>
            <a:off x="2036367" y="4745065"/>
            <a:ext cx="1847810" cy="217685"/>
          </a:xfrm>
          <a:prstGeom prst="rect">
            <a:avLst/>
          </a:prstGeom>
          <a:noFill/>
          <a:ln w="19050">
            <a:solidFill>
              <a:srgbClr val="CF62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srgbClr val="CF628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6BADFCF-3704-EB8C-708E-B2F01A3F443B}"/>
              </a:ext>
            </a:extLst>
          </p:cNvPr>
          <p:cNvCxnSpPr>
            <a:cxnSpLocks/>
          </p:cNvCxnSpPr>
          <p:nvPr/>
        </p:nvCxnSpPr>
        <p:spPr>
          <a:xfrm>
            <a:off x="4670320" y="5220727"/>
            <a:ext cx="60568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046A49B-248D-22B9-DFF3-D917ABF8B7DD}"/>
              </a:ext>
            </a:extLst>
          </p:cNvPr>
          <p:cNvCxnSpPr>
            <a:cxnSpLocks/>
          </p:cNvCxnSpPr>
          <p:nvPr/>
        </p:nvCxnSpPr>
        <p:spPr>
          <a:xfrm flipH="1">
            <a:off x="1862315" y="4200547"/>
            <a:ext cx="41284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computer screen shot of a computer program&#10;&#10;Description automatically generated">
            <a:extLst>
              <a:ext uri="{FF2B5EF4-FFF2-40B4-BE49-F238E27FC236}">
                <a16:creationId xmlns:a16="http://schemas.microsoft.com/office/drawing/2014/main" id="{56A7B91C-3BB2-3E63-B6AE-542155486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6041" y="3662854"/>
            <a:ext cx="3835400" cy="2794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EAE644F-3A3A-4598-25FD-00C7081B1204}"/>
              </a:ext>
            </a:extLst>
          </p:cNvPr>
          <p:cNvSpPr/>
          <p:nvPr/>
        </p:nvSpPr>
        <p:spPr>
          <a:xfrm>
            <a:off x="7420736" y="4740332"/>
            <a:ext cx="994980" cy="203674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0364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omputer screen shot of a computer program&#10;&#10;Description automatically generated">
            <a:extLst>
              <a:ext uri="{FF2B5EF4-FFF2-40B4-BE49-F238E27FC236}">
                <a16:creationId xmlns:a16="http://schemas.microsoft.com/office/drawing/2014/main" id="{E284B8E8-49B2-94D4-1BC1-C108827BD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999" y="3224342"/>
            <a:ext cx="3835400" cy="325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223936"/>
            <a:ext cx="10913034" cy="951722"/>
          </a:xfrm>
        </p:spPr>
        <p:txBody>
          <a:bodyPr>
            <a:normAutofit/>
          </a:bodyPr>
          <a:lstStyle/>
          <a:p>
            <a:r>
              <a:rPr lang="en-GB"/>
              <a:t>Remove 				</a:t>
            </a:r>
            <a:r>
              <a:rPr lang="en-US" b="0">
                <a:solidFill>
                  <a:srgbClr val="72B32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rm </a:t>
            </a:r>
            <a:r>
              <a:rPr lang="en-US" b="0">
                <a:solidFill>
                  <a:srgbClr val="7CBD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[options] </a:t>
            </a:r>
            <a:r>
              <a:rPr lang="en-US" b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file</a:t>
            </a:r>
            <a:endParaRPr lang="en-GB" b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Remove File</a:t>
            </a:r>
            <a:endParaRPr lang="en-US">
              <a:solidFill>
                <a:schemeClr val="accent6">
                  <a:lumMod val="60000"/>
                  <a:lumOff val="40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US"/>
          </a:p>
          <a:p>
            <a:r>
              <a:rPr lang="en-US">
                <a:solidFill>
                  <a:srgbClr val="72B32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rm </a:t>
            </a:r>
            <a:r>
              <a:rPr lang="en-US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timesheet.xlsx</a:t>
            </a:r>
            <a:endParaRPr lang="en-US">
              <a:solidFill>
                <a:schemeClr val="accent6">
                  <a:lumMod val="60000"/>
                  <a:lumOff val="40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US"/>
          </a:p>
          <a:p>
            <a:r>
              <a:rPr lang="en-US"/>
              <a:t> 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636125" y="6480175"/>
            <a:ext cx="2555875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80567E-5E8F-47A5-90DF-8BFEB1A7152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95928D8-6A39-AC52-E645-A657F9F3BC3B}"/>
              </a:ext>
            </a:extLst>
          </p:cNvPr>
          <p:cNvCxnSpPr>
            <a:cxnSpLocks/>
          </p:cNvCxnSpPr>
          <p:nvPr/>
        </p:nvCxnSpPr>
        <p:spPr>
          <a:xfrm flipH="1">
            <a:off x="2590598" y="4645608"/>
            <a:ext cx="41284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18934BCB-0DB7-149B-9B87-D88D8ADB2A41}"/>
              </a:ext>
            </a:extLst>
          </p:cNvPr>
          <p:cNvSpPr/>
          <p:nvPr/>
        </p:nvSpPr>
        <p:spPr>
          <a:xfrm>
            <a:off x="2460910" y="5173369"/>
            <a:ext cx="1496095" cy="217685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D207257-0088-CEFD-F64D-5A2714F0CAFE}"/>
              </a:ext>
            </a:extLst>
          </p:cNvPr>
          <p:cNvCxnSpPr>
            <a:cxnSpLocks/>
          </p:cNvCxnSpPr>
          <p:nvPr/>
        </p:nvCxnSpPr>
        <p:spPr>
          <a:xfrm>
            <a:off x="4670320" y="5220727"/>
            <a:ext cx="60568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computer screen shot of a computer program&#10;&#10;Description automatically generated">
            <a:extLst>
              <a:ext uri="{FF2B5EF4-FFF2-40B4-BE49-F238E27FC236}">
                <a16:creationId xmlns:a16="http://schemas.microsoft.com/office/drawing/2014/main" id="{D9C7141E-BE6F-9DC5-B8EB-6C6656A1C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3194" y="3502618"/>
            <a:ext cx="38227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3878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223936"/>
            <a:ext cx="10913034" cy="951722"/>
          </a:xfrm>
        </p:spPr>
        <p:txBody>
          <a:bodyPr>
            <a:normAutofit/>
          </a:bodyPr>
          <a:lstStyle/>
          <a:p>
            <a:r>
              <a:rPr lang="en-GB"/>
              <a:t>Remove 				</a:t>
            </a:r>
            <a:r>
              <a:rPr lang="en-US" b="0">
                <a:solidFill>
                  <a:srgbClr val="72B32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rm </a:t>
            </a:r>
            <a:r>
              <a:rPr lang="en-US" b="0">
                <a:solidFill>
                  <a:srgbClr val="7CBD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[options] </a:t>
            </a:r>
            <a:r>
              <a:rPr lang="en-US" b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file</a:t>
            </a:r>
            <a:endParaRPr lang="en-GB" b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Remove Directory: </a:t>
            </a:r>
            <a:r>
              <a:rPr lang="en-US">
                <a:solidFill>
                  <a:srgbClr val="C00000"/>
                </a:solidFill>
              </a:rPr>
              <a:t>Use caution!</a:t>
            </a:r>
          </a:p>
          <a:p>
            <a:endParaRPr lang="en-US">
              <a:solidFill>
                <a:schemeClr val="accent6">
                  <a:lumMod val="60000"/>
                  <a:lumOff val="40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>
                <a:solidFill>
                  <a:srgbClr val="72B32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rm </a:t>
            </a:r>
            <a:r>
              <a:rPr lang="en-US">
                <a:solidFill>
                  <a:srgbClr val="7CBD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-rf </a:t>
            </a:r>
            <a:r>
              <a:rPr lang="en-US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Documents/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 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636125" y="6480175"/>
            <a:ext cx="2555875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80567E-5E8F-47A5-90DF-8BFEB1A7152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794AA8-304A-5BAD-27AF-36CCC8452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83" y="3672214"/>
            <a:ext cx="3797300" cy="2730500"/>
          </a:xfrm>
          <a:prstGeom prst="rect">
            <a:avLst/>
          </a:prstGeom>
        </p:spPr>
      </p:pic>
      <p:pic>
        <p:nvPicPr>
          <p:cNvPr id="10" name="Picture 9" descr="A close-up of a computer program&#10;&#10;Description automatically generated">
            <a:extLst>
              <a:ext uri="{FF2B5EF4-FFF2-40B4-BE49-F238E27FC236}">
                <a16:creationId xmlns:a16="http://schemas.microsoft.com/office/drawing/2014/main" id="{C6BE392B-5902-D0CF-49C5-9691E224D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9505" y="4161164"/>
            <a:ext cx="2247900" cy="175260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701B703-97C2-0198-4D4F-CE3727EE74BD}"/>
              </a:ext>
            </a:extLst>
          </p:cNvPr>
          <p:cNvCxnSpPr>
            <a:cxnSpLocks/>
          </p:cNvCxnSpPr>
          <p:nvPr/>
        </p:nvCxnSpPr>
        <p:spPr>
          <a:xfrm flipH="1">
            <a:off x="1862315" y="4200547"/>
            <a:ext cx="41284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7D7C726-8EF2-D989-05C9-451411B47D8E}"/>
              </a:ext>
            </a:extLst>
          </p:cNvPr>
          <p:cNvCxnSpPr>
            <a:cxnSpLocks/>
          </p:cNvCxnSpPr>
          <p:nvPr/>
        </p:nvCxnSpPr>
        <p:spPr>
          <a:xfrm>
            <a:off x="4670320" y="5220727"/>
            <a:ext cx="60568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6380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Short introduction to Linux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69AE23"/>
                </a:solidFill>
              </a:rPr>
              <a:t>Linux</a:t>
            </a:r>
            <a:r>
              <a:rPr lang="en-US" dirty="0"/>
              <a:t> is an operating system, just like Windows.</a:t>
            </a:r>
          </a:p>
          <a:p>
            <a:r>
              <a:rPr lang="en-US" dirty="0"/>
              <a:t>The operating system is the communication layer between your software and your hardware.</a:t>
            </a:r>
          </a:p>
          <a:p>
            <a:endParaRPr lang="en-US" dirty="0"/>
          </a:p>
          <a:p>
            <a:r>
              <a:rPr lang="en-US" dirty="0"/>
              <a:t>Linux is around everywhere, from cars, refrigerators to supercomputers.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636125" y="6480175"/>
            <a:ext cx="2555875" cy="365125"/>
          </a:xfrm>
        </p:spPr>
        <p:txBody>
          <a:bodyPr/>
          <a:lstStyle/>
          <a:p>
            <a:fld id="{0580567E-5E8F-47A5-90DF-8BFEB1A71525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27498A-6BD2-A650-701B-DA8A2722C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354" y="3660775"/>
            <a:ext cx="2567596" cy="20540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BAAF34-B9B2-043A-2DCC-60EADE292A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0631" y="3660775"/>
            <a:ext cx="3080701" cy="20540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A8054B-8748-D8BD-5075-D5501A313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7013" y="3660289"/>
            <a:ext cx="3446163" cy="205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3370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D3B67B-DDAF-46FD-3ACE-40D0EA22A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79215-C491-C4EE-5E39-360B0B940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76929-A77B-8923-3068-4E1EF5281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Specific objectives of this session: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Introducing the command-line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Navigating the File System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1" dirty="0"/>
              <a:t>Working the File System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Special Characters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C71A58-B046-1C08-1A2E-B3D05ECBA3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08000" y="6480015"/>
            <a:ext cx="2556000" cy="365125"/>
          </a:xfrm>
          <a:prstGeom prst="rect">
            <a:avLst/>
          </a:prstGeom>
        </p:spPr>
        <p:txBody>
          <a:bodyPr vert="horz" lIns="91440" tIns="36000" rIns="91440" bIns="36000" rtlCol="0" anchor="ctr" anchorCtr="0"/>
          <a:lstStyle>
            <a:defPPr>
              <a:defRPr lang="en-DK"/>
            </a:defPPr>
            <a:lvl1pPr marL="0" algn="r" defTabSz="914400" rtl="0" eaLnBrk="1" latinLnBrk="0" hangingPunct="1">
              <a:lnSpc>
                <a:spcPct val="100000"/>
              </a:lnSpc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80567E-5E8F-47A5-90DF-8BFEB1A71525}" type="slidenum">
              <a:rPr lang="en-GB" smtClean="0"/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2837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AA1D7C8-8B98-1D31-7CFA-2B75259B8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83" y="3672214"/>
            <a:ext cx="3797300" cy="2730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223936"/>
            <a:ext cx="10913034" cy="951722"/>
          </a:xfrm>
        </p:spPr>
        <p:txBody>
          <a:bodyPr>
            <a:normAutofit/>
          </a:bodyPr>
          <a:lstStyle/>
          <a:p>
            <a:r>
              <a:rPr lang="en-GB"/>
              <a:t>Move		</a:t>
            </a:r>
            <a:r>
              <a:rPr lang="en-US" b="0">
                <a:solidFill>
                  <a:srgbClr val="72B32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mv </a:t>
            </a:r>
            <a:r>
              <a:rPr lang="en-US" b="0">
                <a:solidFill>
                  <a:srgbClr val="7CBD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[options] </a:t>
            </a:r>
            <a:r>
              <a:rPr lang="en-US" b="0">
                <a:solidFill>
                  <a:srgbClr val="CF628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source</a:t>
            </a:r>
            <a:r>
              <a:rPr lang="en-US" b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destination</a:t>
            </a:r>
            <a:endParaRPr lang="en-GB" b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>
                <a:solidFill>
                  <a:srgbClr val="CF628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directory</a:t>
            </a:r>
            <a:r>
              <a:rPr lang="en-US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/>
              <a:t>to </a:t>
            </a:r>
            <a:r>
              <a:rPr lang="en-US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destination </a:t>
            </a:r>
          </a:p>
          <a:p>
            <a:endParaRPr lang="en-US"/>
          </a:p>
          <a:p>
            <a:r>
              <a:rPr lang="en-US">
                <a:solidFill>
                  <a:srgbClr val="72B32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mv</a:t>
            </a:r>
            <a:r>
              <a:rPr lang="en-US">
                <a:solidFill>
                  <a:srgbClr val="7CBD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>
                <a:solidFill>
                  <a:srgbClr val="CF628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Documents/work/ </a:t>
            </a:r>
            <a:r>
              <a:rPr lang="en-US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/home/</a:t>
            </a:r>
            <a:r>
              <a:rPr lang="en-US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alice</a:t>
            </a:r>
            <a:r>
              <a:rPr lang="en-US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endParaRPr lang="en-US"/>
          </a:p>
          <a:p>
            <a:r>
              <a:rPr lang="en-US"/>
              <a:t> 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636125" y="6480175"/>
            <a:ext cx="2555875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80567E-5E8F-47A5-90DF-8BFEB1A7152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AE644F-3A3A-4598-25FD-00C7081B1204}"/>
              </a:ext>
            </a:extLst>
          </p:cNvPr>
          <p:cNvSpPr/>
          <p:nvPr/>
        </p:nvSpPr>
        <p:spPr>
          <a:xfrm>
            <a:off x="1198515" y="4109381"/>
            <a:ext cx="606009" cy="203674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2" name="Picture 11" descr="A computer screen shot of a computer program&#10;&#10;Description automatically generated">
            <a:extLst>
              <a:ext uri="{FF2B5EF4-FFF2-40B4-BE49-F238E27FC236}">
                <a16:creationId xmlns:a16="http://schemas.microsoft.com/office/drawing/2014/main" id="{30810961-2CC5-4E17-F983-6FF028802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9019" y="3643442"/>
            <a:ext cx="3429000" cy="28321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2AFE2EC-1896-4F52-D4B1-E137B3C7F3CA}"/>
              </a:ext>
            </a:extLst>
          </p:cNvPr>
          <p:cNvSpPr/>
          <p:nvPr/>
        </p:nvSpPr>
        <p:spPr>
          <a:xfrm>
            <a:off x="2004000" y="4951144"/>
            <a:ext cx="569268" cy="217685"/>
          </a:xfrm>
          <a:prstGeom prst="rect">
            <a:avLst/>
          </a:prstGeom>
          <a:noFill/>
          <a:ln w="19050">
            <a:solidFill>
              <a:srgbClr val="CF62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srgbClr val="CF628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6BADFCF-3704-EB8C-708E-B2F01A3F443B}"/>
              </a:ext>
            </a:extLst>
          </p:cNvPr>
          <p:cNvCxnSpPr>
            <a:cxnSpLocks/>
          </p:cNvCxnSpPr>
          <p:nvPr/>
        </p:nvCxnSpPr>
        <p:spPr>
          <a:xfrm>
            <a:off x="4670320" y="5220727"/>
            <a:ext cx="60568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046A49B-248D-22B9-DFF3-D917ABF8B7DD}"/>
              </a:ext>
            </a:extLst>
          </p:cNvPr>
          <p:cNvCxnSpPr>
            <a:cxnSpLocks/>
          </p:cNvCxnSpPr>
          <p:nvPr/>
        </p:nvCxnSpPr>
        <p:spPr>
          <a:xfrm flipH="1">
            <a:off x="1862315" y="4200547"/>
            <a:ext cx="41284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11128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AA1D7C8-8B98-1D31-7CFA-2B75259B8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83" y="3672214"/>
            <a:ext cx="3797300" cy="2730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223936"/>
            <a:ext cx="10913034" cy="951722"/>
          </a:xfrm>
        </p:spPr>
        <p:txBody>
          <a:bodyPr>
            <a:normAutofit/>
          </a:bodyPr>
          <a:lstStyle/>
          <a:p>
            <a:r>
              <a:rPr lang="en-GB"/>
              <a:t>Move		</a:t>
            </a:r>
            <a:r>
              <a:rPr lang="en-US" b="0">
                <a:solidFill>
                  <a:srgbClr val="72B32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mv </a:t>
            </a:r>
            <a:r>
              <a:rPr lang="en-US" b="0">
                <a:solidFill>
                  <a:srgbClr val="7CBD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[options] </a:t>
            </a:r>
            <a:r>
              <a:rPr lang="en-US" b="0">
                <a:solidFill>
                  <a:srgbClr val="CF628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source</a:t>
            </a:r>
            <a:r>
              <a:rPr lang="en-US" b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destination</a:t>
            </a:r>
            <a:endParaRPr lang="en-GB" b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Current Directory Reference (dot)</a:t>
            </a:r>
            <a:endParaRPr lang="en-US">
              <a:solidFill>
                <a:schemeClr val="accent6">
                  <a:lumMod val="60000"/>
                  <a:lumOff val="40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US"/>
          </a:p>
          <a:p>
            <a:r>
              <a:rPr lang="en-US">
                <a:solidFill>
                  <a:srgbClr val="72B32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mv</a:t>
            </a:r>
            <a:r>
              <a:rPr lang="en-US">
                <a:solidFill>
                  <a:srgbClr val="7CBD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>
                <a:solidFill>
                  <a:srgbClr val="CF628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Documents/work/ </a:t>
            </a:r>
            <a:r>
              <a:rPr lang="en-US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.</a:t>
            </a:r>
            <a:endParaRPr lang="en-US"/>
          </a:p>
          <a:p>
            <a:r>
              <a:rPr lang="en-US"/>
              <a:t> 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636125" y="6480175"/>
            <a:ext cx="2555875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80567E-5E8F-47A5-90DF-8BFEB1A7152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AE644F-3A3A-4598-25FD-00C7081B1204}"/>
              </a:ext>
            </a:extLst>
          </p:cNvPr>
          <p:cNvSpPr/>
          <p:nvPr/>
        </p:nvSpPr>
        <p:spPr>
          <a:xfrm>
            <a:off x="1198515" y="4109381"/>
            <a:ext cx="606009" cy="203674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2" name="Picture 11" descr="A computer screen shot of a computer program&#10;&#10;Description automatically generated">
            <a:extLst>
              <a:ext uri="{FF2B5EF4-FFF2-40B4-BE49-F238E27FC236}">
                <a16:creationId xmlns:a16="http://schemas.microsoft.com/office/drawing/2014/main" id="{30810961-2CC5-4E17-F983-6FF028802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9019" y="3643442"/>
            <a:ext cx="3429000" cy="28321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2AFE2EC-1896-4F52-D4B1-E137B3C7F3CA}"/>
              </a:ext>
            </a:extLst>
          </p:cNvPr>
          <p:cNvSpPr/>
          <p:nvPr/>
        </p:nvSpPr>
        <p:spPr>
          <a:xfrm>
            <a:off x="2004000" y="4951144"/>
            <a:ext cx="569268" cy="217685"/>
          </a:xfrm>
          <a:prstGeom prst="rect">
            <a:avLst/>
          </a:prstGeom>
          <a:noFill/>
          <a:ln w="19050">
            <a:solidFill>
              <a:srgbClr val="CF62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srgbClr val="CF628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6BADFCF-3704-EB8C-708E-B2F01A3F443B}"/>
              </a:ext>
            </a:extLst>
          </p:cNvPr>
          <p:cNvCxnSpPr>
            <a:cxnSpLocks/>
          </p:cNvCxnSpPr>
          <p:nvPr/>
        </p:nvCxnSpPr>
        <p:spPr>
          <a:xfrm>
            <a:off x="4670320" y="5220727"/>
            <a:ext cx="60568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046A49B-248D-22B9-DFF3-D917ABF8B7DD}"/>
              </a:ext>
            </a:extLst>
          </p:cNvPr>
          <p:cNvCxnSpPr>
            <a:cxnSpLocks/>
          </p:cNvCxnSpPr>
          <p:nvPr/>
        </p:nvCxnSpPr>
        <p:spPr>
          <a:xfrm flipH="1">
            <a:off x="1862315" y="4200547"/>
            <a:ext cx="41284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43219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AA1D7C8-8B98-1D31-7CFA-2B75259B8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83" y="3672214"/>
            <a:ext cx="3797300" cy="2730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223936"/>
            <a:ext cx="10913034" cy="951722"/>
          </a:xfrm>
        </p:spPr>
        <p:txBody>
          <a:bodyPr>
            <a:normAutofit/>
          </a:bodyPr>
          <a:lstStyle/>
          <a:p>
            <a:r>
              <a:rPr lang="en-GB"/>
              <a:t>Special characters</a:t>
            </a:r>
            <a:endParaRPr lang="en-GB" b="0">
              <a:solidFill>
                <a:srgbClr val="92D05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Current Directory Reference (dot)</a:t>
            </a:r>
            <a:endParaRPr lang="en-US">
              <a:solidFill>
                <a:schemeClr val="accent6">
                  <a:lumMod val="60000"/>
                  <a:lumOff val="40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US"/>
          </a:p>
          <a:p>
            <a:r>
              <a:rPr lang="en-US">
                <a:solidFill>
                  <a:srgbClr val="72B32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mv</a:t>
            </a:r>
            <a:r>
              <a:rPr lang="en-US">
                <a:solidFill>
                  <a:srgbClr val="7CBD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>
                <a:solidFill>
                  <a:srgbClr val="CF628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work/report1.pdf </a:t>
            </a:r>
            <a:r>
              <a:rPr lang="en-US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.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636125" y="6480175"/>
            <a:ext cx="2555875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80567E-5E8F-47A5-90DF-8BFEB1A7152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2AFE2EC-1896-4F52-D4B1-E137B3C7F3CA}"/>
              </a:ext>
            </a:extLst>
          </p:cNvPr>
          <p:cNvSpPr/>
          <p:nvPr/>
        </p:nvSpPr>
        <p:spPr>
          <a:xfrm>
            <a:off x="2413857" y="5166078"/>
            <a:ext cx="1266665" cy="217685"/>
          </a:xfrm>
          <a:prstGeom prst="rect">
            <a:avLst/>
          </a:prstGeom>
          <a:noFill/>
          <a:ln w="19050">
            <a:solidFill>
              <a:srgbClr val="CF62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srgbClr val="CF628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6BADFCF-3704-EB8C-708E-B2F01A3F443B}"/>
              </a:ext>
            </a:extLst>
          </p:cNvPr>
          <p:cNvCxnSpPr>
            <a:cxnSpLocks/>
          </p:cNvCxnSpPr>
          <p:nvPr/>
        </p:nvCxnSpPr>
        <p:spPr>
          <a:xfrm>
            <a:off x="4670320" y="5220727"/>
            <a:ext cx="60568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046A49B-248D-22B9-DFF3-D917ABF8B7DD}"/>
              </a:ext>
            </a:extLst>
          </p:cNvPr>
          <p:cNvCxnSpPr>
            <a:cxnSpLocks/>
          </p:cNvCxnSpPr>
          <p:nvPr/>
        </p:nvCxnSpPr>
        <p:spPr>
          <a:xfrm flipH="1">
            <a:off x="2655334" y="4402848"/>
            <a:ext cx="41284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computer screen shot of a computer program&#10;&#10;Description automatically generated">
            <a:extLst>
              <a:ext uri="{FF2B5EF4-FFF2-40B4-BE49-F238E27FC236}">
                <a16:creationId xmlns:a16="http://schemas.microsoft.com/office/drawing/2014/main" id="{776A3FA2-1587-ABE9-6FFA-462B9325D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9391" y="3677440"/>
            <a:ext cx="3822700" cy="2768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EAE644F-3A3A-4598-25FD-00C7081B1204}"/>
              </a:ext>
            </a:extLst>
          </p:cNvPr>
          <p:cNvSpPr/>
          <p:nvPr/>
        </p:nvSpPr>
        <p:spPr>
          <a:xfrm>
            <a:off x="7412642" y="4962750"/>
            <a:ext cx="1229651" cy="203674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0711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AA1D7C8-8B98-1D31-7CFA-2B75259B8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83" y="3672214"/>
            <a:ext cx="3797300" cy="2730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223936"/>
            <a:ext cx="10913034" cy="951722"/>
          </a:xfrm>
        </p:spPr>
        <p:txBody>
          <a:bodyPr>
            <a:normAutofit/>
          </a:bodyPr>
          <a:lstStyle/>
          <a:p>
            <a:r>
              <a:rPr lang="en-GB"/>
              <a:t>Special characters</a:t>
            </a:r>
            <a:endParaRPr lang="en-GB" b="0">
              <a:solidFill>
                <a:srgbClr val="92D05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31998" y="1474237"/>
            <a:ext cx="11760001" cy="4702726"/>
          </a:xfrm>
        </p:spPr>
        <p:txBody>
          <a:bodyPr/>
          <a:lstStyle/>
          <a:p>
            <a:r>
              <a:rPr lang="en-US"/>
              <a:t>Wildcard </a:t>
            </a:r>
            <a:r>
              <a:rPr lang="en-US">
                <a:solidFill>
                  <a:srgbClr val="92D050"/>
                </a:solidFill>
              </a:rPr>
              <a:t>*</a:t>
            </a:r>
            <a:r>
              <a:rPr lang="en-US"/>
              <a:t> represents zero or more characters in file or directory names</a:t>
            </a:r>
            <a:endParaRPr lang="en-US">
              <a:solidFill>
                <a:schemeClr val="accent6">
                  <a:lumMod val="60000"/>
                  <a:lumOff val="40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US"/>
          </a:p>
          <a:p>
            <a:r>
              <a:rPr lang="en-US">
                <a:solidFill>
                  <a:srgbClr val="72B32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mv</a:t>
            </a:r>
            <a:r>
              <a:rPr lang="en-US">
                <a:solidFill>
                  <a:srgbClr val="7CBD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>
                <a:solidFill>
                  <a:srgbClr val="CF628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work/* </a:t>
            </a:r>
            <a:r>
              <a:rPr lang="en-US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.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636125" y="6480175"/>
            <a:ext cx="2555875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80567E-5E8F-47A5-90DF-8BFEB1A7152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2AFE2EC-1896-4F52-D4B1-E137B3C7F3CA}"/>
              </a:ext>
            </a:extLst>
          </p:cNvPr>
          <p:cNvSpPr/>
          <p:nvPr/>
        </p:nvSpPr>
        <p:spPr>
          <a:xfrm>
            <a:off x="2413857" y="5166078"/>
            <a:ext cx="1266665" cy="217685"/>
          </a:xfrm>
          <a:prstGeom prst="rect">
            <a:avLst/>
          </a:prstGeom>
          <a:noFill/>
          <a:ln w="19050">
            <a:solidFill>
              <a:srgbClr val="CF62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srgbClr val="CF628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6BADFCF-3704-EB8C-708E-B2F01A3F443B}"/>
              </a:ext>
            </a:extLst>
          </p:cNvPr>
          <p:cNvCxnSpPr>
            <a:cxnSpLocks/>
          </p:cNvCxnSpPr>
          <p:nvPr/>
        </p:nvCxnSpPr>
        <p:spPr>
          <a:xfrm>
            <a:off x="4670320" y="5220727"/>
            <a:ext cx="60568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046A49B-248D-22B9-DFF3-D917ABF8B7DD}"/>
              </a:ext>
            </a:extLst>
          </p:cNvPr>
          <p:cNvCxnSpPr>
            <a:cxnSpLocks/>
          </p:cNvCxnSpPr>
          <p:nvPr/>
        </p:nvCxnSpPr>
        <p:spPr>
          <a:xfrm flipH="1">
            <a:off x="2655334" y="4402848"/>
            <a:ext cx="41284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13E69DE0-B8D9-B44C-6E75-F0019E1EC751}"/>
              </a:ext>
            </a:extLst>
          </p:cNvPr>
          <p:cNvSpPr/>
          <p:nvPr/>
        </p:nvSpPr>
        <p:spPr>
          <a:xfrm>
            <a:off x="2413857" y="5385183"/>
            <a:ext cx="1831626" cy="217685"/>
          </a:xfrm>
          <a:prstGeom prst="rect">
            <a:avLst/>
          </a:prstGeom>
          <a:noFill/>
          <a:ln w="19050">
            <a:solidFill>
              <a:srgbClr val="CF62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srgbClr val="CF628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8" name="Picture 7" descr="A computer screen shot of a computer program&#10;&#10;Description automatically generated">
            <a:extLst>
              <a:ext uri="{FF2B5EF4-FFF2-40B4-BE49-F238E27FC236}">
                <a16:creationId xmlns:a16="http://schemas.microsoft.com/office/drawing/2014/main" id="{DD7F721B-F9C1-F7AC-E3FA-65A986BC4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0845" y="3672214"/>
            <a:ext cx="3822700" cy="2768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EAE644F-3A3A-4598-25FD-00C7081B1204}"/>
              </a:ext>
            </a:extLst>
          </p:cNvPr>
          <p:cNvSpPr/>
          <p:nvPr/>
        </p:nvSpPr>
        <p:spPr>
          <a:xfrm>
            <a:off x="7314419" y="4962403"/>
            <a:ext cx="1229651" cy="217685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7D5A01-28F0-4247-8CDF-4A92BF81A598}"/>
              </a:ext>
            </a:extLst>
          </p:cNvPr>
          <p:cNvSpPr/>
          <p:nvPr/>
        </p:nvSpPr>
        <p:spPr>
          <a:xfrm>
            <a:off x="7314418" y="5180089"/>
            <a:ext cx="1805306" cy="203674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46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223936"/>
            <a:ext cx="10913034" cy="951722"/>
          </a:xfrm>
        </p:spPr>
        <p:txBody>
          <a:bodyPr>
            <a:normAutofit/>
          </a:bodyPr>
          <a:lstStyle/>
          <a:p>
            <a:r>
              <a:rPr lang="en-GB"/>
              <a:t>Special characters</a:t>
            </a:r>
            <a:endParaRPr lang="en-GB" b="0">
              <a:solidFill>
                <a:srgbClr val="92D05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31998" y="1474237"/>
            <a:ext cx="11760001" cy="4702726"/>
          </a:xfrm>
        </p:spPr>
        <p:txBody>
          <a:bodyPr/>
          <a:lstStyle/>
          <a:p>
            <a:r>
              <a:rPr lang="en-US"/>
              <a:t>Wildcard </a:t>
            </a:r>
            <a:r>
              <a:rPr lang="en-US">
                <a:solidFill>
                  <a:schemeClr val="accent6">
                    <a:lumMod val="60000"/>
                    <a:lumOff val="40000"/>
                  </a:schemeClr>
                </a:solidFill>
              </a:rPr>
              <a:t>*</a:t>
            </a:r>
            <a:r>
              <a:rPr lang="en-US"/>
              <a:t> represents zero or more characters in file or directory names</a:t>
            </a:r>
            <a:endParaRPr lang="en-US">
              <a:solidFill>
                <a:schemeClr val="accent6">
                  <a:lumMod val="60000"/>
                  <a:lumOff val="40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US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636125" y="6480175"/>
            <a:ext cx="2555875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80567E-5E8F-47A5-90DF-8BFEB1A7152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82B26C5-993E-0566-5A29-EB2D5BAD7B54}"/>
              </a:ext>
            </a:extLst>
          </p:cNvPr>
          <p:cNvGraphicFramePr>
            <a:graphicFrameLocks noGrp="1"/>
          </p:cNvGraphicFramePr>
          <p:nvPr/>
        </p:nvGraphicFramePr>
        <p:xfrm>
          <a:off x="1318442" y="3223653"/>
          <a:ext cx="9140150" cy="1203894"/>
        </p:xfrm>
        <a:graphic>
          <a:graphicData uri="http://schemas.openxmlformats.org/drawingml/2006/table">
            <a:tbl>
              <a:tblPr firstRow="1" firstCol="1" bandRow="1"/>
              <a:tblGrid>
                <a:gridCol w="2010294">
                  <a:extLst>
                    <a:ext uri="{9D8B030D-6E8A-4147-A177-3AD203B41FA5}">
                      <a16:colId xmlns:a16="http://schemas.microsoft.com/office/drawing/2014/main" val="1416475844"/>
                    </a:ext>
                  </a:extLst>
                </a:gridCol>
                <a:gridCol w="1197622">
                  <a:extLst>
                    <a:ext uri="{9D8B030D-6E8A-4147-A177-3AD203B41FA5}">
                      <a16:colId xmlns:a16="http://schemas.microsoft.com/office/drawing/2014/main" val="1678433079"/>
                    </a:ext>
                  </a:extLst>
                </a:gridCol>
                <a:gridCol w="1400694">
                  <a:extLst>
                    <a:ext uri="{9D8B030D-6E8A-4147-A177-3AD203B41FA5}">
                      <a16:colId xmlns:a16="http://schemas.microsoft.com/office/drawing/2014/main" val="3078498464"/>
                    </a:ext>
                  </a:extLst>
                </a:gridCol>
                <a:gridCol w="1189530">
                  <a:extLst>
                    <a:ext uri="{9D8B030D-6E8A-4147-A177-3AD203B41FA5}">
                      <a16:colId xmlns:a16="http://schemas.microsoft.com/office/drawing/2014/main" val="2157043669"/>
                    </a:ext>
                  </a:extLst>
                </a:gridCol>
                <a:gridCol w="1310909">
                  <a:extLst>
                    <a:ext uri="{9D8B030D-6E8A-4147-A177-3AD203B41FA5}">
                      <a16:colId xmlns:a16="http://schemas.microsoft.com/office/drawing/2014/main" val="2640272317"/>
                    </a:ext>
                  </a:extLst>
                </a:gridCol>
                <a:gridCol w="1011505">
                  <a:extLst>
                    <a:ext uri="{9D8B030D-6E8A-4147-A177-3AD203B41FA5}">
                      <a16:colId xmlns:a16="http://schemas.microsoft.com/office/drawing/2014/main" val="2861527369"/>
                    </a:ext>
                  </a:extLst>
                </a:gridCol>
                <a:gridCol w="1019596">
                  <a:extLst>
                    <a:ext uri="{9D8B030D-6E8A-4147-A177-3AD203B41FA5}">
                      <a16:colId xmlns:a16="http://schemas.microsoft.com/office/drawing/2014/main" val="2141739700"/>
                    </a:ext>
                  </a:extLst>
                </a:gridCol>
              </a:tblGrid>
              <a:tr h="401298">
                <a:tc>
                  <a:txBody>
                    <a:bodyPr/>
                    <a:lstStyle/>
                    <a:p>
                      <a:pPr algn="just">
                        <a:lnSpc>
                          <a:spcPct val="116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solidFill>
                            <a:srgbClr val="92D050"/>
                          </a:solidFill>
                          <a:effectLst/>
                          <a:latin typeface="Consolas" panose="020B0609020204030204" pitchFamily="49" charset="0"/>
                          <a:ea typeface="MS Mincho" panose="02020609040205080304" pitchFamily="49" charset="-128"/>
                          <a:cs typeface="Consolas" panose="020B0609020204030204" pitchFamily="49" charset="0"/>
                        </a:rPr>
                        <a:t>mv</a:t>
                      </a:r>
                      <a:r>
                        <a:rPr lang="en-US" sz="1600" b="1">
                          <a:effectLst/>
                          <a:latin typeface="Consolas" panose="020B0609020204030204" pitchFamily="49" charset="0"/>
                          <a:ea typeface="MS Mincho" panose="02020609040205080304" pitchFamily="49" charset="-128"/>
                          <a:cs typeface="Consolas" panose="020B0609020204030204" pitchFamily="49" charset="0"/>
                        </a:rPr>
                        <a:t> </a:t>
                      </a:r>
                      <a:r>
                        <a:rPr lang="en-US" sz="1600" b="1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MS Mincho" panose="02020609040205080304" pitchFamily="49" charset="-128"/>
                          <a:cs typeface="Consolas" panose="020B0609020204030204" pitchFamily="49" charset="0"/>
                        </a:rPr>
                        <a:t>*.</a:t>
                      </a:r>
                      <a:r>
                        <a:rPr lang="en-US" sz="1600" b="1" err="1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MS Mincho" panose="02020609040205080304" pitchFamily="49" charset="-128"/>
                          <a:cs typeface="Consolas" panose="020B0609020204030204" pitchFamily="49" charset="0"/>
                        </a:rPr>
                        <a:t>fasta</a:t>
                      </a:r>
                      <a:endParaRPr lang="en-DK" sz="180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Consolas" panose="020B0609020204030204" pitchFamily="49" charset="0"/>
                        <a:ea typeface="MS Mincho" panose="02020609040205080304" pitchFamily="49" charset="-128"/>
                        <a:cs typeface="Consolas" panose="020B0609020204030204" pitchFamily="49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6000"/>
                        </a:lnSpc>
                        <a:spcAft>
                          <a:spcPts val="800"/>
                        </a:spcAft>
                      </a:pPr>
                      <a:r>
                        <a:rPr lang="en-US" sz="1100" err="1">
                          <a:solidFill>
                            <a:srgbClr val="000000"/>
                          </a:solidFill>
                          <a:effectLst/>
                          <a:latin typeface="Consolas" panose="020B0609020204030204" pitchFamily="49" charset="0"/>
                          <a:ea typeface="MS Mincho" panose="02020609040205080304" pitchFamily="49" charset="-128"/>
                          <a:cs typeface="Consolas" panose="020B0609020204030204" pitchFamily="49" charset="0"/>
                        </a:rPr>
                        <a:t>E_coli.fasta</a:t>
                      </a:r>
                      <a:endParaRPr lang="en-DK" sz="1200">
                        <a:effectLst/>
                        <a:latin typeface="Consolas" panose="020B0609020204030204" pitchFamily="49" charset="0"/>
                        <a:ea typeface="MS Mincho" panose="02020609040205080304" pitchFamily="49" charset="-128"/>
                        <a:cs typeface="Consolas" panose="020B0609020204030204" pitchFamily="49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2D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6000"/>
                        </a:lnSpc>
                        <a:spcAft>
                          <a:spcPts val="800"/>
                        </a:spcAft>
                      </a:pPr>
                      <a:r>
                        <a:rPr lang="en-US" sz="1100" err="1">
                          <a:solidFill>
                            <a:srgbClr val="BFBFBF"/>
                          </a:solidFill>
                          <a:effectLst/>
                          <a:latin typeface="Consolas" panose="020B0609020204030204" pitchFamily="49" charset="0"/>
                          <a:ea typeface="MS Mincho" panose="02020609040205080304" pitchFamily="49" charset="-128"/>
                          <a:cs typeface="Consolas" panose="020B0609020204030204" pitchFamily="49" charset="0"/>
                        </a:rPr>
                        <a:t>E_coli.fasta.gz</a:t>
                      </a:r>
                      <a:endParaRPr lang="en-DK" sz="1200">
                        <a:effectLst/>
                        <a:latin typeface="Consolas" panose="020B0609020204030204" pitchFamily="49" charset="0"/>
                        <a:ea typeface="MS Mincho" panose="02020609040205080304" pitchFamily="49" charset="-128"/>
                        <a:cs typeface="Consolas" panose="020B0609020204030204" pitchFamily="49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6000"/>
                        </a:lnSpc>
                        <a:spcAft>
                          <a:spcPts val="800"/>
                        </a:spcAft>
                      </a:pPr>
                      <a:r>
                        <a:rPr lang="en-US" sz="1100" err="1">
                          <a:solidFill>
                            <a:srgbClr val="000000"/>
                          </a:solidFill>
                          <a:effectLst/>
                          <a:latin typeface="Consolas" panose="020B0609020204030204" pitchFamily="49" charset="0"/>
                          <a:ea typeface="MS Mincho" panose="02020609040205080304" pitchFamily="49" charset="-128"/>
                          <a:cs typeface="Consolas" panose="020B0609020204030204" pitchFamily="49" charset="0"/>
                        </a:rPr>
                        <a:t>coli.fasta</a:t>
                      </a:r>
                      <a:endParaRPr lang="en-DK" sz="1200">
                        <a:effectLst/>
                        <a:latin typeface="Consolas" panose="020B0609020204030204" pitchFamily="49" charset="0"/>
                        <a:ea typeface="MS Mincho" panose="02020609040205080304" pitchFamily="49" charset="-128"/>
                        <a:cs typeface="Consolas" panose="020B0609020204030204" pitchFamily="49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2D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6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onsolas" panose="020B0609020204030204" pitchFamily="49" charset="0"/>
                          <a:ea typeface="MS Mincho" panose="02020609040205080304" pitchFamily="49" charset="-128"/>
                          <a:cs typeface="Consolas" panose="020B0609020204030204" pitchFamily="49" charset="0"/>
                        </a:rPr>
                        <a:t>E_coli123.fasta</a:t>
                      </a:r>
                      <a:endParaRPr lang="en-DK" sz="1200">
                        <a:effectLst/>
                        <a:latin typeface="Consolas" panose="020B0609020204030204" pitchFamily="49" charset="0"/>
                        <a:ea typeface="MS Mincho" panose="02020609040205080304" pitchFamily="49" charset="-128"/>
                        <a:cs typeface="Consolas" panose="020B0609020204030204" pitchFamily="49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2D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6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rgbClr val="BFBFBF"/>
                          </a:solidFill>
                          <a:effectLst/>
                          <a:latin typeface="Consolas" panose="020B0609020204030204" pitchFamily="49" charset="0"/>
                          <a:ea typeface="MS Mincho" panose="02020609040205080304" pitchFamily="49" charset="-128"/>
                          <a:cs typeface="Consolas" panose="020B0609020204030204" pitchFamily="49" charset="0"/>
                        </a:rPr>
                        <a:t>E_coli.txt</a:t>
                      </a:r>
                      <a:endParaRPr lang="en-DK" sz="1200">
                        <a:effectLst/>
                        <a:latin typeface="Consolas" panose="020B0609020204030204" pitchFamily="49" charset="0"/>
                        <a:ea typeface="MS Mincho" panose="02020609040205080304" pitchFamily="49" charset="-128"/>
                        <a:cs typeface="Consolas" panose="020B0609020204030204" pitchFamily="49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6000"/>
                        </a:lnSpc>
                        <a:spcAft>
                          <a:spcPts val="800"/>
                        </a:spcAft>
                      </a:pPr>
                      <a:r>
                        <a:rPr lang="en-US" sz="1100" err="1">
                          <a:solidFill>
                            <a:srgbClr val="BFBFBF"/>
                          </a:solidFill>
                          <a:effectLst/>
                          <a:latin typeface="Consolas" panose="020B0609020204030204" pitchFamily="49" charset="0"/>
                          <a:ea typeface="MS Mincho" panose="02020609040205080304" pitchFamily="49" charset="-128"/>
                          <a:cs typeface="Consolas" panose="020B0609020204030204" pitchFamily="49" charset="0"/>
                        </a:rPr>
                        <a:t>fasta.gz</a:t>
                      </a:r>
                      <a:endParaRPr lang="en-DK" sz="1200">
                        <a:effectLst/>
                        <a:latin typeface="Consolas" panose="020B0609020204030204" pitchFamily="49" charset="0"/>
                        <a:ea typeface="MS Mincho" panose="02020609040205080304" pitchFamily="49" charset="-128"/>
                        <a:cs typeface="Consolas" panose="020B0609020204030204" pitchFamily="49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4846711"/>
                  </a:ext>
                </a:extLst>
              </a:tr>
              <a:tr h="401298">
                <a:tc>
                  <a:txBody>
                    <a:bodyPr/>
                    <a:lstStyle/>
                    <a:p>
                      <a:pPr algn="just">
                        <a:lnSpc>
                          <a:spcPct val="116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solidFill>
                            <a:srgbClr val="92D050"/>
                          </a:solidFill>
                          <a:effectLst/>
                          <a:latin typeface="Consolas" panose="020B0609020204030204" pitchFamily="49" charset="0"/>
                          <a:ea typeface="MS Mincho" panose="02020609040205080304" pitchFamily="49" charset="-128"/>
                          <a:cs typeface="Consolas" panose="020B0609020204030204" pitchFamily="49" charset="0"/>
                        </a:rPr>
                        <a:t>mv</a:t>
                      </a:r>
                      <a:r>
                        <a:rPr lang="en-US" sz="1600" b="1">
                          <a:effectLst/>
                          <a:latin typeface="Consolas" panose="020B0609020204030204" pitchFamily="49" charset="0"/>
                          <a:ea typeface="MS Mincho" panose="02020609040205080304" pitchFamily="49" charset="-128"/>
                          <a:cs typeface="Consolas" panose="020B0609020204030204" pitchFamily="49" charset="0"/>
                        </a:rPr>
                        <a:t> </a:t>
                      </a:r>
                      <a:r>
                        <a:rPr lang="en-US" sz="1600" b="1" err="1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MS Mincho" panose="02020609040205080304" pitchFamily="49" charset="-128"/>
                          <a:cs typeface="Consolas" panose="020B0609020204030204" pitchFamily="49" charset="0"/>
                        </a:rPr>
                        <a:t>E_coli</a:t>
                      </a:r>
                      <a:r>
                        <a:rPr lang="en-US" sz="1600" b="1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MS Mincho" panose="02020609040205080304" pitchFamily="49" charset="-128"/>
                          <a:cs typeface="Consolas" panose="020B0609020204030204" pitchFamily="49" charset="0"/>
                        </a:rPr>
                        <a:t>*</a:t>
                      </a:r>
                      <a:endParaRPr lang="en-DK" sz="180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Consolas" panose="020B0609020204030204" pitchFamily="49" charset="0"/>
                        <a:ea typeface="MS Mincho" panose="02020609040205080304" pitchFamily="49" charset="-128"/>
                        <a:cs typeface="Consolas" panose="020B0609020204030204" pitchFamily="49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6000"/>
                        </a:lnSpc>
                        <a:spcAft>
                          <a:spcPts val="800"/>
                        </a:spcAft>
                      </a:pPr>
                      <a:r>
                        <a:rPr lang="en-US" sz="1100" err="1">
                          <a:solidFill>
                            <a:srgbClr val="000000"/>
                          </a:solidFill>
                          <a:effectLst/>
                          <a:latin typeface="Consolas" panose="020B0609020204030204" pitchFamily="49" charset="0"/>
                          <a:ea typeface="MS Mincho" panose="02020609040205080304" pitchFamily="49" charset="-128"/>
                          <a:cs typeface="Consolas" panose="020B0609020204030204" pitchFamily="49" charset="0"/>
                        </a:rPr>
                        <a:t>E_coli.fasta</a:t>
                      </a:r>
                      <a:endParaRPr lang="en-DK" sz="1200">
                        <a:effectLst/>
                        <a:latin typeface="Consolas" panose="020B0609020204030204" pitchFamily="49" charset="0"/>
                        <a:ea typeface="MS Mincho" panose="02020609040205080304" pitchFamily="49" charset="-128"/>
                        <a:cs typeface="Consolas" panose="020B0609020204030204" pitchFamily="49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2D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6000"/>
                        </a:lnSpc>
                        <a:spcAft>
                          <a:spcPts val="800"/>
                        </a:spcAft>
                      </a:pPr>
                      <a:r>
                        <a:rPr lang="en-US" sz="1100" err="1">
                          <a:solidFill>
                            <a:srgbClr val="000000"/>
                          </a:solidFill>
                          <a:effectLst/>
                          <a:latin typeface="Consolas" panose="020B0609020204030204" pitchFamily="49" charset="0"/>
                          <a:ea typeface="MS Mincho" panose="02020609040205080304" pitchFamily="49" charset="-128"/>
                          <a:cs typeface="Consolas" panose="020B0609020204030204" pitchFamily="49" charset="0"/>
                        </a:rPr>
                        <a:t>E_coli.fasta.gz</a:t>
                      </a:r>
                      <a:endParaRPr lang="en-DK" sz="1200">
                        <a:effectLst/>
                        <a:latin typeface="Consolas" panose="020B0609020204030204" pitchFamily="49" charset="0"/>
                        <a:ea typeface="MS Mincho" panose="02020609040205080304" pitchFamily="49" charset="-128"/>
                        <a:cs typeface="Consolas" panose="020B0609020204030204" pitchFamily="49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2D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6000"/>
                        </a:lnSpc>
                        <a:spcAft>
                          <a:spcPts val="800"/>
                        </a:spcAft>
                      </a:pPr>
                      <a:r>
                        <a:rPr lang="en-US" sz="1100" err="1">
                          <a:solidFill>
                            <a:srgbClr val="BFBFBF"/>
                          </a:solidFill>
                          <a:effectLst/>
                          <a:latin typeface="Consolas" panose="020B0609020204030204" pitchFamily="49" charset="0"/>
                          <a:ea typeface="MS Mincho" panose="02020609040205080304" pitchFamily="49" charset="-128"/>
                          <a:cs typeface="Consolas" panose="020B0609020204030204" pitchFamily="49" charset="0"/>
                        </a:rPr>
                        <a:t>coli.fasta</a:t>
                      </a:r>
                      <a:endParaRPr lang="en-DK" sz="1200">
                        <a:effectLst/>
                        <a:latin typeface="Consolas" panose="020B0609020204030204" pitchFamily="49" charset="0"/>
                        <a:ea typeface="MS Mincho" panose="02020609040205080304" pitchFamily="49" charset="-128"/>
                        <a:cs typeface="Consolas" panose="020B0609020204030204" pitchFamily="49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6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onsolas" panose="020B0609020204030204" pitchFamily="49" charset="0"/>
                          <a:ea typeface="MS Mincho" panose="02020609040205080304" pitchFamily="49" charset="-128"/>
                          <a:cs typeface="Consolas" panose="020B0609020204030204" pitchFamily="49" charset="0"/>
                        </a:rPr>
                        <a:t>E_coli123.fasta</a:t>
                      </a:r>
                      <a:endParaRPr lang="en-DK" sz="1200">
                        <a:effectLst/>
                        <a:latin typeface="Consolas" panose="020B0609020204030204" pitchFamily="49" charset="0"/>
                        <a:ea typeface="MS Mincho" panose="02020609040205080304" pitchFamily="49" charset="-128"/>
                        <a:cs typeface="Consolas" panose="020B0609020204030204" pitchFamily="49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2D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6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onsolas" panose="020B0609020204030204" pitchFamily="49" charset="0"/>
                          <a:ea typeface="MS Mincho" panose="02020609040205080304" pitchFamily="49" charset="-128"/>
                          <a:cs typeface="Consolas" panose="020B0609020204030204" pitchFamily="49" charset="0"/>
                        </a:rPr>
                        <a:t>E_coli.txt</a:t>
                      </a:r>
                      <a:endParaRPr lang="en-DK" sz="1200">
                        <a:effectLst/>
                        <a:latin typeface="Consolas" panose="020B0609020204030204" pitchFamily="49" charset="0"/>
                        <a:ea typeface="MS Mincho" panose="02020609040205080304" pitchFamily="49" charset="-128"/>
                        <a:cs typeface="Consolas" panose="020B0609020204030204" pitchFamily="49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2D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6000"/>
                        </a:lnSpc>
                        <a:spcAft>
                          <a:spcPts val="800"/>
                        </a:spcAft>
                      </a:pPr>
                      <a:r>
                        <a:rPr lang="en-US" sz="1100" err="1">
                          <a:solidFill>
                            <a:srgbClr val="BFBFBF"/>
                          </a:solidFill>
                          <a:effectLst/>
                          <a:latin typeface="Consolas" panose="020B0609020204030204" pitchFamily="49" charset="0"/>
                          <a:ea typeface="MS Mincho" panose="02020609040205080304" pitchFamily="49" charset="-128"/>
                          <a:cs typeface="Consolas" panose="020B0609020204030204" pitchFamily="49" charset="0"/>
                        </a:rPr>
                        <a:t>fasta.gz</a:t>
                      </a:r>
                      <a:endParaRPr lang="en-DK" sz="1200">
                        <a:effectLst/>
                        <a:latin typeface="Consolas" panose="020B0609020204030204" pitchFamily="49" charset="0"/>
                        <a:ea typeface="MS Mincho" panose="02020609040205080304" pitchFamily="49" charset="-128"/>
                        <a:cs typeface="Consolas" panose="020B0609020204030204" pitchFamily="49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7023310"/>
                  </a:ext>
                </a:extLst>
              </a:tr>
              <a:tr h="401298">
                <a:tc>
                  <a:txBody>
                    <a:bodyPr/>
                    <a:lstStyle/>
                    <a:p>
                      <a:pPr algn="just">
                        <a:lnSpc>
                          <a:spcPct val="116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solidFill>
                            <a:srgbClr val="92D050"/>
                          </a:solidFill>
                          <a:effectLst/>
                          <a:latin typeface="Consolas" panose="020B0609020204030204" pitchFamily="49" charset="0"/>
                          <a:ea typeface="MS Mincho" panose="02020609040205080304" pitchFamily="49" charset="-128"/>
                          <a:cs typeface="Consolas" panose="020B0609020204030204" pitchFamily="49" charset="0"/>
                        </a:rPr>
                        <a:t>mv</a:t>
                      </a:r>
                      <a:r>
                        <a:rPr lang="en-US" sz="1600" b="1">
                          <a:effectLst/>
                          <a:latin typeface="Consolas" panose="020B0609020204030204" pitchFamily="49" charset="0"/>
                          <a:ea typeface="MS Mincho" panose="02020609040205080304" pitchFamily="49" charset="-128"/>
                          <a:cs typeface="Consolas" panose="020B0609020204030204" pitchFamily="49" charset="0"/>
                        </a:rPr>
                        <a:t> </a:t>
                      </a:r>
                      <a:r>
                        <a:rPr lang="en-US" sz="1600" b="1" err="1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MS Mincho" panose="02020609040205080304" pitchFamily="49" charset="-128"/>
                          <a:cs typeface="Consolas" panose="020B0609020204030204" pitchFamily="49" charset="0"/>
                        </a:rPr>
                        <a:t>E_coli</a:t>
                      </a:r>
                      <a:r>
                        <a:rPr lang="en-US" sz="1600" b="1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MS Mincho" panose="02020609040205080304" pitchFamily="49" charset="-128"/>
                          <a:cs typeface="Consolas" panose="020B0609020204030204" pitchFamily="49" charset="0"/>
                        </a:rPr>
                        <a:t>*.</a:t>
                      </a:r>
                      <a:r>
                        <a:rPr lang="en-US" sz="1600" b="1" err="1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MS Mincho" panose="02020609040205080304" pitchFamily="49" charset="-128"/>
                          <a:cs typeface="Consolas" panose="020B0609020204030204" pitchFamily="49" charset="0"/>
                        </a:rPr>
                        <a:t>fasta</a:t>
                      </a:r>
                      <a:endParaRPr lang="en-DK" sz="180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Consolas" panose="020B0609020204030204" pitchFamily="49" charset="0"/>
                        <a:ea typeface="MS Mincho" panose="02020609040205080304" pitchFamily="49" charset="-128"/>
                        <a:cs typeface="Consolas" panose="020B0609020204030204" pitchFamily="49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6000"/>
                        </a:lnSpc>
                        <a:spcAft>
                          <a:spcPts val="800"/>
                        </a:spcAft>
                      </a:pPr>
                      <a:r>
                        <a:rPr lang="en-US" sz="1100" err="1">
                          <a:solidFill>
                            <a:srgbClr val="000000"/>
                          </a:solidFill>
                          <a:effectLst/>
                          <a:latin typeface="Consolas" panose="020B0609020204030204" pitchFamily="49" charset="0"/>
                          <a:ea typeface="MS Mincho" panose="02020609040205080304" pitchFamily="49" charset="-128"/>
                          <a:cs typeface="Consolas" panose="020B0609020204030204" pitchFamily="49" charset="0"/>
                        </a:rPr>
                        <a:t>E_coli.fasta</a:t>
                      </a:r>
                      <a:endParaRPr lang="en-DK" sz="1200">
                        <a:effectLst/>
                        <a:latin typeface="Consolas" panose="020B0609020204030204" pitchFamily="49" charset="0"/>
                        <a:ea typeface="MS Mincho" panose="02020609040205080304" pitchFamily="49" charset="-128"/>
                        <a:cs typeface="Consolas" panose="020B0609020204030204" pitchFamily="49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2D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6000"/>
                        </a:lnSpc>
                        <a:spcAft>
                          <a:spcPts val="800"/>
                        </a:spcAft>
                      </a:pPr>
                      <a:r>
                        <a:rPr lang="en-US" sz="1100" err="1">
                          <a:solidFill>
                            <a:srgbClr val="BFBFBF"/>
                          </a:solidFill>
                          <a:effectLst/>
                          <a:latin typeface="Consolas" panose="020B0609020204030204" pitchFamily="49" charset="0"/>
                          <a:ea typeface="MS Mincho" panose="02020609040205080304" pitchFamily="49" charset="-128"/>
                          <a:cs typeface="Consolas" panose="020B0609020204030204" pitchFamily="49" charset="0"/>
                        </a:rPr>
                        <a:t>E_coli.fasta.gz</a:t>
                      </a:r>
                      <a:endParaRPr lang="en-DK" sz="1200">
                        <a:effectLst/>
                        <a:latin typeface="Consolas" panose="020B0609020204030204" pitchFamily="49" charset="0"/>
                        <a:ea typeface="MS Mincho" panose="02020609040205080304" pitchFamily="49" charset="-128"/>
                        <a:cs typeface="Consolas" panose="020B0609020204030204" pitchFamily="49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6000"/>
                        </a:lnSpc>
                        <a:spcAft>
                          <a:spcPts val="800"/>
                        </a:spcAft>
                      </a:pPr>
                      <a:r>
                        <a:rPr lang="en-US" sz="1100" err="1">
                          <a:solidFill>
                            <a:srgbClr val="BFBFBF"/>
                          </a:solidFill>
                          <a:effectLst/>
                          <a:latin typeface="Consolas" panose="020B0609020204030204" pitchFamily="49" charset="0"/>
                          <a:ea typeface="MS Mincho" panose="02020609040205080304" pitchFamily="49" charset="-128"/>
                          <a:cs typeface="Consolas" panose="020B0609020204030204" pitchFamily="49" charset="0"/>
                        </a:rPr>
                        <a:t>coli.fasta</a:t>
                      </a:r>
                      <a:endParaRPr lang="en-DK" sz="1200">
                        <a:effectLst/>
                        <a:latin typeface="Consolas" panose="020B0609020204030204" pitchFamily="49" charset="0"/>
                        <a:ea typeface="MS Mincho" panose="02020609040205080304" pitchFamily="49" charset="-128"/>
                        <a:cs typeface="Consolas" panose="020B0609020204030204" pitchFamily="49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6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onsolas" panose="020B0609020204030204" pitchFamily="49" charset="0"/>
                          <a:ea typeface="MS Mincho" panose="02020609040205080304" pitchFamily="49" charset="-128"/>
                          <a:cs typeface="Consolas" panose="020B0609020204030204" pitchFamily="49" charset="0"/>
                        </a:rPr>
                        <a:t>E_coli123.fasta</a:t>
                      </a:r>
                      <a:endParaRPr lang="en-DK" sz="1200">
                        <a:effectLst/>
                        <a:latin typeface="Consolas" panose="020B0609020204030204" pitchFamily="49" charset="0"/>
                        <a:ea typeface="MS Mincho" panose="02020609040205080304" pitchFamily="49" charset="-128"/>
                        <a:cs typeface="Consolas" panose="020B0609020204030204" pitchFamily="49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2D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6000"/>
                        </a:lnSpc>
                        <a:spcAft>
                          <a:spcPts val="800"/>
                        </a:spcAft>
                      </a:pPr>
                      <a:r>
                        <a:rPr lang="en-US" sz="1100" err="1">
                          <a:solidFill>
                            <a:srgbClr val="BFBFBF"/>
                          </a:solidFill>
                          <a:effectLst/>
                          <a:latin typeface="Consolas" panose="020B0609020204030204" pitchFamily="49" charset="0"/>
                          <a:ea typeface="MS Mincho" panose="02020609040205080304" pitchFamily="49" charset="-128"/>
                          <a:cs typeface="Consolas" panose="020B0609020204030204" pitchFamily="49" charset="0"/>
                        </a:rPr>
                        <a:t>E_coli.txt</a:t>
                      </a:r>
                      <a:endParaRPr lang="en-DK" sz="1200">
                        <a:effectLst/>
                        <a:latin typeface="Consolas" panose="020B0609020204030204" pitchFamily="49" charset="0"/>
                        <a:ea typeface="MS Mincho" panose="02020609040205080304" pitchFamily="49" charset="-128"/>
                        <a:cs typeface="Consolas" panose="020B0609020204030204" pitchFamily="49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6000"/>
                        </a:lnSpc>
                        <a:spcAft>
                          <a:spcPts val="800"/>
                        </a:spcAft>
                      </a:pPr>
                      <a:r>
                        <a:rPr lang="en-US" sz="1100" err="1">
                          <a:solidFill>
                            <a:srgbClr val="BFBFBF"/>
                          </a:solidFill>
                          <a:effectLst/>
                          <a:latin typeface="Consolas" panose="020B0609020204030204" pitchFamily="49" charset="0"/>
                          <a:ea typeface="MS Mincho" panose="02020609040205080304" pitchFamily="49" charset="-128"/>
                          <a:cs typeface="Consolas" panose="020B0609020204030204" pitchFamily="49" charset="0"/>
                        </a:rPr>
                        <a:t>fasta.gz</a:t>
                      </a:r>
                      <a:endParaRPr lang="en-DK" sz="1200">
                        <a:effectLst/>
                        <a:latin typeface="Consolas" panose="020B0609020204030204" pitchFamily="49" charset="0"/>
                        <a:ea typeface="MS Mincho" panose="02020609040205080304" pitchFamily="49" charset="-128"/>
                        <a:cs typeface="Consolas" panose="020B0609020204030204" pitchFamily="49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73357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52855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223936"/>
            <a:ext cx="10913034" cy="951722"/>
          </a:xfrm>
        </p:spPr>
        <p:txBody>
          <a:bodyPr>
            <a:normAutofit/>
          </a:bodyPr>
          <a:lstStyle/>
          <a:p>
            <a:r>
              <a:rPr lang="en-GB"/>
              <a:t>Edit 			</a:t>
            </a:r>
            <a:r>
              <a:rPr lang="en-GB" b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nano</a:t>
            </a:r>
            <a:r>
              <a:rPr lang="en-US" b="0">
                <a:solidFill>
                  <a:srgbClr val="72B32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b="0">
                <a:solidFill>
                  <a:srgbClr val="7CBD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[options] </a:t>
            </a:r>
            <a:r>
              <a:rPr lang="en-US" b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file</a:t>
            </a:r>
            <a:endParaRPr lang="en-GB" b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31999" y="1474236"/>
            <a:ext cx="11352563" cy="554667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72B32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nano </a:t>
            </a:r>
            <a:r>
              <a:rPr lang="en-US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project_notes.txt</a:t>
            </a:r>
            <a:endParaRPr lang="en-US">
              <a:solidFill>
                <a:schemeClr val="accent6">
                  <a:lumMod val="60000"/>
                  <a:lumOff val="40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US">
              <a:solidFill>
                <a:schemeClr val="accent6">
                  <a:lumMod val="60000"/>
                  <a:lumOff val="40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/>
              <a:t>Ctrl + O: 	Save changes</a:t>
            </a:r>
          </a:p>
          <a:p>
            <a:r>
              <a:rPr lang="en-US"/>
              <a:t>Ctrl + X: 	Exit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636125" y="6480175"/>
            <a:ext cx="2555875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80567E-5E8F-47A5-90DF-8BFEB1A7152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93810C-A649-E82F-922F-849B3C66A1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0" t="1" b="-6"/>
          <a:stretch/>
        </p:blipFill>
        <p:spPr bwMode="auto">
          <a:xfrm>
            <a:off x="1726854" y="4343640"/>
            <a:ext cx="8323325" cy="5226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247854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omputer screen shot of a computer program&#10;&#10;Description automatically generated">
            <a:extLst>
              <a:ext uri="{FF2B5EF4-FFF2-40B4-BE49-F238E27FC236}">
                <a16:creationId xmlns:a16="http://schemas.microsoft.com/office/drawing/2014/main" id="{E2ADA919-F64D-169F-9089-6A866C48D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999" y="3462158"/>
            <a:ext cx="3822700" cy="2997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223936"/>
            <a:ext cx="10913034" cy="951722"/>
          </a:xfrm>
        </p:spPr>
        <p:txBody>
          <a:bodyPr>
            <a:normAutofit/>
          </a:bodyPr>
          <a:lstStyle/>
          <a:p>
            <a:r>
              <a:rPr lang="en-GB"/>
              <a:t>Remove 				</a:t>
            </a:r>
            <a:r>
              <a:rPr lang="en-US" b="0">
                <a:solidFill>
                  <a:srgbClr val="72B32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rm </a:t>
            </a:r>
            <a:r>
              <a:rPr lang="en-US" b="0">
                <a:solidFill>
                  <a:srgbClr val="7CBD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[options] </a:t>
            </a:r>
            <a:r>
              <a:rPr lang="en-US" b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file</a:t>
            </a:r>
            <a:endParaRPr lang="en-GB" b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Remove Directory</a:t>
            </a:r>
            <a:endParaRPr lang="en-US">
              <a:solidFill>
                <a:schemeClr val="accent6">
                  <a:lumMod val="60000"/>
                  <a:lumOff val="40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US"/>
          </a:p>
          <a:p>
            <a:r>
              <a:rPr lang="en-US">
                <a:solidFill>
                  <a:srgbClr val="72B32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rm </a:t>
            </a:r>
            <a:r>
              <a:rPr lang="en-US">
                <a:solidFill>
                  <a:srgbClr val="7CBD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-rf </a:t>
            </a:r>
            <a:r>
              <a:rPr lang="en-US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private</a:t>
            </a:r>
          </a:p>
          <a:p>
            <a:endParaRPr lang="en-US"/>
          </a:p>
          <a:p>
            <a:r>
              <a:rPr lang="en-US"/>
              <a:t> 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636125" y="6480175"/>
            <a:ext cx="2555875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80567E-5E8F-47A5-90DF-8BFEB1A7152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934BCB-0DB7-149B-9B87-D88D8ADB2A41}"/>
              </a:ext>
            </a:extLst>
          </p:cNvPr>
          <p:cNvSpPr/>
          <p:nvPr/>
        </p:nvSpPr>
        <p:spPr>
          <a:xfrm>
            <a:off x="2469739" y="5404393"/>
            <a:ext cx="767075" cy="217685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6C27FE5-33A8-CA48-7764-6B90DF8A094E}"/>
              </a:ext>
            </a:extLst>
          </p:cNvPr>
          <p:cNvCxnSpPr>
            <a:cxnSpLocks/>
          </p:cNvCxnSpPr>
          <p:nvPr/>
        </p:nvCxnSpPr>
        <p:spPr>
          <a:xfrm flipH="1">
            <a:off x="2574414" y="4839817"/>
            <a:ext cx="41284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A1F04F4A-72F4-9E02-325D-3270E8C36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1873" y="3666473"/>
            <a:ext cx="3797300" cy="273050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8160C65-BB23-6D23-6446-FCB889B0E87F}"/>
              </a:ext>
            </a:extLst>
          </p:cNvPr>
          <p:cNvCxnSpPr>
            <a:cxnSpLocks/>
          </p:cNvCxnSpPr>
          <p:nvPr/>
        </p:nvCxnSpPr>
        <p:spPr>
          <a:xfrm>
            <a:off x="4670320" y="5220727"/>
            <a:ext cx="60568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55924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223936"/>
            <a:ext cx="10913034" cy="951722"/>
          </a:xfrm>
        </p:spPr>
        <p:txBody>
          <a:bodyPr>
            <a:normAutofit/>
          </a:bodyPr>
          <a:lstStyle/>
          <a:p>
            <a:r>
              <a:rPr lang="en-GB"/>
              <a:t>Copy 		</a:t>
            </a:r>
            <a:r>
              <a:rPr lang="en-US" b="0">
                <a:solidFill>
                  <a:srgbClr val="72B32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cp </a:t>
            </a:r>
            <a:r>
              <a:rPr lang="en-US" b="0">
                <a:solidFill>
                  <a:srgbClr val="7CBD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[options] </a:t>
            </a:r>
            <a:r>
              <a:rPr lang="en-US" b="0">
                <a:solidFill>
                  <a:srgbClr val="CF628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source</a:t>
            </a:r>
            <a:r>
              <a:rPr lang="en-US" b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destination</a:t>
            </a:r>
            <a:endParaRPr lang="en-GB" b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Copy</a:t>
            </a:r>
            <a:r>
              <a:rPr lang="en-US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>
                <a:solidFill>
                  <a:srgbClr val="CF628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file </a:t>
            </a:r>
            <a:r>
              <a:rPr lang="en-US"/>
              <a:t>to</a:t>
            </a:r>
            <a:r>
              <a:rPr lang="en-US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destination </a:t>
            </a:r>
          </a:p>
          <a:p>
            <a:endParaRPr lang="en-US">
              <a:solidFill>
                <a:schemeClr val="accent6">
                  <a:lumMod val="60000"/>
                  <a:lumOff val="40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>
                <a:solidFill>
                  <a:srgbClr val="72B32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cp</a:t>
            </a:r>
            <a:r>
              <a:rPr lang="en-US">
                <a:solidFill>
                  <a:srgbClr val="7CBD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err="1">
                <a:solidFill>
                  <a:srgbClr val="CF628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project_notes.txt</a:t>
            </a:r>
            <a:r>
              <a:rPr lang="en-US">
                <a:solidFill>
                  <a:srgbClr val="CF628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work/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 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636125" y="6480175"/>
            <a:ext cx="2555875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80567E-5E8F-47A5-90DF-8BFEB1A7152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794AA8-304A-5BAD-27AF-36CCC8452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83" y="3672214"/>
            <a:ext cx="3797300" cy="273050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701B703-97C2-0198-4D4F-CE3727EE74BD}"/>
              </a:ext>
            </a:extLst>
          </p:cNvPr>
          <p:cNvCxnSpPr>
            <a:cxnSpLocks/>
          </p:cNvCxnSpPr>
          <p:nvPr/>
        </p:nvCxnSpPr>
        <p:spPr>
          <a:xfrm flipH="1">
            <a:off x="2628498" y="4410754"/>
            <a:ext cx="41284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C3848613-EE91-11F5-C8AC-1A0C964DEF2E}"/>
              </a:ext>
            </a:extLst>
          </p:cNvPr>
          <p:cNvSpPr/>
          <p:nvPr/>
        </p:nvSpPr>
        <p:spPr>
          <a:xfrm>
            <a:off x="2010742" y="4734304"/>
            <a:ext cx="1827480" cy="217684"/>
          </a:xfrm>
          <a:prstGeom prst="rect">
            <a:avLst/>
          </a:prstGeom>
          <a:noFill/>
          <a:ln w="19050">
            <a:solidFill>
              <a:srgbClr val="CF62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srgbClr val="CF628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6DEB02-6C1F-3BDC-5B05-921C437F5614}"/>
              </a:ext>
            </a:extLst>
          </p:cNvPr>
          <p:cNvSpPr/>
          <p:nvPr/>
        </p:nvSpPr>
        <p:spPr>
          <a:xfrm>
            <a:off x="2010742" y="4951988"/>
            <a:ext cx="554433" cy="217685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257768A-88EE-566A-8F40-CB2336CDE571}"/>
              </a:ext>
            </a:extLst>
          </p:cNvPr>
          <p:cNvCxnSpPr>
            <a:cxnSpLocks/>
          </p:cNvCxnSpPr>
          <p:nvPr/>
        </p:nvCxnSpPr>
        <p:spPr>
          <a:xfrm>
            <a:off x="4670320" y="5220727"/>
            <a:ext cx="60568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computer screen shot of a computer program&#10;&#10;Description automatically generated">
            <a:extLst>
              <a:ext uri="{FF2B5EF4-FFF2-40B4-BE49-F238E27FC236}">
                <a16:creationId xmlns:a16="http://schemas.microsoft.com/office/drawing/2014/main" id="{984D9941-7F2C-4B00-CFB0-2C4D425F6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434" y="3549530"/>
            <a:ext cx="3898900" cy="3022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7B23699-35EB-CDA2-945B-0F26424A00BD}"/>
              </a:ext>
            </a:extLst>
          </p:cNvPr>
          <p:cNvSpPr/>
          <p:nvPr/>
        </p:nvSpPr>
        <p:spPr>
          <a:xfrm>
            <a:off x="7392618" y="4630689"/>
            <a:ext cx="1845975" cy="225090"/>
          </a:xfrm>
          <a:prstGeom prst="rect">
            <a:avLst/>
          </a:prstGeom>
          <a:noFill/>
          <a:ln w="19050">
            <a:solidFill>
              <a:srgbClr val="CF62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srgbClr val="CF628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97E9A6-AFDA-A8BC-E405-1F4B0E85A0DC}"/>
              </a:ext>
            </a:extLst>
          </p:cNvPr>
          <p:cNvSpPr/>
          <p:nvPr/>
        </p:nvSpPr>
        <p:spPr>
          <a:xfrm>
            <a:off x="7771943" y="5508303"/>
            <a:ext cx="1845975" cy="225090"/>
          </a:xfrm>
          <a:prstGeom prst="rect">
            <a:avLst/>
          </a:prstGeom>
          <a:noFill/>
          <a:ln w="19050">
            <a:solidFill>
              <a:srgbClr val="CF62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srgbClr val="CF628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127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223936"/>
            <a:ext cx="10913034" cy="951722"/>
          </a:xfrm>
        </p:spPr>
        <p:txBody>
          <a:bodyPr>
            <a:normAutofit/>
          </a:bodyPr>
          <a:lstStyle/>
          <a:p>
            <a:r>
              <a:rPr lang="en-GB"/>
              <a:t>Copy 		</a:t>
            </a:r>
            <a:r>
              <a:rPr lang="en-US" b="0">
                <a:solidFill>
                  <a:srgbClr val="72B32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cp </a:t>
            </a:r>
            <a:r>
              <a:rPr lang="en-US" b="0">
                <a:solidFill>
                  <a:srgbClr val="7CBD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[options] </a:t>
            </a:r>
            <a:r>
              <a:rPr lang="en-US" b="0">
                <a:solidFill>
                  <a:srgbClr val="CF628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source</a:t>
            </a:r>
            <a:r>
              <a:rPr lang="en-US" b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destination</a:t>
            </a:r>
            <a:endParaRPr lang="en-GB" b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Copy</a:t>
            </a:r>
            <a:r>
              <a:rPr lang="en-US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>
                <a:solidFill>
                  <a:srgbClr val="CF628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directory </a:t>
            </a:r>
            <a:r>
              <a:rPr lang="en-US"/>
              <a:t>to</a:t>
            </a:r>
            <a:r>
              <a:rPr lang="en-US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destination </a:t>
            </a:r>
          </a:p>
          <a:p>
            <a:endParaRPr lang="en-US">
              <a:solidFill>
                <a:schemeClr val="accent6">
                  <a:lumMod val="60000"/>
                  <a:lumOff val="40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>
                <a:solidFill>
                  <a:srgbClr val="72B32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cp</a:t>
            </a:r>
            <a:r>
              <a:rPr lang="en-US">
                <a:solidFill>
                  <a:srgbClr val="7CBD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–r </a:t>
            </a:r>
            <a:r>
              <a:rPr lang="en-US">
                <a:solidFill>
                  <a:srgbClr val="CF628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Documents/work </a:t>
            </a:r>
            <a:r>
              <a:rPr lang="en-US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/home/</a:t>
            </a:r>
            <a:r>
              <a:rPr lang="en-US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alice</a:t>
            </a:r>
            <a:endParaRPr lang="en-US">
              <a:solidFill>
                <a:schemeClr val="accent6">
                  <a:lumMod val="60000"/>
                  <a:lumOff val="40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US"/>
          </a:p>
          <a:p>
            <a:endParaRPr lang="en-US"/>
          </a:p>
          <a:p>
            <a:r>
              <a:rPr lang="en-US"/>
              <a:t> 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636125" y="6480175"/>
            <a:ext cx="2555875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80567E-5E8F-47A5-90DF-8BFEB1A7152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794AA8-304A-5BAD-27AF-36CCC8452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83" y="3672214"/>
            <a:ext cx="3797300" cy="273050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701B703-97C2-0198-4D4F-CE3727EE74BD}"/>
              </a:ext>
            </a:extLst>
          </p:cNvPr>
          <p:cNvCxnSpPr>
            <a:cxnSpLocks/>
          </p:cNvCxnSpPr>
          <p:nvPr/>
        </p:nvCxnSpPr>
        <p:spPr>
          <a:xfrm flipH="1">
            <a:off x="1862315" y="4200547"/>
            <a:ext cx="41284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C3848613-EE91-11F5-C8AC-1A0C964DEF2E}"/>
              </a:ext>
            </a:extLst>
          </p:cNvPr>
          <p:cNvSpPr/>
          <p:nvPr/>
        </p:nvSpPr>
        <p:spPr>
          <a:xfrm>
            <a:off x="2009539" y="4960560"/>
            <a:ext cx="597805" cy="200016"/>
          </a:xfrm>
          <a:prstGeom prst="rect">
            <a:avLst/>
          </a:prstGeom>
          <a:noFill/>
          <a:ln w="19050">
            <a:solidFill>
              <a:srgbClr val="CF62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srgbClr val="CF628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6DEB02-6C1F-3BDC-5B05-921C437F5614}"/>
              </a:ext>
            </a:extLst>
          </p:cNvPr>
          <p:cNvSpPr/>
          <p:nvPr/>
        </p:nvSpPr>
        <p:spPr>
          <a:xfrm>
            <a:off x="1219201" y="4091705"/>
            <a:ext cx="591646" cy="217684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257768A-88EE-566A-8F40-CB2336CDE571}"/>
              </a:ext>
            </a:extLst>
          </p:cNvPr>
          <p:cNvCxnSpPr>
            <a:cxnSpLocks/>
          </p:cNvCxnSpPr>
          <p:nvPr/>
        </p:nvCxnSpPr>
        <p:spPr>
          <a:xfrm>
            <a:off x="4670320" y="5220727"/>
            <a:ext cx="60568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computer screen shot of a computer program&#10;&#10;Description automatically generated">
            <a:extLst>
              <a:ext uri="{FF2B5EF4-FFF2-40B4-BE49-F238E27FC236}">
                <a16:creationId xmlns:a16="http://schemas.microsoft.com/office/drawing/2014/main" id="{B25A2686-8ADF-3A2E-E94C-7A7B8DF52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5456" y="3179664"/>
            <a:ext cx="3759200" cy="3454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867A03-CFD8-FA1C-CA45-799E8BC74E17}"/>
              </a:ext>
            </a:extLst>
          </p:cNvPr>
          <p:cNvSpPr/>
          <p:nvPr/>
        </p:nvSpPr>
        <p:spPr>
          <a:xfrm>
            <a:off x="6965166" y="5362743"/>
            <a:ext cx="608316" cy="197230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2A2879-5818-1A56-F943-21003CCB071B}"/>
              </a:ext>
            </a:extLst>
          </p:cNvPr>
          <p:cNvSpPr/>
          <p:nvPr/>
        </p:nvSpPr>
        <p:spPr>
          <a:xfrm>
            <a:off x="7390388" y="4490244"/>
            <a:ext cx="608316" cy="197230"/>
          </a:xfrm>
          <a:prstGeom prst="rect">
            <a:avLst/>
          </a:prstGeom>
          <a:noFill/>
          <a:ln w="19050">
            <a:solidFill>
              <a:srgbClr val="CF62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srgbClr val="CF628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328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use Linux?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Linux is:</a:t>
            </a:r>
          </a:p>
          <a:p>
            <a:pPr marL="612761" lvl="1" indent="-342900"/>
            <a:r>
              <a:rPr lang="en-US" dirty="0"/>
              <a:t>Free</a:t>
            </a:r>
          </a:p>
          <a:p>
            <a:pPr marL="612761" lvl="1" indent="-342900"/>
            <a:r>
              <a:rPr lang="en-US" dirty="0"/>
              <a:t>Less vulnerable to attacks</a:t>
            </a:r>
          </a:p>
          <a:p>
            <a:pPr marL="612761" lvl="1" indent="-342900"/>
            <a:r>
              <a:rPr lang="en-US" dirty="0"/>
              <a:t>Open source – adds more freedom</a:t>
            </a:r>
          </a:p>
          <a:p>
            <a:endParaRPr lang="en-US" dirty="0"/>
          </a:p>
          <a:p>
            <a:r>
              <a:rPr lang="en-US" dirty="0"/>
              <a:t>Linux comes in many different flavors (distribution)</a:t>
            </a:r>
          </a:p>
          <a:p>
            <a:r>
              <a:rPr lang="en-US" dirty="0"/>
              <a:t>Here, you will be using Ubuntu</a:t>
            </a:r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b="1" dirty="0">
                <a:solidFill>
                  <a:srgbClr val="69AE23"/>
                </a:solidFill>
              </a:rPr>
              <a:t>command-line</a:t>
            </a:r>
            <a:r>
              <a:rPr lang="en-US" dirty="0"/>
              <a:t> is very important for the Linux ecosystem. </a:t>
            </a:r>
          </a:p>
          <a:p>
            <a:r>
              <a:rPr lang="en-US" dirty="0"/>
              <a:t>And it relies on it much more than other operating systems.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636125" y="6480175"/>
            <a:ext cx="2555875" cy="365125"/>
          </a:xfrm>
        </p:spPr>
        <p:txBody>
          <a:bodyPr/>
          <a:lstStyle/>
          <a:p>
            <a:fld id="{0580567E-5E8F-47A5-90DF-8BFEB1A71525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2380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223936"/>
            <a:ext cx="10913034" cy="951722"/>
          </a:xfrm>
        </p:spPr>
        <p:txBody>
          <a:bodyPr>
            <a:normAutofit/>
          </a:bodyPr>
          <a:lstStyle/>
          <a:p>
            <a:r>
              <a:rPr lang="en-GB"/>
              <a:t>Symbolic link		</a:t>
            </a:r>
            <a:r>
              <a:rPr lang="en-US" b="0">
                <a:solidFill>
                  <a:srgbClr val="72B32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ln </a:t>
            </a:r>
            <a:r>
              <a:rPr lang="en-US" b="0">
                <a:solidFill>
                  <a:srgbClr val="7CBD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[-s] </a:t>
            </a:r>
            <a:r>
              <a:rPr lang="en-US" b="0">
                <a:solidFill>
                  <a:srgbClr val="CF628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target</a:t>
            </a:r>
            <a:r>
              <a:rPr lang="en-US" b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b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link_name</a:t>
            </a:r>
            <a:endParaRPr lang="en-GB" b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31999" y="1474237"/>
            <a:ext cx="11760001" cy="4702726"/>
          </a:xfrm>
        </p:spPr>
        <p:txBody>
          <a:bodyPr/>
          <a:lstStyle/>
          <a:p>
            <a:r>
              <a:rPr lang="en-US"/>
              <a:t>Pointers/shortcuts to other files or directories </a:t>
            </a:r>
            <a:endParaRPr lang="en-US">
              <a:solidFill>
                <a:srgbClr val="72B32E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/>
              <a:t>Use relative path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  <a:r>
              <a:rPr lang="en-US">
                <a:solidFill>
                  <a:srgbClr val="72B32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ln</a:t>
            </a:r>
            <a:r>
              <a:rPr lang="en-US">
                <a:solidFill>
                  <a:srgbClr val="7CBD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–</a:t>
            </a:r>
            <a:r>
              <a:rPr lang="en-US" err="1">
                <a:solidFill>
                  <a:srgbClr val="7CBD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sr</a:t>
            </a:r>
            <a:r>
              <a:rPr lang="en-US">
                <a:solidFill>
                  <a:srgbClr val="7CBD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>
                <a:solidFill>
                  <a:srgbClr val="CF628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work/report1.pdf </a:t>
            </a:r>
            <a:r>
              <a:rPr lang="en-US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report_link.pdf</a:t>
            </a:r>
            <a:endParaRPr lang="en-US">
              <a:solidFill>
                <a:schemeClr val="accent6">
                  <a:lumMod val="60000"/>
                  <a:lumOff val="40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algn="ctr"/>
            <a:r>
              <a:rPr lang="en-US" sz="200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(macOS: </a:t>
            </a:r>
            <a:r>
              <a:rPr lang="en-US" sz="2000">
                <a:solidFill>
                  <a:srgbClr val="72B32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ln</a:t>
            </a:r>
            <a:r>
              <a:rPr lang="en-US" sz="2000">
                <a:solidFill>
                  <a:srgbClr val="7CBD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–s </a:t>
            </a:r>
            <a:r>
              <a:rPr lang="en-US" sz="2000">
                <a:solidFill>
                  <a:srgbClr val="CF628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work/report1.pdf </a:t>
            </a:r>
            <a:r>
              <a:rPr lang="en-US" sz="200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report_link.pdf</a:t>
            </a:r>
            <a:r>
              <a:rPr lang="en-US" sz="200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 </a:t>
            </a:r>
          </a:p>
          <a:p>
            <a:endParaRPr lang="en-US">
              <a:solidFill>
                <a:schemeClr val="accent6">
                  <a:lumMod val="60000"/>
                  <a:lumOff val="40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US"/>
          </a:p>
          <a:p>
            <a:endParaRPr lang="en-US"/>
          </a:p>
          <a:p>
            <a:r>
              <a:rPr lang="en-US"/>
              <a:t> 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636125" y="6480175"/>
            <a:ext cx="2555875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80567E-5E8F-47A5-90DF-8BFEB1A7152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794AA8-304A-5BAD-27AF-36CCC8452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83" y="3672214"/>
            <a:ext cx="3797300" cy="273050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701B703-97C2-0198-4D4F-CE3727EE74BD}"/>
              </a:ext>
            </a:extLst>
          </p:cNvPr>
          <p:cNvCxnSpPr>
            <a:cxnSpLocks/>
          </p:cNvCxnSpPr>
          <p:nvPr/>
        </p:nvCxnSpPr>
        <p:spPr>
          <a:xfrm flipH="1">
            <a:off x="2638874" y="4421264"/>
            <a:ext cx="41284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C3848613-EE91-11F5-C8AC-1A0C964DEF2E}"/>
              </a:ext>
            </a:extLst>
          </p:cNvPr>
          <p:cNvSpPr/>
          <p:nvPr/>
        </p:nvSpPr>
        <p:spPr>
          <a:xfrm>
            <a:off x="2453910" y="5170314"/>
            <a:ext cx="1182669" cy="213393"/>
          </a:xfrm>
          <a:prstGeom prst="rect">
            <a:avLst/>
          </a:prstGeom>
          <a:noFill/>
          <a:ln w="19050">
            <a:solidFill>
              <a:srgbClr val="CF62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srgbClr val="CF628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6DEB02-6C1F-3BDC-5B05-921C437F5614}"/>
              </a:ext>
            </a:extLst>
          </p:cNvPr>
          <p:cNvSpPr/>
          <p:nvPr/>
        </p:nvSpPr>
        <p:spPr>
          <a:xfrm>
            <a:off x="1622390" y="4299162"/>
            <a:ext cx="961889" cy="213388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257768A-88EE-566A-8F40-CB2336CDE571}"/>
              </a:ext>
            </a:extLst>
          </p:cNvPr>
          <p:cNvCxnSpPr>
            <a:cxnSpLocks/>
          </p:cNvCxnSpPr>
          <p:nvPr/>
        </p:nvCxnSpPr>
        <p:spPr>
          <a:xfrm>
            <a:off x="4670320" y="5220727"/>
            <a:ext cx="60568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computer screen shot of a computer program&#10;&#10;Description automatically generated">
            <a:extLst>
              <a:ext uri="{FF2B5EF4-FFF2-40B4-BE49-F238E27FC236}">
                <a16:creationId xmlns:a16="http://schemas.microsoft.com/office/drawing/2014/main" id="{1EB55583-32C6-25B3-C651-71A270B0FD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4947" y="3611464"/>
            <a:ext cx="3822700" cy="30226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92A2879-5818-1A56-F943-21003CCB071B}"/>
              </a:ext>
            </a:extLst>
          </p:cNvPr>
          <p:cNvSpPr/>
          <p:nvPr/>
        </p:nvSpPr>
        <p:spPr>
          <a:xfrm>
            <a:off x="7422138" y="4897821"/>
            <a:ext cx="1585227" cy="224943"/>
          </a:xfrm>
          <a:prstGeom prst="rect">
            <a:avLst/>
          </a:prstGeom>
          <a:noFill/>
          <a:ln w="19050">
            <a:solidFill>
              <a:srgbClr val="CF62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srgbClr val="CF628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1119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92905-7611-B4C1-56E1-AE1C96BC6E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1C6862-F5E1-93B1-B696-C73418B4CA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08000" y="6480015"/>
            <a:ext cx="2556000" cy="365125"/>
          </a:xfrm>
          <a:prstGeom prst="rect">
            <a:avLst/>
          </a:prstGeom>
        </p:spPr>
        <p:txBody>
          <a:bodyPr vert="horz" lIns="91440" tIns="36000" rIns="91440" bIns="36000" rtlCol="0" anchor="ctr" anchorCtr="0"/>
          <a:lstStyle>
            <a:defPPr>
              <a:defRPr lang="en-DK"/>
            </a:defPPr>
            <a:lvl1pPr marL="0" algn="r" defTabSz="914400" rtl="0" eaLnBrk="1" latinLnBrk="0" hangingPunct="1">
              <a:lnSpc>
                <a:spcPct val="100000"/>
              </a:lnSpc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580567E-5E8F-47A5-90DF-8BFEB1A71525}" type="slidenum">
              <a:rPr lang="en-GB" smtClean="0"/>
              <a:pPr/>
              <a:t>41</a:t>
            </a:fld>
            <a:endParaRPr lang="en-GB"/>
          </a:p>
        </p:txBody>
      </p:sp>
      <p:pic>
        <p:nvPicPr>
          <p:cNvPr id="1026" name="Picture 2" descr="Profile photo of Gitte Aasbjerg">
            <a:extLst>
              <a:ext uri="{FF2B5EF4-FFF2-40B4-BE49-F238E27FC236}">
                <a16:creationId xmlns:a16="http://schemas.microsoft.com/office/drawing/2014/main" id="{2D795771-9B21-3D9E-D4E8-EC7C2508B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532" y="2105868"/>
            <a:ext cx="2636936" cy="263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EC53C6-9471-9524-997A-5CB522D13B02}"/>
              </a:ext>
            </a:extLst>
          </p:cNvPr>
          <p:cNvSpPr txBox="1"/>
          <p:nvPr/>
        </p:nvSpPr>
        <p:spPr>
          <a:xfrm>
            <a:off x="5722464" y="4742804"/>
            <a:ext cx="751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Gitte</a:t>
            </a:r>
          </a:p>
        </p:txBody>
      </p:sp>
    </p:spTree>
    <p:extLst>
      <p:ext uri="{BB962C8B-B14F-4D97-AF65-F5344CB8AC3E}">
        <p14:creationId xmlns:p14="http://schemas.microsoft.com/office/powerpoint/2010/main" val="10280949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223936"/>
            <a:ext cx="10913034" cy="951722"/>
          </a:xfrm>
        </p:spPr>
        <p:txBody>
          <a:bodyPr>
            <a:normAutofit/>
          </a:bodyPr>
          <a:lstStyle/>
          <a:p>
            <a:r>
              <a:rPr lang="en-GB"/>
              <a:t>View			</a:t>
            </a:r>
            <a:r>
              <a:rPr lang="en-GB" b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command</a:t>
            </a:r>
            <a:r>
              <a:rPr lang="en-US" b="0">
                <a:solidFill>
                  <a:srgbClr val="72B32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b="0">
                <a:solidFill>
                  <a:srgbClr val="7CBD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[options] </a:t>
            </a:r>
            <a:r>
              <a:rPr lang="en-US" b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file</a:t>
            </a:r>
            <a:endParaRPr lang="en-GB" b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31999" y="1474236"/>
            <a:ext cx="11352563" cy="5546674"/>
          </a:xfrm>
        </p:spPr>
        <p:txBody>
          <a:bodyPr>
            <a:normAutofit lnSpcReduction="10000"/>
          </a:bodyPr>
          <a:lstStyle/>
          <a:p>
            <a:r>
              <a:rPr lang="en-US"/>
              <a:t>Display the content of a file </a:t>
            </a:r>
            <a:r>
              <a:rPr lang="en-US" b="1"/>
              <a:t>directly in the terminal</a:t>
            </a:r>
            <a:endParaRPr lang="en-US" b="1">
              <a:solidFill>
                <a:srgbClr val="C00000"/>
              </a:solidFill>
            </a:endParaRPr>
          </a:p>
          <a:p>
            <a:r>
              <a:rPr lang="en-US">
                <a:solidFill>
                  <a:srgbClr val="72B32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cat </a:t>
            </a:r>
            <a:r>
              <a:rPr lang="en-US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project_notes.txt</a:t>
            </a:r>
            <a:endParaRPr 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en-GB"/>
          </a:p>
          <a:p>
            <a:r>
              <a:rPr lang="en-US"/>
              <a:t>Display the content of a file </a:t>
            </a:r>
            <a:r>
              <a:rPr lang="en-US" b="1"/>
              <a:t>in a separate screen </a:t>
            </a:r>
            <a:r>
              <a:rPr lang="en-US"/>
              <a:t>(press q to exit)</a:t>
            </a:r>
            <a:endParaRPr lang="en-US">
              <a:solidFill>
                <a:srgbClr val="C00000"/>
              </a:solidFill>
            </a:endParaRPr>
          </a:p>
          <a:p>
            <a:r>
              <a:rPr lang="en-US">
                <a:solidFill>
                  <a:srgbClr val="72B32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less </a:t>
            </a:r>
            <a:r>
              <a:rPr lang="en-US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project_notes.txt</a:t>
            </a:r>
            <a:endParaRPr 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en-GB"/>
          </a:p>
          <a:p>
            <a:r>
              <a:rPr lang="en-US"/>
              <a:t>Display the </a:t>
            </a:r>
            <a:r>
              <a:rPr lang="en-US" b="1"/>
              <a:t>first</a:t>
            </a:r>
            <a:r>
              <a:rPr lang="en-US"/>
              <a:t> five lines directly in the terminal (default 10)</a:t>
            </a:r>
          </a:p>
          <a:p>
            <a:r>
              <a:rPr lang="en-US">
                <a:solidFill>
                  <a:srgbClr val="72B32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head </a:t>
            </a:r>
            <a:r>
              <a:rPr lang="en-US">
                <a:solidFill>
                  <a:srgbClr val="7CBD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–n 5 </a:t>
            </a:r>
            <a:r>
              <a:rPr lang="en-US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project_notes.txt</a:t>
            </a:r>
            <a:endParaRPr 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en-GB"/>
          </a:p>
          <a:p>
            <a:r>
              <a:rPr lang="en-US"/>
              <a:t>Display the </a:t>
            </a:r>
            <a:r>
              <a:rPr lang="en-US" b="1"/>
              <a:t>last</a:t>
            </a:r>
            <a:r>
              <a:rPr lang="en-US"/>
              <a:t> seven lines directly in the terminal (default 10)</a:t>
            </a:r>
          </a:p>
          <a:p>
            <a:r>
              <a:rPr lang="en-US">
                <a:solidFill>
                  <a:srgbClr val="72B32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tail </a:t>
            </a:r>
            <a:r>
              <a:rPr lang="en-US">
                <a:solidFill>
                  <a:srgbClr val="7CBD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–n 7 </a:t>
            </a:r>
            <a:r>
              <a:rPr lang="en-US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project_notes.txt</a:t>
            </a:r>
            <a:endParaRPr 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636125" y="6480175"/>
            <a:ext cx="2555875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80567E-5E8F-47A5-90DF-8BFEB1A7152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437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Today’s session consists of the following elements:</a:t>
            </a:r>
          </a:p>
          <a:p>
            <a:endParaRPr lang="en-GB" dirty="0"/>
          </a:p>
          <a:p>
            <a:r>
              <a:rPr lang="en-GB" dirty="0"/>
              <a:t>Short talk:	Introducing the command-line</a:t>
            </a:r>
          </a:p>
          <a:p>
            <a:r>
              <a:rPr lang="en-GB" dirty="0"/>
              <a:t>Practical:	</a:t>
            </a:r>
            <a:r>
              <a:rPr lang="en-GB" i="1" dirty="0"/>
              <a:t>Exercises</a:t>
            </a:r>
          </a:p>
          <a:p>
            <a:endParaRPr lang="en-GB" sz="900" i="1" dirty="0"/>
          </a:p>
          <a:p>
            <a:r>
              <a:rPr lang="en-GB" b="1" dirty="0"/>
              <a:t>--- Lunch ---</a:t>
            </a:r>
          </a:p>
          <a:p>
            <a:pPr marL="457200" indent="-457200">
              <a:buAutoNum type="arabicPeriod"/>
            </a:pPr>
            <a:endParaRPr lang="en-GB" sz="900" i="1" dirty="0"/>
          </a:p>
          <a:p>
            <a:r>
              <a:rPr lang="en-GB" dirty="0"/>
              <a:t>Short talk:</a:t>
            </a:r>
            <a:r>
              <a:rPr lang="en-GB" i="1" dirty="0"/>
              <a:t>	</a:t>
            </a:r>
            <a:r>
              <a:rPr lang="en-GB" dirty="0"/>
              <a:t>Command-line continued</a:t>
            </a:r>
          </a:p>
          <a:p>
            <a:r>
              <a:rPr lang="en-GB" dirty="0"/>
              <a:t>Practical:	</a:t>
            </a:r>
            <a:r>
              <a:rPr lang="en-GB" i="1" dirty="0"/>
              <a:t>Exercises continued</a:t>
            </a:r>
          </a:p>
          <a:p>
            <a:endParaRPr lang="en-GB" sz="9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636125" y="6480175"/>
            <a:ext cx="2555875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80567E-5E8F-47A5-90DF-8BFEB1A7152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Specific objectives of this session: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Introducing the command-line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Navigating the File System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Working the File System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Special Characters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636125" y="6480175"/>
            <a:ext cx="2555875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80567E-5E8F-47A5-90DF-8BFEB1A7152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418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3A5E1-5B58-7012-C589-F821244D4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ECB84-F29A-7220-A302-C009134C8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4B77B-F75E-8B52-8106-E96D0CAD3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Specific objectives of this session: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1" dirty="0"/>
              <a:t>Introducing the command-line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Navigating the File System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Working the File System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Special Characters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C16D77-39D9-D22E-1574-BE7C8EB37F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636125" y="6480175"/>
            <a:ext cx="2555875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80567E-5E8F-47A5-90DF-8BFEB1A7152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17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Command syntax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72B32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command </a:t>
            </a:r>
            <a:r>
              <a:rPr lang="en-US">
                <a:solidFill>
                  <a:srgbClr val="7CBD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[- options]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[arguments]</a:t>
            </a:r>
          </a:p>
          <a:p>
            <a:endParaRPr lang="en-US">
              <a:solidFill>
                <a:schemeClr val="accent6">
                  <a:lumMod val="60000"/>
                  <a:lumOff val="40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>
                <a:solidFill>
                  <a:srgbClr val="72B32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command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: 		</a:t>
            </a:r>
            <a:r>
              <a:rPr lang="en-US"/>
              <a:t>The action you want to perform</a:t>
            </a:r>
          </a:p>
          <a:p>
            <a:r>
              <a:rPr lang="en-US">
                <a:solidFill>
                  <a:srgbClr val="7CBD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options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: 		</a:t>
            </a:r>
            <a:r>
              <a:rPr lang="en-US"/>
              <a:t>F</a:t>
            </a:r>
            <a:r>
              <a:rPr lang="en-GB"/>
              <a:t>lags that modify a command's behaviour</a:t>
            </a:r>
          </a:p>
          <a:p>
            <a:r>
              <a:rPr lang="en-GB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arguments</a:t>
            </a:r>
            <a:r>
              <a:rPr lang="en-GB"/>
              <a:t>:	</a:t>
            </a:r>
            <a:r>
              <a:rPr lang="en-US"/>
              <a:t>The targets on which the command acts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636125" y="6480175"/>
            <a:ext cx="2555875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80567E-5E8F-47A5-90DF-8BFEB1A7152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95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File System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19718" y="1476553"/>
            <a:ext cx="11352563" cy="4702726"/>
          </a:xfrm>
        </p:spPr>
        <p:txBody>
          <a:bodyPr/>
          <a:lstStyle/>
          <a:p>
            <a:r>
              <a:rPr lang="en-GB"/>
              <a:t>Hierarchical tree—like structure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636125" y="6480175"/>
            <a:ext cx="2555875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80567E-5E8F-47A5-90DF-8BFEB1A7152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3737A0-5F87-F0DD-61FC-A6BA24325B98}"/>
              </a:ext>
            </a:extLst>
          </p:cNvPr>
          <p:cNvSpPr/>
          <p:nvPr/>
        </p:nvSpPr>
        <p:spPr>
          <a:xfrm>
            <a:off x="4807131" y="4214949"/>
            <a:ext cx="444138" cy="7402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2A3951-7340-B635-0875-141DE9C59AB6}"/>
              </a:ext>
            </a:extLst>
          </p:cNvPr>
          <p:cNvSpPr/>
          <p:nvPr/>
        </p:nvSpPr>
        <p:spPr>
          <a:xfrm>
            <a:off x="4905102" y="5873932"/>
            <a:ext cx="248195" cy="2394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50C153-7236-0BB7-5174-E1CAB93F4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18" y="3749674"/>
            <a:ext cx="3797300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155914"/>
      </p:ext>
    </p:extLst>
  </p:cSld>
  <p:clrMapOvr>
    <a:masterClrMapping/>
  </p:clrMapOvr>
</p:sld>
</file>

<file path=ppt/theme/theme1.xml><?xml version="1.0" encoding="utf-8"?>
<a:theme xmlns:a="http://schemas.openxmlformats.org/drawingml/2006/main" name="ECDC_PowerPoint_Template_2017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69AE23"/>
      </a:accent1>
      <a:accent2>
        <a:srgbClr val="7CBDC1"/>
      </a:accent2>
      <a:accent3>
        <a:srgbClr val="9D8C57"/>
      </a:accent3>
      <a:accent4>
        <a:srgbClr val="BDCD00"/>
      </a:accent4>
      <a:accent5>
        <a:srgbClr val="0081B7"/>
      </a:accent5>
      <a:accent6>
        <a:srgbClr val="D6A026"/>
      </a:accent6>
      <a:hlink>
        <a:srgbClr val="000000"/>
      </a:hlink>
      <a:folHlink>
        <a:srgbClr val="000000"/>
      </a:folHlink>
    </a:clrScheme>
    <a:fontScheme name="ECDC_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ECDC_PowerPoint_Template_2009_rev_1_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DC_PowerPoint_Template_2009_rev_1_4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DC_PowerPoint_Template_2009_rev_1_4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DC_PowerPoint_Template_2009_rev_1_4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DC_PowerPoint_Template_2009_rev_1_4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DC_PowerPoint_Template_2009_rev_1_4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DC_PowerPoint_Template_2009_rev_1_4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DC_PowerPoint_Template_2009_rev_1_4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DC_PowerPoint_Template_2009_rev_1_4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DC_PowerPoint_Template_2009_rev_1_4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DC_PowerPoint_Template_2009_rev_1_4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DC_PowerPoint_Template_2009_rev_1_4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raining.potx" id="{7FE58D3C-B122-4504-AAE9-CD1E55F170CE}" vid="{DE9441AF-E517-4DD8-A2BD-C4DED19EB889}"/>
    </a:ext>
  </a:extLst>
</a:theme>
</file>

<file path=ppt/theme/theme2.xml><?xml version="1.0" encoding="utf-8"?>
<a:theme xmlns:a="http://schemas.openxmlformats.org/drawingml/2006/main" name="Theme_ECDC">
  <a:themeElements>
    <a:clrScheme name="ECDC">
      <a:dk1>
        <a:sysClr val="windowText" lastClr="000000"/>
      </a:dk1>
      <a:lt1>
        <a:sysClr val="window" lastClr="FFFFFF"/>
      </a:lt1>
      <a:dk2>
        <a:srgbClr val="69AE23"/>
      </a:dk2>
      <a:lt2>
        <a:srgbClr val="E7E6E6"/>
      </a:lt2>
      <a:accent1>
        <a:srgbClr val="69AE23"/>
      </a:accent1>
      <a:accent2>
        <a:srgbClr val="7CBDC1"/>
      </a:accent2>
      <a:accent3>
        <a:srgbClr val="C0D236"/>
      </a:accent3>
      <a:accent4>
        <a:srgbClr val="3E5B84"/>
      </a:accent4>
      <a:accent5>
        <a:srgbClr val="008C75"/>
      </a:accent5>
      <a:accent6>
        <a:srgbClr val="82428D"/>
      </a:accent6>
      <a:hlink>
        <a:srgbClr val="69AE23"/>
      </a:hlink>
      <a:folHlink>
        <a:srgbClr val="69AE23"/>
      </a:folHlink>
    </a:clrScheme>
    <a:fontScheme name="ECDC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aining.potx" id="{7FE58D3C-B122-4504-AAE9-CD1E55F170CE}" vid="{61788321-1BFC-4F2D-9A53-6750F21798D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2B1FDCEC69474394C8C7F29979CE4D" ma:contentTypeVersion="14" ma:contentTypeDescription="Create a new document." ma:contentTypeScope="" ma:versionID="a3fa4e958965d65d0e239baa30825144">
  <xsd:schema xmlns:xsd="http://www.w3.org/2001/XMLSchema" xmlns:xs="http://www.w3.org/2001/XMLSchema" xmlns:p="http://schemas.microsoft.com/office/2006/metadata/properties" xmlns:ns2="236abc72-1b35-4045-bc74-cc6f93157faf" xmlns:ns3="f315b8fc-4937-4802-b4b3-4554cec0e849" targetNamespace="http://schemas.microsoft.com/office/2006/metadata/properties" ma:root="true" ma:fieldsID="10cbebe5e89175b621267806622836f9" ns2:_="" ns3:_="">
    <xsd:import namespace="236abc72-1b35-4045-bc74-cc6f93157faf"/>
    <xsd:import namespace="f315b8fc-4937-4802-b4b3-4554cec0e84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6abc72-1b35-4045-bc74-cc6f93157f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b954ac37-474b-4ce9-96da-5e2495cdfa4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b8fc-4937-4802-b4b3-4554cec0e84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7529cc62-26f1-4060-8cbc-a4b1eee5d41b}" ma:internalName="TaxCatchAll" ma:showField="CatchAllData" ma:web="f315b8fc-4937-4802-b4b3-4554cec0e84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36abc72-1b35-4045-bc74-cc6f93157faf">
      <Terms xmlns="http://schemas.microsoft.com/office/infopath/2007/PartnerControls"/>
    </lcf76f155ced4ddcb4097134ff3c332f>
    <TaxCatchAll xmlns="f315b8fc-4937-4802-b4b3-4554cec0e849" xsi:nil="true"/>
  </documentManagement>
</p:properties>
</file>

<file path=customXml/itemProps1.xml><?xml version="1.0" encoding="utf-8"?>
<ds:datastoreItem xmlns:ds="http://schemas.openxmlformats.org/officeDocument/2006/customXml" ds:itemID="{11D56122-2CBF-43F4-8A71-B5BAC76EF02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D4E47DE-21FE-44C4-8B1B-71B7218C6D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6abc72-1b35-4045-bc74-cc6f93157faf"/>
    <ds:schemaRef ds:uri="f315b8fc-4937-4802-b4b3-4554cec0e8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BC0F748-4573-436C-9439-3B21697EE3E8}">
  <ds:schemaRefs>
    <ds:schemaRef ds:uri="http://purl.org/dc/terms/"/>
    <ds:schemaRef ds:uri="f315b8fc-4937-4802-b4b3-4554cec0e849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www.w3.org/XML/1998/namespace"/>
    <ds:schemaRef ds:uri="236abc72-1b35-4045-bc74-cc6f93157faf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2913</TotalTime>
  <Words>1628</Words>
  <Application>Microsoft Macintosh PowerPoint</Application>
  <PresentationFormat>Widescreen</PresentationFormat>
  <Paragraphs>392</Paragraphs>
  <Slides>42</Slides>
  <Notes>40</Notes>
  <HiddenSlides>7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Aptos</vt:lpstr>
      <vt:lpstr>Arial</vt:lpstr>
      <vt:lpstr>Consolas</vt:lpstr>
      <vt:lpstr>Tahoma</vt:lpstr>
      <vt:lpstr>Wingdings</vt:lpstr>
      <vt:lpstr>ECDC_PowerPoint_Template_2017</vt:lpstr>
      <vt:lpstr>Theme_ECDC</vt:lpstr>
      <vt:lpstr> Introduction to the Command-line</vt:lpstr>
      <vt:lpstr>Who are we?</vt:lpstr>
      <vt:lpstr>Short introduction to Linux</vt:lpstr>
      <vt:lpstr>Why use Linux?</vt:lpstr>
      <vt:lpstr>Outline</vt:lpstr>
      <vt:lpstr>Objectives</vt:lpstr>
      <vt:lpstr>Objectives</vt:lpstr>
      <vt:lpstr>Command syntax</vt:lpstr>
      <vt:lpstr>File System</vt:lpstr>
      <vt:lpstr>Objectives</vt:lpstr>
      <vt:lpstr>Navigating the File System</vt:lpstr>
      <vt:lpstr>Navigating the File System</vt:lpstr>
      <vt:lpstr>Where am I?   pwd</vt:lpstr>
      <vt:lpstr>Where am I?   pwd</vt:lpstr>
      <vt:lpstr>Change directory   cd [directory] </vt:lpstr>
      <vt:lpstr>Change directory   cd [directory] </vt:lpstr>
      <vt:lpstr>Change directory   cd [directory] </vt:lpstr>
      <vt:lpstr>Change directory   cd [directory] </vt:lpstr>
      <vt:lpstr>List content   ls [- options] [path] </vt:lpstr>
      <vt:lpstr>List content   ls [- options] [path] </vt:lpstr>
      <vt:lpstr>List content   ls [- options] [path] </vt:lpstr>
      <vt:lpstr>Path to file  readlink [options] path_name</vt:lpstr>
      <vt:lpstr>Objectives</vt:lpstr>
      <vt:lpstr>Create Directory  mkdir [options] directory</vt:lpstr>
      <vt:lpstr>Move  mv [options] source destination</vt:lpstr>
      <vt:lpstr>Move  mv [options] source destination</vt:lpstr>
      <vt:lpstr>Rename  mv [options] old_name new_name</vt:lpstr>
      <vt:lpstr>Remove     rm [options] file</vt:lpstr>
      <vt:lpstr>Remove     rm [options] file</vt:lpstr>
      <vt:lpstr>Objectives</vt:lpstr>
      <vt:lpstr>Move  mv [options] source destination</vt:lpstr>
      <vt:lpstr>Move  mv [options] source destination</vt:lpstr>
      <vt:lpstr>Special characters</vt:lpstr>
      <vt:lpstr>Special characters</vt:lpstr>
      <vt:lpstr>Special characters</vt:lpstr>
      <vt:lpstr>Edit    nano [options] file</vt:lpstr>
      <vt:lpstr>Remove     rm [options] file</vt:lpstr>
      <vt:lpstr>Copy   cp [options] source destination</vt:lpstr>
      <vt:lpstr>Copy   cp [options] source destination</vt:lpstr>
      <vt:lpstr>Symbolic link  ln [-s] target link_name</vt:lpstr>
      <vt:lpstr>PowerPoint Presentation</vt:lpstr>
      <vt:lpstr>View   command [options] file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Gitte Nygaard Aasbjerg</dc:creator>
  <cp:lastModifiedBy>Leandro Andrés Escobar-Herrera</cp:lastModifiedBy>
  <cp:revision>1</cp:revision>
  <dcterms:created xsi:type="dcterms:W3CDTF">2025-02-21T14:34:32Z</dcterms:created>
  <dcterms:modified xsi:type="dcterms:W3CDTF">2025-02-25T14:54:12Z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0x0101003D2B1FDCEC69474394C8C7F29979CE4D</vt:lpwstr>
  </property>
  <property fmtid="{D5CDD505-2E9C-101B-9397-08002B2CF9AE}" pid="3" name="MediaServiceImageTags">
    <vt:lpwstr/>
  </property>
</Properties>
</file>