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3" r:id="rId5"/>
    <p:sldMasterId id="2147483671" r:id="rId6"/>
  </p:sldMasterIdLst>
  <p:notesMasterIdLst>
    <p:notesMasterId r:id="rId20"/>
  </p:notesMasterIdLst>
  <p:handoutMasterIdLst>
    <p:handoutMasterId r:id="rId21"/>
  </p:handoutMasterIdLst>
  <p:sldIdLst>
    <p:sldId id="256" r:id="rId7"/>
    <p:sldId id="276" r:id="rId8"/>
    <p:sldId id="265" r:id="rId9"/>
    <p:sldId id="263" r:id="rId10"/>
    <p:sldId id="267" r:id="rId11"/>
    <p:sldId id="266" r:id="rId12"/>
    <p:sldId id="270" r:id="rId13"/>
    <p:sldId id="271" r:id="rId14"/>
    <p:sldId id="275" r:id="rId15"/>
    <p:sldId id="277" r:id="rId16"/>
    <p:sldId id="272" r:id="rId17"/>
    <p:sldId id="273" r:id="rId18"/>
    <p:sldId id="260" r:id="rId19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3" autoAdjust="0"/>
    <p:restoredTop sz="75204" autoAdjust="0"/>
  </p:normalViewPr>
  <p:slideViewPr>
    <p:cSldViewPr snapToGrid="0">
      <p:cViewPr varScale="1">
        <p:scale>
          <a:sx n="94" d="100"/>
          <a:sy n="94" d="100"/>
        </p:scale>
        <p:origin x="91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850C5-957D-72FF-72D7-CC600C8B2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3257D-44DB-D9F5-453B-413773D93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A6A44-AD37-7D23-3F4A-ED1BC3DD9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46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Indentation is key, it tells the program what is part of the </a:t>
            </a:r>
          </a:p>
        </p:txBody>
      </p:sp>
    </p:spTree>
    <p:extLst>
      <p:ext uri="{BB962C8B-B14F-4D97-AF65-F5344CB8AC3E}">
        <p14:creationId xmlns:p14="http://schemas.microsoft.com/office/powerpoint/2010/main" val="76295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 has all the information needed to do the </a:t>
            </a:r>
            <a:r>
              <a:rPr lang="en-GB" dirty="0" err="1"/>
              <a:t>exercices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136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38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2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Released in 1989m and replaced the </a:t>
            </a:r>
            <a:r>
              <a:rPr lang="en-GB" dirty="0" err="1"/>
              <a:t>bourne</a:t>
            </a:r>
            <a:r>
              <a:rPr lang="en-GB" dirty="0"/>
              <a:t> shell program from 1979</a:t>
            </a:r>
          </a:p>
        </p:txBody>
      </p:sp>
    </p:spTree>
    <p:extLst>
      <p:ext uri="{BB962C8B-B14F-4D97-AF65-F5344CB8AC3E}">
        <p14:creationId xmlns:p14="http://schemas.microsoft.com/office/powerpoint/2010/main" val="281956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Bash scripting makes </a:t>
            </a:r>
            <a:r>
              <a:rPr lang="en-GB" dirty="0" err="1"/>
              <a:t>rutine</a:t>
            </a:r>
            <a:r>
              <a:rPr lang="en-GB" dirty="0"/>
              <a:t> tasks easy</a:t>
            </a:r>
            <a:br>
              <a:rPr lang="en-GB" dirty="0"/>
            </a:br>
            <a:r>
              <a:rPr lang="en-GB" dirty="0"/>
              <a:t>Saves a lot of time</a:t>
            </a:r>
          </a:p>
        </p:txBody>
      </p:sp>
    </p:spTree>
    <p:extLst>
      <p:ext uri="{BB962C8B-B14F-4D97-AF65-F5344CB8AC3E}">
        <p14:creationId xmlns:p14="http://schemas.microsoft.com/office/powerpoint/2010/main" val="93413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shebang line (#!) tells the interpreter which language it is written in. </a:t>
            </a:r>
            <a:br>
              <a:rPr lang="en-GB" dirty="0"/>
            </a:br>
            <a:r>
              <a:rPr lang="en-GB" dirty="0"/>
              <a:t>This is a sample script that will print 2 lines to the terminal when run.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can run a bash script in two ways from the terminal. </a:t>
            </a:r>
            <a:br>
              <a:rPr lang="en-GB" dirty="0"/>
            </a:br>
            <a:r>
              <a:rPr lang="en-GB" dirty="0"/>
              <a:t>Either by providing an interpreter</a:t>
            </a:r>
          </a:p>
          <a:p>
            <a:r>
              <a:rPr lang="en-GB" dirty="0"/>
              <a:t>OR by making the script executable, so it can run without providing an interpreter</a:t>
            </a:r>
          </a:p>
          <a:p>
            <a:endParaRPr lang="en-GB" dirty="0"/>
          </a:p>
          <a:p>
            <a:r>
              <a:rPr lang="en-GB" dirty="0"/>
              <a:t>Here is when you show the example live! This slide and the previous one!</a:t>
            </a:r>
          </a:p>
        </p:txBody>
      </p:sp>
    </p:spTree>
    <p:extLst>
      <p:ext uri="{BB962C8B-B14F-4D97-AF65-F5344CB8AC3E}">
        <p14:creationId xmlns:p14="http://schemas.microsoft.com/office/powerpoint/2010/main" val="140156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69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95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r>
              <a:rPr lang="en-GB" sz="4000" b="1" dirty="0"/>
              <a:t>Intro to Bash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/>
              <a:t>Bridging the gaps</a:t>
            </a:r>
            <a:endParaRPr lang="en-GB" sz="28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24/02/2025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19A0C-E841-4A46-8C08-D54B70C2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9F13B-94FA-53B4-00C0-5FBB1063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349A8C-8FC5-97F9-F044-67A5134F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Variables are useful in scripts that are rerun with different inputs. </a:t>
            </a:r>
          </a:p>
          <a:p>
            <a:endParaRPr lang="en-GB" dirty="0"/>
          </a:p>
          <a:p>
            <a:r>
              <a:rPr lang="en-GB" dirty="0"/>
              <a:t>Especially long scripts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CEBA9-1D33-E73D-2D6B-59045C837F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08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statements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9" y="1474237"/>
            <a:ext cx="4814915" cy="4702726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</a:rPr>
              <a:t>An </a:t>
            </a:r>
            <a:r>
              <a:rPr lang="en-US" sz="2200" i="1" dirty="0">
                <a:effectLst/>
              </a:rPr>
              <a:t>if statement</a:t>
            </a:r>
            <a:r>
              <a:rPr lang="en-US" sz="2200" dirty="0">
                <a:effectLst/>
              </a:rPr>
              <a:t> is a programming conditional statement that performs an action when proven true. </a:t>
            </a:r>
          </a:p>
          <a:p>
            <a:endParaRPr lang="en-US" sz="2200" dirty="0"/>
          </a:p>
          <a:p>
            <a:r>
              <a:rPr lang="en-US" sz="2200" dirty="0">
                <a:effectLst/>
              </a:rPr>
              <a:t>If true, then all statements between then and fi will run. </a:t>
            </a:r>
          </a:p>
          <a:p>
            <a:endParaRPr lang="en-US" sz="2200" dirty="0"/>
          </a:p>
          <a:p>
            <a:r>
              <a:rPr lang="en-US" sz="2200" dirty="0">
                <a:effectLst/>
              </a:rPr>
              <a:t>Indentation is key for easy readability. </a:t>
            </a:r>
          </a:p>
          <a:p>
            <a:pPr fontAlgn="auto">
              <a:spcAft>
                <a:spcPts val="0"/>
              </a:spcAft>
            </a:pPr>
            <a:endParaRPr lang="da-DK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153C794-980F-C56D-33DF-E18A321BEFA3}"/>
              </a:ext>
            </a:extLst>
          </p:cNvPr>
          <p:cNvSpPr txBox="1">
            <a:spLocks/>
          </p:cNvSpPr>
          <p:nvPr/>
        </p:nvSpPr>
        <p:spPr>
          <a:xfrm>
            <a:off x="6096000" y="1474237"/>
            <a:ext cx="5688562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u="sng" dirty="0"/>
              <a:t>General if statement:</a:t>
            </a:r>
          </a:p>
          <a:p>
            <a:r>
              <a:rPr lang="en-US" sz="2200" kern="100" dirty="0">
                <a:effectLst/>
              </a:rPr>
              <a:t>if [ &lt;expression&gt; ]</a:t>
            </a:r>
            <a:endParaRPr lang="en-DK" sz="2200" kern="100" dirty="0">
              <a:effectLst/>
            </a:endParaRPr>
          </a:p>
          <a:p>
            <a:r>
              <a:rPr lang="en-US" sz="2200" kern="100" dirty="0">
                <a:effectLst/>
              </a:rPr>
              <a:t>then</a:t>
            </a:r>
            <a:endParaRPr lang="en-DK" sz="2200" kern="100" dirty="0">
              <a:effectLst/>
            </a:endParaRPr>
          </a:p>
          <a:p>
            <a:r>
              <a:rPr lang="en-US" sz="2200" kern="100" dirty="0">
                <a:effectLst/>
              </a:rPr>
              <a:t>	&lt;statement&gt;</a:t>
            </a:r>
            <a:endParaRPr lang="en-DK" sz="2200" kern="100" dirty="0">
              <a:effectLst/>
            </a:endParaRPr>
          </a:p>
          <a:p>
            <a:r>
              <a:rPr lang="en-US" sz="2200" kern="100" dirty="0"/>
              <a:t>f</a:t>
            </a:r>
            <a:r>
              <a:rPr lang="en-US" sz="2200" kern="100" dirty="0">
                <a:effectLst/>
              </a:rPr>
              <a:t>i</a:t>
            </a:r>
          </a:p>
          <a:p>
            <a:r>
              <a:rPr lang="en-US" sz="2200" kern="100" dirty="0"/>
              <a:t>------------------------------------------------------</a:t>
            </a:r>
          </a:p>
          <a:p>
            <a:pPr fontAlgn="auto">
              <a:spcAft>
                <a:spcPts val="0"/>
              </a:spcAft>
            </a:pPr>
            <a:r>
              <a:rPr lang="da-DK" sz="2200" u="sng" dirty="0" err="1"/>
              <a:t>Example</a:t>
            </a:r>
            <a:r>
              <a:rPr lang="da-DK" sz="2200" u="sng" dirty="0"/>
              <a:t>:</a:t>
            </a:r>
            <a:endParaRPr lang="en-GB" sz="2200" u="sng" dirty="0"/>
          </a:p>
          <a:p>
            <a:pPr fontAlgn="auto">
              <a:spcAft>
                <a:spcPts val="0"/>
              </a:spcAft>
            </a:pPr>
            <a:r>
              <a:rPr lang="en-US" sz="2200" kern="100" dirty="0"/>
              <a:t>if [ 8 -</a:t>
            </a:r>
            <a:r>
              <a:rPr lang="en-US" sz="2200" kern="100" dirty="0" err="1"/>
              <a:t>lt</a:t>
            </a:r>
            <a:r>
              <a:rPr lang="en-US" sz="2200" kern="100" dirty="0"/>
              <a:t> 12 ]</a:t>
            </a:r>
            <a:endParaRPr lang="en-DK" sz="2200" kern="100" dirty="0"/>
          </a:p>
          <a:p>
            <a:pPr fontAlgn="auto">
              <a:spcAft>
                <a:spcPts val="0"/>
              </a:spcAft>
            </a:pPr>
            <a:r>
              <a:rPr lang="en-US" sz="2200" kern="100" dirty="0"/>
              <a:t>then</a:t>
            </a:r>
            <a:endParaRPr lang="en-DK" sz="2200" kern="100" dirty="0"/>
          </a:p>
          <a:p>
            <a:pPr fontAlgn="auto">
              <a:spcAft>
                <a:spcPts val="0"/>
              </a:spcAft>
            </a:pPr>
            <a:r>
              <a:rPr lang="en-US" sz="2200" kern="100" dirty="0"/>
              <a:t>	echo “Wow, 8 is smaller than 12!”</a:t>
            </a:r>
            <a:endParaRPr lang="en-DK" sz="2200" kern="100" dirty="0"/>
          </a:p>
          <a:p>
            <a:pPr fontAlgn="auto">
              <a:spcAft>
                <a:spcPts val="0"/>
              </a:spcAft>
            </a:pPr>
            <a:r>
              <a:rPr lang="en-US" sz="2200" kern="100" dirty="0"/>
              <a:t>fi</a:t>
            </a:r>
            <a:endParaRPr lang="en-DK" sz="2200" kern="100" dirty="0"/>
          </a:p>
          <a:p>
            <a:endParaRPr lang="en-DK" kern="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210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this session is built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here on, it is only exercises</a:t>
            </a:r>
          </a:p>
          <a:p>
            <a:endParaRPr lang="en-GB" dirty="0"/>
          </a:p>
          <a:p>
            <a:r>
              <a:rPr lang="en-GB" dirty="0"/>
              <a:t>There are two documents: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Exercises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Handout</a:t>
            </a:r>
          </a:p>
          <a:p>
            <a:endParaRPr lang="en-GB" dirty="0"/>
          </a:p>
          <a:p>
            <a:r>
              <a:rPr lang="en-GB" dirty="0"/>
              <a:t>You are expected to do the first seven exercises.</a:t>
            </a:r>
          </a:p>
          <a:p>
            <a:r>
              <a:rPr lang="en-GB" dirty="0"/>
              <a:t>Extra are for those who finish quickly.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br>
              <a:rPr lang="en-GB" dirty="0"/>
            </a:br>
            <a:r>
              <a:rPr lang="en-GB" sz="1100" dirty="0"/>
              <a:t>The creation of this training material was commissioned by ECDC to </a:t>
            </a:r>
            <a:r>
              <a:rPr lang="en-GB" sz="1100" dirty="0" err="1"/>
              <a:t>Statens</a:t>
            </a:r>
            <a:r>
              <a:rPr lang="en-GB" sz="1100" dirty="0"/>
              <a:t> Serum </a:t>
            </a:r>
            <a:r>
              <a:rPr lang="en-GB" sz="1100" dirty="0" err="1"/>
              <a:t>Institut</a:t>
            </a:r>
            <a:r>
              <a:rPr lang="en-GB" sz="1100" dirty="0"/>
              <a:t> with the direct involvement of Gitte Nygaard </a:t>
            </a:r>
            <a:r>
              <a:rPr lang="en-GB" sz="1100" dirty="0" err="1"/>
              <a:t>Aasbjerg</a:t>
            </a:r>
            <a:r>
              <a:rPr lang="en-GB" sz="1100" dirty="0"/>
              <a:t> and Leandro Andrés Escobar-Herrera</a:t>
            </a:r>
            <a:br>
              <a:rPr lang="en-GB" sz="1100" dirty="0"/>
            </a:br>
            <a:br>
              <a:rPr lang="en-GB" sz="1100" dirty="0"/>
            </a:br>
            <a:r>
              <a:rPr lang="en-GB" sz="1100" dirty="0"/>
              <a:t>The revision and update of this training material was commissioned by ECDC to </a:t>
            </a:r>
            <a:r>
              <a:rPr lang="en-GB" sz="1100" dirty="0" err="1"/>
              <a:t>Statens</a:t>
            </a:r>
            <a:r>
              <a:rPr lang="en-GB" sz="1100" dirty="0"/>
              <a:t> Serum </a:t>
            </a:r>
            <a:r>
              <a:rPr lang="en-GB" sz="1100" dirty="0" err="1"/>
              <a:t>Institut</a:t>
            </a:r>
            <a:r>
              <a:rPr lang="en-GB" sz="1100" dirty="0"/>
              <a:t> with the direct involvement of Gitte Nygaard </a:t>
            </a:r>
            <a:r>
              <a:rPr lang="en-GB" sz="1100" dirty="0" err="1"/>
              <a:t>Aasbjerg</a:t>
            </a:r>
            <a:r>
              <a:rPr lang="en-GB" sz="1100"/>
              <a:t> and Leandro </a:t>
            </a:r>
            <a:r>
              <a:rPr lang="en-GB" sz="1100" dirty="0"/>
              <a:t>Andrés Escobar-Herrera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Specific objectives of this session:</a:t>
            </a:r>
          </a:p>
          <a:p>
            <a:pPr marL="457200" indent="-457200">
              <a:buAutoNum type="arabicPeriod"/>
            </a:pPr>
            <a:r>
              <a:rPr lang="en-GB" dirty="0"/>
              <a:t>Get familiar with Bash</a:t>
            </a:r>
          </a:p>
          <a:p>
            <a:pPr marL="457200" indent="-457200">
              <a:buAutoNum type="arabicPeriod"/>
            </a:pPr>
            <a:r>
              <a:rPr lang="en-GB" dirty="0"/>
              <a:t>Hands-on experience with Bash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69AE23"/>
                </a:solidFill>
              </a:rPr>
              <a:t>Prepare you for the future exercises</a:t>
            </a:r>
          </a:p>
          <a:p>
            <a:pPr marL="457200" indent="-457200">
              <a:buAutoNum type="arabicPeriod"/>
            </a:pPr>
            <a:endParaRPr lang="en-GB" dirty="0"/>
          </a:p>
          <a:p>
            <a:r>
              <a:rPr lang="en-GB" dirty="0"/>
              <a:t>You will use </a:t>
            </a:r>
            <a:r>
              <a:rPr lang="en-GB" dirty="0">
                <a:solidFill>
                  <a:srgbClr val="69AE23"/>
                </a:solidFill>
              </a:rPr>
              <a:t>Python</a:t>
            </a:r>
            <a:r>
              <a:rPr lang="en-GB" dirty="0"/>
              <a:t> and </a:t>
            </a:r>
            <a:r>
              <a:rPr lang="en-GB" dirty="0">
                <a:solidFill>
                  <a:srgbClr val="69AE23"/>
                </a:solidFill>
              </a:rPr>
              <a:t>Bash</a:t>
            </a:r>
            <a:r>
              <a:rPr lang="en-GB" dirty="0"/>
              <a:t> scripts for the rest of the course. </a:t>
            </a:r>
          </a:p>
          <a:p>
            <a:r>
              <a:rPr lang="en-GB" dirty="0"/>
              <a:t>You have different coding experiences, so this is to have a baseline.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9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A quick introduction to Bash</a:t>
            </a:r>
          </a:p>
          <a:p>
            <a:pPr lvl="1" indent="0">
              <a:buNone/>
            </a:pPr>
            <a:r>
              <a:rPr lang="en-GB" dirty="0"/>
              <a:t>The focus of this session is hands-on experience</a:t>
            </a:r>
          </a:p>
          <a:p>
            <a:pPr lvl="1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Exercises in Bash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41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Bash?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Bash is a command language and command line interpreter.</a:t>
            </a:r>
          </a:p>
          <a:p>
            <a:endParaRPr lang="en-GB" dirty="0"/>
          </a:p>
          <a:p>
            <a:r>
              <a:rPr lang="en-GB" dirty="0"/>
              <a:t>It can be used to interpret commands that carry out various actions. </a:t>
            </a:r>
          </a:p>
          <a:p>
            <a:endParaRPr lang="en-GB" dirty="0"/>
          </a:p>
          <a:p>
            <a:r>
              <a:rPr lang="en-GB" dirty="0"/>
              <a:t>A combination of these commands in a series within a text file is called a Shell script.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1CACB8-E602-E55A-90C5-7D16400F3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94" y="4519122"/>
            <a:ext cx="3555999" cy="15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C8A3D8-361D-7E21-F960-7F3C12C1D555}"/>
              </a:ext>
            </a:extLst>
          </p:cNvPr>
          <p:cNvSpPr txBox="1"/>
          <p:nvPr/>
        </p:nvSpPr>
        <p:spPr>
          <a:xfrm>
            <a:off x="5923127" y="5964597"/>
            <a:ext cx="13511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185592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Bash so neat?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Easy to create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Easy to handle complicated tasks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Easy to run on multiple files with scripts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Can be automatically run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69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Bash scripts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#!/bin/bash</a:t>
            </a:r>
          </a:p>
          <a:p>
            <a:endParaRPr lang="en-GB" dirty="0"/>
          </a:p>
          <a:p>
            <a:r>
              <a:rPr lang="en-GB" dirty="0"/>
              <a:t>echo “This is a print statement”</a:t>
            </a:r>
          </a:p>
          <a:p>
            <a:r>
              <a:rPr lang="en-GB" dirty="0"/>
              <a:t>echo “It will be printed out when running the script”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0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Bash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Run the script with added interpreter:</a:t>
            </a:r>
          </a:p>
          <a:p>
            <a:r>
              <a:rPr lang="en-GB" dirty="0"/>
              <a:t>bash </a:t>
            </a:r>
            <a:r>
              <a:rPr lang="en-GB" dirty="0" err="1"/>
              <a:t>scriptname.sh</a:t>
            </a:r>
            <a:endParaRPr lang="en-GB" dirty="0"/>
          </a:p>
          <a:p>
            <a:endParaRPr lang="en-GB" dirty="0"/>
          </a:p>
          <a:p>
            <a:r>
              <a:rPr lang="en-GB" u="sng" dirty="0"/>
              <a:t>Making the script executable:</a:t>
            </a:r>
          </a:p>
          <a:p>
            <a:r>
              <a:rPr lang="en-GB" dirty="0" err="1"/>
              <a:t>chmod</a:t>
            </a:r>
            <a:r>
              <a:rPr lang="en-GB" dirty="0"/>
              <a:t> 755 </a:t>
            </a:r>
            <a:r>
              <a:rPr lang="en-GB" dirty="0" err="1"/>
              <a:t>scriptname.sh</a:t>
            </a:r>
            <a:endParaRPr lang="en-GB" dirty="0"/>
          </a:p>
          <a:p>
            <a:r>
              <a:rPr lang="en-GB" dirty="0"/>
              <a:t>./</a:t>
            </a:r>
            <a:r>
              <a:rPr lang="en-GB" dirty="0" err="1"/>
              <a:t>scriptname.sh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phic 5" descr="Cmd Terminal outline">
            <a:extLst>
              <a:ext uri="{FF2B5EF4-FFF2-40B4-BE49-F238E27FC236}">
                <a16:creationId xmlns:a16="http://schemas.microsoft.com/office/drawing/2014/main" id="{96EDC887-28EA-EB65-9912-552E50C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062" y="55611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4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#!/bin/bash</a:t>
            </a:r>
          </a:p>
          <a:p>
            <a:endParaRPr lang="en-GB" dirty="0"/>
          </a:p>
          <a:p>
            <a:r>
              <a:rPr lang="en-GB" dirty="0" err="1"/>
              <a:t>WholesomeActivity</a:t>
            </a:r>
            <a:r>
              <a:rPr lang="en-GB" dirty="0"/>
              <a:t>=parasail</a:t>
            </a:r>
          </a:p>
          <a:p>
            <a:endParaRPr lang="en-GB" dirty="0"/>
          </a:p>
          <a:p>
            <a:r>
              <a:rPr lang="en-GB" dirty="0"/>
              <a:t>echo “Our 2-year old loves to $</a:t>
            </a:r>
            <a:r>
              <a:rPr lang="en-GB" dirty="0" err="1"/>
              <a:t>WholesomeActivity</a:t>
            </a:r>
            <a:endParaRPr lang="en-GB" dirty="0"/>
          </a:p>
          <a:p>
            <a:r>
              <a:rPr lang="en-GB" dirty="0"/>
              <a:t>echo “She does it all the time!”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16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#!/bin/bash</a:t>
            </a:r>
          </a:p>
          <a:p>
            <a:endParaRPr lang="en-GB" dirty="0"/>
          </a:p>
          <a:p>
            <a:r>
              <a:rPr lang="en-GB" dirty="0" err="1"/>
              <a:t>WholesomeActivity</a:t>
            </a:r>
            <a:r>
              <a:rPr lang="en-GB"/>
              <a:t>=dance</a:t>
            </a:r>
            <a:endParaRPr lang="en-GB" dirty="0"/>
          </a:p>
          <a:p>
            <a:endParaRPr lang="en-GB" dirty="0"/>
          </a:p>
          <a:p>
            <a:r>
              <a:rPr lang="en-GB" dirty="0"/>
              <a:t>echo “Our 2-year old loves to $</a:t>
            </a:r>
            <a:r>
              <a:rPr lang="en-GB" dirty="0" err="1"/>
              <a:t>WholesomeActivity</a:t>
            </a:r>
            <a:endParaRPr lang="en-GB" dirty="0"/>
          </a:p>
          <a:p>
            <a:r>
              <a:rPr lang="en-GB" dirty="0"/>
              <a:t>echo “She does it all the time!”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681613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 xsi:nil="true"/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B1FDCEC69474394C8C7F29979CE4D" ma:contentTypeVersion="14" ma:contentTypeDescription="Create a new document." ma:contentTypeScope="" ma:versionID="a3fa4e958965d65d0e239baa30825144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10cbebe5e89175b621267806622836f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5668B-D425-4D8D-A0F6-5E0747332DCB}">
  <ds:schemaRefs>
    <ds:schemaRef ds:uri="236abc72-1b35-4045-bc74-cc6f93157fa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f315b8fc-4937-4802-b4b3-4554cec0e84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FD61D87-ECAF-4681-B94B-156268B7B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ECDC_PowerPoint_Template_2017</Template>
  <TotalTime>1854</TotalTime>
  <Words>582</Words>
  <Application>Microsoft Macintosh PowerPoint</Application>
  <PresentationFormat>Widescreen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Tahoma</vt:lpstr>
      <vt:lpstr>Wingdings</vt:lpstr>
      <vt:lpstr>ECDC_PowerPoint_Template_2017</vt:lpstr>
      <vt:lpstr>ECDC_PowerPoint_Template_2017-2</vt:lpstr>
      <vt:lpstr>Theme_ECDC</vt:lpstr>
      <vt:lpstr>Intro to Bash</vt:lpstr>
      <vt:lpstr>Objectives</vt:lpstr>
      <vt:lpstr>Outline</vt:lpstr>
      <vt:lpstr>What is Bash?</vt:lpstr>
      <vt:lpstr>Why is Bash so neat?</vt:lpstr>
      <vt:lpstr>Writing Bash scripts</vt:lpstr>
      <vt:lpstr>Running Bash</vt:lpstr>
      <vt:lpstr>Variables</vt:lpstr>
      <vt:lpstr>Variables</vt:lpstr>
      <vt:lpstr>Variables</vt:lpstr>
      <vt:lpstr>If statements</vt:lpstr>
      <vt:lpstr>How this session is built</vt:lpstr>
      <vt:lpstr>Acknowledgements The creation of this training material was commissioned by ECDC to Statens Serum Institut with the direct involvement of Gitte Nygaard Aasbjerg and Leandro Andrés Escobar-Herrera  The revision and update of this training material was commissioned by ECDC to Statens Serum Institut with the direct involvement of Gitte Nygaard Aasbjerg and Leandro Andrés Escobar-Herrera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lecture/session</dc:title>
  <dc:subject/>
  <dc:creator>Leandro Andrés Escobar-Herrera</dc:creator>
  <cp:keywords/>
  <cp:lastModifiedBy>Leandro Andrés Escobar-Herrera</cp:lastModifiedBy>
  <cp:revision>8</cp:revision>
  <dcterms:created xsi:type="dcterms:W3CDTF">2023-05-10T11:20:45Z</dcterms:created>
  <dcterms:modified xsi:type="dcterms:W3CDTF">2025-02-21T22:28:05Z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  <property fmtid="{D5CDD505-2E9C-101B-9397-08002B2CF9AE}" pid="14" name="MediaServiceImageTags">
    <vt:lpwstr/>
  </property>
</Properties>
</file>