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3" r:id="rId2"/>
  </p:sldMasterIdLst>
  <p:notesMasterIdLst>
    <p:notesMasterId r:id="rId40"/>
  </p:notesMasterIdLst>
  <p:handoutMasterIdLst>
    <p:handoutMasterId r:id="rId41"/>
  </p:handoutMasterIdLst>
  <p:sldIdLst>
    <p:sldId id="270" r:id="rId3"/>
    <p:sldId id="271" r:id="rId4"/>
    <p:sldId id="258" r:id="rId5"/>
    <p:sldId id="259" r:id="rId6"/>
    <p:sldId id="272" r:id="rId7"/>
    <p:sldId id="273" r:id="rId8"/>
    <p:sldId id="274" r:id="rId9"/>
    <p:sldId id="300" r:id="rId10"/>
    <p:sldId id="262" r:id="rId11"/>
    <p:sldId id="304" r:id="rId12"/>
    <p:sldId id="275" r:id="rId13"/>
    <p:sldId id="305" r:id="rId14"/>
    <p:sldId id="307" r:id="rId15"/>
    <p:sldId id="277" r:id="rId16"/>
    <p:sldId id="308" r:id="rId17"/>
    <p:sldId id="309" r:id="rId18"/>
    <p:sldId id="279" r:id="rId19"/>
    <p:sldId id="310" r:id="rId20"/>
    <p:sldId id="311" r:id="rId21"/>
    <p:sldId id="281" r:id="rId22"/>
    <p:sldId id="282" r:id="rId23"/>
    <p:sldId id="301" r:id="rId24"/>
    <p:sldId id="312" r:id="rId25"/>
    <p:sldId id="313" r:id="rId26"/>
    <p:sldId id="314" r:id="rId27"/>
    <p:sldId id="302" r:id="rId28"/>
    <p:sldId id="288" r:id="rId29"/>
    <p:sldId id="315" r:id="rId30"/>
    <p:sldId id="290" r:id="rId31"/>
    <p:sldId id="291" r:id="rId32"/>
    <p:sldId id="292" r:id="rId33"/>
    <p:sldId id="303" r:id="rId34"/>
    <p:sldId id="294" r:id="rId35"/>
    <p:sldId id="316" r:id="rId36"/>
    <p:sldId id="317" r:id="rId37"/>
    <p:sldId id="318" r:id="rId38"/>
    <p:sldId id="319" r:id="rId39"/>
  </p:sldIdLst>
  <p:sldSz cx="12192000" cy="6858000"/>
  <p:notesSz cx="7023100" cy="93091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9AE23"/>
    <a:srgbClr val="99CC00"/>
    <a:srgbClr val="FFDD00"/>
    <a:srgbClr val="996633"/>
    <a:srgbClr val="FF0000"/>
    <a:srgbClr val="336699"/>
    <a:srgbClr val="008000"/>
    <a:srgbClr val="333333"/>
    <a:srgbClr val="3366CC"/>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9510" autoAdjust="0"/>
  </p:normalViewPr>
  <p:slideViewPr>
    <p:cSldViewPr snapToGrid="0">
      <p:cViewPr>
        <p:scale>
          <a:sx n="66" d="100"/>
          <a:sy n="66" d="100"/>
        </p:scale>
        <p:origin x="456" y="2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04"/>
    </p:cViewPr>
  </p:sorterViewPr>
  <p:notesViewPr>
    <p:cSldViewPr snapToGrid="0">
      <p:cViewPr varScale="1">
        <p:scale>
          <a:sx n="79" d="100"/>
          <a:sy n="79" d="100"/>
        </p:scale>
        <p:origin x="3102" y="108"/>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545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330200" y="534988"/>
            <a:ext cx="4221163" cy="23749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9211" y="3235559"/>
            <a:ext cx="5618480" cy="537535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a:p>
        </p:txBody>
      </p:sp>
      <p:sp>
        <p:nvSpPr>
          <p:cNvPr id="4" name="Slide Number Placeholder 3"/>
          <p:cNvSpPr>
            <a:spLocks noGrp="1"/>
          </p:cNvSpPr>
          <p:nvPr>
            <p:ph type="sldNum" sz="quarter" idx="5"/>
          </p:nvPr>
        </p:nvSpPr>
        <p:spPr>
          <a:xfrm>
            <a:off x="3977569" y="8841859"/>
            <a:ext cx="3043891" cy="465753"/>
          </a:xfrm>
          <a:prstGeom prst="rect">
            <a:avLst/>
          </a:prstGeom>
        </p:spPr>
        <p:txBody>
          <a:bodyPr vert="horz" lIns="91440" tIns="45720" rIns="91440" bIns="45720" rtlCol="0" anchor="b"/>
          <a:lstStyle>
            <a:lvl1pPr algn="r">
              <a:defRPr sz="1200"/>
            </a:lvl1pPr>
          </a:lstStyle>
          <a:p>
            <a:fld id="{D0D18800-03A3-4371-B392-80B672D011D5}" type="slidenum">
              <a:rPr lang="en-GB" smtClean="0"/>
              <a:t>‹nr.›</a:t>
            </a:fld>
            <a:endParaRPr lang="en-GB"/>
          </a:p>
        </p:txBody>
      </p:sp>
    </p:spTree>
    <p:extLst>
      <p:ext uri="{BB962C8B-B14F-4D97-AF65-F5344CB8AC3E}">
        <p14:creationId xmlns:p14="http://schemas.microsoft.com/office/powerpoint/2010/main" val="132633066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Shape 37"/>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8" name="Shape 38"/>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00"/>
              <a:buFont typeface="Tahoma"/>
              <a:buNone/>
            </a:pPr>
            <a:r>
              <a:rPr lang="en-GB" sz="1400" b="0" i="0" u="none" strike="noStrike" cap="none">
                <a:solidFill>
                  <a:schemeClr val="dk1"/>
                </a:solidFill>
                <a:latin typeface="Tahoma"/>
                <a:ea typeface="Tahoma"/>
                <a:cs typeface="Tahoma"/>
                <a:sym typeface="Tahoma"/>
              </a:rPr>
              <a:t>Facilitator notes:</a:t>
            </a:r>
            <a:endParaRPr/>
          </a:p>
          <a:p>
            <a:pPr marL="0" marR="0" lvl="0" indent="0" algn="l" rtl="0">
              <a:lnSpc>
                <a:spcPct val="100000"/>
              </a:lnSpc>
              <a:spcBef>
                <a:spcPts val="420"/>
              </a:spcBef>
              <a:spcAft>
                <a:spcPts val="0"/>
              </a:spcAft>
              <a:buClr>
                <a:schemeClr val="dk1"/>
              </a:buClr>
              <a:buSzPts val="1400"/>
              <a:buFont typeface="Tahoma"/>
              <a:buNone/>
            </a:pPr>
            <a:endParaRPr sz="1400" b="0" i="0" u="none" strike="noStrike" cap="none">
              <a:solidFill>
                <a:schemeClr val="dk1"/>
              </a:solidFill>
              <a:latin typeface="Times"/>
              <a:ea typeface="Times"/>
              <a:cs typeface="Times"/>
              <a:sym typeface="Times"/>
            </a:endParaRPr>
          </a:p>
        </p:txBody>
      </p:sp>
    </p:spTree>
    <p:extLst>
      <p:ext uri="{BB962C8B-B14F-4D97-AF65-F5344CB8AC3E}">
        <p14:creationId xmlns:p14="http://schemas.microsoft.com/office/powerpoint/2010/main" val="3839401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987408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altLang="en-US" dirty="0"/>
              <a:t>Experience is a motorway for the learning process</a:t>
            </a:r>
          </a:p>
        </p:txBody>
      </p:sp>
      <p:sp>
        <p:nvSpPr>
          <p:cNvPr id="4" name="Plassholder for lysbildenummer 3"/>
          <p:cNvSpPr>
            <a:spLocks noGrp="1"/>
          </p:cNvSpPr>
          <p:nvPr>
            <p:ph type="sldNum" idx="10"/>
          </p:nvPr>
        </p:nvSpPr>
        <p:spPr/>
        <p:txBody>
          <a:bodyPr/>
          <a:lstStyle/>
          <a:p>
            <a:pPr marL="0" marR="0" lvl="0" indent="0" algn="r" rtl="0">
              <a:lnSpc>
                <a:spcPct val="90000"/>
              </a:lnSpc>
              <a:spcBef>
                <a:spcPts val="0"/>
              </a:spcBef>
              <a:spcAft>
                <a:spcPts val="0"/>
              </a:spcAft>
              <a:buNone/>
            </a:pPr>
            <a:fld id="{00000000-1234-1234-1234-123412341234}" type="slidenum">
              <a:rPr lang="en-GB" sz="1200" b="0" i="0" u="none" strike="noStrike" cap="none" smtClean="0">
                <a:solidFill>
                  <a:schemeClr val="dk1"/>
                </a:solidFill>
                <a:latin typeface="Tahoma"/>
                <a:ea typeface="Tahoma"/>
                <a:cs typeface="Tahoma"/>
                <a:sym typeface="Tahoma"/>
              </a:rPr>
              <a:t>11</a:t>
            </a:fld>
            <a:endParaRPr lang="en-GB"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86371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929525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318991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nb-NO" dirty="0"/>
              <a:t>Adult </a:t>
            </a:r>
            <a:r>
              <a:rPr lang="nb-NO" dirty="0" err="1"/>
              <a:t>learners</a:t>
            </a:r>
            <a:r>
              <a:rPr lang="nb-NO" dirty="0"/>
              <a:t> </a:t>
            </a:r>
            <a:r>
              <a:rPr lang="nb-NO" dirty="0" err="1"/>
              <a:t>are</a:t>
            </a:r>
            <a:r>
              <a:rPr lang="nb-NO" dirty="0"/>
              <a:t> goal </a:t>
            </a:r>
            <a:r>
              <a:rPr lang="nb-NO" dirty="0" err="1"/>
              <a:t>oriented</a:t>
            </a:r>
            <a:endParaRPr lang="en-GB" dirty="0"/>
          </a:p>
          <a:p>
            <a:endParaRPr lang="en-GB" dirty="0"/>
          </a:p>
        </p:txBody>
      </p:sp>
      <p:sp>
        <p:nvSpPr>
          <p:cNvPr id="4" name="Plassholder for lysbildenummer 3"/>
          <p:cNvSpPr>
            <a:spLocks noGrp="1"/>
          </p:cNvSpPr>
          <p:nvPr>
            <p:ph type="sldNum" idx="10"/>
          </p:nvPr>
        </p:nvSpPr>
        <p:spPr/>
        <p:txBody>
          <a:bodyPr/>
          <a:lstStyle/>
          <a:p>
            <a:pPr marL="0" marR="0" lvl="0" indent="0" algn="r" rtl="0">
              <a:lnSpc>
                <a:spcPct val="90000"/>
              </a:lnSpc>
              <a:spcBef>
                <a:spcPts val="0"/>
              </a:spcBef>
              <a:spcAft>
                <a:spcPts val="0"/>
              </a:spcAft>
              <a:buNone/>
            </a:pPr>
            <a:fld id="{00000000-1234-1234-1234-123412341234}" type="slidenum">
              <a:rPr lang="en-GB" sz="1200" b="0" i="0" u="none" strike="noStrike" cap="none" smtClean="0">
                <a:solidFill>
                  <a:schemeClr val="dk1"/>
                </a:solidFill>
                <a:latin typeface="Tahoma"/>
                <a:ea typeface="Tahoma"/>
                <a:cs typeface="Tahoma"/>
                <a:sym typeface="Tahoma"/>
              </a:rPr>
              <a:t>14</a:t>
            </a:fld>
            <a:endParaRPr lang="en-GB"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116615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44383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4122155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271407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534426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GB" altLang="en-US" dirty="0"/>
              <a:t>It’s important to promote a trustful and safe atmosphere </a:t>
            </a:r>
          </a:p>
        </p:txBody>
      </p:sp>
      <p:sp>
        <p:nvSpPr>
          <p:cNvPr id="4" name="Plassholder for lysbildenummer 3"/>
          <p:cNvSpPr>
            <a:spLocks noGrp="1"/>
          </p:cNvSpPr>
          <p:nvPr>
            <p:ph type="sldNum" idx="10"/>
          </p:nvPr>
        </p:nvSpPr>
        <p:spPr/>
        <p:txBody>
          <a:bodyPr/>
          <a:lstStyle/>
          <a:p>
            <a:pPr marL="0" marR="0" lvl="0" indent="0" algn="r" rtl="0">
              <a:lnSpc>
                <a:spcPct val="90000"/>
              </a:lnSpc>
              <a:spcBef>
                <a:spcPts val="0"/>
              </a:spcBef>
              <a:spcAft>
                <a:spcPts val="0"/>
              </a:spcAft>
              <a:buNone/>
            </a:pPr>
            <a:fld id="{00000000-1234-1234-1234-123412341234}" type="slidenum">
              <a:rPr lang="en-GB" sz="1200" b="0" i="0" u="none" strike="noStrike" cap="none" smtClean="0">
                <a:solidFill>
                  <a:schemeClr val="dk1"/>
                </a:solidFill>
                <a:latin typeface="Tahoma"/>
                <a:ea typeface="Tahoma"/>
                <a:cs typeface="Tahoma"/>
                <a:sym typeface="Tahoma"/>
              </a:rPr>
              <a:t>20</a:t>
            </a:fld>
            <a:endParaRPr lang="en-GB"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1311989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5" name="Shape 4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174287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457200" marR="0" lvl="0" indent="-228600" algn="l" defTabSz="914400" rtl="0" eaLnBrk="1" fontAlgn="auto" latinLnBrk="0" hangingPunct="1">
              <a:lnSpc>
                <a:spcPct val="100000"/>
              </a:lnSpc>
              <a:spcBef>
                <a:spcPts val="480"/>
              </a:spcBef>
              <a:spcAft>
                <a:spcPts val="0"/>
              </a:spcAft>
              <a:buClr>
                <a:srgbClr val="000000"/>
              </a:buClr>
              <a:buSzPts val="1400"/>
              <a:buFont typeface="Arial"/>
              <a:buNone/>
              <a:tabLst/>
              <a:defRPr/>
            </a:pPr>
            <a:r>
              <a:rPr lang="en-GB" dirty="0">
                <a:latin typeface="Tahoma" panose="020B0604030504040204" pitchFamily="34" charset="0"/>
                <a:ea typeface="Tahoma" panose="020B0604030504040204" pitchFamily="34" charset="0"/>
                <a:cs typeface="Tahoma" panose="020B0604030504040204" pitchFamily="34" charset="0"/>
              </a:rPr>
              <a:t>Propose learning experiences in formal as well as non formal settings</a:t>
            </a:r>
          </a:p>
        </p:txBody>
      </p:sp>
      <p:sp>
        <p:nvSpPr>
          <p:cNvPr id="4" name="Plassholder for lysbildenummer 3"/>
          <p:cNvSpPr>
            <a:spLocks noGrp="1"/>
          </p:cNvSpPr>
          <p:nvPr>
            <p:ph type="sldNum" idx="10"/>
          </p:nvPr>
        </p:nvSpPr>
        <p:spPr/>
        <p:txBody>
          <a:bodyPr/>
          <a:lstStyle/>
          <a:p>
            <a:pPr marL="0" marR="0" lvl="0" indent="0" algn="r" rtl="0">
              <a:lnSpc>
                <a:spcPct val="90000"/>
              </a:lnSpc>
              <a:spcBef>
                <a:spcPts val="0"/>
              </a:spcBef>
              <a:spcAft>
                <a:spcPts val="0"/>
              </a:spcAft>
              <a:buNone/>
            </a:pPr>
            <a:fld id="{00000000-1234-1234-1234-123412341234}" type="slidenum">
              <a:rPr lang="en-GB" sz="1200" b="0" i="0" u="none" strike="noStrike" cap="none" smtClean="0">
                <a:solidFill>
                  <a:schemeClr val="dk1"/>
                </a:solidFill>
                <a:latin typeface="Tahoma"/>
                <a:ea typeface="Tahoma"/>
                <a:cs typeface="Tahoma"/>
                <a:sym typeface="Tahoma"/>
              </a:rPr>
              <a:t>21</a:t>
            </a:fld>
            <a:endParaRPr lang="en-GB"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998237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6594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045574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4049570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468154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1249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925004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20754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1A3D17-989E-44B6-9235-F5C01D0FA393}" type="slidenum">
              <a:rPr lang="it-IT" altLang="en-US"/>
              <a:pPr eaLnBrk="1" hangingPunct="1"/>
              <a:t>33</a:t>
            </a:fld>
            <a:endParaRPr lang="it-IT" altLang="en-US"/>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extLst>
      <p:ext uri="{BB962C8B-B14F-4D97-AF65-F5344CB8AC3E}">
        <p14:creationId xmlns:p14="http://schemas.microsoft.com/office/powerpoint/2010/main" val="4000573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 name="Shape 86"/>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94418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 name="Shape 5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813023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93" name="Shape 93"/>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lnSpc>
                <a:spcPct val="100000"/>
              </a:lnSpc>
              <a:spcBef>
                <a:spcPts val="48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Note: Generic supplementary reading for the course should be provided at course level.</a:t>
            </a:r>
            <a:endParaRPr sz="1600" b="0" i="0" u="none" strike="noStrike" cap="none">
              <a:solidFill>
                <a:schemeClr val="dk1"/>
              </a:solidFill>
              <a:latin typeface="Tahoma"/>
              <a:ea typeface="Tahoma"/>
              <a:cs typeface="Tahoma"/>
              <a:sym typeface="Tahoma"/>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525639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0" name="Shape 100"/>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461158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7" name="Shape 107"/>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
        <p:nvSpPr>
          <p:cNvPr id="108" name="Shape 108"/>
          <p:cNvSpPr txBox="1">
            <a:spLocks noGrp="1"/>
          </p:cNvSpPr>
          <p:nvPr>
            <p:ph type="sldNum" idx="12"/>
          </p:nvPr>
        </p:nvSpPr>
        <p:spPr>
          <a:xfrm>
            <a:off x="3977569" y="8841859"/>
            <a:ext cx="3043891" cy="465753"/>
          </a:xfrm>
          <a:prstGeom prst="rect">
            <a:avLst/>
          </a:prstGeom>
          <a:noFill/>
          <a:ln>
            <a:noFill/>
          </a:ln>
        </p:spPr>
        <p:txBody>
          <a:bodyPr spcFirstLastPara="1" wrap="square" lIns="91425" tIns="45700" rIns="91425" bIns="45700" anchor="b" anchorCtr="0">
            <a:noAutofit/>
          </a:bodyPr>
          <a:lstStyle/>
          <a:p>
            <a:pPr marL="0" marR="0" lvl="0" indent="0" algn="r" rtl="0">
              <a:lnSpc>
                <a:spcPct val="90000"/>
              </a:lnSpc>
              <a:spcBef>
                <a:spcPts val="0"/>
              </a:spcBef>
              <a:spcAft>
                <a:spcPts val="0"/>
              </a:spcAft>
              <a:buNone/>
            </a:pPr>
            <a:fld id="{00000000-1234-1234-1234-123412341234}" type="slidenum">
              <a:rPr lang="en-GB" sz="1200" b="0" i="0" u="none" strike="noStrike" cap="none">
                <a:solidFill>
                  <a:schemeClr val="dk1"/>
                </a:solidFill>
                <a:latin typeface="Tahoma"/>
                <a:ea typeface="Tahoma"/>
                <a:cs typeface="Tahoma"/>
                <a:sym typeface="Tahoma"/>
              </a:rPr>
              <a:t>37</a:t>
            </a:fld>
            <a:endParaRPr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2987144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6445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 </a:t>
            </a:r>
            <a:r>
              <a:rPr lang="nb-NO" dirty="0" err="1"/>
              <a:t>graphical</a:t>
            </a:r>
            <a:r>
              <a:rPr lang="nb-NO" dirty="0"/>
              <a:t> </a:t>
            </a:r>
            <a:r>
              <a:rPr lang="nb-NO" dirty="0" err="1"/>
              <a:t>presentation</a:t>
            </a:r>
            <a:r>
              <a:rPr lang="nb-NO" dirty="0"/>
              <a:t> </a:t>
            </a:r>
            <a:r>
              <a:rPr lang="nb-NO" dirty="0" err="1"/>
              <a:t>of</a:t>
            </a:r>
            <a:r>
              <a:rPr lang="nb-NO" dirty="0"/>
              <a:t> </a:t>
            </a:r>
            <a:r>
              <a:rPr lang="nb-NO" dirty="0" err="1"/>
              <a:t>the</a:t>
            </a:r>
            <a:r>
              <a:rPr lang="nb-NO" dirty="0"/>
              <a:t> </a:t>
            </a:r>
            <a:r>
              <a:rPr lang="nb-NO" dirty="0" err="1"/>
              <a:t>roles</a:t>
            </a:r>
            <a:r>
              <a:rPr lang="nb-NO" baseline="0" dirty="0"/>
              <a:t> </a:t>
            </a:r>
            <a:r>
              <a:rPr lang="nb-NO" baseline="0" dirty="0" err="1"/>
              <a:t>played</a:t>
            </a:r>
            <a:r>
              <a:rPr lang="nb-NO" baseline="0" dirty="0"/>
              <a:t> by different parts </a:t>
            </a:r>
            <a:r>
              <a:rPr lang="nb-NO" baseline="0" dirty="0" err="1"/>
              <a:t>of</a:t>
            </a:r>
            <a:r>
              <a:rPr lang="nb-NO" baseline="0" dirty="0"/>
              <a:t> </a:t>
            </a:r>
            <a:r>
              <a:rPr lang="nb-NO" baseline="0" dirty="0" err="1"/>
              <a:t>the</a:t>
            </a:r>
            <a:r>
              <a:rPr lang="nb-NO" baseline="0" dirty="0"/>
              <a:t> </a:t>
            </a:r>
            <a:r>
              <a:rPr lang="nb-NO" baseline="0" dirty="0" err="1"/>
              <a:t>brain</a:t>
            </a:r>
            <a:endParaRPr lang="en-GB" dirty="0"/>
          </a:p>
        </p:txBody>
      </p:sp>
      <p:sp>
        <p:nvSpPr>
          <p:cNvPr id="4" name="Plassholder for lysbildenummer 3"/>
          <p:cNvSpPr>
            <a:spLocks noGrp="1"/>
          </p:cNvSpPr>
          <p:nvPr>
            <p:ph type="sldNum" idx="10"/>
          </p:nvPr>
        </p:nvSpPr>
        <p:spPr/>
        <p:txBody>
          <a:bodyPr/>
          <a:lstStyle/>
          <a:p>
            <a:pPr marL="0" marR="0" lvl="0" indent="0" algn="r" rtl="0">
              <a:lnSpc>
                <a:spcPct val="90000"/>
              </a:lnSpc>
              <a:spcBef>
                <a:spcPts val="0"/>
              </a:spcBef>
              <a:spcAft>
                <a:spcPts val="0"/>
              </a:spcAft>
              <a:buNone/>
            </a:pPr>
            <a:fld id="{00000000-1234-1234-1234-123412341234}" type="slidenum">
              <a:rPr lang="en-GB" sz="1200" b="0" i="0" u="none" strike="noStrike" cap="none" smtClean="0">
                <a:solidFill>
                  <a:schemeClr val="dk1"/>
                </a:solidFill>
                <a:latin typeface="Tahoma"/>
                <a:ea typeface="Tahoma"/>
                <a:cs typeface="Tahoma"/>
                <a:sym typeface="Tahoma"/>
              </a:rPr>
              <a:t>5</a:t>
            </a:fld>
            <a:endParaRPr lang="en-GB" sz="12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908945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 name="Shape 65"/>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35268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2" name="Shape 72"/>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371958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txBox="1">
            <a:spLocks noGrp="1"/>
          </p:cNvSpPr>
          <p:nvPr>
            <p:ph type="body" idx="1"/>
          </p:nvPr>
        </p:nvSpPr>
        <p:spPr>
          <a:xfrm>
            <a:off x="759211" y="3235559"/>
            <a:ext cx="5618480" cy="5375359"/>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Shape 59"/>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4266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30200" y="534988"/>
            <a:ext cx="4221163" cy="23749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79" name="Shape 79"/>
          <p:cNvSpPr txBox="1">
            <a:spLocks noGrp="1"/>
          </p:cNvSpPr>
          <p:nvPr>
            <p:ph type="body" idx="1"/>
          </p:nvPr>
        </p:nvSpPr>
        <p:spPr>
          <a:xfrm>
            <a:off x="759211" y="3235559"/>
            <a:ext cx="5618480" cy="5375359"/>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600"/>
              <a:buFont typeface="Tahoma"/>
              <a:buNone/>
            </a:pPr>
            <a:r>
              <a:rPr lang="en-GB" sz="1600" b="0" i="0" u="none" strike="noStrike" cap="none">
                <a:solidFill>
                  <a:schemeClr val="dk1"/>
                </a:solidFill>
                <a:latin typeface="Tahoma"/>
                <a:ea typeface="Tahoma"/>
                <a:cs typeface="Tahoma"/>
                <a:sym typeface="Tahoma"/>
              </a:rPr>
              <a:t>Facilitator notes:</a:t>
            </a:r>
            <a:endParaRPr/>
          </a:p>
          <a:p>
            <a:pPr marL="0" marR="0" lvl="0" indent="0" algn="l" rtl="0">
              <a:spcBef>
                <a:spcPts val="480"/>
              </a:spcBef>
              <a:spcAft>
                <a:spcPts val="0"/>
              </a:spcAft>
              <a:buNone/>
            </a:pPr>
            <a:endParaRPr sz="1600" b="0" i="0" u="none" strike="noStrike" cap="none">
              <a:solidFill>
                <a:schemeClr val="dk1"/>
              </a:solidFill>
              <a:latin typeface="Tahoma"/>
              <a:ea typeface="Tahoma"/>
              <a:cs typeface="Tahoma"/>
              <a:sym typeface="Tahoma"/>
            </a:endParaRPr>
          </a:p>
        </p:txBody>
      </p:sp>
    </p:spTree>
    <p:extLst>
      <p:ext uri="{BB962C8B-B14F-4D97-AF65-F5344CB8AC3E}">
        <p14:creationId xmlns:p14="http://schemas.microsoft.com/office/powerpoint/2010/main" val="16352056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6" name="Picture 11"/>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7145"/>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3200" b="0">
                <a:solidFill>
                  <a:schemeClr val="bg1"/>
                </a:solidFill>
                <a:latin typeface="Tahoma" pitchFamily="34" charset="0"/>
                <a:cs typeface="Tahoma" pitchFamily="34" charset="0"/>
              </a:defRPr>
            </a:lvl1pPr>
          </a:lstStyle>
          <a:p>
            <a:r>
              <a:rPr lang="nl-NL"/>
              <a:t>Klik om stijl te bewerken</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nl-NL"/>
              <a:t>Klikken om de ondertitelstijl van het model te bewerken</a:t>
            </a:r>
            <a:endParaRPr lang="en-GB" dirty="0"/>
          </a:p>
        </p:txBody>
      </p:sp>
      <p:pic>
        <p:nvPicPr>
          <p:cNvPr id="8"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fld id="{0580567E-5E8F-47A5-90DF-8BFEB1A71525}" type="slidenum">
              <a:rPr lang="en-GB" smtClean="0"/>
              <a:pPr/>
              <a:t>‹nr.›</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Klik om stijl te bewerken</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541312" indent="-271449">
              <a:lnSpc>
                <a:spcPct val="90000"/>
              </a:lnSpc>
              <a:spcBef>
                <a:spcPts val="300"/>
              </a:spcBef>
              <a:spcAft>
                <a:spcPts val="600"/>
              </a:spcAft>
              <a:buFont typeface="Arial" panose="020B0604020202020204" pitchFamily="34" charset="0"/>
              <a:buChar char="•"/>
              <a:tabLst>
                <a:tab pos="541312" algn="l"/>
              </a:tabLst>
              <a:defRPr sz="2000">
                <a:latin typeface="Tahoma" pitchFamily="34" charset="0"/>
                <a:cs typeface="Tahoma" pitchFamily="34" charset="0"/>
              </a:defRPr>
            </a:lvl3pPr>
            <a:lvl5pPr>
              <a:buNone/>
              <a:defRPr/>
            </a:lvl5pPr>
          </a:lstStyle>
          <a:p>
            <a:pPr lvl="0"/>
            <a:r>
              <a:rPr lang="nl-NL" dirty="0"/>
              <a:t>Tekststijl van het model bewerken</a:t>
            </a:r>
          </a:p>
          <a:p>
            <a:pPr lvl="1"/>
            <a:r>
              <a:rPr lang="nl-NL" dirty="0"/>
              <a:t>Tweede niveau</a:t>
            </a:r>
          </a:p>
          <a:p>
            <a:pPr lvl="2"/>
            <a:r>
              <a:rPr lang="nl-NL" dirty="0"/>
              <a:t>Derde niveau</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0580567E-5E8F-47A5-90DF-8BFEB1A71525}" type="slidenum">
              <a:rPr lang="en-GB" smtClean="0"/>
              <a:pPr/>
              <a:t>‹nr.›</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ectieko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1828073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32000" y="4320014"/>
            <a:ext cx="10972800" cy="1941811"/>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SzPts val="1400"/>
              <a:buNone/>
              <a:defRPr sz="4000" b="1" i="0" u="none" strike="noStrike" cap="none">
                <a:solidFill>
                  <a:schemeClr val="lt1"/>
                </a:solidFill>
                <a:latin typeface="Tahoma"/>
                <a:ea typeface="Tahoma"/>
                <a:cs typeface="Tahoma"/>
                <a:sym typeface="Tahoma"/>
              </a:defRPr>
            </a:lvl1pPr>
            <a:lvl2pPr marR="0" lvl="1"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2pPr>
            <a:lvl3pPr marR="0" lvl="2"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3pPr>
            <a:lvl4pPr marR="0" lvl="3"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4pPr>
            <a:lvl5pPr marR="0" lvl="4"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5pPr>
            <a:lvl6pPr marR="0" lvl="5"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6pPr>
            <a:lvl7pPr marR="0" lvl="6"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7pPr>
            <a:lvl8pPr marR="0" lvl="7"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8pPr>
            <a:lvl9pPr marR="0" lvl="8" algn="l" rtl="0">
              <a:lnSpc>
                <a:spcPct val="90000"/>
              </a:lnSpc>
              <a:spcBef>
                <a:spcPts val="0"/>
              </a:spcBef>
              <a:spcAft>
                <a:spcPts val="0"/>
              </a:spcAft>
              <a:buSzPts val="1400"/>
              <a:buNone/>
              <a:defRPr sz="3200" b="0" i="0" u="none" strike="noStrike" cap="none">
                <a:solidFill>
                  <a:schemeClr val="lt1"/>
                </a:solidFill>
                <a:latin typeface="Tahoma"/>
                <a:ea typeface="Tahoma"/>
                <a:cs typeface="Tahoma"/>
                <a:sym typeface="Tahoma"/>
              </a:defRPr>
            </a:lvl9pPr>
          </a:lstStyle>
          <a:p>
            <a:endParaRPr/>
          </a:p>
        </p:txBody>
      </p:sp>
      <p:sp>
        <p:nvSpPr>
          <p:cNvPr id="32" name="Shape 32"/>
          <p:cNvSpPr txBox="1">
            <a:spLocks noGrp="1"/>
          </p:cNvSpPr>
          <p:nvPr>
            <p:ph type="sldNum" idx="12"/>
          </p:nvPr>
        </p:nvSpPr>
        <p:spPr>
          <a:xfrm>
            <a:off x="9108000" y="6480015"/>
            <a:ext cx="2556000" cy="365125"/>
          </a:xfrm>
          <a:prstGeom prst="rect">
            <a:avLst/>
          </a:prstGeom>
          <a:noFill/>
          <a:ln>
            <a:noFill/>
          </a:ln>
        </p:spPr>
        <p:txBody>
          <a:bodyPr spcFirstLastPara="1" wrap="square" lIns="91425" tIns="36000" rIns="91425" bIns="360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1pPr>
            <a:lvl2pPr marL="0" marR="0" lvl="1"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2pPr>
            <a:lvl3pPr marL="0" marR="0" lvl="2"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3pPr>
            <a:lvl4pPr marL="0" marR="0" lvl="3"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4pPr>
            <a:lvl5pPr marL="0" marR="0" lvl="4"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5pPr>
            <a:lvl6pPr marL="0" marR="0" lvl="5"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6pPr>
            <a:lvl7pPr marL="0" marR="0" lvl="6"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7pPr>
            <a:lvl8pPr marL="0" marR="0" lvl="7"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8pPr>
            <a:lvl9pPr marL="0" marR="0" lvl="8" indent="0" algn="r" rtl="0">
              <a:lnSpc>
                <a:spcPct val="100000"/>
              </a:lnSpc>
              <a:spcBef>
                <a:spcPts val="0"/>
              </a:spcBef>
              <a:spcAft>
                <a:spcPts val="0"/>
              </a:spcAft>
              <a:buNone/>
              <a:defRPr sz="1200" b="0" i="0" u="none" strike="noStrike" cap="none">
                <a:solidFill>
                  <a:schemeClr val="lt1"/>
                </a:solidFill>
                <a:latin typeface="Tahoma"/>
                <a:ea typeface="Tahoma"/>
                <a:cs typeface="Tahoma"/>
                <a:sym typeface="Tahoma"/>
              </a:defRPr>
            </a:lvl9pPr>
          </a:lstStyle>
          <a:p>
            <a:pPr marL="0" lvl="0" indent="0">
              <a:spcBef>
                <a:spcPts val="0"/>
              </a:spcBef>
              <a:spcAft>
                <a:spcPts val="0"/>
              </a:spcAft>
              <a:buNone/>
            </a:pPr>
            <a:fld id="{00000000-1234-1234-1234-123412341234}" type="slidenum">
              <a:rPr lang="en-GB"/>
              <a:t>‹nr.›</a:t>
            </a:fld>
            <a:endParaRPr/>
          </a:p>
        </p:txBody>
      </p:sp>
    </p:spTree>
    <p:extLst>
      <p:ext uri="{BB962C8B-B14F-4D97-AF65-F5344CB8AC3E}">
        <p14:creationId xmlns:p14="http://schemas.microsoft.com/office/powerpoint/2010/main" val="347765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BEE2E2-F239-4D9C-9E96-2E6058965EBD}"/>
              </a:ext>
            </a:extLst>
          </p:cNvPr>
          <p:cNvSpPr>
            <a:spLocks noGrp="1"/>
          </p:cNvSpPr>
          <p:nvPr>
            <p:ph type="title"/>
          </p:nvPr>
        </p:nvSpPr>
        <p:spPr/>
        <p:txBody>
          <a:bodyPr/>
          <a:lstStyle/>
          <a:p>
            <a:r>
              <a:rPr lang="nl-NL"/>
              <a:t>Klik om stijl te bewerken</a:t>
            </a:r>
            <a:endParaRPr lang="en-GB"/>
          </a:p>
        </p:txBody>
      </p:sp>
      <p:sp>
        <p:nvSpPr>
          <p:cNvPr id="3" name="Tijdelijke aanduiding voor dianummer 2">
            <a:extLst>
              <a:ext uri="{FF2B5EF4-FFF2-40B4-BE49-F238E27FC236}">
                <a16:creationId xmlns:a16="http://schemas.microsoft.com/office/drawing/2014/main" id="{C69D6ED2-DD8B-4606-B9CE-42CA3768DCDD}"/>
              </a:ext>
            </a:extLst>
          </p:cNvPr>
          <p:cNvSpPr>
            <a:spLocks noGrp="1"/>
          </p:cNvSpPr>
          <p:nvPr>
            <p:ph type="sldNum" idx="10"/>
          </p:nvPr>
        </p:nvSpPr>
        <p:spPr/>
        <p:txBody>
          <a:bodyPr/>
          <a:lstStyle/>
          <a:p>
            <a:pPr marL="0" lvl="0" indent="0">
              <a:spcBef>
                <a:spcPts val="0"/>
              </a:spcBef>
              <a:spcAft>
                <a:spcPts val="0"/>
              </a:spcAft>
              <a:buNone/>
            </a:pPr>
            <a:fld id="{00000000-1234-1234-1234-123412341234}" type="slidenum">
              <a:rPr lang="en-GB" smtClean="0"/>
              <a:t>‹nr.›</a:t>
            </a:fld>
            <a:endParaRPr lang="en-GB"/>
          </a:p>
        </p:txBody>
      </p:sp>
    </p:spTree>
    <p:extLst>
      <p:ext uri="{BB962C8B-B14F-4D97-AF65-F5344CB8AC3E}">
        <p14:creationId xmlns:p14="http://schemas.microsoft.com/office/powerpoint/2010/main" val="92200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1" y="260351"/>
            <a:ext cx="10987617" cy="5865813"/>
          </a:xfrm>
        </p:spPr>
        <p:txBody>
          <a:bodyPr/>
          <a:lstStyle>
            <a:lvl3pPr marL="1371600" indent="-381000">
              <a:buFont typeface="Courier New" panose="02070309020205020404" pitchFamily="49" charset="0"/>
              <a:buChar char="o"/>
              <a:defRPr sz="2000"/>
            </a:lvl3pPr>
            <a:lvl4pPr marL="1885950" indent="-285750">
              <a:buFont typeface="Arial" panose="020B0604020202020204" pitchFamily="34" charset="0"/>
              <a:buChar cha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3" name="Rectangle 4"/>
          <p:cNvSpPr>
            <a:spLocks noGrp="1" noChangeArrowheads="1"/>
          </p:cNvSpPr>
          <p:nvPr>
            <p:ph type="dt" sz="half" idx="10"/>
          </p:nvPr>
        </p:nvSpPr>
        <p:spPr>
          <a:xfrm>
            <a:off x="914400" y="6248400"/>
            <a:ext cx="2540000" cy="457200"/>
          </a:xfrm>
          <a:prstGeom prst="rect">
            <a:avLst/>
          </a:prstGeom>
        </p:spPr>
        <p:txBody>
          <a:bodyPr/>
          <a:lstStyle>
            <a:lvl1pPr>
              <a:defRPr>
                <a:latin typeface="Arial" charset="0"/>
              </a:defRPr>
            </a:lvl1pPr>
          </a:lstStyle>
          <a:p>
            <a:pPr>
              <a:defRPr/>
            </a:pPr>
            <a:endParaRPr lang="fr-FR"/>
          </a:p>
        </p:txBody>
      </p:sp>
      <p:sp>
        <p:nvSpPr>
          <p:cNvPr id="4" name="Rectangle 5"/>
          <p:cNvSpPr>
            <a:spLocks noGrp="1" noChangeArrowheads="1"/>
          </p:cNvSpPr>
          <p:nvPr>
            <p:ph type="ftr" sz="quarter" idx="11"/>
          </p:nvPr>
        </p:nvSpPr>
        <p:spPr>
          <a:xfrm>
            <a:off x="4165600" y="6248400"/>
            <a:ext cx="3860800" cy="457200"/>
          </a:xfrm>
          <a:prstGeom prst="rect">
            <a:avLst/>
          </a:prstGeom>
        </p:spPr>
        <p:txBody>
          <a:bodyPr/>
          <a:lstStyle>
            <a:lvl1pPr>
              <a:defRPr>
                <a:latin typeface="Arial" charset="0"/>
              </a:defRPr>
            </a:lvl1pPr>
          </a:lstStyle>
          <a:p>
            <a:pPr>
              <a:defRPr/>
            </a:pPr>
            <a:endParaRPr lang="fr-FR"/>
          </a:p>
        </p:txBody>
      </p:sp>
      <p:sp>
        <p:nvSpPr>
          <p:cNvPr id="5" name="Rectangle 6"/>
          <p:cNvSpPr>
            <a:spLocks noGrp="1" noChangeArrowheads="1"/>
          </p:cNvSpPr>
          <p:nvPr>
            <p:ph type="sldNum" sz="quarter" idx="12"/>
          </p:nvPr>
        </p:nvSpPr>
        <p:spPr>
          <a:xfrm>
            <a:off x="8737600" y="6248400"/>
            <a:ext cx="2540000" cy="457200"/>
          </a:xfrm>
        </p:spPr>
        <p:txBody>
          <a:bodyPr/>
          <a:lstStyle>
            <a:lvl1pPr>
              <a:defRPr/>
            </a:lvl1pPr>
          </a:lstStyle>
          <a:p>
            <a:fld id="{E56503C0-674E-4B16-9D27-A8D3D23ED377}" type="slidenum">
              <a:rPr lang="fr-FR" altLang="en-US"/>
              <a:pPr/>
              <a:t>‹nr.›</a:t>
            </a:fld>
            <a:endParaRPr lang="fr-FR" altLang="en-US"/>
          </a:p>
        </p:txBody>
      </p:sp>
    </p:spTree>
    <p:extLst>
      <p:ext uri="{BB962C8B-B14F-4D97-AF65-F5344CB8AC3E}">
        <p14:creationId xmlns:p14="http://schemas.microsoft.com/office/powerpoint/2010/main" val="249526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1219200" y="277813"/>
            <a:ext cx="103632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1219200" y="1600201"/>
            <a:ext cx="50800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502400" y="1600201"/>
            <a:ext cx="5080000" cy="45307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a:xfrm>
            <a:off x="1219200" y="6251575"/>
            <a:ext cx="2641600" cy="457200"/>
          </a:xfrm>
          <a:prstGeom prst="rect">
            <a:avLst/>
          </a:prstGeom>
        </p:spPr>
        <p:txBody>
          <a:bodyPr/>
          <a:lstStyle>
            <a:lvl1pPr>
              <a:defRPr>
                <a:latin typeface="Arial" pitchFamily="34" charset="0"/>
              </a:defRPr>
            </a:lvl1pPr>
          </a:lstStyle>
          <a:p>
            <a:pPr>
              <a:defRPr/>
            </a:pPr>
            <a:endParaRPr lang="it-IT"/>
          </a:p>
        </p:txBody>
      </p:sp>
      <p:sp>
        <p:nvSpPr>
          <p:cNvPr id="6" name="Segnaposto piè di pagina 5"/>
          <p:cNvSpPr>
            <a:spLocks noGrp="1"/>
          </p:cNvSpPr>
          <p:nvPr>
            <p:ph type="ftr" sz="quarter" idx="11"/>
          </p:nvPr>
        </p:nvSpPr>
        <p:spPr>
          <a:xfrm>
            <a:off x="4470400" y="6248400"/>
            <a:ext cx="3962400" cy="457200"/>
          </a:xfrm>
          <a:prstGeom prst="rect">
            <a:avLst/>
          </a:prstGeom>
        </p:spPr>
        <p:txBody>
          <a:bodyPr/>
          <a:lstStyle>
            <a:lvl1pPr>
              <a:defRPr>
                <a:latin typeface="Arial" pitchFamily="34" charset="0"/>
              </a:defRPr>
            </a:lvl1pPr>
          </a:lstStyle>
          <a:p>
            <a:pPr>
              <a:defRPr/>
            </a:pPr>
            <a:endParaRPr lang="it-IT"/>
          </a:p>
        </p:txBody>
      </p:sp>
      <p:sp>
        <p:nvSpPr>
          <p:cNvPr id="7" name="Segnaposto numero diapositiva 6"/>
          <p:cNvSpPr>
            <a:spLocks noGrp="1"/>
          </p:cNvSpPr>
          <p:nvPr>
            <p:ph type="sldNum" sz="quarter" idx="12"/>
          </p:nvPr>
        </p:nvSpPr>
        <p:spPr>
          <a:xfrm>
            <a:off x="9042400" y="6248400"/>
            <a:ext cx="2540000" cy="457200"/>
          </a:xfrm>
        </p:spPr>
        <p:txBody>
          <a:bodyPr/>
          <a:lstStyle>
            <a:lvl1pPr>
              <a:defRPr/>
            </a:lvl1pPr>
          </a:lstStyle>
          <a:p>
            <a:fld id="{324EBF62-B1F3-4884-8046-817E955C5577}" type="slidenum">
              <a:rPr lang="it-IT" altLang="en-US"/>
              <a:pPr/>
              <a:t>‹nr.›</a:t>
            </a:fld>
            <a:endParaRPr lang="it-IT" altLang="en-US"/>
          </a:p>
        </p:txBody>
      </p:sp>
    </p:spTree>
    <p:extLst>
      <p:ext uri="{BB962C8B-B14F-4D97-AF65-F5344CB8AC3E}">
        <p14:creationId xmlns:p14="http://schemas.microsoft.com/office/powerpoint/2010/main" val="134927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261214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‹nr.›</a:t>
            </a:fld>
            <a:endParaRPr lang="en-GB" dirty="0"/>
          </a:p>
        </p:txBody>
      </p:sp>
    </p:spTree>
    <p:extLst>
      <p:ext uri="{BB962C8B-B14F-4D97-AF65-F5344CB8AC3E}">
        <p14:creationId xmlns:p14="http://schemas.microsoft.com/office/powerpoint/2010/main" val="310273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jpeg"/><Relationship Id="rId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347730"/>
            <a:ext cx="10318363" cy="7937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nl-NL" dirty="0"/>
              <a:t>Klik om stijl te bewerken</a:t>
            </a:r>
            <a:endParaRPr lang="en-GB" dirty="0"/>
          </a:p>
        </p:txBody>
      </p:sp>
      <p:sp>
        <p:nvSpPr>
          <p:cNvPr id="180227" name="Rectangle 3"/>
          <p:cNvSpPr>
            <a:spLocks noGrp="1" noChangeArrowheads="1"/>
          </p:cNvSpPr>
          <p:nvPr>
            <p:ph type="body" idx="1"/>
          </p:nvPr>
        </p:nvSpPr>
        <p:spPr bwMode="auto">
          <a:xfrm>
            <a:off x="431807" y="1281234"/>
            <a:ext cx="11368617" cy="496081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US" dirty="0"/>
              <a:t>Second level</a:t>
            </a:r>
          </a:p>
          <a:p>
            <a:pPr lvl="2"/>
            <a:r>
              <a:rPr lang="en-US" dirty="0"/>
              <a:t>Third level</a:t>
            </a:r>
          </a:p>
          <a:p>
            <a:pPr lvl="0"/>
            <a:endParaRPr lang="en-GB" dirty="0"/>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fld id="{0580567E-5E8F-47A5-90DF-8BFEB1A71525}" type="slidenum">
              <a:rPr lang="en-GB" smtClean="0"/>
              <a:pPr/>
              <a:t>‹nr.›</a:t>
            </a:fld>
            <a:endParaRPr lang="en-GB" dirty="0"/>
          </a:p>
        </p:txBody>
      </p:sp>
      <p:pic>
        <p:nvPicPr>
          <p:cNvPr id="7" name="Picture 8"/>
          <p:cNvPicPr>
            <a:picLocks noChangeArrowheads="1"/>
          </p:cNvPicPr>
          <p:nvPr userDrawn="1"/>
        </p:nvPicPr>
        <p:blipFill>
          <a:blip r:embed="rId10"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cSld>
  <p:clrMap bg1="lt1" tx1="dk1" bg2="lt2" tx2="dk2" accent1="accent1" accent2="accent2" accent3="accent3" accent4="accent4" accent5="accent5" accent6="accent6" hlink="hlink" folHlink="folHlink"/>
  <p:sldLayoutIdLst>
    <p:sldLayoutId id="2147483652" r:id="rId1"/>
    <p:sldLayoutId id="2147483656" r:id="rId2"/>
    <p:sldLayoutId id="2147483671" r:id="rId3"/>
    <p:sldLayoutId id="2147483672" r:id="rId4"/>
    <p:sldLayoutId id="2147483673" r:id="rId5"/>
    <p:sldLayoutId id="2147483674" r:id="rId6"/>
    <p:sldLayoutId id="2147483675" r:id="rId7"/>
  </p:sldLayoutIdLst>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en-US" dirty="0"/>
              <a:t>Click to edit Master title style</a:t>
            </a:r>
            <a:endParaRPr lang="en-GB" dirty="0"/>
          </a:p>
        </p:txBody>
      </p:sp>
      <p:pic>
        <p:nvPicPr>
          <p:cNvPr id="7" name="Picture 8"/>
          <p:cNvPicPr>
            <a:picLocks noChangeArrowheads="1"/>
          </p:cNvPicPr>
          <p:nvPr userDrawn="1"/>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‹nr.›</a:t>
            </a:fld>
            <a:endParaRPr lang="en-GB" dirty="0"/>
          </a:p>
        </p:txBody>
      </p:sp>
    </p:spTree>
  </p:cSld>
  <p:clrMap bg1="lt1" tx1="dk1" bg2="lt2" tx2="dk2" accent1="accent1" accent2="accent2" accent3="accent3" accent4="accent4" accent5="accent5" accent6="accent6" hlink="hlink" folHlink="folHlink"/>
  <p:sldLayoutIdLst>
    <p:sldLayoutId id="2147483668" r:id="rId1"/>
    <p:sldLayoutId id="2147483670" r:id="rId2"/>
  </p:sldLayoutIdLst>
  <p:hf hdr="0" dt="0"/>
  <p:txStyles>
    <p:titleStyle>
      <a:lvl1pPr algn="l" rtl="0" fontAlgn="base">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fontAlgn="base">
        <a:lnSpc>
          <a:spcPct val="90000"/>
        </a:lnSpc>
        <a:spcBef>
          <a:spcPct val="0"/>
        </a:spcBef>
        <a:spcAft>
          <a:spcPct val="0"/>
        </a:spcAft>
        <a:defRPr sz="3200">
          <a:solidFill>
            <a:schemeClr val="bg1"/>
          </a:solidFill>
          <a:latin typeface="Tahoma" pitchFamily="34" charset="0"/>
        </a:defRPr>
      </a:lvl2pPr>
      <a:lvl3pPr algn="l" rtl="0" fontAlgn="base">
        <a:lnSpc>
          <a:spcPct val="90000"/>
        </a:lnSpc>
        <a:spcBef>
          <a:spcPct val="0"/>
        </a:spcBef>
        <a:spcAft>
          <a:spcPct val="0"/>
        </a:spcAft>
        <a:defRPr sz="3200">
          <a:solidFill>
            <a:schemeClr val="bg1"/>
          </a:solidFill>
          <a:latin typeface="Tahoma" pitchFamily="34" charset="0"/>
        </a:defRPr>
      </a:lvl3pPr>
      <a:lvl4pPr algn="l" rtl="0" fontAlgn="base">
        <a:lnSpc>
          <a:spcPct val="90000"/>
        </a:lnSpc>
        <a:spcBef>
          <a:spcPct val="0"/>
        </a:spcBef>
        <a:spcAft>
          <a:spcPct val="0"/>
        </a:spcAft>
        <a:defRPr sz="3200">
          <a:solidFill>
            <a:schemeClr val="bg1"/>
          </a:solidFill>
          <a:latin typeface="Tahoma" pitchFamily="34" charset="0"/>
        </a:defRPr>
      </a:lvl4pPr>
      <a:lvl5pPr algn="l" rtl="0" fontAlgn="base">
        <a:lnSpc>
          <a:spcPct val="90000"/>
        </a:lnSpc>
        <a:spcBef>
          <a:spcPct val="0"/>
        </a:spcBef>
        <a:spcAft>
          <a:spcPct val="0"/>
        </a:spcAft>
        <a:defRPr sz="3200">
          <a:solidFill>
            <a:schemeClr val="bg1"/>
          </a:solidFill>
          <a:latin typeface="Tahoma" pitchFamily="34" charset="0"/>
        </a:defRPr>
      </a:lvl5pPr>
      <a:lvl6pPr marL="457178" algn="l" rtl="0" fontAlgn="base">
        <a:lnSpc>
          <a:spcPct val="90000"/>
        </a:lnSpc>
        <a:spcBef>
          <a:spcPct val="0"/>
        </a:spcBef>
        <a:spcAft>
          <a:spcPct val="0"/>
        </a:spcAft>
        <a:defRPr sz="3200">
          <a:solidFill>
            <a:schemeClr val="bg1"/>
          </a:solidFill>
          <a:latin typeface="Tahoma" pitchFamily="34" charset="0"/>
        </a:defRPr>
      </a:lvl6pPr>
      <a:lvl7pPr marL="914354" algn="l" rtl="0" fontAlgn="base">
        <a:lnSpc>
          <a:spcPct val="90000"/>
        </a:lnSpc>
        <a:spcBef>
          <a:spcPct val="0"/>
        </a:spcBef>
        <a:spcAft>
          <a:spcPct val="0"/>
        </a:spcAft>
        <a:defRPr sz="3200">
          <a:solidFill>
            <a:schemeClr val="bg1"/>
          </a:solidFill>
          <a:latin typeface="Tahoma" pitchFamily="34" charset="0"/>
        </a:defRPr>
      </a:lvl7pPr>
      <a:lvl8pPr marL="1371532" algn="l" rtl="0" fontAlgn="base">
        <a:lnSpc>
          <a:spcPct val="90000"/>
        </a:lnSpc>
        <a:spcBef>
          <a:spcPct val="0"/>
        </a:spcBef>
        <a:spcAft>
          <a:spcPct val="0"/>
        </a:spcAft>
        <a:defRPr sz="3200">
          <a:solidFill>
            <a:schemeClr val="bg1"/>
          </a:solidFill>
          <a:latin typeface="Tahoma" pitchFamily="34" charset="0"/>
        </a:defRPr>
      </a:lvl8pPr>
      <a:lvl9pPr marL="1828709" algn="l" rtl="0" fontAlgn="base">
        <a:lnSpc>
          <a:spcPct val="90000"/>
        </a:lnSpc>
        <a:spcBef>
          <a:spcPct val="0"/>
        </a:spcBef>
        <a:spcAft>
          <a:spcPct val="0"/>
        </a:spcAft>
        <a:defRPr sz="3200">
          <a:solidFill>
            <a:schemeClr val="bg1"/>
          </a:solidFill>
          <a:latin typeface="Tahoma" pitchFamily="34" charset="0"/>
        </a:defRPr>
      </a:lvl9pPr>
    </p:titleStyle>
    <p:bodyStyle>
      <a:lvl1pPr algn="l" rtl="0" fontAlgn="base">
        <a:lnSpc>
          <a:spcPct val="90000"/>
        </a:lnSpc>
        <a:spcBef>
          <a:spcPct val="0"/>
        </a:spcBef>
        <a:spcAft>
          <a:spcPct val="0"/>
        </a:spcAft>
        <a:defRPr sz="4000" b="1">
          <a:solidFill>
            <a:schemeClr val="bg1"/>
          </a:solidFill>
          <a:latin typeface="+mn-lt"/>
          <a:ea typeface="+mn-ea"/>
          <a:cs typeface="+mn-cs"/>
        </a:defRPr>
      </a:lvl1pPr>
      <a:lvl2pPr marL="822285" indent="-285737" algn="l" rtl="0" fontAlgn="base">
        <a:spcBef>
          <a:spcPct val="20000"/>
        </a:spcBef>
        <a:spcAft>
          <a:spcPct val="0"/>
        </a:spcAft>
        <a:buChar char="–"/>
        <a:defRPr sz="2800">
          <a:solidFill>
            <a:schemeClr val="tx1"/>
          </a:solidFill>
          <a:latin typeface="Arial" charset="0"/>
        </a:defRPr>
      </a:lvl2pPr>
      <a:lvl3pPr marL="1230252" indent="-228589" algn="l" rtl="0" fontAlgn="base">
        <a:spcBef>
          <a:spcPct val="20000"/>
        </a:spcBef>
        <a:spcAft>
          <a:spcPct val="0"/>
        </a:spcAft>
        <a:buChar char="•"/>
        <a:defRPr sz="2400">
          <a:solidFill>
            <a:schemeClr val="tx1"/>
          </a:solidFill>
          <a:latin typeface="Arial" charset="0"/>
        </a:defRPr>
      </a:lvl3pPr>
      <a:lvl4pPr marL="1638218" indent="-228589" algn="l" rtl="0" fontAlgn="base">
        <a:spcBef>
          <a:spcPct val="20000"/>
        </a:spcBef>
        <a:spcAft>
          <a:spcPct val="0"/>
        </a:spcAft>
        <a:buChar char="–"/>
        <a:defRPr sz="2000">
          <a:solidFill>
            <a:schemeClr val="tx1"/>
          </a:solidFill>
          <a:latin typeface="Arial" charset="0"/>
        </a:defRPr>
      </a:lvl4pPr>
      <a:lvl5pPr marL="2057298" indent="-228589" algn="l" rtl="0" fontAlgn="base">
        <a:spcBef>
          <a:spcPct val="20000"/>
        </a:spcBef>
        <a:spcAft>
          <a:spcPct val="0"/>
        </a:spcAft>
        <a:buChar char="»"/>
        <a:defRPr sz="2000">
          <a:solidFill>
            <a:schemeClr val="tx1"/>
          </a:solidFill>
          <a:latin typeface="Arial" charset="0"/>
        </a:defRPr>
      </a:lvl5pPr>
      <a:lvl6pPr marL="2514474" indent="-228589" algn="l" rtl="0" fontAlgn="base">
        <a:spcBef>
          <a:spcPct val="20000"/>
        </a:spcBef>
        <a:spcAft>
          <a:spcPct val="0"/>
        </a:spcAft>
        <a:buChar char="»"/>
        <a:defRPr sz="2000">
          <a:solidFill>
            <a:schemeClr val="tx1"/>
          </a:solidFill>
          <a:latin typeface="Arial" charset="0"/>
        </a:defRPr>
      </a:lvl6pPr>
      <a:lvl7pPr marL="2971652" indent="-228589" algn="l" rtl="0" fontAlgn="base">
        <a:spcBef>
          <a:spcPct val="20000"/>
        </a:spcBef>
        <a:spcAft>
          <a:spcPct val="0"/>
        </a:spcAft>
        <a:buChar char="»"/>
        <a:defRPr sz="2000">
          <a:solidFill>
            <a:schemeClr val="tx1"/>
          </a:solidFill>
          <a:latin typeface="Arial" charset="0"/>
        </a:defRPr>
      </a:lvl7pPr>
      <a:lvl8pPr marL="3428829" indent="-228589" algn="l" rtl="0" fontAlgn="base">
        <a:spcBef>
          <a:spcPct val="20000"/>
        </a:spcBef>
        <a:spcAft>
          <a:spcPct val="0"/>
        </a:spcAft>
        <a:buChar char="»"/>
        <a:defRPr sz="2000">
          <a:solidFill>
            <a:schemeClr val="tx1"/>
          </a:solidFill>
          <a:latin typeface="Arial" charset="0"/>
        </a:defRPr>
      </a:lvl8pPr>
      <a:lvl9pPr marL="3886006" indent="-228589"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emf"/></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go2itech.org/HTML/TT06/toolkit.html"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xfrm>
            <a:off x="644057" y="4311292"/>
            <a:ext cx="10869432" cy="1146523"/>
          </a:xfrm>
          <a:prstGeom prst="rect">
            <a:avLst/>
          </a:prstGeom>
          <a:noFill/>
          <a:ln>
            <a:noFill/>
          </a:ln>
        </p:spPr>
        <p:txBody>
          <a:bodyPr spcFirstLastPara="1" wrap="square" lIns="0" tIns="0" rIns="0" bIns="0" anchor="t" anchorCtr="0">
            <a:noAutofit/>
          </a:bodyPr>
          <a:lstStyle/>
          <a:p>
            <a:pPr lvl="0"/>
            <a:r>
              <a:rPr lang="en-GB" sz="4000" b="1" dirty="0"/>
              <a:t>Pedagogical Principles</a:t>
            </a:r>
            <a:br>
              <a:rPr lang="en-GB" sz="4000" b="1" dirty="0"/>
            </a:br>
            <a:r>
              <a:rPr lang="en-GB" sz="2800" b="1" dirty="0"/>
              <a:t>Shifting from TEACHING to LEARNING approaches</a:t>
            </a:r>
            <a:endParaRPr lang="en-GB" sz="4000" b="1" dirty="0"/>
          </a:p>
        </p:txBody>
      </p:sp>
      <p:sp>
        <p:nvSpPr>
          <p:cNvPr id="41" name="Shape 41"/>
          <p:cNvSpPr txBox="1">
            <a:spLocks noGrp="1"/>
          </p:cNvSpPr>
          <p:nvPr>
            <p:ph type="subTitle" idx="1"/>
          </p:nvPr>
        </p:nvSpPr>
        <p:spPr>
          <a:xfrm>
            <a:off x="644057" y="3600010"/>
            <a:ext cx="10869432" cy="462721"/>
          </a:xfrm>
          <a:prstGeom prst="rect">
            <a:avLst/>
          </a:prstGeom>
          <a:noFill/>
          <a:ln>
            <a:noFill/>
          </a:ln>
        </p:spPr>
        <p:txBody>
          <a:bodyPr spcFirstLastPara="1" wrap="square" lIns="0" tIns="0" rIns="0" bIns="0" anchor="t" anchorCtr="0">
            <a:noAutofit/>
          </a:bodyPr>
          <a:lstStyle/>
          <a:p>
            <a:pPr marL="0" lvl="0" indent="0"/>
            <a:r>
              <a:rPr lang="en-GB" sz="2800" b="0" dirty="0"/>
              <a:t>Training of Trainers in Epidemiology of Vaccine Preventable Diseases</a:t>
            </a:r>
          </a:p>
        </p:txBody>
      </p:sp>
      <p:sp>
        <p:nvSpPr>
          <p:cNvPr id="42" name="Shape 42"/>
          <p:cNvSpPr txBox="1"/>
          <p:nvPr/>
        </p:nvSpPr>
        <p:spPr>
          <a:xfrm>
            <a:off x="644057" y="5652001"/>
            <a:ext cx="10869432" cy="998539"/>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endParaRPr lang="nl-NL" sz="2000" b="0" i="0" u="none" strike="noStrike" cap="none" dirty="0">
              <a:solidFill>
                <a:schemeClr val="lt1"/>
              </a:solidFill>
              <a:latin typeface="Tahoma"/>
              <a:ea typeface="Tahoma"/>
              <a:cs typeface="Tahoma"/>
              <a:sym typeface="Tahoma"/>
            </a:endParaRPr>
          </a:p>
          <a:p>
            <a:pPr marL="0" marR="0" lvl="0" indent="0" algn="l" rtl="0">
              <a:lnSpc>
                <a:spcPct val="90000"/>
              </a:lnSpc>
              <a:spcBef>
                <a:spcPts val="0"/>
              </a:spcBef>
              <a:spcAft>
                <a:spcPts val="0"/>
              </a:spcAft>
              <a:buNone/>
            </a:pPr>
            <a:endParaRPr lang="nl-NL" sz="2000" dirty="0">
              <a:solidFill>
                <a:schemeClr val="lt1"/>
              </a:solidFill>
              <a:latin typeface="Tahoma"/>
              <a:ea typeface="Tahoma"/>
              <a:cs typeface="Tahoma"/>
              <a:sym typeface="Tahoma"/>
            </a:endParaRPr>
          </a:p>
          <a:p>
            <a:pPr marL="0" marR="0" lvl="0" indent="0" algn="l" rtl="0">
              <a:lnSpc>
                <a:spcPct val="90000"/>
              </a:lnSpc>
              <a:spcBef>
                <a:spcPts val="0"/>
              </a:spcBef>
              <a:spcAft>
                <a:spcPts val="0"/>
              </a:spcAft>
              <a:buNone/>
            </a:pPr>
            <a:r>
              <a:rPr lang="nl-NL" sz="2000" b="0" i="0" u="none" strike="noStrike" cap="none" dirty="0" err="1">
                <a:solidFill>
                  <a:schemeClr val="lt1"/>
                </a:solidFill>
                <a:latin typeface="Tahoma"/>
                <a:ea typeface="Tahoma"/>
                <a:cs typeface="Tahoma"/>
                <a:sym typeface="Tahoma"/>
              </a:rPr>
              <a:t>February</a:t>
            </a:r>
            <a:r>
              <a:rPr lang="nl-NL" sz="2000" b="0" i="0" u="none" strike="noStrike" cap="none" dirty="0">
                <a:solidFill>
                  <a:schemeClr val="lt1"/>
                </a:solidFill>
                <a:latin typeface="Tahoma"/>
                <a:ea typeface="Tahoma"/>
                <a:cs typeface="Tahoma"/>
                <a:sym typeface="Tahoma"/>
              </a:rPr>
              <a:t> 2012</a:t>
            </a:r>
          </a:p>
          <a:p>
            <a:pPr marL="0" marR="0" lvl="0" indent="0" algn="l" rtl="0">
              <a:lnSpc>
                <a:spcPct val="90000"/>
              </a:lnSpc>
              <a:spcBef>
                <a:spcPts val="0"/>
              </a:spcBef>
              <a:spcAft>
                <a:spcPts val="0"/>
              </a:spcAft>
              <a:buNone/>
            </a:pPr>
            <a:r>
              <a:rPr lang="nl-NL" sz="2000" dirty="0" err="1">
                <a:solidFill>
                  <a:schemeClr val="lt1"/>
                </a:solidFill>
                <a:latin typeface="Tahoma"/>
                <a:ea typeface="Tahoma"/>
                <a:cs typeface="Tahoma"/>
                <a:sym typeface="Tahoma"/>
              </a:rPr>
              <a:t>Revision</a:t>
            </a:r>
            <a:r>
              <a:rPr lang="nl-NL" sz="2000" dirty="0">
                <a:solidFill>
                  <a:schemeClr val="lt1"/>
                </a:solidFill>
                <a:latin typeface="Tahoma"/>
                <a:ea typeface="Tahoma"/>
                <a:cs typeface="Tahoma"/>
                <a:sym typeface="Tahoma"/>
              </a:rPr>
              <a:t>: 2018</a:t>
            </a:r>
            <a:endParaRPr dirty="0"/>
          </a:p>
        </p:txBody>
      </p:sp>
    </p:spTree>
    <p:extLst>
      <p:ext uri="{BB962C8B-B14F-4D97-AF65-F5344CB8AC3E}">
        <p14:creationId xmlns:p14="http://schemas.microsoft.com/office/powerpoint/2010/main" val="3783553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PREVIOUS EXPERIENCE</a:t>
            </a:r>
          </a:p>
        </p:txBody>
      </p:sp>
      <p:sp>
        <p:nvSpPr>
          <p:cNvPr id="82" name="Shape 82"/>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One of the richest resources for learning is the learner him/herself. Adults bring a great deal of experience and knowledge to any learning situation</a:t>
            </a:r>
          </a:p>
          <a:p>
            <a:pPr marL="0" lvl="0" indent="0">
              <a:spcBef>
                <a:spcPts val="0"/>
              </a:spcBef>
            </a:pPr>
            <a:endParaRPr lang="en-GB" dirty="0"/>
          </a:p>
          <a:p>
            <a:pPr marL="0" lvl="0" indent="0">
              <a:spcBef>
                <a:spcPts val="0"/>
              </a:spcBef>
            </a:pPr>
            <a:r>
              <a:rPr lang="en-GB" b="1" dirty="0"/>
              <a:t>Tips</a:t>
            </a:r>
            <a:r>
              <a:rPr lang="en-GB" dirty="0"/>
              <a:t>: Be respectful of participant’s experience by asking them to share ideas, opinions and knowledge. Verbally recognize that they may be a good resource for reaching the individual and group learning goals. </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83" name="Shape 83"/>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10</a:t>
            </a:fld>
            <a:endParaRPr sz="1200" b="0" i="0" u="none" strike="noStrike" cap="none">
              <a:solidFill>
                <a:schemeClr val="lt1"/>
              </a:solidFill>
              <a:latin typeface="Tahoma"/>
              <a:ea typeface="Tahoma"/>
              <a:cs typeface="Tahoma"/>
              <a:sym typeface="Tahoma"/>
            </a:endParaRPr>
          </a:p>
        </p:txBody>
      </p:sp>
      <p:sp>
        <p:nvSpPr>
          <p:cNvPr id="5" name="Rektangel 4"/>
          <p:cNvSpPr/>
          <p:nvPr/>
        </p:nvSpPr>
        <p:spPr>
          <a:xfrm>
            <a:off x="4331776" y="6012472"/>
            <a:ext cx="7468648" cy="369332"/>
          </a:xfrm>
          <a:prstGeom prst="rect">
            <a:avLst/>
          </a:prstGeom>
        </p:spPr>
        <p:txBody>
          <a:bodyPr wrap="none">
            <a:spAutoFit/>
          </a:bodyPr>
          <a:lstStyle/>
          <a:p>
            <a:pPr algn="r" eaLnBrk="1" hangingPunct="1"/>
            <a:r>
              <a:rPr lang="en-GB" altLang="en-US" sz="2000" dirty="0">
                <a:latin typeface="Tahoma" panose="020B0604030504040204" pitchFamily="34" charset="0"/>
                <a:ea typeface="Tahoma" panose="020B0604030504040204" pitchFamily="34" charset="0"/>
                <a:cs typeface="Tahoma" panose="020B0604030504040204" pitchFamily="34" charset="0"/>
              </a:rPr>
              <a:t>Based on “The adult Learner”, by Malcom S. Knowles et al, 2005</a:t>
            </a:r>
          </a:p>
        </p:txBody>
      </p:sp>
    </p:spTree>
    <p:extLst>
      <p:ext uri="{BB962C8B-B14F-4D97-AF65-F5344CB8AC3E}">
        <p14:creationId xmlns:p14="http://schemas.microsoft.com/office/powerpoint/2010/main" val="3966723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2"/>
          <p:cNvPicPr>
            <a:picLocks noChangeAspect="1" noChangeArrowheads="1"/>
          </p:cNvPicPr>
          <p:nvPr/>
        </p:nvPicPr>
        <p:blipFill>
          <a:blip r:embed="rId3">
            <a:extLst>
              <a:ext uri="{28A0092B-C50C-407E-A947-70E740481C1C}">
                <a14:useLocalDpi xmlns:a14="http://schemas.microsoft.com/office/drawing/2010/main" val="0"/>
              </a:ext>
            </a:extLst>
          </a:blip>
          <a:srcRect l="5621" r="5579"/>
          <a:stretch>
            <a:fillRect/>
          </a:stretch>
        </p:blipFill>
        <p:spPr bwMode="auto">
          <a:xfrm>
            <a:off x="2228071" y="316871"/>
            <a:ext cx="7647450" cy="573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2600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COMMITMENT, MOTIVATION</a:t>
            </a:r>
          </a:p>
        </p:txBody>
      </p:sp>
      <p:sp>
        <p:nvSpPr>
          <p:cNvPr id="82" name="Shape 82"/>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In learning situations, adults tend to be more committed compared to young learners. Moreover, they are motivated by information or tasks that they find meaningful.</a:t>
            </a:r>
          </a:p>
          <a:p>
            <a:pPr marL="0" lvl="0" indent="0">
              <a:spcBef>
                <a:spcPts val="0"/>
              </a:spcBef>
            </a:pPr>
            <a:endParaRPr lang="en-GB" dirty="0"/>
          </a:p>
          <a:p>
            <a:pPr marL="0" lvl="0" indent="0">
              <a:spcBef>
                <a:spcPts val="0"/>
              </a:spcBef>
            </a:pPr>
            <a:r>
              <a:rPr lang="en-GB" b="1" dirty="0"/>
              <a:t>Tips</a:t>
            </a:r>
            <a:r>
              <a:rPr lang="en-GB" dirty="0"/>
              <a:t>: when conducing the needs assessment, be aware of what people want and need to learn, and the “generative themes” that might affect their attention, positively or negatively. Generative themes are concerns and issues that are most important in a person’s life (i.e. human resources or health policies, current issues felt as potentially threatening).</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83" name="Shape 83"/>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12</a:t>
            </a:fld>
            <a:endParaRPr sz="1200" b="0" i="0" u="none" strike="noStrike" cap="none">
              <a:solidFill>
                <a:schemeClr val="lt1"/>
              </a:solidFill>
              <a:latin typeface="Tahoma"/>
              <a:ea typeface="Tahoma"/>
              <a:cs typeface="Tahoma"/>
              <a:sym typeface="Tahoma"/>
            </a:endParaRPr>
          </a:p>
        </p:txBody>
      </p:sp>
      <p:sp>
        <p:nvSpPr>
          <p:cNvPr id="5" name="Rektangel 4"/>
          <p:cNvSpPr/>
          <p:nvPr/>
        </p:nvSpPr>
        <p:spPr>
          <a:xfrm>
            <a:off x="4331776" y="6012472"/>
            <a:ext cx="7468648" cy="369332"/>
          </a:xfrm>
          <a:prstGeom prst="rect">
            <a:avLst/>
          </a:prstGeom>
        </p:spPr>
        <p:txBody>
          <a:bodyPr wrap="none">
            <a:spAutoFit/>
          </a:bodyPr>
          <a:lstStyle/>
          <a:p>
            <a:pPr algn="r" eaLnBrk="1" hangingPunct="1"/>
            <a:r>
              <a:rPr lang="en-GB" altLang="en-US" sz="2000" dirty="0">
                <a:latin typeface="Tahoma" panose="020B0604030504040204" pitchFamily="34" charset="0"/>
                <a:ea typeface="Tahoma" panose="020B0604030504040204" pitchFamily="34" charset="0"/>
                <a:cs typeface="Tahoma" panose="020B0604030504040204" pitchFamily="34" charset="0"/>
              </a:rPr>
              <a:t>Based on “The adult Learner”, by Malcom S. Knowles et al, 2005</a:t>
            </a:r>
          </a:p>
        </p:txBody>
      </p:sp>
    </p:spTree>
    <p:extLst>
      <p:ext uri="{BB962C8B-B14F-4D97-AF65-F5344CB8AC3E}">
        <p14:creationId xmlns:p14="http://schemas.microsoft.com/office/powerpoint/2010/main" val="255623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GOAL ORIENTED</a:t>
            </a:r>
            <a:endParaRPr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Adults have many responsibilities and can be impatient when their time is wasted. They learn best if the subject meets their needs.</a:t>
            </a:r>
          </a:p>
          <a:p>
            <a:pPr marL="0" lvl="0" indent="0">
              <a:spcBef>
                <a:spcPts val="0"/>
              </a:spcBef>
            </a:pPr>
            <a:endParaRPr lang="en-GB" dirty="0"/>
          </a:p>
          <a:p>
            <a:pPr marL="0" lvl="0" indent="0">
              <a:spcBef>
                <a:spcPts val="0"/>
              </a:spcBef>
            </a:pPr>
            <a:r>
              <a:rPr lang="en-GB" b="1" dirty="0"/>
              <a:t>Tips</a:t>
            </a:r>
            <a:r>
              <a:rPr lang="en-GB" dirty="0"/>
              <a:t>: make sure that the learning objectives and training schedule are clear and shared. Understand who is in the audience and why they are participating (needs assessment at the beginning and ongoing). Do not cover material they already know, unless there is a good reason for it.</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13</a:t>
            </a:fld>
            <a:endParaRPr sz="1200" b="0" i="0" u="none" strike="noStrike" cap="none">
              <a:solidFill>
                <a:schemeClr val="lt1"/>
              </a:solidFill>
              <a:latin typeface="Tahoma"/>
              <a:ea typeface="Tahoma"/>
              <a:cs typeface="Tahoma"/>
              <a:sym typeface="Tahoma"/>
            </a:endParaRPr>
          </a:p>
        </p:txBody>
      </p:sp>
      <p:sp>
        <p:nvSpPr>
          <p:cNvPr id="5" name="Rektangel 4"/>
          <p:cNvSpPr/>
          <p:nvPr/>
        </p:nvSpPr>
        <p:spPr>
          <a:xfrm>
            <a:off x="4331776" y="6024270"/>
            <a:ext cx="7468648" cy="369332"/>
          </a:xfrm>
          <a:prstGeom prst="rect">
            <a:avLst/>
          </a:prstGeom>
        </p:spPr>
        <p:txBody>
          <a:bodyPr wrap="none">
            <a:spAutoFit/>
          </a:bodyPr>
          <a:lstStyle/>
          <a:p>
            <a:pPr algn="r" eaLnBrk="1" hangingPunct="1"/>
            <a:r>
              <a:rPr lang="en-GB" altLang="en-US" sz="2000" dirty="0">
                <a:latin typeface="Tahoma" panose="020B0604030504040204" pitchFamily="34" charset="0"/>
                <a:ea typeface="Tahoma" panose="020B0604030504040204" pitchFamily="34" charset="0"/>
                <a:cs typeface="Tahoma" panose="020B0604030504040204" pitchFamily="34" charset="0"/>
              </a:rPr>
              <a:t>Based on “The adult Learner”, by Malcom S. Knowles et al, 2005</a:t>
            </a:r>
          </a:p>
        </p:txBody>
      </p:sp>
    </p:spTree>
    <p:extLst>
      <p:ext uri="{BB962C8B-B14F-4D97-AF65-F5344CB8AC3E}">
        <p14:creationId xmlns:p14="http://schemas.microsoft.com/office/powerpoint/2010/main" val="1795157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b="4999"/>
          <a:stretch>
            <a:fillRect/>
          </a:stretch>
        </p:blipFill>
        <p:spPr bwMode="auto">
          <a:xfrm>
            <a:off x="3105340" y="114569"/>
            <a:ext cx="6301210" cy="598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717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SELF-DIRECTED</a:t>
            </a:r>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Adults are decision-makers and self-directed learners. They like to learn in a self-conscious way; by contrast, children learn something as requested by adults. Adults take full responsibility for their own learning; they know best what they need and want to learn.</a:t>
            </a:r>
          </a:p>
          <a:p>
            <a:pPr marL="0" lvl="0" indent="0">
              <a:spcBef>
                <a:spcPts val="0"/>
              </a:spcBef>
            </a:pPr>
            <a:endParaRPr lang="en-GB" dirty="0"/>
          </a:p>
          <a:p>
            <a:pPr marL="0" lvl="0" indent="0">
              <a:spcBef>
                <a:spcPts val="0"/>
              </a:spcBef>
            </a:pPr>
            <a:r>
              <a:rPr lang="en-GB" b="1" dirty="0"/>
              <a:t>Tips</a:t>
            </a:r>
            <a:r>
              <a:rPr lang="en-GB" dirty="0"/>
              <a:t>: Be the “guide on the side” a facilitator more than a lecturer. Listen to what they want and need and be flexible in your planning. Seek feedback from the group. Change your approach if the agenda or methods are not working. </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15</a:t>
            </a:fld>
            <a:endParaRPr sz="1200" b="0" i="0" u="none" strike="noStrike" cap="none">
              <a:solidFill>
                <a:schemeClr val="lt1"/>
              </a:solidFill>
              <a:latin typeface="Tahoma"/>
              <a:ea typeface="Tahoma"/>
              <a:cs typeface="Tahoma"/>
              <a:sym typeface="Tahoma"/>
            </a:endParaRPr>
          </a:p>
        </p:txBody>
      </p:sp>
      <p:sp>
        <p:nvSpPr>
          <p:cNvPr id="5" name="Rektangel 4"/>
          <p:cNvSpPr/>
          <p:nvPr/>
        </p:nvSpPr>
        <p:spPr>
          <a:xfrm>
            <a:off x="4331776" y="6012472"/>
            <a:ext cx="7468648" cy="369332"/>
          </a:xfrm>
          <a:prstGeom prst="rect">
            <a:avLst/>
          </a:prstGeom>
        </p:spPr>
        <p:txBody>
          <a:bodyPr wrap="none">
            <a:spAutoFit/>
          </a:bodyPr>
          <a:lstStyle/>
          <a:p>
            <a:pPr algn="r" eaLnBrk="1" hangingPunct="1"/>
            <a:r>
              <a:rPr lang="en-GB" altLang="en-US" sz="2000" dirty="0">
                <a:latin typeface="Tahoma" panose="020B0604030504040204" pitchFamily="34" charset="0"/>
                <a:ea typeface="Tahoma" panose="020B0604030504040204" pitchFamily="34" charset="0"/>
                <a:cs typeface="Tahoma" panose="020B0604030504040204" pitchFamily="34" charset="0"/>
              </a:rPr>
              <a:t>Based on “The adult Learner”, by Malcom S. Knowles et al, 2005</a:t>
            </a:r>
          </a:p>
        </p:txBody>
      </p:sp>
    </p:spTree>
    <p:extLst>
      <p:ext uri="{BB962C8B-B14F-4D97-AF65-F5344CB8AC3E}">
        <p14:creationId xmlns:p14="http://schemas.microsoft.com/office/powerpoint/2010/main" val="1618203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EXPERIENTIAL</a:t>
            </a:r>
            <a:endParaRPr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Adults, as well as children, learn best by doing. </a:t>
            </a:r>
          </a:p>
          <a:p>
            <a:pPr marL="0" lvl="0" indent="0">
              <a:spcBef>
                <a:spcPts val="0"/>
              </a:spcBef>
            </a:pPr>
            <a:endParaRPr lang="en-GB" dirty="0"/>
          </a:p>
          <a:p>
            <a:pPr marL="0" lvl="0" indent="0">
              <a:spcBef>
                <a:spcPts val="0"/>
              </a:spcBef>
            </a:pPr>
            <a:r>
              <a:rPr lang="en-GB" b="1" dirty="0"/>
              <a:t>Tips</a:t>
            </a:r>
            <a:r>
              <a:rPr lang="en-GB" dirty="0"/>
              <a:t>: promote learning either by discussing participant’s past experiences or by developing new experiences through practical exercises in the field. Participants learn from each other and the facilitator often learns from the participants. (Constructivist approach)</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16</a:t>
            </a:fld>
            <a:endParaRPr sz="1200" b="0" i="0" u="none" strike="noStrike" cap="none">
              <a:solidFill>
                <a:schemeClr val="lt1"/>
              </a:solidFill>
              <a:latin typeface="Tahoma"/>
              <a:ea typeface="Tahoma"/>
              <a:cs typeface="Tahoma"/>
              <a:sym typeface="Tahoma"/>
            </a:endParaRPr>
          </a:p>
        </p:txBody>
      </p:sp>
      <p:sp>
        <p:nvSpPr>
          <p:cNvPr id="2" name="Rektangel 1"/>
          <p:cNvSpPr/>
          <p:nvPr/>
        </p:nvSpPr>
        <p:spPr>
          <a:xfrm>
            <a:off x="4291545" y="6012472"/>
            <a:ext cx="7468648" cy="369332"/>
          </a:xfrm>
          <a:prstGeom prst="rect">
            <a:avLst/>
          </a:prstGeom>
        </p:spPr>
        <p:txBody>
          <a:bodyPr wrap="none">
            <a:spAutoFit/>
          </a:bodyPr>
          <a:lstStyle/>
          <a:p>
            <a:pPr algn="r" eaLnBrk="1" hangingPunct="1"/>
            <a:r>
              <a:rPr lang="en-GB" altLang="en-US" sz="2000" dirty="0">
                <a:latin typeface="Tahoma" panose="020B0604030504040204" pitchFamily="34" charset="0"/>
                <a:ea typeface="Tahoma" panose="020B0604030504040204" pitchFamily="34" charset="0"/>
                <a:cs typeface="Tahoma" panose="020B0604030504040204" pitchFamily="34" charset="0"/>
              </a:rPr>
              <a:t>Based on “The adult Learner”, by Malcom S. Knowles et al, 2005</a:t>
            </a:r>
          </a:p>
        </p:txBody>
      </p:sp>
    </p:spTree>
    <p:extLst>
      <p:ext uri="{BB962C8B-B14F-4D97-AF65-F5344CB8AC3E}">
        <p14:creationId xmlns:p14="http://schemas.microsoft.com/office/powerpoint/2010/main" val="1374406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389" y="244557"/>
            <a:ext cx="7867461" cy="587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162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SETTING</a:t>
            </a:r>
            <a:endParaRPr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Adults learn best in a non-formal and trustful atmosphere where they can feel accepted and supported by the trainers and other participants. </a:t>
            </a:r>
          </a:p>
          <a:p>
            <a:pPr marL="0" lvl="0" indent="0">
              <a:spcBef>
                <a:spcPts val="0"/>
              </a:spcBef>
            </a:pPr>
            <a:endParaRPr lang="en-GB" dirty="0"/>
          </a:p>
          <a:p>
            <a:pPr marL="0" lvl="0" indent="0">
              <a:spcBef>
                <a:spcPts val="0"/>
              </a:spcBef>
            </a:pPr>
            <a:r>
              <a:rPr lang="en-GB" b="1" dirty="0"/>
              <a:t>Tips</a:t>
            </a:r>
            <a:r>
              <a:rPr lang="en-GB" dirty="0"/>
              <a:t>: Participation in the learning process is active, not passive. Effective learning requires feedback, either constructive and corrective, empathy, mutual respect and trust, a safe atmosphere and a comfortable environment. </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18</a:t>
            </a:fld>
            <a:endParaRPr sz="1200" b="0" i="0" u="none" strike="noStrike" cap="none">
              <a:solidFill>
                <a:schemeClr val="lt1"/>
              </a:solidFill>
              <a:latin typeface="Tahoma"/>
              <a:ea typeface="Tahoma"/>
              <a:cs typeface="Tahoma"/>
              <a:sym typeface="Tahoma"/>
            </a:endParaRPr>
          </a:p>
        </p:txBody>
      </p:sp>
      <p:sp>
        <p:nvSpPr>
          <p:cNvPr id="5" name="Rektangel 4"/>
          <p:cNvSpPr/>
          <p:nvPr/>
        </p:nvSpPr>
        <p:spPr>
          <a:xfrm>
            <a:off x="4331776" y="6012472"/>
            <a:ext cx="7468648" cy="369332"/>
          </a:xfrm>
          <a:prstGeom prst="rect">
            <a:avLst/>
          </a:prstGeom>
        </p:spPr>
        <p:txBody>
          <a:bodyPr wrap="none">
            <a:spAutoFit/>
          </a:bodyPr>
          <a:lstStyle/>
          <a:p>
            <a:pPr algn="r" eaLnBrk="1" hangingPunct="1"/>
            <a:r>
              <a:rPr lang="en-GB" altLang="en-US" sz="2000" dirty="0">
                <a:latin typeface="Tahoma" panose="020B0604030504040204" pitchFamily="34" charset="0"/>
                <a:ea typeface="Tahoma" panose="020B0604030504040204" pitchFamily="34" charset="0"/>
                <a:cs typeface="Tahoma" panose="020B0604030504040204" pitchFamily="34" charset="0"/>
              </a:rPr>
              <a:t>Based on “The adult Learner”, by Malcom S. Knowles et al, 2005</a:t>
            </a:r>
          </a:p>
        </p:txBody>
      </p:sp>
    </p:spTree>
    <p:extLst>
      <p:ext uri="{BB962C8B-B14F-4D97-AF65-F5344CB8AC3E}">
        <p14:creationId xmlns:p14="http://schemas.microsoft.com/office/powerpoint/2010/main" val="18857173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ADULTHOOD CHALLANGES</a:t>
            </a:r>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Adults may lack confidence in their learning capacity. They are often concerned that participation in a group will make them look weak, either professionally or personally and want to avoid making mistakes. </a:t>
            </a:r>
          </a:p>
          <a:p>
            <a:pPr marL="0" lvl="0" indent="0">
              <a:spcBef>
                <a:spcPts val="0"/>
              </a:spcBef>
            </a:pPr>
            <a:endParaRPr lang="en-GB" dirty="0"/>
          </a:p>
          <a:p>
            <a:pPr marL="0" lvl="0" indent="0">
              <a:spcBef>
                <a:spcPts val="0"/>
              </a:spcBef>
            </a:pPr>
            <a:r>
              <a:rPr lang="en-GB" dirty="0"/>
              <a:t>With age, the speed of learning tends to be reduced; on the other hand, “deepness” of learning tends to improve due to experience and to a more vast cognitive map.</a:t>
            </a:r>
          </a:p>
          <a:p>
            <a:pPr marL="0" lvl="0" indent="0">
              <a:spcBef>
                <a:spcPts val="0"/>
              </a:spcBef>
            </a:pPr>
            <a:endParaRPr lang="en-GB" dirty="0"/>
          </a:p>
          <a:p>
            <a:pPr marL="0" lvl="0" indent="0">
              <a:spcBef>
                <a:spcPts val="0"/>
              </a:spcBef>
            </a:pPr>
            <a:r>
              <a:rPr lang="en-GB" dirty="0"/>
              <a:t>Adults may be more resistant to change; they may also be highly conservative and disregard the views of others. A group of adult learners presents wide inter-individual differences.</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19</a:t>
            </a:fld>
            <a:endParaRPr sz="1200" b="0" i="0" u="none" strike="noStrike" cap="none">
              <a:solidFill>
                <a:schemeClr val="lt1"/>
              </a:solidFill>
              <a:latin typeface="Tahoma"/>
              <a:ea typeface="Tahoma"/>
              <a:cs typeface="Tahoma"/>
              <a:sym typeface="Tahoma"/>
            </a:endParaRPr>
          </a:p>
        </p:txBody>
      </p:sp>
      <p:sp>
        <p:nvSpPr>
          <p:cNvPr id="5" name="Rektangel 4"/>
          <p:cNvSpPr/>
          <p:nvPr/>
        </p:nvSpPr>
        <p:spPr>
          <a:xfrm>
            <a:off x="4291545" y="6012472"/>
            <a:ext cx="7468648" cy="369332"/>
          </a:xfrm>
          <a:prstGeom prst="rect">
            <a:avLst/>
          </a:prstGeom>
        </p:spPr>
        <p:txBody>
          <a:bodyPr wrap="none">
            <a:spAutoFit/>
          </a:bodyPr>
          <a:lstStyle/>
          <a:p>
            <a:pPr algn="r" eaLnBrk="1" hangingPunct="1"/>
            <a:r>
              <a:rPr lang="en-GB" altLang="en-US" sz="2000" dirty="0">
                <a:latin typeface="Tahoma" panose="020B0604030504040204" pitchFamily="34" charset="0"/>
                <a:ea typeface="Tahoma" panose="020B0604030504040204" pitchFamily="34" charset="0"/>
                <a:cs typeface="Tahoma" panose="020B0604030504040204" pitchFamily="34" charset="0"/>
              </a:rPr>
              <a:t>Based on “The adult Learner”, by Malcom S. Knowles et al, 2005</a:t>
            </a:r>
          </a:p>
        </p:txBody>
      </p:sp>
    </p:spTree>
    <p:extLst>
      <p:ext uri="{BB962C8B-B14F-4D97-AF65-F5344CB8AC3E}">
        <p14:creationId xmlns:p14="http://schemas.microsoft.com/office/powerpoint/2010/main" val="448916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dirty="0">
                <a:solidFill>
                  <a:srgbClr val="333333"/>
                </a:solidFill>
                <a:latin typeface="Tahoma"/>
                <a:ea typeface="Tahoma"/>
                <a:cs typeface="Tahoma"/>
                <a:sym typeface="Tahoma"/>
              </a:rPr>
              <a:t>Objectives</a:t>
            </a:r>
            <a:endParaRPr dirty="0"/>
          </a:p>
        </p:txBody>
      </p:sp>
      <p:sp>
        <p:nvSpPr>
          <p:cNvPr id="48" name="Shape 48"/>
          <p:cNvSpPr txBox="1">
            <a:spLocks noGrp="1"/>
          </p:cNvSpPr>
          <p:nvPr>
            <p:ph idx="1"/>
          </p:nvPr>
        </p:nvSpPr>
        <p:spPr>
          <a:prstGeom prst="rect">
            <a:avLst/>
          </a:prstGeom>
          <a:noFill/>
          <a:ln>
            <a:noFill/>
          </a:ln>
        </p:spPr>
        <p:txBody>
          <a:bodyPr spcFirstLastPara="1" wrap="square" lIns="0" tIns="0" rIns="0" bIns="0" anchor="t" anchorCtr="0">
            <a:noAutofit/>
          </a:bodyPr>
          <a:lstStyle/>
          <a:p>
            <a:pPr lvl="0">
              <a:spcBef>
                <a:spcPts val="0"/>
              </a:spcBef>
              <a:spcAft>
                <a:spcPts val="0"/>
              </a:spcAft>
            </a:pPr>
            <a:r>
              <a:rPr lang="en-GB" b="1" dirty="0"/>
              <a:t>Specific objectives of this session:</a:t>
            </a:r>
          </a:p>
          <a:p>
            <a:pPr marL="457200" lvl="0" indent="-457200">
              <a:spcBef>
                <a:spcPts val="0"/>
              </a:spcBef>
              <a:spcAft>
                <a:spcPts val="0"/>
              </a:spcAft>
              <a:buFont typeface="+mj-lt"/>
              <a:buAutoNum type="arabicPeriod"/>
            </a:pPr>
            <a:r>
              <a:rPr lang="en-GB" sz="2200" dirty="0"/>
              <a:t>Recognize self and group thinking style;</a:t>
            </a:r>
          </a:p>
          <a:p>
            <a:pPr marL="457200" lvl="0" indent="-457200">
              <a:spcBef>
                <a:spcPts val="0"/>
              </a:spcBef>
              <a:spcAft>
                <a:spcPts val="0"/>
              </a:spcAft>
              <a:buFont typeface="+mj-lt"/>
              <a:buAutoNum type="arabicPeriod"/>
            </a:pPr>
            <a:r>
              <a:rPr lang="en-GB" sz="2200" dirty="0"/>
              <a:t>Use the brain dominance tool in learning context;</a:t>
            </a:r>
          </a:p>
          <a:p>
            <a:pPr marL="457200" lvl="0" indent="-457200">
              <a:spcBef>
                <a:spcPts val="0"/>
              </a:spcBef>
              <a:spcAft>
                <a:spcPts val="0"/>
              </a:spcAft>
              <a:buFont typeface="+mj-lt"/>
              <a:buAutoNum type="arabicPeriod"/>
            </a:pPr>
            <a:r>
              <a:rPr lang="en-GB" sz="2200" dirty="0"/>
              <a:t>Describe the characteristics of the adult learner;</a:t>
            </a:r>
          </a:p>
          <a:p>
            <a:pPr marL="457200" lvl="0" indent="-457200">
              <a:spcBef>
                <a:spcPts val="0"/>
              </a:spcBef>
              <a:spcAft>
                <a:spcPts val="0"/>
              </a:spcAft>
              <a:buFont typeface="+mj-lt"/>
              <a:buAutoNum type="arabicPeriod"/>
            </a:pPr>
            <a:r>
              <a:rPr lang="en-GB" sz="2200" dirty="0"/>
              <a:t>Describe the evolution from andragogy to learning-centred approach;</a:t>
            </a:r>
          </a:p>
          <a:p>
            <a:pPr marL="457200" lvl="0" indent="-457200">
              <a:spcBef>
                <a:spcPts val="0"/>
              </a:spcBef>
              <a:spcAft>
                <a:spcPts val="0"/>
              </a:spcAft>
              <a:buFont typeface="+mj-lt"/>
              <a:buAutoNum type="arabicPeriod"/>
            </a:pPr>
            <a:r>
              <a:rPr lang="en-GB" sz="2200" dirty="0"/>
              <a:t>Describe strategies to promote active participation and involvement of adult learners;</a:t>
            </a:r>
          </a:p>
          <a:p>
            <a:pPr marL="457200" lvl="0" indent="-457200">
              <a:spcBef>
                <a:spcPts val="0"/>
              </a:spcBef>
              <a:spcAft>
                <a:spcPts val="0"/>
              </a:spcAft>
              <a:buFont typeface="+mj-lt"/>
              <a:buAutoNum type="arabicPeriod"/>
            </a:pPr>
            <a:r>
              <a:rPr lang="en-GB" sz="2200" dirty="0"/>
              <a:t>Describe some interactive and adult learning methods, e.g. case studies.</a:t>
            </a:r>
          </a:p>
          <a:p>
            <a:pPr lvl="0">
              <a:spcBef>
                <a:spcPts val="0"/>
              </a:spcBef>
              <a:spcAft>
                <a:spcPts val="0"/>
              </a:spcAft>
            </a:pPr>
            <a:endParaRPr lang="en-GB" dirty="0"/>
          </a:p>
          <a:p>
            <a:pPr lvl="0">
              <a:spcBef>
                <a:spcPts val="0"/>
              </a:spcBef>
              <a:spcAft>
                <a:spcPts val="0"/>
              </a:spcAft>
            </a:pPr>
            <a:r>
              <a:rPr lang="en-GB" b="1" dirty="0"/>
              <a:t>Related to the course objectives:</a:t>
            </a:r>
          </a:p>
          <a:p>
            <a:pPr marL="457200" lvl="0" indent="-457200">
              <a:spcBef>
                <a:spcPts val="0"/>
              </a:spcBef>
              <a:spcAft>
                <a:spcPts val="0"/>
              </a:spcAft>
              <a:buFont typeface="+mj-lt"/>
              <a:buAutoNum type="alphaUcPeriod"/>
            </a:pPr>
            <a:r>
              <a:rPr lang="en-GB" sz="2200" dirty="0"/>
              <a:t>Familiarity with interactive and adult learning methods, e.g. case studies;</a:t>
            </a:r>
          </a:p>
          <a:p>
            <a:pPr marL="457200" lvl="0" indent="-457200">
              <a:spcBef>
                <a:spcPts val="0"/>
              </a:spcBef>
              <a:spcAft>
                <a:spcPts val="0"/>
              </a:spcAft>
              <a:buFont typeface="+mj-lt"/>
              <a:buAutoNum type="alphaUcPeriod"/>
            </a:pPr>
            <a:r>
              <a:rPr lang="en-GB" sz="2200" dirty="0"/>
              <a:t>Ability to facilitate case studies in these areas; </a:t>
            </a:r>
          </a:p>
          <a:p>
            <a:pPr marL="457200" lvl="0" indent="-457200">
              <a:spcBef>
                <a:spcPts val="0"/>
              </a:spcBef>
              <a:spcAft>
                <a:spcPts val="0"/>
              </a:spcAft>
              <a:buFont typeface="+mj-lt"/>
              <a:buAutoNum type="alphaUcPeriod"/>
            </a:pPr>
            <a:r>
              <a:rPr lang="en-GB" sz="2200" dirty="0"/>
              <a:t>Ability to define the target audience and to adjust material/contents.</a:t>
            </a:r>
          </a:p>
          <a:p>
            <a:pPr marR="0" lvl="0" algn="l" rtl="0">
              <a:lnSpc>
                <a:spcPct val="90000"/>
              </a:lnSpc>
              <a:spcBef>
                <a:spcPts val="0"/>
              </a:spcBef>
              <a:spcAft>
                <a:spcPts val="0"/>
              </a:spcAft>
            </a:pPr>
            <a:endParaRPr lang="en-GB" dirty="0"/>
          </a:p>
        </p:txBody>
      </p:sp>
      <p:sp>
        <p:nvSpPr>
          <p:cNvPr id="49" name="Shape 49"/>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51739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2"/>
          <p:cNvPicPr>
            <a:picLocks noChangeAspect="1" noChangeArrowheads="1"/>
          </p:cNvPicPr>
          <p:nvPr/>
        </p:nvPicPr>
        <p:blipFill>
          <a:blip r:embed="rId3">
            <a:extLst>
              <a:ext uri="{28A0092B-C50C-407E-A947-70E740481C1C}">
                <a14:useLocalDpi xmlns:a14="http://schemas.microsoft.com/office/drawing/2010/main" val="0"/>
              </a:ext>
            </a:extLst>
          </a:blip>
          <a:srcRect t="5412" b="6528"/>
          <a:stretch>
            <a:fillRect/>
          </a:stretch>
        </p:blipFill>
        <p:spPr bwMode="auto">
          <a:xfrm>
            <a:off x="2471596" y="280097"/>
            <a:ext cx="7438757" cy="583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7457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2" descr="C:\Users\GIUSTI_ANGELA\Desktop\Giorno 2\IMGP08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2322" y="208234"/>
            <a:ext cx="7832901" cy="587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5470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The evolution of the andragogy model</a:t>
            </a:r>
          </a:p>
        </p:txBody>
      </p:sp>
      <p:sp>
        <p:nvSpPr>
          <p:cNvPr id="62" name="Shape 62"/>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22</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449933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PEDAGOGY versus ANDRAGOGY </a:t>
            </a:r>
            <a:br>
              <a:rPr lang="en-GB" dirty="0"/>
            </a:br>
            <a:r>
              <a:rPr lang="en-GB" dirty="0"/>
              <a:t>The focus on the age group </a:t>
            </a:r>
            <a:endParaRPr dirty="0"/>
          </a:p>
        </p:txBody>
      </p:sp>
      <p:sp>
        <p:nvSpPr>
          <p:cNvPr id="69" name="Shape 69"/>
          <p:cNvSpPr txBox="1">
            <a:spLocks noGrp="1"/>
          </p:cNvSpPr>
          <p:nvPr>
            <p:ph type="sldNum"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23</a:t>
            </a:fld>
            <a:endParaRPr sz="1200" b="0" i="0" u="none" strike="noStrike" cap="none">
              <a:solidFill>
                <a:schemeClr val="lt1"/>
              </a:solidFill>
              <a:latin typeface="Tahoma"/>
              <a:ea typeface="Tahoma"/>
              <a:cs typeface="Tahoma"/>
              <a:sym typeface="Tahoma"/>
            </a:endParaRPr>
          </a:p>
        </p:txBody>
      </p:sp>
      <p:graphicFrame>
        <p:nvGraphicFramePr>
          <p:cNvPr id="5" name="Group 40"/>
          <p:cNvGraphicFramePr>
            <a:graphicFrameLocks/>
          </p:cNvGraphicFramePr>
          <p:nvPr>
            <p:extLst/>
          </p:nvPr>
        </p:nvGraphicFramePr>
        <p:xfrm>
          <a:off x="1847851" y="1700213"/>
          <a:ext cx="8569325" cy="4032251"/>
        </p:xfrm>
        <a:graphic>
          <a:graphicData uri="http://schemas.openxmlformats.org/drawingml/2006/table">
            <a:tbl>
              <a:tblPr/>
              <a:tblGrid>
                <a:gridCol w="4229100">
                  <a:extLst>
                    <a:ext uri="{9D8B030D-6E8A-4147-A177-3AD203B41FA5}">
                      <a16:colId xmlns:a16="http://schemas.microsoft.com/office/drawing/2014/main" val="20000"/>
                    </a:ext>
                  </a:extLst>
                </a:gridCol>
                <a:gridCol w="4340225">
                  <a:extLst>
                    <a:ext uri="{9D8B030D-6E8A-4147-A177-3AD203B41FA5}">
                      <a16:colId xmlns:a16="http://schemas.microsoft.com/office/drawing/2014/main" val="20001"/>
                    </a:ext>
                  </a:extLst>
                </a:gridCol>
              </a:tblGrid>
              <a:tr h="58793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2400" b="1" i="0" u="none" strike="noStrike" cap="none" normalizeH="0" baseline="0" dirty="0" err="1">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Pedagogy</a:t>
                      </a:r>
                      <a:endParaRPr kumimoji="0" lang="it-IT" sz="24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2000" marR="72000" marT="71996" marB="71996" anchor="ctr" anchorCtr="1"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2400" b="1" i="0" u="none" strike="noStrike" cap="none" normalizeH="0" baseline="0" dirty="0" err="1">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Andragogy</a:t>
                      </a:r>
                      <a:endParaRPr kumimoji="0" lang="it-IT" sz="24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marL="72000" marR="72000" marT="71996" marB="71996" anchor="ctr" anchorCtr="1" horzOverflow="overflow">
                    <a:lnL>
                      <a:noFill/>
                    </a:lnL>
                    <a:lnR cap="flat">
                      <a:noFill/>
                    </a:lnR>
                    <a:lnT cap="flat">
                      <a:noFill/>
                    </a:lnT>
                    <a:lnB>
                      <a:noFill/>
                    </a:lnB>
                    <a:lnTlToBr>
                      <a:noFill/>
                    </a:lnTlToBr>
                    <a:lnBlToTr>
                      <a:noFill/>
                    </a:lnBlToTr>
                    <a:solidFill>
                      <a:schemeClr val="accent1"/>
                    </a:solidFill>
                  </a:tcPr>
                </a:tc>
                <a:extLst>
                  <a:ext uri="{0D108BD9-81ED-4DB2-BD59-A6C34878D82A}">
                    <a16:rowId xmlns:a16="http://schemas.microsoft.com/office/drawing/2014/main" val="10000"/>
                  </a:ext>
                </a:extLst>
              </a:tr>
              <a:tr h="6888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a:ln>
                          <a:noFill/>
                        </a:ln>
                        <a:solidFill>
                          <a:schemeClr val="tx1"/>
                        </a:solidFill>
                        <a:effectLst/>
                        <a:latin typeface="Comic Sans MS" pitchFamily="66" charset="0"/>
                      </a:endParaRPr>
                    </a:p>
                  </a:txBody>
                  <a:tcPr marL="72000" marR="72000" marT="71996" marB="71996" anchor="ctr" anchorCtr="1"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dirty="0">
                        <a:ln>
                          <a:noFill/>
                        </a:ln>
                        <a:solidFill>
                          <a:schemeClr val="tx1"/>
                        </a:solidFill>
                        <a:effectLst/>
                        <a:latin typeface="Comic Sans MS" pitchFamily="66" charset="0"/>
                      </a:endParaRPr>
                    </a:p>
                  </a:txBody>
                  <a:tcPr marL="72000" marR="72000" marT="71996" marB="719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6888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a:ln>
                          <a:noFill/>
                        </a:ln>
                        <a:solidFill>
                          <a:schemeClr val="tx1"/>
                        </a:solidFill>
                        <a:effectLst/>
                        <a:latin typeface="Comic Sans MS" pitchFamily="66" charset="0"/>
                      </a:endParaRPr>
                    </a:p>
                  </a:txBody>
                  <a:tcPr marL="72000" marR="72000" marT="71996" marB="71996" anchor="ctr" anchorCtr="1"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a:ln>
                          <a:noFill/>
                        </a:ln>
                        <a:solidFill>
                          <a:schemeClr val="tx1"/>
                        </a:solidFill>
                        <a:effectLst/>
                        <a:latin typeface="Comic Sans MS" pitchFamily="66" charset="0"/>
                      </a:endParaRPr>
                    </a:p>
                  </a:txBody>
                  <a:tcPr marL="72000" marR="72000" marT="71996" marB="719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6888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a:ln>
                          <a:noFill/>
                        </a:ln>
                        <a:solidFill>
                          <a:schemeClr val="tx1"/>
                        </a:solidFill>
                        <a:effectLst/>
                        <a:latin typeface="Comic Sans MS" pitchFamily="66" charset="0"/>
                      </a:endParaRPr>
                    </a:p>
                  </a:txBody>
                  <a:tcPr marL="72000" marR="72000" marT="71996" marB="71996" anchor="ctr" anchorCtr="1"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a:ln>
                          <a:noFill/>
                        </a:ln>
                        <a:solidFill>
                          <a:schemeClr val="tx1"/>
                        </a:solidFill>
                        <a:effectLst/>
                        <a:latin typeface="Comic Sans MS" pitchFamily="66" charset="0"/>
                      </a:endParaRPr>
                    </a:p>
                  </a:txBody>
                  <a:tcPr marL="72000" marR="72000" marT="71996" marB="719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6888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a:ln>
                          <a:noFill/>
                        </a:ln>
                        <a:solidFill>
                          <a:schemeClr val="tx1"/>
                        </a:solidFill>
                        <a:effectLst/>
                        <a:latin typeface="Comic Sans MS" pitchFamily="66" charset="0"/>
                      </a:endParaRPr>
                    </a:p>
                  </a:txBody>
                  <a:tcPr marL="72000" marR="72000" marT="71996" marB="71996" anchor="ctr" anchorCtr="1"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a:ln>
                          <a:noFill/>
                        </a:ln>
                        <a:solidFill>
                          <a:schemeClr val="tx1"/>
                        </a:solidFill>
                        <a:effectLst/>
                        <a:latin typeface="Comic Sans MS" pitchFamily="66" charset="0"/>
                      </a:endParaRPr>
                    </a:p>
                  </a:txBody>
                  <a:tcPr marL="72000" marR="72000" marT="71996" marB="719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6888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dirty="0">
                        <a:ln>
                          <a:noFill/>
                        </a:ln>
                        <a:solidFill>
                          <a:schemeClr val="tx1"/>
                        </a:solidFill>
                        <a:effectLst/>
                        <a:latin typeface="Comic Sans MS" pitchFamily="66" charset="0"/>
                      </a:endParaRPr>
                    </a:p>
                  </a:txBody>
                  <a:tcPr marL="72000" marR="72000" marT="71996" marB="71996" anchor="ctr" anchorCtr="1"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dirty="0">
                        <a:ln>
                          <a:noFill/>
                        </a:ln>
                        <a:solidFill>
                          <a:schemeClr val="tx1"/>
                        </a:solidFill>
                        <a:effectLst/>
                        <a:latin typeface="Comic Sans MS" pitchFamily="66" charset="0"/>
                      </a:endParaRPr>
                    </a:p>
                  </a:txBody>
                  <a:tcPr marL="72000" marR="72000" marT="71996" marB="719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7" name="Picture 50" descr="gruppi adulti (1)"/>
          <p:cNvPicPr>
            <a:picLocks noChangeAspect="1" noChangeArrowheads="1"/>
          </p:cNvPicPr>
          <p:nvPr/>
        </p:nvPicPr>
        <p:blipFill>
          <a:blip r:embed="rId3">
            <a:lum bright="30000" contrast="30000"/>
            <a:extLst>
              <a:ext uri="{28A0092B-C50C-407E-A947-70E740481C1C}">
                <a14:useLocalDpi xmlns:a14="http://schemas.microsoft.com/office/drawing/2010/main" val="0"/>
              </a:ext>
            </a:extLst>
          </a:blip>
          <a:srcRect t="19391"/>
          <a:stretch>
            <a:fillRect/>
          </a:stretch>
        </p:blipFill>
        <p:spPr bwMode="auto">
          <a:xfrm>
            <a:off x="6240463" y="2459039"/>
            <a:ext cx="3960812"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2503488"/>
            <a:ext cx="30861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reccia a destra 12"/>
          <p:cNvSpPr>
            <a:spLocks noChangeArrowheads="1"/>
          </p:cNvSpPr>
          <p:nvPr/>
        </p:nvSpPr>
        <p:spPr bwMode="auto">
          <a:xfrm>
            <a:off x="5735638" y="1628775"/>
            <a:ext cx="792162" cy="795338"/>
          </a:xfrm>
          <a:prstGeom prst="rightArrow">
            <a:avLst>
              <a:gd name="adj1" fmla="val 50000"/>
              <a:gd name="adj2" fmla="val 50000"/>
            </a:avLst>
          </a:prstGeom>
          <a:solidFill>
            <a:srgbClr val="006600"/>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GB" altLang="en-US" sz="2000">
              <a:latin typeface="Tahoma" panose="020B0604030504040204" pitchFamily="34" charset="0"/>
            </a:endParaRPr>
          </a:p>
        </p:txBody>
      </p:sp>
    </p:spTree>
    <p:extLst>
      <p:ext uri="{BB962C8B-B14F-4D97-AF65-F5344CB8AC3E}">
        <p14:creationId xmlns:p14="http://schemas.microsoft.com/office/powerpoint/2010/main" val="24456505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The evolution of the andragogy model: </a:t>
            </a:r>
            <a:br>
              <a:rPr lang="en-GB" dirty="0"/>
            </a:br>
            <a:r>
              <a:rPr lang="en-GB" dirty="0"/>
              <a:t>focus on the learning experience</a:t>
            </a:r>
            <a:endParaRPr dirty="0"/>
          </a:p>
        </p:txBody>
      </p:sp>
      <p:sp>
        <p:nvSpPr>
          <p:cNvPr id="69" name="Shape 69"/>
          <p:cNvSpPr txBox="1">
            <a:spLocks noGrp="1"/>
          </p:cNvSpPr>
          <p:nvPr>
            <p:ph type="sldNum"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24</a:t>
            </a:fld>
            <a:endParaRPr sz="1200" b="0" i="0" u="none" strike="noStrike" cap="none">
              <a:solidFill>
                <a:schemeClr val="lt1"/>
              </a:solidFill>
              <a:latin typeface="Tahoma"/>
              <a:ea typeface="Tahoma"/>
              <a:cs typeface="Tahoma"/>
              <a:sym typeface="Tahoma"/>
            </a:endParaRPr>
          </a:p>
        </p:txBody>
      </p:sp>
      <p:graphicFrame>
        <p:nvGraphicFramePr>
          <p:cNvPr id="5" name="Group 40"/>
          <p:cNvGraphicFramePr>
            <a:graphicFrameLocks/>
          </p:cNvGraphicFramePr>
          <p:nvPr>
            <p:extLst/>
          </p:nvPr>
        </p:nvGraphicFramePr>
        <p:xfrm>
          <a:off x="1847851" y="1700213"/>
          <a:ext cx="8569325" cy="4032251"/>
        </p:xfrm>
        <a:graphic>
          <a:graphicData uri="http://schemas.openxmlformats.org/drawingml/2006/table">
            <a:tbl>
              <a:tblPr/>
              <a:tblGrid>
                <a:gridCol w="4229100">
                  <a:extLst>
                    <a:ext uri="{9D8B030D-6E8A-4147-A177-3AD203B41FA5}">
                      <a16:colId xmlns:a16="http://schemas.microsoft.com/office/drawing/2014/main" val="20000"/>
                    </a:ext>
                  </a:extLst>
                </a:gridCol>
                <a:gridCol w="4340225">
                  <a:extLst>
                    <a:ext uri="{9D8B030D-6E8A-4147-A177-3AD203B41FA5}">
                      <a16:colId xmlns:a16="http://schemas.microsoft.com/office/drawing/2014/main" val="20001"/>
                    </a:ext>
                  </a:extLst>
                </a:gridCol>
              </a:tblGrid>
              <a:tr h="587936">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24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Teacher centered</a:t>
                      </a:r>
                    </a:p>
                  </a:txBody>
                  <a:tcPr marL="72000" marR="72000" marT="71996" marB="71996" anchor="ctr" anchorCtr="1" horzOverflow="overflow">
                    <a:lnL cap="flat">
                      <a:noFill/>
                    </a:lnL>
                    <a:lnR>
                      <a:noFill/>
                    </a:lnR>
                    <a:lnT cap="flat">
                      <a:noFill/>
                    </a:lnT>
                    <a:lnB>
                      <a:noFill/>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r>
                        <a:rPr kumimoji="0" lang="it-IT" sz="2400" b="1"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Learner centered</a:t>
                      </a:r>
                    </a:p>
                  </a:txBody>
                  <a:tcPr marL="72000" marR="72000" marT="71996" marB="71996" anchor="ctr" anchorCtr="1" horzOverflow="overflow">
                    <a:lnL>
                      <a:noFill/>
                    </a:lnL>
                    <a:lnR cap="flat">
                      <a:noFill/>
                    </a:lnR>
                    <a:lnT cap="flat">
                      <a:noFill/>
                    </a:lnT>
                    <a:lnB>
                      <a:noFill/>
                    </a:lnB>
                    <a:lnTlToBr>
                      <a:noFill/>
                    </a:lnTlToBr>
                    <a:lnBlToTr>
                      <a:noFill/>
                    </a:lnBlToTr>
                    <a:solidFill>
                      <a:schemeClr val="accent1"/>
                    </a:solidFill>
                  </a:tcPr>
                </a:tc>
                <a:extLst>
                  <a:ext uri="{0D108BD9-81ED-4DB2-BD59-A6C34878D82A}">
                    <a16:rowId xmlns:a16="http://schemas.microsoft.com/office/drawing/2014/main" val="10000"/>
                  </a:ext>
                </a:extLst>
              </a:tr>
              <a:tr h="6888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a:ln>
                          <a:noFill/>
                        </a:ln>
                        <a:solidFill>
                          <a:schemeClr val="tx1"/>
                        </a:solidFill>
                        <a:effectLst/>
                        <a:latin typeface="Comic Sans MS" pitchFamily="66" charset="0"/>
                      </a:endParaRPr>
                    </a:p>
                  </a:txBody>
                  <a:tcPr marL="72000" marR="72000" marT="71996" marB="71996" anchor="ctr" anchorCtr="1"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dirty="0">
                        <a:ln>
                          <a:noFill/>
                        </a:ln>
                        <a:solidFill>
                          <a:schemeClr val="tx1"/>
                        </a:solidFill>
                        <a:effectLst/>
                        <a:latin typeface="Comic Sans MS" pitchFamily="66" charset="0"/>
                      </a:endParaRPr>
                    </a:p>
                  </a:txBody>
                  <a:tcPr marL="72000" marR="72000" marT="71996" marB="719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6888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a:ln>
                          <a:noFill/>
                        </a:ln>
                        <a:solidFill>
                          <a:schemeClr val="tx1"/>
                        </a:solidFill>
                        <a:effectLst/>
                        <a:latin typeface="Comic Sans MS" pitchFamily="66" charset="0"/>
                      </a:endParaRPr>
                    </a:p>
                  </a:txBody>
                  <a:tcPr marL="72000" marR="72000" marT="71996" marB="71996" anchor="ctr" anchorCtr="1"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a:ln>
                          <a:noFill/>
                        </a:ln>
                        <a:solidFill>
                          <a:schemeClr val="tx1"/>
                        </a:solidFill>
                        <a:effectLst/>
                        <a:latin typeface="Comic Sans MS" pitchFamily="66" charset="0"/>
                      </a:endParaRPr>
                    </a:p>
                  </a:txBody>
                  <a:tcPr marL="72000" marR="72000" marT="71996" marB="719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6888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a:ln>
                          <a:noFill/>
                        </a:ln>
                        <a:solidFill>
                          <a:schemeClr val="tx1"/>
                        </a:solidFill>
                        <a:effectLst/>
                        <a:latin typeface="Comic Sans MS" pitchFamily="66" charset="0"/>
                      </a:endParaRPr>
                    </a:p>
                  </a:txBody>
                  <a:tcPr marL="72000" marR="72000" marT="71996" marB="71996" anchor="ctr" anchorCtr="1"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a:ln>
                          <a:noFill/>
                        </a:ln>
                        <a:solidFill>
                          <a:schemeClr val="tx1"/>
                        </a:solidFill>
                        <a:effectLst/>
                        <a:latin typeface="Comic Sans MS" pitchFamily="66" charset="0"/>
                      </a:endParaRPr>
                    </a:p>
                  </a:txBody>
                  <a:tcPr marL="72000" marR="72000" marT="71996" marB="719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6888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a:ln>
                          <a:noFill/>
                        </a:ln>
                        <a:solidFill>
                          <a:schemeClr val="tx1"/>
                        </a:solidFill>
                        <a:effectLst/>
                        <a:latin typeface="Comic Sans MS" pitchFamily="66" charset="0"/>
                      </a:endParaRPr>
                    </a:p>
                  </a:txBody>
                  <a:tcPr marL="72000" marR="72000" marT="71996" marB="71996" anchor="ctr" anchorCtr="1"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a:ln>
                          <a:noFill/>
                        </a:ln>
                        <a:solidFill>
                          <a:schemeClr val="tx1"/>
                        </a:solidFill>
                        <a:effectLst/>
                        <a:latin typeface="Comic Sans MS" pitchFamily="66" charset="0"/>
                      </a:endParaRPr>
                    </a:p>
                  </a:txBody>
                  <a:tcPr marL="72000" marR="72000" marT="71996" marB="719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688863">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dirty="0">
                        <a:ln>
                          <a:noFill/>
                        </a:ln>
                        <a:solidFill>
                          <a:schemeClr val="tx1"/>
                        </a:solidFill>
                        <a:effectLst/>
                        <a:latin typeface="Comic Sans MS" pitchFamily="66" charset="0"/>
                      </a:endParaRPr>
                    </a:p>
                  </a:txBody>
                  <a:tcPr marL="72000" marR="72000" marT="71996" marB="71996" anchor="ctr" anchorCtr="1"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pPr>
                      <a:endParaRPr kumimoji="0" lang="it-IT" sz="2000" b="0" i="0" u="none" strike="noStrike" cap="none" normalizeH="0" baseline="0" dirty="0">
                        <a:ln>
                          <a:noFill/>
                        </a:ln>
                        <a:solidFill>
                          <a:schemeClr val="tx1"/>
                        </a:solidFill>
                        <a:effectLst/>
                        <a:latin typeface="Comic Sans MS" pitchFamily="66" charset="0"/>
                      </a:endParaRPr>
                    </a:p>
                  </a:txBody>
                  <a:tcPr marL="72000" marR="72000" marT="71996" marB="7199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6" name="Picture 50" descr="gruppi adulti (1)"/>
          <p:cNvPicPr>
            <a:picLocks noChangeAspect="1" noChangeArrowheads="1"/>
          </p:cNvPicPr>
          <p:nvPr/>
        </p:nvPicPr>
        <p:blipFill>
          <a:blip r:embed="rId3">
            <a:lum bright="30000" contrast="30000"/>
            <a:extLst>
              <a:ext uri="{28A0092B-C50C-407E-A947-70E740481C1C}">
                <a14:useLocalDpi xmlns:a14="http://schemas.microsoft.com/office/drawing/2010/main" val="0"/>
              </a:ext>
            </a:extLst>
          </a:blip>
          <a:srcRect t="19391"/>
          <a:stretch>
            <a:fillRect/>
          </a:stretch>
        </p:blipFill>
        <p:spPr bwMode="auto">
          <a:xfrm>
            <a:off x="6240463" y="2459039"/>
            <a:ext cx="3960812" cy="239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5550" y="2503488"/>
            <a:ext cx="30861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ccia a destra 12"/>
          <p:cNvSpPr>
            <a:spLocks noChangeArrowheads="1"/>
          </p:cNvSpPr>
          <p:nvPr/>
        </p:nvSpPr>
        <p:spPr bwMode="auto">
          <a:xfrm>
            <a:off x="5735638" y="1628775"/>
            <a:ext cx="792162" cy="795338"/>
          </a:xfrm>
          <a:prstGeom prst="rightArrow">
            <a:avLst>
              <a:gd name="adj1" fmla="val 50000"/>
              <a:gd name="adj2" fmla="val 50000"/>
            </a:avLst>
          </a:prstGeom>
          <a:solidFill>
            <a:srgbClr val="006600"/>
          </a:solidFill>
          <a:ln>
            <a:noFill/>
          </a:ln>
          <a:extLs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GB" altLang="en-US" sz="2000">
              <a:latin typeface="Tahoma" panose="020B0604030504040204" pitchFamily="34" charset="0"/>
            </a:endParaRPr>
          </a:p>
        </p:txBody>
      </p:sp>
    </p:spTree>
    <p:extLst>
      <p:ext uri="{BB962C8B-B14F-4D97-AF65-F5344CB8AC3E}">
        <p14:creationId xmlns:p14="http://schemas.microsoft.com/office/powerpoint/2010/main" val="3266836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dirty="0">
                <a:solidFill>
                  <a:srgbClr val="333333"/>
                </a:solidFill>
                <a:latin typeface="Tahoma"/>
                <a:ea typeface="Tahoma"/>
                <a:cs typeface="Tahoma"/>
                <a:sym typeface="Tahoma"/>
              </a:rPr>
              <a:t>The facilitators role</a:t>
            </a:r>
            <a:endParaRPr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The facilitator proposes a range of methods and activities to promote an effective learning process, that includes:</a:t>
            </a:r>
          </a:p>
          <a:p>
            <a:pPr marL="342900" lvl="0" indent="-342900">
              <a:spcBef>
                <a:spcPts val="0"/>
              </a:spcBef>
              <a:buFont typeface="Arial" panose="020B0604020202020204" pitchFamily="34" charset="0"/>
              <a:buChar char="•"/>
            </a:pPr>
            <a:r>
              <a:rPr lang="en-GB" dirty="0"/>
              <a:t>Creating a supportive environment</a:t>
            </a:r>
          </a:p>
          <a:p>
            <a:pPr marL="342900" lvl="0" indent="-342900">
              <a:spcBef>
                <a:spcPts val="0"/>
              </a:spcBef>
              <a:buFont typeface="Arial" panose="020B0604020202020204" pitchFamily="34" charset="0"/>
              <a:buChar char="•"/>
            </a:pPr>
            <a:r>
              <a:rPr lang="en-GB" dirty="0"/>
              <a:t>Creating  a mechanism for a continuing shared training/learning process (objectives, methods, activities, evaluation)</a:t>
            </a:r>
          </a:p>
          <a:p>
            <a:pPr marL="342900" lvl="0" indent="-342900">
              <a:spcBef>
                <a:spcPts val="0"/>
              </a:spcBef>
              <a:buFont typeface="Arial" panose="020B0604020202020204" pitchFamily="34" charset="0"/>
              <a:buChar char="•"/>
            </a:pPr>
            <a:r>
              <a:rPr lang="en-GB" dirty="0"/>
              <a:t>Meeting trainee’s individual learning needs</a:t>
            </a:r>
          </a:p>
          <a:p>
            <a:pPr marL="342900" lvl="0" indent="-342900">
              <a:spcBef>
                <a:spcPts val="0"/>
              </a:spcBef>
              <a:buFont typeface="Arial" panose="020B0604020202020204" pitchFamily="34" charset="0"/>
              <a:buChar char="•"/>
            </a:pPr>
            <a:r>
              <a:rPr lang="en-GB" dirty="0"/>
              <a:t>Making course content relevant and coherent with expressed needs </a:t>
            </a:r>
          </a:p>
          <a:p>
            <a:pPr marL="342900" lvl="0" indent="-342900">
              <a:spcBef>
                <a:spcPts val="0"/>
              </a:spcBef>
              <a:buFont typeface="Arial" panose="020B0604020202020204" pitchFamily="34" charset="0"/>
              <a:buChar char="•"/>
            </a:pPr>
            <a:r>
              <a:rPr lang="en-GB" dirty="0"/>
              <a:t>Using a variety of teaching methods and providing learning opportunities, consistent with objectives and group needs </a:t>
            </a:r>
          </a:p>
          <a:p>
            <a:pPr marL="342900" lvl="0" indent="-342900">
              <a:spcBef>
                <a:spcPts val="0"/>
              </a:spcBef>
              <a:buFont typeface="Arial" panose="020B0604020202020204" pitchFamily="34" charset="0"/>
              <a:buChar char="•"/>
            </a:pPr>
            <a:r>
              <a:rPr lang="en-GB" dirty="0"/>
              <a:t>Using bi-directional sensitive feedback to correct and reinforce </a:t>
            </a:r>
          </a:p>
          <a:p>
            <a:pPr marL="342900" lvl="0" indent="-342900">
              <a:spcBef>
                <a:spcPts val="0"/>
              </a:spcBef>
              <a:buFont typeface="Arial" panose="020B0604020202020204" pitchFamily="34" charset="0"/>
              <a:buChar char="•"/>
            </a:pPr>
            <a:r>
              <a:rPr lang="en-GB" dirty="0"/>
              <a:t>Making a continuous participated assessment of the learning process and acting consequently</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25</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808770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Teaching methods and learning environments</a:t>
            </a:r>
          </a:p>
        </p:txBody>
      </p:sp>
      <p:sp>
        <p:nvSpPr>
          <p:cNvPr id="62" name="Shape 62"/>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26</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388829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92971" y="1141480"/>
            <a:ext cx="3600450" cy="4952138"/>
          </a:xfrm>
        </p:spPr>
        <p:txBody>
          <a:bodyPr/>
          <a:lstStyle/>
          <a:p>
            <a:pPr>
              <a:lnSpc>
                <a:spcPct val="100000"/>
              </a:lnSpc>
              <a:spcBef>
                <a:spcPts val="0"/>
              </a:spcBef>
              <a:spcAft>
                <a:spcPts val="0"/>
              </a:spcAft>
              <a:defRPr/>
            </a:pPr>
            <a:r>
              <a:rPr lang="en-US" sz="2200" b="1" dirty="0">
                <a:solidFill>
                  <a:srgbClr val="339933"/>
                </a:solidFill>
                <a:latin typeface="Tahoma" panose="020B0604030504040204" pitchFamily="34" charset="0"/>
                <a:ea typeface="Tahoma" panose="020B0604030504040204" pitchFamily="34" charset="0"/>
                <a:cs typeface="Tahoma" panose="020B0604030504040204" pitchFamily="34" charset="0"/>
              </a:rPr>
              <a:t>Coaching</a:t>
            </a:r>
          </a:p>
          <a:p>
            <a:pPr>
              <a:lnSpc>
                <a:spcPct val="100000"/>
              </a:lnSpc>
              <a:spcBef>
                <a:spcPts val="0"/>
              </a:spcBef>
              <a:spcAft>
                <a:spcPts val="0"/>
              </a:spcAft>
              <a:defRPr/>
            </a:pPr>
            <a:r>
              <a:rPr lang="en-US" sz="2200" b="1" dirty="0" err="1">
                <a:solidFill>
                  <a:srgbClr val="7030A0"/>
                </a:solidFill>
                <a:latin typeface="Tahoma" panose="020B0604030504040204" pitchFamily="34" charset="0"/>
                <a:ea typeface="Tahoma" panose="020B0604030504040204" pitchFamily="34" charset="0"/>
                <a:cs typeface="Tahoma" panose="020B0604030504040204" pitchFamily="34" charset="0"/>
              </a:rPr>
              <a:t>Cineforum</a:t>
            </a:r>
            <a:endParaRPr lang="en-US" sz="2200" b="1" dirty="0">
              <a:solidFill>
                <a:srgbClr val="7030A0"/>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defRPr/>
            </a:pPr>
            <a:r>
              <a:rPr lang="en-US" sz="2200" b="1" u="sng" dirty="0">
                <a:solidFill>
                  <a:srgbClr val="C00000"/>
                </a:solidFill>
                <a:latin typeface="Tahoma" panose="020B0604030504040204" pitchFamily="34" charset="0"/>
                <a:ea typeface="Tahoma" panose="020B0604030504040204" pitchFamily="34" charset="0"/>
                <a:cs typeface="Tahoma" panose="020B0604030504040204" pitchFamily="34" charset="0"/>
              </a:rPr>
              <a:t>Debriefing</a:t>
            </a:r>
            <a:endParaRPr lang="en-US" sz="2200" b="1" u="sng" dirty="0">
              <a:solidFill>
                <a:srgbClr val="339933"/>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defRPr/>
            </a:pPr>
            <a:r>
              <a:rPr lang="en-US" sz="2200" b="1" u="sng" dirty="0">
                <a:solidFill>
                  <a:srgbClr val="00B0F0"/>
                </a:solidFill>
                <a:latin typeface="Tahoma" panose="020B0604030504040204" pitchFamily="34" charset="0"/>
                <a:ea typeface="Tahoma" panose="020B0604030504040204" pitchFamily="34" charset="0"/>
                <a:cs typeface="Tahoma" panose="020B0604030504040204" pitchFamily="34" charset="0"/>
              </a:rPr>
              <a:t>Case study</a:t>
            </a:r>
          </a:p>
          <a:p>
            <a:pPr>
              <a:lnSpc>
                <a:spcPct val="100000"/>
              </a:lnSpc>
              <a:spcBef>
                <a:spcPts val="0"/>
              </a:spcBef>
              <a:spcAft>
                <a:spcPts val="0"/>
              </a:spcAft>
              <a:defRPr/>
            </a:pPr>
            <a:r>
              <a:rPr lang="en-US" sz="2200" b="1" dirty="0">
                <a:solidFill>
                  <a:schemeClr val="accent2">
                    <a:lumMod val="60000"/>
                    <a:lumOff val="40000"/>
                  </a:schemeClr>
                </a:solidFill>
                <a:latin typeface="Tahoma" panose="020B0604030504040204" pitchFamily="34" charset="0"/>
                <a:ea typeface="Tahoma" panose="020B0604030504040204" pitchFamily="34" charset="0"/>
                <a:cs typeface="Tahoma" panose="020B0604030504040204" pitchFamily="34" charset="0"/>
              </a:rPr>
              <a:t>Counselling</a:t>
            </a:r>
          </a:p>
          <a:p>
            <a:pPr>
              <a:lnSpc>
                <a:spcPct val="100000"/>
              </a:lnSpc>
              <a:spcBef>
                <a:spcPts val="0"/>
              </a:spcBef>
              <a:spcAft>
                <a:spcPts val="0"/>
              </a:spcAft>
              <a:defRPr/>
            </a:pP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Brainstorming</a:t>
            </a:r>
          </a:p>
          <a:p>
            <a:pPr>
              <a:lnSpc>
                <a:spcPct val="100000"/>
              </a:lnSpc>
              <a:spcBef>
                <a:spcPts val="0"/>
              </a:spcBef>
              <a:spcAft>
                <a:spcPts val="0"/>
              </a:spcAft>
              <a:defRPr/>
            </a:pPr>
            <a:r>
              <a:rPr lang="en-US" sz="2200" b="1" u="sng" dirty="0">
                <a:solidFill>
                  <a:srgbClr val="FF9900"/>
                </a:solidFill>
                <a:latin typeface="Tahoma" panose="020B0604030504040204" pitchFamily="34" charset="0"/>
                <a:ea typeface="Tahoma" panose="020B0604030504040204" pitchFamily="34" charset="0"/>
                <a:cs typeface="Tahoma" panose="020B0604030504040204" pitchFamily="34" charset="0"/>
              </a:rPr>
              <a:t>Guided discussion</a:t>
            </a:r>
          </a:p>
          <a:p>
            <a:pPr>
              <a:lnSpc>
                <a:spcPct val="100000"/>
              </a:lnSpc>
              <a:spcBef>
                <a:spcPts val="0"/>
              </a:spcBef>
              <a:spcAft>
                <a:spcPts val="0"/>
              </a:spcAft>
              <a:defRPr/>
            </a:pPr>
            <a:r>
              <a:rPr lang="en-US" sz="2200" b="1" u="sng" dirty="0">
                <a:solidFill>
                  <a:srgbClr val="FF00FF"/>
                </a:solidFill>
                <a:latin typeface="Tahoma" panose="020B0604030504040204" pitchFamily="34" charset="0"/>
                <a:ea typeface="Tahoma" panose="020B0604030504040204" pitchFamily="34" charset="0"/>
                <a:cs typeface="Tahoma" panose="020B0604030504040204" pitchFamily="34" charset="0"/>
              </a:rPr>
              <a:t>Group discussion</a:t>
            </a:r>
          </a:p>
          <a:p>
            <a:pPr>
              <a:lnSpc>
                <a:spcPct val="100000"/>
              </a:lnSpc>
              <a:spcBef>
                <a:spcPts val="0"/>
              </a:spcBef>
              <a:spcAft>
                <a:spcPts val="0"/>
              </a:spcAft>
              <a:defRPr/>
            </a:pPr>
            <a:r>
              <a:rPr lang="en-US" sz="22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Field experience</a:t>
            </a:r>
          </a:p>
          <a:p>
            <a:pPr>
              <a:lnSpc>
                <a:spcPct val="100000"/>
              </a:lnSpc>
              <a:spcBef>
                <a:spcPts val="0"/>
              </a:spcBef>
              <a:spcAft>
                <a:spcPts val="0"/>
              </a:spcAft>
              <a:defRPr/>
            </a:pPr>
            <a:r>
              <a:rPr lang="en-US" sz="2200" b="1" dirty="0">
                <a:solidFill>
                  <a:srgbClr val="33CC33"/>
                </a:solidFill>
                <a:latin typeface="Tahoma" panose="020B0604030504040204" pitchFamily="34" charset="0"/>
                <a:ea typeface="Tahoma" panose="020B0604030504040204" pitchFamily="34" charset="0"/>
                <a:cs typeface="Tahoma" panose="020B0604030504040204" pitchFamily="34" charset="0"/>
              </a:rPr>
              <a:t>Guided practice</a:t>
            </a:r>
          </a:p>
          <a:p>
            <a:pPr>
              <a:lnSpc>
                <a:spcPct val="100000"/>
              </a:lnSpc>
              <a:spcBef>
                <a:spcPts val="0"/>
              </a:spcBef>
              <a:spcAft>
                <a:spcPts val="0"/>
              </a:spcAft>
              <a:defRPr/>
            </a:pPr>
            <a:r>
              <a:rPr lang="en-US" sz="2200" b="1" dirty="0">
                <a:solidFill>
                  <a:srgbClr val="008080"/>
                </a:solidFill>
                <a:latin typeface="Tahoma" panose="020B0604030504040204" pitchFamily="34" charset="0"/>
                <a:ea typeface="Tahoma" panose="020B0604030504040204" pitchFamily="34" charset="0"/>
                <a:cs typeface="Tahoma" panose="020B0604030504040204" pitchFamily="34" charset="0"/>
              </a:rPr>
              <a:t>Demonstration</a:t>
            </a:r>
          </a:p>
          <a:p>
            <a:pPr>
              <a:lnSpc>
                <a:spcPct val="100000"/>
              </a:lnSpc>
              <a:spcBef>
                <a:spcPts val="0"/>
              </a:spcBef>
              <a:spcAft>
                <a:spcPts val="0"/>
              </a:spcAft>
              <a:defRPr/>
            </a:pPr>
            <a:r>
              <a:rPr lang="en-US" sz="2200" b="1" dirty="0" err="1">
                <a:solidFill>
                  <a:srgbClr val="6600CC"/>
                </a:solidFill>
                <a:latin typeface="Tahoma" panose="020B0604030504040204" pitchFamily="34" charset="0"/>
                <a:ea typeface="Tahoma" panose="020B0604030504040204" pitchFamily="34" charset="0"/>
                <a:cs typeface="Tahoma" panose="020B0604030504040204" pitchFamily="34" charset="0"/>
              </a:rPr>
              <a:t>Metaplan</a:t>
            </a:r>
            <a:endParaRPr lang="en-US" sz="2200" b="1" dirty="0">
              <a:solidFill>
                <a:srgbClr val="6600CC"/>
              </a:solidFill>
              <a:latin typeface="Tahoma" panose="020B0604030504040204" pitchFamily="34" charset="0"/>
              <a:ea typeface="Tahoma" panose="020B0604030504040204" pitchFamily="34" charset="0"/>
              <a:cs typeface="Tahoma" panose="020B0604030504040204" pitchFamily="34" charset="0"/>
            </a:endParaRPr>
          </a:p>
          <a:p>
            <a:pPr>
              <a:lnSpc>
                <a:spcPct val="100000"/>
              </a:lnSpc>
              <a:spcBef>
                <a:spcPts val="0"/>
              </a:spcBef>
              <a:spcAft>
                <a:spcPts val="0"/>
              </a:spcAft>
              <a:defRPr/>
            </a:pPr>
            <a:r>
              <a:rPr lang="en-US" sz="2200" b="1" u="sng" dirty="0">
                <a:solidFill>
                  <a:srgbClr val="00B0F0"/>
                </a:solidFill>
                <a:latin typeface="Tahoma" panose="020B0604030504040204" pitchFamily="34" charset="0"/>
                <a:ea typeface="Tahoma" panose="020B0604030504040204" pitchFamily="34" charset="0"/>
                <a:cs typeface="Tahoma" panose="020B0604030504040204" pitchFamily="34" charset="0"/>
              </a:rPr>
              <a:t>Lecture</a:t>
            </a:r>
          </a:p>
          <a:p>
            <a:pPr>
              <a:lnSpc>
                <a:spcPct val="100000"/>
              </a:lnSpc>
              <a:spcBef>
                <a:spcPts val="0"/>
              </a:spcBef>
              <a:spcAft>
                <a:spcPts val="0"/>
              </a:spcAft>
              <a:defRPr/>
            </a:pPr>
            <a:endParaRPr lang="en-US" sz="2200" b="1" dirty="0">
              <a:latin typeface="Tahoma" panose="020B0604030504040204" pitchFamily="34" charset="0"/>
              <a:ea typeface="Tahoma" panose="020B0604030504040204" pitchFamily="34" charset="0"/>
              <a:cs typeface="Tahoma" panose="020B0604030504040204" pitchFamily="34" charset="0"/>
            </a:endParaRPr>
          </a:p>
        </p:txBody>
      </p:sp>
      <p:sp>
        <p:nvSpPr>
          <p:cNvPr id="5" name="Rectangle 11"/>
          <p:cNvSpPr>
            <a:spLocks noChangeArrowheads="1"/>
          </p:cNvSpPr>
          <p:nvPr/>
        </p:nvSpPr>
        <p:spPr bwMode="auto">
          <a:xfrm>
            <a:off x="5905675" y="898539"/>
            <a:ext cx="4321175" cy="5329238"/>
          </a:xfrm>
          <a:prstGeom prst="rect">
            <a:avLst/>
          </a:prstGeom>
          <a:noFill/>
          <a:ln w="9525">
            <a:noFill/>
            <a:miter lim="800000"/>
            <a:headEnd/>
            <a:tailEnd/>
          </a:ln>
          <a:effectLst/>
        </p:spPr>
        <p:txBody>
          <a:bodyPr lIns="0" tIns="0" rIns="0" bIns="0" anchor="ctr"/>
          <a:lstStyle/>
          <a:p>
            <a:pPr>
              <a:defRPr/>
            </a:pPr>
            <a:r>
              <a:rPr lang="en-US" sz="2200" b="1" dirty="0">
                <a:solidFill>
                  <a:srgbClr val="FF00FF"/>
                </a:solidFill>
                <a:latin typeface="Tahoma" panose="020B0604030504040204" pitchFamily="34" charset="0"/>
                <a:ea typeface="Tahoma" panose="020B0604030504040204" pitchFamily="34" charset="0"/>
                <a:cs typeface="Tahoma" panose="020B0604030504040204" pitchFamily="34" charset="0"/>
              </a:rPr>
              <a:t>Modeling</a:t>
            </a:r>
          </a:p>
          <a:p>
            <a:pPr>
              <a:defRPr/>
            </a:pPr>
            <a:r>
              <a:rPr lang="en-US" sz="2200" b="1" u="sng" dirty="0">
                <a:solidFill>
                  <a:srgbClr val="FF9900"/>
                </a:solidFill>
                <a:latin typeface="Tahoma" panose="020B0604030504040204" pitchFamily="34" charset="0"/>
                <a:ea typeface="Tahoma" panose="020B0604030504040204" pitchFamily="34" charset="0"/>
                <a:cs typeface="Tahoma" panose="020B0604030504040204" pitchFamily="34" charset="0"/>
              </a:rPr>
              <a:t>Role playing</a:t>
            </a:r>
          </a:p>
          <a:p>
            <a:pPr>
              <a:defRPr/>
            </a:pPr>
            <a:r>
              <a:rPr lang="en-US" sz="2200" b="1" dirty="0">
                <a:solidFill>
                  <a:srgbClr val="00B050"/>
                </a:solidFill>
                <a:latin typeface="Tahoma" panose="020B0604030504040204" pitchFamily="34" charset="0"/>
                <a:ea typeface="Tahoma" panose="020B0604030504040204" pitchFamily="34" charset="0"/>
                <a:cs typeface="Tahoma" panose="020B0604030504040204" pitchFamily="34" charset="0"/>
              </a:rPr>
              <a:t>Microteaching</a:t>
            </a:r>
          </a:p>
          <a:p>
            <a:pPr>
              <a:defRPr/>
            </a:pPr>
            <a:r>
              <a:rPr lang="en-US" sz="2200" b="1"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Problem solving</a:t>
            </a:r>
          </a:p>
          <a:p>
            <a:pPr>
              <a:defRPr/>
            </a:pPr>
            <a:r>
              <a:rPr lang="en-US" sz="2200" b="1" dirty="0">
                <a:solidFill>
                  <a:srgbClr val="6600CC"/>
                </a:solidFill>
                <a:latin typeface="Tahoma" panose="020B0604030504040204" pitchFamily="34" charset="0"/>
                <a:ea typeface="Tahoma" panose="020B0604030504040204" pitchFamily="34" charset="0"/>
                <a:cs typeface="Tahoma" panose="020B0604030504040204" pitchFamily="34" charset="0"/>
              </a:rPr>
              <a:t>Reading information</a:t>
            </a:r>
          </a:p>
          <a:p>
            <a:pPr>
              <a:defRPr/>
            </a:pPr>
            <a:r>
              <a:rPr lang="en-US" sz="2200" b="1" dirty="0">
                <a:solidFill>
                  <a:srgbClr val="FF0000"/>
                </a:solidFill>
                <a:latin typeface="Tahoma" panose="020B0604030504040204" pitchFamily="34" charset="0"/>
                <a:ea typeface="Tahoma" panose="020B0604030504040204" pitchFamily="34" charset="0"/>
                <a:cs typeface="Tahoma" panose="020B0604030504040204" pitchFamily="34" charset="0"/>
              </a:rPr>
              <a:t>Problem-based learning</a:t>
            </a:r>
          </a:p>
          <a:p>
            <a:pPr>
              <a:defRPr/>
            </a:pPr>
            <a:r>
              <a:rPr lang="en-US" sz="2200" b="1" u="sng" dirty="0">
                <a:solidFill>
                  <a:srgbClr val="C00000"/>
                </a:solidFill>
                <a:latin typeface="Tahoma" panose="020B0604030504040204" pitchFamily="34" charset="0"/>
                <a:ea typeface="Tahoma" panose="020B0604030504040204" pitchFamily="34" charset="0"/>
                <a:cs typeface="Tahoma" panose="020B0604030504040204" pitchFamily="34" charset="0"/>
              </a:rPr>
              <a:t>Project work (</a:t>
            </a:r>
            <a:r>
              <a:rPr lang="en-US" sz="2200" b="1" u="sng" dirty="0" err="1">
                <a:solidFill>
                  <a:srgbClr val="C00000"/>
                </a:solidFill>
                <a:latin typeface="Tahoma" panose="020B0604030504040204" pitchFamily="34" charset="0"/>
                <a:ea typeface="Tahoma" panose="020B0604030504040204" pitchFamily="34" charset="0"/>
                <a:cs typeface="Tahoma" panose="020B0604030504040204" pitchFamily="34" charset="0"/>
              </a:rPr>
              <a:t>ind</a:t>
            </a:r>
            <a:r>
              <a:rPr lang="en-US" sz="2200" b="1" u="sng" dirty="0">
                <a:solidFill>
                  <a:srgbClr val="C00000"/>
                </a:solidFill>
                <a:latin typeface="Tahoma" panose="020B0604030504040204" pitchFamily="34" charset="0"/>
                <a:ea typeface="Tahoma" panose="020B0604030504040204" pitchFamily="34" charset="0"/>
                <a:cs typeface="Tahoma" panose="020B0604030504040204" pitchFamily="34" charset="0"/>
              </a:rPr>
              <a:t>. or group)</a:t>
            </a:r>
          </a:p>
          <a:p>
            <a:pPr>
              <a:defRPr/>
            </a:pPr>
            <a:r>
              <a:rPr lang="en-US" sz="2200" b="1" dirty="0">
                <a:solidFill>
                  <a:srgbClr val="336600"/>
                </a:solidFill>
                <a:latin typeface="Tahoma" panose="020B0604030504040204" pitchFamily="34" charset="0"/>
                <a:ea typeface="Tahoma" panose="020B0604030504040204" pitchFamily="34" charset="0"/>
                <a:cs typeface="Tahoma" panose="020B0604030504040204" pitchFamily="34" charset="0"/>
              </a:rPr>
              <a:t>Skill practice (</a:t>
            </a:r>
            <a:r>
              <a:rPr lang="en-US" sz="2200" b="1" dirty="0" err="1">
                <a:solidFill>
                  <a:srgbClr val="336600"/>
                </a:solidFill>
                <a:latin typeface="Tahoma" panose="020B0604030504040204" pitchFamily="34" charset="0"/>
                <a:ea typeface="Tahoma" panose="020B0604030504040204" pitchFamily="34" charset="0"/>
                <a:cs typeface="Tahoma" panose="020B0604030504040204" pitchFamily="34" charset="0"/>
              </a:rPr>
              <a:t>ind</a:t>
            </a:r>
            <a:r>
              <a:rPr lang="en-US" sz="2200" b="1" dirty="0">
                <a:solidFill>
                  <a:srgbClr val="336600"/>
                </a:solidFill>
                <a:latin typeface="Tahoma" panose="020B0604030504040204" pitchFamily="34" charset="0"/>
                <a:ea typeface="Tahoma" panose="020B0604030504040204" pitchFamily="34" charset="0"/>
                <a:cs typeface="Tahoma" panose="020B0604030504040204" pitchFamily="34" charset="0"/>
              </a:rPr>
              <a:t>. or group)</a:t>
            </a:r>
          </a:p>
          <a:p>
            <a:pPr>
              <a:defRPr/>
            </a:pPr>
            <a:r>
              <a:rPr lang="en-US" sz="2200" b="1" dirty="0">
                <a:solidFill>
                  <a:srgbClr val="0000CC"/>
                </a:solidFill>
                <a:latin typeface="Tahoma" panose="020B0604030504040204" pitchFamily="34" charset="0"/>
                <a:ea typeface="Tahoma" panose="020B0604030504040204" pitchFamily="34" charset="0"/>
                <a:cs typeface="Tahoma" panose="020B0604030504040204" pitchFamily="34" charset="0"/>
              </a:rPr>
              <a:t>Theatre of the oppressed</a:t>
            </a:r>
          </a:p>
          <a:p>
            <a:pPr>
              <a:defRPr/>
            </a:pPr>
            <a:r>
              <a:rPr lang="en-US" sz="2200" b="1" dirty="0">
                <a:solidFill>
                  <a:srgbClr val="002060"/>
                </a:solidFill>
                <a:latin typeface="Tahoma" panose="020B0604030504040204" pitchFamily="34" charset="0"/>
                <a:ea typeface="Tahoma" panose="020B0604030504040204" pitchFamily="34" charset="0"/>
                <a:cs typeface="Tahoma" panose="020B0604030504040204" pitchFamily="34" charset="0"/>
              </a:rPr>
              <a:t>Research (</a:t>
            </a:r>
            <a:r>
              <a:rPr lang="en-US" sz="2200" b="1" dirty="0" err="1">
                <a:solidFill>
                  <a:srgbClr val="002060"/>
                </a:solidFill>
                <a:latin typeface="Tahoma" panose="020B0604030504040204" pitchFamily="34" charset="0"/>
                <a:ea typeface="Tahoma" panose="020B0604030504040204" pitchFamily="34" charset="0"/>
                <a:cs typeface="Tahoma" panose="020B0604030504040204" pitchFamily="34" charset="0"/>
              </a:rPr>
              <a:t>ind</a:t>
            </a:r>
            <a:r>
              <a:rPr lang="en-US" sz="2200" b="1" dirty="0">
                <a:solidFill>
                  <a:srgbClr val="002060"/>
                </a:solidFill>
                <a:latin typeface="Tahoma" panose="020B0604030504040204" pitchFamily="34" charset="0"/>
                <a:ea typeface="Tahoma" panose="020B0604030504040204" pitchFamily="34" charset="0"/>
                <a:cs typeface="Tahoma" panose="020B0604030504040204" pitchFamily="34" charset="0"/>
              </a:rPr>
              <a:t>. or group)</a:t>
            </a:r>
          </a:p>
          <a:p>
            <a:pPr>
              <a:defRPr/>
            </a:pPr>
            <a:r>
              <a:rPr lang="en-US" sz="2200" b="1" dirty="0">
                <a:solidFill>
                  <a:srgbClr val="9999FF"/>
                </a:solidFill>
                <a:latin typeface="Tahoma" panose="020B0604030504040204" pitchFamily="34" charset="0"/>
                <a:ea typeface="Tahoma" panose="020B0604030504040204" pitchFamily="34" charset="0"/>
                <a:cs typeface="Tahoma" panose="020B0604030504040204" pitchFamily="34" charset="0"/>
              </a:rPr>
              <a:t>Self-case study</a:t>
            </a:r>
          </a:p>
          <a:p>
            <a:pPr>
              <a:defRPr/>
            </a:pPr>
            <a:r>
              <a:rPr lang="en-US" sz="2200" b="1" dirty="0">
                <a:solidFill>
                  <a:srgbClr val="FF9900"/>
                </a:solidFill>
                <a:latin typeface="Tahoma" panose="020B0604030504040204" pitchFamily="34" charset="0"/>
                <a:ea typeface="Tahoma" panose="020B0604030504040204" pitchFamily="34" charset="0"/>
                <a:cs typeface="Tahoma" panose="020B0604030504040204" pitchFamily="34" charset="0"/>
              </a:rPr>
              <a:t>Theatre forum</a:t>
            </a:r>
          </a:p>
          <a:p>
            <a:pPr>
              <a:defRPr/>
            </a:pPr>
            <a:r>
              <a:rPr lang="en-US" sz="2200" b="1" dirty="0">
                <a:solidFill>
                  <a:srgbClr val="990000"/>
                </a:solidFill>
                <a:latin typeface="Tahoma" panose="020B0604030504040204" pitchFamily="34" charset="0"/>
                <a:ea typeface="Tahoma" panose="020B0604030504040204" pitchFamily="34" charset="0"/>
                <a:cs typeface="Tahoma" panose="020B0604030504040204" pitchFamily="34" charset="0"/>
              </a:rPr>
              <a:t>Simulation</a:t>
            </a:r>
          </a:p>
          <a:p>
            <a:pPr>
              <a:defRPr/>
            </a:pPr>
            <a:r>
              <a:rPr lang="en-US" sz="2200" b="1" dirty="0">
                <a:latin typeface="Tahoma" panose="020B0604030504040204" pitchFamily="34" charset="0"/>
                <a:ea typeface="Tahoma" panose="020B0604030504040204" pitchFamily="34" charset="0"/>
                <a:cs typeface="Tahoma" panose="020B0604030504040204" pitchFamily="34" charset="0"/>
              </a:rPr>
              <a:t>...</a:t>
            </a:r>
            <a:endParaRPr lang="en-US" sz="2200" b="1" dirty="0">
              <a:solidFill>
                <a:srgbClr val="FF00FF"/>
              </a:solidFill>
              <a:latin typeface="Tahoma" panose="020B0604030504040204" pitchFamily="34" charset="0"/>
              <a:ea typeface="Tahoma" panose="020B0604030504040204" pitchFamily="34" charset="0"/>
              <a:cs typeface="Tahoma" panose="020B0604030504040204" pitchFamily="34" charset="0"/>
            </a:endParaRPr>
          </a:p>
          <a:p>
            <a:pPr>
              <a:defRPr/>
            </a:pPr>
            <a:endParaRPr lang="en-US" sz="2200" b="1" dirty="0">
              <a:latin typeface="Tahoma" panose="020B0604030504040204" pitchFamily="34" charset="0"/>
              <a:ea typeface="Tahoma" panose="020B0604030504040204" pitchFamily="34" charset="0"/>
              <a:cs typeface="Tahoma" panose="020B0604030504040204" pitchFamily="34" charset="0"/>
            </a:endParaRPr>
          </a:p>
        </p:txBody>
      </p:sp>
      <p:sp>
        <p:nvSpPr>
          <p:cNvPr id="9"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latin typeface="Tahoma" panose="020B0604030504040204" pitchFamily="34" charset="0"/>
                <a:ea typeface="Tahoma" panose="020B0604030504040204" pitchFamily="34" charset="0"/>
                <a:cs typeface="Tahoma" panose="020B0604030504040204" pitchFamily="34" charset="0"/>
              </a:rPr>
              <a:t>Teaching and learning methods</a:t>
            </a:r>
            <a:endParaRP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55965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it-IT" altLang="en-US" dirty="0"/>
              <a:t>The case study</a:t>
            </a:r>
            <a:endParaRPr dirty="0"/>
          </a:p>
        </p:txBody>
      </p:sp>
      <p:sp>
        <p:nvSpPr>
          <p:cNvPr id="68" name="Shape 68"/>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A CASE is </a:t>
            </a:r>
          </a:p>
          <a:p>
            <a:pPr marL="342900" lvl="0" indent="-342900">
              <a:spcBef>
                <a:spcPts val="0"/>
              </a:spcBef>
              <a:buFont typeface="Arial" panose="020B0604020202020204" pitchFamily="34" charset="0"/>
              <a:buChar char="•"/>
            </a:pPr>
            <a:r>
              <a:rPr lang="en-GB" dirty="0"/>
              <a:t>A detailed story about a situation</a:t>
            </a:r>
          </a:p>
          <a:p>
            <a:pPr marL="342900" lvl="0" indent="-342900">
              <a:spcBef>
                <a:spcPts val="0"/>
              </a:spcBef>
              <a:buFont typeface="Arial" panose="020B0604020202020204" pitchFamily="34" charset="0"/>
              <a:buChar char="•"/>
            </a:pPr>
            <a:r>
              <a:rPr lang="en-GB" dirty="0"/>
              <a:t>Hypothetical or real</a:t>
            </a:r>
          </a:p>
          <a:p>
            <a:pPr marL="342900" lvl="0" indent="-342900">
              <a:spcBef>
                <a:spcPts val="0"/>
              </a:spcBef>
              <a:buFont typeface="Arial" panose="020B0604020202020204" pitchFamily="34" charset="0"/>
              <a:buChar char="•"/>
            </a:pPr>
            <a:r>
              <a:rPr lang="en-GB" dirty="0"/>
              <a:t>Common</a:t>
            </a:r>
          </a:p>
          <a:p>
            <a:pPr marL="342900" lvl="0" indent="-342900">
              <a:spcBef>
                <a:spcPts val="0"/>
              </a:spcBef>
              <a:buFont typeface="Arial" panose="020B0604020202020204" pitchFamily="34" charset="0"/>
              <a:buChar char="•"/>
            </a:pPr>
            <a:r>
              <a:rPr lang="en-GB" dirty="0"/>
              <a:t>Related to everyday practice</a:t>
            </a:r>
          </a:p>
          <a:p>
            <a:pPr marL="342900" lvl="0" indent="-342900">
              <a:spcBef>
                <a:spcPts val="0"/>
              </a:spcBef>
              <a:buFont typeface="Arial" panose="020B0604020202020204" pitchFamily="34" charset="0"/>
              <a:buChar char="•"/>
            </a:pPr>
            <a:r>
              <a:rPr lang="en-GB" dirty="0"/>
              <a:t>Presenting some problematic aspects, but not too exceptional</a:t>
            </a:r>
          </a:p>
          <a:p>
            <a:pPr marL="342900" lvl="0" indent="-342900">
              <a:spcBef>
                <a:spcPts val="0"/>
              </a:spcBef>
              <a:buFont typeface="Arial" panose="020B0604020202020204" pitchFamily="34" charset="0"/>
              <a:buChar char="•"/>
            </a:pPr>
            <a:r>
              <a:rPr lang="en-GB" dirty="0"/>
              <a:t>Meaningful for participants</a:t>
            </a:r>
          </a:p>
          <a:p>
            <a:pPr marL="342900" lvl="0" indent="-342900">
              <a:spcBef>
                <a:spcPts val="0"/>
              </a:spcBef>
              <a:buFont typeface="Arial" panose="020B0604020202020204" pitchFamily="34" charset="0"/>
              <a:buChar char="•"/>
            </a:pPr>
            <a:r>
              <a:rPr lang="en-GB" dirty="0"/>
              <a:t>Good to be explored and debated</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69" name="Shape 69"/>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28</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0091173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8214" y="836613"/>
            <a:ext cx="7488237" cy="5162550"/>
          </a:xfrm>
          <a:noFill/>
        </p:spPr>
      </p:pic>
    </p:spTree>
    <p:extLst>
      <p:ext uri="{BB962C8B-B14F-4D97-AF65-F5344CB8AC3E}">
        <p14:creationId xmlns:p14="http://schemas.microsoft.com/office/powerpoint/2010/main" val="2183747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Outline</a:t>
            </a:r>
            <a:endParaRPr/>
          </a:p>
        </p:txBody>
      </p:sp>
      <p:sp>
        <p:nvSpPr>
          <p:cNvPr id="55" name="Shape 55"/>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400" b="0" i="0" u="none" strike="noStrike" cap="none" dirty="0">
                <a:solidFill>
                  <a:schemeClr val="dk1"/>
                </a:solidFill>
                <a:latin typeface="Tahoma"/>
                <a:ea typeface="Tahoma"/>
                <a:cs typeface="Tahoma"/>
                <a:sym typeface="Tahoma"/>
              </a:rPr>
              <a:t>This session consists of the following elements</a:t>
            </a:r>
            <a:endParaRPr dirty="0"/>
          </a:p>
          <a:p>
            <a:pPr marL="0" marR="0" lvl="0" indent="0" algn="l" rtl="0">
              <a:lnSpc>
                <a:spcPct val="90000"/>
              </a:lnSpc>
              <a:spcBef>
                <a:spcPts val="900"/>
              </a:spcBef>
              <a:spcAft>
                <a:spcPts val="0"/>
              </a:spcAft>
              <a:buNone/>
            </a:pPr>
            <a:endParaRPr sz="2400" b="0" i="0" u="none" strike="noStrike" cap="none" dirty="0">
              <a:solidFill>
                <a:schemeClr val="dk1"/>
              </a:solidFill>
              <a:latin typeface="Tahoma"/>
              <a:ea typeface="Tahoma"/>
              <a:cs typeface="Tahoma"/>
              <a:sym typeface="Tahoma"/>
            </a:endParaRPr>
          </a:p>
          <a:p>
            <a:pPr lvl="0" indent="-457200">
              <a:spcBef>
                <a:spcPts val="900"/>
              </a:spcBef>
              <a:buClr>
                <a:schemeClr val="dk1"/>
              </a:buClr>
              <a:buSzPts val="2400"/>
              <a:buFont typeface="Noto Sans Symbols"/>
              <a:buAutoNum type="arabicPeriod"/>
            </a:pPr>
            <a:r>
              <a:rPr lang="en-GB" dirty="0"/>
              <a:t>The brain dominance personal profile</a:t>
            </a:r>
          </a:p>
          <a:p>
            <a:pPr lvl="0" indent="-457200">
              <a:spcBef>
                <a:spcPts val="900"/>
              </a:spcBef>
              <a:buClr>
                <a:schemeClr val="dk1"/>
              </a:buClr>
              <a:buSzPts val="2400"/>
              <a:buFont typeface="Noto Sans Symbols"/>
              <a:buAutoNum type="arabicPeriod"/>
            </a:pPr>
            <a:r>
              <a:rPr lang="en-GB" dirty="0"/>
              <a:t>Adult learning principles</a:t>
            </a:r>
          </a:p>
          <a:p>
            <a:pPr lvl="0" indent="-457200">
              <a:spcBef>
                <a:spcPts val="900"/>
              </a:spcBef>
              <a:buClr>
                <a:schemeClr val="dk1"/>
              </a:buClr>
              <a:buSzPts val="2400"/>
              <a:buFont typeface="Noto Sans Symbols"/>
              <a:buAutoNum type="arabicPeriod"/>
            </a:pPr>
            <a:r>
              <a:rPr lang="en-GB" dirty="0"/>
              <a:t>The evolution of the andragogy model</a:t>
            </a:r>
          </a:p>
          <a:p>
            <a:pPr lvl="0" indent="-457200">
              <a:spcBef>
                <a:spcPts val="900"/>
              </a:spcBef>
              <a:buClr>
                <a:schemeClr val="dk1"/>
              </a:buClr>
              <a:buSzPts val="2400"/>
              <a:buFont typeface="Noto Sans Symbols"/>
              <a:buAutoNum type="arabicPeriod"/>
            </a:pPr>
            <a:r>
              <a:rPr lang="en-GB" dirty="0"/>
              <a:t>Teaching methods and learning environments</a:t>
            </a:r>
          </a:p>
          <a:p>
            <a:pPr lvl="0" indent="-457200">
              <a:spcBef>
                <a:spcPts val="900"/>
              </a:spcBef>
              <a:buClr>
                <a:schemeClr val="dk1"/>
              </a:buClr>
              <a:buSzPts val="2400"/>
              <a:buFont typeface="Noto Sans Symbols"/>
              <a:buAutoNum type="arabicPeriod"/>
            </a:pPr>
            <a:r>
              <a:rPr lang="en-GB" dirty="0"/>
              <a:t>How to chose “the right” teaching method </a:t>
            </a:r>
          </a:p>
        </p:txBody>
      </p:sp>
      <p:sp>
        <p:nvSpPr>
          <p:cNvPr id="56" name="Shape 56"/>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689596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olo 1"/>
          <p:cNvSpPr>
            <a:spLocks noGrp="1"/>
          </p:cNvSpPr>
          <p:nvPr>
            <p:ph type="title"/>
          </p:nvPr>
        </p:nvSpPr>
        <p:spPr/>
        <p:txBody>
          <a:bodyPr/>
          <a:lstStyle/>
          <a:p>
            <a:r>
              <a:rPr lang="it-IT" altLang="en-US"/>
              <a:t>Learning environments</a:t>
            </a:r>
          </a:p>
        </p:txBody>
      </p:sp>
      <p:pic>
        <p:nvPicPr>
          <p:cNvPr id="36352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t="20338"/>
          <a:stretch>
            <a:fillRect/>
          </a:stretch>
        </p:blipFill>
        <p:spPr bwMode="auto">
          <a:xfrm>
            <a:off x="1558926" y="3653169"/>
            <a:ext cx="4065427" cy="242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353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6" y="746468"/>
            <a:ext cx="4065427" cy="2648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descr="spINA DI PESC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3339" y="746468"/>
            <a:ext cx="3598174" cy="2648579"/>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363535" name="Picture 15" descr="C:\Users\GIUSTI_ANGELA\Desktop\Giorno 3\IMGP0924.JPG"/>
          <p:cNvPicPr>
            <a:picLocks noChangeAspect="1" noChangeArrowheads="1"/>
          </p:cNvPicPr>
          <p:nvPr/>
        </p:nvPicPr>
        <p:blipFill>
          <a:blip r:embed="rId5" cstate="print">
            <a:extLst>
              <a:ext uri="{28A0092B-C50C-407E-A947-70E740481C1C}">
                <a14:useLocalDpi xmlns:a14="http://schemas.microsoft.com/office/drawing/2010/main" val="0"/>
              </a:ext>
            </a:extLst>
          </a:blip>
          <a:srcRect t="11223"/>
          <a:stretch>
            <a:fillRect/>
          </a:stretch>
        </p:blipFill>
        <p:spPr bwMode="auto">
          <a:xfrm>
            <a:off x="6384332" y="3662223"/>
            <a:ext cx="3646911" cy="2427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149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363535"/>
                                        </p:tgtEl>
                                        <p:attrNameLst>
                                          <p:attrName>style.visibility</p:attrName>
                                        </p:attrNameLst>
                                      </p:cBhvr>
                                      <p:to>
                                        <p:strVal val="visible"/>
                                      </p:to>
                                    </p:set>
                                    <p:animEffect transition="in" filter="fade">
                                      <p:cBhvr>
                                        <p:cTn id="10" dur="1000"/>
                                        <p:tgtEl>
                                          <p:spTgt spid="363535"/>
                                        </p:tgtEl>
                                      </p:cBhvr>
                                    </p:animEffect>
                                  </p:childTnLst>
                                </p:cTn>
                              </p:par>
                              <p:par>
                                <p:cTn id="11" presetID="10" presetClass="exit" presetSubtype="0" fill="hold" nodeType="withEffect">
                                  <p:stCondLst>
                                    <p:cond delay="0"/>
                                  </p:stCondLst>
                                  <p:childTnLst>
                                    <p:animEffect transition="out" filter="fade">
                                      <p:cBhvr>
                                        <p:cTn id="12" dur="500"/>
                                        <p:tgtEl>
                                          <p:spTgt spid="363532"/>
                                        </p:tgtEl>
                                      </p:cBhvr>
                                    </p:animEffect>
                                    <p:set>
                                      <p:cBhvr>
                                        <p:cTn id="13" dur="1" fill="hold">
                                          <p:stCondLst>
                                            <p:cond delay="499"/>
                                          </p:stCondLst>
                                        </p:cTn>
                                        <p:tgtEl>
                                          <p:spTgt spid="363532"/>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63529"/>
                                        </p:tgtEl>
                                      </p:cBhvr>
                                    </p:animEffect>
                                    <p:set>
                                      <p:cBhvr>
                                        <p:cTn id="16" dur="1" fill="hold">
                                          <p:stCondLst>
                                            <p:cond delay="499"/>
                                          </p:stCondLst>
                                        </p:cTn>
                                        <p:tgtEl>
                                          <p:spTgt spid="3635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GIUSTI_ANGELA\Desktop\Giorno 2\IMGP086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3627" y="808651"/>
            <a:ext cx="3316558" cy="2486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14563" t="15981" r="15981" b="5901"/>
          <a:stretch>
            <a:fillRect/>
          </a:stretch>
        </p:blipFill>
        <p:spPr bwMode="auto">
          <a:xfrm>
            <a:off x="6143626" y="3408995"/>
            <a:ext cx="4128849" cy="261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p:cNvPicPr>
            <a:picLocks noChangeAspect="1" noChangeArrowheads="1"/>
          </p:cNvPicPr>
          <p:nvPr/>
        </p:nvPicPr>
        <p:blipFill>
          <a:blip r:embed="rId4">
            <a:extLst>
              <a:ext uri="{28A0092B-C50C-407E-A947-70E740481C1C}">
                <a14:useLocalDpi xmlns:a14="http://schemas.microsoft.com/office/drawing/2010/main" val="0"/>
              </a:ext>
            </a:extLst>
          </a:blip>
          <a:srcRect r="19588"/>
          <a:stretch>
            <a:fillRect/>
          </a:stretch>
        </p:blipFill>
        <p:spPr bwMode="auto">
          <a:xfrm>
            <a:off x="2082297" y="808651"/>
            <a:ext cx="3816854" cy="233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83121" y="3408995"/>
            <a:ext cx="3925542" cy="261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2" name="Titolo 1"/>
          <p:cNvSpPr>
            <a:spLocks noGrp="1"/>
          </p:cNvSpPr>
          <p:nvPr>
            <p:ph type="title"/>
          </p:nvPr>
        </p:nvSpPr>
        <p:spPr/>
        <p:txBody>
          <a:bodyPr/>
          <a:lstStyle/>
          <a:p>
            <a:r>
              <a:rPr lang="it-IT" altLang="en-US" dirty="0"/>
              <a:t>Learning environments</a:t>
            </a:r>
          </a:p>
        </p:txBody>
      </p:sp>
    </p:spTree>
    <p:extLst>
      <p:ext uri="{BB962C8B-B14F-4D97-AF65-F5344CB8AC3E}">
        <p14:creationId xmlns:p14="http://schemas.microsoft.com/office/powerpoint/2010/main" val="1031910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How to chose “the right” teaching method </a:t>
            </a:r>
          </a:p>
        </p:txBody>
      </p:sp>
      <p:sp>
        <p:nvSpPr>
          <p:cNvPr id="62" name="Shape 62"/>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32</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748764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title"/>
          </p:nvPr>
        </p:nvSpPr>
        <p:spPr>
          <a:xfrm>
            <a:off x="1992313" y="246063"/>
            <a:ext cx="7524750" cy="590550"/>
          </a:xfrm>
        </p:spPr>
        <p:txBody>
          <a:bodyPr/>
          <a:lstStyle/>
          <a:p>
            <a:r>
              <a:rPr lang="it-IT" altLang="en-US">
                <a:latin typeface="Tahoma" panose="020B0604030504040204" pitchFamily="34" charset="0"/>
                <a:ea typeface="Tahoma" panose="020B0604030504040204" pitchFamily="34" charset="0"/>
                <a:cs typeface="Tahoma" panose="020B0604030504040204" pitchFamily="34" charset="0"/>
              </a:rPr>
              <a:t>The Training Planning in Public Health</a:t>
            </a:r>
          </a:p>
        </p:txBody>
      </p:sp>
      <p:sp>
        <p:nvSpPr>
          <p:cNvPr id="57347" name="Rectangle 10"/>
          <p:cNvSpPr>
            <a:spLocks noChangeArrowheads="1"/>
          </p:cNvSpPr>
          <p:nvPr/>
        </p:nvSpPr>
        <p:spPr bwMode="auto">
          <a:xfrm>
            <a:off x="1582738" y="3716338"/>
            <a:ext cx="854529"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a:solidFill>
                  <a:srgbClr val="006600"/>
                </a:solidFill>
                <a:latin typeface="Tahoma" panose="020B0604030504040204" pitchFamily="34" charset="0"/>
                <a:ea typeface="Tahoma" panose="020B0604030504040204" pitchFamily="34" charset="0"/>
                <a:cs typeface="Tahoma" panose="020B0604030504040204" pitchFamily="34" charset="0"/>
              </a:rPr>
              <a:t>Realization</a:t>
            </a:r>
          </a:p>
        </p:txBody>
      </p:sp>
      <p:sp>
        <p:nvSpPr>
          <p:cNvPr id="57348" name="Rectangle 11"/>
          <p:cNvSpPr>
            <a:spLocks noChangeArrowheads="1"/>
          </p:cNvSpPr>
          <p:nvPr/>
        </p:nvSpPr>
        <p:spPr bwMode="auto">
          <a:xfrm>
            <a:off x="1604964" y="2420938"/>
            <a:ext cx="907300"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a:solidFill>
                  <a:srgbClr val="006600"/>
                </a:solidFill>
                <a:latin typeface="Tahoma" panose="020B0604030504040204" pitchFamily="34" charset="0"/>
                <a:ea typeface="Tahoma" panose="020B0604030504040204" pitchFamily="34" charset="0"/>
                <a:cs typeface="Tahoma" panose="020B0604030504040204" pitchFamily="34" charset="0"/>
              </a:rPr>
              <a:t>Supervision</a:t>
            </a:r>
          </a:p>
        </p:txBody>
      </p:sp>
      <p:sp>
        <p:nvSpPr>
          <p:cNvPr id="57349" name="Rectangle 4"/>
          <p:cNvSpPr>
            <a:spLocks noChangeArrowheads="1"/>
          </p:cNvSpPr>
          <p:nvPr/>
        </p:nvSpPr>
        <p:spPr bwMode="auto">
          <a:xfrm>
            <a:off x="4968876" y="2006488"/>
            <a:ext cx="1528763" cy="193899"/>
          </a:xfrm>
          <a:prstGeom prst="rect">
            <a:avLst/>
          </a:prstGeom>
          <a:solidFill>
            <a:schemeClr val="accent1"/>
          </a:solidFill>
          <a:ln w="9525">
            <a:solidFill>
              <a:schemeClr val="accent1"/>
            </a:solidFill>
            <a:miter lim="800000"/>
            <a:headEnd/>
            <a:tailEnd/>
          </a:ln>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sz="1400">
                <a:latin typeface="Tahoma" panose="020B0604030504040204" pitchFamily="34" charset="0"/>
                <a:ea typeface="Tahoma" panose="020B0604030504040204" pitchFamily="34" charset="0"/>
                <a:cs typeface="Tahoma" panose="020B0604030504040204" pitchFamily="34" charset="0"/>
              </a:rPr>
              <a:t>Problem analysis</a:t>
            </a:r>
          </a:p>
        </p:txBody>
      </p:sp>
      <p:sp>
        <p:nvSpPr>
          <p:cNvPr id="57350" name="Rectangle 5"/>
          <p:cNvSpPr>
            <a:spLocks noChangeArrowheads="1"/>
          </p:cNvSpPr>
          <p:nvPr/>
        </p:nvSpPr>
        <p:spPr bwMode="auto">
          <a:xfrm>
            <a:off x="4719638" y="2801032"/>
            <a:ext cx="2025650" cy="193899"/>
          </a:xfrm>
          <a:prstGeom prst="rect">
            <a:avLst/>
          </a:prstGeom>
          <a:solidFill>
            <a:schemeClr val="accent1"/>
          </a:solidFill>
          <a:ln w="9525">
            <a:solidFill>
              <a:schemeClr val="accent1"/>
            </a:solidFill>
            <a:miter lim="800000"/>
            <a:headEnd/>
            <a:tailEnd/>
          </a:ln>
        </p:spPr>
        <p:txBody>
          <a:bodyPr lIns="0" tIns="0" rIns="0" bIns="0"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sz="1400">
                <a:latin typeface="Tahoma" panose="020B0604030504040204" pitchFamily="34" charset="0"/>
                <a:ea typeface="Tahoma" panose="020B0604030504040204" pitchFamily="34" charset="0"/>
                <a:cs typeface="Tahoma" panose="020B0604030504040204" pitchFamily="34" charset="0"/>
              </a:rPr>
              <a:t>HEALTH GOALS definition</a:t>
            </a:r>
            <a:endParaRPr lang="it-IT" altLang="en-US" sz="1400" b="1">
              <a:latin typeface="Tahoma" panose="020B0604030504040204" pitchFamily="34" charset="0"/>
              <a:ea typeface="Tahoma" panose="020B0604030504040204" pitchFamily="34" charset="0"/>
              <a:cs typeface="Tahoma" panose="020B0604030504040204" pitchFamily="34" charset="0"/>
            </a:endParaRPr>
          </a:p>
        </p:txBody>
      </p:sp>
      <p:sp>
        <p:nvSpPr>
          <p:cNvPr id="57351" name="Rectangle 6"/>
          <p:cNvSpPr>
            <a:spLocks noChangeArrowheads="1"/>
          </p:cNvSpPr>
          <p:nvPr/>
        </p:nvSpPr>
        <p:spPr bwMode="auto">
          <a:xfrm>
            <a:off x="4922839" y="3322638"/>
            <a:ext cx="1620837"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a:solidFill>
                  <a:srgbClr val="CC0000"/>
                </a:solidFill>
                <a:latin typeface="Tahoma" panose="020B0604030504040204" pitchFamily="34" charset="0"/>
                <a:ea typeface="Tahoma" panose="020B0604030504040204" pitchFamily="34" charset="0"/>
                <a:cs typeface="Tahoma" panose="020B0604030504040204" pitchFamily="34" charset="0"/>
              </a:rPr>
              <a:t>Strategies choice</a:t>
            </a:r>
          </a:p>
        </p:txBody>
      </p:sp>
      <p:sp>
        <p:nvSpPr>
          <p:cNvPr id="57352" name="Rectangle 7"/>
          <p:cNvSpPr>
            <a:spLocks noChangeArrowheads="1"/>
          </p:cNvSpPr>
          <p:nvPr/>
        </p:nvSpPr>
        <p:spPr bwMode="auto">
          <a:xfrm>
            <a:off x="4706939" y="3984626"/>
            <a:ext cx="2052637"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sz="1400">
                <a:solidFill>
                  <a:srgbClr val="CC0000"/>
                </a:solidFill>
                <a:latin typeface="Tahoma" panose="020B0604030504040204" pitchFamily="34" charset="0"/>
                <a:ea typeface="Tahoma" panose="020B0604030504040204" pitchFamily="34" charset="0"/>
                <a:cs typeface="Tahoma" panose="020B0604030504040204" pitchFamily="34" charset="0"/>
              </a:rPr>
              <a:t>Expected results and activities definition</a:t>
            </a:r>
          </a:p>
        </p:txBody>
      </p:sp>
      <p:sp>
        <p:nvSpPr>
          <p:cNvPr id="57353" name="Rectangle 8"/>
          <p:cNvSpPr>
            <a:spLocks noChangeArrowheads="1"/>
          </p:cNvSpPr>
          <p:nvPr/>
        </p:nvSpPr>
        <p:spPr bwMode="auto">
          <a:xfrm>
            <a:off x="3432176" y="5708650"/>
            <a:ext cx="1160463"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sz="1400">
                <a:solidFill>
                  <a:srgbClr val="006600"/>
                </a:solidFill>
                <a:latin typeface="Tahoma" panose="020B0604030504040204" pitchFamily="34" charset="0"/>
                <a:ea typeface="Tahoma" panose="020B0604030504040204" pitchFamily="34" charset="0"/>
                <a:cs typeface="Tahoma" panose="020B0604030504040204" pitchFamily="34" charset="0"/>
              </a:rPr>
              <a:t>Timetable</a:t>
            </a:r>
          </a:p>
        </p:txBody>
      </p:sp>
      <p:sp>
        <p:nvSpPr>
          <p:cNvPr id="57354" name="Rectangle 9"/>
          <p:cNvSpPr>
            <a:spLocks noChangeArrowheads="1"/>
          </p:cNvSpPr>
          <p:nvPr/>
        </p:nvSpPr>
        <p:spPr bwMode="auto">
          <a:xfrm>
            <a:off x="1703388" y="4846638"/>
            <a:ext cx="1782762"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a:solidFill>
                  <a:srgbClr val="006600"/>
                </a:solidFill>
                <a:latin typeface="Tahoma" panose="020B0604030504040204" pitchFamily="34" charset="0"/>
                <a:ea typeface="Tahoma" panose="020B0604030504040204" pitchFamily="34" charset="0"/>
                <a:cs typeface="Tahoma" panose="020B0604030504040204" pitchFamily="34" charset="0"/>
              </a:rPr>
              <a:t>Resources provision</a:t>
            </a:r>
          </a:p>
        </p:txBody>
      </p:sp>
      <p:sp>
        <p:nvSpPr>
          <p:cNvPr id="57355" name="Rectangle 12"/>
          <p:cNvSpPr>
            <a:spLocks noChangeArrowheads="1"/>
          </p:cNvSpPr>
          <p:nvPr/>
        </p:nvSpPr>
        <p:spPr bwMode="auto">
          <a:xfrm>
            <a:off x="2640014" y="1123950"/>
            <a:ext cx="838691"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a:solidFill>
                  <a:srgbClr val="006600"/>
                </a:solidFill>
                <a:latin typeface="Tahoma" panose="020B0604030504040204" pitchFamily="34" charset="0"/>
                <a:ea typeface="Tahoma" panose="020B0604030504040204" pitchFamily="34" charset="0"/>
                <a:cs typeface="Tahoma" panose="020B0604030504040204" pitchFamily="34" charset="0"/>
              </a:rPr>
              <a:t>Monitoring</a:t>
            </a:r>
          </a:p>
        </p:txBody>
      </p:sp>
      <p:sp>
        <p:nvSpPr>
          <p:cNvPr id="57356" name="Rectangle 13"/>
          <p:cNvSpPr>
            <a:spLocks noChangeArrowheads="1"/>
          </p:cNvSpPr>
          <p:nvPr/>
        </p:nvSpPr>
        <p:spPr bwMode="auto">
          <a:xfrm>
            <a:off x="4874504" y="1339850"/>
            <a:ext cx="1715918"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sz="1400">
                <a:solidFill>
                  <a:srgbClr val="FF0000"/>
                </a:solidFill>
                <a:latin typeface="Tahoma" panose="020B0604030504040204" pitchFamily="34" charset="0"/>
                <a:ea typeface="Tahoma" panose="020B0604030504040204" pitchFamily="34" charset="0"/>
                <a:cs typeface="Tahoma" panose="020B0604030504040204" pitchFamily="34" charset="0"/>
              </a:rPr>
              <a:t>Process and Outcome</a:t>
            </a:r>
          </a:p>
          <a:p>
            <a:pPr algn="ctr" eaLnBrk="1" hangingPunct="1"/>
            <a:r>
              <a:rPr lang="it-IT" altLang="en-US" sz="1400">
                <a:solidFill>
                  <a:srgbClr val="FF0000"/>
                </a:solidFill>
                <a:latin typeface="Tahoma" panose="020B0604030504040204" pitchFamily="34" charset="0"/>
                <a:ea typeface="Tahoma" panose="020B0604030504040204" pitchFamily="34" charset="0"/>
                <a:cs typeface="Tahoma" panose="020B0604030504040204" pitchFamily="34" charset="0"/>
              </a:rPr>
              <a:t>Evaluation</a:t>
            </a:r>
          </a:p>
        </p:txBody>
      </p:sp>
      <p:sp>
        <p:nvSpPr>
          <p:cNvPr id="57364" name="Rectangle 14"/>
          <p:cNvSpPr>
            <a:spLocks noChangeArrowheads="1"/>
          </p:cNvSpPr>
          <p:nvPr/>
        </p:nvSpPr>
        <p:spPr bwMode="auto">
          <a:xfrm>
            <a:off x="6552976" y="5567364"/>
            <a:ext cx="1464119"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sz="1400">
                <a:solidFill>
                  <a:srgbClr val="0000FF"/>
                </a:solidFill>
                <a:latin typeface="Tahoma" panose="020B0604030504040204" pitchFamily="34" charset="0"/>
                <a:ea typeface="Tahoma" panose="020B0604030504040204" pitchFamily="34" charset="0"/>
                <a:cs typeface="Tahoma" panose="020B0604030504040204" pitchFamily="34" charset="0"/>
              </a:rPr>
              <a:t>Performance goals</a:t>
            </a:r>
          </a:p>
          <a:p>
            <a:pPr algn="ctr" eaLnBrk="1" hangingPunct="1"/>
            <a:r>
              <a:rPr lang="it-IT" altLang="en-US" sz="1400">
                <a:solidFill>
                  <a:srgbClr val="0000FF"/>
                </a:solidFill>
                <a:latin typeface="Tahoma" panose="020B0604030504040204" pitchFamily="34" charset="0"/>
                <a:ea typeface="Tahoma" panose="020B0604030504040204" pitchFamily="34" charset="0"/>
                <a:cs typeface="Tahoma" panose="020B0604030504040204" pitchFamily="34" charset="0"/>
              </a:rPr>
              <a:t>definition</a:t>
            </a:r>
          </a:p>
        </p:txBody>
      </p:sp>
      <p:sp>
        <p:nvSpPr>
          <p:cNvPr id="57365" name="Rectangle 15"/>
          <p:cNvSpPr>
            <a:spLocks noChangeArrowheads="1"/>
          </p:cNvSpPr>
          <p:nvPr/>
        </p:nvSpPr>
        <p:spPr bwMode="auto">
          <a:xfrm>
            <a:off x="8744515" y="3044826"/>
            <a:ext cx="1819729"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sz="1400">
                <a:solidFill>
                  <a:srgbClr val="0000FF"/>
                </a:solidFill>
                <a:latin typeface="Tahoma" panose="020B0604030504040204" pitchFamily="34" charset="0"/>
                <a:ea typeface="Tahoma" panose="020B0604030504040204" pitchFamily="34" charset="0"/>
                <a:cs typeface="Tahoma" panose="020B0604030504040204" pitchFamily="34" charset="0"/>
              </a:rPr>
              <a:t>Learning strategies </a:t>
            </a:r>
          </a:p>
          <a:p>
            <a:pPr algn="ctr" eaLnBrk="1" hangingPunct="1"/>
            <a:r>
              <a:rPr lang="it-IT" altLang="en-US" sz="1400">
                <a:solidFill>
                  <a:srgbClr val="0000FF"/>
                </a:solidFill>
                <a:latin typeface="Tahoma" panose="020B0604030504040204" pitchFamily="34" charset="0"/>
                <a:ea typeface="Tahoma" panose="020B0604030504040204" pitchFamily="34" charset="0"/>
                <a:cs typeface="Tahoma" panose="020B0604030504040204" pitchFamily="34" charset="0"/>
              </a:rPr>
              <a:t>and methods definition</a:t>
            </a:r>
          </a:p>
        </p:txBody>
      </p:sp>
      <p:sp>
        <p:nvSpPr>
          <p:cNvPr id="57366" name="Rectangle 16"/>
          <p:cNvSpPr>
            <a:spLocks noChangeArrowheads="1"/>
          </p:cNvSpPr>
          <p:nvPr/>
        </p:nvSpPr>
        <p:spPr bwMode="auto">
          <a:xfrm>
            <a:off x="8763000" y="2300288"/>
            <a:ext cx="1905000"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a:solidFill>
                  <a:srgbClr val="0000FF"/>
                </a:solidFill>
                <a:latin typeface="Tahoma" panose="020B0604030504040204" pitchFamily="34" charset="0"/>
                <a:ea typeface="Tahoma" panose="020B0604030504040204" pitchFamily="34" charset="0"/>
                <a:cs typeface="Tahoma" panose="020B0604030504040204" pitchFamily="34" charset="0"/>
              </a:rPr>
              <a:t>Evaluation plan setting</a:t>
            </a:r>
          </a:p>
        </p:txBody>
      </p:sp>
      <p:sp>
        <p:nvSpPr>
          <p:cNvPr id="57367" name="Rectangle 17"/>
          <p:cNvSpPr>
            <a:spLocks noChangeArrowheads="1"/>
          </p:cNvSpPr>
          <p:nvPr/>
        </p:nvSpPr>
        <p:spPr bwMode="auto">
          <a:xfrm>
            <a:off x="8688388" y="1506538"/>
            <a:ext cx="1493614" cy="193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en-US" sz="1400">
                <a:solidFill>
                  <a:srgbClr val="0000FF"/>
                </a:solidFill>
                <a:latin typeface="Tahoma" panose="020B0604030504040204" pitchFamily="34" charset="0"/>
                <a:ea typeface="Tahoma" panose="020B0604030504040204" pitchFamily="34" charset="0"/>
                <a:cs typeface="Tahoma" panose="020B0604030504040204" pitchFamily="34" charset="0"/>
              </a:rPr>
              <a:t>Traning Realization</a:t>
            </a:r>
          </a:p>
        </p:txBody>
      </p:sp>
      <p:sp>
        <p:nvSpPr>
          <p:cNvPr id="57361" name="Rectangle 18"/>
          <p:cNvSpPr>
            <a:spLocks noChangeArrowheads="1"/>
          </p:cNvSpPr>
          <p:nvPr/>
        </p:nvSpPr>
        <p:spPr bwMode="auto">
          <a:xfrm>
            <a:off x="4894264" y="4886326"/>
            <a:ext cx="1677987"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sz="1400">
                <a:solidFill>
                  <a:srgbClr val="CC0000"/>
                </a:solidFill>
                <a:latin typeface="Tahoma" panose="020B0604030504040204" pitchFamily="34" charset="0"/>
                <a:ea typeface="Tahoma" panose="020B0604030504040204" pitchFamily="34" charset="0"/>
                <a:cs typeface="Tahoma" panose="020B0604030504040204" pitchFamily="34" charset="0"/>
              </a:rPr>
              <a:t>Participants and tasks description</a:t>
            </a:r>
          </a:p>
        </p:txBody>
      </p:sp>
      <p:sp>
        <p:nvSpPr>
          <p:cNvPr id="57369" name="Rectangle 19"/>
          <p:cNvSpPr>
            <a:spLocks noChangeArrowheads="1"/>
          </p:cNvSpPr>
          <p:nvPr/>
        </p:nvSpPr>
        <p:spPr bwMode="auto">
          <a:xfrm>
            <a:off x="7171720" y="981076"/>
            <a:ext cx="1050544"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sz="1400">
                <a:solidFill>
                  <a:srgbClr val="0000FF"/>
                </a:solidFill>
                <a:latin typeface="Tahoma" panose="020B0604030504040204" pitchFamily="34" charset="0"/>
                <a:ea typeface="Tahoma" panose="020B0604030504040204" pitchFamily="34" charset="0"/>
                <a:cs typeface="Tahoma" panose="020B0604030504040204" pitchFamily="34" charset="0"/>
              </a:rPr>
              <a:t>Performance </a:t>
            </a:r>
          </a:p>
          <a:p>
            <a:pPr algn="ctr" eaLnBrk="1" hangingPunct="1"/>
            <a:r>
              <a:rPr lang="it-IT" altLang="en-US" sz="1400">
                <a:solidFill>
                  <a:srgbClr val="0000FF"/>
                </a:solidFill>
                <a:latin typeface="Tahoma" panose="020B0604030504040204" pitchFamily="34" charset="0"/>
                <a:ea typeface="Tahoma" panose="020B0604030504040204" pitchFamily="34" charset="0"/>
                <a:cs typeface="Tahoma" panose="020B0604030504040204" pitchFamily="34" charset="0"/>
              </a:rPr>
              <a:t>Evaluation</a:t>
            </a:r>
          </a:p>
        </p:txBody>
      </p:sp>
      <p:sp>
        <p:nvSpPr>
          <p:cNvPr id="57370" name="Rectangle 20"/>
          <p:cNvSpPr>
            <a:spLocks noChangeArrowheads="1"/>
          </p:cNvSpPr>
          <p:nvPr/>
        </p:nvSpPr>
        <p:spPr bwMode="auto">
          <a:xfrm>
            <a:off x="8418753" y="4797426"/>
            <a:ext cx="1263166"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sz="1400">
                <a:solidFill>
                  <a:srgbClr val="0000FF"/>
                </a:solidFill>
                <a:latin typeface="Tahoma" panose="020B0604030504040204" pitchFamily="34" charset="0"/>
                <a:ea typeface="Tahoma" panose="020B0604030504040204" pitchFamily="34" charset="0"/>
                <a:cs typeface="Tahoma" panose="020B0604030504040204" pitchFamily="34" charset="0"/>
              </a:rPr>
              <a:t>Learning needs </a:t>
            </a:r>
          </a:p>
          <a:p>
            <a:pPr algn="ctr" eaLnBrk="1" hangingPunct="1"/>
            <a:r>
              <a:rPr lang="it-IT" altLang="en-US" sz="1400">
                <a:solidFill>
                  <a:srgbClr val="0000FF"/>
                </a:solidFill>
                <a:latin typeface="Tahoma" panose="020B0604030504040204" pitchFamily="34" charset="0"/>
                <a:ea typeface="Tahoma" panose="020B0604030504040204" pitchFamily="34" charset="0"/>
                <a:cs typeface="Tahoma" panose="020B0604030504040204" pitchFamily="34" charset="0"/>
              </a:rPr>
              <a:t>analysis</a:t>
            </a:r>
          </a:p>
        </p:txBody>
      </p:sp>
      <p:sp>
        <p:nvSpPr>
          <p:cNvPr id="57371" name="Rectangle 21"/>
          <p:cNvSpPr>
            <a:spLocks noChangeArrowheads="1"/>
          </p:cNvSpPr>
          <p:nvPr/>
        </p:nvSpPr>
        <p:spPr bwMode="auto">
          <a:xfrm>
            <a:off x="8547275" y="3962401"/>
            <a:ext cx="1585562" cy="38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sz="1400">
                <a:solidFill>
                  <a:srgbClr val="0000FF"/>
                </a:solidFill>
                <a:latin typeface="Tahoma" panose="020B0604030504040204" pitchFamily="34" charset="0"/>
                <a:ea typeface="Tahoma" panose="020B0604030504040204" pitchFamily="34" charset="0"/>
                <a:cs typeface="Tahoma" panose="020B0604030504040204" pitchFamily="34" charset="0"/>
              </a:rPr>
              <a:t>Learning objectives </a:t>
            </a:r>
          </a:p>
          <a:p>
            <a:pPr algn="ctr" eaLnBrk="1" hangingPunct="1"/>
            <a:r>
              <a:rPr lang="it-IT" altLang="en-US" sz="1400">
                <a:solidFill>
                  <a:srgbClr val="0000FF"/>
                </a:solidFill>
                <a:latin typeface="Tahoma" panose="020B0604030504040204" pitchFamily="34" charset="0"/>
                <a:ea typeface="Tahoma" panose="020B0604030504040204" pitchFamily="34" charset="0"/>
                <a:cs typeface="Tahoma" panose="020B0604030504040204" pitchFamily="34" charset="0"/>
              </a:rPr>
              <a:t>definition</a:t>
            </a:r>
          </a:p>
        </p:txBody>
      </p:sp>
      <p:sp>
        <p:nvSpPr>
          <p:cNvPr id="2" name="Line 26"/>
          <p:cNvSpPr>
            <a:spLocks noChangeShapeType="1"/>
          </p:cNvSpPr>
          <p:nvPr/>
        </p:nvSpPr>
        <p:spPr bwMode="auto">
          <a:xfrm flipH="1">
            <a:off x="4840288" y="5397501"/>
            <a:ext cx="609600" cy="339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Tahoma" panose="020B0604030504040204" pitchFamily="34" charset="0"/>
              <a:ea typeface="Tahoma" panose="020B0604030504040204" pitchFamily="34" charset="0"/>
              <a:cs typeface="Tahoma" panose="020B0604030504040204" pitchFamily="34" charset="0"/>
            </a:endParaRPr>
          </a:p>
        </p:txBody>
      </p:sp>
      <p:sp>
        <p:nvSpPr>
          <p:cNvPr id="57373" name="Line 27"/>
          <p:cNvSpPr>
            <a:spLocks noChangeShapeType="1"/>
          </p:cNvSpPr>
          <p:nvPr/>
        </p:nvSpPr>
        <p:spPr bwMode="auto">
          <a:xfrm>
            <a:off x="5907088" y="5397501"/>
            <a:ext cx="457200" cy="339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Tahoma" panose="020B0604030504040204" pitchFamily="34" charset="0"/>
              <a:ea typeface="Tahoma" panose="020B0604030504040204" pitchFamily="34" charset="0"/>
              <a:cs typeface="Tahoma" panose="020B0604030504040204" pitchFamily="34" charset="0"/>
            </a:endParaRPr>
          </a:p>
        </p:txBody>
      </p:sp>
      <p:sp>
        <p:nvSpPr>
          <p:cNvPr id="3" name="Line 28"/>
          <p:cNvSpPr>
            <a:spLocks noChangeShapeType="1"/>
          </p:cNvSpPr>
          <p:nvPr/>
        </p:nvSpPr>
        <p:spPr bwMode="auto">
          <a:xfrm flipH="1" flipV="1">
            <a:off x="2855913" y="5205413"/>
            <a:ext cx="533400" cy="425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Tahoma" panose="020B0604030504040204" pitchFamily="34" charset="0"/>
              <a:ea typeface="Tahoma" panose="020B0604030504040204" pitchFamily="34" charset="0"/>
              <a:cs typeface="Tahoma" panose="020B0604030504040204" pitchFamily="34" charset="0"/>
            </a:endParaRPr>
          </a:p>
        </p:txBody>
      </p:sp>
      <p:sp>
        <p:nvSpPr>
          <p:cNvPr id="57368" name="Line 29"/>
          <p:cNvSpPr>
            <a:spLocks noChangeShapeType="1"/>
          </p:cNvSpPr>
          <p:nvPr/>
        </p:nvSpPr>
        <p:spPr bwMode="auto">
          <a:xfrm flipH="1" flipV="1">
            <a:off x="2063750" y="4052888"/>
            <a:ext cx="304800" cy="595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Tahoma" panose="020B0604030504040204" pitchFamily="34" charset="0"/>
              <a:ea typeface="Tahoma" panose="020B0604030504040204" pitchFamily="34" charset="0"/>
              <a:cs typeface="Tahoma" panose="020B0604030504040204" pitchFamily="34" charset="0"/>
            </a:endParaRPr>
          </a:p>
        </p:txBody>
      </p:sp>
      <p:sp>
        <p:nvSpPr>
          <p:cNvPr id="4" name="Line 30"/>
          <p:cNvSpPr>
            <a:spLocks noChangeShapeType="1"/>
          </p:cNvSpPr>
          <p:nvPr/>
        </p:nvSpPr>
        <p:spPr bwMode="auto">
          <a:xfrm flipV="1">
            <a:off x="1944688" y="2797175"/>
            <a:ext cx="76200" cy="679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Tahoma" panose="020B0604030504040204" pitchFamily="34" charset="0"/>
              <a:ea typeface="Tahoma" panose="020B0604030504040204" pitchFamily="34" charset="0"/>
              <a:cs typeface="Tahoma" panose="020B0604030504040204" pitchFamily="34" charset="0"/>
            </a:endParaRPr>
          </a:p>
        </p:txBody>
      </p:sp>
      <p:sp>
        <p:nvSpPr>
          <p:cNvPr id="5" name="Line 31"/>
          <p:cNvSpPr>
            <a:spLocks noChangeShapeType="1"/>
          </p:cNvSpPr>
          <p:nvPr/>
        </p:nvSpPr>
        <p:spPr bwMode="auto">
          <a:xfrm flipV="1">
            <a:off x="2135188" y="1484313"/>
            <a:ext cx="360362" cy="863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Tahoma" panose="020B0604030504040204" pitchFamily="34" charset="0"/>
              <a:ea typeface="Tahoma" panose="020B0604030504040204" pitchFamily="34" charset="0"/>
              <a:cs typeface="Tahoma" panose="020B0604030504040204" pitchFamily="34" charset="0"/>
            </a:endParaRPr>
          </a:p>
        </p:txBody>
      </p:sp>
      <p:sp>
        <p:nvSpPr>
          <p:cNvPr id="6" name="Line 32"/>
          <p:cNvSpPr>
            <a:spLocks noChangeShapeType="1"/>
          </p:cNvSpPr>
          <p:nvPr/>
        </p:nvSpPr>
        <p:spPr bwMode="auto">
          <a:xfrm>
            <a:off x="3719513" y="1196976"/>
            <a:ext cx="863600" cy="1428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Tahoma" panose="020B0604030504040204" pitchFamily="34" charset="0"/>
              <a:ea typeface="Tahoma" panose="020B0604030504040204" pitchFamily="34" charset="0"/>
              <a:cs typeface="Tahoma" panose="020B0604030504040204" pitchFamily="34" charset="0"/>
            </a:endParaRPr>
          </a:p>
        </p:txBody>
      </p:sp>
      <p:sp>
        <p:nvSpPr>
          <p:cNvPr id="57379" name="Line 35"/>
          <p:cNvSpPr>
            <a:spLocks noChangeShapeType="1"/>
          </p:cNvSpPr>
          <p:nvPr/>
        </p:nvSpPr>
        <p:spPr bwMode="auto">
          <a:xfrm flipV="1">
            <a:off x="8256588" y="5348288"/>
            <a:ext cx="381000" cy="34131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Tahoma" panose="020B0604030504040204" pitchFamily="34" charset="0"/>
              <a:ea typeface="Tahoma" panose="020B0604030504040204" pitchFamily="34" charset="0"/>
              <a:cs typeface="Tahoma" panose="020B0604030504040204" pitchFamily="34" charset="0"/>
            </a:endParaRPr>
          </a:p>
        </p:txBody>
      </p:sp>
      <p:sp>
        <p:nvSpPr>
          <p:cNvPr id="57380" name="Line 36"/>
          <p:cNvSpPr>
            <a:spLocks noChangeShapeType="1"/>
          </p:cNvSpPr>
          <p:nvPr/>
        </p:nvSpPr>
        <p:spPr bwMode="auto">
          <a:xfrm flipV="1">
            <a:off x="9336088" y="4471989"/>
            <a:ext cx="228600" cy="339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Tahoma" panose="020B0604030504040204" pitchFamily="34" charset="0"/>
              <a:ea typeface="Tahoma" panose="020B0604030504040204" pitchFamily="34" charset="0"/>
              <a:cs typeface="Tahoma" panose="020B0604030504040204" pitchFamily="34" charset="0"/>
            </a:endParaRPr>
          </a:p>
        </p:txBody>
      </p:sp>
      <p:sp>
        <p:nvSpPr>
          <p:cNvPr id="57381" name="Line 37"/>
          <p:cNvSpPr>
            <a:spLocks noChangeShapeType="1"/>
          </p:cNvSpPr>
          <p:nvPr/>
        </p:nvSpPr>
        <p:spPr bwMode="auto">
          <a:xfrm flipV="1">
            <a:off x="9869488" y="3484563"/>
            <a:ext cx="76200" cy="4238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Tahoma" panose="020B0604030504040204" pitchFamily="34" charset="0"/>
              <a:ea typeface="Tahoma" panose="020B0604030504040204" pitchFamily="34" charset="0"/>
              <a:cs typeface="Tahoma" panose="020B0604030504040204" pitchFamily="34" charset="0"/>
            </a:endParaRPr>
          </a:p>
        </p:txBody>
      </p:sp>
      <p:sp>
        <p:nvSpPr>
          <p:cNvPr id="57382" name="Line 38"/>
          <p:cNvSpPr>
            <a:spLocks noChangeShapeType="1"/>
          </p:cNvSpPr>
          <p:nvPr/>
        </p:nvSpPr>
        <p:spPr bwMode="auto">
          <a:xfrm flipH="1" flipV="1">
            <a:off x="9742488" y="2600325"/>
            <a:ext cx="152400" cy="425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Tahoma" panose="020B0604030504040204" pitchFamily="34" charset="0"/>
              <a:ea typeface="Tahoma" panose="020B0604030504040204" pitchFamily="34" charset="0"/>
              <a:cs typeface="Tahoma" panose="020B0604030504040204" pitchFamily="34" charset="0"/>
            </a:endParaRPr>
          </a:p>
        </p:txBody>
      </p:sp>
      <p:sp>
        <p:nvSpPr>
          <p:cNvPr id="57383" name="Line 39"/>
          <p:cNvSpPr>
            <a:spLocks noChangeShapeType="1"/>
          </p:cNvSpPr>
          <p:nvPr/>
        </p:nvSpPr>
        <p:spPr bwMode="auto">
          <a:xfrm flipH="1" flipV="1">
            <a:off x="9259888" y="1790700"/>
            <a:ext cx="304800" cy="425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Tahoma" panose="020B0604030504040204" pitchFamily="34" charset="0"/>
              <a:ea typeface="Tahoma" panose="020B0604030504040204" pitchFamily="34" charset="0"/>
              <a:cs typeface="Tahoma" panose="020B0604030504040204" pitchFamily="34" charset="0"/>
            </a:endParaRPr>
          </a:p>
        </p:txBody>
      </p:sp>
      <p:sp>
        <p:nvSpPr>
          <p:cNvPr id="57384" name="Line 40"/>
          <p:cNvSpPr>
            <a:spLocks noChangeShapeType="1"/>
          </p:cNvSpPr>
          <p:nvPr/>
        </p:nvSpPr>
        <p:spPr bwMode="auto">
          <a:xfrm flipH="1" flipV="1">
            <a:off x="8399464" y="1244600"/>
            <a:ext cx="504825"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Tahoma" panose="020B0604030504040204" pitchFamily="34" charset="0"/>
              <a:ea typeface="Tahoma" panose="020B0604030504040204" pitchFamily="34" charset="0"/>
              <a:cs typeface="Tahoma" panose="020B0604030504040204" pitchFamily="34" charset="0"/>
            </a:endParaRPr>
          </a:p>
        </p:txBody>
      </p:sp>
      <p:sp>
        <p:nvSpPr>
          <p:cNvPr id="57385" name="Text Box 41"/>
          <p:cNvSpPr txBox="1">
            <a:spLocks noChangeArrowheads="1"/>
          </p:cNvSpPr>
          <p:nvPr/>
        </p:nvSpPr>
        <p:spPr bwMode="auto">
          <a:xfrm>
            <a:off x="7002484" y="2924176"/>
            <a:ext cx="1439817" cy="286232"/>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sz="1400" b="1">
                <a:solidFill>
                  <a:schemeClr val="bg1"/>
                </a:solidFill>
                <a:latin typeface="Tahoma" panose="020B0604030504040204" pitchFamily="34" charset="0"/>
                <a:ea typeface="Tahoma" panose="020B0604030504040204" pitchFamily="34" charset="0"/>
                <a:cs typeface="Tahoma" panose="020B0604030504040204" pitchFamily="34" charset="0"/>
              </a:rPr>
              <a:t>Training cycle</a:t>
            </a:r>
          </a:p>
        </p:txBody>
      </p:sp>
      <p:sp>
        <p:nvSpPr>
          <p:cNvPr id="7" name="Text Box 42"/>
          <p:cNvSpPr txBox="1">
            <a:spLocks noChangeArrowheads="1"/>
          </p:cNvSpPr>
          <p:nvPr/>
        </p:nvSpPr>
        <p:spPr bwMode="auto">
          <a:xfrm>
            <a:off x="3034641" y="2911475"/>
            <a:ext cx="1580881" cy="480131"/>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it-IT" altLang="en-US" sz="1400" b="1">
                <a:solidFill>
                  <a:schemeClr val="bg1"/>
                </a:solidFill>
                <a:latin typeface="Tahoma" panose="020B0604030504040204" pitchFamily="34" charset="0"/>
                <a:ea typeface="Tahoma" panose="020B0604030504040204" pitchFamily="34" charset="0"/>
                <a:cs typeface="Tahoma" panose="020B0604030504040204" pitchFamily="34" charset="0"/>
              </a:rPr>
              <a:t>Project cycle </a:t>
            </a:r>
          </a:p>
          <a:p>
            <a:pPr algn="ctr" eaLnBrk="1" hangingPunct="1"/>
            <a:r>
              <a:rPr lang="it-IT" altLang="en-US" sz="1400" b="1">
                <a:solidFill>
                  <a:schemeClr val="bg1"/>
                </a:solidFill>
                <a:latin typeface="Tahoma" panose="020B0604030504040204" pitchFamily="34" charset="0"/>
                <a:ea typeface="Tahoma" panose="020B0604030504040204" pitchFamily="34" charset="0"/>
                <a:cs typeface="Tahoma" panose="020B0604030504040204" pitchFamily="34" charset="0"/>
              </a:rPr>
              <a:t>in public health</a:t>
            </a:r>
          </a:p>
        </p:txBody>
      </p:sp>
      <p:sp>
        <p:nvSpPr>
          <p:cNvPr id="8" name="Line 40"/>
          <p:cNvSpPr>
            <a:spLocks noChangeShapeType="1"/>
          </p:cNvSpPr>
          <p:nvPr/>
        </p:nvSpPr>
        <p:spPr bwMode="auto">
          <a:xfrm flipH="1">
            <a:off x="6527801" y="1268413"/>
            <a:ext cx="504825"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400">
              <a:latin typeface="Tahoma" panose="020B0604030504040204" pitchFamily="34" charset="0"/>
              <a:ea typeface="Tahoma" panose="020B0604030504040204" pitchFamily="34" charset="0"/>
              <a:cs typeface="Tahoma" panose="020B0604030504040204" pitchFamily="34" charset="0"/>
            </a:endParaRPr>
          </a:p>
        </p:txBody>
      </p:sp>
      <p:cxnSp>
        <p:nvCxnSpPr>
          <p:cNvPr id="9" name="Connettore 2 44"/>
          <p:cNvCxnSpPr>
            <a:cxnSpLocks noChangeShapeType="1"/>
            <a:stCxn id="57352" idx="2"/>
            <a:endCxn id="57361" idx="0"/>
          </p:cNvCxnSpPr>
          <p:nvPr/>
        </p:nvCxnSpPr>
        <p:spPr bwMode="auto">
          <a:xfrm>
            <a:off x="5733258" y="4372424"/>
            <a:ext cx="0" cy="513902"/>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0" name="Connettore 2 47"/>
          <p:cNvCxnSpPr>
            <a:cxnSpLocks noChangeShapeType="1"/>
            <a:stCxn id="57352" idx="2"/>
            <a:endCxn id="57361" idx="0"/>
          </p:cNvCxnSpPr>
          <p:nvPr/>
        </p:nvCxnSpPr>
        <p:spPr bwMode="auto">
          <a:xfrm>
            <a:off x="5733258" y="4372424"/>
            <a:ext cx="0" cy="513902"/>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1" name="Connettore 2 49"/>
          <p:cNvCxnSpPr>
            <a:cxnSpLocks noChangeShapeType="1"/>
            <a:stCxn id="57352" idx="2"/>
            <a:endCxn id="57361" idx="0"/>
          </p:cNvCxnSpPr>
          <p:nvPr/>
        </p:nvCxnSpPr>
        <p:spPr bwMode="auto">
          <a:xfrm>
            <a:off x="5733258" y="4372424"/>
            <a:ext cx="0" cy="513902"/>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2" name="Connettore 2 51"/>
          <p:cNvCxnSpPr>
            <a:cxnSpLocks noChangeShapeType="1"/>
            <a:stCxn id="57352" idx="2"/>
            <a:endCxn id="57361" idx="0"/>
          </p:cNvCxnSpPr>
          <p:nvPr/>
        </p:nvCxnSpPr>
        <p:spPr bwMode="auto">
          <a:xfrm>
            <a:off x="5733258" y="4372424"/>
            <a:ext cx="0" cy="513902"/>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cxnSp>
        <p:nvCxnSpPr>
          <p:cNvPr id="13" name="Connettore 2 53"/>
          <p:cNvCxnSpPr>
            <a:cxnSpLocks noChangeShapeType="1"/>
            <a:stCxn id="57352" idx="2"/>
            <a:endCxn id="57361" idx="0"/>
          </p:cNvCxnSpPr>
          <p:nvPr/>
        </p:nvCxnSpPr>
        <p:spPr bwMode="auto">
          <a:xfrm>
            <a:off x="5733258" y="4372424"/>
            <a:ext cx="0" cy="513902"/>
          </a:xfrm>
          <a:prstGeom prst="straightConnector1">
            <a:avLst/>
          </a:prstGeom>
          <a:noFill/>
          <a:ln w="1905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959410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3" fill="hold" grpId="0" nodeType="clickEffect">
                                  <p:stCondLst>
                                    <p:cond delay="0"/>
                                  </p:stCondLst>
                                  <p:childTnLst>
                                    <p:set>
                                      <p:cBhvr>
                                        <p:cTn id="6" dur="1" fill="hold">
                                          <p:stCondLst>
                                            <p:cond delay="0"/>
                                          </p:stCondLst>
                                        </p:cTn>
                                        <p:tgtEl>
                                          <p:spTgt spid="57385"/>
                                        </p:tgtEl>
                                        <p:attrNameLst>
                                          <p:attrName>style.visibility</p:attrName>
                                        </p:attrNameLst>
                                      </p:cBhvr>
                                      <p:to>
                                        <p:strVal val="visible"/>
                                      </p:to>
                                    </p:set>
                                    <p:animEffect transition="in" filter="strips(upRight)">
                                      <p:cBhvr>
                                        <p:cTn id="7" dur="500"/>
                                        <p:tgtEl>
                                          <p:spTgt spid="57385"/>
                                        </p:tgtEl>
                                      </p:cBhvr>
                                    </p:animEffect>
                                  </p:childTnLst>
                                </p:cTn>
                              </p:par>
                            </p:childTnLst>
                          </p:cTn>
                        </p:par>
                        <p:par>
                          <p:cTn id="8" fill="hold" nodeType="afterGroup">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57373"/>
                                        </p:tgtEl>
                                        <p:attrNameLst>
                                          <p:attrName>style.visibility</p:attrName>
                                        </p:attrNameLst>
                                      </p:cBhvr>
                                      <p:to>
                                        <p:strVal val="visible"/>
                                      </p:to>
                                    </p:set>
                                    <p:animEffect transition="in" filter="strips(upRight)">
                                      <p:cBhvr>
                                        <p:cTn id="11" dur="500"/>
                                        <p:tgtEl>
                                          <p:spTgt spid="57373"/>
                                        </p:tgtEl>
                                      </p:cBhvr>
                                    </p:animEffect>
                                  </p:childTnLst>
                                </p:cTn>
                              </p:par>
                            </p:childTnLst>
                          </p:cTn>
                        </p:par>
                        <p:par>
                          <p:cTn id="12" fill="hold" nodeType="afterGroup">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57364"/>
                                        </p:tgtEl>
                                        <p:attrNameLst>
                                          <p:attrName>style.visibility</p:attrName>
                                        </p:attrNameLst>
                                      </p:cBhvr>
                                      <p:to>
                                        <p:strVal val="visible"/>
                                      </p:to>
                                    </p:set>
                                    <p:animEffect transition="in" filter="strips(upRight)">
                                      <p:cBhvr>
                                        <p:cTn id="15" dur="500"/>
                                        <p:tgtEl>
                                          <p:spTgt spid="57364"/>
                                        </p:tgtEl>
                                      </p:cBhvr>
                                    </p:animEffect>
                                  </p:childTnLst>
                                </p:cTn>
                              </p:par>
                            </p:childTnLst>
                          </p:cTn>
                        </p:par>
                        <p:par>
                          <p:cTn id="16" fill="hold" nodeType="afterGroup">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57379"/>
                                        </p:tgtEl>
                                        <p:attrNameLst>
                                          <p:attrName>style.visibility</p:attrName>
                                        </p:attrNameLst>
                                      </p:cBhvr>
                                      <p:to>
                                        <p:strVal val="visible"/>
                                      </p:to>
                                    </p:set>
                                    <p:animEffect transition="in" filter="strips(upRight)">
                                      <p:cBhvr>
                                        <p:cTn id="19" dur="500"/>
                                        <p:tgtEl>
                                          <p:spTgt spid="57379"/>
                                        </p:tgtEl>
                                      </p:cBhvr>
                                    </p:animEffect>
                                  </p:childTnLst>
                                </p:cTn>
                              </p:par>
                            </p:childTnLst>
                          </p:cTn>
                        </p:par>
                        <p:par>
                          <p:cTn id="20" fill="hold" nodeType="afterGroup">
                            <p:stCondLst>
                              <p:cond delay="2000"/>
                            </p:stCondLst>
                            <p:childTnLst>
                              <p:par>
                                <p:cTn id="21" presetID="18" presetClass="entr" presetSubtype="3" fill="hold" grpId="0" nodeType="afterEffect">
                                  <p:stCondLst>
                                    <p:cond delay="0"/>
                                  </p:stCondLst>
                                  <p:childTnLst>
                                    <p:set>
                                      <p:cBhvr>
                                        <p:cTn id="22" dur="1" fill="hold">
                                          <p:stCondLst>
                                            <p:cond delay="0"/>
                                          </p:stCondLst>
                                        </p:cTn>
                                        <p:tgtEl>
                                          <p:spTgt spid="57370"/>
                                        </p:tgtEl>
                                        <p:attrNameLst>
                                          <p:attrName>style.visibility</p:attrName>
                                        </p:attrNameLst>
                                      </p:cBhvr>
                                      <p:to>
                                        <p:strVal val="visible"/>
                                      </p:to>
                                    </p:set>
                                    <p:animEffect transition="in" filter="strips(upRight)">
                                      <p:cBhvr>
                                        <p:cTn id="23" dur="500"/>
                                        <p:tgtEl>
                                          <p:spTgt spid="57370"/>
                                        </p:tgtEl>
                                      </p:cBhvr>
                                    </p:animEffect>
                                  </p:childTnLst>
                                </p:cTn>
                              </p:par>
                            </p:childTnLst>
                          </p:cTn>
                        </p:par>
                        <p:par>
                          <p:cTn id="24" fill="hold" nodeType="afterGroup">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57380"/>
                                        </p:tgtEl>
                                        <p:attrNameLst>
                                          <p:attrName>style.visibility</p:attrName>
                                        </p:attrNameLst>
                                      </p:cBhvr>
                                      <p:to>
                                        <p:strVal val="visible"/>
                                      </p:to>
                                    </p:set>
                                    <p:animEffect transition="in" filter="strips(upRight)">
                                      <p:cBhvr>
                                        <p:cTn id="27" dur="500"/>
                                        <p:tgtEl>
                                          <p:spTgt spid="57380"/>
                                        </p:tgtEl>
                                      </p:cBhvr>
                                    </p:animEffect>
                                  </p:childTnLst>
                                </p:cTn>
                              </p:par>
                            </p:childTnLst>
                          </p:cTn>
                        </p:par>
                        <p:par>
                          <p:cTn id="28" fill="hold" nodeType="afterGroup">
                            <p:stCondLst>
                              <p:cond delay="3000"/>
                            </p:stCondLst>
                            <p:childTnLst>
                              <p:par>
                                <p:cTn id="29" presetID="18" presetClass="entr" presetSubtype="3" fill="hold" grpId="0" nodeType="afterEffect">
                                  <p:stCondLst>
                                    <p:cond delay="0"/>
                                  </p:stCondLst>
                                  <p:childTnLst>
                                    <p:set>
                                      <p:cBhvr>
                                        <p:cTn id="30" dur="1" fill="hold">
                                          <p:stCondLst>
                                            <p:cond delay="0"/>
                                          </p:stCondLst>
                                        </p:cTn>
                                        <p:tgtEl>
                                          <p:spTgt spid="57371"/>
                                        </p:tgtEl>
                                        <p:attrNameLst>
                                          <p:attrName>style.visibility</p:attrName>
                                        </p:attrNameLst>
                                      </p:cBhvr>
                                      <p:to>
                                        <p:strVal val="visible"/>
                                      </p:to>
                                    </p:set>
                                    <p:animEffect transition="in" filter="strips(upRight)">
                                      <p:cBhvr>
                                        <p:cTn id="31" dur="500"/>
                                        <p:tgtEl>
                                          <p:spTgt spid="57371"/>
                                        </p:tgtEl>
                                      </p:cBhvr>
                                    </p:animEffect>
                                  </p:childTnLst>
                                </p:cTn>
                              </p:par>
                            </p:childTnLst>
                          </p:cTn>
                        </p:par>
                        <p:par>
                          <p:cTn id="32" fill="hold" nodeType="afterGroup">
                            <p:stCondLst>
                              <p:cond delay="3500"/>
                            </p:stCondLst>
                            <p:childTnLst>
                              <p:par>
                                <p:cTn id="33" presetID="18" presetClass="entr" presetSubtype="3" fill="hold" grpId="0" nodeType="afterEffect">
                                  <p:stCondLst>
                                    <p:cond delay="0"/>
                                  </p:stCondLst>
                                  <p:childTnLst>
                                    <p:set>
                                      <p:cBhvr>
                                        <p:cTn id="34" dur="1" fill="hold">
                                          <p:stCondLst>
                                            <p:cond delay="0"/>
                                          </p:stCondLst>
                                        </p:cTn>
                                        <p:tgtEl>
                                          <p:spTgt spid="57381"/>
                                        </p:tgtEl>
                                        <p:attrNameLst>
                                          <p:attrName>style.visibility</p:attrName>
                                        </p:attrNameLst>
                                      </p:cBhvr>
                                      <p:to>
                                        <p:strVal val="visible"/>
                                      </p:to>
                                    </p:set>
                                    <p:animEffect transition="in" filter="strips(upRight)">
                                      <p:cBhvr>
                                        <p:cTn id="35" dur="500"/>
                                        <p:tgtEl>
                                          <p:spTgt spid="57381"/>
                                        </p:tgtEl>
                                      </p:cBhvr>
                                    </p:animEffect>
                                  </p:childTnLst>
                                </p:cTn>
                              </p:par>
                            </p:childTnLst>
                          </p:cTn>
                        </p:par>
                        <p:par>
                          <p:cTn id="36" fill="hold" nodeType="afterGroup">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7365"/>
                                        </p:tgtEl>
                                        <p:attrNameLst>
                                          <p:attrName>style.visibility</p:attrName>
                                        </p:attrNameLst>
                                      </p:cBhvr>
                                      <p:to>
                                        <p:strVal val="visible"/>
                                      </p:to>
                                    </p:set>
                                    <p:animEffect transition="in" filter="strips(upRight)">
                                      <p:cBhvr>
                                        <p:cTn id="39" dur="500"/>
                                        <p:tgtEl>
                                          <p:spTgt spid="57365"/>
                                        </p:tgtEl>
                                      </p:cBhvr>
                                    </p:animEffect>
                                  </p:childTnLst>
                                </p:cTn>
                              </p:par>
                            </p:childTnLst>
                          </p:cTn>
                        </p:par>
                        <p:par>
                          <p:cTn id="40" fill="hold" nodeType="afterGroup">
                            <p:stCondLst>
                              <p:cond delay="4500"/>
                            </p:stCondLst>
                            <p:childTnLst>
                              <p:par>
                                <p:cTn id="41" presetID="18" presetClass="entr" presetSubtype="3" fill="hold" grpId="0" nodeType="afterEffect">
                                  <p:stCondLst>
                                    <p:cond delay="0"/>
                                  </p:stCondLst>
                                  <p:childTnLst>
                                    <p:set>
                                      <p:cBhvr>
                                        <p:cTn id="42" dur="1" fill="hold">
                                          <p:stCondLst>
                                            <p:cond delay="0"/>
                                          </p:stCondLst>
                                        </p:cTn>
                                        <p:tgtEl>
                                          <p:spTgt spid="57382"/>
                                        </p:tgtEl>
                                        <p:attrNameLst>
                                          <p:attrName>style.visibility</p:attrName>
                                        </p:attrNameLst>
                                      </p:cBhvr>
                                      <p:to>
                                        <p:strVal val="visible"/>
                                      </p:to>
                                    </p:set>
                                    <p:animEffect transition="in" filter="strips(upRight)">
                                      <p:cBhvr>
                                        <p:cTn id="43" dur="500"/>
                                        <p:tgtEl>
                                          <p:spTgt spid="57382"/>
                                        </p:tgtEl>
                                      </p:cBhvr>
                                    </p:animEffect>
                                  </p:childTnLst>
                                </p:cTn>
                              </p:par>
                            </p:childTnLst>
                          </p:cTn>
                        </p:par>
                        <p:par>
                          <p:cTn id="44" fill="hold" nodeType="afterGroup">
                            <p:stCondLst>
                              <p:cond delay="5000"/>
                            </p:stCondLst>
                            <p:childTnLst>
                              <p:par>
                                <p:cTn id="45" presetID="18" presetClass="entr" presetSubtype="3" fill="hold" grpId="0" nodeType="afterEffect">
                                  <p:stCondLst>
                                    <p:cond delay="0"/>
                                  </p:stCondLst>
                                  <p:childTnLst>
                                    <p:set>
                                      <p:cBhvr>
                                        <p:cTn id="46" dur="1" fill="hold">
                                          <p:stCondLst>
                                            <p:cond delay="0"/>
                                          </p:stCondLst>
                                        </p:cTn>
                                        <p:tgtEl>
                                          <p:spTgt spid="57366"/>
                                        </p:tgtEl>
                                        <p:attrNameLst>
                                          <p:attrName>style.visibility</p:attrName>
                                        </p:attrNameLst>
                                      </p:cBhvr>
                                      <p:to>
                                        <p:strVal val="visible"/>
                                      </p:to>
                                    </p:set>
                                    <p:animEffect transition="in" filter="strips(upRight)">
                                      <p:cBhvr>
                                        <p:cTn id="47" dur="500"/>
                                        <p:tgtEl>
                                          <p:spTgt spid="57366"/>
                                        </p:tgtEl>
                                      </p:cBhvr>
                                    </p:animEffect>
                                  </p:childTnLst>
                                </p:cTn>
                              </p:par>
                            </p:childTnLst>
                          </p:cTn>
                        </p:par>
                        <p:par>
                          <p:cTn id="48" fill="hold" nodeType="afterGroup">
                            <p:stCondLst>
                              <p:cond delay="5500"/>
                            </p:stCondLst>
                            <p:childTnLst>
                              <p:par>
                                <p:cTn id="49" presetID="18" presetClass="entr" presetSubtype="3" fill="hold" grpId="0" nodeType="afterEffect">
                                  <p:stCondLst>
                                    <p:cond delay="0"/>
                                  </p:stCondLst>
                                  <p:childTnLst>
                                    <p:set>
                                      <p:cBhvr>
                                        <p:cTn id="50" dur="1" fill="hold">
                                          <p:stCondLst>
                                            <p:cond delay="0"/>
                                          </p:stCondLst>
                                        </p:cTn>
                                        <p:tgtEl>
                                          <p:spTgt spid="57383"/>
                                        </p:tgtEl>
                                        <p:attrNameLst>
                                          <p:attrName>style.visibility</p:attrName>
                                        </p:attrNameLst>
                                      </p:cBhvr>
                                      <p:to>
                                        <p:strVal val="visible"/>
                                      </p:to>
                                    </p:set>
                                    <p:animEffect transition="in" filter="strips(upRight)">
                                      <p:cBhvr>
                                        <p:cTn id="51" dur="500"/>
                                        <p:tgtEl>
                                          <p:spTgt spid="57383"/>
                                        </p:tgtEl>
                                      </p:cBhvr>
                                    </p:animEffect>
                                  </p:childTnLst>
                                </p:cTn>
                              </p:par>
                            </p:childTnLst>
                          </p:cTn>
                        </p:par>
                        <p:par>
                          <p:cTn id="52" fill="hold" nodeType="afterGroup">
                            <p:stCondLst>
                              <p:cond delay="6000"/>
                            </p:stCondLst>
                            <p:childTnLst>
                              <p:par>
                                <p:cTn id="53" presetID="18" presetClass="entr" presetSubtype="3" fill="hold" grpId="0" nodeType="afterEffect">
                                  <p:stCondLst>
                                    <p:cond delay="0"/>
                                  </p:stCondLst>
                                  <p:childTnLst>
                                    <p:set>
                                      <p:cBhvr>
                                        <p:cTn id="54" dur="1" fill="hold">
                                          <p:stCondLst>
                                            <p:cond delay="0"/>
                                          </p:stCondLst>
                                        </p:cTn>
                                        <p:tgtEl>
                                          <p:spTgt spid="57367"/>
                                        </p:tgtEl>
                                        <p:attrNameLst>
                                          <p:attrName>style.visibility</p:attrName>
                                        </p:attrNameLst>
                                      </p:cBhvr>
                                      <p:to>
                                        <p:strVal val="visible"/>
                                      </p:to>
                                    </p:set>
                                    <p:animEffect transition="in" filter="strips(upRight)">
                                      <p:cBhvr>
                                        <p:cTn id="55" dur="500"/>
                                        <p:tgtEl>
                                          <p:spTgt spid="57367"/>
                                        </p:tgtEl>
                                      </p:cBhvr>
                                    </p:animEffect>
                                  </p:childTnLst>
                                </p:cTn>
                              </p:par>
                            </p:childTnLst>
                          </p:cTn>
                        </p:par>
                        <p:par>
                          <p:cTn id="56" fill="hold" nodeType="afterGroup">
                            <p:stCondLst>
                              <p:cond delay="6500"/>
                            </p:stCondLst>
                            <p:childTnLst>
                              <p:par>
                                <p:cTn id="57" presetID="18" presetClass="entr" presetSubtype="3" fill="hold" grpId="0" nodeType="afterEffect">
                                  <p:stCondLst>
                                    <p:cond delay="0"/>
                                  </p:stCondLst>
                                  <p:childTnLst>
                                    <p:set>
                                      <p:cBhvr>
                                        <p:cTn id="58" dur="1" fill="hold">
                                          <p:stCondLst>
                                            <p:cond delay="0"/>
                                          </p:stCondLst>
                                        </p:cTn>
                                        <p:tgtEl>
                                          <p:spTgt spid="57384"/>
                                        </p:tgtEl>
                                        <p:attrNameLst>
                                          <p:attrName>style.visibility</p:attrName>
                                        </p:attrNameLst>
                                      </p:cBhvr>
                                      <p:to>
                                        <p:strVal val="visible"/>
                                      </p:to>
                                    </p:set>
                                    <p:animEffect transition="in" filter="strips(upRight)">
                                      <p:cBhvr>
                                        <p:cTn id="59" dur="500"/>
                                        <p:tgtEl>
                                          <p:spTgt spid="57384"/>
                                        </p:tgtEl>
                                      </p:cBhvr>
                                    </p:animEffect>
                                  </p:childTnLst>
                                </p:cTn>
                              </p:par>
                            </p:childTnLst>
                          </p:cTn>
                        </p:par>
                        <p:par>
                          <p:cTn id="60" fill="hold" nodeType="afterGroup">
                            <p:stCondLst>
                              <p:cond delay="7000"/>
                            </p:stCondLst>
                            <p:childTnLst>
                              <p:par>
                                <p:cTn id="61" presetID="18" presetClass="entr" presetSubtype="3" fill="hold" grpId="0" nodeType="afterEffect">
                                  <p:stCondLst>
                                    <p:cond delay="0"/>
                                  </p:stCondLst>
                                  <p:childTnLst>
                                    <p:set>
                                      <p:cBhvr>
                                        <p:cTn id="62" dur="1" fill="hold">
                                          <p:stCondLst>
                                            <p:cond delay="0"/>
                                          </p:stCondLst>
                                        </p:cTn>
                                        <p:tgtEl>
                                          <p:spTgt spid="57369"/>
                                        </p:tgtEl>
                                        <p:attrNameLst>
                                          <p:attrName>style.visibility</p:attrName>
                                        </p:attrNameLst>
                                      </p:cBhvr>
                                      <p:to>
                                        <p:strVal val="visible"/>
                                      </p:to>
                                    </p:set>
                                    <p:animEffect transition="in" filter="strips(upRight)">
                                      <p:cBhvr>
                                        <p:cTn id="63" dur="500"/>
                                        <p:tgtEl>
                                          <p:spTgt spid="57369"/>
                                        </p:tgtEl>
                                      </p:cBhvr>
                                    </p:animEffect>
                                  </p:childTnLst>
                                </p:cTn>
                              </p:par>
                            </p:childTnLst>
                          </p:cTn>
                        </p:par>
                        <p:par>
                          <p:cTn id="64" fill="hold" nodeType="afterGroup">
                            <p:stCondLst>
                              <p:cond delay="7500"/>
                            </p:stCondLst>
                            <p:childTnLst>
                              <p:par>
                                <p:cTn id="65" presetID="18" presetClass="entr" presetSubtype="3"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strips(upRight)">
                                      <p:cBhvr>
                                        <p:cTn id="6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4" grpId="0"/>
      <p:bldP spid="57365" grpId="0"/>
      <p:bldP spid="57366" grpId="0"/>
      <p:bldP spid="57367" grpId="0"/>
      <p:bldP spid="57369" grpId="0"/>
      <p:bldP spid="57370" grpId="0"/>
      <p:bldP spid="57371" grpId="0"/>
      <p:bldP spid="57373" grpId="0" animBg="1"/>
      <p:bldP spid="57379" grpId="0" animBg="1"/>
      <p:bldP spid="57380" grpId="0" animBg="1"/>
      <p:bldP spid="57381" grpId="0" animBg="1"/>
      <p:bldP spid="57382" grpId="0" animBg="1"/>
      <p:bldP spid="57383" grpId="0" animBg="1"/>
      <p:bldP spid="57384" grpId="0" animBg="1"/>
      <p:bldP spid="57385"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In summary</a:t>
            </a:r>
            <a:endParaRPr/>
          </a:p>
        </p:txBody>
      </p:sp>
      <p:sp>
        <p:nvSpPr>
          <p:cNvPr id="89" name="Shape 89"/>
          <p:cNvSpPr txBox="1">
            <a:spLocks noGrp="1"/>
          </p:cNvSpPr>
          <p:nvPr>
            <p:ph type="body" idx="1"/>
          </p:nvPr>
        </p:nvSpPr>
        <p:spPr>
          <a:prstGeom prst="rect">
            <a:avLst/>
          </a:prstGeom>
          <a:noFill/>
          <a:ln>
            <a:noFill/>
          </a:ln>
        </p:spPr>
        <p:txBody>
          <a:bodyPr spcFirstLastPara="1" wrap="square" lIns="0" tIns="0" rIns="0" bIns="0" anchor="t" anchorCtr="0">
            <a:noAutofit/>
          </a:bodyPr>
          <a:lstStyle/>
          <a:p>
            <a:pPr lvl="0">
              <a:spcBef>
                <a:spcPts val="900"/>
              </a:spcBef>
            </a:pPr>
            <a:r>
              <a:rPr lang="en-GB" dirty="0"/>
              <a:t>When planning a learning experience,  in order to choose “the best strategies” consider:</a:t>
            </a:r>
          </a:p>
          <a:p>
            <a:pPr marL="342900" lvl="0" indent="-342900">
              <a:spcBef>
                <a:spcPts val="0"/>
              </a:spcBef>
              <a:spcAft>
                <a:spcPts val="0"/>
              </a:spcAft>
              <a:buFont typeface="Arial" panose="020B0604020202020204" pitchFamily="34" charset="0"/>
              <a:buChar char="•"/>
            </a:pPr>
            <a:r>
              <a:rPr lang="en-GB" dirty="0"/>
              <a:t>The problem</a:t>
            </a:r>
          </a:p>
          <a:p>
            <a:pPr marL="612761" lvl="1" indent="-342900">
              <a:spcBef>
                <a:spcPts val="0"/>
              </a:spcBef>
              <a:spcAft>
                <a:spcPts val="0"/>
              </a:spcAft>
            </a:pPr>
            <a:r>
              <a:rPr lang="en-GB" sz="2000" dirty="0"/>
              <a:t>Addressed by the training: mainly cognitive, competencies development, technical or psycho-social skills, individual or group </a:t>
            </a:r>
          </a:p>
          <a:p>
            <a:pPr marL="342900" lvl="0" indent="-342900">
              <a:spcBef>
                <a:spcPts val="0"/>
              </a:spcBef>
              <a:spcAft>
                <a:spcPts val="0"/>
              </a:spcAft>
              <a:buFont typeface="Arial" panose="020B0604020202020204" pitchFamily="34" charset="0"/>
              <a:buChar char="•"/>
            </a:pPr>
            <a:r>
              <a:rPr lang="en-GB" dirty="0"/>
              <a:t>The contest </a:t>
            </a:r>
          </a:p>
          <a:p>
            <a:pPr marL="612761" lvl="1" indent="-342900">
              <a:spcBef>
                <a:spcPts val="0"/>
              </a:spcBef>
              <a:spcAft>
                <a:spcPts val="0"/>
              </a:spcAft>
            </a:pPr>
            <a:r>
              <a:rPr lang="en-GB" sz="2000" dirty="0"/>
              <a:t>Resources, target type and numerosity, customer, health and learning objectives addressed by the training</a:t>
            </a:r>
          </a:p>
          <a:p>
            <a:pPr marL="342900" lvl="0" indent="-342900">
              <a:spcBef>
                <a:spcPts val="0"/>
              </a:spcBef>
              <a:spcAft>
                <a:spcPts val="0"/>
              </a:spcAft>
              <a:buFont typeface="Arial" panose="020B0604020202020204" pitchFamily="34" charset="0"/>
              <a:buChar char="•"/>
            </a:pPr>
            <a:r>
              <a:rPr lang="en-GB" dirty="0"/>
              <a:t>The learners </a:t>
            </a:r>
          </a:p>
          <a:p>
            <a:pPr marL="612761" lvl="1" indent="-342900">
              <a:spcBef>
                <a:spcPts val="0"/>
              </a:spcBef>
              <a:spcAft>
                <a:spcPts val="0"/>
              </a:spcAft>
            </a:pPr>
            <a:r>
              <a:rPr lang="en-GB" sz="2000" dirty="0"/>
              <a:t>Apply the adult learning principles</a:t>
            </a:r>
          </a:p>
          <a:p>
            <a:pPr marL="342900" lvl="0" indent="-342900">
              <a:spcBef>
                <a:spcPts val="0"/>
              </a:spcBef>
              <a:spcAft>
                <a:spcPts val="0"/>
              </a:spcAft>
              <a:buFont typeface="Arial" panose="020B0604020202020204" pitchFamily="34" charset="0"/>
              <a:buChar char="•"/>
            </a:pPr>
            <a:r>
              <a:rPr lang="en-GB" dirty="0"/>
              <a:t>The trainer </a:t>
            </a:r>
          </a:p>
          <a:p>
            <a:pPr marL="612761" lvl="1" indent="-342900">
              <a:spcBef>
                <a:spcPts val="0"/>
              </a:spcBef>
              <a:spcAft>
                <a:spcPts val="0"/>
              </a:spcAft>
            </a:pPr>
            <a:r>
              <a:rPr lang="en-GB" sz="2000" dirty="0"/>
              <a:t>Consider the teacher/facilitator style: be yourself</a:t>
            </a:r>
          </a:p>
          <a:p>
            <a:pPr lvl="0">
              <a:spcBef>
                <a:spcPts val="900"/>
              </a:spcBef>
            </a:pPr>
            <a:endParaRPr lang="en-GB" dirty="0"/>
          </a:p>
          <a:p>
            <a:pPr lvl="0">
              <a:spcBef>
                <a:spcPts val="900"/>
              </a:spcBef>
            </a:pPr>
            <a:r>
              <a:rPr lang="en-GB" b="1" dirty="0"/>
              <a:t>Ask for feedback to check if you made a good choice!</a:t>
            </a:r>
          </a:p>
        </p:txBody>
      </p:sp>
      <p:sp>
        <p:nvSpPr>
          <p:cNvPr id="90" name="Shape 90"/>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34</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562349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Further reading</a:t>
            </a:r>
            <a:endParaRPr/>
          </a:p>
        </p:txBody>
      </p:sp>
      <p:sp>
        <p:nvSpPr>
          <p:cNvPr id="96" name="Shape 96"/>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More info about teaching methods </a:t>
            </a:r>
            <a:r>
              <a:rPr lang="en-GB" dirty="0">
                <a:hlinkClick r:id="rId3"/>
              </a:rPr>
              <a:t>www.go2itech.org/HTML/TT06/toolkit.html</a:t>
            </a:r>
            <a:r>
              <a:rPr lang="en-GB" dirty="0"/>
              <a:t> </a:t>
            </a:r>
          </a:p>
          <a:p>
            <a:pPr marL="0" marR="0" lvl="0" indent="0" algn="l" rtl="0">
              <a:lnSpc>
                <a:spcPct val="90000"/>
              </a:lnSpc>
              <a:spcBef>
                <a:spcPts val="900"/>
              </a:spcBef>
              <a:spcAft>
                <a:spcPts val="0"/>
              </a:spcAft>
              <a:buNone/>
            </a:pPr>
            <a:endParaRPr sz="2400" b="0" i="0" u="none" strike="noStrike" cap="none" dirty="0">
              <a:solidFill>
                <a:schemeClr val="dk1"/>
              </a:solidFill>
              <a:latin typeface="Tahoma"/>
              <a:ea typeface="Tahoma"/>
              <a:cs typeface="Tahoma"/>
              <a:sym typeface="Tahoma"/>
            </a:endParaRPr>
          </a:p>
          <a:p>
            <a:pPr marL="0" marR="0" lvl="0" indent="0" algn="l" rtl="0">
              <a:lnSpc>
                <a:spcPct val="90000"/>
              </a:lnSpc>
              <a:spcBef>
                <a:spcPts val="900"/>
              </a:spcBef>
              <a:spcAft>
                <a:spcPts val="0"/>
              </a:spcAft>
              <a:buNone/>
            </a:pPr>
            <a:endParaRPr sz="2400" b="0" i="0" u="none" strike="noStrike" cap="none" dirty="0">
              <a:solidFill>
                <a:schemeClr val="dk1"/>
              </a:solidFill>
              <a:latin typeface="Tahoma"/>
              <a:ea typeface="Tahoma"/>
              <a:cs typeface="Tahoma"/>
              <a:sym typeface="Tahoma"/>
            </a:endParaRPr>
          </a:p>
          <a:p>
            <a:pPr marL="0" marR="0" lvl="0" indent="0" algn="l" rtl="0">
              <a:lnSpc>
                <a:spcPct val="90000"/>
              </a:lnSpc>
              <a:spcBef>
                <a:spcPts val="90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97" name="Shape 97"/>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35</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3372011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2800" b="1" i="0" u="none" strike="noStrike" cap="none">
                <a:solidFill>
                  <a:srgbClr val="333333"/>
                </a:solidFill>
                <a:latin typeface="Tahoma"/>
                <a:ea typeface="Tahoma"/>
                <a:cs typeface="Tahoma"/>
                <a:sym typeface="Tahoma"/>
              </a:rPr>
              <a:t>References</a:t>
            </a:r>
            <a:endParaRPr/>
          </a:p>
        </p:txBody>
      </p:sp>
      <p:sp>
        <p:nvSpPr>
          <p:cNvPr id="103" name="Shape 103"/>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342900" lvl="0" indent="-342900">
              <a:spcBef>
                <a:spcPts val="0"/>
              </a:spcBef>
              <a:buFont typeface="Arial" panose="020B0604020202020204" pitchFamily="34" charset="0"/>
              <a:buChar char="•"/>
            </a:pPr>
            <a:r>
              <a:rPr lang="en-GB" sz="2000" dirty="0"/>
              <a:t>Malcolm Shepherd Knowles, Elwood F. Holton, Richard A. Swanson. The Adult Learner: The definitive classic in adult education and human resource development. Elsevier, 2005</a:t>
            </a:r>
            <a:br>
              <a:rPr lang="en-GB" sz="2000" dirty="0"/>
            </a:br>
            <a:endParaRPr lang="en-GB" sz="2000" dirty="0"/>
          </a:p>
          <a:p>
            <a:pPr marL="342900" lvl="0" indent="-342900">
              <a:spcBef>
                <a:spcPts val="0"/>
              </a:spcBef>
              <a:buFont typeface="Arial" panose="020B0604020202020204" pitchFamily="34" charset="0"/>
              <a:buChar char="•"/>
            </a:pPr>
            <a:r>
              <a:rPr lang="en-GB" sz="2000" dirty="0"/>
              <a:t>Ned  Herrmann. The Whole Brain Business Book. Ned Hermann. 1996</a:t>
            </a:r>
            <a:br>
              <a:rPr lang="en-GB" sz="2000" dirty="0"/>
            </a:br>
            <a:endParaRPr lang="en-GB" sz="2000" dirty="0"/>
          </a:p>
          <a:p>
            <a:pPr marL="342900" lvl="0" indent="-342900">
              <a:spcBef>
                <a:spcPts val="0"/>
              </a:spcBef>
              <a:buFont typeface="Arial" panose="020B0604020202020204" pitchFamily="34" charset="0"/>
              <a:buChar char="•"/>
            </a:pPr>
            <a:r>
              <a:rPr lang="en-GB" sz="2000" dirty="0"/>
              <a:t>International Training &amp; Education Centre on HIV. (2006) Resources for training coordinators, curriculum developers and trainers. www.go2itech.org/HTML/TT06/toolkit.html </a:t>
            </a:r>
            <a:br>
              <a:rPr lang="en-GB" sz="2000" dirty="0"/>
            </a:br>
            <a:endParaRPr lang="en-GB" sz="2000" dirty="0"/>
          </a:p>
          <a:p>
            <a:pPr marL="342900" lvl="0" indent="-342900">
              <a:spcBef>
                <a:spcPts val="0"/>
              </a:spcBef>
              <a:buFont typeface="Arial" panose="020B0604020202020204" pitchFamily="34" charset="0"/>
              <a:buChar char="•"/>
            </a:pPr>
            <a:r>
              <a:rPr lang="en-GB" sz="2000" dirty="0"/>
              <a:t>Etienne Wenger, Richard Arnold McDermott, William Snyder Cultivating communities of practice: a guide to managing knowledge. </a:t>
            </a:r>
            <a:r>
              <a:rPr lang="en-GB" sz="2000"/>
              <a:t>2002</a:t>
            </a:r>
            <a:br>
              <a:rPr lang="en-GB" sz="2000"/>
            </a:br>
            <a:endParaRPr lang="en-GB" sz="2000" dirty="0"/>
          </a:p>
          <a:p>
            <a:pPr marL="342900" lvl="0" indent="-342900">
              <a:spcBef>
                <a:spcPts val="0"/>
              </a:spcBef>
              <a:buFont typeface="Arial" panose="020B0604020202020204" pitchFamily="34" charset="0"/>
              <a:buChar char="•"/>
            </a:pPr>
            <a:r>
              <a:rPr lang="en-GB" sz="2000" dirty="0" err="1"/>
              <a:t>Guilbert</a:t>
            </a:r>
            <a:r>
              <a:rPr lang="en-GB" sz="2000" dirty="0"/>
              <a:t> JJ. Educational Handbook for Health Personnel. World Health Organization, Geneva, 1981.</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104" name="Shape 104"/>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36</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398518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None/>
            </a:pPr>
            <a:r>
              <a:rPr lang="en-GB" sz="4000" b="1" i="0" u="none" strike="noStrike" cap="none" dirty="0">
                <a:solidFill>
                  <a:schemeClr val="lt1"/>
                </a:solidFill>
                <a:latin typeface="Tahoma"/>
                <a:ea typeface="Tahoma"/>
                <a:cs typeface="Tahoma"/>
                <a:sym typeface="Tahoma"/>
              </a:rPr>
              <a:t>Acknowledgements</a:t>
            </a:r>
            <a:br>
              <a:rPr lang="en-GB" sz="4000" b="1" i="0" u="none" strike="noStrike" cap="none" dirty="0">
                <a:solidFill>
                  <a:schemeClr val="lt1"/>
                </a:solidFill>
                <a:latin typeface="Tahoma"/>
                <a:ea typeface="Tahoma"/>
                <a:cs typeface="Tahoma"/>
                <a:sym typeface="Tahoma"/>
              </a:rPr>
            </a:br>
            <a:r>
              <a:rPr lang="en-GB" sz="1100" b="1" i="0" u="none" strike="noStrike" cap="none" dirty="0">
                <a:solidFill>
                  <a:schemeClr val="lt1"/>
                </a:solidFill>
                <a:latin typeface="Tahoma"/>
                <a:ea typeface="Tahoma"/>
                <a:cs typeface="Tahoma"/>
                <a:sym typeface="Tahoma"/>
              </a:rPr>
              <a:t>The creation of this training material was commissioned in 2012 by ECDC to the consortium of experts with the direct involvement of Angela </a:t>
            </a:r>
            <a:r>
              <a:rPr lang="en-GB" sz="1100" b="1" i="0" u="none" strike="noStrike" cap="none" dirty="0" err="1">
                <a:solidFill>
                  <a:schemeClr val="lt1"/>
                </a:solidFill>
                <a:latin typeface="Tahoma"/>
                <a:ea typeface="Tahoma"/>
                <a:cs typeface="Tahoma"/>
                <a:sym typeface="Tahoma"/>
              </a:rPr>
              <a:t>Giusti</a:t>
            </a:r>
            <a:r>
              <a:rPr lang="en-GB" sz="1100" b="1" i="0" u="none" strike="noStrike" cap="none" dirty="0">
                <a:solidFill>
                  <a:schemeClr val="lt1"/>
                </a:solidFill>
                <a:latin typeface="Tahoma"/>
                <a:ea typeface="Tahoma"/>
                <a:cs typeface="Tahoma"/>
                <a:sym typeface="Tahoma"/>
              </a:rPr>
              <a:t> (IT), Paolo D’Ancona (IT), </a:t>
            </a:r>
            <a:r>
              <a:rPr lang="en-GB" sz="1100" b="1" i="0" u="none" strike="noStrike" cap="none" dirty="0" err="1">
                <a:solidFill>
                  <a:schemeClr val="lt1"/>
                </a:solidFill>
                <a:latin typeface="Tahoma"/>
                <a:ea typeface="Tahoma"/>
                <a:cs typeface="Tahoma"/>
                <a:sym typeface="Tahoma"/>
              </a:rPr>
              <a:t>Pierluigi</a:t>
            </a:r>
            <a:r>
              <a:rPr lang="en-GB" sz="1100" b="1" i="0" u="none" strike="noStrike" cap="none" dirty="0">
                <a:solidFill>
                  <a:schemeClr val="lt1"/>
                </a:solidFill>
                <a:latin typeface="Tahoma"/>
                <a:ea typeface="Tahoma"/>
                <a:cs typeface="Tahoma"/>
                <a:sym typeface="Tahoma"/>
              </a:rPr>
              <a:t> Lopalco (SE), Richard </a:t>
            </a:r>
            <a:r>
              <a:rPr lang="en-GB" sz="1100" b="1" i="0" u="none" strike="noStrike" cap="none" dirty="0" err="1">
                <a:solidFill>
                  <a:schemeClr val="lt1"/>
                </a:solidFill>
                <a:latin typeface="Tahoma"/>
                <a:ea typeface="Tahoma"/>
                <a:cs typeface="Tahoma"/>
                <a:sym typeface="Tahoma"/>
              </a:rPr>
              <a:t>Pebody</a:t>
            </a:r>
            <a:r>
              <a:rPr lang="en-GB" sz="1100" b="1" i="0" u="none" strike="noStrike" cap="none" dirty="0">
                <a:solidFill>
                  <a:schemeClr val="lt1"/>
                </a:solidFill>
                <a:latin typeface="Tahoma"/>
                <a:ea typeface="Tahoma"/>
                <a:cs typeface="Tahoma"/>
                <a:sym typeface="Tahoma"/>
              </a:rPr>
              <a:t> (UK), Hanna Nohynek (FI), Susan Hahne (NL)  </a:t>
            </a:r>
            <a:br>
              <a:rPr lang="en-GB" sz="1100" b="1" i="0" u="none" strike="noStrike" cap="none" dirty="0">
                <a:solidFill>
                  <a:schemeClr val="lt1"/>
                </a:solidFill>
                <a:latin typeface="Tahoma"/>
                <a:ea typeface="Tahoma"/>
                <a:cs typeface="Tahoma"/>
                <a:sym typeface="Tahoma"/>
              </a:rPr>
            </a:br>
            <a:br>
              <a:rPr lang="en-GB" sz="1100" b="1" i="0" u="none" strike="noStrike" cap="none" dirty="0">
                <a:solidFill>
                  <a:schemeClr val="lt1"/>
                </a:solidFill>
                <a:latin typeface="Tahoma"/>
                <a:ea typeface="Tahoma"/>
                <a:cs typeface="Tahoma"/>
                <a:sym typeface="Tahoma"/>
              </a:rPr>
            </a:br>
            <a:r>
              <a:rPr lang="en-GB" sz="1100" b="1" i="0" u="none" strike="noStrike" cap="none" dirty="0">
                <a:solidFill>
                  <a:schemeClr val="lt1"/>
                </a:solidFill>
                <a:latin typeface="Tahoma"/>
                <a:ea typeface="Tahoma"/>
                <a:cs typeface="Tahoma"/>
                <a:sym typeface="Tahoma"/>
              </a:rPr>
              <a:t>The revision and update of this training material was commissioned in 2017 by ECDC to Transmissible with the direct involvement of Pawel Stefanoff and Arnold Bosman</a:t>
            </a:r>
            <a:endParaRPr dirty="0"/>
          </a:p>
        </p:txBody>
      </p:sp>
      <p:sp>
        <p:nvSpPr>
          <p:cNvPr id="111" name="Shape 111"/>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37</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746334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The brain dominance personal profile</a:t>
            </a:r>
          </a:p>
        </p:txBody>
      </p:sp>
      <p:sp>
        <p:nvSpPr>
          <p:cNvPr id="62" name="Shape 62"/>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4</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1954869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74825" y="404814"/>
            <a:ext cx="8497888" cy="738187"/>
          </a:xfrm>
          <a:solidFill>
            <a:schemeClr val="bg1">
              <a:alpha val="39000"/>
            </a:schemeClr>
          </a:solidFill>
          <a:effectLst>
            <a:outerShdw blurRad="50800" dist="38100" dir="2700000" algn="tl" rotWithShape="0">
              <a:prstClr val="black">
                <a:alpha val="40000"/>
              </a:prstClr>
            </a:outerShdw>
          </a:effectLst>
        </p:spPr>
        <p:txBody>
          <a:bodyPr>
            <a:normAutofit/>
          </a:bodyPr>
          <a:lstStyle/>
          <a:p>
            <a:pPr>
              <a:defRPr/>
            </a:pPr>
            <a:r>
              <a:rPr lang="it-IT" dirty="0" err="1">
                <a:solidFill>
                  <a:srgbClr val="002060"/>
                </a:solidFill>
              </a:rPr>
              <a:t>Warm</a:t>
            </a:r>
            <a:r>
              <a:rPr lang="it-IT" dirty="0">
                <a:solidFill>
                  <a:srgbClr val="002060"/>
                </a:solidFill>
              </a:rPr>
              <a:t> up </a:t>
            </a:r>
            <a:r>
              <a:rPr lang="it-IT" dirty="0" err="1">
                <a:solidFill>
                  <a:srgbClr val="002060"/>
                </a:solidFill>
              </a:rPr>
              <a:t>excercise</a:t>
            </a:r>
            <a:endParaRPr lang="it-IT" dirty="0">
              <a:solidFill>
                <a:srgbClr val="002060"/>
              </a:solidFill>
            </a:endParaRPr>
          </a:p>
        </p:txBody>
      </p:sp>
      <p:pic>
        <p:nvPicPr>
          <p:cNvPr id="32771" name="Segnaposto contenuto 3" descr="brain.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925" y="-87952"/>
            <a:ext cx="12214729" cy="6985137"/>
          </a:xfrm>
        </p:spPr>
      </p:pic>
    </p:spTree>
    <p:extLst>
      <p:ext uri="{BB962C8B-B14F-4D97-AF65-F5344CB8AC3E}">
        <p14:creationId xmlns:p14="http://schemas.microsoft.com/office/powerpoint/2010/main" val="1762421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Who are the participants?</a:t>
            </a:r>
            <a:endParaRPr dirty="0"/>
          </a:p>
        </p:txBody>
      </p:sp>
      <p:sp>
        <p:nvSpPr>
          <p:cNvPr id="69" name="Shape 69"/>
          <p:cNvSpPr txBox="1">
            <a:spLocks noGrp="1"/>
          </p:cNvSpPr>
          <p:nvPr>
            <p:ph type="sldNum"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6</a:t>
            </a:fld>
            <a:endParaRPr sz="1200" b="0" i="0" u="none" strike="noStrike" cap="none">
              <a:solidFill>
                <a:schemeClr val="lt1"/>
              </a:solidFill>
              <a:latin typeface="Tahoma"/>
              <a:ea typeface="Tahoma"/>
              <a:cs typeface="Tahoma"/>
              <a:sym typeface="Tahoma"/>
            </a:endParaRPr>
          </a:p>
        </p:txBody>
      </p:sp>
      <p:pic>
        <p:nvPicPr>
          <p:cNvPr id="5" name="Segnaposto contenuto 3" descr="Whole-Brain-Mode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213981" y="900841"/>
            <a:ext cx="5104834" cy="5108069"/>
          </a:xfrm>
          <a:prstGeom prst="rect">
            <a:avLst/>
          </a:prstGeom>
          <a:noFill/>
          <a:ln>
            <a:noFill/>
          </a:ln>
        </p:spPr>
      </p:pic>
      <p:sp>
        <p:nvSpPr>
          <p:cNvPr id="6" name="CasellaDiTesto 5"/>
          <p:cNvSpPr txBox="1">
            <a:spLocks noChangeArrowheads="1"/>
          </p:cNvSpPr>
          <p:nvPr/>
        </p:nvSpPr>
        <p:spPr bwMode="auto">
          <a:xfrm>
            <a:off x="8252755" y="5633993"/>
            <a:ext cx="38196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000" dirty="0">
                <a:latin typeface="Tahoma" panose="020B0604030504040204" pitchFamily="34" charset="0"/>
                <a:ea typeface="Tahoma" panose="020B0604030504040204" pitchFamily="34" charset="0"/>
                <a:cs typeface="Tahoma" panose="020B0604030504040204" pitchFamily="34" charset="0"/>
              </a:rPr>
              <a:t>Source: Whole Brain Model, by Ned Herrmann</a:t>
            </a:r>
            <a:endParaRPr lang="en-GB" alt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300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latin typeface="Tahoma" panose="020B0604030504040204" pitchFamily="34" charset="0"/>
                <a:ea typeface="Tahoma" panose="020B0604030504040204" pitchFamily="34" charset="0"/>
                <a:cs typeface="Tahoma" panose="020B0604030504040204" pitchFamily="34" charset="0"/>
              </a:rPr>
              <a:t>Relationship between brain dominance </a:t>
            </a:r>
            <a:br>
              <a:rPr lang="en-GB" dirty="0">
                <a:latin typeface="Tahoma" panose="020B0604030504040204" pitchFamily="34" charset="0"/>
                <a:ea typeface="Tahoma" panose="020B0604030504040204" pitchFamily="34" charset="0"/>
                <a:cs typeface="Tahoma" panose="020B0604030504040204" pitchFamily="34" charset="0"/>
              </a:rPr>
            </a:br>
            <a:r>
              <a:rPr lang="en-GB" dirty="0">
                <a:latin typeface="Tahoma" panose="020B0604030504040204" pitchFamily="34" charset="0"/>
                <a:ea typeface="Tahoma" panose="020B0604030504040204" pitchFamily="34" charset="0"/>
                <a:cs typeface="Tahoma" panose="020B0604030504040204" pitchFamily="34" charset="0"/>
              </a:rPr>
              <a:t>and competencies</a:t>
            </a:r>
            <a:endParaRPr dirty="0">
              <a:latin typeface="Tahoma" panose="020B0604030504040204" pitchFamily="34" charset="0"/>
              <a:ea typeface="Tahoma" panose="020B0604030504040204" pitchFamily="34" charset="0"/>
              <a:cs typeface="Tahoma" panose="020B0604030504040204" pitchFamily="34" charset="0"/>
            </a:endParaRPr>
          </a:p>
        </p:txBody>
      </p:sp>
      <p:sp>
        <p:nvSpPr>
          <p:cNvPr id="76" name="Shape 76"/>
          <p:cNvSpPr txBox="1">
            <a:spLocks noGrp="1"/>
          </p:cNvSpPr>
          <p:nvPr>
            <p:ph type="sldNum"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panose="020B0604030504040204" pitchFamily="34" charset="0"/>
                <a:ea typeface="Tahoma" panose="020B0604030504040204" pitchFamily="34" charset="0"/>
                <a:cs typeface="Tahoma" panose="020B0604030504040204" pitchFamily="34" charset="0"/>
                <a:sym typeface="Tahoma"/>
              </a:rPr>
              <a:t>7</a:t>
            </a:fld>
            <a:endParaRPr sz="1200" b="0" i="0" u="none" strike="noStrike" cap="none">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p:txBody>
      </p:sp>
      <p:sp>
        <p:nvSpPr>
          <p:cNvPr id="6" name="Rettangolo 7"/>
          <p:cNvSpPr/>
          <p:nvPr/>
        </p:nvSpPr>
        <p:spPr>
          <a:xfrm>
            <a:off x="4619625" y="1166814"/>
            <a:ext cx="2952750" cy="504825"/>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dirty="0">
                <a:solidFill>
                  <a:srgbClr val="002060"/>
                </a:solidFill>
                <a:latin typeface="Tahoma" panose="020B0604030504040204" pitchFamily="34" charset="0"/>
                <a:ea typeface="Tahoma" panose="020B0604030504040204" pitchFamily="34" charset="0"/>
                <a:cs typeface="Tahoma" panose="020B0604030504040204" pitchFamily="34" charset="0"/>
              </a:rPr>
              <a:t>BRAIN DOMINANCE</a:t>
            </a:r>
          </a:p>
        </p:txBody>
      </p:sp>
      <p:sp>
        <p:nvSpPr>
          <p:cNvPr id="7" name="Rettangolo 8"/>
          <p:cNvSpPr/>
          <p:nvPr/>
        </p:nvSpPr>
        <p:spPr>
          <a:xfrm>
            <a:off x="4619625" y="2103439"/>
            <a:ext cx="2952750" cy="503237"/>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dirty="0">
                <a:solidFill>
                  <a:srgbClr val="002060"/>
                </a:solidFill>
                <a:latin typeface="Tahoma" panose="020B0604030504040204" pitchFamily="34" charset="0"/>
                <a:ea typeface="Tahoma" panose="020B0604030504040204" pitchFamily="34" charset="0"/>
                <a:cs typeface="Tahoma" panose="020B0604030504040204" pitchFamily="34" charset="0"/>
              </a:rPr>
              <a:t>INTEREST</a:t>
            </a:r>
          </a:p>
        </p:txBody>
      </p:sp>
      <p:sp>
        <p:nvSpPr>
          <p:cNvPr id="8" name="Rettangolo 9"/>
          <p:cNvSpPr/>
          <p:nvPr/>
        </p:nvSpPr>
        <p:spPr>
          <a:xfrm>
            <a:off x="4619625" y="3111500"/>
            <a:ext cx="2952750" cy="503238"/>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dirty="0">
                <a:solidFill>
                  <a:srgbClr val="002060"/>
                </a:solidFill>
                <a:latin typeface="Tahoma" panose="020B0604030504040204" pitchFamily="34" charset="0"/>
                <a:ea typeface="Tahoma" panose="020B0604030504040204" pitchFamily="34" charset="0"/>
                <a:cs typeface="Tahoma" panose="020B0604030504040204" pitchFamily="34" charset="0"/>
              </a:rPr>
              <a:t>PREFERENCE</a:t>
            </a:r>
          </a:p>
        </p:txBody>
      </p:sp>
      <p:sp>
        <p:nvSpPr>
          <p:cNvPr id="9" name="Rettangolo 10"/>
          <p:cNvSpPr/>
          <p:nvPr/>
        </p:nvSpPr>
        <p:spPr>
          <a:xfrm>
            <a:off x="4835525" y="4048125"/>
            <a:ext cx="2520950" cy="503238"/>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000" dirty="0">
                <a:solidFill>
                  <a:srgbClr val="002060"/>
                </a:solidFill>
                <a:latin typeface="Tahoma" panose="020B0604030504040204" pitchFamily="34" charset="0"/>
                <a:ea typeface="Tahoma" panose="020B0604030504040204" pitchFamily="34" charset="0"/>
                <a:cs typeface="Tahoma" panose="020B0604030504040204" pitchFamily="34" charset="0"/>
              </a:rPr>
              <a:t>MOTIVATION</a:t>
            </a:r>
          </a:p>
        </p:txBody>
      </p:sp>
      <p:sp>
        <p:nvSpPr>
          <p:cNvPr id="10" name="Rettangolo 11"/>
          <p:cNvSpPr/>
          <p:nvPr/>
        </p:nvSpPr>
        <p:spPr>
          <a:xfrm>
            <a:off x="2532064" y="4119563"/>
            <a:ext cx="1368425"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dirty="0" err="1">
                <a:solidFill>
                  <a:srgbClr val="002060"/>
                </a:solidFill>
                <a:latin typeface="Tahoma" panose="020B0604030504040204" pitchFamily="34" charset="0"/>
                <a:ea typeface="Tahoma" panose="020B0604030504040204" pitchFamily="34" charset="0"/>
                <a:cs typeface="Tahoma" panose="020B0604030504040204" pitchFamily="34" charset="0"/>
              </a:rPr>
              <a:t>weak</a:t>
            </a:r>
            <a:endParaRPr lang="it-IT" sz="2800" dirty="0">
              <a:solidFill>
                <a:srgbClr val="002060"/>
              </a:solidFill>
              <a:latin typeface="Tahoma" panose="020B0604030504040204" pitchFamily="34" charset="0"/>
              <a:ea typeface="Tahoma" panose="020B0604030504040204" pitchFamily="34" charset="0"/>
              <a:cs typeface="Tahoma" panose="020B0604030504040204" pitchFamily="34" charset="0"/>
            </a:endParaRPr>
          </a:p>
        </p:txBody>
      </p:sp>
      <p:sp>
        <p:nvSpPr>
          <p:cNvPr id="11" name="Rettangolo 12"/>
          <p:cNvSpPr/>
          <p:nvPr/>
        </p:nvSpPr>
        <p:spPr>
          <a:xfrm>
            <a:off x="8183564" y="4119563"/>
            <a:ext cx="1944687" cy="5762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b="1" dirty="0">
                <a:solidFill>
                  <a:srgbClr val="002060"/>
                </a:solidFill>
                <a:latin typeface="Tahoma" panose="020B0604030504040204" pitchFamily="34" charset="0"/>
                <a:ea typeface="Tahoma" panose="020B0604030504040204" pitchFamily="34" charset="0"/>
                <a:cs typeface="Tahoma" panose="020B0604030504040204" pitchFamily="34" charset="0"/>
              </a:rPr>
              <a:t>STRONG</a:t>
            </a:r>
          </a:p>
        </p:txBody>
      </p:sp>
      <p:sp>
        <p:nvSpPr>
          <p:cNvPr id="12" name="Rettangolo 13"/>
          <p:cNvSpPr/>
          <p:nvPr/>
        </p:nvSpPr>
        <p:spPr>
          <a:xfrm>
            <a:off x="4295775" y="5343526"/>
            <a:ext cx="3600450" cy="792163"/>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200"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COMPETENCE</a:t>
            </a:r>
          </a:p>
        </p:txBody>
      </p:sp>
      <p:sp>
        <p:nvSpPr>
          <p:cNvPr id="13" name="Rettangolo 14"/>
          <p:cNvSpPr/>
          <p:nvPr/>
        </p:nvSpPr>
        <p:spPr>
          <a:xfrm>
            <a:off x="2532064" y="5559426"/>
            <a:ext cx="13684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2800" b="1" dirty="0">
                <a:solidFill>
                  <a:srgbClr val="002060"/>
                </a:solidFill>
                <a:latin typeface="Tahoma" panose="020B0604030504040204" pitchFamily="34" charset="0"/>
                <a:ea typeface="Tahoma" panose="020B0604030504040204" pitchFamily="34" charset="0"/>
                <a:cs typeface="Tahoma" panose="020B0604030504040204" pitchFamily="34" charset="0"/>
              </a:rPr>
              <a:t>low</a:t>
            </a:r>
          </a:p>
        </p:txBody>
      </p:sp>
      <p:sp>
        <p:nvSpPr>
          <p:cNvPr id="14" name="Rettangolo 15"/>
          <p:cNvSpPr/>
          <p:nvPr/>
        </p:nvSpPr>
        <p:spPr>
          <a:xfrm>
            <a:off x="8256589" y="5559426"/>
            <a:ext cx="1800225" cy="57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t-IT" sz="3600" b="1" dirty="0">
                <a:solidFill>
                  <a:srgbClr val="002060"/>
                </a:solidFill>
                <a:latin typeface="Tahoma" panose="020B0604030504040204" pitchFamily="34" charset="0"/>
                <a:ea typeface="Tahoma" panose="020B0604030504040204" pitchFamily="34" charset="0"/>
                <a:cs typeface="Tahoma" panose="020B0604030504040204" pitchFamily="34" charset="0"/>
              </a:rPr>
              <a:t>HIGH</a:t>
            </a:r>
          </a:p>
        </p:txBody>
      </p:sp>
      <p:cxnSp>
        <p:nvCxnSpPr>
          <p:cNvPr id="15" name="Connettore 2 17"/>
          <p:cNvCxnSpPr/>
          <p:nvPr/>
        </p:nvCxnSpPr>
        <p:spPr>
          <a:xfrm>
            <a:off x="6096000" y="1671638"/>
            <a:ext cx="0" cy="431800"/>
          </a:xfrm>
          <a:prstGeom prst="straightConnector1">
            <a:avLst/>
          </a:prstGeom>
          <a:ln>
            <a:solidFill>
              <a:srgbClr val="FF9900"/>
            </a:solidFill>
            <a:tailEnd type="arrow"/>
          </a:ln>
        </p:spPr>
        <p:style>
          <a:lnRef idx="3">
            <a:schemeClr val="accent1"/>
          </a:lnRef>
          <a:fillRef idx="0">
            <a:schemeClr val="accent1"/>
          </a:fillRef>
          <a:effectRef idx="2">
            <a:schemeClr val="accent1"/>
          </a:effectRef>
          <a:fontRef idx="minor">
            <a:schemeClr val="tx1"/>
          </a:fontRef>
        </p:style>
      </p:cxnSp>
      <p:cxnSp>
        <p:nvCxnSpPr>
          <p:cNvPr id="16" name="Connettore 2 19"/>
          <p:cNvCxnSpPr/>
          <p:nvPr/>
        </p:nvCxnSpPr>
        <p:spPr>
          <a:xfrm>
            <a:off x="6096000" y="2606676"/>
            <a:ext cx="0" cy="504825"/>
          </a:xfrm>
          <a:prstGeom prst="straightConnector1">
            <a:avLst/>
          </a:prstGeom>
          <a:ln>
            <a:solidFill>
              <a:srgbClr val="FF9900"/>
            </a:solidFill>
            <a:tailEnd type="arrow"/>
          </a:ln>
        </p:spPr>
        <p:style>
          <a:lnRef idx="3">
            <a:schemeClr val="accent1"/>
          </a:lnRef>
          <a:fillRef idx="0">
            <a:schemeClr val="accent1"/>
          </a:fillRef>
          <a:effectRef idx="2">
            <a:schemeClr val="accent1"/>
          </a:effectRef>
          <a:fontRef idx="minor">
            <a:schemeClr val="tx1"/>
          </a:fontRef>
        </p:style>
      </p:cxnSp>
      <p:cxnSp>
        <p:nvCxnSpPr>
          <p:cNvPr id="17" name="Connettore 2 22"/>
          <p:cNvCxnSpPr/>
          <p:nvPr/>
        </p:nvCxnSpPr>
        <p:spPr>
          <a:xfrm>
            <a:off x="6096000" y="3614739"/>
            <a:ext cx="0" cy="433387"/>
          </a:xfrm>
          <a:prstGeom prst="straightConnector1">
            <a:avLst/>
          </a:prstGeom>
          <a:ln>
            <a:solidFill>
              <a:srgbClr val="FF9900"/>
            </a:solidFill>
            <a:tailEnd type="arrow"/>
          </a:ln>
        </p:spPr>
        <p:style>
          <a:lnRef idx="3">
            <a:schemeClr val="accent1"/>
          </a:lnRef>
          <a:fillRef idx="0">
            <a:schemeClr val="accent1"/>
          </a:fillRef>
          <a:effectRef idx="2">
            <a:schemeClr val="accent1"/>
          </a:effectRef>
          <a:fontRef idx="minor">
            <a:schemeClr val="tx1"/>
          </a:fontRef>
        </p:style>
      </p:cxnSp>
      <p:cxnSp>
        <p:nvCxnSpPr>
          <p:cNvPr id="18" name="Connettore 2 24"/>
          <p:cNvCxnSpPr>
            <a:endCxn id="12" idx="0"/>
          </p:cNvCxnSpPr>
          <p:nvPr/>
        </p:nvCxnSpPr>
        <p:spPr>
          <a:xfrm>
            <a:off x="6096000" y="4551363"/>
            <a:ext cx="0" cy="792162"/>
          </a:xfrm>
          <a:prstGeom prst="straightConnector1">
            <a:avLst/>
          </a:prstGeom>
          <a:ln>
            <a:solidFill>
              <a:srgbClr val="00B050"/>
            </a:solidFill>
            <a:tailEnd type="arrow"/>
          </a:ln>
        </p:spPr>
        <p:style>
          <a:lnRef idx="3">
            <a:schemeClr val="accent1"/>
          </a:lnRef>
          <a:fillRef idx="0">
            <a:schemeClr val="accent1"/>
          </a:fillRef>
          <a:effectRef idx="2">
            <a:schemeClr val="accent1"/>
          </a:effectRef>
          <a:fontRef idx="minor">
            <a:schemeClr val="tx1"/>
          </a:fontRef>
        </p:style>
      </p:cxnSp>
      <p:cxnSp>
        <p:nvCxnSpPr>
          <p:cNvPr id="19" name="Connettore 2 26"/>
          <p:cNvCxnSpPr>
            <a:stCxn id="9" idx="3"/>
            <a:endCxn id="11" idx="1"/>
          </p:cNvCxnSpPr>
          <p:nvPr/>
        </p:nvCxnSpPr>
        <p:spPr>
          <a:xfrm>
            <a:off x="7356475" y="4298950"/>
            <a:ext cx="827088" cy="107950"/>
          </a:xfrm>
          <a:prstGeom prst="straightConnector1">
            <a:avLst/>
          </a:prstGeom>
          <a:ln>
            <a:solidFill>
              <a:srgbClr val="00B050"/>
            </a:solidFill>
            <a:prstDash val="sysDash"/>
            <a:tailEnd type="arrow"/>
          </a:ln>
        </p:spPr>
        <p:style>
          <a:lnRef idx="2">
            <a:schemeClr val="accent5"/>
          </a:lnRef>
          <a:fillRef idx="0">
            <a:schemeClr val="accent5"/>
          </a:fillRef>
          <a:effectRef idx="1">
            <a:schemeClr val="accent5"/>
          </a:effectRef>
          <a:fontRef idx="minor">
            <a:schemeClr val="tx1"/>
          </a:fontRef>
        </p:style>
      </p:cxnSp>
      <p:cxnSp>
        <p:nvCxnSpPr>
          <p:cNvPr id="20" name="Connettore 2 28"/>
          <p:cNvCxnSpPr>
            <a:stCxn id="9" idx="1"/>
            <a:endCxn id="10" idx="3"/>
          </p:cNvCxnSpPr>
          <p:nvPr/>
        </p:nvCxnSpPr>
        <p:spPr>
          <a:xfrm flipH="1">
            <a:off x="3900489" y="4298950"/>
            <a:ext cx="935037" cy="107950"/>
          </a:xfrm>
          <a:prstGeom prst="straightConnector1">
            <a:avLst/>
          </a:prstGeom>
          <a:ln>
            <a:solidFill>
              <a:srgbClr val="00B050"/>
            </a:solidFill>
            <a:prstDash val="sysDash"/>
            <a:tailEnd type="arrow"/>
          </a:ln>
        </p:spPr>
        <p:style>
          <a:lnRef idx="2">
            <a:schemeClr val="accent5"/>
          </a:lnRef>
          <a:fillRef idx="0">
            <a:schemeClr val="accent5"/>
          </a:fillRef>
          <a:effectRef idx="1">
            <a:schemeClr val="accent5"/>
          </a:effectRef>
          <a:fontRef idx="minor">
            <a:schemeClr val="tx1"/>
          </a:fontRef>
        </p:style>
      </p:cxnSp>
      <p:cxnSp>
        <p:nvCxnSpPr>
          <p:cNvPr id="21" name="Connettore 2 42"/>
          <p:cNvCxnSpPr>
            <a:stCxn id="10" idx="2"/>
            <a:endCxn id="13" idx="0"/>
          </p:cNvCxnSpPr>
          <p:nvPr/>
        </p:nvCxnSpPr>
        <p:spPr>
          <a:xfrm>
            <a:off x="3216275" y="4695825"/>
            <a:ext cx="0" cy="863600"/>
          </a:xfrm>
          <a:prstGeom prst="straightConnector1">
            <a:avLst/>
          </a:prstGeom>
          <a:ln>
            <a:solidFill>
              <a:srgbClr val="00B050"/>
            </a:solidFill>
            <a:prstDash val="sysDash"/>
            <a:tailEnd type="arrow"/>
          </a:ln>
        </p:spPr>
        <p:style>
          <a:lnRef idx="2">
            <a:schemeClr val="accent5"/>
          </a:lnRef>
          <a:fillRef idx="0">
            <a:schemeClr val="accent5"/>
          </a:fillRef>
          <a:effectRef idx="1">
            <a:schemeClr val="accent5"/>
          </a:effectRef>
          <a:fontRef idx="minor">
            <a:schemeClr val="tx1"/>
          </a:fontRef>
        </p:style>
      </p:cxnSp>
      <p:cxnSp>
        <p:nvCxnSpPr>
          <p:cNvPr id="22" name="Connettore 2 45"/>
          <p:cNvCxnSpPr>
            <a:stCxn id="11" idx="2"/>
            <a:endCxn id="14" idx="0"/>
          </p:cNvCxnSpPr>
          <p:nvPr/>
        </p:nvCxnSpPr>
        <p:spPr>
          <a:xfrm>
            <a:off x="9156700" y="4695825"/>
            <a:ext cx="0" cy="863600"/>
          </a:xfrm>
          <a:prstGeom prst="straightConnector1">
            <a:avLst/>
          </a:prstGeom>
          <a:ln>
            <a:solidFill>
              <a:srgbClr val="00B050"/>
            </a:solidFill>
            <a:prstDash val="sysDash"/>
            <a:tailEnd type="arrow"/>
          </a:ln>
        </p:spPr>
        <p:style>
          <a:lnRef idx="2">
            <a:schemeClr val="accent5"/>
          </a:lnRef>
          <a:fillRef idx="0">
            <a:schemeClr val="accent5"/>
          </a:fillRef>
          <a:effectRef idx="1">
            <a:schemeClr val="accent5"/>
          </a:effectRef>
          <a:fontRef idx="minor">
            <a:schemeClr val="tx1"/>
          </a:fontRef>
        </p:style>
      </p:cxnSp>
      <p:sp>
        <p:nvSpPr>
          <p:cNvPr id="23" name="CasellaDiTesto 25"/>
          <p:cNvSpPr txBox="1">
            <a:spLocks noChangeArrowheads="1"/>
          </p:cNvSpPr>
          <p:nvPr/>
        </p:nvSpPr>
        <p:spPr bwMode="auto">
          <a:xfrm>
            <a:off x="1919288" y="6453189"/>
            <a:ext cx="86407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2000" dirty="0">
                <a:latin typeface="Tahoma" panose="020B0604030504040204" pitchFamily="34" charset="0"/>
                <a:ea typeface="Tahoma" panose="020B0604030504040204" pitchFamily="34" charset="0"/>
                <a:cs typeface="Tahoma" panose="020B0604030504040204" pitchFamily="34" charset="0"/>
              </a:rPr>
              <a:t>Source: Whole Brain Model, by Ned Herrmann</a:t>
            </a:r>
            <a:endParaRPr lang="en-GB" alt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930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par>
                          <p:cTn id="17" fill="hold">
                            <p:stCondLst>
                              <p:cond delay="500"/>
                            </p:stCondLst>
                            <p:childTnLst>
                              <p:par>
                                <p:cTn id="18" presetID="22" presetClass="entr" presetSubtype="1"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500"/>
                                        <p:tgtEl>
                                          <p:spTgt spid="8"/>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par>
                          <p:cTn id="35" fill="hold">
                            <p:stCondLst>
                              <p:cond delay="500"/>
                            </p:stCondLst>
                            <p:childTnLst>
                              <p:par>
                                <p:cTn id="36" presetID="22" presetClass="entr" presetSubtype="1"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up)">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up)">
                                      <p:cBhvr>
                                        <p:cTn id="43" dur="5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strips(downRight)">
                                      <p:cBhvr>
                                        <p:cTn id="48" dur="1000"/>
                                        <p:tgtEl>
                                          <p:spTgt spid="19"/>
                                        </p:tgtEl>
                                      </p:cBhvr>
                                    </p:animEffect>
                                  </p:childTnLst>
                                </p:cTn>
                              </p:par>
                              <p:par>
                                <p:cTn id="49" presetID="18" presetClass="entr" presetSubtype="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strips(downRight)">
                                      <p:cBhvr>
                                        <p:cTn id="51" dur="1000"/>
                                        <p:tgtEl>
                                          <p:spTgt spid="11"/>
                                        </p:tgtEl>
                                      </p:cBhvr>
                                    </p:animEffect>
                                  </p:childTnLst>
                                </p:cTn>
                              </p:par>
                              <p:par>
                                <p:cTn id="52" presetID="18" presetClass="entr" presetSubtype="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strips(downRight)">
                                      <p:cBhvr>
                                        <p:cTn id="54" dur="1000"/>
                                        <p:tgtEl>
                                          <p:spTgt spid="22"/>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strips(downRight)">
                                      <p:cBhvr>
                                        <p:cTn id="57" dur="10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8" presetClass="entr" presetSubtype="12" fill="hold"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strips(downLeft)">
                                      <p:cBhvr>
                                        <p:cTn id="62" dur="1000"/>
                                        <p:tgtEl>
                                          <p:spTgt spid="20"/>
                                        </p:tgtEl>
                                      </p:cBhvr>
                                    </p:animEffect>
                                  </p:childTnLst>
                                </p:cTn>
                              </p:par>
                              <p:par>
                                <p:cTn id="63" presetID="18" presetClass="entr" presetSubtype="12"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downLeft)">
                                      <p:cBhvr>
                                        <p:cTn id="65" dur="1000"/>
                                        <p:tgtEl>
                                          <p:spTgt spid="10"/>
                                        </p:tgtEl>
                                      </p:cBhvr>
                                    </p:animEffect>
                                  </p:childTnLst>
                                </p:cTn>
                              </p:par>
                              <p:par>
                                <p:cTn id="66" presetID="18" presetClass="entr" presetSubtype="12"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strips(downLeft)">
                                      <p:cBhvr>
                                        <p:cTn id="68" dur="1000"/>
                                        <p:tgtEl>
                                          <p:spTgt spid="21"/>
                                        </p:tgtEl>
                                      </p:cBhvr>
                                    </p:animEffect>
                                  </p:childTnLst>
                                </p:cTn>
                              </p:par>
                              <p:par>
                                <p:cTn id="69" presetID="18" presetClass="entr" presetSubtype="12"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strips(downLeft)">
                                      <p:cBhvr>
                                        <p:cTn id="7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animBg="1"/>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Adult learning principles</a:t>
            </a:r>
          </a:p>
        </p:txBody>
      </p:sp>
      <p:sp>
        <p:nvSpPr>
          <p:cNvPr id="62" name="Shape 62"/>
          <p:cNvSpPr txBox="1">
            <a:spLocks noGrp="1"/>
          </p:cNvSpPr>
          <p:nvPr>
            <p:ph type="sldNum" sz="quarter" idx="10"/>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8</a:t>
            </a:fld>
            <a:endParaRPr sz="1200" b="0" i="0" u="none" strike="noStrike" cap="none">
              <a:solidFill>
                <a:schemeClr val="lt1"/>
              </a:solidFill>
              <a:latin typeface="Tahoma"/>
              <a:ea typeface="Tahoma"/>
              <a:cs typeface="Tahoma"/>
              <a:sym typeface="Tahoma"/>
            </a:endParaRPr>
          </a:p>
        </p:txBody>
      </p:sp>
    </p:spTree>
    <p:extLst>
      <p:ext uri="{BB962C8B-B14F-4D97-AF65-F5344CB8AC3E}">
        <p14:creationId xmlns:p14="http://schemas.microsoft.com/office/powerpoint/2010/main" val="2977049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prstGeom prst="rect">
            <a:avLst/>
          </a:prstGeom>
          <a:noFill/>
          <a:ln>
            <a:noFill/>
          </a:ln>
        </p:spPr>
        <p:txBody>
          <a:bodyPr spcFirstLastPara="1" wrap="square" lIns="0" tIns="0" rIns="0" bIns="0" anchor="t" anchorCtr="0">
            <a:noAutofit/>
          </a:bodyPr>
          <a:lstStyle/>
          <a:p>
            <a:pPr lvl="0"/>
            <a:r>
              <a:rPr lang="en-GB" dirty="0"/>
              <a:t>CONTROL</a:t>
            </a:r>
            <a:endParaRPr dirty="0"/>
          </a:p>
        </p:txBody>
      </p:sp>
      <p:sp>
        <p:nvSpPr>
          <p:cNvPr id="82" name="Shape 82"/>
          <p:cNvSpPr txBox="1">
            <a:spLocks noGrp="1"/>
          </p:cNvSpPr>
          <p:nvPr>
            <p:ph type="body" idx="1"/>
          </p:nvPr>
        </p:nvSpPr>
        <p:spPr>
          <a:prstGeom prst="rect">
            <a:avLst/>
          </a:prstGeom>
          <a:noFill/>
          <a:ln>
            <a:noFill/>
          </a:ln>
        </p:spPr>
        <p:txBody>
          <a:bodyPr spcFirstLastPara="1" wrap="square" lIns="0" tIns="0" rIns="0" bIns="0" anchor="t" anchorCtr="0">
            <a:noAutofit/>
          </a:bodyPr>
          <a:lstStyle/>
          <a:p>
            <a:pPr marL="0" lvl="0" indent="0">
              <a:spcBef>
                <a:spcPts val="0"/>
              </a:spcBef>
            </a:pPr>
            <a:r>
              <a:rPr lang="en-GB" dirty="0"/>
              <a:t>More than young learners, adults want to be in control of the learning experience.  They are ready to learn what they need but they do not want to waste their precious time.</a:t>
            </a:r>
          </a:p>
          <a:p>
            <a:pPr marL="0" lvl="0" indent="0">
              <a:spcBef>
                <a:spcPts val="0"/>
              </a:spcBef>
            </a:pPr>
            <a:endParaRPr lang="en-GB" dirty="0"/>
          </a:p>
          <a:p>
            <a:pPr marL="0" lvl="0" indent="0">
              <a:spcBef>
                <a:spcPts val="0"/>
              </a:spcBef>
            </a:pPr>
            <a:r>
              <a:rPr lang="en-GB" b="1" dirty="0"/>
              <a:t>Tips</a:t>
            </a:r>
            <a:r>
              <a:rPr lang="en-GB" dirty="0"/>
              <a:t>: share the learning objectives, methods and evaluation choices. Be flexible and ready to change the agenda, if useful to improve the learning process.</a:t>
            </a:r>
          </a:p>
          <a:p>
            <a:pPr marL="0" marR="0" lvl="0" indent="0" algn="l" rtl="0">
              <a:lnSpc>
                <a:spcPct val="90000"/>
              </a:lnSpc>
              <a:spcBef>
                <a:spcPts val="0"/>
              </a:spcBef>
              <a:spcAft>
                <a:spcPts val="0"/>
              </a:spcAft>
              <a:buNone/>
            </a:pPr>
            <a:endParaRPr sz="2400" b="0" i="0" u="none" strike="noStrike" cap="none" dirty="0">
              <a:solidFill>
                <a:schemeClr val="dk1"/>
              </a:solidFill>
              <a:latin typeface="Tahoma"/>
              <a:ea typeface="Tahoma"/>
              <a:cs typeface="Tahoma"/>
              <a:sym typeface="Tahoma"/>
            </a:endParaRPr>
          </a:p>
        </p:txBody>
      </p:sp>
      <p:sp>
        <p:nvSpPr>
          <p:cNvPr id="83" name="Shape 83"/>
          <p:cNvSpPr txBox="1">
            <a:spLocks noGrp="1"/>
          </p:cNvSpPr>
          <p:nvPr>
            <p:ph type="sldNum" idx="12"/>
          </p:nvPr>
        </p:nvSpPr>
        <p:spPr>
          <a:prstGeom prst="rect">
            <a:avLst/>
          </a:prstGeom>
          <a:noFill/>
          <a:ln>
            <a:noFill/>
          </a:ln>
        </p:spPr>
        <p:txBody>
          <a:bodyPr spcFirstLastPara="1" wrap="square" lIns="91425" tIns="36000" rIns="91425" bIns="36000" anchor="ctr" anchorCtr="0">
            <a:noAutofit/>
          </a:bodyPr>
          <a:lstStyle/>
          <a:p>
            <a:pPr marL="0" marR="0" lvl="0" indent="0" algn="r" rtl="0">
              <a:lnSpc>
                <a:spcPct val="100000"/>
              </a:lnSpc>
              <a:spcBef>
                <a:spcPts val="0"/>
              </a:spcBef>
              <a:spcAft>
                <a:spcPts val="0"/>
              </a:spcAft>
              <a:buNone/>
            </a:pPr>
            <a:fld id="{00000000-1234-1234-1234-123412341234}" type="slidenum">
              <a:rPr lang="en-GB" sz="1200" b="0" i="0" u="none" strike="noStrike" cap="none">
                <a:solidFill>
                  <a:schemeClr val="lt1"/>
                </a:solidFill>
                <a:latin typeface="Tahoma"/>
                <a:ea typeface="Tahoma"/>
                <a:cs typeface="Tahoma"/>
                <a:sym typeface="Tahoma"/>
              </a:rPr>
              <a:t>9</a:t>
            </a:fld>
            <a:endParaRPr sz="1200" b="0" i="0" u="none" strike="noStrike" cap="none">
              <a:solidFill>
                <a:schemeClr val="lt1"/>
              </a:solidFill>
              <a:latin typeface="Tahoma"/>
              <a:ea typeface="Tahoma"/>
              <a:cs typeface="Tahoma"/>
              <a:sym typeface="Tahoma"/>
            </a:endParaRPr>
          </a:p>
        </p:txBody>
      </p:sp>
      <p:sp>
        <p:nvSpPr>
          <p:cNvPr id="5" name="Rektangel 4"/>
          <p:cNvSpPr/>
          <p:nvPr/>
        </p:nvSpPr>
        <p:spPr>
          <a:xfrm>
            <a:off x="4331776" y="6012472"/>
            <a:ext cx="7468648" cy="369332"/>
          </a:xfrm>
          <a:prstGeom prst="rect">
            <a:avLst/>
          </a:prstGeom>
        </p:spPr>
        <p:txBody>
          <a:bodyPr wrap="none">
            <a:spAutoFit/>
          </a:bodyPr>
          <a:lstStyle/>
          <a:p>
            <a:pPr algn="r" eaLnBrk="1" hangingPunct="1"/>
            <a:r>
              <a:rPr lang="en-GB" altLang="en-US" sz="2000" dirty="0">
                <a:latin typeface="Tahoma" panose="020B0604030504040204" pitchFamily="34" charset="0"/>
                <a:ea typeface="Tahoma" panose="020B0604030504040204" pitchFamily="34" charset="0"/>
                <a:cs typeface="Tahoma" panose="020B0604030504040204" pitchFamily="34" charset="0"/>
              </a:rPr>
              <a:t>Based on “The adult Learner”, by Malcom S. Knowles et al, 2005</a:t>
            </a:r>
          </a:p>
        </p:txBody>
      </p:sp>
    </p:spTree>
    <p:extLst>
      <p:ext uri="{BB962C8B-B14F-4D97-AF65-F5344CB8AC3E}">
        <p14:creationId xmlns:p14="http://schemas.microsoft.com/office/powerpoint/2010/main" val="597003730"/>
      </p:ext>
    </p:extLst>
  </p:cSld>
  <p:clrMapOvr>
    <a:masterClrMapping/>
  </p:clrMapOvr>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2" id="{6C0354FD-0621-4C7B-AB03-C803EF4AC2BB}" vid="{B2AD77C4-1894-4974-954E-AEA6AD072D25}"/>
    </a:ext>
  </a:extLst>
</a:theme>
</file>

<file path=ppt/theme/theme2.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e2" id="{6C0354FD-0621-4C7B-AB03-C803EF4AC2BB}" vid="{8C49C7B8-4CE6-420F-AD30-715851A5BCFC}"/>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ECDC_PowerPoint_Template_2018-Training</Template>
  <TotalTime>16</TotalTime>
  <Words>1561</Words>
  <Application>Microsoft Office PowerPoint</Application>
  <PresentationFormat>Breedbeeld</PresentationFormat>
  <Paragraphs>251</Paragraphs>
  <Slides>37</Slides>
  <Notes>32</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37</vt:i4>
      </vt:variant>
    </vt:vector>
  </HeadingPairs>
  <TitlesOfParts>
    <vt:vector size="46" baseType="lpstr">
      <vt:lpstr>Arial</vt:lpstr>
      <vt:lpstr>Comic Sans MS</vt:lpstr>
      <vt:lpstr>Courier New</vt:lpstr>
      <vt:lpstr>Noto Sans Symbols</vt:lpstr>
      <vt:lpstr>Tahoma</vt:lpstr>
      <vt:lpstr>Times</vt:lpstr>
      <vt:lpstr>Wingdings</vt:lpstr>
      <vt:lpstr>ECDC_PowerPoint_Template_2017</vt:lpstr>
      <vt:lpstr>ECDC_PowerPoint_Template_2017-2</vt:lpstr>
      <vt:lpstr>Pedagogical Principles Shifting from TEACHING to LEARNING approaches</vt:lpstr>
      <vt:lpstr>Objectives</vt:lpstr>
      <vt:lpstr>Outline</vt:lpstr>
      <vt:lpstr>The brain dominance personal profile</vt:lpstr>
      <vt:lpstr>Warm up excercise</vt:lpstr>
      <vt:lpstr>Who are the participants?</vt:lpstr>
      <vt:lpstr>Relationship between brain dominance  and competencies</vt:lpstr>
      <vt:lpstr>Adult learning principles</vt:lpstr>
      <vt:lpstr>CONTROL</vt:lpstr>
      <vt:lpstr>PREVIOUS EXPERIENCE</vt:lpstr>
      <vt:lpstr>PowerPoint-presentatie</vt:lpstr>
      <vt:lpstr>COMMITMENT, MOTIVATION</vt:lpstr>
      <vt:lpstr>GOAL ORIENTED</vt:lpstr>
      <vt:lpstr>PowerPoint-presentatie</vt:lpstr>
      <vt:lpstr>SELF-DIRECTED</vt:lpstr>
      <vt:lpstr>EXPERIENTIAL</vt:lpstr>
      <vt:lpstr>PowerPoint-presentatie</vt:lpstr>
      <vt:lpstr>SETTING</vt:lpstr>
      <vt:lpstr>ADULTHOOD CHALLANGES</vt:lpstr>
      <vt:lpstr>PowerPoint-presentatie</vt:lpstr>
      <vt:lpstr>PowerPoint-presentatie</vt:lpstr>
      <vt:lpstr>The evolution of the andragogy model</vt:lpstr>
      <vt:lpstr>PEDAGOGY versus ANDRAGOGY  The focus on the age group </vt:lpstr>
      <vt:lpstr>The evolution of the andragogy model:  focus on the learning experience</vt:lpstr>
      <vt:lpstr>The facilitators role</vt:lpstr>
      <vt:lpstr>Teaching methods and learning environments</vt:lpstr>
      <vt:lpstr>Teaching and learning methods</vt:lpstr>
      <vt:lpstr>The case study</vt:lpstr>
      <vt:lpstr>PowerPoint-presentatie</vt:lpstr>
      <vt:lpstr>Learning environments</vt:lpstr>
      <vt:lpstr>Learning environments</vt:lpstr>
      <vt:lpstr>How to chose “the right” teaching method </vt:lpstr>
      <vt:lpstr>The Training Planning in Public Health</vt:lpstr>
      <vt:lpstr>In summary</vt:lpstr>
      <vt:lpstr>Further reading</vt:lpstr>
      <vt:lpstr>References</vt:lpstr>
      <vt:lpstr>Acknowledgements The creation of this training material was commissioned in 2012 by ECDC to the consortium of experts with the direct involvement of Angela Giusti (IT), Paolo D’Ancona (IT), Pierluigi Lopalco (SE), Richard Pebody (UK), Hanna Nohynek (FI), Susan Hahne (NL)    The revision and update of this training material was commissioned in 2017 by ECDC to Transmissible with the direct involvement of Pawel Stefanoff and Arnold Bosman</vt:lpstr>
    </vt:vector>
  </TitlesOfParts>
  <Company>ECDC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Pedagogical Principles Shifting from TEACHING to LEARNING approaches</dc:title>
  <dc:creator>arnold bosman</dc:creator>
  <cp:keywords>Template, PowerPoint</cp:keywords>
  <cp:lastModifiedBy>arnold bosman</cp:lastModifiedBy>
  <cp:revision>3</cp:revision>
  <cp:lastPrinted>2018-01-12T14:15:37Z</cp:lastPrinted>
  <dcterms:created xsi:type="dcterms:W3CDTF">2018-05-07T07:23:02Z</dcterms:created>
  <dcterms:modified xsi:type="dcterms:W3CDTF">2018-05-07T07:39:49Z</dcterms:modified>
</cp:coreProperties>
</file>