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0"/>
  </p:notesMasterIdLst>
  <p:handoutMasterIdLst>
    <p:handoutMasterId r:id="rId21"/>
  </p:handoutMasterIdLst>
  <p:sldIdLst>
    <p:sldId id="312" r:id="rId5"/>
    <p:sldId id="296" r:id="rId6"/>
    <p:sldId id="267" r:id="rId7"/>
    <p:sldId id="299" r:id="rId8"/>
    <p:sldId id="304" r:id="rId9"/>
    <p:sldId id="301" r:id="rId10"/>
    <p:sldId id="309" r:id="rId11"/>
    <p:sldId id="317" r:id="rId12"/>
    <p:sldId id="314" r:id="rId13"/>
    <p:sldId id="313" r:id="rId14"/>
    <p:sldId id="316" r:id="rId15"/>
    <p:sldId id="322" r:id="rId16"/>
    <p:sldId id="323" r:id="rId17"/>
    <p:sldId id="281" r:id="rId18"/>
    <p:sldId id="297" r:id="rId19"/>
  </p:sldIdLst>
  <p:sldSz cx="10801350" cy="6858000"/>
  <p:notesSz cx="6797675" cy="9926638"/>
  <p:custDataLst>
    <p:tags r:id="rId22"/>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p15="http://schemas.microsoft.com/office/powerpoint/2012/main" xmlns:a="http://schemas.openxmlformats.org/drawingml/2006/main" xmlns:r="http://schemas.openxmlformats.org/officeDocument/2006/relationships" xmlns:p="http://schemas.openxmlformats.org/presentationml/2006/main">
  <p:cmAuthor id="1" name="CDT" initials="CDT" lastIdx="8" clrIdx="0">
    <p:extLst>
      <p:ext uri="{19B8F6BF-5375-455C-9EA6-DF929625EA0E}">
        <p15:presenceInfo xmlns:p15="http://schemas.microsoft.com/office/powerpoint/2012/main" userId="CD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AE23"/>
    <a:srgbClr val="FEEFBA"/>
    <a:srgbClr val="FEE37E"/>
    <a:srgbClr val="EFE6BF"/>
    <a:srgbClr val="E4D594"/>
    <a:srgbClr val="FFFF99"/>
    <a:srgbClr val="CCECFF"/>
    <a:srgbClr val="003399"/>
    <a:srgbClr val="0066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621" autoAdjust="0"/>
    <p:restoredTop sz="59448" autoAdjust="0"/>
  </p:normalViewPr>
  <p:slideViewPr>
    <p:cSldViewPr>
      <p:cViewPr>
        <p:scale>
          <a:sx n="50" d="100"/>
          <a:sy n="50" d="100"/>
        </p:scale>
        <p:origin x="-186" y="-138"/>
      </p:cViewPr>
      <p:guideLst>
        <p:guide orient="horz"/>
        <p:guide/>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notesViewPr>
    <p:cSldViewPr>
      <p:cViewPr varScale="1">
        <p:scale>
          <a:sx n="57" d="100"/>
          <a:sy n="57" d="100"/>
        </p:scale>
        <p:origin x="2898" y="78"/>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gs" Target="tags/tag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762A6E-49F6-4AA6-BA27-1E50C40DBDB7}"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C24220F7-B2A7-43D9-8C14-2D220A5E3A47}">
      <dgm:prSet phldrT="[Text]"/>
      <dgm:spPr/>
      <dgm:t>
        <a:bodyPr/>
        <a:lstStyle/>
        <a:p>
          <a:r>
            <a:rPr lang="fr-FR"/>
            <a:t>Détection</a:t>
          </a:r>
        </a:p>
      </dgm:t>
    </dgm:pt>
    <dgm:pt modelId="{89F13442-853C-4738-B8A1-21FED85BE7D3}" type="parTrans" cxnId="{9336C9A6-16F6-4C97-AF10-5E8CEFF37802}">
      <dgm:prSet/>
      <dgm:spPr/>
      <dgm:t>
        <a:bodyPr/>
        <a:lstStyle/>
        <a:p>
          <a:endParaRPr lang="en-US"/>
        </a:p>
      </dgm:t>
    </dgm:pt>
    <dgm:pt modelId="{BBDB786E-5F8E-4C3C-BA31-33232A897267}" type="sibTrans" cxnId="{9336C9A6-16F6-4C97-AF10-5E8CEFF37802}">
      <dgm:prSet/>
      <dgm:spPr/>
      <dgm:t>
        <a:bodyPr/>
        <a:lstStyle/>
        <a:p>
          <a:endParaRPr lang="en-US"/>
        </a:p>
      </dgm:t>
    </dgm:pt>
    <dgm:pt modelId="{8A555DE8-9FDC-4E14-B25E-57BABB10FD91}">
      <dgm:prSet phldrT="[Text]"/>
      <dgm:spPr/>
      <dgm:t>
        <a:bodyPr/>
        <a:lstStyle/>
        <a:p>
          <a:r>
            <a:rPr lang="fr-FR"/>
            <a:t>Investigations</a:t>
          </a:r>
        </a:p>
      </dgm:t>
    </dgm:pt>
    <dgm:pt modelId="{1DBED852-9F6C-4275-BFE7-8B0F4D84DF0F}" type="parTrans" cxnId="{68E02EC3-EDCC-462A-A7C8-C461919EB895}">
      <dgm:prSet/>
      <dgm:spPr/>
      <dgm:t>
        <a:bodyPr/>
        <a:lstStyle/>
        <a:p>
          <a:endParaRPr lang="en-US"/>
        </a:p>
      </dgm:t>
    </dgm:pt>
    <dgm:pt modelId="{9BABAA0B-0F35-4B4C-9229-AFF4BF8EB9AA}" type="sibTrans" cxnId="{68E02EC3-EDCC-462A-A7C8-C461919EB895}">
      <dgm:prSet/>
      <dgm:spPr/>
      <dgm:t>
        <a:bodyPr/>
        <a:lstStyle/>
        <a:p>
          <a:endParaRPr lang="en-US"/>
        </a:p>
      </dgm:t>
    </dgm:pt>
    <dgm:pt modelId="{3163FD49-93C6-44AD-97A6-F28B0B3BE000}">
      <dgm:prSet phldrT="[Text]"/>
      <dgm:spPr/>
      <dgm:t>
        <a:bodyPr/>
        <a:lstStyle/>
        <a:p>
          <a:r>
            <a:rPr lang="fr-FR"/>
            <a:t>Alerte précoce</a:t>
          </a:r>
        </a:p>
      </dgm:t>
    </dgm:pt>
    <dgm:pt modelId="{93FAF9E3-F495-46F2-9290-DAEFCA47F338}" type="parTrans" cxnId="{53F50B26-1A62-4F6C-900C-589A5D063785}">
      <dgm:prSet/>
      <dgm:spPr/>
      <dgm:t>
        <a:bodyPr/>
        <a:lstStyle/>
        <a:p>
          <a:endParaRPr lang="en-US"/>
        </a:p>
      </dgm:t>
    </dgm:pt>
    <dgm:pt modelId="{F1A999CB-06BA-4294-86E9-4ABF87E6FBCA}" type="sibTrans" cxnId="{53F50B26-1A62-4F6C-900C-589A5D063785}">
      <dgm:prSet/>
      <dgm:spPr/>
      <dgm:t>
        <a:bodyPr/>
        <a:lstStyle/>
        <a:p>
          <a:endParaRPr lang="en-US"/>
        </a:p>
      </dgm:t>
    </dgm:pt>
    <dgm:pt modelId="{BE44E755-77C7-4FEE-82B0-5B4212D11117}">
      <dgm:prSet phldrT="[Text]"/>
      <dgm:spPr/>
      <dgm:t>
        <a:bodyPr/>
        <a:lstStyle/>
        <a:p>
          <a:r>
            <a:rPr lang="fr-FR"/>
            <a:t>Évaluation</a:t>
          </a:r>
        </a:p>
      </dgm:t>
    </dgm:pt>
    <dgm:pt modelId="{2FBA986B-8FC1-47E7-AE3A-61C57E5B5FDC}" type="parTrans" cxnId="{76B2E70D-DACB-4688-AB98-093FFC607D43}">
      <dgm:prSet/>
      <dgm:spPr/>
      <dgm:t>
        <a:bodyPr/>
        <a:lstStyle/>
        <a:p>
          <a:endParaRPr lang="en-US"/>
        </a:p>
      </dgm:t>
    </dgm:pt>
    <dgm:pt modelId="{B98B74D0-5C4B-4AEE-97DB-70914AB544D1}" type="sibTrans" cxnId="{76B2E70D-DACB-4688-AB98-093FFC607D43}">
      <dgm:prSet/>
      <dgm:spPr/>
      <dgm:t>
        <a:bodyPr/>
        <a:lstStyle/>
        <a:p>
          <a:endParaRPr lang="en-US"/>
        </a:p>
      </dgm:t>
    </dgm:pt>
    <dgm:pt modelId="{903904D8-F804-4453-B657-DD254ABA125D}">
      <dgm:prSet phldrT="[Text]"/>
      <dgm:spPr/>
      <dgm:t>
        <a:bodyPr/>
        <a:lstStyle/>
        <a:p>
          <a:r>
            <a:rPr lang="fr-FR"/>
            <a:t>Réaction</a:t>
          </a:r>
        </a:p>
      </dgm:t>
    </dgm:pt>
    <dgm:pt modelId="{165A6E97-0F72-457C-980F-6AD119A1DA80}" type="parTrans" cxnId="{3BAC82E0-D6A5-4FE0-A86A-698BFC1494F3}">
      <dgm:prSet/>
      <dgm:spPr/>
      <dgm:t>
        <a:bodyPr/>
        <a:lstStyle/>
        <a:p>
          <a:endParaRPr lang="en-US"/>
        </a:p>
      </dgm:t>
    </dgm:pt>
    <dgm:pt modelId="{C78DF895-DEF1-47D9-86C0-C1838557F2E4}" type="sibTrans" cxnId="{3BAC82E0-D6A5-4FE0-A86A-698BFC1494F3}">
      <dgm:prSet/>
      <dgm:spPr/>
      <dgm:t>
        <a:bodyPr/>
        <a:lstStyle/>
        <a:p>
          <a:endParaRPr lang="en-US"/>
        </a:p>
      </dgm:t>
    </dgm:pt>
    <dgm:pt modelId="{D0FDB578-DFA3-4A22-B974-85D891F12F25}">
      <dgm:prSet phldrT="[Text]"/>
      <dgm:spPr/>
      <dgm:t>
        <a:bodyPr/>
        <a:lstStyle/>
        <a:p>
          <a:r>
            <a:rPr lang="fr-FR"/>
            <a:t>Récupération</a:t>
          </a:r>
        </a:p>
      </dgm:t>
    </dgm:pt>
    <dgm:pt modelId="{4C59B598-2E71-49BB-8BFB-B4E375211784}" type="parTrans" cxnId="{4A056F9B-6C93-459E-A920-F6BAC9F78DF3}">
      <dgm:prSet/>
      <dgm:spPr/>
      <dgm:t>
        <a:bodyPr/>
        <a:lstStyle/>
        <a:p>
          <a:endParaRPr lang="en-US"/>
        </a:p>
      </dgm:t>
    </dgm:pt>
    <dgm:pt modelId="{B2A9E1E7-51F2-4427-A4F0-F933CD5FB300}" type="sibTrans" cxnId="{4A056F9B-6C93-459E-A920-F6BAC9F78DF3}">
      <dgm:prSet/>
      <dgm:spPr/>
      <dgm:t>
        <a:bodyPr/>
        <a:lstStyle/>
        <a:p>
          <a:endParaRPr lang="en-US"/>
        </a:p>
      </dgm:t>
    </dgm:pt>
    <dgm:pt modelId="{4715B214-3466-4CE9-B288-1745170F3D1B}">
      <dgm:prSet phldrT="[Text]"/>
      <dgm:spPr/>
      <dgm:t>
        <a:bodyPr/>
        <a:lstStyle/>
        <a:p>
          <a:r>
            <a:rPr lang="fr-FR"/>
            <a:t>Préparation</a:t>
          </a:r>
        </a:p>
      </dgm:t>
    </dgm:pt>
    <dgm:pt modelId="{9A1B4B9D-05C2-4084-BCD1-F36AC3362682}" type="parTrans" cxnId="{216CD2A3-77B9-4FEE-9486-231F41D11B57}">
      <dgm:prSet/>
      <dgm:spPr/>
      <dgm:t>
        <a:bodyPr/>
        <a:lstStyle/>
        <a:p>
          <a:endParaRPr lang="en-US"/>
        </a:p>
      </dgm:t>
    </dgm:pt>
    <dgm:pt modelId="{BC974070-59DE-4B65-A0BC-6939F2A58305}" type="sibTrans" cxnId="{216CD2A3-77B9-4FEE-9486-231F41D11B57}">
      <dgm:prSet/>
      <dgm:spPr/>
      <dgm:t>
        <a:bodyPr/>
        <a:lstStyle/>
        <a:p>
          <a:endParaRPr lang="en-US"/>
        </a:p>
      </dgm:t>
    </dgm:pt>
    <dgm:pt modelId="{6DE1703E-5118-4528-89FD-3018829B5A67}" type="pres">
      <dgm:prSet presAssocID="{B9762A6E-49F6-4AA6-BA27-1E50C40DBDB7}" presName="cycle" presStyleCnt="0">
        <dgm:presLayoutVars>
          <dgm:dir/>
          <dgm:resizeHandles val="exact"/>
        </dgm:presLayoutVars>
      </dgm:prSet>
      <dgm:spPr/>
    </dgm:pt>
    <dgm:pt modelId="{A819510C-1495-47E6-9BBD-32E6492CB917}" type="pres">
      <dgm:prSet presAssocID="{C24220F7-B2A7-43D9-8C14-2D220A5E3A47}" presName="node" presStyleLbl="node1" presStyleIdx="0" presStyleCnt="7">
        <dgm:presLayoutVars>
          <dgm:bulletEnabled val="1"/>
        </dgm:presLayoutVars>
      </dgm:prSet>
      <dgm:spPr/>
    </dgm:pt>
    <dgm:pt modelId="{1B03C081-2E06-4529-B86B-51F8AA163853}" type="pres">
      <dgm:prSet presAssocID="{BBDB786E-5F8E-4C3C-BA31-33232A897267}" presName="sibTrans" presStyleLbl="sibTrans2D1" presStyleIdx="0" presStyleCnt="7"/>
      <dgm:spPr/>
    </dgm:pt>
    <dgm:pt modelId="{F7CB8377-C102-4493-9CD7-CA8B3539E54C}" type="pres">
      <dgm:prSet presAssocID="{BBDB786E-5F8E-4C3C-BA31-33232A897267}" presName="connectorText" presStyleLbl="sibTrans2D1" presStyleIdx="0" presStyleCnt="7"/>
      <dgm:spPr/>
    </dgm:pt>
    <dgm:pt modelId="{51281D5E-EEFA-43CF-83A4-D0F578F66FDE}" type="pres">
      <dgm:prSet presAssocID="{8A555DE8-9FDC-4E14-B25E-57BABB10FD91}" presName="node" presStyleLbl="node1" presStyleIdx="1" presStyleCnt="7">
        <dgm:presLayoutVars>
          <dgm:bulletEnabled val="1"/>
        </dgm:presLayoutVars>
      </dgm:prSet>
      <dgm:spPr/>
    </dgm:pt>
    <dgm:pt modelId="{A162EAE8-8E96-4CF0-80C3-CA446B267227}" type="pres">
      <dgm:prSet presAssocID="{9BABAA0B-0F35-4B4C-9229-AFF4BF8EB9AA}" presName="sibTrans" presStyleLbl="sibTrans2D1" presStyleIdx="1" presStyleCnt="7"/>
      <dgm:spPr/>
    </dgm:pt>
    <dgm:pt modelId="{E6A3F028-04F5-4674-AFAF-DEAD46AB0B1D}" type="pres">
      <dgm:prSet presAssocID="{9BABAA0B-0F35-4B4C-9229-AFF4BF8EB9AA}" presName="connectorText" presStyleLbl="sibTrans2D1" presStyleIdx="1" presStyleCnt="7"/>
      <dgm:spPr/>
    </dgm:pt>
    <dgm:pt modelId="{4143851B-A42C-45AB-BD17-A9EBD156DFA1}" type="pres">
      <dgm:prSet presAssocID="{3163FD49-93C6-44AD-97A6-F28B0B3BE000}" presName="node" presStyleLbl="node1" presStyleIdx="2" presStyleCnt="7">
        <dgm:presLayoutVars>
          <dgm:bulletEnabled val="1"/>
        </dgm:presLayoutVars>
      </dgm:prSet>
      <dgm:spPr/>
    </dgm:pt>
    <dgm:pt modelId="{D5E661A7-5090-455D-953B-713EB3E500BC}" type="pres">
      <dgm:prSet presAssocID="{F1A999CB-06BA-4294-86E9-4ABF87E6FBCA}" presName="sibTrans" presStyleLbl="sibTrans2D1" presStyleIdx="2" presStyleCnt="7"/>
      <dgm:spPr/>
    </dgm:pt>
    <dgm:pt modelId="{1B924D66-A383-4CB8-9BC1-43246042FE32}" type="pres">
      <dgm:prSet presAssocID="{F1A999CB-06BA-4294-86E9-4ABF87E6FBCA}" presName="connectorText" presStyleLbl="sibTrans2D1" presStyleIdx="2" presStyleCnt="7"/>
      <dgm:spPr/>
    </dgm:pt>
    <dgm:pt modelId="{3563190C-6BAF-4A29-AB0E-1DE14AA90EC4}" type="pres">
      <dgm:prSet presAssocID="{BE44E755-77C7-4FEE-82B0-5B4212D11117}" presName="node" presStyleLbl="node1" presStyleIdx="3" presStyleCnt="7">
        <dgm:presLayoutVars>
          <dgm:bulletEnabled val="1"/>
        </dgm:presLayoutVars>
      </dgm:prSet>
      <dgm:spPr/>
    </dgm:pt>
    <dgm:pt modelId="{F3BFFB32-3168-4B47-8A1E-320428C59ACD}" type="pres">
      <dgm:prSet presAssocID="{B98B74D0-5C4B-4AEE-97DB-70914AB544D1}" presName="sibTrans" presStyleLbl="sibTrans2D1" presStyleIdx="3" presStyleCnt="7"/>
      <dgm:spPr/>
    </dgm:pt>
    <dgm:pt modelId="{61A57443-7B65-4C38-A268-2D839D0807DE}" type="pres">
      <dgm:prSet presAssocID="{B98B74D0-5C4B-4AEE-97DB-70914AB544D1}" presName="connectorText" presStyleLbl="sibTrans2D1" presStyleIdx="3" presStyleCnt="7"/>
      <dgm:spPr/>
    </dgm:pt>
    <dgm:pt modelId="{664E3959-293C-421D-80D6-8B5678B4C838}" type="pres">
      <dgm:prSet presAssocID="{903904D8-F804-4453-B657-DD254ABA125D}" presName="node" presStyleLbl="node1" presStyleIdx="4" presStyleCnt="7">
        <dgm:presLayoutVars>
          <dgm:bulletEnabled val="1"/>
        </dgm:presLayoutVars>
      </dgm:prSet>
      <dgm:spPr/>
    </dgm:pt>
    <dgm:pt modelId="{4134EF1C-F78C-4A89-B81B-2E7B9950A257}" type="pres">
      <dgm:prSet presAssocID="{C78DF895-DEF1-47D9-86C0-C1838557F2E4}" presName="sibTrans" presStyleLbl="sibTrans2D1" presStyleIdx="4" presStyleCnt="7"/>
      <dgm:spPr/>
    </dgm:pt>
    <dgm:pt modelId="{C8579D06-C837-4695-A1DE-304CC9DE00FF}" type="pres">
      <dgm:prSet presAssocID="{C78DF895-DEF1-47D9-86C0-C1838557F2E4}" presName="connectorText" presStyleLbl="sibTrans2D1" presStyleIdx="4" presStyleCnt="7"/>
      <dgm:spPr/>
    </dgm:pt>
    <dgm:pt modelId="{F540A340-244B-4287-9FA3-5C032C63E353}" type="pres">
      <dgm:prSet presAssocID="{D0FDB578-DFA3-4A22-B974-85D891F12F25}" presName="node" presStyleLbl="node1" presStyleIdx="5" presStyleCnt="7">
        <dgm:presLayoutVars>
          <dgm:bulletEnabled val="1"/>
        </dgm:presLayoutVars>
      </dgm:prSet>
      <dgm:spPr/>
    </dgm:pt>
    <dgm:pt modelId="{FAF7085C-9693-47E5-934C-50CAC3733F10}" type="pres">
      <dgm:prSet presAssocID="{B2A9E1E7-51F2-4427-A4F0-F933CD5FB300}" presName="sibTrans" presStyleLbl="sibTrans2D1" presStyleIdx="5" presStyleCnt="7"/>
      <dgm:spPr/>
    </dgm:pt>
    <dgm:pt modelId="{9A02ED8E-8FB4-4292-9243-CAA01BAA271A}" type="pres">
      <dgm:prSet presAssocID="{B2A9E1E7-51F2-4427-A4F0-F933CD5FB300}" presName="connectorText" presStyleLbl="sibTrans2D1" presStyleIdx="5" presStyleCnt="7"/>
      <dgm:spPr/>
    </dgm:pt>
    <dgm:pt modelId="{49142B76-F3F4-4026-8F9B-2D83C40FF870}" type="pres">
      <dgm:prSet presAssocID="{4715B214-3466-4CE9-B288-1745170F3D1B}" presName="node" presStyleLbl="node1" presStyleIdx="6" presStyleCnt="7">
        <dgm:presLayoutVars>
          <dgm:bulletEnabled val="1"/>
        </dgm:presLayoutVars>
      </dgm:prSet>
      <dgm:spPr/>
    </dgm:pt>
    <dgm:pt modelId="{A858FA74-2DAB-4430-8B98-4A8A50D42357}" type="pres">
      <dgm:prSet presAssocID="{BC974070-59DE-4B65-A0BC-6939F2A58305}" presName="sibTrans" presStyleLbl="sibTrans2D1" presStyleIdx="6" presStyleCnt="7"/>
      <dgm:spPr/>
    </dgm:pt>
    <dgm:pt modelId="{FAD2AFBF-3E88-4FA5-B631-F67C11D402E3}" type="pres">
      <dgm:prSet presAssocID="{BC974070-59DE-4B65-A0BC-6939F2A58305}" presName="connectorText" presStyleLbl="sibTrans2D1" presStyleIdx="6" presStyleCnt="7"/>
      <dgm:spPr/>
    </dgm:pt>
  </dgm:ptLst>
  <dgm:cxnLst>
    <dgm:cxn modelId="{A712BB02-E020-4C69-8857-FDB3CD0762C9}" type="presOf" srcId="{9BABAA0B-0F35-4B4C-9229-AFF4BF8EB9AA}" destId="{A162EAE8-8E96-4CF0-80C3-CA446B267227}" srcOrd="0" destOrd="0" presId="urn:microsoft.com/office/officeart/2005/8/layout/cycle2"/>
    <dgm:cxn modelId="{D9510206-2766-4910-8BDE-31A53365A220}" type="presOf" srcId="{F1A999CB-06BA-4294-86E9-4ABF87E6FBCA}" destId="{D5E661A7-5090-455D-953B-713EB3E500BC}" srcOrd="0" destOrd="0" presId="urn:microsoft.com/office/officeart/2005/8/layout/cycle2"/>
    <dgm:cxn modelId="{76B2E70D-DACB-4688-AB98-093FFC607D43}" srcId="{B9762A6E-49F6-4AA6-BA27-1E50C40DBDB7}" destId="{BE44E755-77C7-4FEE-82B0-5B4212D11117}" srcOrd="3" destOrd="0" parTransId="{2FBA986B-8FC1-47E7-AE3A-61C57E5B5FDC}" sibTransId="{B98B74D0-5C4B-4AEE-97DB-70914AB544D1}"/>
    <dgm:cxn modelId="{53F50B26-1A62-4F6C-900C-589A5D063785}" srcId="{B9762A6E-49F6-4AA6-BA27-1E50C40DBDB7}" destId="{3163FD49-93C6-44AD-97A6-F28B0B3BE000}" srcOrd="2" destOrd="0" parTransId="{93FAF9E3-F495-46F2-9290-DAEFCA47F338}" sibTransId="{F1A999CB-06BA-4294-86E9-4ABF87E6FBCA}"/>
    <dgm:cxn modelId="{14985C30-424B-469B-9360-E779832FCEBF}" type="presOf" srcId="{F1A999CB-06BA-4294-86E9-4ABF87E6FBCA}" destId="{1B924D66-A383-4CB8-9BC1-43246042FE32}" srcOrd="1" destOrd="0" presId="urn:microsoft.com/office/officeart/2005/8/layout/cycle2"/>
    <dgm:cxn modelId="{28E5F33A-1617-4C14-8CC7-E5094140AB3C}" type="presOf" srcId="{B2A9E1E7-51F2-4427-A4F0-F933CD5FB300}" destId="{FAF7085C-9693-47E5-934C-50CAC3733F10}" srcOrd="0" destOrd="0" presId="urn:microsoft.com/office/officeart/2005/8/layout/cycle2"/>
    <dgm:cxn modelId="{E3D0385B-BCB0-4C0E-8976-9343BBB90650}" type="presOf" srcId="{BBDB786E-5F8E-4C3C-BA31-33232A897267}" destId="{1B03C081-2E06-4529-B86B-51F8AA163853}" srcOrd="0" destOrd="0" presId="urn:microsoft.com/office/officeart/2005/8/layout/cycle2"/>
    <dgm:cxn modelId="{5F86485F-FFB7-4ABC-A019-C233F57DFE89}" type="presOf" srcId="{BBDB786E-5F8E-4C3C-BA31-33232A897267}" destId="{F7CB8377-C102-4493-9CD7-CA8B3539E54C}" srcOrd="1" destOrd="0" presId="urn:microsoft.com/office/officeart/2005/8/layout/cycle2"/>
    <dgm:cxn modelId="{676A1E64-3D60-4CFC-8A9D-3C3831059436}" type="presOf" srcId="{B2A9E1E7-51F2-4427-A4F0-F933CD5FB300}" destId="{9A02ED8E-8FB4-4292-9243-CAA01BAA271A}" srcOrd="1" destOrd="0" presId="urn:microsoft.com/office/officeart/2005/8/layout/cycle2"/>
    <dgm:cxn modelId="{E9B84851-1F4A-4FC2-A6F1-5C95BCE38176}" type="presOf" srcId="{B9762A6E-49F6-4AA6-BA27-1E50C40DBDB7}" destId="{6DE1703E-5118-4528-89FD-3018829B5A67}" srcOrd="0" destOrd="0" presId="urn:microsoft.com/office/officeart/2005/8/layout/cycle2"/>
    <dgm:cxn modelId="{F2262592-7421-4695-B62D-79922CB82B13}" type="presOf" srcId="{B98B74D0-5C4B-4AEE-97DB-70914AB544D1}" destId="{61A57443-7B65-4C38-A268-2D839D0807DE}" srcOrd="1" destOrd="0" presId="urn:microsoft.com/office/officeart/2005/8/layout/cycle2"/>
    <dgm:cxn modelId="{6F7CD697-D23D-4D17-BD06-82EEA8E04E41}" type="presOf" srcId="{D0FDB578-DFA3-4A22-B974-85D891F12F25}" destId="{F540A340-244B-4287-9FA3-5C032C63E353}" srcOrd="0" destOrd="0" presId="urn:microsoft.com/office/officeart/2005/8/layout/cycle2"/>
    <dgm:cxn modelId="{9BF7CA9A-2EDE-4D6B-B6C9-FDFDFA5D2162}" type="presOf" srcId="{3163FD49-93C6-44AD-97A6-F28B0B3BE000}" destId="{4143851B-A42C-45AB-BD17-A9EBD156DFA1}" srcOrd="0" destOrd="0" presId="urn:microsoft.com/office/officeart/2005/8/layout/cycle2"/>
    <dgm:cxn modelId="{C31A169B-45B9-4929-8750-95AD53C3F9BD}" type="presOf" srcId="{BC974070-59DE-4B65-A0BC-6939F2A58305}" destId="{FAD2AFBF-3E88-4FA5-B631-F67C11D402E3}" srcOrd="1" destOrd="0" presId="urn:microsoft.com/office/officeart/2005/8/layout/cycle2"/>
    <dgm:cxn modelId="{4A056F9B-6C93-459E-A920-F6BAC9F78DF3}" srcId="{B9762A6E-49F6-4AA6-BA27-1E50C40DBDB7}" destId="{D0FDB578-DFA3-4A22-B974-85D891F12F25}" srcOrd="5" destOrd="0" parTransId="{4C59B598-2E71-49BB-8BFB-B4E375211784}" sibTransId="{B2A9E1E7-51F2-4427-A4F0-F933CD5FB300}"/>
    <dgm:cxn modelId="{EF50BF9C-97A0-4F3F-958A-3D270ABC81B9}" type="presOf" srcId="{B98B74D0-5C4B-4AEE-97DB-70914AB544D1}" destId="{F3BFFB32-3168-4B47-8A1E-320428C59ACD}" srcOrd="0" destOrd="0" presId="urn:microsoft.com/office/officeart/2005/8/layout/cycle2"/>
    <dgm:cxn modelId="{216CD2A3-77B9-4FEE-9486-231F41D11B57}" srcId="{B9762A6E-49F6-4AA6-BA27-1E50C40DBDB7}" destId="{4715B214-3466-4CE9-B288-1745170F3D1B}" srcOrd="6" destOrd="0" parTransId="{9A1B4B9D-05C2-4084-BCD1-F36AC3362682}" sibTransId="{BC974070-59DE-4B65-A0BC-6939F2A58305}"/>
    <dgm:cxn modelId="{1D00A1A6-674F-4BD2-9374-22B8BCCD75FD}" type="presOf" srcId="{BE44E755-77C7-4FEE-82B0-5B4212D11117}" destId="{3563190C-6BAF-4A29-AB0E-1DE14AA90EC4}" srcOrd="0" destOrd="0" presId="urn:microsoft.com/office/officeart/2005/8/layout/cycle2"/>
    <dgm:cxn modelId="{9336C9A6-16F6-4C97-AF10-5E8CEFF37802}" srcId="{B9762A6E-49F6-4AA6-BA27-1E50C40DBDB7}" destId="{C24220F7-B2A7-43D9-8C14-2D220A5E3A47}" srcOrd="0" destOrd="0" parTransId="{89F13442-853C-4738-B8A1-21FED85BE7D3}" sibTransId="{BBDB786E-5F8E-4C3C-BA31-33232A897267}"/>
    <dgm:cxn modelId="{96408AA7-9C4E-4437-A565-8E85D96047E6}" type="presOf" srcId="{9BABAA0B-0F35-4B4C-9229-AFF4BF8EB9AA}" destId="{E6A3F028-04F5-4674-AFAF-DEAD46AB0B1D}" srcOrd="1" destOrd="0" presId="urn:microsoft.com/office/officeart/2005/8/layout/cycle2"/>
    <dgm:cxn modelId="{31ADFFAA-2836-4AC6-826C-D6E1C16DEE4F}" type="presOf" srcId="{4715B214-3466-4CE9-B288-1745170F3D1B}" destId="{49142B76-F3F4-4026-8F9B-2D83C40FF870}" srcOrd="0" destOrd="0" presId="urn:microsoft.com/office/officeart/2005/8/layout/cycle2"/>
    <dgm:cxn modelId="{F5E16FB5-93F4-403D-AD42-F3AF313AD35F}" type="presOf" srcId="{8A555DE8-9FDC-4E14-B25E-57BABB10FD91}" destId="{51281D5E-EEFA-43CF-83A4-D0F578F66FDE}" srcOrd="0" destOrd="0" presId="urn:microsoft.com/office/officeart/2005/8/layout/cycle2"/>
    <dgm:cxn modelId="{68E02EC3-EDCC-462A-A7C8-C461919EB895}" srcId="{B9762A6E-49F6-4AA6-BA27-1E50C40DBDB7}" destId="{8A555DE8-9FDC-4E14-B25E-57BABB10FD91}" srcOrd="1" destOrd="0" parTransId="{1DBED852-9F6C-4275-BFE7-8B0F4D84DF0F}" sibTransId="{9BABAA0B-0F35-4B4C-9229-AFF4BF8EB9AA}"/>
    <dgm:cxn modelId="{7E53C2CF-F540-4501-8A37-9AF627C1038A}" type="presOf" srcId="{C78DF895-DEF1-47D9-86C0-C1838557F2E4}" destId="{C8579D06-C837-4695-A1DE-304CC9DE00FF}" srcOrd="1" destOrd="0" presId="urn:microsoft.com/office/officeart/2005/8/layout/cycle2"/>
    <dgm:cxn modelId="{071A84D6-7E23-40AE-A037-5EBAF9134CB4}" type="presOf" srcId="{BC974070-59DE-4B65-A0BC-6939F2A58305}" destId="{A858FA74-2DAB-4430-8B98-4A8A50D42357}" srcOrd="0" destOrd="0" presId="urn:microsoft.com/office/officeart/2005/8/layout/cycle2"/>
    <dgm:cxn modelId="{3BAC82E0-D6A5-4FE0-A86A-698BFC1494F3}" srcId="{B9762A6E-49F6-4AA6-BA27-1E50C40DBDB7}" destId="{903904D8-F804-4453-B657-DD254ABA125D}" srcOrd="4" destOrd="0" parTransId="{165A6E97-0F72-457C-980F-6AD119A1DA80}" sibTransId="{C78DF895-DEF1-47D9-86C0-C1838557F2E4}"/>
    <dgm:cxn modelId="{06F3BBEB-903F-4A8C-88FB-053D0EE4701B}" type="presOf" srcId="{C24220F7-B2A7-43D9-8C14-2D220A5E3A47}" destId="{A819510C-1495-47E6-9BBD-32E6492CB917}" srcOrd="0" destOrd="0" presId="urn:microsoft.com/office/officeart/2005/8/layout/cycle2"/>
    <dgm:cxn modelId="{49A7FEF2-EC16-4CA3-9BB6-93CC81DFFEB5}" type="presOf" srcId="{903904D8-F804-4453-B657-DD254ABA125D}" destId="{664E3959-293C-421D-80D6-8B5678B4C838}" srcOrd="0" destOrd="0" presId="urn:microsoft.com/office/officeart/2005/8/layout/cycle2"/>
    <dgm:cxn modelId="{6C967BFF-4A9C-44A9-ABEC-B7065D006540}" type="presOf" srcId="{C78DF895-DEF1-47D9-86C0-C1838557F2E4}" destId="{4134EF1C-F78C-4A89-B81B-2E7B9950A257}" srcOrd="0" destOrd="0" presId="urn:microsoft.com/office/officeart/2005/8/layout/cycle2"/>
    <dgm:cxn modelId="{4CA0208E-4CC7-4546-B5C9-22148FADF138}" type="presParOf" srcId="{6DE1703E-5118-4528-89FD-3018829B5A67}" destId="{A819510C-1495-47E6-9BBD-32E6492CB917}" srcOrd="0" destOrd="0" presId="urn:microsoft.com/office/officeart/2005/8/layout/cycle2"/>
    <dgm:cxn modelId="{FBB699D3-C52B-4CA8-813C-B8FFDD2E123B}" type="presParOf" srcId="{6DE1703E-5118-4528-89FD-3018829B5A67}" destId="{1B03C081-2E06-4529-B86B-51F8AA163853}" srcOrd="1" destOrd="0" presId="urn:microsoft.com/office/officeart/2005/8/layout/cycle2"/>
    <dgm:cxn modelId="{B52A1FEA-1BFC-4660-8DAD-AABDE5EB9CDA}" type="presParOf" srcId="{1B03C081-2E06-4529-B86B-51F8AA163853}" destId="{F7CB8377-C102-4493-9CD7-CA8B3539E54C}" srcOrd="0" destOrd="0" presId="urn:microsoft.com/office/officeart/2005/8/layout/cycle2"/>
    <dgm:cxn modelId="{E703EE1F-A0B5-449B-A34B-68A4E239DD1C}" type="presParOf" srcId="{6DE1703E-5118-4528-89FD-3018829B5A67}" destId="{51281D5E-EEFA-43CF-83A4-D0F578F66FDE}" srcOrd="2" destOrd="0" presId="urn:microsoft.com/office/officeart/2005/8/layout/cycle2"/>
    <dgm:cxn modelId="{5E5AFDBD-1E78-408B-82B1-6865B801B65F}" type="presParOf" srcId="{6DE1703E-5118-4528-89FD-3018829B5A67}" destId="{A162EAE8-8E96-4CF0-80C3-CA446B267227}" srcOrd="3" destOrd="0" presId="urn:microsoft.com/office/officeart/2005/8/layout/cycle2"/>
    <dgm:cxn modelId="{BD919B8A-93BE-4592-95E5-5249853854B5}" type="presParOf" srcId="{A162EAE8-8E96-4CF0-80C3-CA446B267227}" destId="{E6A3F028-04F5-4674-AFAF-DEAD46AB0B1D}" srcOrd="0" destOrd="0" presId="urn:microsoft.com/office/officeart/2005/8/layout/cycle2"/>
    <dgm:cxn modelId="{539E14D4-B790-4C29-A1EF-97B0C558063F}" type="presParOf" srcId="{6DE1703E-5118-4528-89FD-3018829B5A67}" destId="{4143851B-A42C-45AB-BD17-A9EBD156DFA1}" srcOrd="4" destOrd="0" presId="urn:microsoft.com/office/officeart/2005/8/layout/cycle2"/>
    <dgm:cxn modelId="{B1F73D39-03A8-4722-9172-FF67034BAA0B}" type="presParOf" srcId="{6DE1703E-5118-4528-89FD-3018829B5A67}" destId="{D5E661A7-5090-455D-953B-713EB3E500BC}" srcOrd="5" destOrd="0" presId="urn:microsoft.com/office/officeart/2005/8/layout/cycle2"/>
    <dgm:cxn modelId="{EF4B0023-8302-4213-9872-CA15468ED441}" type="presParOf" srcId="{D5E661A7-5090-455D-953B-713EB3E500BC}" destId="{1B924D66-A383-4CB8-9BC1-43246042FE32}" srcOrd="0" destOrd="0" presId="urn:microsoft.com/office/officeart/2005/8/layout/cycle2"/>
    <dgm:cxn modelId="{E167EBD0-1D35-4CF9-B65E-D2B589E83A5D}" type="presParOf" srcId="{6DE1703E-5118-4528-89FD-3018829B5A67}" destId="{3563190C-6BAF-4A29-AB0E-1DE14AA90EC4}" srcOrd="6" destOrd="0" presId="urn:microsoft.com/office/officeart/2005/8/layout/cycle2"/>
    <dgm:cxn modelId="{A86A3612-10E9-4DB5-95EC-F35B2770ECD5}" type="presParOf" srcId="{6DE1703E-5118-4528-89FD-3018829B5A67}" destId="{F3BFFB32-3168-4B47-8A1E-320428C59ACD}" srcOrd="7" destOrd="0" presId="urn:microsoft.com/office/officeart/2005/8/layout/cycle2"/>
    <dgm:cxn modelId="{483F72E2-9D42-4704-987C-7EDAF6E6F64D}" type="presParOf" srcId="{F3BFFB32-3168-4B47-8A1E-320428C59ACD}" destId="{61A57443-7B65-4C38-A268-2D839D0807DE}" srcOrd="0" destOrd="0" presId="urn:microsoft.com/office/officeart/2005/8/layout/cycle2"/>
    <dgm:cxn modelId="{13B7CA92-B38D-45F3-BF9E-02359599C191}" type="presParOf" srcId="{6DE1703E-5118-4528-89FD-3018829B5A67}" destId="{664E3959-293C-421D-80D6-8B5678B4C838}" srcOrd="8" destOrd="0" presId="urn:microsoft.com/office/officeart/2005/8/layout/cycle2"/>
    <dgm:cxn modelId="{3D8F1AB7-EC24-4C61-B672-EA4C0F5D05DC}" type="presParOf" srcId="{6DE1703E-5118-4528-89FD-3018829B5A67}" destId="{4134EF1C-F78C-4A89-B81B-2E7B9950A257}" srcOrd="9" destOrd="0" presId="urn:microsoft.com/office/officeart/2005/8/layout/cycle2"/>
    <dgm:cxn modelId="{C9CB1E89-7E70-4EB4-B351-56B3E4DF4EFF}" type="presParOf" srcId="{4134EF1C-F78C-4A89-B81B-2E7B9950A257}" destId="{C8579D06-C837-4695-A1DE-304CC9DE00FF}" srcOrd="0" destOrd="0" presId="urn:microsoft.com/office/officeart/2005/8/layout/cycle2"/>
    <dgm:cxn modelId="{0C94C142-56DC-438C-AFA6-3D35C953C01A}" type="presParOf" srcId="{6DE1703E-5118-4528-89FD-3018829B5A67}" destId="{F540A340-244B-4287-9FA3-5C032C63E353}" srcOrd="10" destOrd="0" presId="urn:microsoft.com/office/officeart/2005/8/layout/cycle2"/>
    <dgm:cxn modelId="{02AB0695-6A52-4C37-B282-7D5E77BCAAB8}" type="presParOf" srcId="{6DE1703E-5118-4528-89FD-3018829B5A67}" destId="{FAF7085C-9693-47E5-934C-50CAC3733F10}" srcOrd="11" destOrd="0" presId="urn:microsoft.com/office/officeart/2005/8/layout/cycle2"/>
    <dgm:cxn modelId="{D22C7879-0B98-493F-B5FE-542A51E31BE4}" type="presParOf" srcId="{FAF7085C-9693-47E5-934C-50CAC3733F10}" destId="{9A02ED8E-8FB4-4292-9243-CAA01BAA271A}" srcOrd="0" destOrd="0" presId="urn:microsoft.com/office/officeart/2005/8/layout/cycle2"/>
    <dgm:cxn modelId="{8266630A-CE29-4920-8693-B86B9A1DEEB9}" type="presParOf" srcId="{6DE1703E-5118-4528-89FD-3018829B5A67}" destId="{49142B76-F3F4-4026-8F9B-2D83C40FF870}" srcOrd="12" destOrd="0" presId="urn:microsoft.com/office/officeart/2005/8/layout/cycle2"/>
    <dgm:cxn modelId="{4D8D824C-A9BC-449C-9281-3B1595EA8D2E}" type="presParOf" srcId="{6DE1703E-5118-4528-89FD-3018829B5A67}" destId="{A858FA74-2DAB-4430-8B98-4A8A50D42357}" srcOrd="13" destOrd="0" presId="urn:microsoft.com/office/officeart/2005/8/layout/cycle2"/>
    <dgm:cxn modelId="{580CEF99-95F7-4683-B687-08D52E9D012B}" type="presParOf" srcId="{A858FA74-2DAB-4430-8B98-4A8A50D42357}" destId="{FAD2AFBF-3E88-4FA5-B631-F67C11D402E3}"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19510C-1495-47E6-9BBD-32E6492CB917}">
      <dsp:nvSpPr>
        <dsp:cNvPr id="0" name=""/>
        <dsp:cNvSpPr/>
      </dsp:nvSpPr>
      <dsp:spPr>
        <a:xfrm>
          <a:off x="2870933" y="38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kern="1200"/>
            <a:t>Détection</a:t>
          </a:r>
        </a:p>
      </dsp:txBody>
      <dsp:txXfrm>
        <a:off x="3030123" y="159576"/>
        <a:ext cx="768640" cy="768640"/>
      </dsp:txXfrm>
    </dsp:sp>
    <dsp:sp modelId="{1B03C081-2E06-4529-B86B-51F8AA163853}">
      <dsp:nvSpPr>
        <dsp:cNvPr id="0" name=""/>
        <dsp:cNvSpPr/>
      </dsp:nvSpPr>
      <dsp:spPr>
        <a:xfrm rot="1542857">
          <a:off x="3997982" y="711126"/>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4002279" y="765675"/>
        <a:ext cx="202474" cy="220121"/>
      </dsp:txXfrm>
    </dsp:sp>
    <dsp:sp modelId="{51281D5E-EEFA-43CF-83A4-D0F578F66FDE}">
      <dsp:nvSpPr>
        <dsp:cNvPr id="0" name=""/>
        <dsp:cNvSpPr/>
      </dsp:nvSpPr>
      <dsp:spPr>
        <a:xfrm>
          <a:off x="4342011" y="70881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kern="1200"/>
            <a:t>Investigations</a:t>
          </a:r>
        </a:p>
      </dsp:txBody>
      <dsp:txXfrm>
        <a:off x="4501201" y="868009"/>
        <a:ext cx="768640" cy="768640"/>
      </dsp:txXfrm>
    </dsp:sp>
    <dsp:sp modelId="{A162EAE8-8E96-4CF0-80C3-CA446B267227}">
      <dsp:nvSpPr>
        <dsp:cNvPr id="0" name=""/>
        <dsp:cNvSpPr/>
      </dsp:nvSpPr>
      <dsp:spPr>
        <a:xfrm rot="4628571">
          <a:off x="4920738" y="1856832"/>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4954471" y="1887906"/>
        <a:ext cx="202474" cy="220121"/>
      </dsp:txXfrm>
    </dsp:sp>
    <dsp:sp modelId="{4143851B-A42C-45AB-BD17-A9EBD156DFA1}">
      <dsp:nvSpPr>
        <dsp:cNvPr id="0" name=""/>
        <dsp:cNvSpPr/>
      </dsp:nvSpPr>
      <dsp:spPr>
        <a:xfrm>
          <a:off x="4705337" y="230065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kern="1200"/>
            <a:t>Alerte précoce</a:t>
          </a:r>
        </a:p>
      </dsp:txBody>
      <dsp:txXfrm>
        <a:off x="4864527" y="2459846"/>
        <a:ext cx="768640" cy="768640"/>
      </dsp:txXfrm>
    </dsp:sp>
    <dsp:sp modelId="{D5E661A7-5090-455D-953B-713EB3E500BC}">
      <dsp:nvSpPr>
        <dsp:cNvPr id="0" name=""/>
        <dsp:cNvSpPr/>
      </dsp:nvSpPr>
      <dsp:spPr>
        <a:xfrm rot="7714286">
          <a:off x="4600318" y="3292608"/>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rot="10800000">
        <a:off x="4670757" y="3332060"/>
        <a:ext cx="202474" cy="220121"/>
      </dsp:txXfrm>
    </dsp:sp>
    <dsp:sp modelId="{3563190C-6BAF-4A29-AB0E-1DE14AA90EC4}">
      <dsp:nvSpPr>
        <dsp:cNvPr id="0" name=""/>
        <dsp:cNvSpPr/>
      </dsp:nvSpPr>
      <dsp:spPr>
        <a:xfrm>
          <a:off x="3687320" y="357720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kern="1200"/>
            <a:t>Évaluation</a:t>
          </a:r>
        </a:p>
      </dsp:txBody>
      <dsp:txXfrm>
        <a:off x="3846510" y="3736399"/>
        <a:ext cx="768640" cy="768640"/>
      </dsp:txXfrm>
    </dsp:sp>
    <dsp:sp modelId="{F3BFFB32-3168-4B47-8A1E-320428C59ACD}">
      <dsp:nvSpPr>
        <dsp:cNvPr id="0" name=""/>
        <dsp:cNvSpPr/>
      </dsp:nvSpPr>
      <dsp:spPr>
        <a:xfrm rot="10800000">
          <a:off x="3278005" y="3937285"/>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rot="10800000">
        <a:off x="3364780" y="4010659"/>
        <a:ext cx="202474" cy="220121"/>
      </dsp:txXfrm>
    </dsp:sp>
    <dsp:sp modelId="{664E3959-293C-421D-80D6-8B5678B4C838}">
      <dsp:nvSpPr>
        <dsp:cNvPr id="0" name=""/>
        <dsp:cNvSpPr/>
      </dsp:nvSpPr>
      <dsp:spPr>
        <a:xfrm>
          <a:off x="2054546" y="357720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kern="1200"/>
            <a:t>Réaction</a:t>
          </a:r>
        </a:p>
      </dsp:txBody>
      <dsp:txXfrm>
        <a:off x="2213736" y="3736399"/>
        <a:ext cx="768640" cy="768640"/>
      </dsp:txXfrm>
    </dsp:sp>
    <dsp:sp modelId="{4134EF1C-F78C-4A89-B81B-2E7B9950A257}">
      <dsp:nvSpPr>
        <dsp:cNvPr id="0" name=""/>
        <dsp:cNvSpPr/>
      </dsp:nvSpPr>
      <dsp:spPr>
        <a:xfrm rot="13885714">
          <a:off x="1949527" y="3305408"/>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rot="10800000">
        <a:off x="2019966" y="3412704"/>
        <a:ext cx="202474" cy="220121"/>
      </dsp:txXfrm>
    </dsp:sp>
    <dsp:sp modelId="{F540A340-244B-4287-9FA3-5C032C63E353}">
      <dsp:nvSpPr>
        <dsp:cNvPr id="0" name=""/>
        <dsp:cNvSpPr/>
      </dsp:nvSpPr>
      <dsp:spPr>
        <a:xfrm>
          <a:off x="1036529" y="2300656"/>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kern="1200"/>
            <a:t>Récupération</a:t>
          </a:r>
        </a:p>
      </dsp:txBody>
      <dsp:txXfrm>
        <a:off x="1195719" y="2459846"/>
        <a:ext cx="768640" cy="768640"/>
      </dsp:txXfrm>
    </dsp:sp>
    <dsp:sp modelId="{FAF7085C-9693-47E5-934C-50CAC3733F10}">
      <dsp:nvSpPr>
        <dsp:cNvPr id="0" name=""/>
        <dsp:cNvSpPr/>
      </dsp:nvSpPr>
      <dsp:spPr>
        <a:xfrm rot="16971429">
          <a:off x="1615256" y="1872794"/>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1648989" y="1988468"/>
        <a:ext cx="202474" cy="220121"/>
      </dsp:txXfrm>
    </dsp:sp>
    <dsp:sp modelId="{49142B76-F3F4-4026-8F9B-2D83C40FF870}">
      <dsp:nvSpPr>
        <dsp:cNvPr id="0" name=""/>
        <dsp:cNvSpPr/>
      </dsp:nvSpPr>
      <dsp:spPr>
        <a:xfrm>
          <a:off x="1399855" y="708819"/>
          <a:ext cx="1087020" cy="10870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fr-FR" sz="900" kern="1200"/>
            <a:t>Préparation</a:t>
          </a:r>
        </a:p>
      </dsp:txBody>
      <dsp:txXfrm>
        <a:off x="1559045" y="868009"/>
        <a:ext cx="768640" cy="768640"/>
      </dsp:txXfrm>
    </dsp:sp>
    <dsp:sp modelId="{A858FA74-2DAB-4430-8B98-4A8A50D42357}">
      <dsp:nvSpPr>
        <dsp:cNvPr id="0" name=""/>
        <dsp:cNvSpPr/>
      </dsp:nvSpPr>
      <dsp:spPr>
        <a:xfrm rot="20057143">
          <a:off x="2526904" y="718230"/>
          <a:ext cx="289249" cy="36686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2531201" y="810429"/>
        <a:ext cx="202474" cy="220121"/>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190500" lvl="1" indent="-187325" algn="l">
              <a:lnSpc>
                <a:spcPct val="100000"/>
              </a:lnSpc>
              <a:spcBef>
                <a:spcPct val="0"/>
              </a:spcBef>
              <a:buFont typeface="Wingdings" pitchFamily="2" charset="2"/>
              <a:buChar char="§"/>
            </a:pPr>
            <a:r>
              <a:rPr lang="fr-FR" sz="1200" b="1" dirty="0">
                <a:solidFill>
                  <a:schemeClr val="tx1"/>
                </a:solidFill>
                <a:latin typeface="Arial" charset="0"/>
                <a:ea typeface="+mn-ea"/>
                <a:cs typeface="+mn-cs"/>
              </a:rPr>
              <a:t>Ce tutoriel s’adresse à tous ceux qui souhaitent en apprendre plus sur la veille épidémiologique.</a:t>
            </a:r>
          </a:p>
          <a:p>
            <a:pPr marL="190500" lvl="1" indent="-187325" algn="l">
              <a:lnSpc>
                <a:spcPct val="100000"/>
              </a:lnSpc>
              <a:spcBef>
                <a:spcPct val="0"/>
              </a:spcBef>
              <a:buFont typeface="Wingdings" pitchFamily="2" charset="2"/>
              <a:buChar char="§"/>
            </a:pPr>
            <a:r>
              <a:rPr lang="fr-FR" sz="1600" u="none" dirty="0">
                <a:latin typeface="Arial" charset="0"/>
                <a:ea typeface="+mn-ea"/>
                <a:cs typeface="Times New Roman" pitchFamily="18" charset="0"/>
              </a:rPr>
              <a:t> </a:t>
            </a:r>
            <a:r>
              <a:rPr lang="fr-FR" sz="1600" u="none" dirty="0">
                <a:solidFill>
                  <a:schemeClr val="tx1"/>
                </a:solidFill>
                <a:latin typeface="Arial" charset="0"/>
                <a:ea typeface="+mn-ea"/>
                <a:cs typeface="Times New Roman" pitchFamily="18" charset="0"/>
              </a:rPr>
              <a:t>Exposer clairement ce qu’est la VÉ, les raisons pour lesquelles la est menée, les méthodes de VÉ</a:t>
            </a:r>
          </a:p>
          <a:p>
            <a:pPr marL="190500" lvl="1" indent="-187325" algn="l">
              <a:lnSpc>
                <a:spcPct val="100000"/>
              </a:lnSpc>
              <a:spcBef>
                <a:spcPct val="0"/>
              </a:spcBef>
              <a:buFont typeface="Wingdings" pitchFamily="2" charset="2"/>
              <a:buChar char="§"/>
            </a:pPr>
            <a:r>
              <a:rPr lang="fr-FR" sz="1600" u="none" baseline="0" dirty="0">
                <a:latin typeface="Arial" charset="0"/>
                <a:ea typeface="+mn-ea"/>
                <a:cs typeface="Times New Roman" pitchFamily="18" charset="0"/>
              </a:rPr>
              <a:t> </a:t>
            </a:r>
            <a:r>
              <a:rPr lang="fr-FR" sz="1600" u="none" dirty="0">
                <a:solidFill>
                  <a:schemeClr val="tx1"/>
                </a:solidFill>
                <a:latin typeface="Arial" charset="0"/>
                <a:ea typeface="+mn-ea"/>
                <a:cs typeface="Times New Roman" pitchFamily="18" charset="0"/>
              </a:rPr>
              <a:t>Renforcer les capacités de ceux qui mènent déjà des activités de VÉ ou mettre à jour les outils qu’ils utilisent, ainsi que montrer la manière dont l’ECDC aborde la VÉ afin de développer une approche commune des activités de VÉ </a:t>
            </a:r>
          </a:p>
          <a:p>
            <a:pPr eaLnBrk="1" hangingPunct="1">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000" b="0">
                <a:solidFill>
                  <a:schemeClr val="tx1"/>
                </a:solidFill>
                <a:latin typeface="Arial" charset="0"/>
                <a:ea typeface="+mn-ea"/>
                <a:cs typeface="+mn-cs"/>
              </a:rPr>
              <a:t>La veille épidémiologique s'intègre au cercle des capacités en santé publique.</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000" b="0" kern="1200" dirty="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a:solidFill>
                  <a:schemeClr val="tx1"/>
                </a:solidFill>
                <a:latin typeface="Arial" charset="0"/>
                <a:ea typeface="+mn-ea"/>
                <a:cs typeface="+mn-cs"/>
              </a:rPr>
              <a:t>En se concentrant sur la détection et la surveillance des risques, la veille épidémiologique permet d’évaluer les menaces dans les meilleurs délais et d’y réagir plus rapidement. Les informations détectées par la VS aideront l’équipe d'intervention ou les spécialistes en gestion des risques à formuler</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a:solidFill>
                  <a:schemeClr val="tx1"/>
                </a:solidFill>
                <a:latin typeface="Arial" charset="0"/>
                <a:ea typeface="+mn-ea"/>
                <a:cs typeface="+mn-cs"/>
              </a:rPr>
              <a:t>des recommandations de santé publique adaptées et efficaces. On peut les qualifier d’«informations permettant d’agir». Comme expliqué plus tôt, les épidémies peuvent ainsi être endiguées bien plus rapidement.</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a:solidFill>
                  <a:schemeClr val="tx1"/>
                </a:solidFill>
                <a:latin typeface="Arial" charset="0"/>
                <a:ea typeface="+mn-ea"/>
                <a:cs typeface="+mn-cs"/>
              </a:rPr>
              <a:t>Comme le montre cette diapositive, ces informations permettent à l’ensemble du cercle de prévenir les menaces pour la santé publique, s’en protéger, y réagir rapidement et s’en remettre.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kern="1200" dirty="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a:solidFill>
                  <a:schemeClr val="tx1"/>
                </a:solidFill>
                <a:latin typeface="Arial" charset="0"/>
                <a:ea typeface="+mn-ea"/>
                <a:cs typeface="+mn-cs"/>
              </a:rPr>
              <a:t>La préparation suppose un processus coordonné et continu de planification et de mise en œuvre qui repose sur la mesure des performances et l’adoption de mesures correctives.</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b="0" baseline="0"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noProof="1">
                <a:solidFill>
                  <a:schemeClr val="tx1"/>
                </a:solidFill>
                <a:latin typeface="Arial" charset="0"/>
                <a:ea typeface="+mn-ea"/>
                <a:cs typeface="+mn-cs"/>
              </a:rPr>
              <a:t>Le processus de la VÉ se compose de quatre étapes principales.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noProof="1">
                <a:solidFill>
                  <a:schemeClr val="tx1"/>
                </a:solidFill>
                <a:latin typeface="Arial" charset="0"/>
                <a:ea typeface="+mn-ea"/>
                <a:cs typeface="+mn-cs"/>
              </a:rPr>
              <a:t>En suivant ces étapes, il est possible de classer les informations en signaux, événements ou menaces (qui seront intégrés au processus) ou les ignorer.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noProof="1">
                <a:solidFill>
                  <a:schemeClr val="tx1"/>
                </a:solidFill>
                <a:latin typeface="Arial" charset="0"/>
                <a:ea typeface="+mn-ea"/>
                <a:cs typeface="+mn-cs"/>
              </a:rPr>
              <a:t>La première étape est la «détection»: collecter et parcourir une quantité virtuellement illimitée d'informations concernant des cas, des épidémies et des rumeurs, obtenues auprès de sources variées.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noProof="1">
                <a:solidFill>
                  <a:schemeClr val="tx1"/>
                </a:solidFill>
                <a:latin typeface="Arial" charset="0"/>
                <a:ea typeface="+mn-ea"/>
                <a:cs typeface="+mn-cs"/>
              </a:rPr>
              <a:t>La deuxième étape est le «tri»:  Cette étape nous aide à sélectionner les informations et décider lesquelles constituent des éléments suscitant l’intérêt pour notre population cible d'une part, et lesquelles sont à ignorer d’autre part.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noProof="1">
                <a:solidFill>
                  <a:schemeClr val="tx1"/>
                </a:solidFill>
                <a:latin typeface="Arial" charset="0"/>
                <a:ea typeface="+mn-ea"/>
                <a:cs typeface="+mn-cs"/>
              </a:rPr>
              <a:t>Ces éléments suscitant l’intérêt peuvent correspondre à l’ensemble des dangers, ou bien uniquement aux maladies infectieuses, selon votre domaine.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noProof="1">
                <a:solidFill>
                  <a:schemeClr val="tx1"/>
                </a:solidFill>
                <a:latin typeface="Arial" charset="0"/>
                <a:ea typeface="+mn-ea"/>
                <a:cs typeface="+mn-cs"/>
              </a:rPr>
              <a:t>Pour effectuer cette tâche, il faut appliquer quelques critères prédéfinis selon l'objectif de votre veille épidémiologique. Ces critères seront présentés dans l’unité 3.</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kern="1200" noProof="1">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dirty="0">
                <a:solidFill>
                  <a:schemeClr val="tx1"/>
                </a:solidFill>
                <a:latin typeface="Arial" charset="0"/>
                <a:ea typeface="+mn-ea"/>
                <a:cs typeface="+mn-cs"/>
              </a:rPr>
              <a:t>La troisième étape est la «validation», c’est-à-dire le processus visant à confirmer la précision et la crédibilité des informations reçues des sources officieuses.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b="0" kern="1200" dirty="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b="0" noProof="1">
                <a:solidFill>
                  <a:schemeClr val="tx1"/>
                </a:solidFill>
                <a:latin typeface="Arial" charset="0"/>
                <a:ea typeface="+mn-ea"/>
                <a:cs typeface="+mn-cs"/>
              </a:rPr>
              <a:t>Ces trois premières étapes font partie de la détection précoce.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noProof="1"/>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aseline="0" noProof="1"/>
              <a:t>La quatrième étape est «l’analyse du contexte de l’‘</a:t>
            </a:r>
            <a:r>
              <a:rPr lang="fr-FR" sz="1200" b="1" baseline="0" noProof="1"/>
              <a:t>événement</a:t>
            </a:r>
            <a:r>
              <a:rPr lang="fr-FR" sz="1200" baseline="0" noProof="1"/>
              <a:t>’ de santé publique». Cette étape nous aide à effectuer une évaluation préliminaire des actions à entreprendre les plus appropriées.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200" baseline="0" noProof="1"/>
              <a:t>Ces actions à entreprendre peuvent par exemple correspondre à une évaluation du risque, une enquête épidémiologique, un déploiement d’experts ou la préparation d'une communication.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200" baseline="0" noProof="1"/>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11</a:t>
            </a:fld>
            <a:endParaRPr lang="it-IT"/>
          </a:p>
        </p:txBody>
      </p:sp>
    </p:spTree>
    <p:extLst>
      <p:ext uri="{BB962C8B-B14F-4D97-AF65-F5344CB8AC3E}">
        <p14:creationId xmlns:p14="http://schemas.microsoft.com/office/powerpoint/2010/main" val="4245226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000" dirty="0">
                <a:solidFill>
                  <a:schemeClr val="tx1"/>
                </a:solidFill>
                <a:latin typeface="Arial" panose="020B0604020202020204" pitchFamily="34" charset="0"/>
                <a:ea typeface="+mn-ea"/>
                <a:cs typeface="Arial" panose="020B0604020202020204" pitchFamily="34" charset="0"/>
              </a:rPr>
              <a:t>Les définitions peuvent varier d’une institution à l’autre. </a:t>
            </a:r>
          </a:p>
          <a:p>
            <a:r>
              <a:rPr lang="fr-FR" sz="1000" dirty="0">
                <a:solidFill>
                  <a:schemeClr val="tx1"/>
                </a:solidFill>
                <a:latin typeface="Arial" panose="020B0604020202020204" pitchFamily="34" charset="0"/>
                <a:ea typeface="+mn-ea"/>
                <a:cs typeface="Arial" panose="020B0604020202020204" pitchFamily="34" charset="0"/>
              </a:rPr>
              <a:t>Ici, nous tentons de donner quelques définitions de base correspondant à la terminologie utilisée par l’ECDC.</a:t>
            </a:r>
          </a:p>
          <a:p>
            <a:r>
              <a:rPr lang="fr-FR" sz="1000" dirty="0">
                <a:solidFill>
                  <a:schemeClr val="tx1"/>
                </a:solidFill>
                <a:latin typeface="Arial" panose="020B0604020202020204" pitchFamily="34" charset="0"/>
                <a:ea typeface="+mn-ea"/>
                <a:cs typeface="Arial" panose="020B0604020202020204" pitchFamily="34" charset="0"/>
              </a:rPr>
              <a:t>Les informations qui passent par toutes les étapes (détection, triage, validation et analyse) sont considérées comme des «éléments suscitant l’intérêt». </a:t>
            </a:r>
          </a:p>
          <a:p>
            <a:r>
              <a:rPr lang="fr-FR" sz="1000" dirty="0">
                <a:solidFill>
                  <a:schemeClr val="tx1"/>
                </a:solidFill>
                <a:latin typeface="Arial" panose="020B0604020202020204" pitchFamily="34" charset="0"/>
                <a:ea typeface="+mn-ea"/>
                <a:cs typeface="Arial" panose="020B0604020202020204" pitchFamily="34" charset="0"/>
              </a:rPr>
              <a:t>Ces éléments suscitant l’intérêt correspondent à des signaux, des événements ou des menaces.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Arial" panose="020B0604020202020204" pitchFamily="34" charset="0"/>
                <a:ea typeface="+mn-ea"/>
                <a:cs typeface="Arial" panose="020B0604020202020204" pitchFamily="34" charset="0"/>
              </a:rPr>
              <a:t>Les signaux sont des incidents, cas, clusters ou épidémies détectés dans un ou plusieurs pays. Les signaux ne présentent pas directement de menace pour la santé publique et ne sont pas inattendus. Ils peuvent se transformer en événements ou en menaces. </a:t>
            </a:r>
          </a:p>
          <a:p>
            <a:r>
              <a:rPr lang="fr-FR" sz="1000" dirty="0">
                <a:solidFill>
                  <a:schemeClr val="tx1"/>
                </a:solidFill>
                <a:latin typeface="Arial" panose="020B0604020202020204" pitchFamily="34" charset="0"/>
                <a:ea typeface="+mn-ea"/>
                <a:cs typeface="Arial" panose="020B0604020202020204" pitchFamily="34" charset="0"/>
              </a:rPr>
              <a:t>Par exemple, le premier cas d’hépatite E du rat détectée chez l’homme à Hong Kong constitue un signal.</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Arial" panose="020B0604020202020204" pitchFamily="34" charset="0"/>
                <a:ea typeface="+mn-ea"/>
                <a:cs typeface="Arial" panose="020B0604020202020204" pitchFamily="34" charset="0"/>
              </a:rPr>
              <a:t>Les événements sont des cas, des clusters, des épidémies ou des incidents qui surviennent dans un ou plusieurs pays, qui ont (ou peuvent avoir) un impact sur la santé publique et qui peuvent être significatifs pour la population cible. Ils sont inhabituels ou inattendus, mais ne répondent pas aux critères d’une menace.</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Arial" panose="020B0604020202020204" pitchFamily="34" charset="0"/>
                <a:ea typeface="+mn-ea"/>
                <a:cs typeface="Arial" panose="020B0604020202020204" pitchFamily="34" charset="0"/>
              </a:rPr>
              <a:t>L’exemple peut être donné avec une épidémie de rougeole liée à une église au Danemark. L’église reçoit souvent des visiteurs de l’étranger. Un enfant venu d’Ukraine atteint d’une éruption cutanée était présent dans l’église. Environ 4 cas confirmés en laboratoire, en lien avec cette église, nous ont été signalés: un Danois, un Norvégien, un Suédois et un Néerlandais, ce dernier faisant également partie de l’équipage d’un navire. Nous n’avons pas accès aux listes des personnes qui participent aux événements organisés par l’église.</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Arial" panose="020B0604020202020204" pitchFamily="34" charset="0"/>
                <a:ea typeface="+mn-ea"/>
                <a:cs typeface="Arial" panose="020B0604020202020204" pitchFamily="34" charset="0"/>
              </a:rPr>
              <a:t>Les menaces sont des événements qui remplissent les critères du SAPR ou du RSI (2005) ou qui sont hautement pertinents pour la population cible. Les critères du RSI et du SAPR seront expliqués plus en détail avec les critères de triage. Un exemple pourrait être donné avec les cas de MERS-</a:t>
            </a:r>
            <a:r>
              <a:rPr lang="fr-FR" sz="1000" dirty="0" err="1">
                <a:solidFill>
                  <a:schemeClr val="tx1"/>
                </a:solidFill>
                <a:latin typeface="Arial" panose="020B0604020202020204" pitchFamily="34" charset="0"/>
                <a:ea typeface="+mn-ea"/>
                <a:cs typeface="Arial" panose="020B0604020202020204" pitchFamily="34" charset="0"/>
              </a:rPr>
              <a:t>CoV</a:t>
            </a:r>
            <a:r>
              <a:rPr lang="fr-FR" sz="1000" dirty="0">
                <a:solidFill>
                  <a:schemeClr val="tx1"/>
                </a:solidFill>
                <a:latin typeface="Arial" panose="020B0604020202020204" pitchFamily="34" charset="0"/>
                <a:ea typeface="+mn-ea"/>
                <a:cs typeface="Arial" panose="020B0604020202020204" pitchFamily="34" charset="0"/>
              </a:rPr>
              <a:t> importés dans un pays de l’UE/EEE.</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23179045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fr-FR" sz="1000" noProof="1"/>
              <a:t>Le processus de veille épidémiologique implique, entre autres, la détection d'informations non structurées (issues notamment d’Internet, des autorités officielles et des rapports des médias). Ce processus englobe la détection précoce de nouvelles menaces et nouveaux événements, ainsi que la surveillance des menaces, y compris potentielles, déjà identifiées.  La VS doit être comprise comme un processus à la fois linéaire et itératif. En effets, certains événements ou menaces doivent être surveillés de façon régulière en répétant les différentes étapes. Le niveau des informations disponibles évolue à chaque étape et une réévaluation peut se révéler nécessaire. </a:t>
            </a:r>
          </a:p>
          <a:p>
            <a:pPr eaLnBrk="1" hangingPunct="1">
              <a:defRPr/>
            </a:pPr>
            <a:endParaRPr lang="en-GB" sz="1000" noProof="1"/>
          </a:p>
          <a:p>
            <a:pPr eaLnBrk="1" hangingPunct="1">
              <a:defRPr/>
            </a:pPr>
            <a:r>
              <a:rPr lang="fr-FR" sz="1000" noProof="1"/>
              <a:t>Les informations telles que les événements, signaux, rumeurs et menaces doivent être convenablement suivies et documentées pour permettre une surveillance à long terme et des mises à jour épidémiologiques. Ce processus, appelé «documentation», est fondamental pour permettre l’accès aux éléments précédemment détectés.</a:t>
            </a:r>
          </a:p>
          <a:p>
            <a:pPr eaLnBrk="1" hangingPunct="1">
              <a:defRPr/>
            </a:pPr>
            <a:endParaRPr lang="it-IT" sz="1200" u="none" noProof="1">
              <a:solidFill>
                <a:srgbClr val="FF0000"/>
              </a:solidFill>
            </a:endParaRPr>
          </a:p>
          <a:p>
            <a:pPr marL="287338" indent="-287338" defTabSz="820738">
              <a:spcBef>
                <a:spcPct val="50000"/>
              </a:spcBef>
              <a:buClr>
                <a:srgbClr val="B22C1B"/>
              </a:buClr>
              <a:buSzPct val="80000"/>
              <a:tabLst>
                <a:tab pos="341313" algn="l"/>
                <a:tab pos="1150938" algn="l"/>
              </a:tabLst>
              <a:defRPr/>
            </a:pPr>
            <a:r>
              <a:rPr lang="fr-FR" sz="1200" b="0" u="none" baseline="0" dirty="0">
                <a:cs typeface="Times New Roman" pitchFamily="18" charset="0"/>
              </a:rPr>
              <a:t> </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623831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14</a:t>
            </a:fld>
            <a:endParaRPr lang="it-IT"/>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FR" sz="1000" noProof="1">
                <a:solidFill>
                  <a:schemeClr val="tx1"/>
                </a:solidFill>
                <a:latin typeface="Arial" charset="0"/>
                <a:ea typeface="+mn-ea"/>
                <a:cs typeface="+mn-cs"/>
              </a:rPr>
              <a:t>Dans cette unité, nous avons défini ce qu’est la veille épidémiologique et nous en avons décrit le processus et les principales étapes. Nous avons également fait la distinction entre surveillance fondée sur les indicateurs et surveillance fondée sur les événements.</a:t>
            </a:r>
          </a:p>
          <a:p>
            <a:pPr marL="0" marR="0" indent="0" algn="l" defTabSz="914400" rtl="0" eaLnBrk="1" fontAlgn="base" latinLnBrk="0" hangingPunct="1">
              <a:lnSpc>
                <a:spcPct val="100000"/>
              </a:lnSpc>
              <a:spcBef>
                <a:spcPct val="30000"/>
              </a:spcBef>
              <a:spcAft>
                <a:spcPct val="0"/>
              </a:spcAft>
              <a:buClrTx/>
              <a:buSzTx/>
              <a:buFontTx/>
              <a:buNone/>
              <a:tabLst/>
              <a:defRPr/>
            </a:pPr>
            <a:r>
              <a:rPr lang="fr-FR" sz="1000" noProof="1">
                <a:solidFill>
                  <a:schemeClr val="tx1"/>
                </a:solidFill>
                <a:latin typeface="Arial" charset="0"/>
                <a:ea typeface="+mn-ea"/>
                <a:cs typeface="+mn-cs"/>
              </a:rPr>
              <a:t>Il est temps de faire un petit quiz!</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noFill/>
          <a:ln/>
        </p:spPr>
        <p:txBody>
          <a:bodyPr/>
          <a:lstStyle/>
          <a:p>
            <a:r>
              <a:rPr lang="it-IT" dirty="0"/>
              <a:t>[do </a:t>
            </a:r>
            <a:r>
              <a:rPr lang="it-IT" dirty="0" err="1"/>
              <a:t>not</a:t>
            </a:r>
            <a:r>
              <a:rPr lang="it-IT" dirty="0"/>
              <a:t> </a:t>
            </a:r>
            <a:r>
              <a:rPr lang="it-IT" dirty="0" err="1"/>
              <a:t>translate</a:t>
            </a:r>
            <a:r>
              <a:rPr lang="it-IT" dirty="0"/>
              <a:t> </a:t>
            </a:r>
            <a:r>
              <a:rPr lang="it-IT" dirty="0" err="1"/>
              <a:t>these</a:t>
            </a:r>
            <a:r>
              <a:rPr lang="it-IT" dirty="0"/>
              <a:t> notes]</a:t>
            </a:r>
          </a:p>
          <a:p>
            <a:r>
              <a:rPr lang="it-IT" dirty="0" err="1"/>
              <a:t>This</a:t>
            </a:r>
            <a:r>
              <a:rPr lang="it-IT" dirty="0"/>
              <a:t> screen </a:t>
            </a:r>
            <a:r>
              <a:rPr lang="it-IT" dirty="0" err="1"/>
              <a:t>doesn’t</a:t>
            </a:r>
            <a:r>
              <a:rPr lang="it-IT" dirty="0"/>
              <a:t> </a:t>
            </a:r>
            <a:r>
              <a:rPr lang="it-IT" dirty="0" err="1"/>
              <a:t>contain</a:t>
            </a:r>
            <a:r>
              <a:rPr lang="it-IT" dirty="0"/>
              <a:t> spoken audio.</a:t>
            </a:r>
          </a:p>
          <a:p>
            <a:endParaRPr lang="it-IT" b="1" dirty="0"/>
          </a:p>
          <a:p>
            <a:r>
              <a:rPr lang="it-IT" b="1" dirty="0"/>
              <a:t>[Design notes</a:t>
            </a:r>
            <a:r>
              <a:rPr lang="it-IT" dirty="0"/>
              <a:t>: </a:t>
            </a:r>
            <a:r>
              <a:rPr lang="it-IT" dirty="0" err="1"/>
              <a:t>This</a:t>
            </a:r>
            <a:r>
              <a:rPr lang="it-IT" dirty="0"/>
              <a:t> slide </a:t>
            </a:r>
            <a:r>
              <a:rPr lang="it-IT" dirty="0" err="1"/>
              <a:t>will</a:t>
            </a:r>
            <a:r>
              <a:rPr lang="it-IT" dirty="0"/>
              <a:t> </a:t>
            </a:r>
            <a:r>
              <a:rPr lang="it-IT" dirty="0" err="1"/>
              <a:t>have</a:t>
            </a:r>
            <a:r>
              <a:rPr lang="it-IT" dirty="0"/>
              <a:t> a background jingle music (</a:t>
            </a:r>
            <a:r>
              <a:rPr lang="it-IT" dirty="0" err="1"/>
              <a:t>different</a:t>
            </a:r>
            <a:r>
              <a:rPr lang="it-IT" dirty="0"/>
              <a:t> from the welcome and </a:t>
            </a:r>
            <a:r>
              <a:rPr lang="it-IT" dirty="0" err="1"/>
              <a:t>index</a:t>
            </a:r>
            <a:r>
              <a:rPr lang="it-IT" dirty="0"/>
              <a:t> </a:t>
            </a:r>
            <a:r>
              <a:rPr lang="it-IT" dirty="0" err="1"/>
              <a:t>screens</a:t>
            </a:r>
            <a:r>
              <a:rPr lang="it-IT" dirty="0"/>
              <a:t>). Background image </a:t>
            </a:r>
            <a:r>
              <a:rPr lang="it-IT" dirty="0" err="1"/>
              <a:t>will</a:t>
            </a:r>
            <a:r>
              <a:rPr lang="it-IT" dirty="0"/>
              <a:t> be </a:t>
            </a:r>
            <a:r>
              <a:rPr lang="it-IT" dirty="0" err="1"/>
              <a:t>ECDC’s</a:t>
            </a:r>
            <a:r>
              <a:rPr lang="it-IT" dirty="0"/>
              <a:t> </a:t>
            </a:r>
            <a:r>
              <a:rPr lang="it-IT" dirty="0" err="1"/>
              <a:t>quarters</a:t>
            </a:r>
            <a:r>
              <a:rPr lang="it-IT" dirty="0"/>
              <a:t> and ECDC logo</a:t>
            </a:r>
            <a:r>
              <a:rPr lang="it-IT" b="1" dirty="0"/>
              <a:t>]</a:t>
            </a:r>
          </a:p>
          <a:p>
            <a:endParaRPr lang="it-IT" dirty="0"/>
          </a:p>
        </p:txBody>
      </p:sp>
      <p:sp>
        <p:nvSpPr>
          <p:cNvPr id="35844" name="Segnaposto numero diapositiva 3"/>
          <p:cNvSpPr>
            <a:spLocks noGrp="1"/>
          </p:cNvSpPr>
          <p:nvPr>
            <p:ph type="sldNum" sz="quarter" idx="5"/>
          </p:nvPr>
        </p:nvSpPr>
        <p:spPr>
          <a:noFill/>
        </p:spPr>
        <p:txBody>
          <a:bodyPr/>
          <a:lstStyle/>
          <a:p>
            <a:fld id="{5108154E-F4DD-4512-9594-CDA9054993DD}" type="slidenum">
              <a:rPr lang="it-IT" smtClean="0"/>
              <a:pPr/>
              <a:t>15</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it-IT" dirty="0"/>
              <a:t>[no translation of </a:t>
            </a:r>
            <a:r>
              <a:rPr lang="it-IT" dirty="0" err="1"/>
              <a:t>these</a:t>
            </a:r>
            <a:r>
              <a:rPr lang="it-IT" dirty="0"/>
              <a:t> notes]</a:t>
            </a:r>
          </a:p>
          <a:p>
            <a:r>
              <a:rPr lang="it-IT" dirty="0"/>
              <a:t>[</a:t>
            </a:r>
            <a:r>
              <a:rPr lang="it-IT" dirty="0" err="1"/>
              <a:t>This</a:t>
            </a:r>
            <a:r>
              <a:rPr lang="it-IT" dirty="0"/>
              <a:t> screen </a:t>
            </a:r>
            <a:r>
              <a:rPr lang="it-IT" dirty="0" err="1"/>
              <a:t>doesn’t</a:t>
            </a:r>
            <a:r>
              <a:rPr lang="it-IT" dirty="0"/>
              <a:t> </a:t>
            </a:r>
            <a:r>
              <a:rPr lang="it-IT" dirty="0" err="1"/>
              <a:t>contain</a:t>
            </a:r>
            <a:r>
              <a:rPr lang="it-IT" dirty="0"/>
              <a:t> spoken audio.]</a:t>
            </a:r>
          </a:p>
          <a:p>
            <a:endParaRPr lang="it-IT" dirty="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3</a:t>
            </a:fld>
            <a:endParaRPr lang="it-IT"/>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algn="l">
              <a:lnSpc>
                <a:spcPct val="100000"/>
              </a:lnSpc>
              <a:spcBef>
                <a:spcPct val="0"/>
              </a:spcBef>
              <a:buFontTx/>
              <a:buChar char="•"/>
            </a:pPr>
            <a:r>
              <a:rPr lang="fr-FR" sz="1000" u="none">
                <a:solidFill>
                  <a:schemeClr val="tx1"/>
                </a:solidFill>
                <a:latin typeface="Arial" charset="0"/>
                <a:ea typeface="+mn-ea"/>
                <a:cs typeface="Times New Roman" pitchFamily="18" charset="0"/>
              </a:rPr>
              <a:t>Dans cette unité, nous aborderons les sujets suivants: veille épidémiologique, surveillance de la veille épidémiologique</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Veille épidémiologique </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Acteurs impliqués dans la sécurité sanitaire mondiale</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Objectifs de la veille</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Cadre</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Raisons de la VÉ</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 Portée </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 Processus</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Définitions de l’ECDC</a:t>
            </a:r>
          </a:p>
          <a:p>
            <a:pPr algn="l">
              <a:lnSpc>
                <a:spcPct val="100000"/>
              </a:lnSpc>
              <a:spcBef>
                <a:spcPct val="0"/>
              </a:spcBef>
              <a:buFontTx/>
              <a:buChar char="•"/>
            </a:pPr>
            <a:r>
              <a:rPr lang="fr-FR" sz="1000" u="none">
                <a:solidFill>
                  <a:schemeClr val="tx1"/>
                </a:solidFill>
                <a:latin typeface="Arial" charset="0"/>
                <a:ea typeface="+mn-ea"/>
                <a:cs typeface="Times New Roman" pitchFamily="18" charset="0"/>
              </a:rPr>
              <a:t>Résumé </a:t>
            </a:r>
          </a:p>
          <a:p>
            <a:pPr eaLnBrk="1" hangingPunct="1"/>
            <a:endParaRPr lang="it-IT" noProof="1">
              <a:solidFill>
                <a:srgbClr val="FF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4</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fr-FR" sz="1000" u="none" noProof="1">
                <a:solidFill>
                  <a:schemeClr val="tx1"/>
                </a:solidFill>
                <a:latin typeface="Arial" charset="0"/>
                <a:ea typeface="+mn-ea"/>
                <a:cs typeface="+mn-cs"/>
              </a:rPr>
              <a:t>Qu'est-ce que la veille épidémiologique?</a:t>
            </a:r>
            <a:r>
              <a:rPr lang="fr-FR" sz="1000" u="none">
                <a:solidFill>
                  <a:schemeClr val="tx1"/>
                </a:solidFill>
                <a:latin typeface="Arial" charset="0"/>
                <a:ea typeface="+mn-ea"/>
                <a:cs typeface="+mn-cs"/>
              </a:rPr>
              <a:t> La littérature définit la veille épidémiologique de nombreuses façons.</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000" u="none">
                <a:solidFill>
                  <a:schemeClr val="tx1"/>
                </a:solidFill>
                <a:latin typeface="Arial" charset="0"/>
                <a:ea typeface="+mn-ea"/>
                <a:cs typeface="+mn-cs"/>
              </a:rPr>
              <a:t>Voici l’une d’entre elles:</a:t>
            </a:r>
          </a:p>
          <a:p>
            <a:pPr marL="0" marR="0" lvl="0" indent="0" algn="l" defTabSz="914400" rtl="0" eaLnBrk="1" fontAlgn="base" latinLnBrk="0" hangingPunct="1">
              <a:lnSpc>
                <a:spcPct val="100000"/>
              </a:lnSpc>
              <a:spcBef>
                <a:spcPct val="30000"/>
              </a:spcBef>
              <a:spcAft>
                <a:spcPct val="0"/>
              </a:spcAft>
              <a:buClrTx/>
              <a:buSzTx/>
              <a:buFontTx/>
              <a:buNone/>
              <a:tabLst/>
              <a:defRPr/>
            </a:pPr>
            <a:r>
              <a:rPr lang="fr-FR" sz="1000" u="none">
                <a:solidFill>
                  <a:schemeClr val="tx1"/>
                </a:solidFill>
                <a:latin typeface="Arial" charset="0"/>
                <a:ea typeface="+mn-ea"/>
                <a:cs typeface="+mn-cs"/>
              </a:rPr>
              <a:t>Processus de détection, de tri, d’analyse et d’évaluation des menaces potentielles pour la santé publique.  </a:t>
            </a:r>
          </a:p>
          <a:p>
            <a:pPr marL="0" marR="0" indent="0" algn="l" defTabSz="914400" rtl="0" eaLnBrk="1" fontAlgn="base" latinLnBrk="0" hangingPunct="1">
              <a:lnSpc>
                <a:spcPct val="100000"/>
              </a:lnSpc>
              <a:spcBef>
                <a:spcPct val="30000"/>
              </a:spcBef>
              <a:spcAft>
                <a:spcPct val="0"/>
              </a:spcAft>
              <a:buClrTx/>
              <a:buSzTx/>
              <a:buFontTx/>
              <a:buNone/>
              <a:tabLst/>
              <a:defRPr/>
            </a:pPr>
            <a:r>
              <a:rPr lang="fr-FR" sz="1000" u="none">
                <a:solidFill>
                  <a:schemeClr val="tx1"/>
                </a:solidFill>
                <a:latin typeface="Arial" charset="0"/>
                <a:ea typeface="+mn-ea"/>
                <a:cs typeface="+mn-cs"/>
              </a:rPr>
              <a:t> </a:t>
            </a:r>
          </a:p>
          <a:p>
            <a:pPr marL="0" marR="0" indent="0" algn="l" defTabSz="914400" rtl="0" eaLnBrk="1" fontAlgn="base" latinLnBrk="0" hangingPunct="1">
              <a:lnSpc>
                <a:spcPct val="100000"/>
              </a:lnSpc>
              <a:spcBef>
                <a:spcPct val="30000"/>
              </a:spcBef>
              <a:spcAft>
                <a:spcPct val="0"/>
              </a:spcAft>
              <a:buClrTx/>
              <a:buSzTx/>
              <a:buFontTx/>
              <a:buNone/>
              <a:tabLst/>
              <a:defRPr/>
            </a:pPr>
            <a:r>
              <a:rPr lang="fr-FR" sz="1000" u="none">
                <a:solidFill>
                  <a:schemeClr val="tx1"/>
                </a:solidFill>
                <a:latin typeface="Arial" charset="0"/>
                <a:ea typeface="+mn-ea"/>
                <a:cs typeface="+mn-cs"/>
              </a:rPr>
              <a:t>Elle englobe des activités telles que des avertissements précoces et l’identification d’événements qui pourraient représenter une menace pour la sécurité sanitaire à l'échelle mondiale.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000" u="none" kern="1200" dirty="0">
              <a:solidFill>
                <a:schemeClr val="tx1"/>
              </a:solidFill>
              <a:latin typeface="Arial" charset="0"/>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000" b="0" u="none" baseline="0" dirty="0">
              <a:latin typeface="Arial" charset="0"/>
              <a:cs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r-FR" sz="1000">
                <a:solidFill>
                  <a:schemeClr val="tx1"/>
                </a:solidFill>
                <a:latin typeface="Arial" charset="0"/>
                <a:ea typeface="+mn-ea"/>
                <a:cs typeface="+mn-cs"/>
              </a:rPr>
              <a:t>Voyons maintenant quels sont les principaux acteurs impliqués dans la sécurité sanitaire à l’échelle mondiale. </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sz="1000" kern="1200" dirty="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fr-FR"/>
              <a:t>La communauté des chercheurs; les agences de l’UE/des NU; les CDC; les ministères de la santé nationaux; les acteurs de l’industrie; l’ECDC; les ONG; les réseaux; l’OMS. </a:t>
            </a:r>
          </a:p>
          <a:p>
            <a:pPr marL="0" marR="0" indent="0" algn="l" defTabSz="914400" rtl="0" eaLnBrk="0" fontAlgn="base" latinLnBrk="0" hangingPunct="0">
              <a:lnSpc>
                <a:spcPct val="100000"/>
              </a:lnSpc>
              <a:spcBef>
                <a:spcPct val="30000"/>
              </a:spcBef>
              <a:spcAft>
                <a:spcPct val="0"/>
              </a:spcAft>
              <a:buClrTx/>
              <a:buSzTx/>
              <a:buFontTx/>
              <a:buNone/>
              <a:tabLst/>
              <a:defRPr/>
            </a:pPr>
            <a:r>
              <a:rPr lang="fr-FR"/>
              <a:t>Parmi ces entités, certaines s’occupent de la gestion des risques, tandis que d’autres se spécialisent dans l’évaluation des risques et des conseils scientifiques; d’autres encore se chargent de ces deux aspects à la fois.</a:t>
            </a:r>
          </a:p>
          <a:p>
            <a:pPr marL="0" marR="0" indent="0" algn="l" defTabSz="914400" rtl="0" eaLnBrk="0" fontAlgn="base" latinLnBrk="0" hangingPunct="0">
              <a:lnSpc>
                <a:spcPct val="100000"/>
              </a:lnSpc>
              <a:spcBef>
                <a:spcPct val="30000"/>
              </a:spcBef>
              <a:spcAft>
                <a:spcPct val="0"/>
              </a:spcAft>
              <a:buClrTx/>
              <a:buSzTx/>
              <a:buFontTx/>
              <a:buNone/>
              <a:tabLst/>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6</a:t>
            </a:fld>
            <a:endParaRPr lang="it-IT"/>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fr-FR" sz="1000" baseline="0" noProof="1"/>
              <a:t>La veille épidémiologique a pour objectif principal de détecter et surveiller les risques. Les risques sont ensuite évalués et des conseils scientifiques sont émis pour élaborer les options de réponse. Ces deux étapes sont nécessaires pour que les informations parviennent aux entités en charge de la gestion des risques, qui mettront à leur tour en place des mesures de contrôle.</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sz="1000" u="sng" noProof="1"/>
          </a:p>
          <a:p>
            <a:pPr marL="0" marR="0" indent="0" algn="l" defTabSz="914400" rtl="0" eaLnBrk="1" fontAlgn="base" latinLnBrk="0" hangingPunct="1">
              <a:lnSpc>
                <a:spcPct val="100000"/>
              </a:lnSpc>
              <a:spcBef>
                <a:spcPct val="30000"/>
              </a:spcBef>
              <a:spcAft>
                <a:spcPct val="0"/>
              </a:spcAft>
              <a:buClrTx/>
              <a:buSzTx/>
              <a:buFontTx/>
              <a:buNone/>
              <a:tabLst/>
              <a:defRPr/>
            </a:pPr>
            <a:r>
              <a:rPr lang="fr-FR" sz="1000" b="1" u="none" noProof="1">
                <a:solidFill>
                  <a:schemeClr val="tx1"/>
                </a:solidFill>
                <a:latin typeface="Arial" charset="0"/>
                <a:ea typeface="+mn-ea"/>
                <a:cs typeface="+mn-cs"/>
              </a:rPr>
              <a:t>Lien vers une autre unité:  </a:t>
            </a:r>
            <a:r>
              <a:rPr lang="fr-FR" sz="1000" b="0" u="none" noProof="1">
                <a:solidFill>
                  <a:srgbClr val="FFFFFF"/>
                </a:solidFill>
                <a:latin typeface="Tahoma" pitchFamily="34" charset="0"/>
                <a:ea typeface="+mn-ea"/>
                <a:cs typeface="+mn-cs"/>
              </a:rPr>
              <a:t>Veille épidémiologique à l’ECDC</a:t>
            </a:r>
          </a:p>
          <a:p>
            <a:pPr marL="0" marR="0" indent="0" algn="l" defTabSz="914400" rtl="0" eaLnBrk="1" fontAlgn="base" latinLnBrk="0" hangingPunct="1">
              <a:lnSpc>
                <a:spcPct val="100000"/>
              </a:lnSpc>
              <a:spcBef>
                <a:spcPct val="30000"/>
              </a:spcBef>
              <a:spcAft>
                <a:spcPct val="0"/>
              </a:spcAft>
              <a:buClrTx/>
              <a:buSzTx/>
              <a:buFontTx/>
              <a:buNone/>
              <a:tabLst/>
              <a:defRPr/>
            </a:pPr>
            <a:r>
              <a:rPr lang="fr-FR" sz="1000" b="0" u="none" noProof="1">
                <a:solidFill>
                  <a:srgbClr val="FFFFFF"/>
                </a:solidFill>
                <a:latin typeface="Tahoma" pitchFamily="34" charset="0"/>
                <a:ea typeface="+mn-ea"/>
                <a:cs typeface="+mn-cs"/>
              </a:rPr>
              <a:t>Le Powerpoint va suivre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fr-FR" sz="1000" dirty="0">
                <a:latin typeface="Arial" panose="020B0604020202020204" pitchFamily="34" charset="0"/>
                <a:cs typeface="Arial" panose="020B0604020202020204" pitchFamily="34" charset="0"/>
              </a:rPr>
              <a:t>La surveillance fondée sur les indicateurs (SFI) et la surveillance fondée sur les événements (SFE) sont deux composantes distinctes, mais complémentaires, de la veille épidémiologique. Les différences principales résident dans le type d’informations collectées, les processus et les sources.</a:t>
            </a:r>
          </a:p>
          <a:p>
            <a:endParaRPr lang="en-GB" sz="1000" dirty="0">
              <a:latin typeface="Arial" panose="020B0604020202020204" pitchFamily="34" charset="0"/>
              <a:cs typeface="Arial" panose="020B0604020202020204" pitchFamily="34" charset="0"/>
            </a:endParaRPr>
          </a:p>
          <a:p>
            <a:r>
              <a:rPr lang="fr-FR" sz="1000" dirty="0">
                <a:latin typeface="Arial" panose="020B0604020202020204" pitchFamily="34" charset="0"/>
                <a:cs typeface="Arial" panose="020B0604020202020204" pitchFamily="34" charset="0"/>
              </a:rPr>
              <a:t>La surveillance fondée sur les indicateurs (SFI) s’appuie sur des sources telles que la surveillance sentinelle et les données des hôpitaux et des laboratoires, rapportées dans le cadre d'un système centralisé officiel. Elle permet de détecter les profils épidémiologiques inhabituels par l’analyse et l’interprétation d'indicateurs communs (nombre de cas comparé à la même période les années précédentes, proportions, taux, tendances...). Elle se concentre principalement sur les maladies connues. </a:t>
            </a:r>
          </a:p>
          <a:p>
            <a:endParaRPr lang="en-GB" sz="1000" dirty="0">
              <a:latin typeface="Arial" panose="020B0604020202020204" pitchFamily="34" charset="0"/>
              <a:cs typeface="Arial" panose="020B0604020202020204" pitchFamily="34" charset="0"/>
            </a:endParaRPr>
          </a:p>
          <a:p>
            <a:r>
              <a:rPr lang="fr-FR" sz="1000" dirty="0">
                <a:latin typeface="Arial" panose="020B0604020202020204" pitchFamily="34" charset="0"/>
                <a:cs typeface="Arial" panose="020B0604020202020204" pitchFamily="34" charset="0"/>
              </a:rPr>
              <a:t>La surveillance fondée sur les événements (SFE) peut être définie comme la détection «</a:t>
            </a:r>
            <a:r>
              <a:rPr lang="fr-FR" sz="1000" dirty="0" err="1">
                <a:latin typeface="Arial" panose="020B0604020202020204" pitchFamily="34" charset="0"/>
                <a:cs typeface="Arial" panose="020B0604020202020204" pitchFamily="34" charset="0"/>
              </a:rPr>
              <a:t>ad-hoc</a:t>
            </a:r>
            <a:r>
              <a:rPr lang="fr-FR" sz="1000" dirty="0">
                <a:latin typeface="Arial" panose="020B0604020202020204" pitchFamily="34" charset="0"/>
                <a:cs typeface="Arial" panose="020B0604020202020204" pitchFamily="34" charset="0"/>
              </a:rPr>
              <a:t>» et l’interprétation d’informations non structurées, émises par des sources multiples. Ce processus rapide s’appuie sur une détection en temps réel. Il consiste à extraire les informations des agrégateurs de contenu web, des </a:t>
            </a:r>
            <a:r>
              <a:rPr lang="fr-FR" sz="1000" dirty="0" err="1">
                <a:latin typeface="Arial" panose="020B0604020202020204" pitchFamily="34" charset="0"/>
                <a:cs typeface="Arial" panose="020B0604020202020204" pitchFamily="34" charset="0"/>
              </a:rPr>
              <a:t>médias</a:t>
            </a:r>
            <a:r>
              <a:rPr lang="fr-FR" sz="1000" dirty="0">
                <a:latin typeface="Arial" panose="020B0604020202020204" pitchFamily="34" charset="0"/>
                <a:cs typeface="Arial" panose="020B0604020202020204" pitchFamily="34" charset="0"/>
              </a:rPr>
              <a:t>, des réseaux ou des réseaux sociaux, afin de permettre la détection de maladies rares, inhabituelles ou inconnues. </a:t>
            </a:r>
          </a:p>
          <a:p>
            <a:endParaRPr lang="it-IT" sz="1000" dirty="0">
              <a:latin typeface="Arial" panose="020B0604020202020204" pitchFamily="34" charset="0"/>
              <a:cs typeface="Arial" panose="020B0604020202020204" pitchFamily="34" charset="0"/>
            </a:endParaRPr>
          </a:p>
          <a:p>
            <a:r>
              <a:rPr lang="fr-FR" sz="1000" b="0" u="none" noProof="1">
                <a:solidFill>
                  <a:srgbClr val="FFFFFF"/>
                </a:solidFill>
                <a:latin typeface="Arial" panose="020B0604020202020204" pitchFamily="34" charset="0"/>
                <a:cs typeface="Arial" panose="020B0604020202020204" pitchFamily="34" charset="0"/>
              </a:rPr>
              <a:t>Ce tutoriel se concentre principalement sur la surveillance fondée sur les événements. </a:t>
            </a:r>
          </a:p>
          <a:p>
            <a:endParaRPr lang="en-GB" sz="1000" b="1" i="0" kern="1200" dirty="0">
              <a:solidFill>
                <a:schemeClr val="tx1"/>
              </a:solidFill>
              <a:effectLst/>
              <a:latin typeface="Arial" panose="020B0604020202020204" pitchFamily="34" charset="0"/>
              <a:cs typeface="Arial" panose="020B0604020202020204" pitchFamily="34" charset="0"/>
            </a:endParaRPr>
          </a:p>
          <a:p>
            <a:r>
              <a:rPr lang="fr-FR" sz="1000" b="1" i="0" dirty="0">
                <a:solidFill>
                  <a:schemeClr val="tx1"/>
                </a:solidFill>
                <a:latin typeface="Arial" panose="020B0604020202020204" pitchFamily="34" charset="0"/>
                <a:ea typeface="+mn-ea"/>
                <a:cs typeface="Arial" panose="020B0604020202020204" pitchFamily="34" charset="0"/>
              </a:rPr>
              <a:t>En quelques mots:</a:t>
            </a:r>
          </a:p>
          <a:p>
            <a:r>
              <a:rPr lang="fr-FR" sz="1000" b="1" i="0" dirty="0">
                <a:solidFill>
                  <a:schemeClr val="tx1"/>
                </a:solidFill>
                <a:latin typeface="Arial" panose="020B0604020202020204" pitchFamily="34" charset="0"/>
                <a:ea typeface="+mn-ea"/>
                <a:cs typeface="Arial" panose="020B0604020202020204" pitchFamily="34" charset="0"/>
              </a:rPr>
              <a:t>Un «composant fondé sur les indicateurs» se réfère aux données structurées recueillies au moyen du système de surveillance de routine, tandis qu’un «composant fondé sur les événements» se réfère aux données non structurées collectées à partir de toutes les sources d'informations.</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fr-FR" sz="1000">
                <a:solidFill>
                  <a:schemeClr val="tx1"/>
                </a:solidFill>
                <a:latin typeface="Arial" charset="0"/>
                <a:ea typeface="+mn-ea"/>
                <a:cs typeface="+mn-cs"/>
              </a:rPr>
              <a:t>Comme indiqué, la veille épidémiologique se compose à la fois de la surveillance fondée sur les indicateurs et sur les événements. </a:t>
            </a:r>
          </a:p>
          <a:p>
            <a:endParaRPr lang="da-DK" sz="1000" kern="1200" noProof="1">
              <a:solidFill>
                <a:schemeClr val="tx1"/>
              </a:solidFill>
              <a:latin typeface="Arial" charset="0"/>
              <a:ea typeface="+mn-ea"/>
              <a:cs typeface="+mn-cs"/>
            </a:endParaRPr>
          </a:p>
          <a:p>
            <a:r>
              <a:rPr lang="fr-FR" sz="1000" noProof="1">
                <a:solidFill>
                  <a:schemeClr val="tx1"/>
                </a:solidFill>
                <a:latin typeface="Arial" charset="0"/>
                <a:ea typeface="+mn-ea"/>
                <a:cs typeface="+mn-cs"/>
              </a:rPr>
              <a:t>En regardant la surveillance fondée sur les événements de plus près, nous pouvons distinguer deux composantes: la surveillance des données et la surveillance des métadonnées. </a:t>
            </a:r>
          </a:p>
          <a:p>
            <a:endParaRPr lang="da-DK" sz="1000" b="0" u="none" baseline="0" noProof="1">
              <a:latin typeface="Tahoma" pitchFamily="34" charset="0"/>
            </a:endParaRPr>
          </a:p>
          <a:p>
            <a:r>
              <a:rPr lang="fr-FR" sz="1000" noProof="1">
                <a:solidFill>
                  <a:schemeClr val="tx1"/>
                </a:solidFill>
                <a:latin typeface="Arial" charset="0"/>
                <a:ea typeface="+mn-ea"/>
                <a:cs typeface="+mn-cs"/>
              </a:rPr>
              <a:t>La surveillance des données englobe la recherche d’informations de première main issues de sources telles que les médias ou les réseaux sociaux.  Nous donnerons davantage de détails et d’explications dans les unités suivantes. Avec les nouvelles technologies et l’expansion d'Internet, la quantité de sources disponibles est illimitée et augmente de façon exponentielle. </a:t>
            </a:r>
          </a:p>
          <a:p>
            <a:endParaRPr lang="da-DK" sz="1000" b="0" u="none" baseline="0" noProof="1">
              <a:latin typeface="Tahoma" pitchFamily="34" charset="0"/>
            </a:endParaRPr>
          </a:p>
          <a:p>
            <a:r>
              <a:rPr lang="fr-FR" sz="1000" noProof="1">
                <a:solidFill>
                  <a:schemeClr val="tx1"/>
                </a:solidFill>
                <a:latin typeface="Arial" charset="0"/>
                <a:ea typeface="+mn-ea"/>
                <a:cs typeface="+mn-cs"/>
              </a:rPr>
              <a:t>Avec notre entrée dans l’ère de l’information et des big data, la VÉ intègre la surveillance des méta-données, afin de détecter des tendances concernant certains sujets ou épidémies. Pour ce faire, les réseaux sociaux ou requêtes en ligne sont analysés, avec surveillance attentive des mots-clés, hashtags et emplacements. Une augmentation significative de publications concernant une maladie spécifique constitue, en soi, une alerte aux yeux des experts en veille épidémiologique. Le même principe s’applique au nombre de recherches dans les encyclopédies en ligne ou les moteurs de recherche. </a:t>
            </a: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extLst>
      <p:ext uri="{BB962C8B-B14F-4D97-AF65-F5344CB8AC3E}">
        <p14:creationId xmlns:p14="http://schemas.microsoft.com/office/powerpoint/2010/main" val="2431978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Calibri" panose="020F0502020204030204" pitchFamily="34" charset="0"/>
                <a:ea typeface="+mn-ea"/>
                <a:cs typeface="+mn-cs"/>
              </a:rPr>
              <a:t>Pourquoi menons-nous une VÉ?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kern="1200" dirty="0">
              <a:solidFill>
                <a:schemeClr val="tx1"/>
              </a:solidFill>
              <a:latin typeface="Calibri" panose="020F0502020204030204"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Calibri" panose="020F0502020204030204" pitchFamily="34" charset="0"/>
                <a:ea typeface="+mn-ea"/>
                <a:cs typeface="+mn-cs"/>
              </a:rPr>
              <a:t>La veille épidémiologique a pour objectif d’accélérer la détection des menaces pour la santé et d’y réagir au plus vite. Elle permet d’aller plus vite qu’avec les mécanismes de surveillance traditionnels.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dirty="0">
              <a:latin typeface="Calibri" panose="020F050202020403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Calibri" panose="020F0502020204030204" pitchFamily="34" charset="0"/>
                <a:ea typeface="+mn-ea"/>
                <a:cs typeface="+mn-cs"/>
              </a:rPr>
              <a:t>Ce graphique illustre l’impact potentiel des actions de santé publique. Il s’appuie sur un modèle théorique et montre que plus vite une épidémie est identifiée, plus vite des mesures peuvent être mises en œuvre pour y répondre. Par conséquent, le nombre de personnes affectées sera minimisé.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000" kern="1200" dirty="0">
              <a:solidFill>
                <a:schemeClr val="tx1"/>
              </a:solidFill>
              <a:latin typeface="Calibri" panose="020F0502020204030204" pitchFamily="34"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Calibri" panose="020F0502020204030204" pitchFamily="34" charset="0"/>
                <a:ea typeface="+mn-ea"/>
                <a:cs typeface="+mn-cs"/>
              </a:rPr>
              <a:t>La plage vert clair montre l’évolution possible de l’épidémie en termes de nombre de cas. </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000" dirty="0">
                <a:solidFill>
                  <a:schemeClr val="tx1"/>
                </a:solidFill>
                <a:latin typeface="Calibri" panose="020F0502020204030204" pitchFamily="34" charset="0"/>
                <a:ea typeface="+mn-ea"/>
                <a:cs typeface="+mn-cs"/>
              </a:rPr>
              <a:t>Si des mesures sont prises plus rapidement grâce à la détection précoce, le nombre de cas sera limité (vert foncé).</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b="0" u="none" baseline="0" dirty="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13457029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2B6775F-7715-4745-8E81-2A44AA0A0312}" type="datetimeFigureOut">
              <a:rPr lang="en-GB" smtClean="0"/>
              <a:t>22/03/2021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0E42E0D-7BDD-44E7-9CBC-B0B3F9055E67}" type="slidenum">
              <a:rPr lang="en-GB" smtClean="0"/>
              <a:t>‹#›</a:t>
            </a:fld>
            <a:endParaRPr lang="en-GB"/>
          </a:p>
        </p:txBody>
      </p:sp>
    </p:spTree>
    <p:extLst>
      <p:ext uri="{BB962C8B-B14F-4D97-AF65-F5344CB8AC3E}">
        <p14:creationId xmlns:p14="http://schemas.microsoft.com/office/powerpoint/2010/main" val="31226434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dirty="0"/>
              <a:t>First level subhead here</a:t>
            </a:r>
          </a:p>
          <a:p>
            <a:pPr lvl="1"/>
            <a:r>
              <a:rPr lang="en-US" dirty="0"/>
              <a:t>Second level content</a:t>
            </a:r>
          </a:p>
          <a:p>
            <a:pPr lvl="2"/>
            <a:r>
              <a:rPr lang="en-US" dirty="0"/>
              <a:t>Third level content</a:t>
            </a:r>
          </a:p>
          <a:p>
            <a:pPr lvl="3"/>
            <a:r>
              <a:rPr lang="en-US" dirty="0"/>
              <a:t> </a:t>
            </a:r>
          </a:p>
          <a:p>
            <a:pPr lvl="0"/>
            <a:r>
              <a:rPr lang="en-US" dirty="0"/>
              <a:t>First level subhead here</a:t>
            </a:r>
          </a:p>
          <a:p>
            <a:pPr lvl="1"/>
            <a:r>
              <a:rPr lang="en-US" dirty="0"/>
              <a:t>Second level content</a:t>
            </a:r>
          </a:p>
          <a:p>
            <a:pPr lvl="2"/>
            <a:r>
              <a:rPr lang="en-US" dirty="0"/>
              <a:t>Third level content</a:t>
            </a:r>
          </a:p>
          <a:p>
            <a:pPr lvl="3"/>
            <a:r>
              <a:rPr lang="en-US" dirty="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fr-FR" sz="2600" u="none">
                <a:solidFill>
                  <a:schemeClr val="bg1"/>
                </a:solidFill>
                <a:latin typeface="Arial" charset="0"/>
              </a:rPr>
              <a:t>Tutoriel: Veille épidémiologique</a:t>
            </a:r>
          </a:p>
          <a:p>
            <a:pPr algn="l">
              <a:lnSpc>
                <a:spcPct val="85000"/>
              </a:lnSpc>
              <a:buClr>
                <a:schemeClr val="tx2"/>
              </a:buClr>
              <a:buSzPct val="90000"/>
              <a:buFont typeface="Wingdings" pitchFamily="2" charset="2"/>
              <a:buNone/>
              <a:defRPr/>
            </a:pPr>
            <a:r>
              <a:rPr lang="fr-FR" sz="2600" u="none">
                <a:solidFill>
                  <a:schemeClr val="bg1"/>
                </a:solidFill>
                <a:latin typeface="Arial" charset="0"/>
              </a:rPr>
              <a:t>Introduction</a:t>
            </a:r>
          </a:p>
        </p:txBody>
      </p:sp>
      <p:sp>
        <p:nvSpPr>
          <p:cNvPr id="4109" name="Text Box 13"/>
          <p:cNvSpPr txBox="1">
            <a:spLocks noChangeArrowheads="1"/>
          </p:cNvSpPr>
          <p:nvPr userDrawn="1"/>
        </p:nvSpPr>
        <p:spPr bwMode="auto">
          <a:xfrm>
            <a:off x="9269413" y="584200"/>
            <a:ext cx="1531937" cy="313932"/>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fr-FR" sz="1600" b="1" u="none">
                <a:latin typeface="Arial" charset="0"/>
              </a:rPr>
              <a:t>/tot</a:t>
            </a: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fr-FR" sz="1000" u="none">
                <a:effectLst>
                  <a:glow rad="63500">
                    <a:schemeClr val="accent5">
                      <a:satMod val="175000"/>
                      <a:alpha val="40000"/>
                    </a:schemeClr>
                  </a:glow>
                </a:effectLst>
              </a:rPr>
              <a:t>Par Simulwate</a:t>
            </a:r>
          </a:p>
        </p:txBody>
      </p:sp>
      <p:pic>
        <p:nvPicPr>
          <p:cNvPr id="1032" name="Immagine 9" descr="ecdc_logo_x_ppt.png"/>
          <p:cNvPicPr>
            <a:picLocks noChangeAspect="1"/>
          </p:cNvPicPr>
          <p:nvPr userDrawn="1"/>
        </p:nvPicPr>
        <p:blipFill>
          <a:blip r:embed="rId7"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207" r:id="rId3"/>
    <p:sldLayoutId id="2147484208" r:id="rId4"/>
    <p:sldLayoutId id="2147484209" r:id="rId5"/>
  </p:sldLayoutIdLst>
  <p:transition>
    <p:wipe dir="r"/>
  </p:transition>
  <p:hf hdr="0" ftr="0" dt="0"/>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410564" y="2219380"/>
            <a:ext cx="6075750" cy="1815882"/>
          </a:xfrm>
          <a:prstGeom prst="rect">
            <a:avLst/>
          </a:prstGeom>
          <a:noFill/>
          <a:ln w="9525">
            <a:noFill/>
            <a:miter lim="800000"/>
            <a:headEnd/>
            <a:tailEnd/>
          </a:ln>
        </p:spPr>
        <p:txBody>
          <a:bodyPr wrap="square">
            <a:spAutoFit/>
          </a:bodyPr>
          <a:lstStyle/>
          <a:p>
            <a:pPr marL="190500" lvl="1" indent="-187325" algn="l">
              <a:lnSpc>
                <a:spcPct val="100000"/>
              </a:lnSpc>
              <a:spcBef>
                <a:spcPct val="0"/>
              </a:spcBef>
              <a:buFont typeface="Wingdings" pitchFamily="2" charset="2"/>
              <a:buChar char="§"/>
            </a:pPr>
            <a:r>
              <a:rPr lang="fr-FR" sz="1600" u="none">
                <a:latin typeface="Arial" charset="0"/>
                <a:cs typeface="Times New Roman" pitchFamily="18" charset="0"/>
              </a:rPr>
              <a:t>Qu’est-ce que la veille épidémiologique? (VÉ)</a:t>
            </a:r>
          </a:p>
          <a:p>
            <a:pPr marL="190500" lvl="1" indent="-187325" algn="l">
              <a:lnSpc>
                <a:spcPct val="100000"/>
              </a:lnSpc>
              <a:spcBef>
                <a:spcPct val="0"/>
              </a:spcBef>
              <a:buFont typeface="Wingdings" pitchFamily="2" charset="2"/>
              <a:buChar char="§"/>
            </a:pPr>
            <a:r>
              <a:rPr lang="fr-FR" sz="1600" u="none">
                <a:latin typeface="Arial" charset="0"/>
                <a:cs typeface="Times New Roman" pitchFamily="18" charset="0"/>
              </a:rPr>
              <a:t>Raisons de la VÉ</a:t>
            </a:r>
          </a:p>
          <a:p>
            <a:pPr marL="190500" lvl="1" indent="-187325" algn="l">
              <a:lnSpc>
                <a:spcPct val="100000"/>
              </a:lnSpc>
              <a:spcBef>
                <a:spcPct val="0"/>
              </a:spcBef>
              <a:buFont typeface="Wingdings" pitchFamily="2" charset="2"/>
              <a:buChar char="§"/>
            </a:pPr>
            <a:r>
              <a:rPr lang="fr-FR" sz="1600" u="none">
                <a:latin typeface="Arial" charset="0"/>
                <a:cs typeface="Times New Roman" pitchFamily="18" charset="0"/>
              </a:rPr>
              <a:t>Méthodologie/processus de la VÉ</a:t>
            </a:r>
          </a:p>
          <a:p>
            <a:pPr marL="190500" lvl="1" indent="-187325" algn="l">
              <a:lnSpc>
                <a:spcPct val="100000"/>
              </a:lnSpc>
              <a:spcBef>
                <a:spcPct val="0"/>
              </a:spcBef>
              <a:buFont typeface="Wingdings" pitchFamily="2" charset="2"/>
              <a:buChar char="§"/>
            </a:pPr>
            <a:r>
              <a:rPr lang="fr-FR" sz="1600" u="none">
                <a:latin typeface="Arial" charset="0"/>
                <a:cs typeface="Times New Roman" pitchFamily="18" charset="0"/>
              </a:rPr>
              <a:t>Outils utilisés pour la VÉ</a:t>
            </a:r>
          </a:p>
          <a:p>
            <a:pPr marL="190500" lvl="1" indent="-187325" algn="l">
              <a:lnSpc>
                <a:spcPct val="100000"/>
              </a:lnSpc>
              <a:spcBef>
                <a:spcPct val="0"/>
              </a:spcBef>
              <a:buFont typeface="Wingdings" pitchFamily="2" charset="2"/>
              <a:buChar char="§"/>
            </a:pPr>
            <a:r>
              <a:rPr lang="fr-FR" sz="1600" u="none">
                <a:latin typeface="Arial" charset="0"/>
                <a:cs typeface="Times New Roman" pitchFamily="18" charset="0"/>
              </a:rPr>
              <a:t>Renforcement des capacités de VÉ </a:t>
            </a:r>
          </a:p>
          <a:p>
            <a:pPr marL="190500" indent="-187325" algn="l">
              <a:lnSpc>
                <a:spcPct val="100000"/>
              </a:lnSpc>
              <a:spcBef>
                <a:spcPct val="0"/>
              </a:spcBef>
              <a:buFont typeface="Wingdings" pitchFamily="2" charset="2"/>
              <a:buChar char="§"/>
            </a:pPr>
            <a:r>
              <a:rPr lang="fr-FR" sz="1600" u="none">
                <a:latin typeface="Arial" charset="0"/>
                <a:cs typeface="Times New Roman" pitchFamily="18" charset="0"/>
              </a:rPr>
              <a:t>Développement d’une approche commune pour les acteurs de la VÉ </a:t>
            </a:r>
          </a:p>
        </p:txBody>
      </p:sp>
      <p:sp>
        <p:nvSpPr>
          <p:cNvPr id="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Introduction au tutoriel</a:t>
            </a:r>
          </a:p>
        </p:txBody>
      </p:sp>
      <p:sp>
        <p:nvSpPr>
          <p:cNvPr id="11" name="Text Box 2"/>
          <p:cNvSpPr txBox="1">
            <a:spLocks noChangeArrowheads="1"/>
          </p:cNvSpPr>
          <p:nvPr/>
        </p:nvSpPr>
        <p:spPr bwMode="auto">
          <a:xfrm>
            <a:off x="1575249" y="2496379"/>
            <a:ext cx="2835315" cy="1015663"/>
          </a:xfrm>
          <a:prstGeom prst="rect">
            <a:avLst/>
          </a:prstGeom>
          <a:noFill/>
          <a:ln w="9525">
            <a:noFill/>
            <a:miter lim="800000"/>
            <a:headEnd/>
            <a:tailEnd/>
          </a:ln>
        </p:spPr>
        <p:txBody>
          <a:bodyPr wrap="square" anchor="ctr">
            <a:spAutoFit/>
          </a:bodyPr>
          <a:lstStyle/>
          <a:p>
            <a:pPr algn="l">
              <a:lnSpc>
                <a:spcPct val="100000"/>
              </a:lnSpc>
              <a:spcBef>
                <a:spcPct val="0"/>
              </a:spcBef>
            </a:pPr>
            <a:r>
              <a:rPr lang="fr-FR" sz="3000" b="1" u="none">
                <a:solidFill>
                  <a:srgbClr val="69AE23"/>
                </a:solidFill>
                <a:latin typeface="Arial" charset="0"/>
              </a:rPr>
              <a:t>Objectifs du tutoriel</a:t>
            </a: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178946" y="880579"/>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Cycle de santé publique</a:t>
            </a:r>
          </a:p>
        </p:txBody>
      </p:sp>
      <p:sp>
        <p:nvSpPr>
          <p:cNvPr id="13" name="Rectangle 4"/>
          <p:cNvSpPr>
            <a:spLocks noChangeArrowheads="1"/>
          </p:cNvSpPr>
          <p:nvPr/>
        </p:nvSpPr>
        <p:spPr bwMode="auto">
          <a:xfrm>
            <a:off x="3870505" y="3158970"/>
            <a:ext cx="2295255" cy="770084"/>
          </a:xfrm>
          <a:prstGeom prst="rect">
            <a:avLst/>
          </a:prstGeom>
          <a:noFill/>
          <a:ln w="9525">
            <a:noFill/>
            <a:miter lim="800000"/>
            <a:headEnd/>
            <a:tailEnd/>
          </a:ln>
          <a:effectLst/>
        </p:spPr>
        <p:txBody>
          <a:bodyPr wrap="square" lIns="92075" tIns="46038" rIns="92075" bIns="46038">
            <a:spAutoFit/>
          </a:bodyPr>
          <a:lstStyle/>
          <a:p>
            <a:pPr lvl="1" algn="l" eaLnBrk="0" hangingPunct="0">
              <a:lnSpc>
                <a:spcPct val="100000"/>
              </a:lnSpc>
              <a:spcBef>
                <a:spcPct val="0"/>
              </a:spcBef>
            </a:pPr>
            <a:r>
              <a:rPr lang="fr-FR" sz="2200" b="1" u="none">
                <a:solidFill>
                  <a:srgbClr val="69AE23"/>
                </a:solidFill>
                <a:latin typeface="Arial" charset="0"/>
              </a:rPr>
              <a:t>Des informations qui permettent d’agir. </a:t>
            </a:r>
          </a:p>
        </p:txBody>
      </p:sp>
      <p:sp>
        <p:nvSpPr>
          <p:cNvPr id="15" name="TextBox 14"/>
          <p:cNvSpPr txBox="1"/>
          <p:nvPr/>
        </p:nvSpPr>
        <p:spPr>
          <a:xfrm>
            <a:off x="405120" y="1223755"/>
            <a:ext cx="1845384" cy="480131"/>
          </a:xfrm>
          <a:prstGeom prst="rect">
            <a:avLst/>
          </a:prstGeom>
          <a:noFill/>
        </p:spPr>
        <p:txBody>
          <a:bodyPr wrap="square" rtlCol="0">
            <a:spAutoFit/>
          </a:bodyPr>
          <a:lstStyle/>
          <a:p>
            <a:r>
              <a:rPr lang="fr-FR" sz="2800">
                <a:solidFill>
                  <a:srgbClr val="002060"/>
                </a:solidFill>
                <a:latin typeface="Calibri" pitchFamily="34" charset="0"/>
                <a:cs typeface="Calibri" pitchFamily="34" charset="0"/>
              </a:rPr>
              <a:t> </a:t>
            </a:r>
          </a:p>
        </p:txBody>
      </p:sp>
      <p:graphicFrame>
        <p:nvGraphicFramePr>
          <p:cNvPr id="3" name="Diagram 2"/>
          <p:cNvGraphicFramePr/>
          <p:nvPr>
            <p:extLst>
              <p:ext uri="{D42A27DB-BD31-4B8C-83A1-F6EECF244321}">
                <p14:modId xmlns:p14="http://schemas.microsoft.com/office/powerpoint/2010/main" val="2399780165"/>
              </p:ext>
            </p:extLst>
          </p:nvPr>
        </p:nvGraphicFramePr>
        <p:xfrm>
          <a:off x="1665260" y="1294059"/>
          <a:ext cx="6828887" cy="4664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bwMode="auto">
          <a:xfrm>
            <a:off x="4815611" y="1131115"/>
            <a:ext cx="3678536" cy="4008075"/>
          </a:xfrm>
          <a:prstGeom prst="rect">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6" name="TextBox 5"/>
          <p:cNvSpPr txBox="1"/>
          <p:nvPr/>
        </p:nvSpPr>
        <p:spPr>
          <a:xfrm>
            <a:off x="6885840" y="1533070"/>
            <a:ext cx="1638590" cy="258532"/>
          </a:xfrm>
          <a:prstGeom prst="rect">
            <a:avLst/>
          </a:prstGeom>
          <a:noFill/>
        </p:spPr>
        <p:txBody>
          <a:bodyPr wrap="none" rtlCol="0">
            <a:spAutoFit/>
          </a:bodyPr>
          <a:lstStyle/>
          <a:p>
            <a:r>
              <a:rPr lang="fr-FR"/>
              <a:t>Veille épidémiologique</a:t>
            </a: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6674" y="883325"/>
            <a:ext cx="3735415" cy="341632"/>
          </a:xfrm>
          <a:prstGeom prst="rect">
            <a:avLst/>
          </a:prstGeom>
          <a:noFill/>
        </p:spPr>
        <p:txBody>
          <a:bodyPr wrap="square" rtlCol="0">
            <a:spAutoFit/>
          </a:bodyPr>
          <a:lstStyle/>
          <a:p>
            <a:pPr algn="l">
              <a:spcBef>
                <a:spcPct val="50000"/>
              </a:spcBef>
            </a:pPr>
            <a:r>
              <a:rPr lang="fr-FR" sz="1800" b="1" u="none">
                <a:solidFill>
                  <a:srgbClr val="69AE23"/>
                </a:solidFill>
                <a:latin typeface="Arial" charset="0"/>
              </a:rPr>
              <a:t>Processus de la VÉ</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239" y="1860522"/>
            <a:ext cx="8212024" cy="3449295"/>
          </a:xfrm>
          <a:prstGeom prst="rect">
            <a:avLst/>
          </a:prstGeom>
        </p:spPr>
      </p:pic>
      <p:sp>
        <p:nvSpPr>
          <p:cNvPr id="30" name="Chevron 29"/>
          <p:cNvSpPr/>
          <p:nvPr/>
        </p:nvSpPr>
        <p:spPr>
          <a:xfrm>
            <a:off x="4397805" y="2302092"/>
            <a:ext cx="848103" cy="1619121"/>
          </a:xfrm>
          <a:prstGeom prst="chevron">
            <a:avLst>
              <a:gd name="adj" fmla="val 62310"/>
            </a:avLst>
          </a:prstGeom>
          <a:solidFill>
            <a:srgbClr val="70AD47">
              <a:lumMod val="20000"/>
              <a:lumOff val="80000"/>
            </a:srgbClr>
          </a:solidFill>
          <a:ln>
            <a:noFill/>
          </a:ln>
          <a:effectLst/>
        </p:spPr>
      </p:sp>
      <p:sp>
        <p:nvSpPr>
          <p:cNvPr id="32" name="Oval 31"/>
          <p:cNvSpPr/>
          <p:nvPr/>
        </p:nvSpPr>
        <p:spPr>
          <a:xfrm flipH="1">
            <a:off x="7250634" y="2221171"/>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3" name="Oval 32"/>
          <p:cNvSpPr/>
          <p:nvPr/>
        </p:nvSpPr>
        <p:spPr>
          <a:xfrm flipH="1">
            <a:off x="8014358" y="2221172"/>
            <a:ext cx="913384" cy="59528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4" name="Oval 33"/>
          <p:cNvSpPr/>
          <p:nvPr/>
        </p:nvSpPr>
        <p:spPr>
          <a:xfrm flipH="1">
            <a:off x="7619725" y="3417836"/>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5" name="TextBox 34"/>
          <p:cNvSpPr txBox="1"/>
          <p:nvPr/>
        </p:nvSpPr>
        <p:spPr>
          <a:xfrm>
            <a:off x="7273116" y="2371546"/>
            <a:ext cx="685428" cy="283154"/>
          </a:xfrm>
          <a:prstGeom prst="rect">
            <a:avLst/>
          </a:prstGeom>
          <a:noFill/>
        </p:spPr>
        <p:txBody>
          <a:bodyPr wrap="square" rtlCol="0">
            <a:spAutoFit/>
          </a:bodyPr>
          <a:lstStyle/>
          <a:p>
            <a:pPr algn="l" defTabSz="810067" fontAlgn="auto">
              <a:lnSpc>
                <a:spcPct val="100000"/>
              </a:lnSpc>
              <a:spcBef>
                <a:spcPts val="0"/>
              </a:spcBef>
              <a:spcAft>
                <a:spcPts val="0"/>
              </a:spcAft>
            </a:pPr>
            <a:r>
              <a:rPr lang="fr-FR" sz="1240" u="none">
                <a:solidFill>
                  <a:prstClr val="black"/>
                </a:solidFill>
                <a:latin typeface="Calibri" panose="020F0502020204030204"/>
              </a:rPr>
              <a:t>Signal</a:t>
            </a:r>
          </a:p>
        </p:txBody>
      </p:sp>
      <p:sp>
        <p:nvSpPr>
          <p:cNvPr id="36" name="TextBox 35"/>
          <p:cNvSpPr txBox="1"/>
          <p:nvPr/>
        </p:nvSpPr>
        <p:spPr>
          <a:xfrm>
            <a:off x="8110420" y="2379614"/>
            <a:ext cx="919676" cy="246221"/>
          </a:xfrm>
          <a:prstGeom prst="rect">
            <a:avLst/>
          </a:prstGeom>
          <a:noFill/>
        </p:spPr>
        <p:txBody>
          <a:bodyPr wrap="square" rtlCol="0">
            <a:spAutoFit/>
          </a:bodyPr>
          <a:lstStyle/>
          <a:p>
            <a:pPr algn="l" defTabSz="810067" fontAlgn="auto">
              <a:lnSpc>
                <a:spcPct val="100000"/>
              </a:lnSpc>
              <a:spcBef>
                <a:spcPts val="0"/>
              </a:spcBef>
              <a:spcAft>
                <a:spcPts val="0"/>
              </a:spcAft>
            </a:pPr>
            <a:r>
              <a:rPr lang="fr-FR" sz="1000" u="none" dirty="0">
                <a:solidFill>
                  <a:prstClr val="black"/>
                </a:solidFill>
                <a:latin typeface="Calibri" panose="020F0502020204030204"/>
              </a:rPr>
              <a:t>Événement</a:t>
            </a:r>
          </a:p>
        </p:txBody>
      </p:sp>
      <p:sp>
        <p:nvSpPr>
          <p:cNvPr id="37" name="TextBox 36"/>
          <p:cNvSpPr txBox="1"/>
          <p:nvPr/>
        </p:nvSpPr>
        <p:spPr>
          <a:xfrm>
            <a:off x="7673011" y="3578113"/>
            <a:ext cx="676315" cy="261610"/>
          </a:xfrm>
          <a:prstGeom prst="rect">
            <a:avLst/>
          </a:prstGeom>
          <a:noFill/>
        </p:spPr>
        <p:txBody>
          <a:bodyPr wrap="square" rtlCol="0">
            <a:spAutoFit/>
          </a:bodyPr>
          <a:lstStyle/>
          <a:p>
            <a:pPr algn="l" defTabSz="810067" fontAlgn="auto">
              <a:lnSpc>
                <a:spcPct val="100000"/>
              </a:lnSpc>
              <a:spcBef>
                <a:spcPts val="0"/>
              </a:spcBef>
              <a:spcAft>
                <a:spcPts val="0"/>
              </a:spcAft>
            </a:pPr>
            <a:r>
              <a:rPr lang="fr-FR" sz="1100" u="none" dirty="0">
                <a:solidFill>
                  <a:prstClr val="black"/>
                </a:solidFill>
                <a:latin typeface="Calibri" panose="020F0502020204030204"/>
              </a:rPr>
              <a:t>Menace</a:t>
            </a:r>
            <a:endParaRPr lang="fr-FR" sz="1240" u="none" dirty="0">
              <a:solidFill>
                <a:prstClr val="black"/>
              </a:solidFill>
              <a:latin typeface="Calibri" panose="020F0502020204030204"/>
            </a:endParaRPr>
          </a:p>
        </p:txBody>
      </p:sp>
      <p:sp>
        <p:nvSpPr>
          <p:cNvPr id="38" name="Chevron 37"/>
          <p:cNvSpPr/>
          <p:nvPr/>
        </p:nvSpPr>
        <p:spPr>
          <a:xfrm rot="5400000">
            <a:off x="7278449" y="3838172"/>
            <a:ext cx="1163365" cy="1316818"/>
          </a:xfrm>
          <a:prstGeom prst="chevron">
            <a:avLst>
              <a:gd name="adj" fmla="val 62709"/>
            </a:avLst>
          </a:prstGeom>
          <a:solidFill>
            <a:srgbClr val="70AD47">
              <a:lumMod val="20000"/>
              <a:lumOff val="80000"/>
            </a:srgbClr>
          </a:solidFill>
          <a:ln>
            <a:noFill/>
          </a:ln>
          <a:effectLst/>
        </p:spPr>
      </p:sp>
      <p:sp>
        <p:nvSpPr>
          <p:cNvPr id="39" name="TextBox 38"/>
          <p:cNvSpPr txBox="1"/>
          <p:nvPr/>
        </p:nvSpPr>
        <p:spPr>
          <a:xfrm>
            <a:off x="3746204" y="1171148"/>
            <a:ext cx="430118" cy="103528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dirty="0">
                <a:solidFill>
                  <a:prstClr val="black"/>
                </a:solidFill>
                <a:latin typeface="Calibri" panose="020F0502020204030204"/>
              </a:rPr>
              <a:t>Détecter</a:t>
            </a:r>
          </a:p>
        </p:txBody>
      </p:sp>
      <p:sp>
        <p:nvSpPr>
          <p:cNvPr id="40" name="TextBox 39"/>
          <p:cNvSpPr txBox="1"/>
          <p:nvPr/>
        </p:nvSpPr>
        <p:spPr>
          <a:xfrm>
            <a:off x="4287689" y="1471699"/>
            <a:ext cx="430118" cy="73473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dirty="0">
                <a:solidFill>
                  <a:prstClr val="black"/>
                </a:solidFill>
                <a:latin typeface="Calibri" panose="020F0502020204030204"/>
              </a:rPr>
              <a:t>Trier</a:t>
            </a:r>
          </a:p>
        </p:txBody>
      </p:sp>
      <p:sp>
        <p:nvSpPr>
          <p:cNvPr id="41" name="TextBox 40"/>
          <p:cNvSpPr txBox="1"/>
          <p:nvPr/>
        </p:nvSpPr>
        <p:spPr>
          <a:xfrm>
            <a:off x="4995630" y="1388422"/>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fr-FR" sz="1595" u="none" dirty="0">
                <a:solidFill>
                  <a:prstClr val="black"/>
                </a:solidFill>
                <a:latin typeface="Calibri" panose="020F0502020204030204"/>
              </a:rPr>
              <a:t>Valider</a:t>
            </a:r>
          </a:p>
        </p:txBody>
      </p:sp>
      <p:sp>
        <p:nvSpPr>
          <p:cNvPr id="45" name="TextBox 44"/>
          <p:cNvSpPr txBox="1"/>
          <p:nvPr/>
        </p:nvSpPr>
        <p:spPr>
          <a:xfrm>
            <a:off x="6996536" y="2801480"/>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fr-FR" sz="1800" b="0" i="0" u="none" strike="noStrike" cap="none" normalizeH="0" baseline="0" noProof="0" dirty="0">
                <a:ln>
                  <a:noFill/>
                </a:ln>
                <a:solidFill>
                  <a:prstClr val="black">
                    <a:hueOff val="0"/>
                    <a:satOff val="0"/>
                    <a:lumOff val="0"/>
                    <a:alphaOff val="0"/>
                  </a:prstClr>
                </a:solidFill>
                <a:uLnTx/>
                <a:uFillTx/>
                <a:latin typeface="Calibri" panose="020F0502020204030204"/>
                <a:ea typeface="+mn-ea"/>
                <a:cs typeface="+mn-cs"/>
              </a:rPr>
              <a:t>Éléments suscitant l’intérêt</a:t>
            </a:r>
          </a:p>
        </p:txBody>
      </p:sp>
      <p:sp>
        <p:nvSpPr>
          <p:cNvPr id="46" name="TextBox 45"/>
          <p:cNvSpPr txBox="1"/>
          <p:nvPr/>
        </p:nvSpPr>
        <p:spPr>
          <a:xfrm>
            <a:off x="6390785" y="5185527"/>
            <a:ext cx="3221325"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lang="fr-FR" sz="3278" u="none" dirty="0">
                <a:solidFill>
                  <a:prstClr val="black">
                    <a:hueOff val="0"/>
                    <a:satOff val="0"/>
                    <a:lumOff val="0"/>
                    <a:alphaOff val="0"/>
                  </a:prstClr>
                </a:solidFill>
                <a:latin typeface="Calibri" panose="020F0502020204030204"/>
              </a:rPr>
              <a:t>Actions à prendre</a:t>
            </a:r>
          </a:p>
        </p:txBody>
      </p:sp>
      <p:sp>
        <p:nvSpPr>
          <p:cNvPr id="2" name="TextBox 1"/>
          <p:cNvSpPr txBox="1"/>
          <p:nvPr/>
        </p:nvSpPr>
        <p:spPr>
          <a:xfrm>
            <a:off x="1075745" y="6093087"/>
            <a:ext cx="3938900" cy="258532"/>
          </a:xfrm>
          <a:prstGeom prst="rect">
            <a:avLst/>
          </a:prstGeom>
          <a:noFill/>
        </p:spPr>
        <p:txBody>
          <a:bodyPr wrap="none" rtlCol="0">
            <a:spAutoFit/>
          </a:bodyPr>
          <a:lstStyle/>
          <a:p>
            <a:r>
              <a:rPr lang="fr-FR"/>
              <a:t>Conception: les étapes peuvent-elles être montrées avec des définitions en pop-up?</a:t>
            </a:r>
          </a:p>
        </p:txBody>
      </p:sp>
      <p:sp>
        <p:nvSpPr>
          <p:cNvPr id="4" name="TextBox 3"/>
          <p:cNvSpPr txBox="1"/>
          <p:nvPr/>
        </p:nvSpPr>
        <p:spPr>
          <a:xfrm rot="16200000">
            <a:off x="5247424" y="1288099"/>
            <a:ext cx="1522739" cy="313932"/>
          </a:xfrm>
          <a:prstGeom prst="rect">
            <a:avLst/>
          </a:prstGeom>
          <a:noFill/>
        </p:spPr>
        <p:txBody>
          <a:bodyPr wrap="square" rtlCol="0">
            <a:spAutoFit/>
          </a:bodyPr>
          <a:lstStyle/>
          <a:p>
            <a:pPr algn="l"/>
            <a:r>
              <a:rPr lang="fr-FR" sz="1600" u="none" dirty="0">
                <a:latin typeface="Calibri" panose="020F0502020204030204" pitchFamily="34" charset="0"/>
                <a:cs typeface="Calibri" panose="020F0502020204030204" pitchFamily="34" charset="0"/>
              </a:rPr>
              <a:t>Analyser</a:t>
            </a:r>
          </a:p>
        </p:txBody>
      </p:sp>
      <p:sp>
        <p:nvSpPr>
          <p:cNvPr id="19" name="Chevron 18"/>
          <p:cNvSpPr/>
          <p:nvPr/>
        </p:nvSpPr>
        <p:spPr>
          <a:xfrm>
            <a:off x="5824219" y="2280867"/>
            <a:ext cx="848103" cy="1619121"/>
          </a:xfrm>
          <a:prstGeom prst="chevron">
            <a:avLst>
              <a:gd name="adj" fmla="val 62310"/>
            </a:avLst>
          </a:prstGeom>
          <a:solidFill>
            <a:srgbClr val="70AD47">
              <a:lumMod val="20000"/>
              <a:lumOff val="80000"/>
            </a:srgbClr>
          </a:solidFill>
          <a:ln>
            <a:noFill/>
          </a:ln>
          <a:effectLst/>
        </p:spPr>
      </p:sp>
      <p:sp>
        <p:nvSpPr>
          <p:cNvPr id="5" name="TextBox 4">
            <a:extLst>
              <a:ext uri="{FF2B5EF4-FFF2-40B4-BE49-F238E27FC236}">
                <a16:creationId xmlns:a16="http://schemas.microsoft.com/office/drawing/2014/main" id="{E30C9152-534B-4628-B6C6-A46B63047F7A}"/>
              </a:ext>
            </a:extLst>
          </p:cNvPr>
          <p:cNvSpPr txBox="1"/>
          <p:nvPr/>
        </p:nvSpPr>
        <p:spPr>
          <a:xfrm>
            <a:off x="1468674" y="2801480"/>
            <a:ext cx="1726756" cy="424732"/>
          </a:xfrm>
          <a:prstGeom prst="rect">
            <a:avLst/>
          </a:prstGeom>
          <a:noFill/>
        </p:spPr>
        <p:txBody>
          <a:bodyPr wrap="none" rtlCol="0">
            <a:spAutoFit/>
          </a:bodyPr>
          <a:lstStyle/>
          <a:p>
            <a:r>
              <a:rPr lang="fr-FR" sz="2400" u="none"/>
              <a:t>Information</a:t>
            </a:r>
          </a:p>
        </p:txBody>
      </p:sp>
    </p:spTree>
    <p:extLst>
      <p:ext uri="{BB962C8B-B14F-4D97-AF65-F5344CB8AC3E}">
        <p14:creationId xmlns:p14="http://schemas.microsoft.com/office/powerpoint/2010/main" val="2054822925"/>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Slide Number Placeholder 3"/>
          <p:cNvSpPr>
            <a:spLocks noGrp="1"/>
          </p:cNvSpPr>
          <p:nvPr>
            <p:ph type="sldNum" sz="quarter" idx="12"/>
          </p:nvPr>
        </p:nvSpPr>
        <p:spPr/>
        <p:txBody>
          <a:bodyPr/>
          <a:lstStyle/>
          <a:p>
            <a:endParaRPr lang="en-GB" dirty="0"/>
          </a:p>
        </p:txBody>
      </p:sp>
      <p:grpSp>
        <p:nvGrpSpPr>
          <p:cNvPr id="8" name="Group 7"/>
          <p:cNvGrpSpPr/>
          <p:nvPr/>
        </p:nvGrpSpPr>
        <p:grpSpPr>
          <a:xfrm>
            <a:off x="5220655" y="1037846"/>
            <a:ext cx="2122888" cy="2122888"/>
            <a:chOff x="6978722" y="624335"/>
            <a:chExt cx="2122888" cy="2122888"/>
          </a:xfrm>
        </p:grpSpPr>
        <p:sp>
          <p:nvSpPr>
            <p:cNvPr id="9" name="Oval 8"/>
            <p:cNvSpPr/>
            <p:nvPr/>
          </p:nvSpPr>
          <p:spPr>
            <a:xfrm>
              <a:off x="6978722" y="624335"/>
              <a:ext cx="2122888" cy="2122888"/>
            </a:xfrm>
            <a:prstGeom prst="ellipse">
              <a:avLst/>
            </a:prstGeom>
            <a:solidFill>
              <a:srgbClr val="4472C4">
                <a:hueOff val="-7353344"/>
                <a:satOff val="-10228"/>
                <a:lumOff val="-3922"/>
                <a:alphaOff val="0"/>
              </a:srgbClr>
            </a:solidFill>
            <a:ln w="12700" cap="flat" cmpd="sng" algn="ctr">
              <a:solidFill>
                <a:sysClr val="window" lastClr="FFFFFF">
                  <a:hueOff val="0"/>
                  <a:satOff val="0"/>
                  <a:lumOff val="0"/>
                  <a:alphaOff val="0"/>
                </a:sysClr>
              </a:solidFill>
              <a:prstDash val="solid"/>
              <a:miter lim="800000"/>
            </a:ln>
            <a:effectLst/>
          </p:spPr>
        </p:sp>
        <p:sp>
          <p:nvSpPr>
            <p:cNvPr id="10" name="Oval 4"/>
            <p:cNvSpPr txBox="1"/>
            <p:nvPr/>
          </p:nvSpPr>
          <p:spPr>
            <a:xfrm>
              <a:off x="7289612" y="935225"/>
              <a:ext cx="1501108" cy="1501108"/>
            </a:xfrm>
            <a:prstGeom prst="rect">
              <a:avLst/>
            </a:prstGeom>
            <a:noFill/>
            <a:ln>
              <a:noFill/>
            </a:ln>
            <a:effectLst/>
          </p:spPr>
          <p:txBody>
            <a:bodyPr spcFirstLastPara="0" vert="horz" wrap="square" lIns="0" tIns="0" rIns="0" bIns="0" numCol="1" spcCol="1270" anchor="ctr" anchorCtr="0">
              <a:no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fr-FR" sz="2900" b="0" i="0" u="none" strike="noStrike" cap="none" normalizeH="0" baseline="0" noProof="0">
                  <a:ln>
                    <a:noFill/>
                  </a:ln>
                  <a:solidFill>
                    <a:sysClr val="window" lastClr="FFFFFF"/>
                  </a:solidFill>
                  <a:uLnTx/>
                  <a:uFillTx/>
                  <a:latin typeface="Calibri" panose="020F0502020204030204"/>
                  <a:ea typeface="+mn-ea"/>
                  <a:cs typeface="+mn-cs"/>
                </a:rPr>
                <a:t>Éléments suscitant l’intérêt</a:t>
              </a:r>
            </a:p>
          </p:txBody>
        </p:sp>
      </p:grpSp>
      <p:pic>
        <p:nvPicPr>
          <p:cNvPr id="14" name="Content Placeholder 13"/>
          <p:cNvPicPr>
            <a:picLocks noGrp="1" noChangeAspect="1"/>
          </p:cNvPicPr>
          <p:nvPr>
            <p:ph idx="1"/>
          </p:nvPr>
        </p:nvPicPr>
        <p:blipFill>
          <a:blip r:embed="rId3"/>
          <a:stretch>
            <a:fillRect/>
          </a:stretch>
        </p:blipFill>
        <p:spPr>
          <a:xfrm>
            <a:off x="1530245" y="2228556"/>
            <a:ext cx="774259" cy="707197"/>
          </a:xfrm>
          <a:prstGeom prst="rect">
            <a:avLst/>
          </a:prstGeom>
        </p:spPr>
      </p:pic>
      <p:sp>
        <p:nvSpPr>
          <p:cNvPr id="11" name="Oval 10"/>
          <p:cNvSpPr/>
          <p:nvPr/>
        </p:nvSpPr>
        <p:spPr>
          <a:xfrm flipH="1">
            <a:off x="5490685" y="4014065"/>
            <a:ext cx="1117422" cy="745029"/>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6" name="TextBox 15"/>
          <p:cNvSpPr txBox="1"/>
          <p:nvPr/>
        </p:nvSpPr>
        <p:spPr>
          <a:xfrm>
            <a:off x="1535691" y="2439183"/>
            <a:ext cx="703904" cy="244682"/>
          </a:xfrm>
          <a:prstGeom prst="rect">
            <a:avLst/>
          </a:prstGeom>
          <a:noFill/>
        </p:spPr>
        <p:txBody>
          <a:bodyPr wrap="square" rtlCol="0">
            <a:spAutoFit/>
          </a:bodyPr>
          <a:lstStyle/>
          <a:p>
            <a:r>
              <a:rPr lang="fr-FR" sz="1100" dirty="0"/>
              <a:t>Signaux</a:t>
            </a:r>
          </a:p>
        </p:txBody>
      </p:sp>
      <p:sp>
        <p:nvSpPr>
          <p:cNvPr id="17" name="TextBox 16"/>
          <p:cNvSpPr txBox="1"/>
          <p:nvPr/>
        </p:nvSpPr>
        <p:spPr>
          <a:xfrm>
            <a:off x="5516057" y="4254170"/>
            <a:ext cx="1043246" cy="244682"/>
          </a:xfrm>
          <a:prstGeom prst="rect">
            <a:avLst/>
          </a:prstGeom>
          <a:noFill/>
        </p:spPr>
        <p:txBody>
          <a:bodyPr wrap="square" rtlCol="0">
            <a:spAutoFit/>
          </a:bodyPr>
          <a:lstStyle/>
          <a:p>
            <a:r>
              <a:rPr lang="fr-FR" sz="1100" dirty="0"/>
              <a:t>Événements</a:t>
            </a:r>
          </a:p>
        </p:txBody>
      </p:sp>
      <p:grpSp>
        <p:nvGrpSpPr>
          <p:cNvPr id="20" name="Group 19"/>
          <p:cNvGrpSpPr/>
          <p:nvPr/>
        </p:nvGrpSpPr>
        <p:grpSpPr>
          <a:xfrm>
            <a:off x="9099027" y="1883287"/>
            <a:ext cx="810090" cy="698867"/>
            <a:chOff x="7743003" y="4703911"/>
            <a:chExt cx="810090" cy="698867"/>
          </a:xfrm>
        </p:grpSpPr>
        <p:sp>
          <p:nvSpPr>
            <p:cNvPr id="15" name="Oval 14"/>
            <p:cNvSpPr/>
            <p:nvPr/>
          </p:nvSpPr>
          <p:spPr>
            <a:xfrm flipH="1">
              <a:off x="7754694" y="4703911"/>
              <a:ext cx="764432" cy="69886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18" name="TextBox 17"/>
            <p:cNvSpPr txBox="1"/>
            <p:nvPr/>
          </p:nvSpPr>
          <p:spPr>
            <a:xfrm>
              <a:off x="7743003" y="4919914"/>
              <a:ext cx="810090" cy="258532"/>
            </a:xfrm>
            <a:prstGeom prst="rect">
              <a:avLst/>
            </a:prstGeom>
            <a:noFill/>
          </p:spPr>
          <p:txBody>
            <a:bodyPr wrap="square" rtlCol="0">
              <a:spAutoFit/>
            </a:bodyPr>
            <a:lstStyle/>
            <a:p>
              <a:r>
                <a:rPr lang="fr-FR" dirty="0"/>
                <a:t>Menaces</a:t>
              </a:r>
            </a:p>
          </p:txBody>
        </p:sp>
      </p:grpSp>
      <p:sp>
        <p:nvSpPr>
          <p:cNvPr id="19" name="TextBox 18"/>
          <p:cNvSpPr txBox="1"/>
          <p:nvPr/>
        </p:nvSpPr>
        <p:spPr>
          <a:xfrm>
            <a:off x="1215209" y="2978950"/>
            <a:ext cx="2413447" cy="1997983"/>
          </a:xfrm>
          <a:prstGeom prst="rect">
            <a:avLst/>
          </a:prstGeom>
          <a:noFill/>
        </p:spPr>
        <p:txBody>
          <a:bodyPr wrap="square" rtlCol="0">
            <a:spAutoFit/>
          </a:bodyPr>
          <a:lstStyle/>
          <a:p>
            <a:pPr lvl="0" algn="l">
              <a:lnSpc>
                <a:spcPct val="119000"/>
              </a:lnSpc>
              <a:spcAft>
                <a:spcPts val="0"/>
              </a:spcAft>
            </a:pPr>
            <a:r>
              <a:rPr lang="fr-FR" b="1" u="none">
                <a:latin typeface="Calibri" panose="020F0502020204030204" pitchFamily="34" charset="0"/>
                <a:ea typeface="Tahoma" panose="020B0604030504040204" pitchFamily="34" charset="0"/>
                <a:cs typeface="Tahoma" panose="020B0604030504040204" pitchFamily="34" charset="0"/>
              </a:rPr>
              <a:t>incidents/cas/clusters/épidémies</a:t>
            </a:r>
          </a:p>
          <a:p>
            <a:pPr marL="342900" lvl="0" indent="-342900" algn="l">
              <a:lnSpc>
                <a:spcPct val="119000"/>
              </a:lnSpc>
              <a:spcAft>
                <a:spcPts val="0"/>
              </a:spcAft>
              <a:buFont typeface="Calibri" panose="020F0502020204030204" pitchFamily="34" charset="0"/>
              <a:buChar char="-"/>
            </a:pPr>
            <a:r>
              <a:rPr lang="fr-FR" b="1" u="none">
                <a:latin typeface="Calibri" panose="020F0502020204030204" pitchFamily="34" charset="0"/>
                <a:ea typeface="Tahoma" panose="020B0604030504040204" pitchFamily="34" charset="0"/>
                <a:cs typeface="Tahoma" panose="020B0604030504040204" pitchFamily="34" charset="0"/>
              </a:rPr>
              <a:t>détecté(e)s dans un ou plusieurs pays</a:t>
            </a:r>
          </a:p>
          <a:p>
            <a:pPr marL="342900" lvl="0" indent="-342900" algn="l">
              <a:lnSpc>
                <a:spcPct val="119000"/>
              </a:lnSpc>
              <a:spcAft>
                <a:spcPts val="0"/>
              </a:spcAft>
              <a:buFont typeface="Calibri" panose="020F0502020204030204" pitchFamily="34" charset="0"/>
              <a:buChar char="-"/>
            </a:pPr>
            <a:r>
              <a:rPr lang="fr-FR" b="1" u="none">
                <a:latin typeface="Calibri" panose="020F0502020204030204" pitchFamily="34" charset="0"/>
                <a:ea typeface="Tahoma" panose="020B0604030504040204" pitchFamily="34" charset="0"/>
                <a:cs typeface="Tahoma" panose="020B0604030504040204" pitchFamily="34" charset="0"/>
              </a:rPr>
              <a:t>pas (encore) d'impact sur la santé publique auprès de la population cible </a:t>
            </a:r>
          </a:p>
          <a:p>
            <a:pPr lvl="0" algn="l">
              <a:lnSpc>
                <a:spcPct val="119000"/>
              </a:lnSpc>
              <a:spcAft>
                <a:spcPts val="0"/>
              </a:spcAft>
            </a:pPr>
            <a:r>
              <a:rPr lang="fr-FR" b="1" u="none">
                <a:latin typeface="Calibri" panose="020F0502020204030204" pitchFamily="34" charset="0"/>
                <a:ea typeface="Tahoma" panose="020B0604030504040204" pitchFamily="34" charset="0"/>
                <a:cs typeface="Tahoma" panose="020B0604030504040204" pitchFamily="34" charset="0"/>
              </a:rPr>
              <a:t>                   OU</a:t>
            </a:r>
          </a:p>
          <a:p>
            <a:pPr marL="342900" lvl="0" indent="-342900" algn="l">
              <a:lnSpc>
                <a:spcPct val="119000"/>
              </a:lnSpc>
              <a:spcAft>
                <a:spcPts val="800"/>
              </a:spcAft>
              <a:buFont typeface="Calibri" panose="020F0502020204030204" pitchFamily="34" charset="0"/>
              <a:buChar char="-"/>
            </a:pPr>
            <a:r>
              <a:rPr lang="fr-FR" b="1" u="none">
                <a:latin typeface="Calibri" panose="020F0502020204030204" pitchFamily="34" charset="0"/>
                <a:ea typeface="Tahoma" panose="020B0604030504040204" pitchFamily="34" charset="0"/>
                <a:cs typeface="Tahoma" panose="020B0604030504040204" pitchFamily="34" charset="0"/>
              </a:rPr>
              <a:t>pas inattendus</a:t>
            </a:r>
          </a:p>
        </p:txBody>
      </p:sp>
      <p:sp>
        <p:nvSpPr>
          <p:cNvPr id="21" name="Rectangle 20"/>
          <p:cNvSpPr/>
          <p:nvPr/>
        </p:nvSpPr>
        <p:spPr>
          <a:xfrm>
            <a:off x="1234305" y="867030"/>
            <a:ext cx="1377301" cy="341632"/>
          </a:xfrm>
          <a:prstGeom prst="rect">
            <a:avLst/>
          </a:prstGeom>
        </p:spPr>
        <p:txBody>
          <a:bodyPr wrap="none">
            <a:spAutoFit/>
          </a:bodyPr>
          <a:lstStyle/>
          <a:p>
            <a:r>
              <a:rPr lang="fr-FR" sz="1800" b="1" u="none">
                <a:solidFill>
                  <a:srgbClr val="69AE23"/>
                </a:solidFill>
                <a:latin typeface="Arial" charset="0"/>
              </a:rPr>
              <a:t>Définitions</a:t>
            </a:r>
          </a:p>
        </p:txBody>
      </p:sp>
      <p:sp>
        <p:nvSpPr>
          <p:cNvPr id="22" name="TextBox 21"/>
          <p:cNvSpPr txBox="1"/>
          <p:nvPr/>
        </p:nvSpPr>
        <p:spPr>
          <a:xfrm>
            <a:off x="4764603" y="4779150"/>
            <a:ext cx="2565285" cy="1755802"/>
          </a:xfrm>
          <a:prstGeom prst="rect">
            <a:avLst/>
          </a:prstGeom>
          <a:noFill/>
        </p:spPr>
        <p:txBody>
          <a:bodyPr wrap="square" rtlCol="0">
            <a:spAutoFit/>
          </a:bodyPr>
          <a:lstStyle/>
          <a:p>
            <a:pPr>
              <a:lnSpc>
                <a:spcPct val="119000"/>
              </a:lnSpc>
              <a:spcAft>
                <a:spcPts val="800"/>
              </a:spcAft>
            </a:pPr>
            <a:r>
              <a:rPr lang="fr-FR" b="1" u="none" dirty="0">
                <a:latin typeface="Calibri" panose="020F0502020204030204" pitchFamily="34" charset="0"/>
                <a:ea typeface="Tahoma" panose="020B0604030504040204" pitchFamily="34" charset="0"/>
                <a:cs typeface="Tahoma" panose="020B0604030504040204" pitchFamily="34" charset="0"/>
              </a:rPr>
              <a:t>Les événements sont des cas/clusters/épidémies/incidents qui surviennent dans un ou plusieurs pays, qui peuvent (ou non) avoir un impact sur la santé publique et qui ont une certaine importance pour votre population cible </a:t>
            </a:r>
          </a:p>
          <a:p>
            <a:pPr>
              <a:lnSpc>
                <a:spcPct val="119000"/>
              </a:lnSpc>
              <a:spcAft>
                <a:spcPts val="800"/>
              </a:spcAft>
            </a:pPr>
            <a:r>
              <a:rPr lang="fr-FR" b="1" u="none" dirty="0">
                <a:latin typeface="Calibri" panose="020F0502020204030204" pitchFamily="34" charset="0"/>
                <a:ea typeface="Tahoma" panose="020B0604030504040204" pitchFamily="34" charset="0"/>
                <a:cs typeface="Tahoma" panose="020B0604030504040204" pitchFamily="34" charset="0"/>
              </a:rPr>
              <a:t>Ils sont inhabituels ou inattendus.</a:t>
            </a:r>
          </a:p>
        </p:txBody>
      </p:sp>
      <p:sp>
        <p:nvSpPr>
          <p:cNvPr id="23" name="TextBox 22"/>
          <p:cNvSpPr txBox="1"/>
          <p:nvPr/>
        </p:nvSpPr>
        <p:spPr>
          <a:xfrm>
            <a:off x="8832853" y="2565179"/>
            <a:ext cx="1800200" cy="1836015"/>
          </a:xfrm>
          <a:prstGeom prst="rect">
            <a:avLst/>
          </a:prstGeom>
          <a:noFill/>
        </p:spPr>
        <p:txBody>
          <a:bodyPr wrap="square" rtlCol="0">
            <a:spAutoFit/>
          </a:bodyPr>
          <a:lstStyle/>
          <a:p>
            <a:pPr>
              <a:lnSpc>
                <a:spcPct val="119000"/>
              </a:lnSpc>
              <a:spcAft>
                <a:spcPts val="800"/>
              </a:spcAft>
            </a:pPr>
            <a:r>
              <a:rPr lang="fr-FR" b="1" u="none" dirty="0">
                <a:latin typeface="Calibri" panose="020F0502020204030204" pitchFamily="34" charset="0"/>
                <a:ea typeface="Tahoma" panose="020B0604030504040204" pitchFamily="34" charset="0"/>
                <a:cs typeface="Tahoma" panose="020B0604030504040204" pitchFamily="34" charset="0"/>
              </a:rPr>
              <a:t>Menaces et événements qui remplissent les critères du SAPR ou du RSI, ou qui sont considérés comme hautement pertinents pour votre  population cible au vu de l’attention importante accordée par les </a:t>
            </a:r>
            <a:r>
              <a:rPr lang="fr-FR" b="1" u="none" dirty="0" err="1">
                <a:latin typeface="Calibri" panose="020F0502020204030204" pitchFamily="34" charset="0"/>
                <a:ea typeface="Tahoma" panose="020B0604030504040204" pitchFamily="34" charset="0"/>
                <a:cs typeface="Tahoma" panose="020B0604030504040204" pitchFamily="34" charset="0"/>
              </a:rPr>
              <a:t>médias</a:t>
            </a:r>
            <a:r>
              <a:rPr lang="fr-FR" b="1" u="none" dirty="0">
                <a:latin typeface="Calibri" panose="020F0502020204030204" pitchFamily="34" charset="0"/>
                <a:ea typeface="Tahoma" panose="020B0604030504040204" pitchFamily="34" charset="0"/>
                <a:cs typeface="Tahoma" panose="020B0604030504040204" pitchFamily="34" charset="0"/>
              </a:rPr>
              <a:t> ou de facteurs </a:t>
            </a:r>
            <a:r>
              <a:rPr lang="fr-FR" b="1" u="none" dirty="0" err="1">
                <a:latin typeface="Calibri" panose="020F0502020204030204" pitchFamily="34" charset="0"/>
                <a:ea typeface="Tahoma" panose="020B0604030504040204" pitchFamily="34" charset="0"/>
                <a:cs typeface="Tahoma" panose="020B0604030504040204" pitchFamily="34" charset="0"/>
              </a:rPr>
              <a:t>ad-hoc</a:t>
            </a:r>
            <a:endParaRPr lang="fr-FR" b="1" u="none" dirty="0">
              <a:latin typeface="Calibri" panose="020F0502020204030204" pitchFamily="34" charset="0"/>
              <a:ea typeface="Tahoma" panose="020B0604030504040204" pitchFamily="34" charset="0"/>
              <a:cs typeface="Tahoma" panose="020B0604030504040204" pitchFamily="34" charset="0"/>
            </a:endParaRPr>
          </a:p>
        </p:txBody>
      </p:sp>
      <p:sp>
        <p:nvSpPr>
          <p:cNvPr id="3" name="TextBox 2"/>
          <p:cNvSpPr txBox="1"/>
          <p:nvPr/>
        </p:nvSpPr>
        <p:spPr>
          <a:xfrm>
            <a:off x="630145" y="5409220"/>
            <a:ext cx="3645405" cy="424732"/>
          </a:xfrm>
          <a:prstGeom prst="rect">
            <a:avLst/>
          </a:prstGeom>
          <a:noFill/>
        </p:spPr>
        <p:txBody>
          <a:bodyPr wrap="square" rtlCol="0">
            <a:spAutoFit/>
          </a:bodyPr>
          <a:lstStyle/>
          <a:p>
            <a:r>
              <a:rPr lang="fr-FR" dirty="0"/>
              <a:t>Ici les cercles verts devraient permettre d'ouvrir des fenêtres pop-up contenant les exemples</a:t>
            </a:r>
          </a:p>
        </p:txBody>
      </p:sp>
      <p:sp>
        <p:nvSpPr>
          <p:cNvPr id="5" name="Rounded Rectangular Callout 4"/>
          <p:cNvSpPr/>
          <p:nvPr/>
        </p:nvSpPr>
        <p:spPr bwMode="auto">
          <a:xfrm>
            <a:off x="7032653" y="2978950"/>
            <a:ext cx="1530170" cy="585065"/>
          </a:xfrm>
          <a:prstGeom prst="wedgeRoundRectCallout">
            <a:avLst>
              <a:gd name="adj1" fmla="val 73161"/>
              <a:gd name="adj2" fmla="val -18901"/>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sp>
        <p:nvSpPr>
          <p:cNvPr id="24" name="Rounded Rectangular Callout 23"/>
          <p:cNvSpPr/>
          <p:nvPr/>
        </p:nvSpPr>
        <p:spPr bwMode="auto">
          <a:xfrm>
            <a:off x="7020855" y="2968368"/>
            <a:ext cx="1530170" cy="585065"/>
          </a:xfrm>
          <a:prstGeom prst="wedgeRoundRectCallout">
            <a:avLst>
              <a:gd name="adj1" fmla="val 89968"/>
              <a:gd name="adj2" fmla="val -54718"/>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fr-FR" dirty="0"/>
              <a:t>Lien vers l’unité Tri</a:t>
            </a:r>
          </a:p>
        </p:txBody>
      </p:sp>
    </p:spTree>
    <p:extLst>
      <p:ext uri="{BB962C8B-B14F-4D97-AF65-F5344CB8AC3E}">
        <p14:creationId xmlns:p14="http://schemas.microsoft.com/office/powerpoint/2010/main" val="2755727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743334" y="1175695"/>
            <a:ext cx="6071799" cy="4943470"/>
            <a:chOff x="12104" y="1334841"/>
            <a:chExt cx="5167821" cy="4943470"/>
          </a:xfrm>
        </p:grpSpPr>
        <p:sp>
          <p:nvSpPr>
            <p:cNvPr id="5" name="Shape 4"/>
            <p:cNvSpPr/>
            <p:nvPr/>
          </p:nvSpPr>
          <p:spPr>
            <a:xfrm rot="4396374">
              <a:off x="884466" y="2947175"/>
              <a:ext cx="4334759" cy="1688453"/>
            </a:xfrm>
            <a:prstGeom prst="swooshArrow">
              <a:avLst>
                <a:gd name="adj1" fmla="val 16310"/>
                <a:gd name="adj2" fmla="val 31370"/>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Freeform 8"/>
            <p:cNvSpPr/>
            <p:nvPr/>
          </p:nvSpPr>
          <p:spPr>
            <a:xfrm>
              <a:off x="540133" y="1334841"/>
              <a:ext cx="2033190" cy="799288"/>
            </a:xfrm>
            <a:custGeom>
              <a:avLst/>
              <a:gdLst>
                <a:gd name="connsiteX0" fmla="*/ 0 w 2033190"/>
                <a:gd name="connsiteY0" fmla="*/ 0 h 799288"/>
                <a:gd name="connsiteX1" fmla="*/ 2033190 w 2033190"/>
                <a:gd name="connsiteY1" fmla="*/ 0 h 799288"/>
                <a:gd name="connsiteX2" fmla="*/ 2033190 w 2033190"/>
                <a:gd name="connsiteY2" fmla="*/ 799288 h 799288"/>
                <a:gd name="connsiteX3" fmla="*/ 0 w 2033190"/>
                <a:gd name="connsiteY3" fmla="*/ 799288 h 799288"/>
                <a:gd name="connsiteX4" fmla="*/ 0 w 2033190"/>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3190" h="799288">
                  <a:moveTo>
                    <a:pt x="0" y="0"/>
                  </a:moveTo>
                  <a:lnTo>
                    <a:pt x="2033190" y="0"/>
                  </a:lnTo>
                  <a:lnTo>
                    <a:pt x="2033190"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b" anchorCtr="0">
              <a:noAutofit/>
            </a:bodyPr>
            <a:lstStyle/>
            <a:p>
              <a:pPr lvl="0" algn="ctr" defTabSz="2133600">
                <a:lnSpc>
                  <a:spcPct val="90000"/>
                </a:lnSpc>
                <a:spcBef>
                  <a:spcPct val="0"/>
                </a:spcBef>
                <a:spcAft>
                  <a:spcPct val="35000"/>
                </a:spcAft>
              </a:pPr>
              <a:r>
                <a:rPr lang="fr-FR" sz="4800"/>
                <a:t>Signaux</a:t>
              </a:r>
            </a:p>
          </p:txBody>
        </p:sp>
        <p:sp>
          <p:nvSpPr>
            <p:cNvPr id="10" name="Freeform 9"/>
            <p:cNvSpPr/>
            <p:nvPr/>
          </p:nvSpPr>
          <p:spPr>
            <a:xfrm>
              <a:off x="12104" y="3513998"/>
              <a:ext cx="2962245" cy="799288"/>
            </a:xfrm>
            <a:custGeom>
              <a:avLst/>
              <a:gdLst>
                <a:gd name="connsiteX0" fmla="*/ 0 w 2417848"/>
                <a:gd name="connsiteY0" fmla="*/ 0 h 799288"/>
                <a:gd name="connsiteX1" fmla="*/ 2417848 w 2417848"/>
                <a:gd name="connsiteY1" fmla="*/ 0 h 799288"/>
                <a:gd name="connsiteX2" fmla="*/ 2417848 w 2417848"/>
                <a:gd name="connsiteY2" fmla="*/ 799288 h 799288"/>
                <a:gd name="connsiteX3" fmla="*/ 0 w 2417848"/>
                <a:gd name="connsiteY3" fmla="*/ 799288 h 799288"/>
                <a:gd name="connsiteX4" fmla="*/ 0 w 2417848"/>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7848" h="799288">
                  <a:moveTo>
                    <a:pt x="0" y="0"/>
                  </a:moveTo>
                  <a:lnTo>
                    <a:pt x="2417848" y="0"/>
                  </a:lnTo>
                  <a:lnTo>
                    <a:pt x="2417848"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lvl="0" algn="l" defTabSz="2133600">
                <a:lnSpc>
                  <a:spcPct val="90000"/>
                </a:lnSpc>
                <a:spcBef>
                  <a:spcPct val="0"/>
                </a:spcBef>
                <a:spcAft>
                  <a:spcPct val="35000"/>
                </a:spcAft>
              </a:pPr>
              <a:r>
                <a:rPr lang="fr-FR" sz="4800" dirty="0"/>
                <a:t>Événements</a:t>
              </a:r>
            </a:p>
          </p:txBody>
        </p:sp>
        <p:sp>
          <p:nvSpPr>
            <p:cNvPr id="11" name="Freeform 10"/>
            <p:cNvSpPr/>
            <p:nvPr/>
          </p:nvSpPr>
          <p:spPr>
            <a:xfrm>
              <a:off x="2432370" y="5479023"/>
              <a:ext cx="2747555" cy="799288"/>
            </a:xfrm>
            <a:custGeom>
              <a:avLst/>
              <a:gdLst>
                <a:gd name="connsiteX0" fmla="*/ 0 w 2747555"/>
                <a:gd name="connsiteY0" fmla="*/ 0 h 799288"/>
                <a:gd name="connsiteX1" fmla="*/ 2747555 w 2747555"/>
                <a:gd name="connsiteY1" fmla="*/ 0 h 799288"/>
                <a:gd name="connsiteX2" fmla="*/ 2747555 w 2747555"/>
                <a:gd name="connsiteY2" fmla="*/ 799288 h 799288"/>
                <a:gd name="connsiteX3" fmla="*/ 0 w 2747555"/>
                <a:gd name="connsiteY3" fmla="*/ 799288 h 799288"/>
                <a:gd name="connsiteX4" fmla="*/ 0 w 2747555"/>
                <a:gd name="connsiteY4" fmla="*/ 0 h 799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7555" h="799288">
                  <a:moveTo>
                    <a:pt x="0" y="0"/>
                  </a:moveTo>
                  <a:lnTo>
                    <a:pt x="2747555" y="0"/>
                  </a:lnTo>
                  <a:lnTo>
                    <a:pt x="2747555" y="799288"/>
                  </a:lnTo>
                  <a:lnTo>
                    <a:pt x="0" y="799288"/>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lvl="0" algn="ctr" defTabSz="2133600">
                <a:lnSpc>
                  <a:spcPct val="90000"/>
                </a:lnSpc>
                <a:spcBef>
                  <a:spcPct val="0"/>
                </a:spcBef>
                <a:spcAft>
                  <a:spcPct val="35000"/>
                </a:spcAft>
              </a:pPr>
              <a:r>
                <a:rPr lang="fr-FR" sz="4800"/>
                <a:t>Menaces</a:t>
              </a:r>
            </a:p>
          </p:txBody>
        </p:sp>
      </p:grpSp>
      <p:sp>
        <p:nvSpPr>
          <p:cNvPr id="3" name="TextBox 2"/>
          <p:cNvSpPr txBox="1"/>
          <p:nvPr/>
        </p:nvSpPr>
        <p:spPr>
          <a:xfrm>
            <a:off x="720155" y="879349"/>
            <a:ext cx="3735415" cy="341632"/>
          </a:xfrm>
          <a:prstGeom prst="rect">
            <a:avLst/>
          </a:prstGeom>
          <a:noFill/>
        </p:spPr>
        <p:txBody>
          <a:bodyPr wrap="square" rtlCol="0">
            <a:spAutoFit/>
          </a:bodyPr>
          <a:lstStyle/>
          <a:p>
            <a:pPr algn="l">
              <a:spcBef>
                <a:spcPct val="50000"/>
              </a:spcBef>
            </a:pPr>
            <a:r>
              <a:rPr lang="fr-FR" sz="1800" b="1" u="none">
                <a:solidFill>
                  <a:srgbClr val="69AE23"/>
                </a:solidFill>
                <a:latin typeface="Arial" charset="0"/>
              </a:rPr>
              <a:t>Processus de la VS</a:t>
            </a:r>
          </a:p>
        </p:txBody>
      </p:sp>
      <p:sp>
        <p:nvSpPr>
          <p:cNvPr id="7" name="Shape 6"/>
          <p:cNvSpPr/>
          <p:nvPr/>
        </p:nvSpPr>
        <p:spPr>
          <a:xfrm rot="7367030">
            <a:off x="3153317" y="2316016"/>
            <a:ext cx="1401628" cy="863775"/>
          </a:xfrm>
          <a:prstGeom prst="swooshArrow">
            <a:avLst>
              <a:gd name="adj1" fmla="val 16310"/>
              <a:gd name="adj2" fmla="val 31370"/>
            </a:avLst>
          </a:prstGeom>
          <a:gradFill>
            <a:gsLst>
              <a:gs pos="0">
                <a:schemeClr val="accent1">
                  <a:lumMod val="5000"/>
                  <a:lumOff val="95000"/>
                </a:schemeClr>
              </a:gs>
              <a:gs pos="74000">
                <a:schemeClr val="accent1">
                  <a:lumMod val="45000"/>
                  <a:lumOff val="55000"/>
                </a:schemeClr>
              </a:gs>
              <a:gs pos="0">
                <a:schemeClr val="accent1">
                  <a:lumMod val="45000"/>
                  <a:lumOff val="55000"/>
                </a:schemeClr>
              </a:gs>
              <a:gs pos="100000">
                <a:schemeClr val="accent1">
                  <a:lumMod val="30000"/>
                  <a:lumOff val="70000"/>
                </a:schemeClr>
              </a:gs>
            </a:gsLst>
            <a:lin ang="5400000" scaled="1"/>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8" name="Shape 7"/>
          <p:cNvSpPr/>
          <p:nvPr/>
        </p:nvSpPr>
        <p:spPr>
          <a:xfrm rot="5400000">
            <a:off x="4024390" y="3679822"/>
            <a:ext cx="1357414" cy="2115235"/>
          </a:xfrm>
          <a:prstGeom prst="swooshArrow">
            <a:avLst>
              <a:gd name="adj1" fmla="val 13896"/>
              <a:gd name="adj2" fmla="val 31370"/>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12" name="Group 11"/>
          <p:cNvGrpSpPr/>
          <p:nvPr/>
        </p:nvGrpSpPr>
        <p:grpSpPr>
          <a:xfrm rot="19225053">
            <a:off x="7300685" y="1608249"/>
            <a:ext cx="1641848" cy="3319501"/>
            <a:chOff x="8637247" y="1350447"/>
            <a:chExt cx="2021399" cy="4983887"/>
          </a:xfrm>
        </p:grpSpPr>
        <p:sp>
          <p:nvSpPr>
            <p:cNvPr id="13" name="Freccia in giù 37"/>
            <p:cNvSpPr/>
            <p:nvPr/>
          </p:nvSpPr>
          <p:spPr bwMode="auto">
            <a:xfrm flipH="1">
              <a:off x="10028408" y="1808820"/>
              <a:ext cx="630238" cy="3991848"/>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4" name="Text Box 2"/>
            <p:cNvSpPr txBox="1">
              <a:spLocks noChangeArrowheads="1"/>
            </p:cNvSpPr>
            <p:nvPr/>
          </p:nvSpPr>
          <p:spPr bwMode="auto">
            <a:xfrm rot="5400000">
              <a:off x="8673904" y="3549623"/>
              <a:ext cx="3312872" cy="454712"/>
            </a:xfrm>
            <a:prstGeom prst="rect">
              <a:avLst/>
            </a:prstGeom>
            <a:noFill/>
            <a:ln w="9525">
              <a:noFill/>
              <a:miter lim="800000"/>
              <a:headEnd/>
              <a:tailEnd/>
            </a:ln>
          </p:spPr>
          <p:txBody>
            <a:bodyPr wrap="square" anchor="ctr">
              <a:spAutoFit/>
            </a:bodyPr>
            <a:lstStyle/>
            <a:p>
              <a:pPr>
                <a:lnSpc>
                  <a:spcPct val="100000"/>
                </a:lnSpc>
                <a:spcBef>
                  <a:spcPct val="0"/>
                </a:spcBef>
              </a:pPr>
              <a:r>
                <a:rPr lang="fr-FR" sz="1800" b="1" u="none" dirty="0">
                  <a:solidFill>
                    <a:srgbClr val="000000"/>
                  </a:solidFill>
                  <a:latin typeface="Arial" charset="0"/>
                </a:rPr>
                <a:t>Processus linéaire</a:t>
              </a:r>
            </a:p>
          </p:txBody>
        </p:sp>
        <p:sp>
          <p:nvSpPr>
            <p:cNvPr id="15" name="Text Box 2"/>
            <p:cNvSpPr txBox="1">
              <a:spLocks noChangeArrowheads="1"/>
            </p:cNvSpPr>
            <p:nvPr/>
          </p:nvSpPr>
          <p:spPr bwMode="auto">
            <a:xfrm rot="5400000">
              <a:off x="8206788" y="3853330"/>
              <a:ext cx="2160241" cy="369333"/>
            </a:xfrm>
            <a:prstGeom prst="rect">
              <a:avLst/>
            </a:prstGeom>
            <a:noFill/>
            <a:ln w="9525">
              <a:noFill/>
              <a:miter lim="800000"/>
              <a:headEnd/>
              <a:tailEnd/>
            </a:ln>
          </p:spPr>
          <p:txBody>
            <a:bodyPr wrap="square" anchor="ctr">
              <a:spAutoFit/>
            </a:bodyPr>
            <a:lstStyle/>
            <a:p>
              <a:pPr>
                <a:lnSpc>
                  <a:spcPct val="100000"/>
                </a:lnSpc>
                <a:spcBef>
                  <a:spcPct val="0"/>
                </a:spcBef>
              </a:pPr>
              <a:r>
                <a:rPr lang="fr-FR" sz="1800" b="1" u="none">
                  <a:solidFill>
                    <a:srgbClr val="000000"/>
                  </a:solidFill>
                  <a:latin typeface="Arial" charset="0"/>
                </a:rPr>
                <a:t>Processus itératif</a:t>
              </a:r>
            </a:p>
          </p:txBody>
        </p:sp>
        <p:sp>
          <p:nvSpPr>
            <p:cNvPr id="16" name="Ovale 53"/>
            <p:cNvSpPr/>
            <p:nvPr/>
          </p:nvSpPr>
          <p:spPr bwMode="auto">
            <a:xfrm rot="5237147">
              <a:off x="9671751" y="3883792"/>
              <a:ext cx="360039" cy="377689"/>
            </a:xfrm>
            <a:prstGeom prst="ellipse">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17" name="Rettangolo 59"/>
            <p:cNvSpPr/>
            <p:nvPr/>
          </p:nvSpPr>
          <p:spPr bwMode="auto">
            <a:xfrm rot="7937147">
              <a:off x="8642403" y="4149312"/>
              <a:ext cx="315035" cy="315035"/>
            </a:xfrm>
            <a:prstGeom prst="rect">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18" name="Freccia a inversione 58"/>
            <p:cNvSpPr/>
            <p:nvPr/>
          </p:nvSpPr>
          <p:spPr bwMode="auto">
            <a:xfrm>
              <a:off x="8637247" y="2645737"/>
              <a:ext cx="1398944" cy="1215136"/>
            </a:xfrm>
            <a:prstGeom prst="uturnArrow">
              <a:avLst>
                <a:gd name="adj1" fmla="val 25000"/>
                <a:gd name="adj2" fmla="val 25000"/>
                <a:gd name="adj3" fmla="val 25000"/>
                <a:gd name="adj4" fmla="val 43750"/>
                <a:gd name="adj5" fmla="val 86005"/>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19" name="Freccia a inversione 49"/>
            <p:cNvSpPr/>
            <p:nvPr/>
          </p:nvSpPr>
          <p:spPr bwMode="auto">
            <a:xfrm rot="10800000">
              <a:off x="8644713" y="4454754"/>
              <a:ext cx="1260140" cy="1215136"/>
            </a:xfrm>
            <a:prstGeom prst="uturnArrow">
              <a:avLst>
                <a:gd name="adj1" fmla="val 25000"/>
                <a:gd name="adj2" fmla="val 25000"/>
                <a:gd name="adj3" fmla="val 25000"/>
                <a:gd name="adj4" fmla="val 43750"/>
                <a:gd name="adj5" fmla="val 86005"/>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sp>
          <p:nvSpPr>
            <p:cNvPr id="20" name="Rettangolo 59"/>
            <p:cNvSpPr/>
            <p:nvPr/>
          </p:nvSpPr>
          <p:spPr bwMode="auto">
            <a:xfrm rot="7937147">
              <a:off x="10191196" y="6019299"/>
              <a:ext cx="315035" cy="315035"/>
            </a:xfrm>
            <a:prstGeom prst="rect">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1" name="Ovale 53"/>
            <p:cNvSpPr/>
            <p:nvPr/>
          </p:nvSpPr>
          <p:spPr bwMode="auto">
            <a:xfrm rot="5237147">
              <a:off x="10162882" y="1350447"/>
              <a:ext cx="360040" cy="360040"/>
            </a:xfrm>
            <a:prstGeom prst="ellipse">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marL="0" marR="0" indent="0" defTabSz="914400" eaLnBrk="1" latinLnBrk="0" hangingPunct="1">
                <a:buClrTx/>
                <a:buSzTx/>
                <a:buFontTx/>
                <a:buNone/>
                <a:tabLst/>
                <a:defRPr/>
              </a:pPr>
              <a:endParaRPr lang="it-IT">
                <a:ln>
                  <a:solidFill>
                    <a:srgbClr val="69AE23"/>
                  </a:solidFill>
                </a:ln>
              </a:endParaRPr>
            </a:p>
          </p:txBody>
        </p:sp>
      </p:grpSp>
      <p:sp>
        <p:nvSpPr>
          <p:cNvPr id="23" name="Rectangle 22"/>
          <p:cNvSpPr/>
          <p:nvPr/>
        </p:nvSpPr>
        <p:spPr>
          <a:xfrm rot="3042920">
            <a:off x="6815105" y="2222920"/>
            <a:ext cx="4485805" cy="618631"/>
          </a:xfrm>
          <a:prstGeom prst="rect">
            <a:avLst/>
          </a:prstGeom>
          <a:noFill/>
        </p:spPr>
        <p:txBody>
          <a:bodyPr wrap="square" lIns="91440" tIns="45720" rIns="91440" bIns="45720">
            <a:spAutoFit/>
          </a:bodyPr>
          <a:lstStyle/>
          <a:p>
            <a:r>
              <a:rPr lang="fr-FR" sz="3800"/>
              <a:t>Documentation</a:t>
            </a:r>
          </a:p>
        </p:txBody>
      </p:sp>
    </p:spTree>
    <p:extLst>
      <p:ext uri="{BB962C8B-B14F-4D97-AF65-F5344CB8AC3E}">
        <p14:creationId xmlns:p14="http://schemas.microsoft.com/office/powerpoint/2010/main" val="249486297"/>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Questions</a:t>
            </a:r>
          </a:p>
        </p:txBody>
      </p:sp>
      <p:sp>
        <p:nvSpPr>
          <p:cNvPr id="2" name="TextBox 1"/>
          <p:cNvSpPr txBox="1"/>
          <p:nvPr/>
        </p:nvSpPr>
        <p:spPr>
          <a:xfrm>
            <a:off x="720155" y="1448780"/>
            <a:ext cx="2475275" cy="2622256"/>
          </a:xfrm>
          <a:prstGeom prst="rect">
            <a:avLst/>
          </a:prstGeom>
          <a:noFill/>
        </p:spPr>
        <p:txBody>
          <a:bodyPr wrap="square" rtlCol="0">
            <a:spAutoFit/>
          </a:bodyPr>
          <a:lstStyle/>
          <a:p>
            <a:endParaRPr lang="en-GB" dirty="0"/>
          </a:p>
          <a:p>
            <a:r>
              <a:rPr lang="fr-FR" u="none"/>
              <a:t>1 - Quiz</a:t>
            </a:r>
          </a:p>
          <a:p>
            <a:r>
              <a:rPr lang="fr-FR" b="1" u="none"/>
              <a:t>Quel est l’objectif de la veille épidémiologique?</a:t>
            </a:r>
            <a:r>
              <a:rPr lang="fr-FR"/>
              <a:t> </a:t>
            </a:r>
          </a:p>
          <a:p>
            <a:pPr lvl="0"/>
            <a:r>
              <a:rPr lang="fr-FR"/>
              <a:t>Détecter rapidement les épidémies</a:t>
            </a:r>
          </a:p>
          <a:p>
            <a:r>
              <a:rPr lang="fr-FR"/>
              <a:t>Mauvaise réponse</a:t>
            </a:r>
          </a:p>
          <a:p>
            <a:pPr lvl="0"/>
            <a:r>
              <a:rPr lang="fr-FR"/>
              <a:t>Aller plus vite qu’avec les mécanismes de surveillance traditionnels</a:t>
            </a:r>
          </a:p>
          <a:p>
            <a:r>
              <a:rPr lang="fr-FR"/>
              <a:t>Mauvaise réponse</a:t>
            </a:r>
          </a:p>
          <a:p>
            <a:pPr lvl="0"/>
            <a:r>
              <a:rPr lang="fr-FR"/>
              <a:t>Permettre de réagir dans les meilleurs délais</a:t>
            </a:r>
          </a:p>
          <a:p>
            <a:r>
              <a:rPr lang="fr-FR"/>
              <a:t>Mauvaise réponse</a:t>
            </a:r>
          </a:p>
          <a:p>
            <a:pPr lvl="0"/>
            <a:r>
              <a:rPr lang="fr-FR"/>
              <a:t>Toutes les réponses ci-dessus</a:t>
            </a:r>
          </a:p>
          <a:p>
            <a:r>
              <a:rPr lang="fr-FR"/>
              <a:t>Bonne réponse</a:t>
            </a:r>
          </a:p>
        </p:txBody>
      </p:sp>
      <p:sp>
        <p:nvSpPr>
          <p:cNvPr id="3" name="TextBox 2"/>
          <p:cNvSpPr txBox="1"/>
          <p:nvPr/>
        </p:nvSpPr>
        <p:spPr>
          <a:xfrm>
            <a:off x="6930845" y="1448780"/>
            <a:ext cx="2160240" cy="3527119"/>
          </a:xfrm>
          <a:prstGeom prst="rect">
            <a:avLst/>
          </a:prstGeom>
          <a:noFill/>
        </p:spPr>
        <p:txBody>
          <a:bodyPr wrap="square" rtlCol="0">
            <a:spAutoFit/>
          </a:bodyPr>
          <a:lstStyle/>
          <a:p>
            <a:endParaRPr lang="en-GB" dirty="0"/>
          </a:p>
          <a:p>
            <a:r>
              <a:rPr lang="fr-FR" u="none"/>
              <a:t>2 - Quiz</a:t>
            </a:r>
          </a:p>
          <a:p>
            <a:r>
              <a:rPr lang="fr-FR" b="1" u="none"/>
              <a:t>Les trois premières étapes du processus de VS sont:</a:t>
            </a:r>
          </a:p>
          <a:p>
            <a:r>
              <a:rPr lang="fr-FR"/>
              <a:t> </a:t>
            </a:r>
          </a:p>
          <a:p>
            <a:pPr lvl="0"/>
            <a:r>
              <a:rPr lang="fr-FR"/>
              <a:t>Examen superficiel - Évaluation - Communication</a:t>
            </a:r>
          </a:p>
          <a:p>
            <a:r>
              <a:rPr lang="fr-FR"/>
              <a:t>Mauvaise réponse</a:t>
            </a:r>
          </a:p>
          <a:p>
            <a:pPr lvl="0"/>
            <a:r>
              <a:rPr lang="fr-FR"/>
              <a:t>Détection - Triage - Validation</a:t>
            </a:r>
          </a:p>
          <a:p>
            <a:r>
              <a:rPr lang="fr-FR"/>
              <a:t>Bonne réponse</a:t>
            </a:r>
          </a:p>
          <a:p>
            <a:pPr lvl="0"/>
            <a:r>
              <a:rPr lang="fr-FR"/>
              <a:t>Détection - Signalement - Surveillance</a:t>
            </a:r>
          </a:p>
          <a:p>
            <a:r>
              <a:rPr lang="fr-FR"/>
              <a:t>Mauvaise réponse</a:t>
            </a:r>
          </a:p>
          <a:p>
            <a:pPr lvl="0"/>
            <a:r>
              <a:rPr lang="fr-FR"/>
              <a:t>Sélection - Détection - Réaction</a:t>
            </a:r>
          </a:p>
          <a:p>
            <a:r>
              <a:rPr lang="fr-FR"/>
              <a:t>Mauvaise réponse</a:t>
            </a:r>
          </a:p>
          <a:p>
            <a:endParaRPr lang="en-GB" dirty="0"/>
          </a:p>
        </p:txBody>
      </p:sp>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5"/>
          <p:cNvSpPr txBox="1">
            <a:spLocks noChangeArrowheads="1"/>
          </p:cNvSpPr>
          <p:nvPr/>
        </p:nvSpPr>
        <p:spPr bwMode="auto">
          <a:xfrm>
            <a:off x="2333625" y="3251200"/>
            <a:ext cx="6245225" cy="708025"/>
          </a:xfrm>
          <a:prstGeom prst="rect">
            <a:avLst/>
          </a:prstGeom>
          <a:noFill/>
          <a:ln w="9525">
            <a:noFill/>
            <a:miter lim="800000"/>
            <a:headEnd/>
            <a:tailEnd/>
          </a:ln>
        </p:spPr>
        <p:txBody>
          <a:bodyPr>
            <a:spAutoFit/>
          </a:bodyPr>
          <a:lstStyle/>
          <a:p>
            <a:r>
              <a:rPr lang="fr-FR" sz="2000" u="none">
                <a:latin typeface="Tahoma" pitchFamily="34" charset="0"/>
                <a:cs typeface="Tahoma" pitchFamily="34" charset="0"/>
              </a:rPr>
              <a:t>Félicitations!</a:t>
            </a:r>
          </a:p>
          <a:p>
            <a:r>
              <a:rPr lang="fr-FR" sz="2000" u="none">
                <a:latin typeface="Tahoma" pitchFamily="34" charset="0"/>
                <a:cs typeface="Tahoma" pitchFamily="34" charset="0"/>
              </a:rPr>
              <a:t>Vous avez terminé cette unité.</a:t>
            </a:r>
          </a:p>
        </p:txBody>
      </p:sp>
      <p:sp>
        <p:nvSpPr>
          <p:cNvPr id="4" name="Rettangolo 3"/>
          <p:cNvSpPr/>
          <p:nvPr/>
        </p:nvSpPr>
        <p:spPr bwMode="auto">
          <a:xfrm>
            <a:off x="938213" y="2940050"/>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sp>
        <p:nvSpPr>
          <p:cNvPr id="6" name="Rectangle 3"/>
          <p:cNvSpPr txBox="1">
            <a:spLocks noChangeArrowheads="1"/>
          </p:cNvSpPr>
          <p:nvPr/>
        </p:nvSpPr>
        <p:spPr bwMode="auto">
          <a:xfrm>
            <a:off x="360363" y="2673350"/>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marL="182563" indent="-225425" algn="l" defTabSz="820738" eaLnBrk="0" hangingPunct="0">
              <a:buClr>
                <a:srgbClr val="7FBF1A"/>
              </a:buClr>
              <a:buSzPct val="80000"/>
              <a:tabLst>
                <a:tab pos="341313" algn="l"/>
                <a:tab pos="1150938" algn="l"/>
              </a:tabLst>
              <a:defRPr/>
            </a:pPr>
            <a:r>
              <a:rPr lang="fr-FR" sz="1600" b="1" u="none">
                <a:latin typeface="Arial" charset="0"/>
                <a:cs typeface="Arial" charset="0"/>
              </a:rPr>
              <a:t>Icône</a:t>
            </a:r>
          </a:p>
          <a:p>
            <a:pPr marL="182563" indent="-225425" algn="l" defTabSz="820738" eaLnBrk="0" hangingPunct="0">
              <a:buClr>
                <a:srgbClr val="7FBF1A"/>
              </a:buClr>
              <a:buSzPct val="80000"/>
              <a:tabLst>
                <a:tab pos="341313" algn="l"/>
                <a:tab pos="1150938" algn="l"/>
              </a:tabLst>
              <a:defRPr/>
            </a:pPr>
            <a:r>
              <a:rPr lang="fr-FR" sz="1600" u="none">
                <a:latin typeface="Arial" charset="0"/>
                <a:cs typeface="Arial" charset="0"/>
              </a:rPr>
              <a:t>tableau noir</a:t>
            </a:r>
          </a:p>
          <a:p>
            <a:pPr marL="182563" indent="-225425" algn="l" defTabSz="820738" eaLnBrk="0" hangingPunct="0">
              <a:buClr>
                <a:srgbClr val="7FBF1A"/>
              </a:buClr>
              <a:buSzPct val="80000"/>
              <a:tabLst>
                <a:tab pos="341313" algn="l"/>
                <a:tab pos="1150938" algn="l"/>
              </a:tabLst>
              <a:defRPr/>
            </a:pPr>
            <a:endParaRPr lang="it-IT" sz="1600" b="1" u="none" dirty="0">
              <a:latin typeface="Arial" charset="0"/>
              <a:cs typeface="Arial" charset="0"/>
            </a:endParaRPr>
          </a:p>
        </p:txBody>
      </p:sp>
      <p:sp>
        <p:nvSpPr>
          <p:cNvPr id="24581"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Conclusion</a:t>
            </a:r>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1778000" y="3206750"/>
            <a:ext cx="8191500" cy="369888"/>
          </a:xfrm>
          <a:prstGeom prst="rect">
            <a:avLst/>
          </a:prstGeom>
          <a:noFill/>
          <a:ln w="9525">
            <a:noFill/>
            <a:miter lim="800000"/>
            <a:headEnd/>
            <a:tailEnd/>
          </a:ln>
        </p:spPr>
        <p:txBody>
          <a:bodyPr>
            <a:spAutoFit/>
          </a:bodyPr>
          <a:lstStyle/>
          <a:p>
            <a:pPr algn="l"/>
            <a:r>
              <a:rPr lang="fr-FR" sz="2000" u="none">
                <a:solidFill>
                  <a:schemeClr val="bg2"/>
                </a:solidFill>
                <a:latin typeface="Arial" charset="0"/>
                <a:cs typeface="Arial" charset="0"/>
              </a:rPr>
              <a:t>Sujets abordés dans cette unité</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Bienvenue dans l’unité 1</a:t>
            </a:r>
          </a:p>
        </p:txBody>
      </p:sp>
      <p:sp>
        <p:nvSpPr>
          <p:cNvPr id="12" name="Rettangolo 11"/>
          <p:cNvSpPr/>
          <p:nvPr/>
        </p:nvSpPr>
        <p:spPr bwMode="auto">
          <a:xfrm>
            <a:off x="938213" y="2940049"/>
            <a:ext cx="8924925" cy="1884105"/>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1778000" y="3592513"/>
            <a:ext cx="7673125" cy="978729"/>
          </a:xfrm>
          <a:prstGeom prst="rect">
            <a:avLst/>
          </a:prstGeom>
          <a:noFill/>
          <a:ln w="9525">
            <a:noFill/>
            <a:miter lim="800000"/>
            <a:headEnd/>
            <a:tailEnd/>
          </a:ln>
        </p:spPr>
        <p:txBody>
          <a:bodyPr wrap="square">
            <a:spAutoFit/>
          </a:bodyPr>
          <a:lstStyle/>
          <a:p>
            <a:pPr algn="l"/>
            <a:r>
              <a:rPr lang="fr-FR" sz="3200" u="none">
                <a:solidFill>
                  <a:srgbClr val="69AE23"/>
                </a:solidFill>
                <a:latin typeface="MetaPro-Black" pitchFamily="50" charset="0"/>
              </a:rPr>
              <a:t>Introduction et principes de la veille épidémiologique</a:t>
            </a: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2933700"/>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32450" y="2293938"/>
            <a:ext cx="4494213" cy="2062103"/>
          </a:xfrm>
          <a:prstGeom prst="rect">
            <a:avLst/>
          </a:prstGeom>
          <a:noFill/>
          <a:ln w="9525">
            <a:noFill/>
            <a:miter lim="800000"/>
            <a:headEnd/>
            <a:tailEnd/>
          </a:ln>
        </p:spPr>
        <p:txBody>
          <a:bodyPr>
            <a:spAutoFit/>
          </a:bodyPr>
          <a:lstStyle/>
          <a:p>
            <a:pPr marL="190500" indent="-187325" algn="l">
              <a:lnSpc>
                <a:spcPct val="100000"/>
              </a:lnSpc>
              <a:spcBef>
                <a:spcPct val="0"/>
              </a:spcBef>
            </a:pPr>
            <a:r>
              <a:rPr lang="fr-FR" sz="1600" b="1" u="none" noProof="1">
                <a:solidFill>
                  <a:schemeClr val="bg1"/>
                </a:solidFill>
                <a:latin typeface="Arial" charset="0"/>
              </a:rPr>
              <a:t>Objectif</a:t>
            </a:r>
          </a:p>
          <a:p>
            <a:pPr marL="190500" indent="-187325" algn="l">
              <a:lnSpc>
                <a:spcPct val="100000"/>
              </a:lnSpc>
              <a:spcBef>
                <a:spcPct val="0"/>
              </a:spcBef>
            </a:pPr>
            <a:endParaRPr lang="it-IT" sz="1600" b="1" u="none" noProof="1">
              <a:latin typeface="Arial" charset="0"/>
            </a:endParaRPr>
          </a:p>
          <a:p>
            <a:pPr marL="190500" indent="-187325" algn="l">
              <a:lnSpc>
                <a:spcPct val="100000"/>
              </a:lnSpc>
              <a:spcBef>
                <a:spcPct val="0"/>
              </a:spcBef>
            </a:pPr>
            <a:r>
              <a:rPr lang="fr-FR" sz="1600" u="none" noProof="1">
                <a:latin typeface="Arial" charset="0"/>
                <a:cs typeface="Times New Roman" pitchFamily="18" charset="0"/>
              </a:rPr>
              <a:t>En terminant cette unité, vous comprendrez:</a:t>
            </a: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l">
              <a:lnSpc>
                <a:spcPct val="100000"/>
              </a:lnSpc>
              <a:spcBef>
                <a:spcPct val="0"/>
              </a:spcBef>
              <a:buFontTx/>
              <a:buChar char="•"/>
            </a:pPr>
            <a:r>
              <a:rPr lang="fr-FR" sz="1600" u="none">
                <a:latin typeface="Arial" charset="0"/>
                <a:cs typeface="Times New Roman" pitchFamily="18" charset="0"/>
              </a:rPr>
              <a:t>Ce qu’est la veille épidémiologique</a:t>
            </a:r>
          </a:p>
          <a:p>
            <a:pPr marL="190500" indent="-187325" algn="l">
              <a:lnSpc>
                <a:spcPct val="100000"/>
              </a:lnSpc>
              <a:spcBef>
                <a:spcPct val="0"/>
              </a:spcBef>
              <a:buFontTx/>
              <a:buChar char="•"/>
            </a:pPr>
            <a:endParaRPr lang="en-US" sz="1600" u="none" dirty="0">
              <a:latin typeface="Arial" charset="0"/>
              <a:cs typeface="Times New Roman" pitchFamily="18" charset="0"/>
            </a:endParaRPr>
          </a:p>
          <a:p>
            <a:pPr marL="190500" indent="-187325" algn="l">
              <a:lnSpc>
                <a:spcPct val="100000"/>
              </a:lnSpc>
              <a:spcBef>
                <a:spcPct val="0"/>
              </a:spcBef>
              <a:buFontTx/>
              <a:buChar char="•"/>
            </a:pPr>
            <a:endParaRPr lang="en-US" sz="1600" u="none" dirty="0">
              <a:latin typeface="Arial" charset="0"/>
              <a:cs typeface="Times New Roman" pitchFamily="18" charset="0"/>
            </a:endParaRPr>
          </a:p>
          <a:p>
            <a:pPr marL="190500" indent="-187325" algn="l">
              <a:lnSpc>
                <a:spcPct val="100000"/>
              </a:lnSpc>
              <a:spcBef>
                <a:spcPct val="0"/>
              </a:spcBef>
              <a:buFontTx/>
              <a:buChar char="•"/>
            </a:pPr>
            <a:r>
              <a:rPr lang="fr-FR" sz="1600" u="none">
                <a:latin typeface="Arial" charset="0"/>
                <a:cs typeface="Times New Roman" pitchFamily="18" charset="0"/>
              </a:rPr>
              <a:t>Quelles sont les étapes principales du processus de VÉ</a:t>
            </a:r>
          </a:p>
        </p:txBody>
      </p:sp>
      <p:grpSp>
        <p:nvGrpSpPr>
          <p:cNvPr id="16388" name="Gruppo 7"/>
          <p:cNvGrpSpPr>
            <a:grpSpLocks/>
          </p:cNvGrpSpPr>
          <p:nvPr/>
        </p:nvGrpSpPr>
        <p:grpSpPr bwMode="auto">
          <a:xfrm>
            <a:off x="465138" y="2228847"/>
            <a:ext cx="4621212" cy="3990463"/>
            <a:chOff x="393700" y="1962150"/>
            <a:chExt cx="3911600" cy="309036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09036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Sommaire et objectifs</a:t>
            </a:r>
          </a:p>
        </p:txBody>
      </p:sp>
      <p:sp>
        <p:nvSpPr>
          <p:cNvPr id="16390" name="Text Box 23"/>
          <p:cNvSpPr txBox="1">
            <a:spLocks noChangeArrowheads="1"/>
          </p:cNvSpPr>
          <p:nvPr/>
        </p:nvSpPr>
        <p:spPr bwMode="auto">
          <a:xfrm>
            <a:off x="465138" y="2227454"/>
            <a:ext cx="4500563" cy="4539704"/>
          </a:xfrm>
          <a:prstGeom prst="rect">
            <a:avLst/>
          </a:prstGeom>
          <a:noFill/>
          <a:ln w="9525">
            <a:noFill/>
            <a:miter lim="800000"/>
            <a:headEnd/>
            <a:tailEnd/>
          </a:ln>
        </p:spPr>
        <p:txBody>
          <a:bodyPr>
            <a:spAutoFit/>
          </a:bodyPr>
          <a:lstStyle/>
          <a:p>
            <a:pPr algn="l">
              <a:lnSpc>
                <a:spcPct val="100000"/>
              </a:lnSpc>
              <a:spcBef>
                <a:spcPct val="0"/>
              </a:spcBef>
            </a:pPr>
            <a:r>
              <a:rPr lang="fr-FR" sz="1600" b="1" u="none" dirty="0">
                <a:solidFill>
                  <a:schemeClr val="bg1"/>
                </a:solidFill>
                <a:latin typeface="Arial" charset="0"/>
              </a:rPr>
              <a:t>Sommaire</a:t>
            </a:r>
          </a:p>
          <a:p>
            <a:pPr algn="l">
              <a:lnSpc>
                <a:spcPct val="100000"/>
              </a:lnSpc>
              <a:spcBef>
                <a:spcPct val="0"/>
              </a:spcBef>
            </a:pPr>
            <a:endParaRPr lang="it-IT" sz="1600" b="1" u="none" dirty="0">
              <a:latin typeface="Arial" charset="0"/>
            </a:endParaRPr>
          </a:p>
          <a:p>
            <a:pPr algn="l">
              <a:lnSpc>
                <a:spcPct val="100000"/>
              </a:lnSpc>
              <a:spcBef>
                <a:spcPct val="0"/>
              </a:spcBef>
            </a:pPr>
            <a:r>
              <a:rPr lang="fr-FR" sz="1500" u="none" dirty="0">
                <a:latin typeface="Arial" charset="0"/>
                <a:cs typeface="Times New Roman" pitchFamily="18" charset="0"/>
              </a:rPr>
              <a:t>Sujets abordés dans cette unité:</a:t>
            </a:r>
          </a:p>
          <a:p>
            <a:pPr marL="182563" indent="-182563" algn="l">
              <a:lnSpc>
                <a:spcPct val="100000"/>
              </a:lnSpc>
              <a:spcBef>
                <a:spcPct val="0"/>
              </a:spcBef>
              <a:buFont typeface="Arial" panose="020B0604020202020204" pitchFamily="34" charset="0"/>
              <a:buChar char="•"/>
            </a:pPr>
            <a:r>
              <a:rPr lang="fr-FR" sz="1500" u="none" dirty="0">
                <a:latin typeface="Arial" charset="0"/>
                <a:cs typeface="Times New Roman" pitchFamily="18" charset="0"/>
              </a:rPr>
              <a:t>Définition de la veille épidémiologique </a:t>
            </a:r>
          </a:p>
          <a:p>
            <a:pPr marL="182563" indent="-182563" algn="l">
              <a:lnSpc>
                <a:spcPct val="100000"/>
              </a:lnSpc>
              <a:spcBef>
                <a:spcPct val="0"/>
              </a:spcBef>
              <a:buFont typeface="Arial" panose="020B0604020202020204" pitchFamily="34" charset="0"/>
              <a:buChar char="•"/>
            </a:pPr>
            <a:r>
              <a:rPr lang="fr-FR" sz="1500" u="none" dirty="0">
                <a:latin typeface="Arial" charset="0"/>
                <a:cs typeface="Times New Roman" pitchFamily="18" charset="0"/>
              </a:rPr>
              <a:t>Acteurs impliqués dans la sécurité sanitaire mondiale</a:t>
            </a:r>
          </a:p>
          <a:p>
            <a:pPr marL="182563" indent="-182563" algn="l">
              <a:lnSpc>
                <a:spcPct val="100000"/>
              </a:lnSpc>
              <a:spcBef>
                <a:spcPct val="0"/>
              </a:spcBef>
              <a:buFont typeface="Arial" panose="020B0604020202020204" pitchFamily="34" charset="0"/>
              <a:buChar char="•"/>
            </a:pPr>
            <a:r>
              <a:rPr lang="fr-FR" sz="1500" u="none" dirty="0">
                <a:latin typeface="Arial" charset="0"/>
                <a:cs typeface="Times New Roman" pitchFamily="18" charset="0"/>
              </a:rPr>
              <a:t>Objectifs de la veille épidémiologique</a:t>
            </a:r>
          </a:p>
          <a:p>
            <a:pPr marL="182563" indent="-182563" algn="l">
              <a:lnSpc>
                <a:spcPct val="100000"/>
              </a:lnSpc>
              <a:spcBef>
                <a:spcPct val="0"/>
              </a:spcBef>
              <a:buFont typeface="Arial" panose="020B0604020202020204" pitchFamily="34" charset="0"/>
              <a:buChar char="•"/>
            </a:pPr>
            <a:r>
              <a:rPr lang="fr-FR" sz="1500" u="none" dirty="0">
                <a:latin typeface="Arial" charset="0"/>
                <a:cs typeface="Times New Roman" pitchFamily="18" charset="0"/>
              </a:rPr>
              <a:t>Cadre de la veille épidémiologique</a:t>
            </a:r>
          </a:p>
          <a:p>
            <a:pPr marL="182563" indent="-182563" algn="l">
              <a:lnSpc>
                <a:spcPct val="100000"/>
              </a:lnSpc>
              <a:spcBef>
                <a:spcPct val="0"/>
              </a:spcBef>
              <a:buFont typeface="Arial" panose="020B0604020202020204" pitchFamily="34" charset="0"/>
              <a:buChar char="•"/>
            </a:pPr>
            <a:r>
              <a:rPr lang="fr-FR" sz="1500" u="none" dirty="0">
                <a:latin typeface="Arial" charset="0"/>
                <a:cs typeface="Times New Roman" pitchFamily="18" charset="0"/>
              </a:rPr>
              <a:t>Justification du cadre de la VÉ</a:t>
            </a:r>
          </a:p>
          <a:p>
            <a:pPr marL="182563" indent="-182563" algn="l">
              <a:lnSpc>
                <a:spcPct val="100000"/>
              </a:lnSpc>
              <a:spcBef>
                <a:spcPct val="0"/>
              </a:spcBef>
              <a:buFont typeface="Arial" panose="020B0604020202020204" pitchFamily="34" charset="0"/>
              <a:buChar char="•"/>
            </a:pPr>
            <a:r>
              <a:rPr lang="fr-FR" sz="1500" u="none" dirty="0">
                <a:latin typeface="Arial" charset="0"/>
                <a:cs typeface="Times New Roman" pitchFamily="18" charset="0"/>
              </a:rPr>
              <a:t>Portée de la surveillance</a:t>
            </a:r>
          </a:p>
          <a:p>
            <a:pPr marL="182563" indent="-182563" algn="l">
              <a:lnSpc>
                <a:spcPct val="100000"/>
              </a:lnSpc>
              <a:spcBef>
                <a:spcPct val="0"/>
              </a:spcBef>
              <a:buFont typeface="Arial" panose="020B0604020202020204" pitchFamily="34" charset="0"/>
              <a:buChar char="•"/>
            </a:pPr>
            <a:r>
              <a:rPr lang="fr-FR" sz="1500" u="none" dirty="0">
                <a:latin typeface="Arial" charset="0"/>
                <a:cs typeface="Times New Roman" pitchFamily="18" charset="0"/>
              </a:rPr>
              <a:t>Surveillance fondée sur les événements vs Surveillance fondée sur les indicateurs</a:t>
            </a:r>
          </a:p>
          <a:p>
            <a:pPr marL="182563" indent="-182563" algn="l">
              <a:lnSpc>
                <a:spcPct val="100000"/>
              </a:lnSpc>
              <a:spcBef>
                <a:spcPct val="0"/>
              </a:spcBef>
              <a:buFont typeface="Arial" panose="020B0604020202020204" pitchFamily="34" charset="0"/>
              <a:buChar char="•"/>
            </a:pPr>
            <a:r>
              <a:rPr lang="fr-FR" sz="1500" u="none" dirty="0">
                <a:latin typeface="Arial" charset="0"/>
                <a:cs typeface="Times New Roman" pitchFamily="18" charset="0"/>
              </a:rPr>
              <a:t>Objectifs de la veille épidémiologique</a:t>
            </a:r>
          </a:p>
          <a:p>
            <a:pPr marL="182563" indent="-182563" algn="l">
              <a:lnSpc>
                <a:spcPct val="100000"/>
              </a:lnSpc>
              <a:spcBef>
                <a:spcPct val="0"/>
              </a:spcBef>
              <a:buFontTx/>
              <a:buChar char="•"/>
            </a:pPr>
            <a:r>
              <a:rPr lang="fr-FR" sz="1500" u="none" dirty="0">
                <a:latin typeface="Arial" charset="0"/>
                <a:cs typeface="Times New Roman" pitchFamily="18" charset="0"/>
              </a:rPr>
              <a:t>Définition des processus de l’ECDC et principales étapes de la VÉ</a:t>
            </a:r>
          </a:p>
          <a:p>
            <a:pPr marL="182563" indent="-182563" algn="l">
              <a:lnSpc>
                <a:spcPct val="100000"/>
              </a:lnSpc>
              <a:spcBef>
                <a:spcPct val="0"/>
              </a:spcBef>
              <a:buFontTx/>
              <a:buChar char="•"/>
            </a:pPr>
            <a:r>
              <a:rPr lang="fr-FR" sz="1500" u="none" dirty="0">
                <a:latin typeface="Arial" charset="0"/>
                <a:cs typeface="Times New Roman" pitchFamily="18" charset="0"/>
              </a:rPr>
              <a:t>Définition d’un signal, d'un événement et d’une menace</a:t>
            </a:r>
          </a:p>
          <a:p>
            <a:pPr marL="285750" indent="-285750" algn="l">
              <a:lnSpc>
                <a:spcPct val="100000"/>
              </a:lnSpc>
              <a:spcBef>
                <a:spcPct val="0"/>
              </a:spcBef>
              <a:buFont typeface="Arial" panose="020B0604020202020204" pitchFamily="34" charset="0"/>
              <a:buChar char="•"/>
            </a:pPr>
            <a:endParaRPr lang="it-IT" sz="1600" u="none" dirty="0">
              <a:solidFill>
                <a:schemeClr val="bg2"/>
              </a:solidFill>
              <a:latin typeface="Arial" charset="0"/>
              <a:cs typeface="Times New Roman" pitchFamily="18" charset="0"/>
            </a:endParaRPr>
          </a:p>
          <a:p>
            <a:pPr marL="285750" indent="-285750" algn="l">
              <a:lnSpc>
                <a:spcPct val="100000"/>
              </a:lnSpc>
              <a:spcBef>
                <a:spcPct val="0"/>
              </a:spcBef>
              <a:buFont typeface="Arial" panose="020B0604020202020204" pitchFamily="34" charset="0"/>
              <a:buChar char="•"/>
            </a:pPr>
            <a:endParaRPr lang="it-IT" sz="1600" u="none" dirty="0">
              <a:solidFill>
                <a:schemeClr val="bg2"/>
              </a:solidFill>
              <a:latin typeface="Arial" charset="0"/>
              <a:cs typeface="Times New Roman" pitchFamily="18" charset="0"/>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Principes de la veille épidémiologique</a:t>
            </a:r>
          </a:p>
        </p:txBody>
      </p:sp>
      <p:sp>
        <p:nvSpPr>
          <p:cNvPr id="3" name="Text Box 2"/>
          <p:cNvSpPr txBox="1">
            <a:spLocks noChangeArrowheads="1"/>
          </p:cNvSpPr>
          <p:nvPr/>
        </p:nvSpPr>
        <p:spPr bwMode="auto">
          <a:xfrm>
            <a:off x="2028698" y="2308228"/>
            <a:ext cx="6837362" cy="923330"/>
          </a:xfrm>
          <a:prstGeom prst="rect">
            <a:avLst/>
          </a:prstGeom>
          <a:noFill/>
          <a:ln w="9525">
            <a:noFill/>
            <a:miter lim="800000"/>
            <a:headEnd/>
            <a:tailEnd/>
          </a:ln>
        </p:spPr>
        <p:txBody>
          <a:bodyPr anchor="ctr">
            <a:spAutoFit/>
          </a:bodyPr>
          <a:lstStyle/>
          <a:p>
            <a:pPr algn="just">
              <a:lnSpc>
                <a:spcPct val="100000"/>
              </a:lnSpc>
              <a:spcBef>
                <a:spcPct val="0"/>
              </a:spcBef>
            </a:pPr>
            <a:r>
              <a:rPr lang="fr-FR" sz="1800" u="none">
                <a:latin typeface="Arial" charset="0"/>
                <a:cs typeface="Times New Roman" pitchFamily="18" charset="0"/>
              </a:rPr>
              <a:t>La veille épidémiologique est définie comme le processus de détection, de tri, de validation, d’analyse et d’évaluation des menaces potentielles pour la santé publique</a:t>
            </a:r>
          </a:p>
        </p:txBody>
      </p:sp>
      <p:sp>
        <p:nvSpPr>
          <p:cNvPr id="7" name="CasellaDiTesto 6"/>
          <p:cNvSpPr txBox="1"/>
          <p:nvPr/>
        </p:nvSpPr>
        <p:spPr>
          <a:xfrm>
            <a:off x="1297483" y="2031230"/>
            <a:ext cx="750406" cy="1754326"/>
          </a:xfrm>
          <a:prstGeom prst="rect">
            <a:avLst/>
          </a:prstGeom>
          <a:noFill/>
        </p:spPr>
        <p:txBody>
          <a:bodyPr wrap="square" rtlCol="0">
            <a:spAutoFit/>
          </a:bodyPr>
          <a:lstStyle/>
          <a:p>
            <a:r>
              <a:rPr lang="fr-FR" sz="12000" u="none">
                <a:solidFill>
                  <a:srgbClr val="69AE23"/>
                </a:solidFill>
                <a:latin typeface="Arial" charset="0"/>
                <a:cs typeface="Times New Roman" pitchFamily="18" charset="0"/>
              </a:rPr>
              <a:t>“</a:t>
            </a:r>
          </a:p>
        </p:txBody>
      </p:sp>
      <p:sp>
        <p:nvSpPr>
          <p:cNvPr id="8" name="CasellaDiTesto 7"/>
          <p:cNvSpPr txBox="1"/>
          <p:nvPr/>
        </p:nvSpPr>
        <p:spPr>
          <a:xfrm>
            <a:off x="8641035" y="2708920"/>
            <a:ext cx="750406" cy="1754326"/>
          </a:xfrm>
          <a:prstGeom prst="rect">
            <a:avLst/>
          </a:prstGeom>
          <a:noFill/>
        </p:spPr>
        <p:txBody>
          <a:bodyPr wrap="square" rtlCol="0">
            <a:spAutoFit/>
          </a:bodyPr>
          <a:lstStyle/>
          <a:p>
            <a:r>
              <a:rPr lang="fr-FR" sz="12000" u="none">
                <a:solidFill>
                  <a:srgbClr val="69AE23"/>
                </a:solidFill>
                <a:latin typeface="Arial" charset="0"/>
                <a:cs typeface="Times New Roman" pitchFamily="18" charset="0"/>
              </a:rPr>
              <a:t>”</a:t>
            </a:r>
          </a:p>
        </p:txBody>
      </p:sp>
      <p:sp>
        <p:nvSpPr>
          <p:cNvPr id="12" name="TextBox 11"/>
          <p:cNvSpPr txBox="1"/>
          <p:nvPr/>
        </p:nvSpPr>
        <p:spPr>
          <a:xfrm>
            <a:off x="1755270" y="1155662"/>
            <a:ext cx="6595292" cy="480131"/>
          </a:xfrm>
          <a:prstGeom prst="rect">
            <a:avLst/>
          </a:prstGeom>
          <a:noFill/>
        </p:spPr>
        <p:txBody>
          <a:bodyPr wrap="square" rtlCol="0">
            <a:spAutoFit/>
          </a:bodyPr>
          <a:lstStyle/>
          <a:p>
            <a:r>
              <a:rPr lang="fr-FR" sz="2800">
                <a:solidFill>
                  <a:srgbClr val="002060"/>
                </a:solidFill>
                <a:latin typeface="Calibri" pitchFamily="34" charset="0"/>
                <a:cs typeface="Calibri" pitchFamily="34" charset="0"/>
              </a:rPr>
              <a:t>Qu’est-ce que la veille épidémiologique?</a:t>
            </a:r>
          </a:p>
        </p:txBody>
      </p:sp>
      <p:sp>
        <p:nvSpPr>
          <p:cNvPr id="9" name="Text Box 2"/>
          <p:cNvSpPr txBox="1">
            <a:spLocks noChangeArrowheads="1"/>
          </p:cNvSpPr>
          <p:nvPr/>
        </p:nvSpPr>
        <p:spPr bwMode="auto">
          <a:xfrm>
            <a:off x="2790385" y="4665621"/>
            <a:ext cx="5490610" cy="1107996"/>
          </a:xfrm>
          <a:prstGeom prst="rect">
            <a:avLst/>
          </a:prstGeom>
          <a:noFill/>
          <a:ln w="9525">
            <a:noFill/>
            <a:miter lim="800000"/>
            <a:headEnd/>
            <a:tailEnd/>
          </a:ln>
        </p:spPr>
        <p:txBody>
          <a:bodyPr wrap="square" anchor="ctr">
            <a:spAutoFit/>
          </a:bodyPr>
          <a:lstStyle/>
          <a:p>
            <a:pPr algn="l">
              <a:lnSpc>
                <a:spcPct val="100000"/>
              </a:lnSpc>
              <a:spcBef>
                <a:spcPct val="0"/>
              </a:spcBef>
            </a:pPr>
            <a:r>
              <a:rPr lang="fr-FR" sz="2200" b="1" u="none">
                <a:latin typeface="Arial" charset="0"/>
                <a:cs typeface="Times New Roman" pitchFamily="18" charset="0"/>
              </a:rPr>
              <a:t>évaluation des menaces pour la santé publique afin de contribuer à la sécurité sanitaire à l’échelle mondiale</a:t>
            </a:r>
          </a:p>
        </p:txBody>
      </p:sp>
      <p:sp>
        <p:nvSpPr>
          <p:cNvPr id="2" name="Down Arrow 1"/>
          <p:cNvSpPr/>
          <p:nvPr/>
        </p:nvSpPr>
        <p:spPr bwMode="auto">
          <a:xfrm>
            <a:off x="4749801" y="3199039"/>
            <a:ext cx="1395155" cy="1499102"/>
          </a:xfrm>
          <a:prstGeom prst="downArrow">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7"/>
          <p:cNvSpPr>
            <a:spLocks noChangeArrowheads="1"/>
          </p:cNvSpPr>
          <p:nvPr/>
        </p:nvSpPr>
        <p:spPr bwMode="auto">
          <a:xfrm>
            <a:off x="1222487" y="421297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fr-FR" sz="2000" b="1" u="none" noProof="1">
                <a:solidFill>
                  <a:srgbClr val="FFFFFF"/>
                </a:solidFill>
                <a:latin typeface="Tahoma" pitchFamily="34" charset="0"/>
              </a:rPr>
              <a:t>Réseaux</a:t>
            </a:r>
          </a:p>
        </p:txBody>
      </p:sp>
      <p:sp>
        <p:nvSpPr>
          <p:cNvPr id="9" name="AutoShape 8"/>
          <p:cNvSpPr>
            <a:spLocks noChangeArrowheads="1"/>
          </p:cNvSpPr>
          <p:nvPr/>
        </p:nvSpPr>
        <p:spPr bwMode="auto">
          <a:xfrm>
            <a:off x="5292875" y="1268760"/>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fr-FR" sz="2000" b="1" u="none" noProof="1">
                <a:solidFill>
                  <a:srgbClr val="FFFFFF"/>
                </a:solidFill>
                <a:latin typeface="Tahoma" pitchFamily="34" charset="0"/>
              </a:rPr>
              <a:t>Agences de l’UE/des NU</a:t>
            </a:r>
          </a:p>
        </p:txBody>
      </p:sp>
      <p:sp>
        <p:nvSpPr>
          <p:cNvPr id="10" name="AutoShape 9"/>
          <p:cNvSpPr>
            <a:spLocks noChangeArrowheads="1"/>
          </p:cNvSpPr>
          <p:nvPr/>
        </p:nvSpPr>
        <p:spPr bwMode="auto">
          <a:xfrm>
            <a:off x="2320757" y="1268760"/>
            <a:ext cx="2657083" cy="721278"/>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fr-FR" sz="1800" b="1" u="none" noProof="1">
                <a:solidFill>
                  <a:srgbClr val="FFFFFF"/>
                </a:solidFill>
                <a:latin typeface="Tahoma" pitchFamily="34" charset="0"/>
              </a:rPr>
              <a:t>Communauté des chercheurs</a:t>
            </a:r>
          </a:p>
        </p:txBody>
      </p:sp>
      <p:sp>
        <p:nvSpPr>
          <p:cNvPr id="11" name="AutoShape 11"/>
          <p:cNvSpPr>
            <a:spLocks noChangeArrowheads="1"/>
          </p:cNvSpPr>
          <p:nvPr/>
        </p:nvSpPr>
        <p:spPr bwMode="auto">
          <a:xfrm>
            <a:off x="1343930" y="272242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fr-FR" sz="2000" b="1" u="none" noProof="1">
                <a:solidFill>
                  <a:srgbClr val="FFFFFF"/>
                </a:solidFill>
                <a:latin typeface="Tahoma" pitchFamily="34" charset="0"/>
              </a:rPr>
              <a:t>OMS</a:t>
            </a:r>
          </a:p>
        </p:txBody>
      </p:sp>
      <p:sp>
        <p:nvSpPr>
          <p:cNvPr id="12" name="AutoShape 12"/>
          <p:cNvSpPr>
            <a:spLocks noChangeArrowheads="1"/>
          </p:cNvSpPr>
          <p:nvPr/>
        </p:nvSpPr>
        <p:spPr bwMode="auto">
          <a:xfrm>
            <a:off x="3942725" y="5805340"/>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fr-FR" sz="2000" b="1" u="none" noProof="1">
                <a:solidFill>
                  <a:srgbClr val="FFFFFF"/>
                </a:solidFill>
                <a:latin typeface="Tahoma" pitchFamily="34" charset="0"/>
              </a:rPr>
              <a:t>ONG</a:t>
            </a:r>
          </a:p>
        </p:txBody>
      </p:sp>
      <p:sp>
        <p:nvSpPr>
          <p:cNvPr id="13" name="AutoShape 13"/>
          <p:cNvSpPr>
            <a:spLocks noChangeArrowheads="1"/>
          </p:cNvSpPr>
          <p:nvPr/>
        </p:nvSpPr>
        <p:spPr bwMode="auto">
          <a:xfrm>
            <a:off x="6670240" y="2186862"/>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fr-FR" sz="2000" b="1" u="none" noProof="1">
                <a:solidFill>
                  <a:srgbClr val="FFFFFF"/>
                </a:solidFill>
                <a:latin typeface="Tahoma" pitchFamily="34" charset="0"/>
              </a:rPr>
              <a:t>CDC</a:t>
            </a:r>
          </a:p>
        </p:txBody>
      </p:sp>
      <p:sp>
        <p:nvSpPr>
          <p:cNvPr id="14" name="AutoShape 14"/>
          <p:cNvSpPr>
            <a:spLocks noChangeArrowheads="1"/>
          </p:cNvSpPr>
          <p:nvPr/>
        </p:nvSpPr>
        <p:spPr bwMode="auto">
          <a:xfrm>
            <a:off x="6879077" y="4697094"/>
            <a:ext cx="1908000" cy="684000"/>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fr-FR" sz="2000" b="1" u="none" noProof="1">
                <a:solidFill>
                  <a:srgbClr val="FFFFFF"/>
                </a:solidFill>
                <a:latin typeface="Tahoma" pitchFamily="34" charset="0"/>
              </a:rPr>
              <a:t>Industrie</a:t>
            </a:r>
          </a:p>
        </p:txBody>
      </p:sp>
      <p:sp>
        <p:nvSpPr>
          <p:cNvPr id="15" name="AutoShape 15"/>
          <p:cNvSpPr>
            <a:spLocks noChangeArrowheads="1"/>
          </p:cNvSpPr>
          <p:nvPr/>
        </p:nvSpPr>
        <p:spPr bwMode="auto">
          <a:xfrm>
            <a:off x="7138079" y="3104964"/>
            <a:ext cx="2446373" cy="881416"/>
          </a:xfrm>
          <a:prstGeom prst="roundRect">
            <a:avLst>
              <a:gd name="adj" fmla="val 16667"/>
            </a:avLst>
          </a:prstGeom>
          <a:solidFill>
            <a:srgbClr val="4ABCE4"/>
          </a:solidFill>
          <a:ln w="9525">
            <a:noFill/>
            <a:miter lim="800000"/>
            <a:headEnd/>
            <a:tailEnd/>
          </a:ln>
          <a:effectLst>
            <a:outerShdw blurRad="63500" algn="ctr" rotWithShape="0">
              <a:prstClr val="black">
                <a:alpha val="40000"/>
              </a:prstClr>
            </a:outerShdw>
          </a:effectLst>
          <a:scene3d>
            <a:camera prst="orthographicFront"/>
            <a:lightRig rig="threePt" dir="t"/>
          </a:scene3d>
          <a:sp3d>
            <a:bevelT w="0" h="0"/>
            <a:bevelB w="0" h="0"/>
          </a:sp3d>
        </p:spPr>
        <p:txBody>
          <a:bodyPr tIns="144000" bIns="144000" anchor="ctr"/>
          <a:lstStyle/>
          <a:p>
            <a:pPr>
              <a:spcBef>
                <a:spcPct val="15000"/>
              </a:spcBef>
              <a:spcAft>
                <a:spcPct val="15000"/>
              </a:spcAft>
            </a:pPr>
            <a:r>
              <a:rPr lang="fr-FR" sz="2000" b="1" u="none" noProof="1">
                <a:solidFill>
                  <a:srgbClr val="FFFFFF"/>
                </a:solidFill>
                <a:latin typeface="Tahoma" pitchFamily="34" charset="0"/>
              </a:rPr>
              <a:t>Ministères de la santé nationaux</a:t>
            </a:r>
          </a:p>
        </p:txBody>
      </p:sp>
      <p:sp>
        <p:nvSpPr>
          <p:cNvPr id="17" name="Rectangle 4"/>
          <p:cNvSpPr>
            <a:spLocks noChangeArrowheads="1"/>
          </p:cNvSpPr>
          <p:nvPr/>
        </p:nvSpPr>
        <p:spPr bwMode="auto">
          <a:xfrm>
            <a:off x="7089685" y="1393859"/>
            <a:ext cx="1594753" cy="881417"/>
          </a:xfrm>
          <a:prstGeom prst="rect">
            <a:avLst/>
          </a:prstGeom>
          <a:solidFill>
            <a:srgbClr val="FFC000"/>
          </a:solidFill>
          <a:ln w="9525">
            <a:noFill/>
            <a:miter lim="800000"/>
            <a:headEnd/>
            <a:tailEnd/>
          </a:ln>
          <a:effectLst>
            <a:outerShdw blurRad="63500" algn="ctr" rotWithShape="0">
              <a:prstClr val="black">
                <a:alpha val="40000"/>
              </a:prstClr>
            </a:outerShdw>
          </a:effectLst>
        </p:spPr>
        <p:txBody>
          <a:bodyPr tIns="144000" bIns="144000" anchor="ctr"/>
          <a:lstStyle/>
          <a:p>
            <a:pPr>
              <a:lnSpc>
                <a:spcPct val="85000"/>
              </a:lnSpc>
            </a:pPr>
            <a:r>
              <a:rPr lang="fr-FR" sz="2000" b="1" u="none" noProof="1">
                <a:latin typeface="Tahoma" pitchFamily="34" charset="0"/>
              </a:rPr>
              <a:t> ECDC</a:t>
            </a:r>
          </a:p>
        </p:txBody>
      </p:sp>
      <p:sp>
        <p:nvSpPr>
          <p:cNvPr id="20" name="Freccia in giù 19"/>
          <p:cNvSpPr/>
          <p:nvPr/>
        </p:nvSpPr>
        <p:spPr bwMode="auto">
          <a:xfrm rot="6300000">
            <a:off x="6210082" y="397604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3" name="Oval 3"/>
          <p:cNvSpPr>
            <a:spLocks noChangeArrowheads="1"/>
          </p:cNvSpPr>
          <p:nvPr/>
        </p:nvSpPr>
        <p:spPr bwMode="auto">
          <a:xfrm>
            <a:off x="4227164" y="3128267"/>
            <a:ext cx="1845205" cy="1776581"/>
          </a:xfrm>
          <a:prstGeom prst="ellipse">
            <a:avLst/>
          </a:prstGeom>
          <a:solidFill>
            <a:srgbClr val="69AE23"/>
          </a:solidFill>
          <a:ln w="12700" algn="ctr">
            <a:solidFill>
              <a:schemeClr val="tx1">
                <a:alpha val="24000"/>
              </a:schemeClr>
            </a:solidFill>
            <a:round/>
            <a:headEnd/>
            <a:tailEnd/>
          </a:ln>
          <a:effectLst>
            <a:outerShdw blurRad="431800" sx="102000" sy="102000" algn="ctr" rotWithShape="0">
              <a:prstClr val="black">
                <a:alpha val="23000"/>
              </a:prstClr>
            </a:outerShdw>
          </a:effectLst>
        </p:spPr>
        <p:txBody>
          <a:bodyPr anchor="ctr"/>
          <a:lstStyle/>
          <a:p>
            <a:pPr>
              <a:spcBef>
                <a:spcPct val="15000"/>
              </a:spcBef>
              <a:spcAft>
                <a:spcPct val="15000"/>
              </a:spcAft>
            </a:pPr>
            <a:r>
              <a:rPr lang="fr-FR" sz="1900" b="1" u="none" noProof="1">
                <a:solidFill>
                  <a:srgbClr val="FFFFFF"/>
                </a:solidFill>
                <a:latin typeface="Tahoma" pitchFamily="34" charset="0"/>
              </a:rPr>
              <a:t>Sécurité</a:t>
            </a:r>
          </a:p>
          <a:p>
            <a:pPr>
              <a:spcBef>
                <a:spcPct val="15000"/>
              </a:spcBef>
              <a:spcAft>
                <a:spcPct val="15000"/>
              </a:spcAft>
            </a:pPr>
            <a:r>
              <a:rPr lang="fr-FR" sz="1900" b="1" u="none" noProof="1">
                <a:solidFill>
                  <a:srgbClr val="FFFFFF"/>
                </a:solidFill>
                <a:latin typeface="Tahoma" pitchFamily="34" charset="0"/>
              </a:rPr>
              <a:t>sanitaire mondiale</a:t>
            </a:r>
          </a:p>
        </p:txBody>
      </p:sp>
      <p:sp>
        <p:nvSpPr>
          <p:cNvPr id="25" name="Freccia in giù 24"/>
          <p:cNvSpPr/>
          <p:nvPr/>
        </p:nvSpPr>
        <p:spPr bwMode="auto">
          <a:xfrm rot="18900000" flipV="1">
            <a:off x="5828562" y="464816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6" name="Freccia in giù 25"/>
          <p:cNvSpPr/>
          <p:nvPr/>
        </p:nvSpPr>
        <p:spPr bwMode="auto">
          <a:xfrm rot="20700000" flipV="1">
            <a:off x="5156445" y="502968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7" name="Freccia in giù 26"/>
          <p:cNvSpPr/>
          <p:nvPr/>
        </p:nvSpPr>
        <p:spPr bwMode="auto">
          <a:xfrm rot="15300000" flipV="1">
            <a:off x="6203319" y="325596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8" name="Freccia in giù 27"/>
          <p:cNvSpPr/>
          <p:nvPr/>
        </p:nvSpPr>
        <p:spPr bwMode="auto">
          <a:xfrm rot="2700000">
            <a:off x="5821799" y="271210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9" name="Freccia in giù 28"/>
          <p:cNvSpPr/>
          <p:nvPr/>
        </p:nvSpPr>
        <p:spPr bwMode="auto">
          <a:xfrm rot="900000">
            <a:off x="5149682" y="242059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0" name="Freccia in giù 29"/>
          <p:cNvSpPr/>
          <p:nvPr/>
        </p:nvSpPr>
        <p:spPr bwMode="auto">
          <a:xfrm rot="15300000" flipH="1">
            <a:off x="3509782" y="397604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1" name="Freccia in giù 30"/>
          <p:cNvSpPr/>
          <p:nvPr/>
        </p:nvSpPr>
        <p:spPr bwMode="auto">
          <a:xfrm rot="2700000" flipH="1" flipV="1">
            <a:off x="3892500" y="4693171"/>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2" name="Freccia in giù 31"/>
          <p:cNvSpPr/>
          <p:nvPr/>
        </p:nvSpPr>
        <p:spPr bwMode="auto">
          <a:xfrm rot="900000" flipH="1" flipV="1">
            <a:off x="4526375" y="5029686"/>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3" name="Freccia in giù 32"/>
          <p:cNvSpPr/>
          <p:nvPr/>
        </p:nvSpPr>
        <p:spPr bwMode="auto">
          <a:xfrm rot="6300000" flipH="1" flipV="1">
            <a:off x="3503019" y="3255969"/>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4" name="Freccia in giù 33"/>
          <p:cNvSpPr/>
          <p:nvPr/>
        </p:nvSpPr>
        <p:spPr bwMode="auto">
          <a:xfrm rot="18900000" flipH="1">
            <a:off x="3937505" y="271210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5" name="Freccia in giù 34"/>
          <p:cNvSpPr/>
          <p:nvPr/>
        </p:nvSpPr>
        <p:spPr bwMode="auto">
          <a:xfrm rot="20700000" flipH="1">
            <a:off x="4519612" y="2420594"/>
            <a:ext cx="630238" cy="577850"/>
          </a:xfrm>
          <a:prstGeom prst="downArrow">
            <a:avLst>
              <a:gd name="adj1" fmla="val 60915"/>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36"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Acteurs impliqués dans la sécurité sanitaire</a:t>
            </a:r>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ttangolo 42"/>
          <p:cNvSpPr/>
          <p:nvPr/>
        </p:nvSpPr>
        <p:spPr bwMode="auto">
          <a:xfrm>
            <a:off x="270030" y="1853825"/>
            <a:ext cx="10171205" cy="4770531"/>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45" name="Rettangolo 44"/>
          <p:cNvSpPr/>
          <p:nvPr/>
        </p:nvSpPr>
        <p:spPr bwMode="auto">
          <a:xfrm rot="10800000">
            <a:off x="360114" y="5094185"/>
            <a:ext cx="9991185" cy="1440160"/>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sz="1100"/>
          </a:p>
        </p:txBody>
      </p:sp>
      <p:sp>
        <p:nvSpPr>
          <p:cNvPr id="7" name="Rettangolo 6"/>
          <p:cNvSpPr/>
          <p:nvPr/>
        </p:nvSpPr>
        <p:spPr bwMode="auto">
          <a:xfrm>
            <a:off x="359964" y="2303875"/>
            <a:ext cx="9991185" cy="2790312"/>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sz="1100"/>
          </a:p>
        </p:txBody>
      </p:sp>
      <p:sp>
        <p:nvSpPr>
          <p:cNvPr id="1741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Finalités de la VÉ</a:t>
            </a:r>
          </a:p>
        </p:txBody>
      </p:sp>
      <p:sp>
        <p:nvSpPr>
          <p:cNvPr id="6" name="Text Box 2"/>
          <p:cNvSpPr txBox="1">
            <a:spLocks noChangeArrowheads="1"/>
          </p:cNvSpPr>
          <p:nvPr/>
        </p:nvSpPr>
        <p:spPr bwMode="auto">
          <a:xfrm>
            <a:off x="990035" y="2701953"/>
            <a:ext cx="2610290" cy="923330"/>
          </a:xfrm>
          <a:prstGeom prst="rect">
            <a:avLst/>
          </a:prstGeom>
          <a:noFill/>
          <a:ln w="9525">
            <a:noFill/>
            <a:miter lim="800000"/>
            <a:headEnd/>
            <a:tailEnd/>
          </a:ln>
        </p:spPr>
        <p:txBody>
          <a:bodyPr wrap="square" anchor="ctr">
            <a:spAutoFit/>
          </a:bodyPr>
          <a:lstStyle/>
          <a:p>
            <a:pPr algn="l">
              <a:lnSpc>
                <a:spcPct val="100000"/>
              </a:lnSpc>
              <a:spcBef>
                <a:spcPct val="0"/>
              </a:spcBef>
            </a:pPr>
            <a:r>
              <a:rPr lang="fr-FR" sz="1800" b="1" u="none" dirty="0">
                <a:latin typeface="Arial" charset="0"/>
                <a:cs typeface="Times New Roman" pitchFamily="18" charset="0"/>
              </a:rPr>
              <a:t>Détection/</a:t>
            </a:r>
            <a:br>
              <a:rPr lang="fr-FR" sz="1800" b="1" u="none" dirty="0">
                <a:latin typeface="Arial" charset="0"/>
                <a:cs typeface="Times New Roman" pitchFamily="18" charset="0"/>
              </a:rPr>
            </a:br>
            <a:r>
              <a:rPr lang="fr-FR" sz="1800" b="1" u="none" dirty="0">
                <a:latin typeface="Arial" charset="0"/>
                <a:cs typeface="Times New Roman" pitchFamily="18" charset="0"/>
              </a:rPr>
              <a:t>surveillance des risques</a:t>
            </a:r>
          </a:p>
        </p:txBody>
      </p:sp>
      <p:sp>
        <p:nvSpPr>
          <p:cNvPr id="13" name="Text Box 2"/>
          <p:cNvSpPr txBox="1">
            <a:spLocks noChangeArrowheads="1"/>
          </p:cNvSpPr>
          <p:nvPr/>
        </p:nvSpPr>
        <p:spPr bwMode="auto">
          <a:xfrm>
            <a:off x="990035" y="4284096"/>
            <a:ext cx="2610290" cy="369332"/>
          </a:xfrm>
          <a:prstGeom prst="rect">
            <a:avLst/>
          </a:prstGeom>
          <a:noFill/>
          <a:ln w="9525">
            <a:noFill/>
            <a:miter lim="800000"/>
            <a:headEnd/>
            <a:tailEnd/>
          </a:ln>
        </p:spPr>
        <p:txBody>
          <a:bodyPr wrap="square" anchor="ctr">
            <a:spAutoFit/>
          </a:bodyPr>
          <a:lstStyle/>
          <a:p>
            <a:pPr algn="l">
              <a:lnSpc>
                <a:spcPct val="100000"/>
              </a:lnSpc>
              <a:spcBef>
                <a:spcPct val="0"/>
              </a:spcBef>
            </a:pPr>
            <a:r>
              <a:rPr lang="fr-FR" sz="1800" b="1" u="none" dirty="0">
                <a:latin typeface="Arial" charset="0"/>
                <a:cs typeface="Times New Roman" pitchFamily="18" charset="0"/>
              </a:rPr>
              <a:t>Évaluation des risques</a:t>
            </a:r>
          </a:p>
        </p:txBody>
      </p:sp>
      <p:sp>
        <p:nvSpPr>
          <p:cNvPr id="14" name="Text Box 2"/>
          <p:cNvSpPr txBox="1">
            <a:spLocks noChangeArrowheads="1"/>
          </p:cNvSpPr>
          <p:nvPr/>
        </p:nvSpPr>
        <p:spPr bwMode="auto">
          <a:xfrm>
            <a:off x="815409" y="5657196"/>
            <a:ext cx="2610290" cy="369332"/>
          </a:xfrm>
          <a:prstGeom prst="rect">
            <a:avLst/>
          </a:prstGeom>
          <a:noFill/>
          <a:ln w="9525">
            <a:noFill/>
            <a:miter lim="800000"/>
            <a:headEnd/>
            <a:tailEnd/>
          </a:ln>
        </p:spPr>
        <p:txBody>
          <a:bodyPr wrap="square" anchor="ctr">
            <a:spAutoFit/>
          </a:bodyPr>
          <a:lstStyle/>
          <a:p>
            <a:pPr algn="l">
              <a:lnSpc>
                <a:spcPct val="100000"/>
              </a:lnSpc>
              <a:spcBef>
                <a:spcPct val="0"/>
              </a:spcBef>
            </a:pPr>
            <a:r>
              <a:rPr lang="fr-FR" sz="1800" b="1" u="none" dirty="0">
                <a:latin typeface="Arial" charset="0"/>
                <a:cs typeface="Times New Roman" pitchFamily="18" charset="0"/>
              </a:rPr>
              <a:t>Gestion des risques</a:t>
            </a:r>
          </a:p>
        </p:txBody>
      </p:sp>
      <p:sp>
        <p:nvSpPr>
          <p:cNvPr id="35" name="Freccia in giù 34"/>
          <p:cNvSpPr/>
          <p:nvPr/>
        </p:nvSpPr>
        <p:spPr bwMode="auto">
          <a:xfrm flipH="1">
            <a:off x="2835390" y="2535534"/>
            <a:ext cx="5040560" cy="3098712"/>
          </a:xfrm>
          <a:prstGeom prst="downArrow">
            <a:avLst>
              <a:gd name="adj1" fmla="val 83263"/>
              <a:gd name="adj2" fmla="val 17588"/>
            </a:avLst>
          </a:prstGeom>
          <a:solidFill>
            <a:schemeClr val="bg1">
              <a:lumMod val="85000"/>
              <a:alpha val="20000"/>
            </a:schemeClr>
          </a:solidFill>
          <a:ln w="12700" cap="flat" cmpd="sng" algn="ctr">
            <a:solidFill>
              <a:schemeClr val="tx1">
                <a:alpha val="20000"/>
              </a:schemeClr>
            </a:solidFill>
            <a:prstDash val="solid"/>
            <a:round/>
            <a:headEnd type="none" w="med" len="med"/>
            <a:tailEnd type="none" w="med" len="med"/>
          </a:ln>
          <a:effectLst/>
        </p:spPr>
        <p:txBody>
          <a:bodyPr wrap="none" anchor="ctr"/>
          <a:lstStyle/>
          <a:p>
            <a:pPr>
              <a:defRPr/>
            </a:pPr>
            <a:endParaRPr lang="it-IT" dirty="0">
              <a:ln>
                <a:solidFill>
                  <a:srgbClr val="69AE23"/>
                </a:solidFill>
              </a:ln>
              <a:solidFill>
                <a:schemeClr val="bg1">
                  <a:lumMod val="85000"/>
                </a:schemeClr>
              </a:solidFill>
            </a:endParaRPr>
          </a:p>
        </p:txBody>
      </p:sp>
      <p:sp>
        <p:nvSpPr>
          <p:cNvPr id="30" name="Text Box 2"/>
          <p:cNvSpPr txBox="1">
            <a:spLocks noChangeArrowheads="1"/>
          </p:cNvSpPr>
          <p:nvPr/>
        </p:nvSpPr>
        <p:spPr bwMode="auto">
          <a:xfrm>
            <a:off x="3375300" y="2651140"/>
            <a:ext cx="4095455" cy="646331"/>
          </a:xfrm>
          <a:prstGeom prst="rect">
            <a:avLst/>
          </a:prstGeom>
          <a:noFill/>
          <a:ln w="9525">
            <a:noFill/>
            <a:miter lim="800000"/>
            <a:headEnd/>
            <a:tailEnd/>
          </a:ln>
        </p:spPr>
        <p:txBody>
          <a:bodyPr wrap="square" anchor="ctr">
            <a:spAutoFit/>
          </a:bodyPr>
          <a:lstStyle/>
          <a:p>
            <a:pPr algn="l">
              <a:lnSpc>
                <a:spcPct val="100000"/>
              </a:lnSpc>
              <a:spcBef>
                <a:spcPct val="0"/>
              </a:spcBef>
            </a:pPr>
            <a:r>
              <a:rPr lang="fr-FR" sz="1800" u="none">
                <a:latin typeface="Arial" charset="0"/>
                <a:cs typeface="Times New Roman" pitchFamily="18" charset="0"/>
              </a:rPr>
              <a:t>Détecter et surveiller les informations et les menaces pour la santé publique</a:t>
            </a:r>
          </a:p>
        </p:txBody>
      </p:sp>
      <p:sp>
        <p:nvSpPr>
          <p:cNvPr id="31" name="Text Box 2"/>
          <p:cNvSpPr txBox="1">
            <a:spLocks noChangeArrowheads="1"/>
          </p:cNvSpPr>
          <p:nvPr/>
        </p:nvSpPr>
        <p:spPr bwMode="auto">
          <a:xfrm>
            <a:off x="3375300" y="3297470"/>
            <a:ext cx="4095455" cy="369332"/>
          </a:xfrm>
          <a:prstGeom prst="rect">
            <a:avLst/>
          </a:prstGeom>
          <a:noFill/>
          <a:ln w="9525">
            <a:noFill/>
            <a:miter lim="800000"/>
            <a:headEnd/>
            <a:tailEnd/>
          </a:ln>
        </p:spPr>
        <p:txBody>
          <a:bodyPr wrap="square" anchor="ctr">
            <a:spAutoFit/>
          </a:bodyPr>
          <a:lstStyle/>
          <a:p>
            <a:pPr algn="l">
              <a:lnSpc>
                <a:spcPct val="100000"/>
              </a:lnSpc>
              <a:spcBef>
                <a:spcPct val="0"/>
              </a:spcBef>
              <a:buFont typeface="Arial" pitchFamily="34" charset="0"/>
              <a:buChar char="•"/>
            </a:pPr>
            <a:r>
              <a:rPr lang="fr-FR" sz="1800" u="none">
                <a:latin typeface="Arial" charset="0"/>
                <a:cs typeface="Times New Roman" pitchFamily="18" charset="0"/>
              </a:rPr>
              <a:t>Enquêter sur les alertes</a:t>
            </a:r>
          </a:p>
        </p:txBody>
      </p:sp>
      <p:sp>
        <p:nvSpPr>
          <p:cNvPr id="32" name="Text Box 2"/>
          <p:cNvSpPr txBox="1">
            <a:spLocks noChangeArrowheads="1"/>
          </p:cNvSpPr>
          <p:nvPr/>
        </p:nvSpPr>
        <p:spPr bwMode="auto">
          <a:xfrm>
            <a:off x="3362456" y="4138282"/>
            <a:ext cx="4095455" cy="1200329"/>
          </a:xfrm>
          <a:prstGeom prst="rect">
            <a:avLst/>
          </a:prstGeom>
          <a:noFill/>
          <a:ln w="9525">
            <a:noFill/>
            <a:miter lim="800000"/>
            <a:headEnd/>
            <a:tailEnd/>
          </a:ln>
        </p:spPr>
        <p:txBody>
          <a:bodyPr wrap="square" anchor="ctr">
            <a:spAutoFit/>
          </a:bodyPr>
          <a:lstStyle/>
          <a:p>
            <a:pPr algn="l">
              <a:lnSpc>
                <a:spcPct val="100000"/>
              </a:lnSpc>
              <a:spcBef>
                <a:spcPct val="0"/>
              </a:spcBef>
              <a:buFont typeface="Arial" pitchFamily="34" charset="0"/>
              <a:buChar char="•"/>
            </a:pPr>
            <a:r>
              <a:rPr lang="fr-FR" sz="1800" u="none" dirty="0">
                <a:latin typeface="Arial" charset="0"/>
                <a:cs typeface="Times New Roman" pitchFamily="18" charset="0"/>
              </a:rPr>
              <a:t> Évaluer les risques</a:t>
            </a:r>
          </a:p>
          <a:p>
            <a:pPr algn="l">
              <a:lnSpc>
                <a:spcPct val="100000"/>
              </a:lnSpc>
              <a:spcBef>
                <a:spcPct val="0"/>
              </a:spcBef>
              <a:buFont typeface="Arial" pitchFamily="34" charset="0"/>
              <a:buChar char="•"/>
            </a:pPr>
            <a:r>
              <a:rPr lang="fr-FR" sz="1800" u="none" dirty="0">
                <a:latin typeface="Arial" charset="0"/>
                <a:cs typeface="Times New Roman" pitchFamily="18" charset="0"/>
              </a:rPr>
              <a:t> Proposer des options de réponse</a:t>
            </a:r>
          </a:p>
          <a:p>
            <a:pPr algn="l">
              <a:lnSpc>
                <a:spcPct val="100000"/>
              </a:lnSpc>
              <a:spcBef>
                <a:spcPct val="0"/>
              </a:spcBef>
              <a:buFont typeface="Arial" pitchFamily="34" charset="0"/>
              <a:buChar char="•"/>
            </a:pPr>
            <a:r>
              <a:rPr lang="fr-FR" sz="1800" u="none" dirty="0">
                <a:latin typeface="Arial" charset="0"/>
                <a:cs typeface="Times New Roman" pitchFamily="18" charset="0"/>
              </a:rPr>
              <a:t> Prodiguer des conseils scientifiques</a:t>
            </a:r>
          </a:p>
          <a:p>
            <a:pPr algn="l">
              <a:lnSpc>
                <a:spcPct val="100000"/>
              </a:lnSpc>
              <a:spcBef>
                <a:spcPct val="0"/>
              </a:spcBef>
              <a:buFont typeface="Arial" pitchFamily="34" charset="0"/>
              <a:buChar char="•"/>
            </a:pPr>
            <a:endParaRPr lang="en-GB" sz="1800" u="none" dirty="0">
              <a:latin typeface="Arial" charset="0"/>
              <a:cs typeface="Times New Roman" pitchFamily="18" charset="0"/>
            </a:endParaRPr>
          </a:p>
        </p:txBody>
      </p:sp>
      <p:sp>
        <p:nvSpPr>
          <p:cNvPr id="36" name="Text Box 2"/>
          <p:cNvSpPr txBox="1">
            <a:spLocks noChangeArrowheads="1"/>
          </p:cNvSpPr>
          <p:nvPr/>
        </p:nvSpPr>
        <p:spPr bwMode="auto">
          <a:xfrm>
            <a:off x="3362457" y="5623050"/>
            <a:ext cx="4333473" cy="877163"/>
          </a:xfrm>
          <a:prstGeom prst="rect">
            <a:avLst/>
          </a:prstGeom>
          <a:noFill/>
          <a:ln w="9525">
            <a:noFill/>
            <a:miter lim="800000"/>
            <a:headEnd/>
            <a:tailEnd/>
          </a:ln>
        </p:spPr>
        <p:txBody>
          <a:bodyPr wrap="square" anchor="ctr">
            <a:spAutoFit/>
          </a:bodyPr>
          <a:lstStyle/>
          <a:p>
            <a:pPr algn="l">
              <a:lnSpc>
                <a:spcPct val="100000"/>
              </a:lnSpc>
              <a:spcBef>
                <a:spcPct val="0"/>
              </a:spcBef>
            </a:pPr>
            <a:r>
              <a:rPr lang="fr-FR" sz="1700" u="none" dirty="0">
                <a:latin typeface="Arial" charset="0"/>
                <a:cs typeface="Times New Roman" pitchFamily="18" charset="0"/>
              </a:rPr>
              <a:t>Mettre en œuvre des mesures de contrôle </a:t>
            </a:r>
          </a:p>
          <a:p>
            <a:pPr algn="l">
              <a:lnSpc>
                <a:spcPct val="100000"/>
              </a:lnSpc>
              <a:spcBef>
                <a:spcPct val="0"/>
              </a:spcBef>
            </a:pPr>
            <a:r>
              <a:rPr lang="fr-FR" sz="1700" u="none" dirty="0">
                <a:latin typeface="Arial" charset="0"/>
                <a:cs typeface="Times New Roman" pitchFamily="18" charset="0"/>
              </a:rPr>
              <a:t>Prodiguer des conseils scientifiques</a:t>
            </a:r>
          </a:p>
          <a:p>
            <a:pPr algn="l">
              <a:lnSpc>
                <a:spcPct val="100000"/>
              </a:lnSpc>
              <a:spcBef>
                <a:spcPct val="0"/>
              </a:spcBef>
            </a:pPr>
            <a:endParaRPr lang="en-GB" sz="1700" u="none" dirty="0">
              <a:latin typeface="Arial" charset="0"/>
              <a:cs typeface="Times New Roman" pitchFamily="18" charset="0"/>
            </a:endParaRPr>
          </a:p>
        </p:txBody>
      </p:sp>
      <p:sp>
        <p:nvSpPr>
          <p:cNvPr id="42" name="Rettangolo 41"/>
          <p:cNvSpPr/>
          <p:nvPr/>
        </p:nvSpPr>
        <p:spPr bwMode="auto">
          <a:xfrm>
            <a:off x="359964" y="2303875"/>
            <a:ext cx="9991185" cy="4230471"/>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48" name="Text Box 35"/>
          <p:cNvSpPr txBox="1">
            <a:spLocks noChangeArrowheads="1"/>
          </p:cNvSpPr>
          <p:nvPr/>
        </p:nvSpPr>
        <p:spPr bwMode="auto">
          <a:xfrm>
            <a:off x="7332536" y="2753926"/>
            <a:ext cx="2992907" cy="692497"/>
          </a:xfrm>
          <a:prstGeom prst="rect">
            <a:avLst/>
          </a:prstGeom>
          <a:noFill/>
          <a:ln w="9525" algn="ctr">
            <a:noFill/>
            <a:miter lim="800000"/>
            <a:headEnd/>
            <a:tailEnd/>
          </a:ln>
        </p:spPr>
        <p:txBody>
          <a:bodyPr wrap="square" lIns="0" tIns="0" rIns="0" bIns="0">
            <a:spAutoFit/>
          </a:bodyPr>
          <a:lstStyle/>
          <a:p>
            <a:pPr>
              <a:spcBef>
                <a:spcPct val="15000"/>
              </a:spcBef>
              <a:spcAft>
                <a:spcPct val="15000"/>
              </a:spcAft>
            </a:pPr>
            <a:r>
              <a:rPr lang="fr-FR" sz="2500" b="1" u="none" noProof="1">
                <a:solidFill>
                  <a:schemeClr val="bg1">
                    <a:lumMod val="65000"/>
                  </a:schemeClr>
                </a:solidFill>
                <a:latin typeface="Tahoma" pitchFamily="34" charset="0"/>
              </a:rPr>
              <a:t>Veille épidémiologique</a:t>
            </a:r>
          </a:p>
        </p:txBody>
      </p:sp>
      <p:sp>
        <p:nvSpPr>
          <p:cNvPr id="3" name="Rectangle 2"/>
          <p:cNvSpPr/>
          <p:nvPr/>
        </p:nvSpPr>
        <p:spPr bwMode="auto">
          <a:xfrm>
            <a:off x="815409" y="2506860"/>
            <a:ext cx="9470273" cy="1575175"/>
          </a:xfrm>
          <a:prstGeom prst="rect">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a:ln>
                <a:noFill/>
              </a:ln>
              <a:solidFill>
                <a:schemeClr val="tx1"/>
              </a:solidFill>
              <a:effectLst/>
              <a:latin typeface="Microsoft Sans Serif" pitchFamily="34" charset="0"/>
            </a:endParaRPr>
          </a:p>
        </p:txBody>
      </p:sp>
      <p:sp>
        <p:nvSpPr>
          <p:cNvPr id="2" name="TextBox 1"/>
          <p:cNvSpPr txBox="1"/>
          <p:nvPr/>
        </p:nvSpPr>
        <p:spPr>
          <a:xfrm>
            <a:off x="7457911" y="5499230"/>
            <a:ext cx="2758299" cy="258532"/>
          </a:xfrm>
          <a:prstGeom prst="rect">
            <a:avLst/>
          </a:prstGeom>
          <a:noFill/>
        </p:spPr>
        <p:txBody>
          <a:bodyPr wrap="square" rtlCol="0">
            <a:spAutoFit/>
          </a:bodyPr>
          <a:lstStyle/>
          <a:p>
            <a:r>
              <a:rPr lang="fr-FR"/>
              <a:t>Lien vers la VÉ à l’échelle de l’UE</a:t>
            </a:r>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3"/>
          <p:cNvGrpSpPr/>
          <p:nvPr/>
        </p:nvGrpSpPr>
        <p:grpSpPr>
          <a:xfrm>
            <a:off x="0" y="1178750"/>
            <a:ext cx="5265660" cy="5679250"/>
            <a:chOff x="0" y="1178750"/>
            <a:chExt cx="5265660" cy="5679250"/>
          </a:xfrm>
        </p:grpSpPr>
        <p:sp>
          <p:nvSpPr>
            <p:cNvPr id="5" name="Rettangolo 4"/>
            <p:cNvSpPr/>
            <p:nvPr/>
          </p:nvSpPr>
          <p:spPr bwMode="auto">
            <a:xfrm rot="5400000">
              <a:off x="-112476" y="1291226"/>
              <a:ext cx="5490611" cy="5265659"/>
            </a:xfrm>
            <a:prstGeom prst="rect">
              <a:avLst/>
            </a:prstGeom>
            <a:gradFill>
              <a:gsLst>
                <a:gs pos="0">
                  <a:schemeClr val="bg1"/>
                </a:gs>
                <a:gs pos="100000">
                  <a:srgbClr val="DDDDDD"/>
                </a:gs>
              </a:gsLst>
              <a:path path="circle">
                <a:fillToRect l="100000" b="100000"/>
              </a:path>
            </a:gradFill>
            <a:ln w="12700" cap="flat" cmpd="sng" algn="ctr">
              <a:noFill/>
              <a:prstDash val="solid"/>
              <a:round/>
              <a:headEnd type="none" w="med" len="med"/>
              <a:tailEnd type="none" w="med" len="med"/>
            </a:ln>
            <a:effectLst/>
          </p:spPr>
          <p:txBody>
            <a:bodyPr wrap="none" anchor="ctr"/>
            <a:lstStyle/>
            <a:p>
              <a:pPr>
                <a:defRPr/>
              </a:pPr>
              <a:endParaRPr lang="it-IT"/>
            </a:p>
          </p:txBody>
        </p:sp>
        <p:cxnSp>
          <p:nvCxnSpPr>
            <p:cNvPr id="6" name="Connettore 1 42"/>
            <p:cNvCxnSpPr>
              <a:cxnSpLocks noChangeShapeType="1"/>
            </p:cNvCxnSpPr>
            <p:nvPr/>
          </p:nvCxnSpPr>
          <p:spPr bwMode="auto">
            <a:xfrm rot="5400000">
              <a:off x="2426035" y="4018375"/>
              <a:ext cx="5679250" cy="0"/>
            </a:xfrm>
            <a:prstGeom prst="line">
              <a:avLst/>
            </a:prstGeom>
            <a:noFill/>
            <a:ln w="12700" algn="ctr">
              <a:solidFill>
                <a:srgbClr val="69AE23"/>
              </a:solidFill>
              <a:round/>
              <a:headEnd/>
              <a:tailEnd/>
            </a:ln>
          </p:spPr>
        </p:cxnSp>
      </p:grpSp>
      <p:sp>
        <p:nvSpPr>
          <p:cNvPr id="38"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Le cadre de la veille épidémiologique</a:t>
            </a:r>
          </a:p>
        </p:txBody>
      </p:sp>
      <p:sp>
        <p:nvSpPr>
          <p:cNvPr id="42" name="Text Box 35"/>
          <p:cNvSpPr txBox="1">
            <a:spLocks noChangeArrowheads="1"/>
          </p:cNvSpPr>
          <p:nvPr/>
        </p:nvSpPr>
        <p:spPr bwMode="auto">
          <a:xfrm>
            <a:off x="1252538" y="1448780"/>
            <a:ext cx="3972115" cy="1154162"/>
          </a:xfrm>
          <a:prstGeom prst="rect">
            <a:avLst/>
          </a:prstGeom>
          <a:noFill/>
          <a:ln w="9525" algn="ctr">
            <a:noFill/>
            <a:miter lim="800000"/>
            <a:headEnd/>
            <a:tailEnd/>
          </a:ln>
        </p:spPr>
        <p:txBody>
          <a:bodyPr wrap="square" lIns="0" tIns="0" rIns="0" bIns="0">
            <a:spAutoFit/>
          </a:bodyPr>
          <a:lstStyle/>
          <a:p>
            <a:pPr algn="l">
              <a:spcBef>
                <a:spcPct val="15000"/>
              </a:spcBef>
              <a:spcAft>
                <a:spcPct val="15000"/>
              </a:spcAft>
            </a:pPr>
            <a:r>
              <a:rPr lang="fr-FR" sz="2500" b="1" u="none" noProof="1">
                <a:solidFill>
                  <a:schemeClr val="bg1">
                    <a:lumMod val="50000"/>
                  </a:schemeClr>
                </a:solidFill>
                <a:latin typeface="Tahoma" pitchFamily="34" charset="0"/>
              </a:rPr>
              <a:t>Surveillance standard</a:t>
            </a:r>
          </a:p>
          <a:p>
            <a:pPr algn="l">
              <a:spcBef>
                <a:spcPct val="15000"/>
              </a:spcBef>
              <a:spcAft>
                <a:spcPct val="15000"/>
              </a:spcAft>
            </a:pPr>
            <a:r>
              <a:rPr lang="fr-FR" sz="2500" b="1" u="none" noProof="1">
                <a:solidFill>
                  <a:schemeClr val="bg1">
                    <a:lumMod val="65000"/>
                  </a:schemeClr>
                </a:solidFill>
                <a:latin typeface="Tahoma" pitchFamily="34" charset="0"/>
              </a:rPr>
              <a:t>Surveillance fondée sur les indicateurs (SFI)</a:t>
            </a:r>
          </a:p>
        </p:txBody>
      </p:sp>
      <p:sp>
        <p:nvSpPr>
          <p:cNvPr id="43" name="Text Box 35"/>
          <p:cNvSpPr txBox="1">
            <a:spLocks noChangeArrowheads="1"/>
          </p:cNvSpPr>
          <p:nvPr/>
        </p:nvSpPr>
        <p:spPr bwMode="auto">
          <a:xfrm>
            <a:off x="6525803" y="1448780"/>
            <a:ext cx="4279545" cy="1500411"/>
          </a:xfrm>
          <a:prstGeom prst="rect">
            <a:avLst/>
          </a:prstGeom>
          <a:noFill/>
          <a:ln w="9525" algn="ctr">
            <a:noFill/>
            <a:miter lim="800000"/>
            <a:headEnd/>
            <a:tailEnd/>
          </a:ln>
        </p:spPr>
        <p:txBody>
          <a:bodyPr wrap="square" lIns="0" tIns="0" rIns="0" bIns="0">
            <a:spAutoFit/>
          </a:bodyPr>
          <a:lstStyle/>
          <a:p>
            <a:pPr algn="l">
              <a:spcBef>
                <a:spcPct val="15000"/>
              </a:spcBef>
              <a:spcAft>
                <a:spcPct val="15000"/>
              </a:spcAft>
            </a:pPr>
            <a:r>
              <a:rPr lang="fr-FR" sz="2500" b="1" u="none" noProof="1">
                <a:solidFill>
                  <a:schemeClr val="bg1">
                    <a:lumMod val="50000"/>
                  </a:schemeClr>
                </a:solidFill>
                <a:latin typeface="Tahoma" pitchFamily="34" charset="0"/>
              </a:rPr>
              <a:t>Surveillance des événements</a:t>
            </a:r>
          </a:p>
          <a:p>
            <a:pPr algn="l">
              <a:spcBef>
                <a:spcPct val="15000"/>
              </a:spcBef>
              <a:spcAft>
                <a:spcPct val="15000"/>
              </a:spcAft>
            </a:pPr>
            <a:r>
              <a:rPr lang="fr-FR" sz="2500" b="1" u="none" noProof="1">
                <a:solidFill>
                  <a:schemeClr val="bg1">
                    <a:lumMod val="65000"/>
                  </a:schemeClr>
                </a:solidFill>
                <a:latin typeface="Tahoma" pitchFamily="34" charset="0"/>
              </a:rPr>
              <a:t>Surveillance fondée sur les événements (SFE)</a:t>
            </a:r>
          </a:p>
        </p:txBody>
      </p:sp>
      <p:sp>
        <p:nvSpPr>
          <p:cNvPr id="45" name="Text Box 22"/>
          <p:cNvSpPr txBox="1">
            <a:spLocks noChangeArrowheads="1"/>
          </p:cNvSpPr>
          <p:nvPr/>
        </p:nvSpPr>
        <p:spPr bwMode="auto">
          <a:xfrm>
            <a:off x="356338" y="2949191"/>
            <a:ext cx="4635444" cy="1815882"/>
          </a:xfrm>
          <a:prstGeom prst="rect">
            <a:avLst/>
          </a:prstGeom>
          <a:noFill/>
          <a:ln w="9525">
            <a:noFill/>
            <a:miter lim="800000"/>
            <a:headEnd/>
            <a:tailEnd/>
          </a:ln>
        </p:spPr>
        <p:txBody>
          <a:bodyPr wrap="square">
            <a:spAutoFit/>
          </a:bodyPr>
          <a:lstStyle/>
          <a:p>
            <a:pPr marL="190500" indent="-187325" algn="l">
              <a:lnSpc>
                <a:spcPct val="100000"/>
              </a:lnSpc>
              <a:spcBef>
                <a:spcPct val="0"/>
              </a:spcBef>
              <a:buFontTx/>
              <a:buChar char="•"/>
            </a:pPr>
            <a:r>
              <a:rPr lang="fr-FR" sz="1600" u="none" noProof="1">
                <a:latin typeface="Arial" charset="0"/>
                <a:cs typeface="Times New Roman" pitchFamily="18" charset="0"/>
              </a:rPr>
              <a:t>Objectif: détecter les</a:t>
            </a:r>
            <a:r>
              <a:rPr lang="fr-FR" sz="1600" b="1" u="none" noProof="1">
                <a:latin typeface="Arial" charset="0"/>
                <a:cs typeface="Times New Roman" pitchFamily="18" charset="0"/>
              </a:rPr>
              <a:t> profils épidémiologiques inhabituels</a:t>
            </a:r>
            <a:r>
              <a:rPr lang="fr-FR" sz="1600" u="none" noProof="1">
                <a:latin typeface="Arial" charset="0"/>
                <a:cs typeface="Times New Roman" pitchFamily="18" charset="0"/>
              </a:rPr>
              <a:t> par le biais de l’analyse et de l’interprétation d'</a:t>
            </a:r>
            <a:r>
              <a:rPr lang="fr-FR" sz="1600" b="1" u="none" noProof="1">
                <a:latin typeface="Arial" charset="0"/>
                <a:cs typeface="Times New Roman" pitchFamily="18" charset="0"/>
              </a:rPr>
              <a:t>indicateurs communs</a:t>
            </a:r>
            <a:r>
              <a:rPr lang="fr-FR" sz="1600" u="none" noProof="1">
                <a:latin typeface="Arial" charset="0"/>
                <a:cs typeface="Times New Roman" pitchFamily="18" charset="0"/>
              </a:rPr>
              <a:t> (nombre de cas comparé à la même période les années précédentes, proportions, taux, tendances...)</a:t>
            </a:r>
          </a:p>
          <a:p>
            <a:pPr marL="190500" indent="-187325" algn="l">
              <a:lnSpc>
                <a:spcPct val="100000"/>
              </a:lnSpc>
              <a:spcBef>
                <a:spcPct val="0"/>
              </a:spcBef>
              <a:buFontTx/>
              <a:buChar char="•"/>
            </a:pPr>
            <a:endParaRPr lang="en-US" sz="1600" u="none" noProof="1">
              <a:latin typeface="Arial" charset="0"/>
              <a:cs typeface="Times New Roman" pitchFamily="18" charset="0"/>
            </a:endParaRPr>
          </a:p>
        </p:txBody>
      </p:sp>
      <p:sp>
        <p:nvSpPr>
          <p:cNvPr id="46" name="Text Box 22"/>
          <p:cNvSpPr txBox="1">
            <a:spLocks noChangeArrowheads="1"/>
          </p:cNvSpPr>
          <p:nvPr/>
        </p:nvSpPr>
        <p:spPr bwMode="auto">
          <a:xfrm>
            <a:off x="5625700" y="3032082"/>
            <a:ext cx="4815535" cy="830997"/>
          </a:xfrm>
          <a:prstGeom prst="rect">
            <a:avLst/>
          </a:prstGeom>
          <a:noFill/>
          <a:ln w="9525">
            <a:noFill/>
            <a:miter lim="800000"/>
            <a:headEnd/>
            <a:tailEnd/>
          </a:ln>
        </p:spPr>
        <p:txBody>
          <a:bodyPr wrap="square">
            <a:spAutoFit/>
          </a:bodyPr>
          <a:lstStyle/>
          <a:p>
            <a:pPr marL="190500" indent="-187325" algn="l">
              <a:lnSpc>
                <a:spcPct val="100000"/>
              </a:lnSpc>
              <a:spcBef>
                <a:spcPct val="0"/>
              </a:spcBef>
              <a:buFont typeface="Arial" pitchFamily="34" charset="0"/>
              <a:buChar char="•"/>
            </a:pPr>
            <a:r>
              <a:rPr lang="fr-FR" sz="1600" u="none" noProof="1">
                <a:latin typeface="Arial" charset="0"/>
                <a:cs typeface="Times New Roman" pitchFamily="18" charset="0"/>
              </a:rPr>
              <a:t>Objectif: détecter les </a:t>
            </a:r>
            <a:r>
              <a:rPr lang="fr-FR" sz="1600" b="1" u="none" noProof="1">
                <a:latin typeface="Arial" charset="0"/>
                <a:cs typeface="Times New Roman" pitchFamily="18" charset="0"/>
              </a:rPr>
              <a:t>événements de santé publique</a:t>
            </a:r>
            <a:r>
              <a:rPr lang="fr-FR" sz="1600" u="none" noProof="1">
                <a:latin typeface="Arial" charset="0"/>
                <a:cs typeface="Times New Roman" pitchFamily="18" charset="0"/>
              </a:rPr>
              <a:t> en captant des </a:t>
            </a:r>
            <a:r>
              <a:rPr lang="fr-FR" sz="1600" b="1" u="none" noProof="1">
                <a:latin typeface="Arial" charset="0"/>
                <a:cs typeface="Times New Roman" pitchFamily="18" charset="0"/>
              </a:rPr>
              <a:t>informations</a:t>
            </a:r>
            <a:r>
              <a:rPr lang="fr-FR" sz="1600" u="none" noProof="1">
                <a:latin typeface="Arial" charset="0"/>
                <a:cs typeface="Times New Roman" pitchFamily="18" charset="0"/>
              </a:rPr>
              <a:t> ad-hoc émises par des sources officielles et officieuses</a:t>
            </a:r>
          </a:p>
        </p:txBody>
      </p:sp>
      <p:sp>
        <p:nvSpPr>
          <p:cNvPr id="47" name="Text Box 18"/>
          <p:cNvSpPr txBox="1">
            <a:spLocks noChangeArrowheads="1"/>
          </p:cNvSpPr>
          <p:nvPr/>
        </p:nvSpPr>
        <p:spPr bwMode="auto">
          <a:xfrm>
            <a:off x="360115" y="5274205"/>
            <a:ext cx="9991110" cy="1035115"/>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tIns="144000" bIns="144000" anchor="ctr"/>
          <a:lstStyle/>
          <a:p>
            <a:r>
              <a:rPr lang="fr-FR" sz="1800" b="1" u="none" noProof="1">
                <a:solidFill>
                  <a:srgbClr val="FFFFFF"/>
                </a:solidFill>
                <a:latin typeface="Tahoma" pitchFamily="34" charset="0"/>
              </a:rPr>
              <a:t>Ce tutoriel se concentre principalement sur la surveillance fondée sur les événements  </a:t>
            </a:r>
          </a:p>
        </p:txBody>
      </p:sp>
      <p:sp>
        <p:nvSpPr>
          <p:cNvPr id="48" name="Text Box 22"/>
          <p:cNvSpPr txBox="1">
            <a:spLocks noChangeArrowheads="1"/>
          </p:cNvSpPr>
          <p:nvPr/>
        </p:nvSpPr>
        <p:spPr bwMode="auto">
          <a:xfrm>
            <a:off x="5608591" y="4554124"/>
            <a:ext cx="4815535" cy="338554"/>
          </a:xfrm>
          <a:prstGeom prst="rect">
            <a:avLst/>
          </a:prstGeom>
          <a:noFill/>
          <a:ln w="9525">
            <a:noFill/>
            <a:miter lim="800000"/>
            <a:headEnd/>
            <a:tailEnd/>
          </a:ln>
        </p:spPr>
        <p:txBody>
          <a:bodyPr wrap="square">
            <a:spAutoFit/>
          </a:bodyPr>
          <a:lstStyle/>
          <a:p>
            <a:pPr marL="190500" lvl="1" indent="-187325" algn="l">
              <a:lnSpc>
                <a:spcPct val="100000"/>
              </a:lnSpc>
              <a:spcBef>
                <a:spcPct val="0"/>
              </a:spcBef>
              <a:buFont typeface="Arial" pitchFamily="34" charset="0"/>
              <a:buChar char="•"/>
            </a:pPr>
            <a:r>
              <a:rPr lang="fr-FR" sz="1600" u="none" noProof="1">
                <a:latin typeface="Arial" charset="0"/>
                <a:cs typeface="Times New Roman" pitchFamily="18" charset="0"/>
              </a:rPr>
              <a:t>Également pour les maladies </a:t>
            </a:r>
            <a:r>
              <a:rPr lang="fr-FR" sz="1600" b="1" u="none" noProof="1">
                <a:latin typeface="Arial" charset="0"/>
                <a:cs typeface="Times New Roman" pitchFamily="18" charset="0"/>
              </a:rPr>
              <a:t>inconnues</a:t>
            </a:r>
            <a:r>
              <a:rPr lang="fr-FR" sz="1600" u="none" noProof="1">
                <a:latin typeface="Arial" charset="0"/>
                <a:cs typeface="Times New Roman" pitchFamily="18" charset="0"/>
              </a:rPr>
              <a:t> ou non confirmées</a:t>
            </a:r>
          </a:p>
        </p:txBody>
      </p:sp>
      <p:sp>
        <p:nvSpPr>
          <p:cNvPr id="49" name="Text Box 22"/>
          <p:cNvSpPr txBox="1">
            <a:spLocks noChangeArrowheads="1"/>
          </p:cNvSpPr>
          <p:nvPr/>
        </p:nvSpPr>
        <p:spPr bwMode="auto">
          <a:xfrm>
            <a:off x="345520" y="4610163"/>
            <a:ext cx="4635515" cy="338554"/>
          </a:xfrm>
          <a:prstGeom prst="rect">
            <a:avLst/>
          </a:prstGeom>
          <a:noFill/>
          <a:ln w="9525">
            <a:noFill/>
            <a:miter lim="800000"/>
            <a:headEnd/>
            <a:tailEnd/>
          </a:ln>
        </p:spPr>
        <p:txBody>
          <a:bodyPr wrap="square">
            <a:spAutoFit/>
          </a:bodyPr>
          <a:lstStyle/>
          <a:p>
            <a:pPr marL="190500" lvl="1" indent="-187325" algn="l" eaLnBrk="1" hangingPunct="1">
              <a:lnSpc>
                <a:spcPct val="100000"/>
              </a:lnSpc>
              <a:spcBef>
                <a:spcPct val="0"/>
              </a:spcBef>
              <a:buFont typeface="Arial" pitchFamily="34" charset="0"/>
              <a:buChar char="•"/>
            </a:pPr>
            <a:r>
              <a:rPr lang="fr-FR" sz="1600" u="none" noProof="1">
                <a:latin typeface="Arial" charset="0"/>
                <a:cs typeface="Times New Roman" pitchFamily="18" charset="0"/>
              </a:rPr>
              <a:t>Pour les maladies </a:t>
            </a:r>
            <a:r>
              <a:rPr lang="fr-FR" sz="1600" b="1" u="none" noProof="1">
                <a:latin typeface="Arial" charset="0"/>
                <a:cs typeface="Times New Roman" pitchFamily="18" charset="0"/>
              </a:rPr>
              <a:t>connues</a:t>
            </a: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fr-FR" sz="1800" b="1" u="none">
                <a:solidFill>
                  <a:srgbClr val="69AE23"/>
                </a:solidFill>
                <a:latin typeface="Arial" charset="0"/>
              </a:rPr>
              <a:t>Le cadre de la veille épidémiologique</a:t>
            </a:r>
          </a:p>
        </p:txBody>
      </p:sp>
      <p:sp>
        <p:nvSpPr>
          <p:cNvPr id="2" name="Rectangle 1"/>
          <p:cNvSpPr/>
          <p:nvPr/>
        </p:nvSpPr>
        <p:spPr bwMode="auto">
          <a:xfrm>
            <a:off x="1669778" y="2978950"/>
            <a:ext cx="6480720" cy="3510390"/>
          </a:xfrm>
          <a:prstGeom prst="rect">
            <a:avLst/>
          </a:prstGeom>
          <a:solidFill>
            <a:schemeClr val="bg1">
              <a:lumMod val="50000"/>
              <a:alpha val="25000"/>
            </a:schemeClr>
          </a:solidFill>
          <a:ln w="28575" cap="flat" cmpd="sng" algn="ctr">
            <a:solidFill>
              <a:schemeClr val="bg1">
                <a:lumMod val="6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a:ln>
                <a:noFill/>
              </a:ln>
              <a:solidFill>
                <a:schemeClr val="tx1"/>
              </a:solidFill>
              <a:effectLst/>
              <a:latin typeface="Microsoft Sans Serif" pitchFamily="34" charset="0"/>
            </a:endParaRPr>
          </a:p>
        </p:txBody>
      </p:sp>
      <p:cxnSp>
        <p:nvCxnSpPr>
          <p:cNvPr id="5" name="Straight Arrow Connector 4"/>
          <p:cNvCxnSpPr/>
          <p:nvPr/>
        </p:nvCxnSpPr>
        <p:spPr bwMode="auto">
          <a:xfrm>
            <a:off x="8150498" y="2258870"/>
            <a:ext cx="863805" cy="0"/>
          </a:xfrm>
          <a:prstGeom prst="straightConnector1">
            <a:avLst/>
          </a:prstGeom>
          <a:ln w="28575">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762998" y="2470917"/>
            <a:ext cx="2502609" cy="258532"/>
          </a:xfrm>
          <a:prstGeom prst="rect">
            <a:avLst/>
          </a:prstGeom>
          <a:noFill/>
        </p:spPr>
        <p:txBody>
          <a:bodyPr wrap="none" rtlCol="0">
            <a:spAutoFit/>
          </a:bodyPr>
          <a:lstStyle/>
          <a:p>
            <a:r>
              <a:rPr lang="fr-FR"/>
              <a:t>Voir unité Détection pour plus d'informations</a:t>
            </a:r>
          </a:p>
        </p:txBody>
      </p:sp>
      <p:pic>
        <p:nvPicPr>
          <p:cNvPr id="8" name="Picture 7">
            <a:extLst>
              <a:ext uri="{FF2B5EF4-FFF2-40B4-BE49-F238E27FC236}">
                <a16:creationId xmlns:a16="http://schemas.microsoft.com/office/drawing/2014/main" id="{093409A8-9810-473D-B5CC-1790526488DF}"/>
              </a:ext>
            </a:extLst>
          </p:cNvPr>
          <p:cNvPicPr>
            <a:picLocks noChangeAspect="1"/>
          </p:cNvPicPr>
          <p:nvPr/>
        </p:nvPicPr>
        <p:blipFill>
          <a:blip r:embed="rId3"/>
          <a:stretch>
            <a:fillRect/>
          </a:stretch>
        </p:blipFill>
        <p:spPr>
          <a:xfrm>
            <a:off x="1917746" y="1275991"/>
            <a:ext cx="6093219" cy="4178234"/>
          </a:xfrm>
          <a:prstGeom prst="rect">
            <a:avLst/>
          </a:prstGeom>
        </p:spPr>
      </p:pic>
    </p:spTree>
    <p:extLst>
      <p:ext uri="{BB962C8B-B14F-4D97-AF65-F5344CB8AC3E}">
        <p14:creationId xmlns:p14="http://schemas.microsoft.com/office/powerpoint/2010/main" val="2345061059"/>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0196" y="1039318"/>
            <a:ext cx="1845384" cy="867930"/>
          </a:xfrm>
          <a:prstGeom prst="rect">
            <a:avLst/>
          </a:prstGeom>
          <a:noFill/>
        </p:spPr>
        <p:txBody>
          <a:bodyPr wrap="square" rtlCol="0">
            <a:spAutoFit/>
          </a:bodyPr>
          <a:lstStyle/>
          <a:p>
            <a:r>
              <a:rPr lang="fr-FR" sz="2800" dirty="0">
                <a:latin typeface="Calibri" pitchFamily="34" charset="0"/>
                <a:cs typeface="Calibri" pitchFamily="34" charset="0"/>
              </a:rPr>
              <a:t>Objectifs de la VÉ</a:t>
            </a:r>
          </a:p>
        </p:txBody>
      </p:sp>
      <p:sp>
        <p:nvSpPr>
          <p:cNvPr id="3" name="Rectangle 2"/>
          <p:cNvSpPr/>
          <p:nvPr/>
        </p:nvSpPr>
        <p:spPr>
          <a:xfrm>
            <a:off x="225100" y="2528900"/>
            <a:ext cx="4252793" cy="1200329"/>
          </a:xfrm>
          <a:prstGeom prst="rect">
            <a:avLst/>
          </a:prstGeom>
        </p:spPr>
        <p:txBody>
          <a:bodyPr wrap="square">
            <a:spAutoFit/>
          </a:bodyPr>
          <a:lstStyle/>
          <a:p>
            <a:pPr marL="285744" indent="-285744" algn="just">
              <a:buFontTx/>
              <a:buChar char="-"/>
              <a:defRPr/>
            </a:pPr>
            <a:r>
              <a:rPr lang="fr-FR" sz="1800" i="1">
                <a:solidFill>
                  <a:srgbClr val="2D2D8A">
                    <a:lumMod val="75000"/>
                  </a:srgbClr>
                </a:solidFill>
                <a:latin typeface="Calibri" pitchFamily="34" charset="0"/>
                <a:cs typeface="Calibri" pitchFamily="34" charset="0"/>
              </a:rPr>
              <a:t>accélérer la détection des menaces potentielles pour la santé </a:t>
            </a:r>
          </a:p>
          <a:p>
            <a:pPr algn="just">
              <a:defRPr/>
            </a:pPr>
            <a:endParaRPr lang="sk-SK" sz="1800" i="1" dirty="0">
              <a:solidFill>
                <a:srgbClr val="2D2D8A">
                  <a:lumMod val="75000"/>
                </a:srgbClr>
              </a:solidFill>
              <a:latin typeface="Calibri" pitchFamily="34" charset="0"/>
              <a:cs typeface="Calibri" pitchFamily="34" charset="0"/>
            </a:endParaRPr>
          </a:p>
          <a:p>
            <a:pPr marL="285744" indent="-285744" algn="just">
              <a:buFontTx/>
              <a:buChar char="-"/>
              <a:defRPr/>
            </a:pPr>
            <a:r>
              <a:rPr lang="fr-FR" sz="1800" i="1">
                <a:solidFill>
                  <a:srgbClr val="2D2D8A">
                    <a:lumMod val="75000"/>
                  </a:srgbClr>
                </a:solidFill>
                <a:latin typeface="Calibri" pitchFamily="34" charset="0"/>
                <a:cs typeface="Calibri" pitchFamily="34" charset="0"/>
              </a:rPr>
              <a:t>réagir dans les meilleurs délais</a:t>
            </a:r>
          </a:p>
        </p:txBody>
      </p:sp>
      <p:sp>
        <p:nvSpPr>
          <p:cNvPr id="4" name="Rectangle 3"/>
          <p:cNvSpPr/>
          <p:nvPr/>
        </p:nvSpPr>
        <p:spPr>
          <a:xfrm>
            <a:off x="258584" y="6094272"/>
            <a:ext cx="6926507" cy="338554"/>
          </a:xfrm>
          <a:prstGeom prst="rect">
            <a:avLst/>
          </a:prstGeom>
        </p:spPr>
        <p:txBody>
          <a:bodyPr wrap="square">
            <a:spAutoFit/>
          </a:bodyPr>
          <a:lstStyle/>
          <a:p>
            <a:r>
              <a:rPr lang="fr-FR" sz="1600" i="1" dirty="0">
                <a:latin typeface="Calibri" panose="020F0502020204030204" pitchFamily="34" charset="0"/>
              </a:rPr>
              <a:t>La détection précoce d’une épidémie mondiale peut limiter le nombre de personnes affectées</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1595" y="2081441"/>
            <a:ext cx="5661704" cy="3533750"/>
          </a:xfrm>
          <a:prstGeom prst="rect">
            <a:avLst/>
          </a:prstGeom>
        </p:spPr>
      </p:pic>
      <p:sp>
        <p:nvSpPr>
          <p:cNvPr id="6" name="TextBox 5"/>
          <p:cNvSpPr txBox="1"/>
          <p:nvPr/>
        </p:nvSpPr>
        <p:spPr>
          <a:xfrm>
            <a:off x="7740935" y="6155254"/>
            <a:ext cx="3285365" cy="258532"/>
          </a:xfrm>
          <a:prstGeom prst="rect">
            <a:avLst/>
          </a:prstGeom>
          <a:noFill/>
        </p:spPr>
        <p:txBody>
          <a:bodyPr wrap="square" rtlCol="0">
            <a:spAutoFit/>
          </a:bodyPr>
          <a:lstStyle/>
          <a:p>
            <a:r>
              <a:rPr lang="fr-FR">
                <a:solidFill>
                  <a:srgbClr val="FF0000"/>
                </a:solidFill>
              </a:rPr>
              <a:t>Rapport de l’OMS (indiquer la source)</a:t>
            </a:r>
          </a:p>
        </p:txBody>
      </p:sp>
      <p:sp>
        <p:nvSpPr>
          <p:cNvPr id="5" name="TextBox 4">
            <a:extLst>
              <a:ext uri="{FF2B5EF4-FFF2-40B4-BE49-F238E27FC236}">
                <a16:creationId xmlns:a16="http://schemas.microsoft.com/office/drawing/2014/main" id="{B5380401-5558-449B-BC4D-C481A43C8F19}"/>
              </a:ext>
            </a:extLst>
          </p:cNvPr>
          <p:cNvSpPr txBox="1"/>
          <p:nvPr/>
        </p:nvSpPr>
        <p:spPr>
          <a:xfrm>
            <a:off x="5400675" y="3216634"/>
            <a:ext cx="900101" cy="424732"/>
          </a:xfrm>
          <a:prstGeom prst="rect">
            <a:avLst/>
          </a:prstGeom>
          <a:noFill/>
        </p:spPr>
        <p:txBody>
          <a:bodyPr wrap="square" rtlCol="0">
            <a:spAutoFit/>
          </a:bodyPr>
          <a:lstStyle/>
          <a:p>
            <a:pPr algn="l"/>
            <a:r>
              <a:rPr lang="fr-FR" u="none"/>
              <a:t>Détection précoce</a:t>
            </a:r>
          </a:p>
        </p:txBody>
      </p:sp>
      <p:sp>
        <p:nvSpPr>
          <p:cNvPr id="8" name="TextBox 7">
            <a:extLst>
              <a:ext uri="{FF2B5EF4-FFF2-40B4-BE49-F238E27FC236}">
                <a16:creationId xmlns:a16="http://schemas.microsoft.com/office/drawing/2014/main" id="{6770D984-BB56-41F5-8B7C-6A88A61A677D}"/>
              </a:ext>
            </a:extLst>
          </p:cNvPr>
          <p:cNvSpPr txBox="1"/>
          <p:nvPr/>
        </p:nvSpPr>
        <p:spPr>
          <a:xfrm>
            <a:off x="6163810" y="3129064"/>
            <a:ext cx="900101" cy="424732"/>
          </a:xfrm>
          <a:prstGeom prst="rect">
            <a:avLst/>
          </a:prstGeom>
          <a:noFill/>
        </p:spPr>
        <p:txBody>
          <a:bodyPr wrap="square" rtlCol="0">
            <a:spAutoFit/>
          </a:bodyPr>
          <a:lstStyle/>
          <a:p>
            <a:pPr algn="l"/>
            <a:r>
              <a:rPr lang="fr-FR" u="none"/>
              <a:t>Réponse rapide</a:t>
            </a:r>
          </a:p>
        </p:txBody>
      </p:sp>
      <p:sp>
        <p:nvSpPr>
          <p:cNvPr id="9" name="TextBox 8">
            <a:extLst>
              <a:ext uri="{FF2B5EF4-FFF2-40B4-BE49-F238E27FC236}">
                <a16:creationId xmlns:a16="http://schemas.microsoft.com/office/drawing/2014/main" id="{46D1B5D1-F09E-4BBC-B225-69E12EFC6CEC}"/>
              </a:ext>
            </a:extLst>
          </p:cNvPr>
          <p:cNvSpPr txBox="1"/>
          <p:nvPr/>
        </p:nvSpPr>
        <p:spPr>
          <a:xfrm>
            <a:off x="7290884" y="5341102"/>
            <a:ext cx="900101" cy="230832"/>
          </a:xfrm>
          <a:prstGeom prst="rect">
            <a:avLst/>
          </a:prstGeom>
          <a:noFill/>
        </p:spPr>
        <p:txBody>
          <a:bodyPr wrap="square" rtlCol="0">
            <a:spAutoFit/>
          </a:bodyPr>
          <a:lstStyle/>
          <a:p>
            <a:pPr algn="l"/>
            <a:r>
              <a:rPr lang="fr-FR" sz="1000" u="none"/>
              <a:t>Jours</a:t>
            </a:r>
          </a:p>
        </p:txBody>
      </p:sp>
      <p:sp>
        <p:nvSpPr>
          <p:cNvPr id="10" name="TextBox 9">
            <a:extLst>
              <a:ext uri="{FF2B5EF4-FFF2-40B4-BE49-F238E27FC236}">
                <a16:creationId xmlns:a16="http://schemas.microsoft.com/office/drawing/2014/main" id="{C9E89755-CB93-454A-B797-5902EF2040DA}"/>
              </a:ext>
            </a:extLst>
          </p:cNvPr>
          <p:cNvSpPr txBox="1"/>
          <p:nvPr/>
        </p:nvSpPr>
        <p:spPr>
          <a:xfrm rot="10800000">
            <a:off x="4672465" y="3621009"/>
            <a:ext cx="323165" cy="454612"/>
          </a:xfrm>
          <a:prstGeom prst="rect">
            <a:avLst/>
          </a:prstGeom>
          <a:noFill/>
        </p:spPr>
        <p:txBody>
          <a:bodyPr vert="eaVert" wrap="none" rtlCol="0">
            <a:spAutoFit/>
          </a:bodyPr>
          <a:lstStyle/>
          <a:p>
            <a:r>
              <a:rPr lang="fr-FR" sz="1000" u="none"/>
              <a:t>Cas</a:t>
            </a:r>
          </a:p>
        </p:txBody>
      </p:sp>
    </p:spTree>
    <p:extLst>
      <p:ext uri="{BB962C8B-B14F-4D97-AF65-F5344CB8AC3E}">
        <p14:creationId xmlns:p14="http://schemas.microsoft.com/office/powerpoint/2010/main" val="3160525341"/>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5&quot;/&gt;&lt;property id=&quot;20307&quot; value=&quot;292&quot;/&gt;&lt;/object&gt;&lt;object type=&quot;3&quot; unique_id=&quot;10178&quot;&gt;&lt;property id=&quot;20148&quot; value=&quot;5&quot;/&gt;&lt;property id=&quot;20300&quot; value=&quot;Slide 6&quot;/&gt;&lt;property id=&quot;20307&quot; value=&quot;298&quot;/&gt;&lt;/object&gt;&lt;object type=&quot;3&quot; unique_id=&quot;10180&quot;&gt;&lt;property id=&quot;20148&quot; value=&quot;5&quot;/&gt;&lt;property id=&quot;20300&quot; value=&quot;Slide 16&quot;/&gt;&lt;property id=&quot;20307&quot; value=&quot;281&quot;/&gt;&lt;/object&gt;&lt;object type=&quot;3&quot; unique_id=&quot;10181&quot;&gt;&lt;property id=&quot;20148&quot; value=&quot;5&quot;/&gt;&lt;property id=&quot;20300&quot; value=&quot;Slide 17&quot;/&gt;&lt;property id=&quot;20307&quot; value=&quot;297&quot;/&gt;&lt;/object&gt;&lt;object type=&quot;3&quot; unique_id=&quot;10182&quot;&gt;&lt;property id=&quot;20148&quot; value=&quot;5&quot;/&gt;&lt;property id=&quot;20300&quot; value=&quot;Slide 3&quot;/&gt;&lt;property id=&quot;20307&quot; value=&quot;312&quot;/&gt;&lt;/object&gt;&lt;object type=&quot;3&quot; unique_id=&quot;10183&quot;&gt;&lt;property id=&quot;20148&quot; value=&quot;5&quot;/&gt;&lt;property id=&quot;20300&quot; value=&quot;Slide 4&quot;/&gt;&lt;property id=&quot;20307&quot; value=&quot;303&quot;/&gt;&lt;/object&gt;&lt;object type=&quot;3&quot; unique_id=&quot;10184&quot;&gt;&lt;property id=&quot;20148&quot; value=&quot;5&quot;/&gt;&lt;property id=&quot;20300&quot; value=&quot;Slide 7&quot;/&gt;&lt;property id=&quot;20307&quot; value=&quot;304&quot;/&gt;&lt;/object&gt;&lt;object type=&quot;3&quot; unique_id=&quot;10185&quot;&gt;&lt;property id=&quot;20148&quot; value=&quot;5&quot;/&gt;&lt;property id=&quot;20300&quot; value=&quot;Slide 8&quot;/&gt;&lt;property id=&quot;20307&quot; value=&quot;299&quot;/&gt;&lt;/object&gt;&lt;object type=&quot;3&quot; unique_id=&quot;10186&quot;&gt;&lt;property id=&quot;20148&quot; value=&quot;5&quot;/&gt;&lt;property id=&quot;20300&quot; value=&quot;Slide 9&quot;/&gt;&lt;property id=&quot;20307&quot; value=&quot;313&quot;/&gt;&lt;/object&gt;&lt;object type=&quot;3&quot; unique_id=&quot;10187&quot;&gt;&lt;property id=&quot;20148&quot; value=&quot;5&quot;/&gt;&lt;property id=&quot;20300&quot; value=&quot;Slide 10&quot;/&gt;&lt;property id=&quot;20307&quot; value=&quot;311&quot;/&gt;&lt;/object&gt;&lt;object type=&quot;3&quot; unique_id=&quot;10188&quot;&gt;&lt;property id=&quot;20148&quot; value=&quot;5&quot;/&gt;&lt;property id=&quot;20300&quot; value=&quot;Slide 11&quot;/&gt;&lt;property id=&quot;20307&quot; value=&quot;300&quot;/&gt;&lt;/object&gt;&lt;object type=&quot;3&quot; unique_id=&quot;10189&quot;&gt;&lt;property id=&quot;20148&quot; value=&quot;5&quot;/&gt;&lt;property id=&quot;20300&quot; value=&quot;Slide 12&quot;/&gt;&lt;property id=&quot;20307&quot; value=&quot;301&quot;/&gt;&lt;/object&gt;&lt;object type=&quot;3&quot; unique_id=&quot;10190&quot;&gt;&lt;property id=&quot;20148&quot; value=&quot;5&quot;/&gt;&lt;property id=&quot;20300&quot; value=&quot;Slide 13&quot;/&gt;&lt;property id=&quot;20307&quot; value=&quot;302&quot;/&gt;&lt;/object&gt;&lt;object type=&quot;3&quot; unique_id=&quot;10191&quot;&gt;&lt;property id=&quot;20148&quot; value=&quot;5&quot;/&gt;&lt;property id=&quot;20300&quot; value=&quot;Slide 14&quot;/&gt;&lt;property id=&quot;20307&quot; value=&quot;305&quot;/&gt;&lt;/object&gt;&lt;object type=&quot;3&quot; unique_id=&quot;10192&quot;&gt;&lt;property id=&quot;20148&quot; value=&quot;5&quot;/&gt;&lt;property id=&quot;20300&quot; value=&quot;Slide 15&quot;/&gt;&lt;property id=&quot;20307&quot; value=&quot;309&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3FA6BF5D-F010-4C60-B64E-AE9E5CD2CA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1cd5e7-4e59-4426-9a65-65a4b49b5ea4"/>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F897B2-8A8E-4854-B0B0-154B5323E72D}">
  <ds:schemaRefs>
    <ds:schemaRef ds:uri="http://schemas.microsoft.com/sharepoint/events"/>
  </ds:schemaRefs>
</ds:datastoreItem>
</file>

<file path=customXml/itemProps3.xml><?xml version="1.0" encoding="utf-8"?>
<ds:datastoreItem xmlns:ds="http://schemas.openxmlformats.org/officeDocument/2006/customXml" ds:itemID="{D8C85C6A-7B19-48C8-9C46-301E4E7D3339}">
  <ds:schemaRefs>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376727eb-354b-45e4-998d-f84ea079474e"/>
    <ds:schemaRef ds:uri="5c728178-6efc-4233-8faf-5837ddb4420c"/>
    <ds:schemaRef ds:uri="d23a570b-d7a9-49ca-a34c-8afb8206b4bf"/>
    <ds:schemaRef ds:uri="http://purl.org/dc/elements/1.1/"/>
    <ds:schemaRef ds:uri="http://schemas.microsoft.com/office/2006/metadata/properties"/>
    <ds:schemaRef ds:uri="32fd28f3-eb5c-4ffb-b88d-54039670de2a"/>
    <ds:schemaRef ds:uri="http://www.w3.org/XML/1998/namespace"/>
    <ds:schemaRef ds:uri="http://purl.org/dc/dcmitype/"/>
    <ds:schemaRef ds:uri="f21cd5e7-4e59-4426-9a65-65a4b49b5ea4"/>
  </ds:schemaRefs>
</ds:datastoreItem>
</file>

<file path=docProps/app.xml><?xml version="1.0" encoding="utf-8"?>
<ap:Properties xmlns:vt="http://schemas.openxmlformats.org/officeDocument/2006/docPropsVTypes" xmlns:ap="http://schemas.openxmlformats.org/officeDocument/2006/extended-properties">
  <ap:Template/>
  <ap:TotalTime>13526</ap:TotalTime>
  <ap:Words>2624</ap:Words>
  <ap:Application>Microsoft Office PowerPoint</ap:Application>
  <ap:PresentationFormat>Custom</ap:PresentationFormat>
  <ap:Paragraphs>272</ap:Paragraphs>
  <ap:Slides>15</ap:Slides>
  <ap:Notes>15</ap:Notes>
  <ap:HiddenSlides>0</ap:HiddenSlides>
  <ap:MMClips>0</ap:MMClips>
  <ap:ScaleCrop>false</ap:ScaleCrop>
  <ap:HeadingPairs>
    <vt:vector baseType="variant" size="6">
      <vt:variant>
        <vt:lpstr>Fonts Used</vt:lpstr>
      </vt:variant>
      <vt:variant>
        <vt:i4>8</vt:i4>
      </vt:variant>
      <vt:variant>
        <vt:lpstr>Theme</vt:lpstr>
      </vt:variant>
      <vt:variant>
        <vt:i4>1</vt:i4>
      </vt:variant>
      <vt:variant>
        <vt:lpstr>Slide Titles</vt:lpstr>
      </vt:variant>
      <vt:variant>
        <vt:i4>15</vt:i4>
      </vt:variant>
    </vt:vector>
  </ap:HeadingPairs>
  <ap:TitlesOfParts>
    <vt:vector baseType="lpstr" size="24">
      <vt:lpstr>AdobeCorpID MyriadRg</vt:lpstr>
      <vt:lpstr>Arial</vt:lpstr>
      <vt:lpstr>Calibri</vt:lpstr>
      <vt:lpstr>MetaPro-Black</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ap:TitlesOfParts>
  <ap:Company>CDT</ap:Company>
  <ap:LinksUpToDate>false</ap:LinksUpToDate>
  <ap:SharedDoc>false</ap:SharedDoc>
  <ap:HyperlinksChanged>false</ap:HyperlinksChanged>
  <ap:AppVersion>16.0000</ap:AppVersion>
</ap: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CDT</dc:creator>
  <cp:lastModifiedBy>CDT</cp:lastModifiedBy>
  <cp:revision>1298</cp:revision>
  <dcterms:created xsi:type="dcterms:W3CDTF">2006-11-17T14:43:15Z</dcterms:created>
  <dcterms:modified xsi:type="dcterms:W3CDTF">2021-03-22T11:14:52Z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DOI1007-2079432915-194</vt:lpwstr>
  </property>
  <property fmtid="{D5CDD505-2E9C-101B-9397-08002B2CF9AE}" pid="4" name="_dlc_DocIdUrl">
    <vt:lpwstr>http://dms.ecdcnet.europa.eu/sites/projects/prodmgmt/hsi/_layouts/15/DocIdRedir.aspx?ID=DOI1007-2079432915-194, DOI1007-2079432915-194</vt:lpwstr>
  </property>
  <property fmtid="{D5CDD505-2E9C-101B-9397-08002B2CF9AE}" pid="5" name="_dlc_DocIdItemGuid">
    <vt:lpwstr>4ca199c4-7305-409d-9b19-17d7d9ebe451</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CDC_DMS_Project0">
    <vt:lpwstr/>
  </property>
  <property fmtid="{D5CDD505-2E9C-101B-9397-08002B2CF9AE}" pid="13" name="ECDC_DMS_Organization0">
    <vt:lpwstr/>
  </property>
  <property fmtid="{D5CDD505-2E9C-101B-9397-08002B2CF9AE}" pid="14" name="ECDC_DMS_MIS_Activity_code0">
    <vt:lpwstr/>
  </property>
  <property fmtid="{D5CDD505-2E9C-101B-9397-08002B2CF9AE}" pid="15" name="TaxCatchAll">
    <vt:lpwstr>1961;#Presentation|ccbe1f80-b171-4140-9ee7-571d78063fb6;#124;#epidemic intelligence|ad1f1585-b938-4db1-992a-8af3e2bf831f</vt:lpwstr>
  </property>
  <property fmtid="{D5CDD505-2E9C-101B-9397-08002B2CF9AE}" pid="16" name="TaxKeywordTaxHTField">
    <vt:lpwstr/>
  </property>
  <property fmtid="{D5CDD505-2E9C-101B-9397-08002B2CF9AE}" pid="17" name="ECDC_Subject_whatTaxHTField0">
    <vt:lpwstr>epidemic intelligence|ad1f1585-b938-4db1-992a-8af3e2bf831f</vt:lpwstr>
  </property>
  <property fmtid="{D5CDD505-2E9C-101B-9397-08002B2CF9AE}" pid="18" name="ECDC_DMS_Epi_and_Emergency_Document_Type0">
    <vt:lpwstr>Presentation|ccbe1f80-b171-4140-9ee7-571d78063fb6</vt:lpwstr>
  </property>
  <property fmtid="{D5CDD505-2E9C-101B-9397-08002B2CF9AE}" pid="19" name="ECDC_DMS_Group">
    <vt:lpwstr>Epidemic Intelligence</vt:lpwstr>
  </property>
  <property fmtid="{D5CDD505-2E9C-101B-9397-08002B2CF9AE}" pid="20" name="ECDC_DMS_Section">
    <vt:lpwstr>Epidemic Intelligence and Response</vt:lpwstr>
  </property>
  <property fmtid="{D5CDD505-2E9C-101B-9397-08002B2CF9AE}" pid="21" name="edrm_document_type">
    <vt:lpwstr>2364;#Not specified|581b895d-77e9-46ec-8c5e-850161f4a515</vt:lpwstr>
  </property>
  <property fmtid="{D5CDD505-2E9C-101B-9397-08002B2CF9AE}" pid="22" name="edrm_function">
    <vt:lpwstr>2365;#Not specified|92bcb685-885a-40ff-9744-3825164b3c86</vt:lpwstr>
  </property>
  <property fmtid="{D5CDD505-2E9C-101B-9397-08002B2CF9AE}" pid="23" name="edrm_status">
    <vt:lpwstr>2363;#Draft|210dfa89-0dc2-4261-944c-0ccc26c12bbd</vt:lpwstr>
  </property>
  <property fmtid="{D5CDD505-2E9C-101B-9397-08002B2CF9AE}" pid="24" name="edrm_disease">
    <vt:lpwstr>2366;#Not specified|bad72cf5-edc4-4bad-9035-f5ac84acbef6</vt:lpwstr>
  </property>
  <property fmtid="{D5CDD505-2E9C-101B-9397-08002B2CF9AE}" pid="25" name="edrm_security">
    <vt:lpwstr>2367;#Restricted:Internal|caa52167-d17e-46dd-9322-12d83d57eefa</vt:lpwstr>
  </property>
  <property fmtid="{D5CDD505-2E9C-101B-9397-08002B2CF9AE}" pid="26" name="edrm_language">
    <vt:lpwstr>2379;#English|f0d96333-3b15-448d-bec3-c97f3b65cb2d</vt:lpwstr>
  </property>
  <property fmtid="{D5CDD505-2E9C-101B-9397-08002B2CF9AE}" pid="27" name="edrm_entity">
    <vt:lpwstr>2380;#Surveillance and Response Support Unit|be4aac37-b6fa-4b86-b0a4-9a97852a8676</vt:lpwstr>
  </property>
  <property fmtid="{D5CDD505-2E9C-101B-9397-08002B2CF9AE}" pid="28" name="edrm_institution">
    <vt:lpwstr/>
  </property>
  <property fmtid="{D5CDD505-2E9C-101B-9397-08002B2CF9AE}" pid="29" name="edrm_spatial">
    <vt:lpwstr/>
  </property>
  <property fmtid="{D5CDD505-2E9C-101B-9397-08002B2CF9AE}" pid="30" name="ECDC_DMS_Document_Type_Product_Documentation">
    <vt:lpwstr>9559;#Non-Classified Project or Product Document|70fa46e0-bdd2-4182-98f7-a57178742ef5</vt:lpwstr>
  </property>
  <property fmtid="{D5CDD505-2E9C-101B-9397-08002B2CF9AE}" pid="31" name="DMS Product">
    <vt:lpwstr/>
  </property>
  <property fmtid="{D5CDD505-2E9C-101B-9397-08002B2CF9AE}" pid="32" name="ECDC_DMS_EDRM_Meeting_Code">
    <vt:lpwstr/>
  </property>
  <property fmtid="{D5CDD505-2E9C-101B-9397-08002B2CF9AE}" pid="33" name="ECDC_DMS_ITPROD_PORTFOLIO">
    <vt:lpwstr>8503;#DIR|d280b436-bc76-4c87-a7ad-b215a1406941</vt:lpwstr>
  </property>
  <property fmtid="{D5CDD505-2E9C-101B-9397-08002B2CF9AE}" pid="34" name="ECDC_DMS_ITPROD_YEAR">
    <vt:lpwstr/>
  </property>
</Properties>
</file>