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A25610B" w14:textId="29B7243F" w:rsidR="00691B3C" w:rsidRPr="00D44841" w:rsidRDefault="00AB0E68" w:rsidP="00EF3E10">
      <w:pPr>
        <w:pStyle w:val="ECDC-Caption"/>
        <w:tabs>
          <w:tab w:val="center" w:pos="5103"/>
        </w:tabs>
        <w:spacing w:before="0" w:line="276" w:lineRule="auto"/>
        <w:jc w:val="both"/>
        <w:rPr>
          <w:rFonts w:cs="Tahoma"/>
          <w:lang w:eastAsia="en-US"/>
        </w:rPr>
      </w:pPr>
      <w:r w:rsidRPr="00D44841">
        <w:rPr>
          <w:rFonts w:cs="Tahoma"/>
          <w:noProof/>
          <w:lang w:eastAsia="en-GB"/>
        </w:rPr>
        <w:drawing>
          <wp:anchor distT="0" distB="0" distL="114300" distR="114300" simplePos="0" relativeHeight="251658241" behindDoc="1" locked="0" layoutInCell="1" allowOverlap="1" wp14:anchorId="7163E54B" wp14:editId="37BB7308">
            <wp:simplePos x="0" y="0"/>
            <wp:positionH relativeFrom="page">
              <wp:posOffset>0</wp:posOffset>
            </wp:positionH>
            <wp:positionV relativeFrom="paragraph">
              <wp:posOffset>-25400</wp:posOffset>
            </wp:positionV>
            <wp:extent cx="7563621" cy="2871408"/>
            <wp:effectExtent l="0" t="0" r="0" b="5715"/>
            <wp:wrapNone/>
            <wp:docPr id="1" name="Pictur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 name="Picture 1"/>
                    <pic:cNvPicPr preferRelativeResize="0">
                      <a:picLocks noChangeArrowheads="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7566804" cy="2872616"/>
                    </a:xfrm>
                    <a:prstGeom prst="rect">
                      <a:avLst/>
                    </a:prstGeom>
                    <a:noFill/>
                    <a:ln w="9525">
                      <a:noFill/>
                      <a:miter lim="800000"/>
                      <a:headEnd/>
                      <a:tailEnd/>
                    </a:ln>
                  </pic:spPr>
                </pic:pic>
              </a:graphicData>
            </a:graphic>
            <wp14:sizeRelH relativeFrom="page">
              <wp14:pctWidth>0</wp14:pctWidth>
            </wp14:sizeRelH>
            <wp14:sizeRelV relativeFrom="page">
              <wp14:pctHeight>0</wp14:pctHeight>
            </wp14:sizeRelV>
          </wp:anchor>
        </w:drawing>
      </w:r>
      <w:r w:rsidR="00931BC9">
        <w:rPr>
          <w:rFonts w:cs="Tahoma"/>
          <w:lang w:eastAsia="en-US"/>
        </w:rPr>
        <w:tab/>
      </w:r>
    </w:p>
    <w:p w14:paraId="1708BF9C" w14:textId="77777777" w:rsidR="00F03138" w:rsidRPr="00D44841" w:rsidRDefault="00F03138" w:rsidP="00EF3E10">
      <w:pPr>
        <w:pStyle w:val="Body"/>
        <w:spacing w:line="276" w:lineRule="auto"/>
        <w:jc w:val="both"/>
      </w:pPr>
    </w:p>
    <w:p w14:paraId="45AB8AA1" w14:textId="77777777" w:rsidR="00F03138" w:rsidRPr="00D44841" w:rsidRDefault="00F03138" w:rsidP="00EF3E10">
      <w:pPr>
        <w:pStyle w:val="Body"/>
        <w:spacing w:line="276" w:lineRule="auto"/>
        <w:jc w:val="both"/>
      </w:pPr>
    </w:p>
    <w:p w14:paraId="60F21CDA" w14:textId="77777777" w:rsidR="00F03138" w:rsidRPr="00D44841" w:rsidRDefault="00F03138" w:rsidP="00EF3E10">
      <w:pPr>
        <w:pStyle w:val="Body"/>
        <w:spacing w:line="276" w:lineRule="auto"/>
        <w:jc w:val="both"/>
      </w:pPr>
    </w:p>
    <w:p w14:paraId="4349B348" w14:textId="77777777" w:rsidR="00F03138" w:rsidRPr="00D44841" w:rsidRDefault="00F03138" w:rsidP="00EF3E10">
      <w:pPr>
        <w:pStyle w:val="Body"/>
        <w:spacing w:line="276" w:lineRule="auto"/>
        <w:jc w:val="both"/>
      </w:pPr>
    </w:p>
    <w:p w14:paraId="7D6FB40F" w14:textId="77777777" w:rsidR="00F03138" w:rsidRPr="00D44841" w:rsidRDefault="00F03138" w:rsidP="00EF3E10">
      <w:pPr>
        <w:pStyle w:val="Body"/>
        <w:spacing w:line="276" w:lineRule="auto"/>
        <w:jc w:val="both"/>
      </w:pPr>
    </w:p>
    <w:p w14:paraId="415B9AA9" w14:textId="77777777" w:rsidR="00C9775B" w:rsidRPr="00D44841" w:rsidRDefault="0044420E" w:rsidP="00EF3E10">
      <w:pPr>
        <w:pStyle w:val="Body"/>
        <w:spacing w:line="276" w:lineRule="auto"/>
        <w:jc w:val="both"/>
      </w:pPr>
      <w:r w:rsidRPr="00D44841">
        <w:rPr>
          <w:rFonts w:cs="Tahoma"/>
          <w:noProof/>
          <w:lang w:eastAsia="en-GB"/>
        </w:rPr>
        <mc:AlternateContent>
          <mc:Choice Requires="wps">
            <w:drawing>
              <wp:anchor distT="0" distB="0" distL="114300" distR="114300" simplePos="0" relativeHeight="251658242" behindDoc="0" locked="0" layoutInCell="1" allowOverlap="1" wp14:anchorId="2B5AE77A" wp14:editId="596F0E6F">
                <wp:simplePos x="0" y="0"/>
                <wp:positionH relativeFrom="column">
                  <wp:posOffset>-67310</wp:posOffset>
                </wp:positionH>
                <wp:positionV relativeFrom="paragraph">
                  <wp:posOffset>99060</wp:posOffset>
                </wp:positionV>
                <wp:extent cx="4417060" cy="342900"/>
                <wp:effectExtent l="0" t="0" r="0" b="0"/>
                <wp:wrapNone/>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417060"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EC0A5A3" w14:textId="5A1D8936" w:rsidR="004A1D0D" w:rsidRPr="00CA2AD0" w:rsidRDefault="00EF478C" w:rsidP="00CE5196">
                            <w:pPr>
                              <w:ind w:right="113"/>
                              <w:rPr>
                                <w:rFonts w:cs="Tahoma"/>
                                <w:color w:val="FFFFFF"/>
                                <w:sz w:val="28"/>
                                <w:szCs w:val="28"/>
                                <w:lang w:val="sv-SE"/>
                              </w:rPr>
                            </w:pPr>
                            <w:r>
                              <w:rPr>
                                <w:rFonts w:cs="Tahoma"/>
                                <w:color w:val="FFFFFF"/>
                                <w:sz w:val="28"/>
                                <w:szCs w:val="28"/>
                                <w:lang w:val="sv-SE"/>
                              </w:rPr>
                              <w:t>Case study</w:t>
                            </w:r>
                          </w:p>
                        </w:txbxContent>
                      </wps:txbx>
                      <wps:bodyPr rot="0" vert="horz" wrap="square" lIns="91440" tIns="45720" rIns="91440" bIns="45720" anchor="ctr" anchorCtr="0" upright="1">
                        <a:noAutofit/>
                      </wps:bodyPr>
                    </wps:wsp>
                  </a:graphicData>
                </a:graphic>
                <wp14:sizeRelH relativeFrom="page">
                  <wp14:pctWidth>0</wp14:pctWidth>
                </wp14:sizeRelH>
                <wp14:sizeRelV relativeFrom="page">
                  <wp14:pctHeight>0</wp14:pctHeight>
                </wp14:sizeRelV>
              </wp:anchor>
            </w:drawing>
          </mc:Choice>
          <mc:Fallback>
            <w:pict>
              <v:shapetype w14:anchorId="2B5AE77A" id="_x0000_t202" coordsize="21600,21600" o:spt="202" path="m,l,21600r21600,l21600,xe">
                <v:stroke joinstyle="miter"/>
                <v:path gradientshapeok="t" o:connecttype="rect"/>
              </v:shapetype>
              <v:shape id="Text Box 2" o:spid="_x0000_s1026" type="#_x0000_t202" style="position:absolute;left:0;text-align:left;margin-left:-5.3pt;margin-top:7.8pt;width:347.8pt;height:27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g5Nt4QEAAKMDAAAOAAAAZHJzL2Uyb0RvYy54bWysU9tu1DAQfUfiHyy/s0mW0NJos1VpVYRU&#10;LlLhAxzHTiwSjxl7N1m+nrGz3S7whnixPDPOmXPOTDbX8ziwvUJvwNa8WOWcKSuhNbar+bev96/e&#10;cuaDsK0YwKqaH5Tn19uXLzaTq9QaehhahYxArK8mV/M+BFdlmZe9GoVfgVOWihpwFIFC7LIWxUTo&#10;45Ct8/wimwBbhyCV95S9W4p8m/C1VjJ81tqrwIaaE7eQTkxnE89suxFVh8L1Rh5piH9gMQpjqekJ&#10;6k4EwXZo/oIajUTwoMNKwpiB1kaqpIHUFPkfah574VTSQuZ4d7LJ/z9Y+Wn/6L4gC/M7mGmASYR3&#10;DyC/e2bhthe2UzeIMPVKtNS4iJZlk/PV8dNota98BGmmj9DSkMUuQAKaNY7RFdLJCJ0GcDiZrubA&#10;JCXLsrjML6gkqfa6XF/laSqZqJ6+dujDewUji5eaIw01oYv9gw+RjaiensRmFu7NMKTBDva3BD2M&#10;mcQ+El6oh7mZ6XVU0UB7IB0Iy57QXtOlB/zJ2UQ7UnP/YydQcTZ8sOTFVVGWcalSUL65XFOA55Xm&#10;vCKsJKiay4CcLcFtWFZx59B0PfVa/LdwQw5qk8Q98zoyp01Imo9bG1ftPE6vnv+t7S8AAAD//wMA&#10;UEsDBBQABgAIAAAAIQD0L8dw3gAAAAkBAAAPAAAAZHJzL2Rvd25yZXYueG1sTI/BTsMwEETvSPyD&#10;tUhcUGsXqaaEOBVCqoQqOFD4gE3sxlHjdRS7afh7lhOcdlczmn1TbufQi8mNqYtkYLVUIBw10XbU&#10;Gvj63C02IFJGsthHcga+XYJtdX1VYmHjhT7cdMit4BBKBRrwOQ+FlKnxLmBaxsERa8c4Bsx8jq20&#10;I144PPTyXiktA3bEHzwO7sW75nQ4BwN3flDvb8fXemd140/7hA9h2htzezM/P4HIbs5/ZvjFZ3So&#10;mKmOZ7JJ9AYWK6XZysKaJxv0Zs3lal4eNciqlP8bVD8AAAD//wMAUEsBAi0AFAAGAAgAAAAhALaD&#10;OJL+AAAA4QEAABMAAAAAAAAAAAAAAAAAAAAAAFtDb250ZW50X1R5cGVzXS54bWxQSwECLQAUAAYA&#10;CAAAACEAOP0h/9YAAACUAQAACwAAAAAAAAAAAAAAAAAvAQAAX3JlbHMvLnJlbHNQSwECLQAUAAYA&#10;CAAAACEA0IOTbeEBAACjAwAADgAAAAAAAAAAAAAAAAAuAgAAZHJzL2Uyb0RvYy54bWxQSwECLQAU&#10;AAYACAAAACEA9C/HcN4AAAAJAQAADwAAAAAAAAAAAAAAAAA7BAAAZHJzL2Rvd25yZXYueG1sUEsF&#10;BgAAAAAEAAQA8wAAAEYFAAAAAA==&#10;" filled="f" stroked="f">
                <v:textbox>
                  <w:txbxContent>
                    <w:p w14:paraId="4EC0A5A3" w14:textId="5A1D8936" w:rsidR="004A1D0D" w:rsidRPr="00CA2AD0" w:rsidRDefault="00EF478C" w:rsidP="00CE5196">
                      <w:pPr>
                        <w:ind w:right="113"/>
                        <w:rPr>
                          <w:rFonts w:cs="Tahoma"/>
                          <w:color w:val="FFFFFF"/>
                          <w:sz w:val="28"/>
                          <w:szCs w:val="28"/>
                          <w:lang w:val="sv-SE"/>
                        </w:rPr>
                      </w:pPr>
                      <w:r>
                        <w:rPr>
                          <w:rFonts w:cs="Tahoma"/>
                          <w:color w:val="FFFFFF"/>
                          <w:sz w:val="28"/>
                          <w:szCs w:val="28"/>
                          <w:lang w:val="sv-SE"/>
                        </w:rPr>
                        <w:t>Case study</w:t>
                      </w:r>
                    </w:p>
                  </w:txbxContent>
                </v:textbox>
              </v:shape>
            </w:pict>
          </mc:Fallback>
        </mc:AlternateContent>
      </w:r>
    </w:p>
    <w:p w14:paraId="72491EEE" w14:textId="77777777" w:rsidR="00F03138" w:rsidRPr="00D44841" w:rsidRDefault="0044420E" w:rsidP="00EF3E10">
      <w:pPr>
        <w:pStyle w:val="Body"/>
        <w:spacing w:line="276" w:lineRule="auto"/>
        <w:jc w:val="both"/>
      </w:pPr>
      <w:r w:rsidRPr="00D44841">
        <w:rPr>
          <w:rFonts w:cs="Tahoma"/>
          <w:noProof/>
          <w:lang w:eastAsia="en-GB"/>
        </w:rPr>
        <mc:AlternateContent>
          <mc:Choice Requires="wps">
            <w:drawing>
              <wp:anchor distT="0" distB="0" distL="114300" distR="114300" simplePos="0" relativeHeight="251658240" behindDoc="0" locked="0" layoutInCell="1" allowOverlap="1" wp14:anchorId="14898D5F" wp14:editId="4B7E542E">
                <wp:simplePos x="0" y="0"/>
                <wp:positionH relativeFrom="column">
                  <wp:posOffset>-56819</wp:posOffset>
                </wp:positionH>
                <wp:positionV relativeFrom="paragraph">
                  <wp:posOffset>169444</wp:posOffset>
                </wp:positionV>
                <wp:extent cx="6248400" cy="1118870"/>
                <wp:effectExtent l="0" t="0" r="0" b="5080"/>
                <wp:wrapNone/>
                <wp:docPr id="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248400" cy="1118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9DD7A1F" w14:textId="77777777" w:rsidR="00535786" w:rsidRDefault="00535786" w:rsidP="00EF478C">
                            <w:pPr>
                              <w:ind w:right="113"/>
                              <w:rPr>
                                <w:rFonts w:cs="Tahoma"/>
                                <w:b/>
                                <w:color w:val="FFFFFF"/>
                                <w:sz w:val="40"/>
                                <w:szCs w:val="40"/>
                              </w:rPr>
                            </w:pPr>
                            <w:r w:rsidRPr="00535786">
                              <w:rPr>
                                <w:rFonts w:cs="Tahoma"/>
                                <w:b/>
                                <w:color w:val="FFFFFF"/>
                                <w:sz w:val="40"/>
                                <w:szCs w:val="40"/>
                              </w:rPr>
                              <w:t>Developing intersectoral collaboration to assess human risk from zoonotic disease</w:t>
                            </w:r>
                          </w:p>
                          <w:p w14:paraId="5D1F9DB6" w14:textId="4FF0F46B" w:rsidR="00012823" w:rsidRPr="00C9775B" w:rsidRDefault="00EF478C" w:rsidP="00EF478C">
                            <w:pPr>
                              <w:ind w:right="113"/>
                              <w:rPr>
                                <w:rFonts w:cs="Tahoma"/>
                                <w:color w:val="FFFFFF"/>
                                <w:sz w:val="28"/>
                                <w:szCs w:val="28"/>
                              </w:rPr>
                            </w:pPr>
                            <w:r w:rsidRPr="00EF478C">
                              <w:rPr>
                                <w:rFonts w:cs="Tahoma"/>
                                <w:color w:val="FFFFFF"/>
                                <w:sz w:val="28"/>
                                <w:szCs w:val="28"/>
                              </w:rPr>
                              <w:t>Facilitator guide</w:t>
                            </w:r>
                          </w:p>
                        </w:txbxContent>
                      </wps:txbx>
                      <wps:bodyPr rot="0" vert="horz" wrap="square" lIns="91440" tIns="45720" rIns="91440" bIns="45720" anchor="ctr" anchorCtr="0" upright="1">
                        <a:noAutofit/>
                      </wps:bodyPr>
                    </wps:wsp>
                  </a:graphicData>
                </a:graphic>
                <wp14:sizeRelH relativeFrom="page">
                  <wp14:pctWidth>0</wp14:pctWidth>
                </wp14:sizeRelH>
                <wp14:sizeRelV relativeFrom="page">
                  <wp14:pctHeight>0</wp14:pctHeight>
                </wp14:sizeRelV>
              </wp:anchor>
            </w:drawing>
          </mc:Choice>
          <mc:Fallback>
            <w:pict>
              <v:shape w14:anchorId="14898D5F" id="_x0000_s1027" type="#_x0000_t202" style="position:absolute;left:0;text-align:left;margin-left:-4.45pt;margin-top:13.35pt;width:492pt;height:88.1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mlkb5AEAAKsDAAAOAAAAZHJzL2Uyb0RvYy54bWysU8Fu1DAQvSPxD5bvbJJVaJdos1VpVYRU&#10;KFLhAxzHSSwSjxl7N1m+nrGTbhd6q7hYnhnnzbw3L9uraejZQaHTYEqerVLOlJFQa9OW/Mf3u3cb&#10;zpwXphY9GFXyo3L8avf2zXa0hVpDB32tkBGIccVoS955b4skcbJTg3ArsMpQsQEchKcQ26RGMRL6&#10;0CfrNL1IRsDaIkjlHGVv5yLfRfymUdI/NI1TnvUlp9l8PDGeVTiT3VYULQrbabmMIV4xxSC0oaYn&#10;qFvhBdujfgE1aIngoPErCUMCTaOlihyITZb+w+axE1ZFLiSOsyeZ3P+DlV8Pj/YbMj99hIkWGEk4&#10;ew/yp2MGbjphWnWNCGOnRE2NsyBZMlpXLJ8GqV3hAkg1foGaliz2HiLQ1OAQVCGejNBpAceT6Gry&#10;TFLyYp1v8pRKkmpZlm02l3EtiSiePrfo/CcFAwuXkiNtNcKLw73zYRxRPD0J3Qzc6b6Pm+3NXwl6&#10;GDJx/DDxPLufqonpeuEW2FRQH4kPwuwX8jddOsDfnI3klZK7X3uBirP+syFNPmR5HswVg/z95ZoC&#10;PK9U5xVhJEGVXHrkbA5u/GzJvUXddtRr3oOBa1Ky0ZHj81wLAXJEpL64N1juPI6vnv+x3R8AAAD/&#10;/wMAUEsDBBQABgAIAAAAIQBqPzgx3wAAAAkBAAAPAAAAZHJzL2Rvd25yZXYueG1sTI/BTsMwEETv&#10;SPyDtUhcUOs0EkkT4lQIqRKq4EDhAzbxNo4ar6PYTcPfY05wnJ3RzNtqt9hBzDT53rGCzToBQdw6&#10;3XOn4Otzv9qC8AFZ4+CYFHyTh119e1Nhqd2VP2g+hk7EEvYlKjAhjKWUvjVk0a/dSBy9k5sshiin&#10;TuoJr7HcDjJNkkxa7DkuGBzpxVB7Pl6sggczJu9vp9dmr7PWnA8eczsflLq/W56fQARawl8YfvEj&#10;OtSRqXEX1l4MClbbIiYVpFkOIvpF/rgB0cRDkhYg60r+/6D+AQAA//8DAFBLAQItABQABgAIAAAA&#10;IQC2gziS/gAAAOEBAAATAAAAAAAAAAAAAAAAAAAAAABbQ29udGVudF9UeXBlc10ueG1sUEsBAi0A&#10;FAAGAAgAAAAhADj9If/WAAAAlAEAAAsAAAAAAAAAAAAAAAAALwEAAF9yZWxzLy5yZWxzUEsBAi0A&#10;FAAGAAgAAAAhALuaWRvkAQAAqwMAAA4AAAAAAAAAAAAAAAAALgIAAGRycy9lMm9Eb2MueG1sUEsB&#10;Ai0AFAAGAAgAAAAhAGo/ODHfAAAACQEAAA8AAAAAAAAAAAAAAAAAPgQAAGRycy9kb3ducmV2Lnht&#10;bFBLBQYAAAAABAAEAPMAAABKBQAAAAA=&#10;" filled="f" stroked="f">
                <v:textbox>
                  <w:txbxContent>
                    <w:p w14:paraId="69DD7A1F" w14:textId="77777777" w:rsidR="00535786" w:rsidRDefault="00535786" w:rsidP="00EF478C">
                      <w:pPr>
                        <w:ind w:right="113"/>
                        <w:rPr>
                          <w:rFonts w:cs="Tahoma"/>
                          <w:b/>
                          <w:color w:val="FFFFFF"/>
                          <w:sz w:val="40"/>
                          <w:szCs w:val="40"/>
                        </w:rPr>
                      </w:pPr>
                      <w:r w:rsidRPr="00535786">
                        <w:rPr>
                          <w:rFonts w:cs="Tahoma"/>
                          <w:b/>
                          <w:color w:val="FFFFFF"/>
                          <w:sz w:val="40"/>
                          <w:szCs w:val="40"/>
                        </w:rPr>
                        <w:t>Developing intersectoral collaboration to assess human risk from zoonotic disease</w:t>
                      </w:r>
                    </w:p>
                    <w:p w14:paraId="5D1F9DB6" w14:textId="4FF0F46B" w:rsidR="00012823" w:rsidRPr="00C9775B" w:rsidRDefault="00EF478C" w:rsidP="00EF478C">
                      <w:pPr>
                        <w:ind w:right="113"/>
                        <w:rPr>
                          <w:rFonts w:cs="Tahoma"/>
                          <w:color w:val="FFFFFF"/>
                          <w:sz w:val="28"/>
                          <w:szCs w:val="28"/>
                        </w:rPr>
                      </w:pPr>
                      <w:r w:rsidRPr="00EF478C">
                        <w:rPr>
                          <w:rFonts w:cs="Tahoma"/>
                          <w:color w:val="FFFFFF"/>
                          <w:sz w:val="28"/>
                          <w:szCs w:val="28"/>
                        </w:rPr>
                        <w:t>Facilitator guide</w:t>
                      </w:r>
                    </w:p>
                  </w:txbxContent>
                </v:textbox>
              </v:shape>
            </w:pict>
          </mc:Fallback>
        </mc:AlternateContent>
      </w:r>
    </w:p>
    <w:p w14:paraId="7A3492FC" w14:textId="77777777" w:rsidR="00F03138" w:rsidRPr="00D44841" w:rsidRDefault="00F03138" w:rsidP="00EF3E10">
      <w:pPr>
        <w:pStyle w:val="Body"/>
        <w:spacing w:line="276" w:lineRule="auto"/>
        <w:jc w:val="both"/>
      </w:pPr>
    </w:p>
    <w:p w14:paraId="4DF7B792" w14:textId="77777777" w:rsidR="00F03138" w:rsidRPr="00D44841" w:rsidRDefault="00F03138" w:rsidP="00EF3E10">
      <w:pPr>
        <w:pStyle w:val="Body"/>
        <w:spacing w:line="276" w:lineRule="auto"/>
        <w:jc w:val="both"/>
      </w:pPr>
    </w:p>
    <w:p w14:paraId="334A36C7" w14:textId="77777777" w:rsidR="00C9775B" w:rsidRPr="00D44841" w:rsidRDefault="00C9775B" w:rsidP="00EF3E10">
      <w:pPr>
        <w:pStyle w:val="Body"/>
        <w:spacing w:line="276" w:lineRule="auto"/>
        <w:jc w:val="both"/>
      </w:pPr>
    </w:p>
    <w:p w14:paraId="412448DC" w14:textId="77777777" w:rsidR="00C9775B" w:rsidRPr="00D44841" w:rsidRDefault="00C9775B" w:rsidP="00EF3E10">
      <w:pPr>
        <w:pStyle w:val="Body"/>
        <w:spacing w:line="276" w:lineRule="auto"/>
        <w:jc w:val="both"/>
      </w:pPr>
    </w:p>
    <w:p w14:paraId="280BEE39" w14:textId="77777777" w:rsidR="00C9775B" w:rsidRPr="00D44841" w:rsidRDefault="00C9775B" w:rsidP="00EF3E10">
      <w:pPr>
        <w:pStyle w:val="Body"/>
        <w:spacing w:line="276" w:lineRule="auto"/>
        <w:jc w:val="both"/>
      </w:pPr>
    </w:p>
    <w:p w14:paraId="6CBED36D" w14:textId="77777777" w:rsidR="00F03138" w:rsidRPr="00D44841" w:rsidRDefault="00F03138" w:rsidP="00EF3E10">
      <w:pPr>
        <w:pStyle w:val="Body"/>
        <w:spacing w:line="276" w:lineRule="auto"/>
        <w:jc w:val="both"/>
      </w:pPr>
    </w:p>
    <w:p w14:paraId="6FC1EAD1" w14:textId="77777777" w:rsidR="0018005C" w:rsidRPr="00D44841" w:rsidRDefault="0018005C" w:rsidP="00EF3E10">
      <w:pPr>
        <w:pStyle w:val="Body"/>
        <w:spacing w:line="276" w:lineRule="auto"/>
        <w:jc w:val="both"/>
      </w:pPr>
    </w:p>
    <w:p w14:paraId="09413F68" w14:textId="77777777" w:rsidR="00EF478C" w:rsidRDefault="00EF478C" w:rsidP="00EF3E10">
      <w:pPr>
        <w:pStyle w:val="Body"/>
        <w:spacing w:line="276" w:lineRule="auto"/>
        <w:jc w:val="both"/>
      </w:pPr>
      <w:bookmarkStart w:id="0" w:name="_Toc206089694"/>
      <w:bookmarkStart w:id="1" w:name="_Toc209003032"/>
    </w:p>
    <w:p w14:paraId="471CA4D2" w14:textId="77777777" w:rsidR="00E01572" w:rsidRDefault="00E01572" w:rsidP="00EF3E10">
      <w:pPr>
        <w:pStyle w:val="Body"/>
        <w:spacing w:line="276" w:lineRule="auto"/>
        <w:jc w:val="both"/>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EAF1DD" w:themeFill="accent3" w:themeFillTint="33"/>
        <w:tblLook w:val="04A0" w:firstRow="1" w:lastRow="0" w:firstColumn="1" w:lastColumn="0" w:noHBand="0" w:noVBand="1"/>
      </w:tblPr>
      <w:tblGrid>
        <w:gridCol w:w="10196"/>
      </w:tblGrid>
      <w:tr w:rsidR="00EF478C" w14:paraId="4335CEB7" w14:textId="77777777" w:rsidTr="002068DA">
        <w:tc>
          <w:tcPr>
            <w:tcW w:w="10196" w:type="dxa"/>
            <w:shd w:val="clear" w:color="auto" w:fill="EAF1DD" w:themeFill="accent3" w:themeFillTint="33"/>
          </w:tcPr>
          <w:p w14:paraId="50491E7C" w14:textId="77777777" w:rsidR="00EF478C" w:rsidRPr="00E01572" w:rsidRDefault="00EF478C" w:rsidP="00EF3E10">
            <w:pPr>
              <w:pStyle w:val="Body"/>
              <w:spacing w:line="276" w:lineRule="auto"/>
              <w:jc w:val="both"/>
              <w:rPr>
                <w:b/>
                <w:bCs/>
                <w:sz w:val="26"/>
                <w:szCs w:val="26"/>
              </w:rPr>
            </w:pPr>
            <w:r w:rsidRPr="00E01572">
              <w:rPr>
                <w:b/>
                <w:bCs/>
                <w:sz w:val="26"/>
                <w:szCs w:val="26"/>
              </w:rPr>
              <w:t>Purpose</w:t>
            </w:r>
          </w:p>
          <w:p w14:paraId="78959AA1" w14:textId="4473901F" w:rsidR="001E230E" w:rsidRDefault="00EF478C" w:rsidP="00EF3E10">
            <w:pPr>
              <w:pStyle w:val="Body"/>
              <w:spacing w:line="276" w:lineRule="auto"/>
              <w:jc w:val="both"/>
            </w:pPr>
            <w:r>
              <w:t>The aim of this case study is to demonstrate the application of One Health principles to the development of a</w:t>
            </w:r>
            <w:r w:rsidR="009A561A">
              <w:t xml:space="preserve"> vector-borne disease operational research project.</w:t>
            </w:r>
          </w:p>
          <w:p w14:paraId="0F9BA38B" w14:textId="77777777" w:rsidR="00E47F67" w:rsidRDefault="00B81577" w:rsidP="00EF3E10">
            <w:pPr>
              <w:pStyle w:val="Body"/>
              <w:spacing w:after="0" w:line="276" w:lineRule="auto"/>
              <w:jc w:val="both"/>
            </w:pPr>
            <w:r w:rsidRPr="00B81577">
              <w:t xml:space="preserve">This case study is based on </w:t>
            </w:r>
            <w:r w:rsidR="0006537B" w:rsidRPr="00B81577">
              <w:t xml:space="preserve">real </w:t>
            </w:r>
            <w:r w:rsidR="0006537B">
              <w:t>activities conducted</w:t>
            </w:r>
            <w:r w:rsidRPr="00B81577">
              <w:t xml:space="preserve"> in Poland</w:t>
            </w:r>
            <w:r w:rsidR="0006537B">
              <w:t xml:space="preserve">. </w:t>
            </w:r>
          </w:p>
          <w:p w14:paraId="2D12BE80" w14:textId="4F8DD7C6" w:rsidR="00B81577" w:rsidRDefault="0006537B" w:rsidP="00EF3E10">
            <w:pPr>
              <w:pStyle w:val="Body"/>
              <w:spacing w:line="276" w:lineRule="auto"/>
              <w:jc w:val="both"/>
            </w:pPr>
            <w:r>
              <w:t xml:space="preserve">It </w:t>
            </w:r>
            <w:r w:rsidR="00B81577" w:rsidRPr="00B81577">
              <w:t>has been adapted for teaching purposes</w:t>
            </w:r>
            <w:r>
              <w:t>, t</w:t>
            </w:r>
            <w:r w:rsidR="00B81577" w:rsidRPr="00B81577">
              <w:t>o ensure anonymity, parts of the story have been fictionalised.</w:t>
            </w:r>
          </w:p>
          <w:p w14:paraId="41D76029" w14:textId="11596209" w:rsidR="00EF478C" w:rsidRPr="00E01572" w:rsidRDefault="00EF478C" w:rsidP="00EF3E10">
            <w:pPr>
              <w:pStyle w:val="Body"/>
              <w:spacing w:line="276" w:lineRule="auto"/>
              <w:jc w:val="both"/>
              <w:rPr>
                <w:b/>
                <w:bCs/>
                <w:sz w:val="26"/>
                <w:szCs w:val="26"/>
              </w:rPr>
            </w:pPr>
            <w:r w:rsidRPr="00E01572">
              <w:rPr>
                <w:b/>
                <w:bCs/>
                <w:sz w:val="26"/>
                <w:szCs w:val="26"/>
              </w:rPr>
              <w:t>Intended Learning Outcomes</w:t>
            </w:r>
          </w:p>
          <w:p w14:paraId="7E90D870" w14:textId="77777777" w:rsidR="00EF478C" w:rsidRDefault="00EF478C" w:rsidP="00EF3E10">
            <w:pPr>
              <w:pStyle w:val="Body"/>
              <w:spacing w:line="276" w:lineRule="auto"/>
              <w:jc w:val="both"/>
            </w:pPr>
            <w:r>
              <w:t>By the end of this case study, participants should be able to:</w:t>
            </w:r>
          </w:p>
          <w:p w14:paraId="481372B5" w14:textId="77777777" w:rsidR="0068643F" w:rsidRDefault="0068643F" w:rsidP="005667A2">
            <w:pPr>
              <w:pStyle w:val="Body"/>
              <w:numPr>
                <w:ilvl w:val="0"/>
                <w:numId w:val="6"/>
              </w:numPr>
              <w:spacing w:line="276" w:lineRule="auto"/>
              <w:jc w:val="both"/>
            </w:pPr>
            <w:r>
              <w:t>Understand the importance of an interdisciplinary approach to investigate human risk from a vector-borne disease.</w:t>
            </w:r>
          </w:p>
          <w:p w14:paraId="2D245E6D" w14:textId="77777777" w:rsidR="0068643F" w:rsidRDefault="0068643F" w:rsidP="005667A2">
            <w:pPr>
              <w:pStyle w:val="Body"/>
              <w:numPr>
                <w:ilvl w:val="0"/>
                <w:numId w:val="6"/>
              </w:numPr>
              <w:spacing w:line="276" w:lineRule="auto"/>
              <w:jc w:val="both"/>
            </w:pPr>
            <w:r>
              <w:t>Define the prerequisites for a sustainable One Health collaboration.</w:t>
            </w:r>
          </w:p>
          <w:p w14:paraId="674738D0" w14:textId="77777777" w:rsidR="0068643F" w:rsidRDefault="0068643F" w:rsidP="005667A2">
            <w:pPr>
              <w:pStyle w:val="Body"/>
              <w:numPr>
                <w:ilvl w:val="0"/>
                <w:numId w:val="6"/>
              </w:numPr>
              <w:spacing w:line="276" w:lineRule="auto"/>
              <w:jc w:val="both"/>
            </w:pPr>
            <w:r>
              <w:t xml:space="preserve">Recognise the complexity of microbiological methods in intersectoral investigations. </w:t>
            </w:r>
          </w:p>
          <w:p w14:paraId="325B6CC3" w14:textId="77777777" w:rsidR="0068643F" w:rsidRDefault="0068643F" w:rsidP="005667A2">
            <w:pPr>
              <w:pStyle w:val="Body"/>
              <w:numPr>
                <w:ilvl w:val="0"/>
                <w:numId w:val="6"/>
              </w:numPr>
              <w:spacing w:line="276" w:lineRule="auto"/>
              <w:jc w:val="both"/>
            </w:pPr>
            <w:r>
              <w:t>Define the study designs and methodological choices for an intersectoral epidemiological investigation.</w:t>
            </w:r>
          </w:p>
          <w:p w14:paraId="78684F93" w14:textId="77777777" w:rsidR="0068643F" w:rsidRDefault="0068643F" w:rsidP="005667A2">
            <w:pPr>
              <w:pStyle w:val="Body"/>
              <w:numPr>
                <w:ilvl w:val="0"/>
                <w:numId w:val="6"/>
              </w:numPr>
              <w:spacing w:line="276" w:lineRule="auto"/>
              <w:jc w:val="both"/>
            </w:pPr>
            <w:r>
              <w:t>Recognise the barriers for intersectoral investigations.</w:t>
            </w:r>
          </w:p>
          <w:p w14:paraId="40A98A92" w14:textId="1F206989" w:rsidR="00665783" w:rsidRDefault="0068643F" w:rsidP="005667A2">
            <w:pPr>
              <w:pStyle w:val="Body"/>
              <w:numPr>
                <w:ilvl w:val="0"/>
                <w:numId w:val="6"/>
              </w:numPr>
              <w:spacing w:line="276" w:lineRule="auto"/>
              <w:jc w:val="both"/>
            </w:pPr>
            <w:r>
              <w:t>Propose the Public Health messages that are tailored to different audiences.</w:t>
            </w:r>
          </w:p>
        </w:tc>
      </w:tr>
    </w:tbl>
    <w:p w14:paraId="0C49CB97" w14:textId="2FF2549B" w:rsidR="00665783" w:rsidRDefault="00665783" w:rsidP="00EF3E10">
      <w:pPr>
        <w:pStyle w:val="Body"/>
        <w:spacing w:line="276" w:lineRule="auto"/>
        <w:jc w:val="both"/>
      </w:pPr>
    </w:p>
    <w:p w14:paraId="7EA479B9" w14:textId="77777777" w:rsidR="00665783" w:rsidRDefault="00665783" w:rsidP="00EF3E10">
      <w:pPr>
        <w:spacing w:line="276" w:lineRule="auto"/>
        <w:jc w:val="both"/>
        <w:rPr>
          <w:rFonts w:eastAsia="Arial Unicode MS"/>
          <w:kern w:val="22"/>
          <w:szCs w:val="18"/>
        </w:rPr>
      </w:pPr>
      <w:r>
        <w:br w:type="page"/>
      </w:r>
    </w:p>
    <w:tbl>
      <w:tblPr>
        <w:tblStyle w:val="TableGrid"/>
        <w:tblW w:w="0" w:type="auto"/>
        <w:shd w:val="clear" w:color="auto" w:fill="EAF1DD" w:themeFill="accent3" w:themeFillTint="33"/>
        <w:tblLook w:val="04A0" w:firstRow="1" w:lastRow="0" w:firstColumn="1" w:lastColumn="0" w:noHBand="0" w:noVBand="1"/>
      </w:tblPr>
      <w:tblGrid>
        <w:gridCol w:w="10196"/>
      </w:tblGrid>
      <w:tr w:rsidR="00665783" w14:paraId="6D405504" w14:textId="77777777" w:rsidTr="002068DA">
        <w:tc>
          <w:tcPr>
            <w:tcW w:w="10196" w:type="dxa"/>
            <w:tcBorders>
              <w:top w:val="nil"/>
              <w:left w:val="nil"/>
              <w:bottom w:val="nil"/>
              <w:right w:val="nil"/>
            </w:tcBorders>
            <w:shd w:val="clear" w:color="auto" w:fill="EAF1DD" w:themeFill="accent3" w:themeFillTint="33"/>
          </w:tcPr>
          <w:p w14:paraId="0106A3F0" w14:textId="645835B4" w:rsidR="00665783" w:rsidRPr="00E01572" w:rsidRDefault="00665783" w:rsidP="00EF3E10">
            <w:pPr>
              <w:pStyle w:val="Body"/>
              <w:spacing w:line="276" w:lineRule="auto"/>
              <w:jc w:val="both"/>
              <w:rPr>
                <w:b/>
                <w:bCs/>
                <w:sz w:val="26"/>
                <w:szCs w:val="26"/>
              </w:rPr>
            </w:pPr>
            <w:r w:rsidRPr="00E01572">
              <w:rPr>
                <w:b/>
                <w:bCs/>
                <w:sz w:val="26"/>
                <w:szCs w:val="26"/>
              </w:rPr>
              <w:lastRenderedPageBreak/>
              <w:t>How to use this case study?</w:t>
            </w:r>
          </w:p>
          <w:p w14:paraId="7BBAED2E" w14:textId="77777777" w:rsidR="00F229A4" w:rsidRDefault="00665783" w:rsidP="00EF3E10">
            <w:pPr>
              <w:pStyle w:val="Body"/>
              <w:spacing w:line="276" w:lineRule="auto"/>
              <w:jc w:val="both"/>
            </w:pPr>
            <w:r>
              <w:t xml:space="preserve">This case study is designed as stand-alone. </w:t>
            </w:r>
          </w:p>
          <w:p w14:paraId="536AC35E" w14:textId="5774C9ED" w:rsidR="00EF30E2" w:rsidRDefault="00665783" w:rsidP="00EF3E10">
            <w:pPr>
              <w:pStyle w:val="Body"/>
              <w:spacing w:line="276" w:lineRule="auto"/>
              <w:jc w:val="both"/>
            </w:pPr>
            <w:r>
              <w:t xml:space="preserve">The </w:t>
            </w:r>
            <w:r w:rsidR="00A70FF2">
              <w:t>participants will receive a handout</w:t>
            </w:r>
            <w:r w:rsidR="002C3A79">
              <w:t xml:space="preserve"> </w:t>
            </w:r>
            <w:r w:rsidR="00930984">
              <w:t>with</w:t>
            </w:r>
            <w:r w:rsidR="002C3A79">
              <w:t xml:space="preserve"> the </w:t>
            </w:r>
            <w:r w:rsidR="00FF7F9B">
              <w:t>scenario and questions</w:t>
            </w:r>
            <w:r w:rsidR="002C3A79">
              <w:t xml:space="preserve"> they need work o</w:t>
            </w:r>
            <w:r w:rsidR="00FF7F9B">
              <w:t>n.</w:t>
            </w:r>
            <w:r w:rsidR="00534191">
              <w:t xml:space="preserve"> </w:t>
            </w:r>
          </w:p>
          <w:p w14:paraId="124B6908" w14:textId="36EF9563" w:rsidR="002E766C" w:rsidRDefault="00436986" w:rsidP="00EF3E10">
            <w:pPr>
              <w:pStyle w:val="Body"/>
              <w:spacing w:line="276" w:lineRule="auto"/>
              <w:jc w:val="both"/>
            </w:pPr>
            <w:r>
              <w:t>Participants should go th</w:t>
            </w:r>
            <w:r w:rsidR="00AF6E17">
              <w:t xml:space="preserve">rough the case study, question by question. </w:t>
            </w:r>
            <w:r w:rsidR="008E0B87">
              <w:t xml:space="preserve">Each question is followed by a paragraph summarising the </w:t>
            </w:r>
            <w:r w:rsidR="002E766C">
              <w:t>answer to the previous questions and introducing the next ones.</w:t>
            </w:r>
          </w:p>
          <w:p w14:paraId="2C52B61C" w14:textId="6A7B2BC7" w:rsidR="00665783" w:rsidRPr="004C1A55" w:rsidRDefault="00665783" w:rsidP="00EF3E10">
            <w:pPr>
              <w:pStyle w:val="Body"/>
              <w:spacing w:line="276" w:lineRule="auto"/>
              <w:jc w:val="both"/>
              <w:rPr>
                <w:b/>
                <w:bCs/>
              </w:rPr>
            </w:pPr>
            <w:r w:rsidRPr="004C1A55">
              <w:rPr>
                <w:b/>
                <w:bCs/>
              </w:rPr>
              <w:t xml:space="preserve">Participants should refrain from </w:t>
            </w:r>
            <w:r w:rsidR="00C648E0">
              <w:rPr>
                <w:b/>
                <w:bCs/>
              </w:rPr>
              <w:t>reading the following pages</w:t>
            </w:r>
            <w:r w:rsidRPr="004C1A55">
              <w:rPr>
                <w:b/>
                <w:bCs/>
              </w:rPr>
              <w:t xml:space="preserve"> until all previous questions have been answered.</w:t>
            </w:r>
          </w:p>
          <w:p w14:paraId="7C210C30" w14:textId="3AA80DF8" w:rsidR="00665783" w:rsidRDefault="00665783" w:rsidP="00EF3E10">
            <w:pPr>
              <w:pStyle w:val="Body"/>
              <w:spacing w:line="276" w:lineRule="auto"/>
              <w:jc w:val="both"/>
            </w:pPr>
            <w:r>
              <w:t>Th</w:t>
            </w:r>
            <w:r w:rsidR="00B9737A">
              <w:t xml:space="preserve">is document </w:t>
            </w:r>
            <w:r>
              <w:t xml:space="preserve">is a </w:t>
            </w:r>
            <w:r w:rsidR="000E6766">
              <w:t>facilitator guide</w:t>
            </w:r>
            <w:r w:rsidR="008158F6">
              <w:t>. It</w:t>
            </w:r>
            <w:r>
              <w:t xml:space="preserve"> includes </w:t>
            </w:r>
            <w:r w:rsidR="004B7745">
              <w:t xml:space="preserve">the same content as the participant handout </w:t>
            </w:r>
            <w:r w:rsidR="00DD25BE">
              <w:t xml:space="preserve">and </w:t>
            </w:r>
            <w:r>
              <w:t>some hints</w:t>
            </w:r>
            <w:r w:rsidR="00FB60FC">
              <w:t xml:space="preserve"> highlighted in grey</w:t>
            </w:r>
            <w:r>
              <w:t xml:space="preserve"> </w:t>
            </w:r>
            <w:r w:rsidR="00DD25BE">
              <w:t xml:space="preserve">to guide the </w:t>
            </w:r>
            <w:r>
              <w:t>discussion</w:t>
            </w:r>
            <w:r w:rsidR="00FB60FC">
              <w:t xml:space="preserve"> for each question</w:t>
            </w:r>
            <w:r>
              <w:t>.</w:t>
            </w:r>
          </w:p>
          <w:p w14:paraId="1ADD7A3C" w14:textId="77777777" w:rsidR="00665783" w:rsidRDefault="00665783" w:rsidP="00EF3E10">
            <w:pPr>
              <w:pStyle w:val="Body"/>
              <w:spacing w:line="276" w:lineRule="auto"/>
              <w:jc w:val="both"/>
            </w:pPr>
            <w:r>
              <w:t>To ensure the smooth running of the case study, it is advised to discuss some rules with the group.</w:t>
            </w:r>
          </w:p>
          <w:p w14:paraId="3DA71FBF" w14:textId="77777777" w:rsidR="00665783" w:rsidRDefault="00665783" w:rsidP="00EF3E10">
            <w:pPr>
              <w:pStyle w:val="Body"/>
              <w:spacing w:line="276" w:lineRule="auto"/>
              <w:jc w:val="both"/>
            </w:pPr>
            <w:r>
              <w:t>Below are some suggestions on how to run the case study:</w:t>
            </w:r>
          </w:p>
          <w:p w14:paraId="4F79B4F5" w14:textId="77777777" w:rsidR="00665783" w:rsidRDefault="00665783" w:rsidP="005667A2">
            <w:pPr>
              <w:pStyle w:val="Body"/>
              <w:numPr>
                <w:ilvl w:val="0"/>
                <w:numId w:val="7"/>
              </w:numPr>
              <w:spacing w:line="276" w:lineRule="auto"/>
              <w:jc w:val="both"/>
            </w:pPr>
            <w:r w:rsidRPr="00665783">
              <w:rPr>
                <w:b/>
                <w:bCs/>
              </w:rPr>
              <w:t>Distribution</w:t>
            </w:r>
            <w:r>
              <w:t>: It is proposed to distribute one section at a time or to advise learners not to look at the following pages before they have answered all previous questions.</w:t>
            </w:r>
          </w:p>
          <w:p w14:paraId="79DE651A" w14:textId="77777777" w:rsidR="00665783" w:rsidRDefault="00665783" w:rsidP="005667A2">
            <w:pPr>
              <w:pStyle w:val="Body"/>
              <w:numPr>
                <w:ilvl w:val="0"/>
                <w:numId w:val="7"/>
              </w:numPr>
              <w:spacing w:line="276" w:lineRule="auto"/>
              <w:jc w:val="both"/>
            </w:pPr>
            <w:r w:rsidRPr="00665783">
              <w:rPr>
                <w:b/>
                <w:bCs/>
              </w:rPr>
              <w:t>Reading Aloud</w:t>
            </w:r>
            <w:r>
              <w:t xml:space="preserve">: Participants can take turns to read it aloud paragraph by paragraph. </w:t>
            </w:r>
          </w:p>
          <w:p w14:paraId="64F80904" w14:textId="0FA9A2FC" w:rsidR="00665783" w:rsidRDefault="00665783" w:rsidP="00EF3E10">
            <w:pPr>
              <w:pStyle w:val="Body"/>
              <w:spacing w:line="276" w:lineRule="auto"/>
              <w:ind w:left="720"/>
              <w:jc w:val="both"/>
            </w:pPr>
            <w:r>
              <w:t>Note: Reading all paragraphs aloud and in turn has two advantages:</w:t>
            </w:r>
          </w:p>
          <w:p w14:paraId="0A38C37F" w14:textId="77777777" w:rsidR="00665783" w:rsidRDefault="00665783" w:rsidP="005667A2">
            <w:pPr>
              <w:pStyle w:val="Body"/>
              <w:numPr>
                <w:ilvl w:val="3"/>
                <w:numId w:val="8"/>
              </w:numPr>
              <w:spacing w:line="276" w:lineRule="auto"/>
              <w:jc w:val="both"/>
            </w:pPr>
            <w:r>
              <w:t>Everyone can quickly participate and go beyond the inhibition of having their voice heard in a large room.</w:t>
            </w:r>
          </w:p>
          <w:p w14:paraId="0EC0B543" w14:textId="52F55489" w:rsidR="00665783" w:rsidRDefault="00665783" w:rsidP="005667A2">
            <w:pPr>
              <w:pStyle w:val="Body"/>
              <w:numPr>
                <w:ilvl w:val="3"/>
                <w:numId w:val="8"/>
              </w:numPr>
              <w:spacing w:line="276" w:lineRule="auto"/>
              <w:jc w:val="both"/>
            </w:pPr>
            <w:r>
              <w:t xml:space="preserve">Time is given to the whole </w:t>
            </w:r>
            <w:r w:rsidR="00201174">
              <w:t xml:space="preserve">group </w:t>
            </w:r>
            <w:r>
              <w:t>to understand the issue and think about the answers.</w:t>
            </w:r>
          </w:p>
          <w:p w14:paraId="11F674C7" w14:textId="680D72BB" w:rsidR="00665783" w:rsidRDefault="00665783" w:rsidP="005667A2">
            <w:pPr>
              <w:pStyle w:val="Body"/>
              <w:numPr>
                <w:ilvl w:val="0"/>
                <w:numId w:val="7"/>
              </w:numPr>
              <w:spacing w:line="276" w:lineRule="auto"/>
              <w:jc w:val="both"/>
            </w:pPr>
            <w:r w:rsidRPr="004C1A55">
              <w:rPr>
                <w:b/>
                <w:bCs/>
              </w:rPr>
              <w:t>Answering Questions</w:t>
            </w:r>
            <w:r>
              <w:t xml:space="preserve">: The participant reading the question may try to answer it first. Then, the question is discussed as a group. </w:t>
            </w:r>
            <w:r w:rsidR="00AE4EDD">
              <w:t xml:space="preserve"> </w:t>
            </w:r>
            <w:r w:rsidR="005B5157" w:rsidRPr="009426B7">
              <w:rPr>
                <w:b/>
                <w:bCs/>
              </w:rPr>
              <w:t xml:space="preserve">As a facilitator you </w:t>
            </w:r>
            <w:r w:rsidR="00FE0646" w:rsidRPr="009426B7">
              <w:rPr>
                <w:b/>
                <w:bCs/>
              </w:rPr>
              <w:t>can share some hints (highlighted in grey) to guide the</w:t>
            </w:r>
            <w:r w:rsidR="009426B7" w:rsidRPr="009426B7">
              <w:rPr>
                <w:b/>
                <w:bCs/>
              </w:rPr>
              <w:t xml:space="preserve"> discussion but</w:t>
            </w:r>
            <w:r w:rsidR="002E766C" w:rsidRPr="009426B7">
              <w:rPr>
                <w:b/>
                <w:bCs/>
              </w:rPr>
              <w:t xml:space="preserve"> should not read them </w:t>
            </w:r>
            <w:r w:rsidR="009426B7" w:rsidRPr="009426B7">
              <w:rPr>
                <w:b/>
                <w:bCs/>
              </w:rPr>
              <w:t>directly to participants</w:t>
            </w:r>
            <w:r w:rsidR="005B5157" w:rsidRPr="009426B7">
              <w:rPr>
                <w:b/>
                <w:bCs/>
              </w:rPr>
              <w:t>.</w:t>
            </w:r>
            <w:r w:rsidR="005B5157">
              <w:t xml:space="preserve"> </w:t>
            </w:r>
            <w:r w:rsidR="00AE4EDD">
              <w:t xml:space="preserve"> </w:t>
            </w:r>
            <w:r>
              <w:t>The next participant</w:t>
            </w:r>
            <w:r w:rsidR="00FE0646">
              <w:t xml:space="preserve"> then</w:t>
            </w:r>
            <w:r>
              <w:t xml:space="preserve"> read</w:t>
            </w:r>
            <w:r w:rsidR="00FE0646">
              <w:t>s</w:t>
            </w:r>
            <w:r>
              <w:t xml:space="preserve"> the next question and so on until the end of the section.</w:t>
            </w:r>
          </w:p>
          <w:p w14:paraId="36EABAEE" w14:textId="77777777" w:rsidR="00665783" w:rsidRDefault="00665783" w:rsidP="005667A2">
            <w:pPr>
              <w:pStyle w:val="Body"/>
              <w:numPr>
                <w:ilvl w:val="0"/>
                <w:numId w:val="7"/>
              </w:numPr>
              <w:spacing w:line="276" w:lineRule="auto"/>
              <w:jc w:val="both"/>
            </w:pPr>
            <w:r w:rsidRPr="004C1A55">
              <w:rPr>
                <w:b/>
                <w:bCs/>
              </w:rPr>
              <w:t>Reviewing Objectives</w:t>
            </w:r>
            <w:r>
              <w:t>: Once the epilogue has been read, it is proposed to go back to the purpose and intended learning outcomes again. This re-iterates the acquisitions and provides an additional opportunity to clarify what may have been misunderstood or not fully acquired.</w:t>
            </w:r>
          </w:p>
          <w:p w14:paraId="11E7309B" w14:textId="756F94A0" w:rsidR="00665783" w:rsidRDefault="00665783" w:rsidP="00EF3E10">
            <w:pPr>
              <w:pStyle w:val="Body"/>
              <w:spacing w:line="276" w:lineRule="auto"/>
              <w:jc w:val="both"/>
            </w:pPr>
            <w:r>
              <w:t>Estimated duration of the case study: 2 hours</w:t>
            </w:r>
          </w:p>
        </w:tc>
      </w:tr>
    </w:tbl>
    <w:p w14:paraId="7595DF7D" w14:textId="77777777" w:rsidR="00E01572" w:rsidRDefault="00E01572" w:rsidP="00EF3E10">
      <w:pPr>
        <w:pStyle w:val="Body"/>
        <w:spacing w:line="276" w:lineRule="auto"/>
        <w:jc w:val="both"/>
      </w:pPr>
    </w:p>
    <w:p w14:paraId="1BB8795E" w14:textId="77777777" w:rsidR="009A7FD1" w:rsidRDefault="009A7FD1" w:rsidP="00EF3E10">
      <w:pPr>
        <w:pStyle w:val="Body"/>
        <w:spacing w:line="276" w:lineRule="auto"/>
        <w:jc w:val="both"/>
      </w:pPr>
    </w:p>
    <w:sdt>
      <w:sdtPr>
        <w:rPr>
          <w:rFonts w:eastAsia="Batang" w:cs="Times New Roman"/>
          <w:color w:val="auto"/>
          <w:sz w:val="18"/>
          <w:szCs w:val="24"/>
          <w:lang w:val="en-GB" w:eastAsia="ko-KR"/>
        </w:rPr>
        <w:id w:val="155497651"/>
        <w:docPartObj>
          <w:docPartGallery w:val="Table of Contents"/>
          <w:docPartUnique/>
        </w:docPartObj>
      </w:sdtPr>
      <w:sdtEndPr>
        <w:rPr>
          <w:b/>
          <w:bCs/>
          <w:noProof/>
        </w:rPr>
      </w:sdtEndPr>
      <w:sdtContent>
        <w:p w14:paraId="749F2A84" w14:textId="7A2F5378" w:rsidR="00E01572" w:rsidRDefault="00E01572" w:rsidP="00EF3E10">
          <w:pPr>
            <w:pStyle w:val="TOCHeading"/>
            <w:spacing w:line="276" w:lineRule="auto"/>
            <w:jc w:val="both"/>
          </w:pPr>
          <w:r>
            <w:t>Contents</w:t>
          </w:r>
        </w:p>
        <w:p w14:paraId="06EA26CA" w14:textId="671BF5B8" w:rsidR="00B20708" w:rsidRDefault="00E01572">
          <w:pPr>
            <w:pStyle w:val="TOC2"/>
            <w:rPr>
              <w:rFonts w:asciiTheme="minorHAnsi" w:eastAsiaTheme="minorEastAsia" w:hAnsiTheme="minorHAnsi" w:cstheme="minorBidi"/>
              <w:noProof/>
              <w:kern w:val="2"/>
              <w:sz w:val="24"/>
              <w:lang w:val="en-GB" w:eastAsia="en-GB"/>
              <w14:ligatures w14:val="standardContextual"/>
            </w:rPr>
          </w:pPr>
          <w:r>
            <w:fldChar w:fldCharType="begin"/>
          </w:r>
          <w:r>
            <w:instrText xml:space="preserve"> TOC \o "1-3" \h \z \u </w:instrText>
          </w:r>
          <w:r>
            <w:fldChar w:fldCharType="separate"/>
          </w:r>
          <w:hyperlink w:anchor="_Toc219908982" w:history="1">
            <w:r w:rsidR="00B20708" w:rsidRPr="001E7333">
              <w:rPr>
                <w:rStyle w:val="Hyperlink"/>
                <w:noProof/>
              </w:rPr>
              <w:t>Part 1: Overview of the Public Health problem</w:t>
            </w:r>
            <w:r w:rsidR="00B20708">
              <w:rPr>
                <w:noProof/>
                <w:webHidden/>
              </w:rPr>
              <w:tab/>
            </w:r>
            <w:r w:rsidR="00B20708">
              <w:rPr>
                <w:noProof/>
                <w:webHidden/>
              </w:rPr>
              <w:fldChar w:fldCharType="begin"/>
            </w:r>
            <w:r w:rsidR="00B20708">
              <w:rPr>
                <w:noProof/>
                <w:webHidden/>
              </w:rPr>
              <w:instrText xml:space="preserve"> PAGEREF _Toc219908982 \h </w:instrText>
            </w:r>
            <w:r w:rsidR="00B20708">
              <w:rPr>
                <w:noProof/>
                <w:webHidden/>
              </w:rPr>
            </w:r>
            <w:r w:rsidR="00B20708">
              <w:rPr>
                <w:noProof/>
                <w:webHidden/>
              </w:rPr>
              <w:fldChar w:fldCharType="separate"/>
            </w:r>
            <w:r w:rsidR="00B20708">
              <w:rPr>
                <w:noProof/>
                <w:webHidden/>
              </w:rPr>
              <w:t>3</w:t>
            </w:r>
            <w:r w:rsidR="00B20708">
              <w:rPr>
                <w:noProof/>
                <w:webHidden/>
              </w:rPr>
              <w:fldChar w:fldCharType="end"/>
            </w:r>
          </w:hyperlink>
        </w:p>
        <w:p w14:paraId="5FDECC2D" w14:textId="5F8CC365" w:rsidR="00B20708" w:rsidRDefault="00B20708">
          <w:pPr>
            <w:pStyle w:val="TOC2"/>
            <w:rPr>
              <w:rFonts w:asciiTheme="minorHAnsi" w:eastAsiaTheme="minorEastAsia" w:hAnsiTheme="minorHAnsi" w:cstheme="minorBidi"/>
              <w:noProof/>
              <w:kern w:val="2"/>
              <w:sz w:val="24"/>
              <w:lang w:val="en-GB" w:eastAsia="en-GB"/>
              <w14:ligatures w14:val="standardContextual"/>
            </w:rPr>
          </w:pPr>
          <w:hyperlink w:anchor="_Toc219908983" w:history="1">
            <w:r w:rsidRPr="001E7333">
              <w:rPr>
                <w:rStyle w:val="Hyperlink"/>
                <w:noProof/>
              </w:rPr>
              <w:t>Part 2: Planning a collaborative project</w:t>
            </w:r>
            <w:r>
              <w:rPr>
                <w:noProof/>
                <w:webHidden/>
              </w:rPr>
              <w:tab/>
            </w:r>
            <w:r>
              <w:rPr>
                <w:noProof/>
                <w:webHidden/>
              </w:rPr>
              <w:fldChar w:fldCharType="begin"/>
            </w:r>
            <w:r>
              <w:rPr>
                <w:noProof/>
                <w:webHidden/>
              </w:rPr>
              <w:instrText xml:space="preserve"> PAGEREF _Toc219908983 \h </w:instrText>
            </w:r>
            <w:r>
              <w:rPr>
                <w:noProof/>
                <w:webHidden/>
              </w:rPr>
            </w:r>
            <w:r>
              <w:rPr>
                <w:noProof/>
                <w:webHidden/>
              </w:rPr>
              <w:fldChar w:fldCharType="separate"/>
            </w:r>
            <w:r>
              <w:rPr>
                <w:noProof/>
                <w:webHidden/>
              </w:rPr>
              <w:t>6</w:t>
            </w:r>
            <w:r>
              <w:rPr>
                <w:noProof/>
                <w:webHidden/>
              </w:rPr>
              <w:fldChar w:fldCharType="end"/>
            </w:r>
          </w:hyperlink>
        </w:p>
        <w:p w14:paraId="014BCE6A" w14:textId="0E3AAB86" w:rsidR="00B20708" w:rsidRDefault="00B20708">
          <w:pPr>
            <w:pStyle w:val="TOC2"/>
            <w:rPr>
              <w:rFonts w:asciiTheme="minorHAnsi" w:eastAsiaTheme="minorEastAsia" w:hAnsiTheme="minorHAnsi" w:cstheme="minorBidi"/>
              <w:noProof/>
              <w:kern w:val="2"/>
              <w:sz w:val="24"/>
              <w:lang w:val="en-GB" w:eastAsia="en-GB"/>
              <w14:ligatures w14:val="standardContextual"/>
            </w:rPr>
          </w:pPr>
          <w:hyperlink w:anchor="_Toc219908984" w:history="1">
            <w:r w:rsidRPr="001E7333">
              <w:rPr>
                <w:rStyle w:val="Hyperlink"/>
                <w:noProof/>
              </w:rPr>
              <w:t>Part 3: Implementation of the intersectoral project</w:t>
            </w:r>
            <w:r>
              <w:rPr>
                <w:noProof/>
                <w:webHidden/>
              </w:rPr>
              <w:tab/>
            </w:r>
            <w:r>
              <w:rPr>
                <w:noProof/>
                <w:webHidden/>
              </w:rPr>
              <w:fldChar w:fldCharType="begin"/>
            </w:r>
            <w:r>
              <w:rPr>
                <w:noProof/>
                <w:webHidden/>
              </w:rPr>
              <w:instrText xml:space="preserve"> PAGEREF _Toc219908984 \h </w:instrText>
            </w:r>
            <w:r>
              <w:rPr>
                <w:noProof/>
                <w:webHidden/>
              </w:rPr>
            </w:r>
            <w:r>
              <w:rPr>
                <w:noProof/>
                <w:webHidden/>
              </w:rPr>
              <w:fldChar w:fldCharType="separate"/>
            </w:r>
            <w:r>
              <w:rPr>
                <w:noProof/>
                <w:webHidden/>
              </w:rPr>
              <w:t>10</w:t>
            </w:r>
            <w:r>
              <w:rPr>
                <w:noProof/>
                <w:webHidden/>
              </w:rPr>
              <w:fldChar w:fldCharType="end"/>
            </w:r>
          </w:hyperlink>
        </w:p>
        <w:p w14:paraId="543A79D8" w14:textId="66CC6640" w:rsidR="00B20708" w:rsidRDefault="00B20708">
          <w:pPr>
            <w:pStyle w:val="TOC2"/>
            <w:rPr>
              <w:rFonts w:asciiTheme="minorHAnsi" w:eastAsiaTheme="minorEastAsia" w:hAnsiTheme="minorHAnsi" w:cstheme="minorBidi"/>
              <w:noProof/>
              <w:kern w:val="2"/>
              <w:sz w:val="24"/>
              <w:lang w:val="en-GB" w:eastAsia="en-GB"/>
              <w14:ligatures w14:val="standardContextual"/>
            </w:rPr>
          </w:pPr>
          <w:hyperlink w:anchor="_Toc219908985" w:history="1">
            <w:r w:rsidRPr="001E7333">
              <w:rPr>
                <w:rStyle w:val="Hyperlink"/>
                <w:noProof/>
              </w:rPr>
              <w:t>Part 4: Epilogue</w:t>
            </w:r>
            <w:r>
              <w:rPr>
                <w:noProof/>
                <w:webHidden/>
              </w:rPr>
              <w:tab/>
            </w:r>
            <w:r>
              <w:rPr>
                <w:noProof/>
                <w:webHidden/>
              </w:rPr>
              <w:fldChar w:fldCharType="begin"/>
            </w:r>
            <w:r>
              <w:rPr>
                <w:noProof/>
                <w:webHidden/>
              </w:rPr>
              <w:instrText xml:space="preserve"> PAGEREF _Toc219908985 \h </w:instrText>
            </w:r>
            <w:r>
              <w:rPr>
                <w:noProof/>
                <w:webHidden/>
              </w:rPr>
            </w:r>
            <w:r>
              <w:rPr>
                <w:noProof/>
                <w:webHidden/>
              </w:rPr>
              <w:fldChar w:fldCharType="separate"/>
            </w:r>
            <w:r>
              <w:rPr>
                <w:noProof/>
                <w:webHidden/>
              </w:rPr>
              <w:t>13</w:t>
            </w:r>
            <w:r>
              <w:rPr>
                <w:noProof/>
                <w:webHidden/>
              </w:rPr>
              <w:fldChar w:fldCharType="end"/>
            </w:r>
          </w:hyperlink>
        </w:p>
        <w:p w14:paraId="62613C4B" w14:textId="0225C03C" w:rsidR="00B20708" w:rsidRDefault="00B20708">
          <w:pPr>
            <w:pStyle w:val="TOC2"/>
            <w:rPr>
              <w:rFonts w:asciiTheme="minorHAnsi" w:eastAsiaTheme="minorEastAsia" w:hAnsiTheme="minorHAnsi" w:cstheme="minorBidi"/>
              <w:noProof/>
              <w:kern w:val="2"/>
              <w:sz w:val="24"/>
              <w:lang w:val="en-GB" w:eastAsia="en-GB"/>
              <w14:ligatures w14:val="standardContextual"/>
            </w:rPr>
          </w:pPr>
          <w:hyperlink w:anchor="_Toc219908986" w:history="1">
            <w:r w:rsidRPr="001E7333">
              <w:rPr>
                <w:rStyle w:val="Hyperlink"/>
                <w:noProof/>
                <w:lang w:val="es-ES"/>
              </w:rPr>
              <w:t>References</w:t>
            </w:r>
            <w:r>
              <w:rPr>
                <w:noProof/>
                <w:webHidden/>
              </w:rPr>
              <w:tab/>
            </w:r>
            <w:r>
              <w:rPr>
                <w:noProof/>
                <w:webHidden/>
              </w:rPr>
              <w:fldChar w:fldCharType="begin"/>
            </w:r>
            <w:r>
              <w:rPr>
                <w:noProof/>
                <w:webHidden/>
              </w:rPr>
              <w:instrText xml:space="preserve"> PAGEREF _Toc219908986 \h </w:instrText>
            </w:r>
            <w:r>
              <w:rPr>
                <w:noProof/>
                <w:webHidden/>
              </w:rPr>
            </w:r>
            <w:r>
              <w:rPr>
                <w:noProof/>
                <w:webHidden/>
              </w:rPr>
              <w:fldChar w:fldCharType="separate"/>
            </w:r>
            <w:r>
              <w:rPr>
                <w:noProof/>
                <w:webHidden/>
              </w:rPr>
              <w:t>13</w:t>
            </w:r>
            <w:r>
              <w:rPr>
                <w:noProof/>
                <w:webHidden/>
              </w:rPr>
              <w:fldChar w:fldCharType="end"/>
            </w:r>
          </w:hyperlink>
        </w:p>
        <w:p w14:paraId="4752F2F8" w14:textId="7743ABE1" w:rsidR="00B20708" w:rsidRDefault="00B20708">
          <w:pPr>
            <w:pStyle w:val="TOC2"/>
            <w:rPr>
              <w:rFonts w:asciiTheme="minorHAnsi" w:eastAsiaTheme="minorEastAsia" w:hAnsiTheme="minorHAnsi" w:cstheme="minorBidi"/>
              <w:noProof/>
              <w:kern w:val="2"/>
              <w:sz w:val="24"/>
              <w:lang w:val="en-GB" w:eastAsia="en-GB"/>
              <w14:ligatures w14:val="standardContextual"/>
            </w:rPr>
          </w:pPr>
          <w:hyperlink w:anchor="_Toc219908987" w:history="1">
            <w:r w:rsidRPr="001E7333">
              <w:rPr>
                <w:rStyle w:val="Hyperlink"/>
                <w:noProof/>
              </w:rPr>
              <w:t>Credits</w:t>
            </w:r>
            <w:r>
              <w:rPr>
                <w:noProof/>
                <w:webHidden/>
              </w:rPr>
              <w:tab/>
            </w:r>
            <w:r>
              <w:rPr>
                <w:noProof/>
                <w:webHidden/>
              </w:rPr>
              <w:fldChar w:fldCharType="begin"/>
            </w:r>
            <w:r>
              <w:rPr>
                <w:noProof/>
                <w:webHidden/>
              </w:rPr>
              <w:instrText xml:space="preserve"> PAGEREF _Toc219908987 \h </w:instrText>
            </w:r>
            <w:r>
              <w:rPr>
                <w:noProof/>
                <w:webHidden/>
              </w:rPr>
            </w:r>
            <w:r>
              <w:rPr>
                <w:noProof/>
                <w:webHidden/>
              </w:rPr>
              <w:fldChar w:fldCharType="separate"/>
            </w:r>
            <w:r>
              <w:rPr>
                <w:noProof/>
                <w:webHidden/>
              </w:rPr>
              <w:t>14</w:t>
            </w:r>
            <w:r>
              <w:rPr>
                <w:noProof/>
                <w:webHidden/>
              </w:rPr>
              <w:fldChar w:fldCharType="end"/>
            </w:r>
          </w:hyperlink>
        </w:p>
        <w:p w14:paraId="543FF93F" w14:textId="16F3417A" w:rsidR="00B20708" w:rsidRDefault="00B20708">
          <w:pPr>
            <w:pStyle w:val="TOC2"/>
            <w:rPr>
              <w:rFonts w:asciiTheme="minorHAnsi" w:eastAsiaTheme="minorEastAsia" w:hAnsiTheme="minorHAnsi" w:cstheme="minorBidi"/>
              <w:noProof/>
              <w:kern w:val="2"/>
              <w:sz w:val="24"/>
              <w:lang w:val="en-GB" w:eastAsia="en-GB"/>
              <w14:ligatures w14:val="standardContextual"/>
            </w:rPr>
          </w:pPr>
          <w:hyperlink w:anchor="_Toc219908988" w:history="1">
            <w:r w:rsidRPr="001E7333">
              <w:rPr>
                <w:rStyle w:val="Hyperlink"/>
                <w:noProof/>
              </w:rPr>
              <w:t>Copyright and License</w:t>
            </w:r>
            <w:r>
              <w:rPr>
                <w:noProof/>
                <w:webHidden/>
              </w:rPr>
              <w:tab/>
            </w:r>
            <w:r>
              <w:rPr>
                <w:noProof/>
                <w:webHidden/>
              </w:rPr>
              <w:fldChar w:fldCharType="begin"/>
            </w:r>
            <w:r>
              <w:rPr>
                <w:noProof/>
                <w:webHidden/>
              </w:rPr>
              <w:instrText xml:space="preserve"> PAGEREF _Toc219908988 \h </w:instrText>
            </w:r>
            <w:r>
              <w:rPr>
                <w:noProof/>
                <w:webHidden/>
              </w:rPr>
            </w:r>
            <w:r>
              <w:rPr>
                <w:noProof/>
                <w:webHidden/>
              </w:rPr>
              <w:fldChar w:fldCharType="separate"/>
            </w:r>
            <w:r>
              <w:rPr>
                <w:noProof/>
                <w:webHidden/>
              </w:rPr>
              <w:t>14</w:t>
            </w:r>
            <w:r>
              <w:rPr>
                <w:noProof/>
                <w:webHidden/>
              </w:rPr>
              <w:fldChar w:fldCharType="end"/>
            </w:r>
          </w:hyperlink>
        </w:p>
        <w:p w14:paraId="7AA020C0" w14:textId="3549C7F8" w:rsidR="00E01572" w:rsidRPr="009A7FD1" w:rsidRDefault="00E01572" w:rsidP="00EF3E10">
          <w:pPr>
            <w:spacing w:line="276" w:lineRule="auto"/>
            <w:jc w:val="both"/>
          </w:pPr>
          <w:r>
            <w:rPr>
              <w:b/>
              <w:bCs/>
              <w:noProof/>
            </w:rPr>
            <w:fldChar w:fldCharType="end"/>
          </w:r>
        </w:p>
      </w:sdtContent>
    </w:sdt>
    <w:p w14:paraId="66137AA9" w14:textId="77777777" w:rsidR="00E01572" w:rsidRDefault="00E01572" w:rsidP="00EF3E10">
      <w:pPr>
        <w:spacing w:line="276" w:lineRule="auto"/>
        <w:jc w:val="both"/>
        <w:rPr>
          <w:rFonts w:eastAsia="Arial Unicode MS"/>
          <w:kern w:val="22"/>
          <w:szCs w:val="18"/>
        </w:rPr>
      </w:pPr>
      <w:r>
        <w:rPr>
          <w:rFonts w:eastAsia="Arial Unicode MS"/>
          <w:kern w:val="22"/>
          <w:szCs w:val="18"/>
        </w:rPr>
        <w:br w:type="page"/>
      </w:r>
    </w:p>
    <w:p w14:paraId="1D40712D" w14:textId="77777777" w:rsidR="005B0868" w:rsidRDefault="005B0868" w:rsidP="00EF3E10">
      <w:pPr>
        <w:pStyle w:val="EC-Title-2"/>
        <w:spacing w:line="276" w:lineRule="auto"/>
        <w:jc w:val="both"/>
      </w:pPr>
      <w:bookmarkStart w:id="2" w:name="_Toc219908982"/>
      <w:bookmarkStart w:id="3" w:name="_Toc219219853"/>
      <w:r w:rsidRPr="00873D96">
        <w:lastRenderedPageBreak/>
        <w:t>Part 1: Overview of the Public Health problem</w:t>
      </w:r>
      <w:bookmarkEnd w:id="2"/>
    </w:p>
    <w:p w14:paraId="78F98D33" w14:textId="5907B894" w:rsidR="005B0868" w:rsidRPr="00873D96" w:rsidRDefault="005B0868" w:rsidP="00EF3E10">
      <w:pPr>
        <w:pStyle w:val="Expectedduration"/>
        <w:spacing w:line="276" w:lineRule="auto"/>
        <w:rPr>
          <w:b/>
          <w:bCs/>
        </w:rPr>
      </w:pPr>
      <w:r w:rsidRPr="005B0868">
        <w:rPr>
          <w:highlight w:val="lightGray"/>
        </w:rPr>
        <w:t>Expected duration: 40 minutes</w:t>
      </w:r>
    </w:p>
    <w:p w14:paraId="6FA9EDDA" w14:textId="1AFC451A" w:rsidR="005B0868" w:rsidRPr="003422A5" w:rsidRDefault="005B0868" w:rsidP="00EF3E10">
      <w:pPr>
        <w:pStyle w:val="Casestudycontent"/>
        <w:spacing w:line="276" w:lineRule="auto"/>
        <w:rPr>
          <w:sz w:val="18"/>
          <w:szCs w:val="18"/>
        </w:rPr>
      </w:pPr>
      <w:r w:rsidRPr="00E77B5F">
        <w:rPr>
          <w:sz w:val="18"/>
          <w:szCs w:val="18"/>
        </w:rPr>
        <w:t>In early summer 2012, you work as an epidemiologist at the Polish National Institute of Public Health. You would like to investigate the risk of tick-borne encephalitis (TBE) in Poland. You have noticed that cases are notified only in few limited regions. Most regions have either no cases reported at all or sporadic cases once every few years.</w:t>
      </w:r>
    </w:p>
    <w:p w14:paraId="6516ADD8" w14:textId="01BED75A" w:rsidR="005B0868" w:rsidRDefault="005B0868" w:rsidP="00EF3E10">
      <w:pPr>
        <w:pStyle w:val="EC-Figure"/>
        <w:spacing w:line="276" w:lineRule="auto"/>
      </w:pPr>
      <w:r w:rsidRPr="00E77B5F">
        <w:t>Figure 1</w:t>
      </w:r>
      <w:r w:rsidR="00AE4EDD">
        <w:t>:</w:t>
      </w:r>
      <w:r w:rsidRPr="00E77B5F">
        <w:t xml:space="preserve"> TBE reported rates by NUTS-4 administrative units, Poland, 1999–2011.</w:t>
      </w:r>
    </w:p>
    <w:p w14:paraId="2FFFDB0F" w14:textId="226FAAD6" w:rsidR="00E77B5F" w:rsidRDefault="00E77B5F" w:rsidP="00EF3E10">
      <w:pPr>
        <w:spacing w:line="276" w:lineRule="auto"/>
        <w:jc w:val="both"/>
        <w:rPr>
          <w:rFonts w:cs="Tahoma"/>
          <w:b/>
          <w:bCs/>
          <w:szCs w:val="18"/>
        </w:rPr>
      </w:pPr>
      <w:r w:rsidRPr="00EE2245">
        <w:rPr>
          <w:rFonts w:cs="Tahoma"/>
          <w:noProof/>
          <w:sz w:val="20"/>
          <w:szCs w:val="20"/>
        </w:rPr>
        <w:drawing>
          <wp:inline distT="0" distB="0" distL="0" distR="0" wp14:anchorId="30F99AB3" wp14:editId="108C54D5">
            <wp:extent cx="3586030" cy="4001414"/>
            <wp:effectExtent l="0" t="0" r="0" b="0"/>
            <wp:docPr id="1181937614" name="Picture 1" descr="A map of the state of pola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1937614" name="Picture 1" descr="A map of the state of poland&#10;&#10;AI-generated content may be incorrect."/>
                    <pic:cNvPicPr/>
                  </pic:nvPicPr>
                  <pic:blipFill>
                    <a:blip r:embed="rId14" cstate="print">
                      <a:extLst>
                        <a:ext uri="{28A0092B-C50C-407E-A947-70E740481C1C}">
                          <a14:useLocalDpi xmlns:a14="http://schemas.microsoft.com/office/drawing/2010/main" val="0"/>
                        </a:ext>
                      </a:extLst>
                    </a:blip>
                    <a:stretch>
                      <a:fillRect/>
                    </a:stretch>
                  </pic:blipFill>
                  <pic:spPr>
                    <a:xfrm>
                      <a:off x="0" y="0"/>
                      <a:ext cx="3619479" cy="4038738"/>
                    </a:xfrm>
                    <a:prstGeom prst="rect">
                      <a:avLst/>
                    </a:prstGeom>
                  </pic:spPr>
                </pic:pic>
              </a:graphicData>
            </a:graphic>
          </wp:inline>
        </w:drawing>
      </w:r>
    </w:p>
    <w:p w14:paraId="09A0D595" w14:textId="77777777" w:rsidR="00E77B5F" w:rsidRPr="00E77B5F" w:rsidRDefault="00E77B5F" w:rsidP="00EF3E10">
      <w:pPr>
        <w:spacing w:line="276" w:lineRule="auto"/>
        <w:jc w:val="both"/>
        <w:rPr>
          <w:rFonts w:cs="Tahoma"/>
          <w:b/>
          <w:bCs/>
          <w:szCs w:val="18"/>
        </w:rPr>
      </w:pPr>
    </w:p>
    <w:p w14:paraId="321815CE" w14:textId="44B3DF02" w:rsidR="003422A5" w:rsidRDefault="005B0868" w:rsidP="00EF3E10">
      <w:pPr>
        <w:pStyle w:val="Casestudycontent"/>
        <w:spacing w:line="276" w:lineRule="auto"/>
        <w:rPr>
          <w:sz w:val="18"/>
          <w:szCs w:val="18"/>
        </w:rPr>
      </w:pPr>
      <w:r w:rsidRPr="006C7863">
        <w:rPr>
          <w:sz w:val="18"/>
          <w:szCs w:val="18"/>
        </w:rPr>
        <w:t>When talking with microbiologists and entomologists on conferences, you understood that human cases are not the most suitable indicator of TBE risk. The virus persists in nature in limited so-called “natural foci”, which are usually the size of a football field, where ticks infected by TBE Virus (TBEV) can find enough small rodents to feed on and ecological conditions are optimal. Although the virus is transmitted from infected female ticks to their offsprings through eggs, and later through consecutive developmental stages (larvae, nymphs, adults), rodents serve as natural reservoir for the virus. The virus does not cause symptoms in rodents and amplifies in their bodies, enabling the spread of the infection to other ticks that feed on the same rodent. Large forest animals, like deer or wild boars, also play a role in maintaining TBE foci since they are the main source of feeding for the adult ticks. Large animals and birds can also move longer distances with attached ticks, potentially spreading the disease to new foci. Humans and livestock animals are so-called “accidental hosts” or “dead-end hosts”, i.e. they can become infected but do not play a role in the life cycle of the TBE virus.</w:t>
      </w:r>
    </w:p>
    <w:p w14:paraId="61094D9C" w14:textId="4EBEC108" w:rsidR="008B458B" w:rsidRDefault="005B0868" w:rsidP="008B458B">
      <w:pPr>
        <w:spacing w:line="276" w:lineRule="auto"/>
        <w:rPr>
          <w:szCs w:val="18"/>
        </w:rPr>
      </w:pPr>
      <w:r w:rsidRPr="006C7863">
        <w:rPr>
          <w:szCs w:val="18"/>
        </w:rPr>
        <w:t>You find a summary of the known facts about TBE in the following fact sheet. You make additional notes.</w:t>
      </w:r>
    </w:p>
    <w:p w14:paraId="21B7CBEA" w14:textId="77777777" w:rsidR="008B458B" w:rsidRDefault="008B458B">
      <w:pPr>
        <w:rPr>
          <w:szCs w:val="18"/>
        </w:rPr>
      </w:pPr>
      <w:r>
        <w:rPr>
          <w:szCs w:val="18"/>
        </w:rPr>
        <w:br w:type="page"/>
      </w:r>
    </w:p>
    <w:tbl>
      <w:tblPr>
        <w:tblStyle w:val="TableGrid"/>
        <w:tblW w:w="0" w:type="auto"/>
        <w:tblLayout w:type="fixed"/>
        <w:tblLook w:val="06A0" w:firstRow="1" w:lastRow="0" w:firstColumn="1" w:lastColumn="0" w:noHBand="1" w:noVBand="1"/>
      </w:tblPr>
      <w:tblGrid>
        <w:gridCol w:w="9015"/>
      </w:tblGrid>
      <w:tr w:rsidR="005B0868" w14:paraId="0168B5E5" w14:textId="77777777" w:rsidTr="000C54D4">
        <w:trPr>
          <w:trHeight w:val="300"/>
        </w:trPr>
        <w:tc>
          <w:tcPr>
            <w:tcW w:w="9015" w:type="dxa"/>
          </w:tcPr>
          <w:p w14:paraId="3CF34857" w14:textId="77777777" w:rsidR="005B0868" w:rsidRPr="008B458B" w:rsidRDefault="005B0868" w:rsidP="00EF3E10">
            <w:pPr>
              <w:spacing w:line="276" w:lineRule="auto"/>
              <w:jc w:val="both"/>
              <w:rPr>
                <w:rFonts w:eastAsiaTheme="minorEastAsia"/>
                <w:sz w:val="16"/>
                <w:szCs w:val="22"/>
              </w:rPr>
            </w:pPr>
            <w:r w:rsidRPr="008B458B">
              <w:rPr>
                <w:rStyle w:val="normaltextrun"/>
                <w:rFonts w:eastAsia="Tahoma" w:cs="Tahoma"/>
                <w:b/>
                <w:sz w:val="16"/>
                <w:szCs w:val="16"/>
              </w:rPr>
              <w:lastRenderedPageBreak/>
              <w:t>Tick-Borne Encephalitis (TBE)</w:t>
            </w:r>
          </w:p>
          <w:p w14:paraId="5C2B164F" w14:textId="77777777" w:rsidR="005B0868" w:rsidRPr="008B458B" w:rsidRDefault="005B0868" w:rsidP="005667A2">
            <w:pPr>
              <w:pStyle w:val="ListParagraph"/>
              <w:numPr>
                <w:ilvl w:val="0"/>
                <w:numId w:val="12"/>
              </w:numPr>
              <w:spacing w:after="0" w:line="276" w:lineRule="auto"/>
              <w:jc w:val="both"/>
              <w:rPr>
                <w:rFonts w:ascii="Tahoma" w:eastAsia="Tahoma" w:hAnsi="Tahoma" w:cs="Tahoma"/>
                <w:color w:val="000000" w:themeColor="text1"/>
                <w:sz w:val="16"/>
                <w:szCs w:val="16"/>
              </w:rPr>
            </w:pPr>
            <w:r w:rsidRPr="008B458B">
              <w:rPr>
                <w:rStyle w:val="normaltextrun"/>
                <w:rFonts w:ascii="Tahoma" w:eastAsia="Tahoma" w:hAnsi="Tahoma" w:cs="Tahoma"/>
                <w:sz w:val="16"/>
                <w:szCs w:val="16"/>
              </w:rPr>
              <w:t>TBE is an infection of the central nervous system caused by Tick-Borne Encephalitis Virus (TBEV), a member of the Flaviviridae family.</w:t>
            </w:r>
          </w:p>
          <w:p w14:paraId="7C03B355" w14:textId="77777777" w:rsidR="005B0868" w:rsidRPr="008B458B" w:rsidRDefault="005B0868" w:rsidP="005667A2">
            <w:pPr>
              <w:pStyle w:val="ListParagraph"/>
              <w:numPr>
                <w:ilvl w:val="0"/>
                <w:numId w:val="12"/>
              </w:numPr>
              <w:spacing w:after="0" w:line="276" w:lineRule="auto"/>
              <w:jc w:val="both"/>
              <w:rPr>
                <w:rFonts w:ascii="Tahoma" w:eastAsia="Tahoma" w:hAnsi="Tahoma" w:cs="Tahoma"/>
                <w:color w:val="000000" w:themeColor="text1"/>
                <w:sz w:val="16"/>
                <w:szCs w:val="16"/>
              </w:rPr>
            </w:pPr>
            <w:r w:rsidRPr="008B458B">
              <w:rPr>
                <w:rStyle w:val="normaltextrun"/>
                <w:rFonts w:ascii="Tahoma" w:eastAsia="Tahoma" w:hAnsi="Tahoma" w:cs="Tahoma"/>
                <w:sz w:val="16"/>
                <w:szCs w:val="16"/>
              </w:rPr>
              <w:t>Transmission cycle (depicted on infographic below) involves ticks and small rodents such as voles and mice as a reservoir. Infected ticks transmit the virus, and small mammals are the natural hosts. Humans are incidental and dead-end hosts and can become infected through tick bites or, less commonly, by consuming unpasteurised dairy products from infected animals. Rarely, the virus can be transmitted through blood transfusion, organ transplantation, and breastfeeding.</w:t>
            </w:r>
          </w:p>
          <w:p w14:paraId="3503AD87" w14:textId="77777777" w:rsidR="005B0868" w:rsidRDefault="005B0868" w:rsidP="00EF3E10">
            <w:pPr>
              <w:spacing w:line="276" w:lineRule="auto"/>
              <w:jc w:val="both"/>
              <w:rPr>
                <w:rStyle w:val="eop"/>
                <w:rFonts w:eastAsia="Tahoma" w:cs="Tahoma"/>
                <w:color w:val="000000" w:themeColor="text1"/>
                <w:szCs w:val="18"/>
              </w:rPr>
            </w:pPr>
            <w:r>
              <w:rPr>
                <w:noProof/>
              </w:rPr>
              <w:drawing>
                <wp:inline distT="0" distB="0" distL="0" distR="0" wp14:anchorId="0B62C8C9" wp14:editId="5900C1DA">
                  <wp:extent cx="3152851" cy="2204301"/>
                  <wp:effectExtent l="0" t="0" r="0" b="5715"/>
                  <wp:docPr id="670939973"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0939973" name=""/>
                          <pic:cNvPicPr/>
                        </pic:nvPicPr>
                        <pic:blipFill>
                          <a:blip r:embed="rId15">
                            <a:extLst>
                              <a:ext uri="{28A0092B-C50C-407E-A947-70E740481C1C}">
                                <a14:useLocalDpi xmlns:a14="http://schemas.microsoft.com/office/drawing/2010/main"/>
                              </a:ext>
                            </a:extLst>
                          </a:blip>
                          <a:stretch>
                            <a:fillRect/>
                          </a:stretch>
                        </pic:blipFill>
                        <pic:spPr>
                          <a:xfrm>
                            <a:off x="0" y="0"/>
                            <a:ext cx="3186543" cy="2227856"/>
                          </a:xfrm>
                          <a:prstGeom prst="rect">
                            <a:avLst/>
                          </a:prstGeom>
                        </pic:spPr>
                      </pic:pic>
                    </a:graphicData>
                  </a:graphic>
                </wp:inline>
              </w:drawing>
            </w:r>
          </w:p>
          <w:p w14:paraId="6924F260" w14:textId="77777777" w:rsidR="005B0868" w:rsidRPr="00A12B56" w:rsidRDefault="005B0868" w:rsidP="00EF3E10">
            <w:pPr>
              <w:spacing w:line="276" w:lineRule="auto"/>
              <w:jc w:val="both"/>
              <w:rPr>
                <w:rStyle w:val="eop"/>
                <w:rFonts w:eastAsia="Tahoma" w:cs="Tahoma"/>
                <w:i/>
                <w:iCs/>
                <w:color w:val="000000" w:themeColor="text1"/>
                <w:sz w:val="14"/>
                <w:szCs w:val="14"/>
              </w:rPr>
            </w:pPr>
            <w:r w:rsidRPr="00A12B56">
              <w:rPr>
                <w:rFonts w:eastAsia="Tahoma" w:cs="Tahoma"/>
                <w:i/>
                <w:iCs/>
                <w:sz w:val="14"/>
                <w:szCs w:val="14"/>
              </w:rPr>
              <w:t xml:space="preserve">Donoso Mantke, Oliver &amp; Karan, </w:t>
            </w:r>
            <w:proofErr w:type="spellStart"/>
            <w:r w:rsidRPr="00A12B56">
              <w:rPr>
                <w:rFonts w:eastAsia="Tahoma" w:cs="Tahoma"/>
                <w:i/>
                <w:iCs/>
                <w:sz w:val="14"/>
                <w:szCs w:val="14"/>
              </w:rPr>
              <w:t>Luidmila</w:t>
            </w:r>
            <w:proofErr w:type="spellEnd"/>
            <w:r w:rsidRPr="00A12B56">
              <w:rPr>
                <w:rFonts w:eastAsia="Tahoma" w:cs="Tahoma"/>
                <w:i/>
                <w:iCs/>
                <w:sz w:val="14"/>
                <w:szCs w:val="14"/>
              </w:rPr>
              <w:t xml:space="preserve"> &amp; Ruzek, Daniel. (2011). Tick-Borne Encephalitis Virus: A General Overview. 10.5772/21912.</w:t>
            </w:r>
          </w:p>
          <w:p w14:paraId="49734103" w14:textId="77777777" w:rsidR="005B0868" w:rsidRPr="008B458B" w:rsidRDefault="005B0868" w:rsidP="00EF3E10">
            <w:pPr>
              <w:spacing w:before="120" w:line="276" w:lineRule="auto"/>
              <w:jc w:val="both"/>
              <w:rPr>
                <w:rFonts w:eastAsia="Tahoma" w:cs="Tahoma"/>
                <w:color w:val="000000" w:themeColor="text1"/>
                <w:sz w:val="16"/>
                <w:szCs w:val="16"/>
              </w:rPr>
            </w:pPr>
            <w:r w:rsidRPr="008B458B">
              <w:rPr>
                <w:rStyle w:val="eop"/>
                <w:rFonts w:ascii="Tahoma" w:eastAsia="Tahoma" w:hAnsi="Tahoma" w:cs="Tahoma"/>
                <w:b/>
                <w:sz w:val="16"/>
                <w:szCs w:val="16"/>
              </w:rPr>
              <w:t>Pathogen</w:t>
            </w:r>
          </w:p>
          <w:p w14:paraId="6591FEC2" w14:textId="77777777" w:rsidR="005B0868" w:rsidRPr="008B458B" w:rsidRDefault="005B0868" w:rsidP="00EF3E10">
            <w:pPr>
              <w:spacing w:line="276" w:lineRule="auto"/>
              <w:jc w:val="both"/>
              <w:rPr>
                <w:rFonts w:eastAsia="Tahoma" w:cs="Tahoma"/>
                <w:color w:val="000000" w:themeColor="text1"/>
                <w:sz w:val="16"/>
                <w:szCs w:val="16"/>
              </w:rPr>
            </w:pPr>
            <w:r w:rsidRPr="008B458B">
              <w:rPr>
                <w:rStyle w:val="normaltextrun"/>
                <w:rFonts w:eastAsia="Tahoma" w:cs="Tahoma"/>
                <w:sz w:val="16"/>
                <w:szCs w:val="16"/>
              </w:rPr>
              <w:t xml:space="preserve">TBEV has three subtypes, of which the European and </w:t>
            </w:r>
            <w:r w:rsidRPr="008B458B">
              <w:rPr>
                <w:rFonts w:eastAsia="Tahoma" w:cs="Tahoma"/>
                <w:sz w:val="16"/>
                <w:szCs w:val="16"/>
              </w:rPr>
              <w:t xml:space="preserve">Siberian subtypes can be found in Europe. </w:t>
            </w:r>
            <w:r w:rsidRPr="008B458B">
              <w:rPr>
                <w:rStyle w:val="normaltextrun"/>
                <w:rFonts w:eastAsia="Tahoma" w:cs="Tahoma"/>
                <w:sz w:val="16"/>
                <w:szCs w:val="16"/>
              </w:rPr>
              <w:t>The number of human cases of TBE in all endemic regions of Europe has increased by almost 400% in the last 30 years; the risk areas have spread, and new foci have been discovered</w:t>
            </w:r>
            <w:r w:rsidRPr="008B458B">
              <w:rPr>
                <w:rStyle w:val="normaltextrun"/>
                <w:rFonts w:eastAsia="Tahoma" w:cs="Tahoma"/>
                <w:sz w:val="16"/>
                <w:szCs w:val="16"/>
                <w:lang w:val="de-DE"/>
              </w:rPr>
              <w:t>.</w:t>
            </w:r>
          </w:p>
          <w:p w14:paraId="2CE73D2F" w14:textId="77777777" w:rsidR="005B0868" w:rsidRPr="008B458B" w:rsidRDefault="005B0868" w:rsidP="00EF3E10">
            <w:pPr>
              <w:spacing w:line="276" w:lineRule="auto"/>
              <w:jc w:val="both"/>
              <w:rPr>
                <w:rFonts w:eastAsia="Tahoma" w:cs="Tahoma"/>
                <w:color w:val="000000" w:themeColor="text1"/>
                <w:sz w:val="16"/>
                <w:szCs w:val="16"/>
              </w:rPr>
            </w:pPr>
          </w:p>
          <w:p w14:paraId="3E22EC59" w14:textId="77777777" w:rsidR="005B0868" w:rsidRPr="008B458B" w:rsidRDefault="005B0868" w:rsidP="00EF3E10">
            <w:pPr>
              <w:spacing w:line="276" w:lineRule="auto"/>
              <w:jc w:val="both"/>
              <w:rPr>
                <w:rFonts w:eastAsia="Tahoma" w:cs="Tahoma"/>
                <w:color w:val="000000" w:themeColor="text1"/>
                <w:sz w:val="16"/>
                <w:szCs w:val="16"/>
              </w:rPr>
            </w:pPr>
            <w:r w:rsidRPr="008B458B">
              <w:rPr>
                <w:rStyle w:val="normaltextrun"/>
                <w:rFonts w:eastAsia="Tahoma" w:cs="Tahoma"/>
                <w:b/>
                <w:sz w:val="16"/>
                <w:szCs w:val="16"/>
              </w:rPr>
              <w:t>Clinical picture</w:t>
            </w:r>
          </w:p>
          <w:p w14:paraId="5CD1D59E" w14:textId="77777777" w:rsidR="005B0868" w:rsidRPr="008B458B" w:rsidRDefault="005B0868" w:rsidP="00EF3E10">
            <w:pPr>
              <w:spacing w:line="276" w:lineRule="auto"/>
              <w:jc w:val="both"/>
              <w:rPr>
                <w:rFonts w:eastAsia="Tahoma" w:cs="Tahoma"/>
                <w:color w:val="000000" w:themeColor="text1"/>
                <w:sz w:val="16"/>
                <w:szCs w:val="16"/>
              </w:rPr>
            </w:pPr>
            <w:r w:rsidRPr="008B458B">
              <w:rPr>
                <w:rStyle w:val="normaltextrun"/>
                <w:rFonts w:eastAsia="Tahoma" w:cs="Tahoma"/>
                <w:color w:val="000000" w:themeColor="text1"/>
                <w:sz w:val="16"/>
                <w:szCs w:val="16"/>
              </w:rPr>
              <w:t>After an infectious bite of tick, there is an incubation period of about seven days before symptoms appear. This period can sometimes extend up to 28 days. The incubation after foodborne infection, is around four days. Normally, 70-80% of human TBE virus infections are non-symptomatic. Symptoms could occur in two phases:</w:t>
            </w:r>
          </w:p>
          <w:p w14:paraId="78FCEC95" w14:textId="77777777" w:rsidR="005B0868" w:rsidRPr="008B458B" w:rsidRDefault="005B0868" w:rsidP="005667A2">
            <w:pPr>
              <w:pStyle w:val="ListParagraph"/>
              <w:numPr>
                <w:ilvl w:val="0"/>
                <w:numId w:val="12"/>
              </w:numPr>
              <w:spacing w:after="0" w:line="276" w:lineRule="auto"/>
              <w:jc w:val="both"/>
              <w:rPr>
                <w:rFonts w:ascii="Tahoma" w:hAnsi="Tahoma" w:cs="Tahoma"/>
                <w:color w:val="000000" w:themeColor="text1"/>
                <w:sz w:val="16"/>
                <w:szCs w:val="16"/>
              </w:rPr>
            </w:pPr>
            <w:r w:rsidRPr="008B458B">
              <w:rPr>
                <w:rStyle w:val="normaltextrun"/>
                <w:rFonts w:ascii="Tahoma" w:eastAsia="Tahoma" w:hAnsi="Tahoma" w:cs="Tahoma"/>
                <w:sz w:val="16"/>
                <w:szCs w:val="16"/>
              </w:rPr>
              <w:t>First phase (15-30% patients): lasts approximately five days and is characterized by non-specific symptoms, such as fever, fatigue, headache, muscular pain, nausea.</w:t>
            </w:r>
          </w:p>
          <w:p w14:paraId="1A0CF655" w14:textId="77777777" w:rsidR="005B0868" w:rsidRPr="008B458B" w:rsidRDefault="005B0868" w:rsidP="005667A2">
            <w:pPr>
              <w:pStyle w:val="ListParagraph"/>
              <w:numPr>
                <w:ilvl w:val="0"/>
                <w:numId w:val="12"/>
              </w:numPr>
              <w:spacing w:after="0" w:line="276" w:lineRule="auto"/>
              <w:jc w:val="both"/>
              <w:rPr>
                <w:rStyle w:val="normaltextrun"/>
                <w:rFonts w:ascii="Tahoma" w:hAnsi="Tahoma" w:cs="Tahoma"/>
                <w:color w:val="000000" w:themeColor="text1"/>
                <w:sz w:val="16"/>
                <w:szCs w:val="16"/>
              </w:rPr>
            </w:pPr>
            <w:r w:rsidRPr="008B458B">
              <w:rPr>
                <w:rStyle w:val="normaltextrun"/>
                <w:rFonts w:ascii="Tahoma" w:eastAsia="Tahoma" w:hAnsi="Tahoma" w:cs="Tahoma"/>
                <w:sz w:val="16"/>
                <w:szCs w:val="16"/>
              </w:rPr>
              <w:t>Second phase (up to 10% patients): lasting approximately seven days and characterized by neurological symptoms such as meningitis (inflammation of the membranes surrounding the brain and spinal cord) and/or encephalitis (inflammation of the brain). Severe cases can result in long-term neurological symptoms or death.</w:t>
            </w:r>
          </w:p>
          <w:p w14:paraId="7E52EB6C" w14:textId="77777777" w:rsidR="005B0868" w:rsidRPr="008B458B" w:rsidRDefault="005B0868" w:rsidP="00EF3E10">
            <w:pPr>
              <w:spacing w:line="276" w:lineRule="auto"/>
              <w:jc w:val="both"/>
              <w:rPr>
                <w:rStyle w:val="normaltextrun"/>
                <w:rFonts w:eastAsia="Tahoma" w:cs="Tahoma"/>
                <w:color w:val="000000" w:themeColor="text1"/>
                <w:sz w:val="16"/>
                <w:szCs w:val="16"/>
              </w:rPr>
            </w:pPr>
            <w:r w:rsidRPr="008B458B">
              <w:rPr>
                <w:rStyle w:val="normaltextrun"/>
                <w:rFonts w:eastAsia="Tahoma" w:cs="Tahoma"/>
                <w:sz w:val="16"/>
                <w:szCs w:val="16"/>
              </w:rPr>
              <w:t>The European subtype is associated with milder disease, with case-fatality of 0.5-2%.</w:t>
            </w:r>
          </w:p>
          <w:p w14:paraId="4E1E988D" w14:textId="77777777" w:rsidR="005B0868" w:rsidRPr="008B458B" w:rsidRDefault="005B0868" w:rsidP="00EF3E10">
            <w:pPr>
              <w:spacing w:before="120" w:line="276" w:lineRule="auto"/>
              <w:jc w:val="both"/>
              <w:rPr>
                <w:rStyle w:val="normaltextrun"/>
                <w:rFonts w:eastAsia="Tahoma" w:cs="Tahoma"/>
                <w:sz w:val="16"/>
                <w:szCs w:val="16"/>
                <w:u w:val="single"/>
              </w:rPr>
            </w:pPr>
            <w:r w:rsidRPr="008B458B">
              <w:rPr>
                <w:rStyle w:val="normaltextrun"/>
                <w:rFonts w:eastAsia="Tahoma" w:cs="Tahoma"/>
                <w:b/>
                <w:bCs/>
                <w:color w:val="4F81BD" w:themeColor="accent1"/>
                <w:sz w:val="16"/>
                <w:szCs w:val="16"/>
                <w:u w:val="single"/>
              </w:rPr>
              <w:t>NOTE</w:t>
            </w:r>
            <w:r w:rsidRPr="008B458B">
              <w:rPr>
                <w:rStyle w:val="normaltextrun"/>
                <w:rFonts w:eastAsia="Tahoma" w:cs="Tahoma"/>
                <w:b/>
                <w:bCs/>
                <w:sz w:val="16"/>
                <w:szCs w:val="16"/>
                <w:u w:val="single"/>
              </w:rPr>
              <w:t xml:space="preserve">: </w:t>
            </w:r>
            <w:r w:rsidRPr="008B458B">
              <w:rPr>
                <w:rStyle w:val="normaltextrun"/>
                <w:rFonts w:eastAsia="Tahoma" w:cs="Tahoma"/>
                <w:sz w:val="16"/>
                <w:szCs w:val="16"/>
                <w:u w:val="single"/>
              </w:rPr>
              <w:t xml:space="preserve">There is no antiviral treatment for tick-borne encephalitis (TBE), only supportive treatment. </w:t>
            </w:r>
          </w:p>
          <w:p w14:paraId="06CF3F0E" w14:textId="77777777" w:rsidR="005B0868" w:rsidRPr="008B458B" w:rsidRDefault="005B0868" w:rsidP="00EF3E10">
            <w:pPr>
              <w:spacing w:line="276" w:lineRule="auto"/>
              <w:jc w:val="both"/>
              <w:rPr>
                <w:rStyle w:val="normaltextrun"/>
                <w:rFonts w:eastAsia="Tahoma" w:cs="Tahoma"/>
                <w:color w:val="000000" w:themeColor="text1"/>
                <w:sz w:val="16"/>
                <w:szCs w:val="16"/>
              </w:rPr>
            </w:pPr>
          </w:p>
          <w:p w14:paraId="57B2A9CB" w14:textId="77777777" w:rsidR="005B0868" w:rsidRPr="008B458B" w:rsidRDefault="005B0868" w:rsidP="00EF3E10">
            <w:pPr>
              <w:spacing w:line="276" w:lineRule="auto"/>
              <w:jc w:val="both"/>
              <w:rPr>
                <w:rFonts w:eastAsia="Tahoma" w:cs="Tahoma"/>
                <w:color w:val="000000" w:themeColor="text1"/>
                <w:sz w:val="16"/>
                <w:szCs w:val="16"/>
              </w:rPr>
            </w:pPr>
            <w:r w:rsidRPr="008B458B">
              <w:rPr>
                <w:rStyle w:val="normaltextrun"/>
                <w:rFonts w:eastAsia="Tahoma" w:cs="Tahoma"/>
                <w:b/>
                <w:sz w:val="16"/>
                <w:szCs w:val="16"/>
              </w:rPr>
              <w:t>Laboratory diagnosis</w:t>
            </w:r>
            <w:r w:rsidRPr="008B458B">
              <w:rPr>
                <w:rStyle w:val="eop"/>
                <w:rFonts w:ascii="Tahoma" w:eastAsia="Tahoma" w:hAnsi="Tahoma" w:cs="Tahoma"/>
                <w:sz w:val="16"/>
                <w:szCs w:val="16"/>
              </w:rPr>
              <w:t> </w:t>
            </w:r>
          </w:p>
          <w:p w14:paraId="7C28A2F0" w14:textId="77777777" w:rsidR="005B0868" w:rsidRPr="008B458B" w:rsidRDefault="005B0868" w:rsidP="005667A2">
            <w:pPr>
              <w:pStyle w:val="ListParagraph"/>
              <w:numPr>
                <w:ilvl w:val="0"/>
                <w:numId w:val="11"/>
              </w:numPr>
              <w:spacing w:after="0" w:line="276" w:lineRule="auto"/>
              <w:jc w:val="both"/>
              <w:rPr>
                <w:rFonts w:ascii="Tahoma" w:eastAsia="Tahoma" w:hAnsi="Tahoma" w:cs="Tahoma"/>
                <w:color w:val="000000" w:themeColor="text1"/>
                <w:sz w:val="16"/>
                <w:szCs w:val="16"/>
              </w:rPr>
            </w:pPr>
            <w:r w:rsidRPr="008B458B">
              <w:rPr>
                <w:rStyle w:val="normaltextrun"/>
                <w:rFonts w:ascii="Tahoma" w:eastAsia="Tahoma" w:hAnsi="Tahoma" w:cs="Tahoma"/>
                <w:i/>
                <w:sz w:val="16"/>
                <w:szCs w:val="16"/>
              </w:rPr>
              <w:t>Laboratory criteria for case confirmation (At least one of the following five):</w:t>
            </w:r>
            <w:r w:rsidRPr="008B458B">
              <w:rPr>
                <w:rStyle w:val="eop"/>
                <w:rFonts w:ascii="Tahoma" w:eastAsia="Tahoma" w:hAnsi="Tahoma" w:cs="Tahoma"/>
                <w:sz w:val="16"/>
                <w:szCs w:val="16"/>
              </w:rPr>
              <w:t> </w:t>
            </w:r>
          </w:p>
          <w:p w14:paraId="3DFFDB5B" w14:textId="77777777" w:rsidR="005B0868" w:rsidRPr="008B458B" w:rsidRDefault="005B0868" w:rsidP="005667A2">
            <w:pPr>
              <w:pStyle w:val="ListParagraph"/>
              <w:numPr>
                <w:ilvl w:val="1"/>
                <w:numId w:val="11"/>
              </w:numPr>
              <w:spacing w:after="0" w:line="276" w:lineRule="auto"/>
              <w:jc w:val="both"/>
              <w:rPr>
                <w:rFonts w:ascii="Tahoma" w:eastAsia="Tahoma" w:hAnsi="Tahoma" w:cs="Tahoma"/>
                <w:color w:val="000000" w:themeColor="text1"/>
                <w:sz w:val="16"/>
                <w:szCs w:val="16"/>
              </w:rPr>
            </w:pPr>
            <w:r w:rsidRPr="008B458B">
              <w:rPr>
                <w:rStyle w:val="normaltextrun"/>
                <w:rFonts w:ascii="Tahoma" w:eastAsia="Tahoma" w:hAnsi="Tahoma" w:cs="Tahoma"/>
                <w:sz w:val="16"/>
                <w:szCs w:val="16"/>
              </w:rPr>
              <w:t>TBE specific IgM AND IgG antibodies in blood,</w:t>
            </w:r>
          </w:p>
          <w:p w14:paraId="1B8F09CD" w14:textId="77777777" w:rsidR="005B0868" w:rsidRPr="008B458B" w:rsidRDefault="005B0868" w:rsidP="005667A2">
            <w:pPr>
              <w:pStyle w:val="ListParagraph"/>
              <w:numPr>
                <w:ilvl w:val="1"/>
                <w:numId w:val="11"/>
              </w:numPr>
              <w:spacing w:after="0" w:line="276" w:lineRule="auto"/>
              <w:jc w:val="both"/>
              <w:rPr>
                <w:rFonts w:ascii="Tahoma" w:eastAsia="Tahoma" w:hAnsi="Tahoma" w:cs="Tahoma"/>
                <w:color w:val="000000" w:themeColor="text1"/>
                <w:sz w:val="16"/>
                <w:szCs w:val="16"/>
              </w:rPr>
            </w:pPr>
            <w:r w:rsidRPr="008B458B">
              <w:rPr>
                <w:rStyle w:val="normaltextrun"/>
                <w:rFonts w:ascii="Tahoma" w:eastAsia="Tahoma" w:hAnsi="Tahoma" w:cs="Tahoma"/>
                <w:sz w:val="16"/>
                <w:szCs w:val="16"/>
              </w:rPr>
              <w:t>TBE specific IgM antibodies in cerebrospinal fluid,</w:t>
            </w:r>
          </w:p>
          <w:p w14:paraId="5977CBD9" w14:textId="77777777" w:rsidR="005B0868" w:rsidRPr="008B458B" w:rsidRDefault="005B0868" w:rsidP="005667A2">
            <w:pPr>
              <w:pStyle w:val="ListParagraph"/>
              <w:numPr>
                <w:ilvl w:val="1"/>
                <w:numId w:val="11"/>
              </w:numPr>
              <w:spacing w:after="0" w:line="276" w:lineRule="auto"/>
              <w:jc w:val="both"/>
              <w:rPr>
                <w:rFonts w:ascii="Tahoma" w:eastAsia="Tahoma" w:hAnsi="Tahoma" w:cs="Tahoma"/>
                <w:color w:val="000000" w:themeColor="text1"/>
                <w:sz w:val="16"/>
                <w:szCs w:val="16"/>
              </w:rPr>
            </w:pPr>
            <w:r w:rsidRPr="008B458B">
              <w:rPr>
                <w:rStyle w:val="normaltextrun"/>
                <w:rFonts w:ascii="Tahoma" w:eastAsia="Tahoma" w:hAnsi="Tahoma" w:cs="Tahoma"/>
                <w:sz w:val="16"/>
                <w:szCs w:val="16"/>
              </w:rPr>
              <w:t>Seroconversion or four-fold increase of TBE-specific antibodies in paired serum samples,</w:t>
            </w:r>
          </w:p>
          <w:p w14:paraId="63D41D85" w14:textId="77777777" w:rsidR="005B0868" w:rsidRPr="008B458B" w:rsidRDefault="005B0868" w:rsidP="00EF3E10">
            <w:pPr>
              <w:spacing w:line="276" w:lineRule="auto"/>
              <w:jc w:val="both"/>
              <w:rPr>
                <w:rFonts w:eastAsia="Tahoma" w:cs="Tahoma"/>
                <w:color w:val="000000" w:themeColor="text1"/>
                <w:sz w:val="16"/>
                <w:szCs w:val="16"/>
              </w:rPr>
            </w:pPr>
            <w:r w:rsidRPr="008B458B">
              <w:rPr>
                <w:rFonts w:eastAsia="Tahoma" w:cs="Tahoma"/>
                <w:sz w:val="16"/>
                <w:szCs w:val="16"/>
              </w:rPr>
              <w:t>The ECDC case definitions include “detection of TBE viral nucleic acid in a clinical specimen” and “Isolation of TBE virus from clinical specimen” for case confirmation, but they are never used for routine diagnosis.</w:t>
            </w:r>
          </w:p>
          <w:p w14:paraId="5B7D616A" w14:textId="77777777" w:rsidR="005B0868" w:rsidRPr="008B458B" w:rsidRDefault="005B0868" w:rsidP="00EF3E10">
            <w:pPr>
              <w:spacing w:before="120" w:line="276" w:lineRule="auto"/>
              <w:jc w:val="both"/>
              <w:rPr>
                <w:rFonts w:eastAsia="Tahoma" w:cs="Tahoma"/>
                <w:b/>
                <w:bCs/>
                <w:color w:val="4F81BD" w:themeColor="accent1"/>
                <w:sz w:val="16"/>
                <w:szCs w:val="16"/>
                <w:u w:val="single"/>
              </w:rPr>
            </w:pPr>
            <w:r w:rsidRPr="008B458B">
              <w:rPr>
                <w:rFonts w:eastAsia="Tahoma" w:cs="Tahoma"/>
                <w:b/>
                <w:color w:val="4F81BD" w:themeColor="accent1"/>
                <w:sz w:val="16"/>
                <w:szCs w:val="16"/>
                <w:u w:val="single"/>
              </w:rPr>
              <w:t>NOTE:</w:t>
            </w:r>
            <w:r w:rsidRPr="008B458B">
              <w:rPr>
                <w:rFonts w:eastAsia="Tahoma" w:cs="Tahoma"/>
                <w:color w:val="4F81BD" w:themeColor="accent1"/>
                <w:sz w:val="16"/>
                <w:szCs w:val="16"/>
                <w:u w:val="single"/>
              </w:rPr>
              <w:t xml:space="preserve"> </w:t>
            </w:r>
            <w:r w:rsidRPr="008B458B">
              <w:rPr>
                <w:rFonts w:eastAsia="Tahoma" w:cs="Tahoma"/>
                <w:sz w:val="16"/>
                <w:szCs w:val="16"/>
                <w:u w:val="single"/>
              </w:rPr>
              <w:t>Routinely used anti-TBEV serologic tests can give cross-reactions with other flavivirus infections and vaccination against flaviviruses</w:t>
            </w:r>
          </w:p>
          <w:p w14:paraId="740F0123" w14:textId="77777777" w:rsidR="005B0868" w:rsidRPr="008B458B" w:rsidRDefault="005B0868" w:rsidP="00EF3E10">
            <w:pPr>
              <w:spacing w:line="276" w:lineRule="auto"/>
              <w:jc w:val="both"/>
              <w:rPr>
                <w:rFonts w:eastAsia="Tahoma" w:cs="Tahoma"/>
                <w:color w:val="000000" w:themeColor="text1"/>
                <w:sz w:val="16"/>
                <w:szCs w:val="16"/>
              </w:rPr>
            </w:pPr>
          </w:p>
          <w:p w14:paraId="7EAB8F8D" w14:textId="77777777" w:rsidR="005B0868" w:rsidRPr="008B458B" w:rsidRDefault="005B0868" w:rsidP="00EF3E10">
            <w:pPr>
              <w:spacing w:line="276" w:lineRule="auto"/>
              <w:jc w:val="both"/>
              <w:rPr>
                <w:rFonts w:eastAsia="Tahoma" w:cs="Tahoma"/>
                <w:color w:val="000000" w:themeColor="text1"/>
                <w:sz w:val="16"/>
                <w:szCs w:val="16"/>
              </w:rPr>
            </w:pPr>
            <w:r w:rsidRPr="008B458B">
              <w:rPr>
                <w:rStyle w:val="normaltextrun"/>
                <w:rFonts w:eastAsia="Tahoma" w:cs="Tahoma"/>
                <w:b/>
                <w:sz w:val="16"/>
                <w:szCs w:val="16"/>
              </w:rPr>
              <w:t>Prevention measures</w:t>
            </w:r>
            <w:r w:rsidRPr="008B458B">
              <w:rPr>
                <w:rStyle w:val="eop"/>
                <w:rFonts w:ascii="Tahoma" w:eastAsia="Tahoma" w:hAnsi="Tahoma" w:cs="Tahoma"/>
                <w:sz w:val="16"/>
                <w:szCs w:val="16"/>
              </w:rPr>
              <w:t> </w:t>
            </w:r>
          </w:p>
          <w:p w14:paraId="16AF0D89" w14:textId="77777777" w:rsidR="005B0868" w:rsidRPr="008B458B" w:rsidRDefault="005B0868" w:rsidP="005667A2">
            <w:pPr>
              <w:pStyle w:val="ListParagraph"/>
              <w:numPr>
                <w:ilvl w:val="0"/>
                <w:numId w:val="12"/>
              </w:numPr>
              <w:spacing w:after="0" w:line="276" w:lineRule="auto"/>
              <w:jc w:val="both"/>
              <w:rPr>
                <w:rFonts w:ascii="Tahoma" w:hAnsi="Tahoma" w:cs="Tahoma"/>
                <w:color w:val="000000" w:themeColor="text1"/>
                <w:sz w:val="16"/>
                <w:szCs w:val="16"/>
              </w:rPr>
            </w:pPr>
            <w:r w:rsidRPr="008B458B">
              <w:rPr>
                <w:rStyle w:val="normaltextrun"/>
                <w:rFonts w:ascii="Tahoma" w:eastAsia="Tahoma" w:hAnsi="Tahoma" w:cs="Tahoma"/>
                <w:sz w:val="16"/>
                <w:szCs w:val="16"/>
              </w:rPr>
              <w:t>Personal protection: use insect repellents, wear protective clothing to prevent tick bites.</w:t>
            </w:r>
          </w:p>
          <w:p w14:paraId="54A6F73E" w14:textId="77777777" w:rsidR="005B0868" w:rsidRPr="008B458B" w:rsidRDefault="005B0868" w:rsidP="005667A2">
            <w:pPr>
              <w:pStyle w:val="ListParagraph"/>
              <w:numPr>
                <w:ilvl w:val="0"/>
                <w:numId w:val="12"/>
              </w:numPr>
              <w:spacing w:after="0" w:line="276" w:lineRule="auto"/>
              <w:jc w:val="both"/>
              <w:rPr>
                <w:rFonts w:ascii="Tahoma" w:hAnsi="Tahoma" w:cs="Tahoma"/>
                <w:color w:val="000000" w:themeColor="text1"/>
                <w:sz w:val="16"/>
                <w:szCs w:val="16"/>
              </w:rPr>
            </w:pPr>
            <w:r w:rsidRPr="008B458B">
              <w:rPr>
                <w:rStyle w:val="normaltextrun"/>
                <w:rFonts w:ascii="Tahoma" w:eastAsia="Tahoma" w:hAnsi="Tahoma" w:cs="Tahoma"/>
                <w:sz w:val="16"/>
                <w:szCs w:val="16"/>
              </w:rPr>
              <w:t xml:space="preserve">Vaccination: available in some disease endemic areas. </w:t>
            </w:r>
          </w:p>
          <w:p w14:paraId="2467E163" w14:textId="77777777" w:rsidR="005B0868" w:rsidRPr="008B458B" w:rsidRDefault="005B0868" w:rsidP="005667A2">
            <w:pPr>
              <w:pStyle w:val="ListParagraph"/>
              <w:numPr>
                <w:ilvl w:val="0"/>
                <w:numId w:val="12"/>
              </w:numPr>
              <w:spacing w:after="0" w:line="276" w:lineRule="auto"/>
              <w:jc w:val="both"/>
              <w:rPr>
                <w:rStyle w:val="normaltextrun"/>
                <w:rFonts w:ascii="Tahoma" w:hAnsi="Tahoma" w:cs="Tahoma"/>
                <w:color w:val="000000" w:themeColor="text1"/>
                <w:sz w:val="16"/>
                <w:szCs w:val="16"/>
              </w:rPr>
            </w:pPr>
            <w:r w:rsidRPr="008B458B">
              <w:rPr>
                <w:rStyle w:val="normaltextrun"/>
                <w:rFonts w:ascii="Tahoma" w:eastAsia="Tahoma" w:hAnsi="Tahoma" w:cs="Tahoma"/>
                <w:sz w:val="16"/>
                <w:szCs w:val="16"/>
              </w:rPr>
              <w:t>Avoidance: refrain from consuming unpasteurised dairy products in endemic regions.</w:t>
            </w:r>
          </w:p>
          <w:p w14:paraId="341AC0F1" w14:textId="11BA9B9C" w:rsidR="005B0868" w:rsidRPr="008B458B" w:rsidRDefault="005B0868" w:rsidP="008B458B">
            <w:pPr>
              <w:spacing w:before="120" w:line="276" w:lineRule="auto"/>
              <w:jc w:val="both"/>
              <w:rPr>
                <w:rFonts w:ascii="Times New Roman" w:eastAsia="Times New Roman" w:hAnsi="Times New Roman"/>
                <w:color w:val="000000" w:themeColor="text1"/>
                <w:u w:val="single"/>
              </w:rPr>
            </w:pPr>
            <w:r w:rsidRPr="008B458B">
              <w:rPr>
                <w:rFonts w:eastAsia="Tahoma" w:cs="Tahoma"/>
                <w:b/>
                <w:bCs/>
                <w:color w:val="4F81BD" w:themeColor="accent1"/>
                <w:sz w:val="16"/>
                <w:szCs w:val="16"/>
                <w:u w:val="single"/>
              </w:rPr>
              <w:t>NOTE</w:t>
            </w:r>
            <w:r w:rsidRPr="008B458B">
              <w:rPr>
                <w:rFonts w:eastAsia="Tahoma" w:cs="Tahoma"/>
                <w:b/>
                <w:bCs/>
                <w:sz w:val="16"/>
                <w:szCs w:val="16"/>
                <w:u w:val="single"/>
              </w:rPr>
              <w:t xml:space="preserve">: </w:t>
            </w:r>
            <w:r w:rsidRPr="008B458B">
              <w:rPr>
                <w:rFonts w:eastAsia="Tahoma" w:cs="Tahoma"/>
                <w:sz w:val="16"/>
                <w:szCs w:val="16"/>
                <w:u w:val="single"/>
              </w:rPr>
              <w:t>In Poland, the vaccine is recommended to residents of endemic areas and to people professionally exposed (i.e., foresters)</w:t>
            </w:r>
          </w:p>
        </w:tc>
      </w:tr>
    </w:tbl>
    <w:p w14:paraId="2916CB97" w14:textId="77777777" w:rsidR="008B458B" w:rsidRDefault="008B458B" w:rsidP="00EF3E10">
      <w:pPr>
        <w:spacing w:line="276" w:lineRule="auto"/>
        <w:jc w:val="both"/>
        <w:rPr>
          <w:rFonts w:cs="Tahoma"/>
          <w:sz w:val="20"/>
          <w:szCs w:val="20"/>
        </w:rPr>
      </w:pPr>
    </w:p>
    <w:p w14:paraId="780481F3" w14:textId="77777777" w:rsidR="008B458B" w:rsidRDefault="008B458B">
      <w:pPr>
        <w:rPr>
          <w:rFonts w:cs="Tahoma"/>
          <w:sz w:val="20"/>
          <w:szCs w:val="20"/>
        </w:rPr>
      </w:pPr>
      <w:r>
        <w:rPr>
          <w:rFonts w:cs="Tahoma"/>
          <w:sz w:val="20"/>
          <w:szCs w:val="20"/>
        </w:rPr>
        <w:br w:type="page"/>
      </w:r>
    </w:p>
    <w:p w14:paraId="6A8D1893" w14:textId="77777777" w:rsidR="005B0868" w:rsidRPr="006C7863" w:rsidRDefault="005B0868" w:rsidP="00B20708">
      <w:pPr>
        <w:spacing w:after="240" w:line="276" w:lineRule="auto"/>
        <w:jc w:val="both"/>
        <w:rPr>
          <w:rFonts w:cs="Tahoma"/>
          <w:szCs w:val="18"/>
        </w:rPr>
      </w:pPr>
      <w:r w:rsidRPr="006C7863">
        <w:rPr>
          <w:rFonts w:cs="Tahoma"/>
          <w:szCs w:val="18"/>
        </w:rPr>
        <w:lastRenderedPageBreak/>
        <w:t>To recommend the vaccine to residents and visitors of endemic areas, you need to know where the risk for humans persists, i.e. which areas are TBE-endemic. You think that just relying on passive surveillance of human cases may not be sufficient.</w:t>
      </w:r>
    </w:p>
    <w:p w14:paraId="6443AC11" w14:textId="1AD2DCF5" w:rsidR="005B0868" w:rsidRPr="003422A5" w:rsidRDefault="005B0868" w:rsidP="00EF3E10">
      <w:pPr>
        <w:pStyle w:val="Subheading"/>
        <w:spacing w:line="276" w:lineRule="auto"/>
        <w:jc w:val="both"/>
        <w:rPr>
          <w:sz w:val="18"/>
          <w:szCs w:val="16"/>
        </w:rPr>
      </w:pPr>
      <w:r w:rsidRPr="003422A5">
        <w:rPr>
          <w:sz w:val="18"/>
          <w:szCs w:val="16"/>
        </w:rPr>
        <w:t>Q</w:t>
      </w:r>
      <w:r w:rsidR="006C7863" w:rsidRPr="003422A5">
        <w:rPr>
          <w:sz w:val="18"/>
          <w:szCs w:val="16"/>
        </w:rPr>
        <w:t>uestion 1</w:t>
      </w:r>
      <w:r w:rsidRPr="003422A5">
        <w:rPr>
          <w:sz w:val="18"/>
          <w:szCs w:val="16"/>
        </w:rPr>
        <w:t xml:space="preserve">: How can you reliably monitor a disease such as TBE where humans are accidental hosts? </w:t>
      </w:r>
    </w:p>
    <w:p w14:paraId="132D00BD" w14:textId="77777777" w:rsidR="005B0868" w:rsidRPr="007C5961" w:rsidRDefault="005B0868" w:rsidP="00EF3E10">
      <w:pPr>
        <w:spacing w:line="276" w:lineRule="auto"/>
        <w:jc w:val="both"/>
        <w:rPr>
          <w:rFonts w:cs="Tahoma"/>
          <w:szCs w:val="18"/>
          <w:highlight w:val="lightGray"/>
        </w:rPr>
      </w:pPr>
      <w:r w:rsidRPr="007C5961">
        <w:rPr>
          <w:rFonts w:cs="Tahoma"/>
          <w:szCs w:val="18"/>
          <w:highlight w:val="lightGray"/>
        </w:rPr>
        <w:t>The purpose of the question is to reflect on the provided information and think what would be the best approach to identify and monitor TBE endemic areas. You can leave some time for discussions (up to 10-12 minutes). The following aspects could be considered. Consider directing the discussion to advantages and disadvantages of various approaches.</w:t>
      </w:r>
    </w:p>
    <w:p w14:paraId="4082101A" w14:textId="77777777" w:rsidR="005B0868" w:rsidRPr="007C5961" w:rsidRDefault="005B0868" w:rsidP="005667A2">
      <w:pPr>
        <w:pStyle w:val="ListParagraph"/>
        <w:numPr>
          <w:ilvl w:val="0"/>
          <w:numId w:val="14"/>
        </w:numPr>
        <w:spacing w:after="160" w:line="276" w:lineRule="auto"/>
        <w:jc w:val="both"/>
        <w:rPr>
          <w:rFonts w:ascii="Tahoma" w:hAnsi="Tahoma" w:cs="Tahoma"/>
          <w:szCs w:val="18"/>
          <w:highlight w:val="lightGray"/>
        </w:rPr>
      </w:pPr>
      <w:r w:rsidRPr="007C5961">
        <w:rPr>
          <w:rFonts w:ascii="Tahoma" w:hAnsi="Tahoma" w:cs="Tahoma"/>
          <w:b/>
          <w:bCs/>
          <w:szCs w:val="18"/>
          <w:highlight w:val="lightGray"/>
        </w:rPr>
        <w:t>Confirmed human cases reported to surveillance are not the best indicator of TBE endemic areas</w:t>
      </w:r>
    </w:p>
    <w:p w14:paraId="58B08D2F" w14:textId="77777777" w:rsidR="005B0868" w:rsidRPr="007C5961" w:rsidRDefault="005B0868" w:rsidP="005667A2">
      <w:pPr>
        <w:pStyle w:val="ListParagraph"/>
        <w:numPr>
          <w:ilvl w:val="1"/>
          <w:numId w:val="14"/>
        </w:numPr>
        <w:spacing w:after="160" w:line="276" w:lineRule="auto"/>
        <w:jc w:val="both"/>
        <w:rPr>
          <w:rFonts w:ascii="Tahoma" w:hAnsi="Tahoma" w:cs="Tahoma"/>
          <w:szCs w:val="18"/>
          <w:highlight w:val="lightGray"/>
        </w:rPr>
      </w:pPr>
      <w:r w:rsidRPr="007C5961">
        <w:rPr>
          <w:rFonts w:ascii="Tahoma" w:hAnsi="Tahoma" w:cs="Tahoma"/>
          <w:szCs w:val="18"/>
          <w:highlight w:val="lightGray"/>
        </w:rPr>
        <w:t xml:space="preserve">The risk for humans depends not only on the TBEV presence </w:t>
      </w:r>
      <w:proofErr w:type="gramStart"/>
      <w:r w:rsidRPr="007C5961">
        <w:rPr>
          <w:rFonts w:ascii="Tahoma" w:hAnsi="Tahoma" w:cs="Tahoma"/>
          <w:szCs w:val="18"/>
          <w:highlight w:val="lightGray"/>
        </w:rPr>
        <w:t>in a given</w:t>
      </w:r>
      <w:proofErr w:type="gramEnd"/>
      <w:r w:rsidRPr="007C5961">
        <w:rPr>
          <w:rFonts w:ascii="Tahoma" w:hAnsi="Tahoma" w:cs="Tahoma"/>
          <w:szCs w:val="18"/>
          <w:highlight w:val="lightGray"/>
        </w:rPr>
        <w:t xml:space="preserve"> area, but also on human behaviours – </w:t>
      </w:r>
      <w:r w:rsidRPr="007C5961">
        <w:rPr>
          <w:rFonts w:ascii="Tahoma" w:hAnsi="Tahoma" w:cs="Tahoma"/>
          <w:b/>
          <w:bCs/>
          <w:szCs w:val="18"/>
          <w:highlight w:val="lightGray"/>
        </w:rPr>
        <w:t>outdoor exposures</w:t>
      </w:r>
      <w:r w:rsidRPr="007C5961">
        <w:rPr>
          <w:rFonts w:ascii="Tahoma" w:hAnsi="Tahoma" w:cs="Tahoma"/>
          <w:szCs w:val="18"/>
          <w:highlight w:val="lightGray"/>
        </w:rPr>
        <w:t xml:space="preserve"> due to occupation, ex. farmers or foresters, exposures related to leisure, ex. mushroom picking or hiking, the risk depends on how much time every person spends outdoors,</w:t>
      </w:r>
    </w:p>
    <w:p w14:paraId="082538D1" w14:textId="77777777" w:rsidR="005B0868" w:rsidRPr="007C5961" w:rsidRDefault="005B0868" w:rsidP="005667A2">
      <w:pPr>
        <w:pStyle w:val="ListParagraph"/>
        <w:numPr>
          <w:ilvl w:val="1"/>
          <w:numId w:val="14"/>
        </w:numPr>
        <w:spacing w:after="160" w:line="276" w:lineRule="auto"/>
        <w:jc w:val="both"/>
        <w:rPr>
          <w:rFonts w:ascii="Tahoma" w:hAnsi="Tahoma" w:cs="Tahoma"/>
          <w:szCs w:val="18"/>
          <w:highlight w:val="lightGray"/>
        </w:rPr>
      </w:pPr>
      <w:r w:rsidRPr="007C5961">
        <w:rPr>
          <w:rFonts w:ascii="Tahoma" w:hAnsi="Tahoma" w:cs="Tahoma"/>
          <w:szCs w:val="18"/>
          <w:highlight w:val="lightGray"/>
        </w:rPr>
        <w:t xml:space="preserve">Humans travel and move around in large areas, they can be exposed during travels, </w:t>
      </w:r>
    </w:p>
    <w:p w14:paraId="17015D41" w14:textId="77777777" w:rsidR="005B0868" w:rsidRPr="007C5961" w:rsidRDefault="005B0868" w:rsidP="005667A2">
      <w:pPr>
        <w:pStyle w:val="ListParagraph"/>
        <w:numPr>
          <w:ilvl w:val="1"/>
          <w:numId w:val="14"/>
        </w:numPr>
        <w:spacing w:after="160" w:line="276" w:lineRule="auto"/>
        <w:jc w:val="both"/>
        <w:rPr>
          <w:rFonts w:ascii="Tahoma" w:hAnsi="Tahoma" w:cs="Tahoma"/>
          <w:szCs w:val="18"/>
          <w:highlight w:val="lightGray"/>
        </w:rPr>
      </w:pPr>
      <w:r w:rsidRPr="007C5961">
        <w:rPr>
          <w:rFonts w:ascii="Tahoma" w:hAnsi="Tahoma" w:cs="Tahoma"/>
          <w:szCs w:val="18"/>
          <w:highlight w:val="lightGray"/>
        </w:rPr>
        <w:t>Most cases remain asymptomatic and even when they have symptoms, they are frequently not tested.</w:t>
      </w:r>
    </w:p>
    <w:p w14:paraId="2A634A5A" w14:textId="77777777" w:rsidR="005B0868" w:rsidRPr="007C5961" w:rsidRDefault="005B0868" w:rsidP="005667A2">
      <w:pPr>
        <w:pStyle w:val="ListParagraph"/>
        <w:numPr>
          <w:ilvl w:val="0"/>
          <w:numId w:val="14"/>
        </w:numPr>
        <w:spacing w:after="160" w:line="276" w:lineRule="auto"/>
        <w:jc w:val="both"/>
        <w:rPr>
          <w:rFonts w:ascii="Tahoma" w:hAnsi="Tahoma" w:cs="Tahoma"/>
          <w:szCs w:val="18"/>
          <w:highlight w:val="lightGray"/>
        </w:rPr>
      </w:pPr>
      <w:r w:rsidRPr="007C5961">
        <w:rPr>
          <w:rFonts w:ascii="Tahoma" w:hAnsi="Tahoma" w:cs="Tahoma"/>
          <w:b/>
          <w:bCs/>
          <w:szCs w:val="18"/>
          <w:highlight w:val="lightGray"/>
        </w:rPr>
        <w:t>Seroprevalence in humans has also a limited value</w:t>
      </w:r>
      <w:r w:rsidRPr="007C5961">
        <w:rPr>
          <w:rFonts w:ascii="Tahoma" w:hAnsi="Tahoma" w:cs="Tahoma"/>
          <w:szCs w:val="18"/>
          <w:highlight w:val="lightGray"/>
        </w:rPr>
        <w:t xml:space="preserve"> </w:t>
      </w:r>
    </w:p>
    <w:p w14:paraId="3E2819F7" w14:textId="77777777" w:rsidR="005B0868" w:rsidRPr="007C5961" w:rsidRDefault="005B0868" w:rsidP="005667A2">
      <w:pPr>
        <w:pStyle w:val="ListParagraph"/>
        <w:numPr>
          <w:ilvl w:val="1"/>
          <w:numId w:val="14"/>
        </w:numPr>
        <w:spacing w:after="160" w:line="276" w:lineRule="auto"/>
        <w:jc w:val="both"/>
        <w:rPr>
          <w:rFonts w:ascii="Tahoma" w:hAnsi="Tahoma" w:cs="Tahoma"/>
          <w:szCs w:val="18"/>
          <w:highlight w:val="lightGray"/>
        </w:rPr>
      </w:pPr>
      <w:r w:rsidRPr="007C5961">
        <w:rPr>
          <w:rFonts w:ascii="Tahoma" w:hAnsi="Tahoma" w:cs="Tahoma"/>
          <w:szCs w:val="18"/>
          <w:highlight w:val="lightGray"/>
        </w:rPr>
        <w:t>People could have antibodies following exposure to TBE during travels,</w:t>
      </w:r>
    </w:p>
    <w:p w14:paraId="2378E635" w14:textId="77777777" w:rsidR="005B0868" w:rsidRPr="007C5961" w:rsidRDefault="005B0868" w:rsidP="005667A2">
      <w:pPr>
        <w:pStyle w:val="ListParagraph"/>
        <w:numPr>
          <w:ilvl w:val="1"/>
          <w:numId w:val="14"/>
        </w:numPr>
        <w:spacing w:after="160" w:line="276" w:lineRule="auto"/>
        <w:jc w:val="both"/>
        <w:rPr>
          <w:rFonts w:ascii="Tahoma" w:hAnsi="Tahoma" w:cs="Tahoma"/>
          <w:szCs w:val="18"/>
          <w:highlight w:val="lightGray"/>
        </w:rPr>
      </w:pPr>
      <w:r w:rsidRPr="007C5961">
        <w:rPr>
          <w:rFonts w:ascii="Tahoma" w:hAnsi="Tahoma" w:cs="Tahoma"/>
          <w:szCs w:val="18"/>
          <w:highlight w:val="lightGray"/>
        </w:rPr>
        <w:t>People could have antibodies when vaccinated against TBE or other flaviviruses,</w:t>
      </w:r>
    </w:p>
    <w:p w14:paraId="7024520C" w14:textId="77777777" w:rsidR="005B0868" w:rsidRPr="007C5961" w:rsidRDefault="005B0868" w:rsidP="005667A2">
      <w:pPr>
        <w:pStyle w:val="ListParagraph"/>
        <w:numPr>
          <w:ilvl w:val="1"/>
          <w:numId w:val="14"/>
        </w:numPr>
        <w:spacing w:after="160" w:line="276" w:lineRule="auto"/>
        <w:jc w:val="both"/>
        <w:rPr>
          <w:rFonts w:ascii="Tahoma" w:hAnsi="Tahoma" w:cs="Tahoma"/>
          <w:szCs w:val="18"/>
          <w:highlight w:val="lightGray"/>
        </w:rPr>
      </w:pPr>
      <w:r w:rsidRPr="007C5961">
        <w:rPr>
          <w:rFonts w:ascii="Tahoma" w:hAnsi="Tahoma" w:cs="Tahoma"/>
          <w:szCs w:val="18"/>
          <w:highlight w:val="lightGray"/>
        </w:rPr>
        <w:t>People with antibodies could be exposed to other flaviviruses either locally or during travels (cross-reactivity in antibody response).</w:t>
      </w:r>
    </w:p>
    <w:p w14:paraId="3C6C8B8C" w14:textId="77777777" w:rsidR="005B0868" w:rsidRPr="007C5961" w:rsidRDefault="005B0868" w:rsidP="005667A2">
      <w:pPr>
        <w:pStyle w:val="ListParagraph"/>
        <w:numPr>
          <w:ilvl w:val="0"/>
          <w:numId w:val="14"/>
        </w:numPr>
        <w:spacing w:after="160" w:line="276" w:lineRule="auto"/>
        <w:jc w:val="both"/>
        <w:rPr>
          <w:rFonts w:ascii="Tahoma" w:hAnsi="Tahoma" w:cs="Tahoma"/>
          <w:szCs w:val="18"/>
          <w:highlight w:val="lightGray"/>
        </w:rPr>
      </w:pPr>
      <w:r w:rsidRPr="007C5961">
        <w:rPr>
          <w:rFonts w:ascii="Tahoma" w:hAnsi="Tahoma" w:cs="Tahoma"/>
          <w:b/>
          <w:bCs/>
          <w:szCs w:val="18"/>
          <w:highlight w:val="lightGray"/>
        </w:rPr>
        <w:t>Monitoring prevalence in ticks and rodents could be the gold standard</w:t>
      </w:r>
      <w:r w:rsidRPr="007C5961">
        <w:rPr>
          <w:rFonts w:ascii="Tahoma" w:hAnsi="Tahoma" w:cs="Tahoma"/>
          <w:szCs w:val="18"/>
          <w:highlight w:val="lightGray"/>
        </w:rPr>
        <w:t xml:space="preserve">: </w:t>
      </w:r>
    </w:p>
    <w:p w14:paraId="2B3256FF" w14:textId="77777777" w:rsidR="005B0868" w:rsidRPr="007C5961" w:rsidRDefault="005B0868" w:rsidP="005667A2">
      <w:pPr>
        <w:pStyle w:val="ListParagraph"/>
        <w:numPr>
          <w:ilvl w:val="1"/>
          <w:numId w:val="14"/>
        </w:numPr>
        <w:spacing w:after="160" w:line="276" w:lineRule="auto"/>
        <w:jc w:val="both"/>
        <w:rPr>
          <w:rFonts w:ascii="Tahoma" w:hAnsi="Tahoma" w:cs="Tahoma"/>
          <w:szCs w:val="18"/>
          <w:highlight w:val="lightGray"/>
        </w:rPr>
      </w:pPr>
      <w:r w:rsidRPr="007C5961">
        <w:rPr>
          <w:rFonts w:ascii="Tahoma" w:hAnsi="Tahoma" w:cs="Tahoma"/>
          <w:b/>
          <w:bCs/>
          <w:szCs w:val="18"/>
          <w:highlight w:val="lightGray"/>
        </w:rPr>
        <w:t>Advantages</w:t>
      </w:r>
      <w:r w:rsidRPr="007C5961">
        <w:rPr>
          <w:rFonts w:ascii="Tahoma" w:hAnsi="Tahoma" w:cs="Tahoma"/>
          <w:szCs w:val="18"/>
          <w:highlight w:val="lightGray"/>
        </w:rPr>
        <w:t>: natural reservoir, possibility to detect the virus and monitor its genetic characteristics, rodents and ticks tend to stay in the same rather small geographical area.</w:t>
      </w:r>
    </w:p>
    <w:p w14:paraId="45404602" w14:textId="77777777" w:rsidR="005B0868" w:rsidRPr="007C5961" w:rsidRDefault="005B0868" w:rsidP="005667A2">
      <w:pPr>
        <w:pStyle w:val="ListParagraph"/>
        <w:numPr>
          <w:ilvl w:val="1"/>
          <w:numId w:val="14"/>
        </w:numPr>
        <w:spacing w:after="160" w:line="276" w:lineRule="auto"/>
        <w:jc w:val="both"/>
        <w:rPr>
          <w:rFonts w:ascii="Tahoma" w:hAnsi="Tahoma" w:cs="Tahoma"/>
          <w:szCs w:val="18"/>
          <w:highlight w:val="lightGray"/>
        </w:rPr>
      </w:pPr>
      <w:r w:rsidRPr="007C5961">
        <w:rPr>
          <w:rFonts w:ascii="Tahoma" w:hAnsi="Tahoma" w:cs="Tahoma"/>
          <w:b/>
          <w:bCs/>
          <w:szCs w:val="18"/>
          <w:highlight w:val="lightGray"/>
        </w:rPr>
        <w:t>Disadvantages</w:t>
      </w:r>
      <w:r w:rsidRPr="007C5961">
        <w:rPr>
          <w:rFonts w:ascii="Tahoma" w:hAnsi="Tahoma" w:cs="Tahoma"/>
          <w:szCs w:val="18"/>
          <w:highlight w:val="lightGray"/>
        </w:rPr>
        <w:t>: prohibitive costs, necessity to collect massive amounts of ticks in a dense grid of points in all regions of the country at regular intervals, same for rodents.</w:t>
      </w:r>
    </w:p>
    <w:p w14:paraId="4DCA9E9B" w14:textId="77777777" w:rsidR="005B0868" w:rsidRPr="007C5961" w:rsidRDefault="005B0868" w:rsidP="005667A2">
      <w:pPr>
        <w:pStyle w:val="ListParagraph"/>
        <w:numPr>
          <w:ilvl w:val="0"/>
          <w:numId w:val="14"/>
        </w:numPr>
        <w:spacing w:after="160" w:line="276" w:lineRule="auto"/>
        <w:jc w:val="both"/>
        <w:rPr>
          <w:rFonts w:ascii="Tahoma" w:hAnsi="Tahoma" w:cs="Tahoma"/>
          <w:szCs w:val="18"/>
          <w:highlight w:val="lightGray"/>
        </w:rPr>
      </w:pPr>
      <w:r w:rsidRPr="007C5961">
        <w:rPr>
          <w:rFonts w:ascii="Tahoma" w:hAnsi="Tahoma" w:cs="Tahoma"/>
          <w:b/>
          <w:bCs/>
          <w:szCs w:val="18"/>
          <w:highlight w:val="lightGray"/>
        </w:rPr>
        <w:t>Testing free-living vertebrates living in the wild</w:t>
      </w:r>
      <w:r w:rsidRPr="007C5961">
        <w:rPr>
          <w:rFonts w:ascii="Tahoma" w:hAnsi="Tahoma" w:cs="Tahoma"/>
          <w:szCs w:val="18"/>
          <w:highlight w:val="lightGray"/>
        </w:rPr>
        <w:t>:</w:t>
      </w:r>
    </w:p>
    <w:p w14:paraId="71337F04" w14:textId="77777777" w:rsidR="005B0868" w:rsidRPr="007C5961" w:rsidRDefault="005B0868" w:rsidP="005667A2">
      <w:pPr>
        <w:pStyle w:val="ListParagraph"/>
        <w:numPr>
          <w:ilvl w:val="1"/>
          <w:numId w:val="14"/>
        </w:numPr>
        <w:spacing w:after="160" w:line="276" w:lineRule="auto"/>
        <w:jc w:val="both"/>
        <w:rPr>
          <w:rFonts w:ascii="Tahoma" w:hAnsi="Tahoma" w:cs="Tahoma"/>
          <w:szCs w:val="18"/>
          <w:highlight w:val="lightGray"/>
        </w:rPr>
      </w:pPr>
      <w:r w:rsidRPr="007C5961">
        <w:rPr>
          <w:rFonts w:ascii="Tahoma" w:hAnsi="Tahoma" w:cs="Tahoma"/>
          <w:b/>
          <w:bCs/>
          <w:szCs w:val="18"/>
          <w:highlight w:val="lightGray"/>
        </w:rPr>
        <w:t>Advantages</w:t>
      </w:r>
      <w:r w:rsidRPr="007C5961">
        <w:rPr>
          <w:rFonts w:ascii="Tahoma" w:hAnsi="Tahoma" w:cs="Tahoma"/>
          <w:szCs w:val="18"/>
          <w:highlight w:val="lightGray"/>
        </w:rPr>
        <w:t>: could be good indicators due to constant exposure to ticks, mandatory testing of hunted game could be a good source of specimens.</w:t>
      </w:r>
    </w:p>
    <w:p w14:paraId="5F9CAD12" w14:textId="77777777" w:rsidR="005B0868" w:rsidRPr="007C5961" w:rsidRDefault="005B0868" w:rsidP="005667A2">
      <w:pPr>
        <w:pStyle w:val="ListParagraph"/>
        <w:numPr>
          <w:ilvl w:val="1"/>
          <w:numId w:val="14"/>
        </w:numPr>
        <w:spacing w:after="160" w:line="276" w:lineRule="auto"/>
        <w:jc w:val="both"/>
        <w:rPr>
          <w:rFonts w:ascii="Tahoma" w:hAnsi="Tahoma" w:cs="Tahoma"/>
          <w:szCs w:val="18"/>
          <w:highlight w:val="lightGray"/>
        </w:rPr>
      </w:pPr>
      <w:r w:rsidRPr="007C5961">
        <w:rPr>
          <w:rFonts w:ascii="Tahoma" w:hAnsi="Tahoma" w:cs="Tahoma"/>
          <w:b/>
          <w:bCs/>
          <w:szCs w:val="18"/>
          <w:highlight w:val="lightGray"/>
        </w:rPr>
        <w:t>Disadvantages</w:t>
      </w:r>
      <w:r w:rsidRPr="007C5961">
        <w:rPr>
          <w:rFonts w:ascii="Tahoma" w:hAnsi="Tahoma" w:cs="Tahoma"/>
          <w:szCs w:val="18"/>
          <w:highlight w:val="lightGray"/>
        </w:rPr>
        <w:t>: larger animals move between regions; each region has a separate organisation of hunters and would be difficult to coordinate with all regions.</w:t>
      </w:r>
    </w:p>
    <w:p w14:paraId="18A865AE" w14:textId="77777777" w:rsidR="005B0868" w:rsidRPr="007C5961" w:rsidRDefault="005B0868" w:rsidP="005667A2">
      <w:pPr>
        <w:pStyle w:val="ListParagraph"/>
        <w:numPr>
          <w:ilvl w:val="0"/>
          <w:numId w:val="14"/>
        </w:numPr>
        <w:spacing w:after="160" w:line="276" w:lineRule="auto"/>
        <w:jc w:val="both"/>
        <w:rPr>
          <w:rFonts w:ascii="Tahoma" w:hAnsi="Tahoma" w:cs="Tahoma"/>
          <w:szCs w:val="18"/>
          <w:highlight w:val="lightGray"/>
        </w:rPr>
      </w:pPr>
      <w:r w:rsidRPr="007C5961">
        <w:rPr>
          <w:rFonts w:ascii="Tahoma" w:hAnsi="Tahoma" w:cs="Tahoma"/>
          <w:b/>
          <w:bCs/>
          <w:szCs w:val="18"/>
          <w:highlight w:val="lightGray"/>
        </w:rPr>
        <w:t>Testing livestock animals</w:t>
      </w:r>
      <w:r w:rsidRPr="007C5961">
        <w:rPr>
          <w:rFonts w:ascii="Tahoma" w:hAnsi="Tahoma" w:cs="Tahoma"/>
          <w:szCs w:val="18"/>
          <w:highlight w:val="lightGray"/>
        </w:rPr>
        <w:t>:</w:t>
      </w:r>
    </w:p>
    <w:p w14:paraId="0F518B65" w14:textId="77777777" w:rsidR="005B0868" w:rsidRPr="007C5961" w:rsidRDefault="005B0868" w:rsidP="005667A2">
      <w:pPr>
        <w:pStyle w:val="ListParagraph"/>
        <w:numPr>
          <w:ilvl w:val="1"/>
          <w:numId w:val="14"/>
        </w:numPr>
        <w:spacing w:after="160" w:line="276" w:lineRule="auto"/>
        <w:jc w:val="both"/>
        <w:rPr>
          <w:rFonts w:ascii="Tahoma" w:hAnsi="Tahoma" w:cs="Tahoma"/>
          <w:szCs w:val="18"/>
          <w:highlight w:val="lightGray"/>
        </w:rPr>
      </w:pPr>
      <w:r w:rsidRPr="007C5961">
        <w:rPr>
          <w:rFonts w:ascii="Tahoma" w:hAnsi="Tahoma" w:cs="Tahoma"/>
          <w:b/>
          <w:bCs/>
          <w:szCs w:val="18"/>
          <w:highlight w:val="lightGray"/>
        </w:rPr>
        <w:t>Advantages</w:t>
      </w:r>
      <w:r w:rsidRPr="007C5961">
        <w:rPr>
          <w:rFonts w:ascii="Tahoma" w:hAnsi="Tahoma" w:cs="Tahoma"/>
          <w:szCs w:val="18"/>
          <w:highlight w:val="lightGray"/>
        </w:rPr>
        <w:t>: live close to humans and have similar exposures, but may travel less, regular health checks can be a good source of specimens:</w:t>
      </w:r>
    </w:p>
    <w:p w14:paraId="465D6A99" w14:textId="77777777" w:rsidR="005B0868" w:rsidRPr="007C5961" w:rsidRDefault="005B0868" w:rsidP="005667A2">
      <w:pPr>
        <w:pStyle w:val="ListParagraph"/>
        <w:numPr>
          <w:ilvl w:val="1"/>
          <w:numId w:val="14"/>
        </w:numPr>
        <w:spacing w:after="160" w:line="276" w:lineRule="auto"/>
        <w:jc w:val="both"/>
        <w:rPr>
          <w:rFonts w:ascii="Tahoma" w:hAnsi="Tahoma" w:cs="Tahoma"/>
          <w:szCs w:val="18"/>
          <w:highlight w:val="lightGray"/>
        </w:rPr>
      </w:pPr>
      <w:r w:rsidRPr="007C5961">
        <w:rPr>
          <w:rFonts w:ascii="Tahoma" w:hAnsi="Tahoma" w:cs="Tahoma"/>
          <w:b/>
          <w:bCs/>
          <w:szCs w:val="18"/>
          <w:highlight w:val="lightGray"/>
          <w:u w:val="single"/>
        </w:rPr>
        <w:t>Big advantage</w:t>
      </w:r>
      <w:r w:rsidRPr="007C5961">
        <w:rPr>
          <w:rFonts w:ascii="Tahoma" w:hAnsi="Tahoma" w:cs="Tahoma"/>
          <w:szCs w:val="18"/>
          <w:highlight w:val="lightGray"/>
        </w:rPr>
        <w:t>: uniform veterinary care system across the country.</w:t>
      </w:r>
    </w:p>
    <w:p w14:paraId="08CF3F4F" w14:textId="77777777" w:rsidR="005B0868" w:rsidRPr="007C5961" w:rsidRDefault="005B0868" w:rsidP="005667A2">
      <w:pPr>
        <w:pStyle w:val="ListParagraph"/>
        <w:numPr>
          <w:ilvl w:val="1"/>
          <w:numId w:val="14"/>
        </w:numPr>
        <w:spacing w:after="160" w:line="276" w:lineRule="auto"/>
        <w:jc w:val="both"/>
        <w:rPr>
          <w:rFonts w:ascii="Tahoma" w:hAnsi="Tahoma" w:cs="Tahoma"/>
          <w:szCs w:val="18"/>
          <w:highlight w:val="lightGray"/>
        </w:rPr>
      </w:pPr>
      <w:r w:rsidRPr="007C5961">
        <w:rPr>
          <w:rFonts w:ascii="Tahoma" w:hAnsi="Tahoma" w:cs="Tahoma"/>
          <w:b/>
          <w:bCs/>
          <w:szCs w:val="18"/>
          <w:highlight w:val="lightGray"/>
        </w:rPr>
        <w:t>Disadvantages</w:t>
      </w:r>
      <w:r w:rsidRPr="007C5961">
        <w:rPr>
          <w:rFonts w:ascii="Tahoma" w:hAnsi="Tahoma" w:cs="Tahoma"/>
          <w:szCs w:val="18"/>
          <w:highlight w:val="lightGray"/>
        </w:rPr>
        <w:t>: some livestock animals are bred in closure, not roaming freely; some animals can be sold and transported between regions, sometimes not well documented.</w:t>
      </w:r>
    </w:p>
    <w:p w14:paraId="11BC775E" w14:textId="77777777" w:rsidR="005B0868" w:rsidRPr="007C5961" w:rsidRDefault="005B0868" w:rsidP="005667A2">
      <w:pPr>
        <w:pStyle w:val="ListParagraph"/>
        <w:numPr>
          <w:ilvl w:val="0"/>
          <w:numId w:val="14"/>
        </w:numPr>
        <w:spacing w:after="160" w:line="276" w:lineRule="auto"/>
        <w:jc w:val="both"/>
        <w:rPr>
          <w:rFonts w:ascii="Tahoma" w:hAnsi="Tahoma" w:cs="Tahoma"/>
          <w:szCs w:val="18"/>
          <w:highlight w:val="lightGray"/>
        </w:rPr>
      </w:pPr>
      <w:r w:rsidRPr="007C5961">
        <w:rPr>
          <w:rFonts w:ascii="Tahoma" w:hAnsi="Tahoma" w:cs="Tahoma"/>
          <w:b/>
          <w:bCs/>
          <w:szCs w:val="18"/>
          <w:highlight w:val="lightGray"/>
        </w:rPr>
        <w:t>Participants can also discuss other approaches (modelling favourable environmental conditions, participatory (citizen-driven) surveillance, etc.</w:t>
      </w:r>
    </w:p>
    <w:p w14:paraId="64A8F59E" w14:textId="5B0B7457" w:rsidR="005B0868" w:rsidRPr="007C5961" w:rsidRDefault="005B0868" w:rsidP="00EF3E10">
      <w:pPr>
        <w:spacing w:line="276" w:lineRule="auto"/>
        <w:jc w:val="both"/>
        <w:rPr>
          <w:rFonts w:cs="Tahoma"/>
          <w:szCs w:val="18"/>
        </w:rPr>
      </w:pPr>
      <w:r w:rsidRPr="007C5961">
        <w:rPr>
          <w:rFonts w:cs="Tahoma"/>
          <w:szCs w:val="18"/>
        </w:rPr>
        <w:t xml:space="preserve">During further discussions and literature searches, you learn that there are several challenges with using human cases to map endemic areas: </w:t>
      </w:r>
    </w:p>
    <w:p w14:paraId="40E39EF1" w14:textId="77777777" w:rsidR="005B0868" w:rsidRPr="007C5961" w:rsidRDefault="005B0868" w:rsidP="005667A2">
      <w:pPr>
        <w:pStyle w:val="ListParagraph"/>
        <w:numPr>
          <w:ilvl w:val="0"/>
          <w:numId w:val="16"/>
        </w:numPr>
        <w:spacing w:after="160" w:line="276" w:lineRule="auto"/>
        <w:jc w:val="both"/>
        <w:rPr>
          <w:rFonts w:ascii="Tahoma" w:hAnsi="Tahoma" w:cs="Tahoma"/>
          <w:szCs w:val="18"/>
        </w:rPr>
      </w:pPr>
      <w:r w:rsidRPr="007C5961">
        <w:rPr>
          <w:rFonts w:ascii="Tahoma" w:hAnsi="Tahoma" w:cs="Tahoma"/>
          <w:szCs w:val="18"/>
        </w:rPr>
        <w:t>An estimated 70-95% of infections with European TBE subtype are asymptomatic and 2/3 of symptomatic cases have mild symptoms like fever, typically not referred to testing.</w:t>
      </w:r>
    </w:p>
    <w:p w14:paraId="775556A5" w14:textId="77777777" w:rsidR="005B0868" w:rsidRPr="007C5961" w:rsidRDefault="005B0868" w:rsidP="005667A2">
      <w:pPr>
        <w:pStyle w:val="ListParagraph"/>
        <w:numPr>
          <w:ilvl w:val="0"/>
          <w:numId w:val="16"/>
        </w:numPr>
        <w:spacing w:after="160" w:line="276" w:lineRule="auto"/>
        <w:jc w:val="both"/>
        <w:rPr>
          <w:rFonts w:ascii="Tahoma" w:hAnsi="Tahoma" w:cs="Tahoma"/>
          <w:szCs w:val="18"/>
        </w:rPr>
      </w:pPr>
      <w:r w:rsidRPr="007C5961">
        <w:rPr>
          <w:rFonts w:ascii="Tahoma" w:hAnsi="Tahoma" w:cs="Tahoma"/>
          <w:szCs w:val="18"/>
        </w:rPr>
        <w:t>Diagnostic detection bias leading to increased testing in known endemic areas and lack of testing in areas considered non-endemic.</w:t>
      </w:r>
    </w:p>
    <w:p w14:paraId="1FE9E2A4" w14:textId="77777777" w:rsidR="005B0868" w:rsidRPr="007C5961" w:rsidRDefault="005B0868" w:rsidP="005667A2">
      <w:pPr>
        <w:pStyle w:val="ListParagraph"/>
        <w:numPr>
          <w:ilvl w:val="0"/>
          <w:numId w:val="16"/>
        </w:numPr>
        <w:spacing w:after="160" w:line="276" w:lineRule="auto"/>
        <w:jc w:val="both"/>
        <w:rPr>
          <w:rFonts w:ascii="Tahoma" w:hAnsi="Tahoma" w:cs="Tahoma"/>
          <w:szCs w:val="18"/>
        </w:rPr>
      </w:pPr>
      <w:r w:rsidRPr="007C5961">
        <w:rPr>
          <w:rFonts w:ascii="Tahoma" w:hAnsi="Tahoma" w:cs="Tahoma"/>
          <w:szCs w:val="18"/>
        </w:rPr>
        <w:t xml:space="preserve">In large urban centres, due to frequent travelling and travel immunisation, incidence will not be a good indicator of TBE risk. </w:t>
      </w:r>
    </w:p>
    <w:p w14:paraId="6AA87A3A" w14:textId="77777777" w:rsidR="005B0868" w:rsidRPr="007C5961" w:rsidRDefault="005B0868" w:rsidP="005667A2">
      <w:pPr>
        <w:pStyle w:val="ListParagraph"/>
        <w:numPr>
          <w:ilvl w:val="0"/>
          <w:numId w:val="16"/>
        </w:numPr>
        <w:spacing w:after="160" w:line="276" w:lineRule="auto"/>
        <w:jc w:val="both"/>
        <w:rPr>
          <w:rFonts w:ascii="Tahoma" w:hAnsi="Tahoma" w:cs="Tahoma"/>
          <w:szCs w:val="18"/>
        </w:rPr>
      </w:pPr>
      <w:r w:rsidRPr="007C5961">
        <w:rPr>
          <w:rFonts w:ascii="Tahoma" w:hAnsi="Tahoma" w:cs="Tahoma"/>
          <w:szCs w:val="18"/>
        </w:rPr>
        <w:t>In districts with a large proportion of residents vaccinated against TBE, there may be only few diagnosed and reported cases but still a high risk for visitors.</w:t>
      </w:r>
    </w:p>
    <w:p w14:paraId="5C65FC4E" w14:textId="77777777" w:rsidR="005B0868" w:rsidRPr="007C5961" w:rsidRDefault="005B0868" w:rsidP="008B458B">
      <w:pPr>
        <w:spacing w:after="240" w:line="276" w:lineRule="auto"/>
        <w:jc w:val="both"/>
        <w:rPr>
          <w:rFonts w:cs="Tahoma"/>
          <w:szCs w:val="18"/>
        </w:rPr>
      </w:pPr>
      <w:r w:rsidRPr="007C5961">
        <w:rPr>
          <w:rFonts w:cs="Tahoma"/>
          <w:szCs w:val="18"/>
        </w:rPr>
        <w:t>With your team, you discuss other ways to document the TBE risk. You consider various options and start to think who to contact in other institutions in the country.</w:t>
      </w:r>
    </w:p>
    <w:p w14:paraId="71FD5500" w14:textId="0372BBD8" w:rsidR="005B0868" w:rsidRPr="003422A5" w:rsidRDefault="005B0868" w:rsidP="00EF3E10">
      <w:pPr>
        <w:pStyle w:val="Subheading"/>
        <w:spacing w:line="276" w:lineRule="auto"/>
        <w:rPr>
          <w:sz w:val="18"/>
          <w:szCs w:val="16"/>
        </w:rPr>
      </w:pPr>
      <w:r w:rsidRPr="003422A5">
        <w:rPr>
          <w:sz w:val="18"/>
          <w:szCs w:val="16"/>
        </w:rPr>
        <w:t>Q</w:t>
      </w:r>
      <w:r w:rsidR="003422A5" w:rsidRPr="003422A5">
        <w:rPr>
          <w:sz w:val="18"/>
          <w:szCs w:val="16"/>
        </w:rPr>
        <w:t>uestion 2</w:t>
      </w:r>
      <w:r w:rsidRPr="003422A5">
        <w:rPr>
          <w:sz w:val="18"/>
          <w:szCs w:val="16"/>
        </w:rPr>
        <w:t>: Which actors (disciplines, professions or institutions) can be involved in collecting data from animals and vectors?</w:t>
      </w:r>
    </w:p>
    <w:p w14:paraId="1EB2D91D" w14:textId="7E124E69" w:rsidR="005B0868" w:rsidRPr="008B458B" w:rsidRDefault="005B0868" w:rsidP="00EF3E10">
      <w:pPr>
        <w:spacing w:line="276" w:lineRule="auto"/>
        <w:jc w:val="both"/>
        <w:rPr>
          <w:rFonts w:cs="Tahoma"/>
          <w:szCs w:val="18"/>
          <w:highlight w:val="lightGray"/>
          <w:u w:val="single"/>
        </w:rPr>
      </w:pPr>
      <w:r w:rsidRPr="008B458B">
        <w:rPr>
          <w:rFonts w:cs="Tahoma"/>
          <w:szCs w:val="18"/>
          <w:highlight w:val="lightGray"/>
          <w:u w:val="single"/>
        </w:rPr>
        <w:t xml:space="preserve">Keep the discussion short and let the </w:t>
      </w:r>
      <w:r w:rsidR="009801F4" w:rsidRPr="008B458B">
        <w:rPr>
          <w:rFonts w:cs="Tahoma"/>
          <w:szCs w:val="18"/>
          <w:highlight w:val="lightGray"/>
          <w:u w:val="single"/>
        </w:rPr>
        <w:t>participants</w:t>
      </w:r>
      <w:r w:rsidRPr="008B458B">
        <w:rPr>
          <w:rFonts w:cs="Tahoma"/>
          <w:szCs w:val="18"/>
          <w:highlight w:val="lightGray"/>
          <w:u w:val="single"/>
        </w:rPr>
        <w:t xml:space="preserve"> give few examples from their country (max. 5 minutes). </w:t>
      </w:r>
    </w:p>
    <w:p w14:paraId="4E3FE79B" w14:textId="77777777" w:rsidR="005B0868" w:rsidRPr="008B458B" w:rsidRDefault="005B0868" w:rsidP="00EF3E10">
      <w:pPr>
        <w:spacing w:line="276" w:lineRule="auto"/>
        <w:jc w:val="both"/>
        <w:rPr>
          <w:rFonts w:cs="Tahoma"/>
          <w:szCs w:val="18"/>
          <w:highlight w:val="lightGray"/>
        </w:rPr>
      </w:pPr>
      <w:r w:rsidRPr="008B458B">
        <w:rPr>
          <w:rFonts w:cs="Tahoma"/>
          <w:szCs w:val="18"/>
          <w:highlight w:val="lightGray"/>
        </w:rPr>
        <w:lastRenderedPageBreak/>
        <w:t>Each country has different organisation of their institutions that deal with animal care, agriculture, wildlife and environmental protection. The group can discuss if their country has an institution responsible for surveys of vectors (or vector control), how the veterinary services in municipalities are organised.</w:t>
      </w:r>
    </w:p>
    <w:p w14:paraId="04A4F663" w14:textId="77777777" w:rsidR="005B0868" w:rsidRPr="008B458B" w:rsidRDefault="005B0868" w:rsidP="00EF3E10">
      <w:pPr>
        <w:spacing w:line="276" w:lineRule="auto"/>
        <w:jc w:val="both"/>
        <w:rPr>
          <w:rFonts w:cs="Tahoma"/>
          <w:szCs w:val="18"/>
          <w:highlight w:val="lightGray"/>
        </w:rPr>
      </w:pPr>
      <w:r w:rsidRPr="008B458B">
        <w:rPr>
          <w:rFonts w:cs="Tahoma"/>
          <w:szCs w:val="18"/>
          <w:highlight w:val="lightGray"/>
        </w:rPr>
        <w:t xml:space="preserve">In general terms, one should map the different actors/stakeholders and resources available: </w:t>
      </w:r>
    </w:p>
    <w:p w14:paraId="478CD59C" w14:textId="77777777" w:rsidR="005B0868" w:rsidRPr="008B458B" w:rsidRDefault="005B0868" w:rsidP="005667A2">
      <w:pPr>
        <w:pStyle w:val="ListParagraph"/>
        <w:numPr>
          <w:ilvl w:val="0"/>
          <w:numId w:val="17"/>
        </w:numPr>
        <w:spacing w:after="160" w:line="276" w:lineRule="auto"/>
        <w:jc w:val="both"/>
        <w:rPr>
          <w:rFonts w:ascii="Tahoma" w:hAnsi="Tahoma" w:cs="Tahoma"/>
          <w:szCs w:val="18"/>
          <w:highlight w:val="lightGray"/>
        </w:rPr>
      </w:pPr>
      <w:r w:rsidRPr="008B458B">
        <w:rPr>
          <w:rFonts w:ascii="Tahoma" w:hAnsi="Tahoma" w:cs="Tahoma"/>
          <w:szCs w:val="18"/>
          <w:highlight w:val="lightGray"/>
        </w:rPr>
        <w:t>which institution could be a source of routine data for future surveillance,</w:t>
      </w:r>
    </w:p>
    <w:p w14:paraId="00EB8A82" w14:textId="77777777" w:rsidR="005B0868" w:rsidRPr="008B458B" w:rsidRDefault="005B0868" w:rsidP="005667A2">
      <w:pPr>
        <w:pStyle w:val="ListParagraph"/>
        <w:numPr>
          <w:ilvl w:val="0"/>
          <w:numId w:val="17"/>
        </w:numPr>
        <w:spacing w:after="160" w:line="276" w:lineRule="auto"/>
        <w:jc w:val="both"/>
        <w:rPr>
          <w:rFonts w:ascii="Tahoma" w:hAnsi="Tahoma" w:cs="Tahoma"/>
          <w:szCs w:val="18"/>
          <w:highlight w:val="lightGray"/>
        </w:rPr>
      </w:pPr>
      <w:r w:rsidRPr="008B458B">
        <w:rPr>
          <w:rFonts w:ascii="Tahoma" w:hAnsi="Tahoma" w:cs="Tahoma"/>
          <w:szCs w:val="18"/>
          <w:highlight w:val="lightGray"/>
        </w:rPr>
        <w:t>what is their legal mandate,</w:t>
      </w:r>
    </w:p>
    <w:p w14:paraId="672D3F9E" w14:textId="77777777" w:rsidR="005B0868" w:rsidRPr="008B458B" w:rsidRDefault="005B0868" w:rsidP="005667A2">
      <w:pPr>
        <w:pStyle w:val="ListParagraph"/>
        <w:numPr>
          <w:ilvl w:val="0"/>
          <w:numId w:val="17"/>
        </w:numPr>
        <w:spacing w:after="160" w:line="276" w:lineRule="auto"/>
        <w:jc w:val="both"/>
        <w:rPr>
          <w:rFonts w:ascii="Tahoma" w:hAnsi="Tahoma" w:cs="Tahoma"/>
          <w:szCs w:val="18"/>
          <w:highlight w:val="lightGray"/>
        </w:rPr>
      </w:pPr>
      <w:r w:rsidRPr="008B458B">
        <w:rPr>
          <w:rFonts w:ascii="Tahoma" w:hAnsi="Tahoma" w:cs="Tahoma"/>
          <w:szCs w:val="18"/>
          <w:highlight w:val="lightGray"/>
        </w:rPr>
        <w:t>which institution (or research team) could collect data in the field “ad hoc”, as part of a research project.</w:t>
      </w:r>
    </w:p>
    <w:p w14:paraId="4DEE788D" w14:textId="77777777" w:rsidR="005B0868" w:rsidRPr="008B458B" w:rsidRDefault="005B0868" w:rsidP="00EF3E10">
      <w:pPr>
        <w:spacing w:line="276" w:lineRule="auto"/>
        <w:jc w:val="both"/>
        <w:rPr>
          <w:rFonts w:cs="Tahoma"/>
          <w:szCs w:val="18"/>
          <w:highlight w:val="lightGray"/>
        </w:rPr>
      </w:pPr>
      <w:r w:rsidRPr="008B458B">
        <w:rPr>
          <w:rFonts w:cs="Tahoma"/>
          <w:szCs w:val="18"/>
          <w:highlight w:val="lightGray"/>
        </w:rPr>
        <w:t>Fellows can discuss example stakeholders:</w:t>
      </w:r>
    </w:p>
    <w:p w14:paraId="50938A98" w14:textId="77777777" w:rsidR="005B0868" w:rsidRPr="008B458B" w:rsidRDefault="005B0868" w:rsidP="005667A2">
      <w:pPr>
        <w:pStyle w:val="ListParagraph"/>
        <w:numPr>
          <w:ilvl w:val="0"/>
          <w:numId w:val="14"/>
        </w:numPr>
        <w:spacing w:after="160" w:line="276" w:lineRule="auto"/>
        <w:jc w:val="both"/>
        <w:rPr>
          <w:rFonts w:ascii="Tahoma" w:hAnsi="Tahoma" w:cs="Tahoma"/>
          <w:szCs w:val="18"/>
          <w:highlight w:val="lightGray"/>
        </w:rPr>
      </w:pPr>
      <w:r w:rsidRPr="008B458B">
        <w:rPr>
          <w:rFonts w:ascii="Tahoma" w:hAnsi="Tahoma" w:cs="Tahoma"/>
          <w:szCs w:val="18"/>
          <w:highlight w:val="lightGray"/>
        </w:rPr>
        <w:t>Entomologists (universities or specialised institutions)</w:t>
      </w:r>
    </w:p>
    <w:p w14:paraId="4738CD19" w14:textId="77777777" w:rsidR="005B0868" w:rsidRPr="008B458B" w:rsidRDefault="005B0868" w:rsidP="005667A2">
      <w:pPr>
        <w:pStyle w:val="ListParagraph"/>
        <w:numPr>
          <w:ilvl w:val="0"/>
          <w:numId w:val="14"/>
        </w:numPr>
        <w:spacing w:after="160" w:line="276" w:lineRule="auto"/>
        <w:jc w:val="both"/>
        <w:rPr>
          <w:rFonts w:ascii="Tahoma" w:hAnsi="Tahoma" w:cs="Tahoma"/>
          <w:szCs w:val="18"/>
          <w:highlight w:val="lightGray"/>
        </w:rPr>
      </w:pPr>
      <w:r w:rsidRPr="008B458B">
        <w:rPr>
          <w:rFonts w:ascii="Tahoma" w:hAnsi="Tahoma" w:cs="Tahoma"/>
          <w:szCs w:val="18"/>
          <w:highlight w:val="lightGray"/>
        </w:rPr>
        <w:t>Veterinarians (universities or veterinary services)</w:t>
      </w:r>
    </w:p>
    <w:p w14:paraId="692116CA" w14:textId="77777777" w:rsidR="005B0868" w:rsidRPr="008B458B" w:rsidRDefault="005B0868" w:rsidP="005667A2">
      <w:pPr>
        <w:pStyle w:val="ListParagraph"/>
        <w:numPr>
          <w:ilvl w:val="0"/>
          <w:numId w:val="14"/>
        </w:numPr>
        <w:spacing w:after="160" w:line="276" w:lineRule="auto"/>
        <w:jc w:val="both"/>
        <w:rPr>
          <w:rFonts w:ascii="Tahoma" w:hAnsi="Tahoma" w:cs="Tahoma"/>
          <w:szCs w:val="18"/>
          <w:highlight w:val="lightGray"/>
        </w:rPr>
      </w:pPr>
      <w:r w:rsidRPr="008B458B">
        <w:rPr>
          <w:rFonts w:ascii="Tahoma" w:hAnsi="Tahoma" w:cs="Tahoma"/>
          <w:szCs w:val="18"/>
          <w:highlight w:val="lightGray"/>
        </w:rPr>
        <w:t>Hunters</w:t>
      </w:r>
    </w:p>
    <w:p w14:paraId="44E0935B" w14:textId="24A9F12E" w:rsidR="005B0868" w:rsidRPr="008B458B" w:rsidRDefault="005B0868" w:rsidP="005667A2">
      <w:pPr>
        <w:pStyle w:val="ListParagraph"/>
        <w:numPr>
          <w:ilvl w:val="0"/>
          <w:numId w:val="14"/>
        </w:numPr>
        <w:spacing w:after="160" w:line="276" w:lineRule="auto"/>
        <w:jc w:val="both"/>
        <w:rPr>
          <w:rFonts w:ascii="Tahoma" w:hAnsi="Tahoma" w:cs="Tahoma"/>
          <w:szCs w:val="18"/>
          <w:highlight w:val="lightGray"/>
        </w:rPr>
      </w:pPr>
      <w:r w:rsidRPr="008B458B">
        <w:rPr>
          <w:rFonts w:ascii="Tahoma" w:hAnsi="Tahoma" w:cs="Tahoma"/>
          <w:szCs w:val="18"/>
          <w:highlight w:val="lightGray"/>
        </w:rPr>
        <w:t>Pet owners</w:t>
      </w:r>
    </w:p>
    <w:p w14:paraId="7681D968" w14:textId="77777777" w:rsidR="005B0868" w:rsidRPr="008B458B" w:rsidRDefault="005B0868" w:rsidP="00EF3E10">
      <w:pPr>
        <w:spacing w:line="276" w:lineRule="auto"/>
        <w:jc w:val="both"/>
        <w:rPr>
          <w:rFonts w:cs="Tahoma"/>
          <w:szCs w:val="18"/>
        </w:rPr>
      </w:pPr>
      <w:r w:rsidRPr="008B458B">
        <w:rPr>
          <w:rFonts w:cs="Tahoma"/>
          <w:szCs w:val="18"/>
        </w:rPr>
        <w:t>You discuss with your team which data on animals or vectors could be a good indicator of TBE risk in humans. In principle, ticks and rodents should be the perfect indicator of TBE local risk, since they are the natural reservoir of the virus. Such investigations enable isolation of the virus and studying the genetic changes in the virus on a given territory. However, you would have to tests thousands of ticks and/or hundreds of rodents collected in many locations, which would be extremely costly.</w:t>
      </w:r>
    </w:p>
    <w:p w14:paraId="6E7E5254" w14:textId="77777777" w:rsidR="005B0868" w:rsidRPr="008B458B" w:rsidRDefault="005B0868" w:rsidP="00EF3E10">
      <w:pPr>
        <w:spacing w:line="276" w:lineRule="auto"/>
        <w:jc w:val="both"/>
        <w:rPr>
          <w:rFonts w:cs="Tahoma"/>
          <w:szCs w:val="18"/>
        </w:rPr>
      </w:pPr>
      <w:r w:rsidRPr="008B458B">
        <w:rPr>
          <w:rFonts w:cs="Tahoma"/>
          <w:szCs w:val="18"/>
        </w:rPr>
        <w:t>You briefly discuss and consider testing carcasses of hunted game that could be done in collaboration with hunters and district veterinarians. However, you could not assure a standardised approach due to many stakeholders involved. Finally, you choose as best option to screen livestock animals for anti-TBEV antibodies as indicators of local TBE transmission. Livestock animals, especially bred in larger food producing plants, undergo regular health checks and live in proximity of human dwellings. Therefore, livestock animals could be good “sentinels” of human exposure to tick-borne pathogens that collect ticks from the vegetation surrounding the farms.</w:t>
      </w:r>
    </w:p>
    <w:p w14:paraId="719E4285" w14:textId="4BF8122D" w:rsidR="005B0868" w:rsidRPr="008B458B" w:rsidRDefault="005B0868" w:rsidP="008B458B">
      <w:pPr>
        <w:spacing w:after="240" w:line="276" w:lineRule="auto"/>
        <w:jc w:val="both"/>
        <w:rPr>
          <w:rFonts w:cs="Tahoma"/>
          <w:szCs w:val="18"/>
        </w:rPr>
      </w:pPr>
      <w:r w:rsidRPr="008B458B">
        <w:rPr>
          <w:rFonts w:cs="Tahoma"/>
          <w:szCs w:val="18"/>
        </w:rPr>
        <w:t>You think you could use left-over funding from an ongoing project in which you were involved in the past three years. You receive approval to use 15K EUR for intersectoral risk assessment project. While the emotions don’t let you sleep at night, you realise that there are not enough qualified experts in your Institute to plan such a study or carry out the fieldwork. You decide to contact other institutions to propose collaboration.</w:t>
      </w:r>
    </w:p>
    <w:p w14:paraId="5F6AD38A" w14:textId="1A6A3C1E" w:rsidR="005B0868" w:rsidRPr="008B458B" w:rsidRDefault="005B0868" w:rsidP="00EF3E10">
      <w:pPr>
        <w:pStyle w:val="Subheading"/>
        <w:spacing w:line="276" w:lineRule="auto"/>
        <w:rPr>
          <w:sz w:val="18"/>
        </w:rPr>
      </w:pPr>
      <w:r w:rsidRPr="008B458B">
        <w:rPr>
          <w:sz w:val="18"/>
        </w:rPr>
        <w:t>Q</w:t>
      </w:r>
      <w:r w:rsidR="003422A5" w:rsidRPr="008B458B">
        <w:rPr>
          <w:sz w:val="18"/>
        </w:rPr>
        <w:t xml:space="preserve">uestion </w:t>
      </w:r>
      <w:r w:rsidRPr="008B458B">
        <w:rPr>
          <w:sz w:val="18"/>
        </w:rPr>
        <w:t>3: What should be considered when proposing collaboration on scientific investigations with other sectors?</w:t>
      </w:r>
    </w:p>
    <w:p w14:paraId="20422C47" w14:textId="77777777" w:rsidR="005B0868" w:rsidRPr="008B458B" w:rsidRDefault="005B0868" w:rsidP="00EF3E10">
      <w:pPr>
        <w:spacing w:line="276" w:lineRule="auto"/>
        <w:jc w:val="both"/>
        <w:rPr>
          <w:rFonts w:cs="Tahoma"/>
          <w:i/>
          <w:szCs w:val="18"/>
          <w:highlight w:val="lightGray"/>
        </w:rPr>
      </w:pPr>
      <w:r w:rsidRPr="008B458B">
        <w:rPr>
          <w:rFonts w:cs="Tahoma"/>
          <w:i/>
          <w:szCs w:val="18"/>
          <w:highlight w:val="lightGray"/>
        </w:rPr>
        <w:t>Keep the discussion short (max 7-8 minutes). The purpose is to list various general challenges of collaboration with other sectors.</w:t>
      </w:r>
    </w:p>
    <w:p w14:paraId="25A95CC9" w14:textId="77777777" w:rsidR="005B0868" w:rsidRPr="008B458B" w:rsidRDefault="005B0868" w:rsidP="00EF3E10">
      <w:pPr>
        <w:spacing w:line="276" w:lineRule="auto"/>
        <w:jc w:val="both"/>
        <w:rPr>
          <w:rFonts w:cs="Tahoma"/>
          <w:i/>
          <w:szCs w:val="18"/>
          <w:highlight w:val="lightGray"/>
        </w:rPr>
      </w:pPr>
      <w:r w:rsidRPr="008B458B">
        <w:rPr>
          <w:rFonts w:cs="Tahoma"/>
          <w:i/>
          <w:szCs w:val="18"/>
          <w:highlight w:val="lightGray"/>
        </w:rPr>
        <w:t>When starting collaboration with other sectors, it is important to overcome possible mutual distrust and different ways of working. You could consider:</w:t>
      </w:r>
    </w:p>
    <w:p w14:paraId="6D595F50" w14:textId="77777777" w:rsidR="005B0868" w:rsidRPr="008B458B" w:rsidRDefault="005B0868" w:rsidP="005667A2">
      <w:pPr>
        <w:pStyle w:val="ListParagraph"/>
        <w:numPr>
          <w:ilvl w:val="0"/>
          <w:numId w:val="14"/>
        </w:numPr>
        <w:spacing w:after="160" w:line="276" w:lineRule="auto"/>
        <w:jc w:val="both"/>
        <w:rPr>
          <w:rFonts w:ascii="Tahoma" w:hAnsi="Tahoma" w:cs="Tahoma"/>
          <w:i/>
          <w:szCs w:val="18"/>
          <w:highlight w:val="lightGray"/>
          <w:shd w:val="clear" w:color="auto" w:fill="DDD9C3" w:themeFill="background2" w:themeFillShade="E6"/>
        </w:rPr>
      </w:pPr>
      <w:r w:rsidRPr="008B458B">
        <w:rPr>
          <w:rFonts w:ascii="Tahoma" w:hAnsi="Tahoma" w:cs="Tahoma"/>
          <w:i/>
          <w:szCs w:val="18"/>
          <w:highlight w:val="lightGray"/>
        </w:rPr>
        <w:t>Agreeing on the methods (study protocol),</w:t>
      </w:r>
    </w:p>
    <w:p w14:paraId="18AA672B" w14:textId="77777777" w:rsidR="005B0868" w:rsidRPr="008B458B" w:rsidRDefault="005B0868" w:rsidP="005667A2">
      <w:pPr>
        <w:pStyle w:val="ListParagraph"/>
        <w:numPr>
          <w:ilvl w:val="0"/>
          <w:numId w:val="14"/>
        </w:numPr>
        <w:spacing w:after="160" w:line="276" w:lineRule="auto"/>
        <w:jc w:val="both"/>
        <w:rPr>
          <w:rFonts w:ascii="Tahoma" w:hAnsi="Tahoma" w:cs="Tahoma"/>
          <w:i/>
          <w:szCs w:val="18"/>
          <w:highlight w:val="lightGray"/>
          <w:shd w:val="clear" w:color="auto" w:fill="DDD9C3" w:themeFill="background2" w:themeFillShade="E6"/>
        </w:rPr>
      </w:pPr>
      <w:r w:rsidRPr="008B458B">
        <w:rPr>
          <w:rFonts w:ascii="Tahoma" w:hAnsi="Tahoma" w:cs="Tahoma"/>
          <w:i/>
          <w:szCs w:val="18"/>
          <w:highlight w:val="lightGray"/>
        </w:rPr>
        <w:t xml:space="preserve">Data ownership, </w:t>
      </w:r>
    </w:p>
    <w:p w14:paraId="5C448DB3" w14:textId="77777777" w:rsidR="005B0868" w:rsidRPr="008B458B" w:rsidRDefault="005B0868" w:rsidP="005667A2">
      <w:pPr>
        <w:pStyle w:val="ListParagraph"/>
        <w:numPr>
          <w:ilvl w:val="0"/>
          <w:numId w:val="14"/>
        </w:numPr>
        <w:spacing w:after="160" w:line="276" w:lineRule="auto"/>
        <w:jc w:val="both"/>
        <w:rPr>
          <w:rFonts w:ascii="Tahoma" w:hAnsi="Tahoma" w:cs="Tahoma"/>
          <w:i/>
          <w:szCs w:val="18"/>
          <w:highlight w:val="lightGray"/>
          <w:shd w:val="clear" w:color="auto" w:fill="DDD9C3" w:themeFill="background2" w:themeFillShade="E6"/>
        </w:rPr>
      </w:pPr>
      <w:r w:rsidRPr="008B458B">
        <w:rPr>
          <w:rFonts w:ascii="Tahoma" w:hAnsi="Tahoma" w:cs="Tahoma"/>
          <w:i/>
          <w:szCs w:val="18"/>
          <w:highlight w:val="lightGray"/>
        </w:rPr>
        <w:t xml:space="preserve">Distribution of roles and responsibilities, </w:t>
      </w:r>
    </w:p>
    <w:p w14:paraId="4CFCE4E4" w14:textId="77777777" w:rsidR="005B0868" w:rsidRPr="008B458B" w:rsidRDefault="005B0868" w:rsidP="005667A2">
      <w:pPr>
        <w:pStyle w:val="ListParagraph"/>
        <w:numPr>
          <w:ilvl w:val="0"/>
          <w:numId w:val="14"/>
        </w:numPr>
        <w:spacing w:after="160" w:line="276" w:lineRule="auto"/>
        <w:jc w:val="both"/>
        <w:rPr>
          <w:rFonts w:ascii="Tahoma" w:hAnsi="Tahoma" w:cs="Tahoma"/>
          <w:i/>
          <w:szCs w:val="18"/>
          <w:highlight w:val="lightGray"/>
          <w:shd w:val="clear" w:color="auto" w:fill="DDD9C3" w:themeFill="background2" w:themeFillShade="E6"/>
        </w:rPr>
      </w:pPr>
      <w:r w:rsidRPr="008B458B">
        <w:rPr>
          <w:rFonts w:ascii="Tahoma" w:hAnsi="Tahoma" w:cs="Tahoma"/>
          <w:i/>
          <w:szCs w:val="18"/>
          <w:highlight w:val="lightGray"/>
        </w:rPr>
        <w:t xml:space="preserve">Expected deliverables and timelines </w:t>
      </w:r>
    </w:p>
    <w:p w14:paraId="1CE5E901" w14:textId="77777777" w:rsidR="005B0868" w:rsidRPr="008B458B" w:rsidRDefault="005B0868" w:rsidP="005667A2">
      <w:pPr>
        <w:pStyle w:val="ListParagraph"/>
        <w:numPr>
          <w:ilvl w:val="0"/>
          <w:numId w:val="14"/>
        </w:numPr>
        <w:spacing w:after="160" w:line="276" w:lineRule="auto"/>
        <w:jc w:val="both"/>
        <w:rPr>
          <w:rFonts w:ascii="Tahoma" w:hAnsi="Tahoma" w:cs="Tahoma"/>
          <w:i/>
          <w:szCs w:val="18"/>
          <w:highlight w:val="lightGray"/>
          <w:shd w:val="clear" w:color="auto" w:fill="DDD9C3" w:themeFill="background2" w:themeFillShade="E6"/>
        </w:rPr>
      </w:pPr>
      <w:r w:rsidRPr="008B458B">
        <w:rPr>
          <w:rFonts w:ascii="Tahoma" w:hAnsi="Tahoma" w:cs="Tahoma"/>
          <w:i/>
          <w:szCs w:val="18"/>
          <w:highlight w:val="lightGray"/>
        </w:rPr>
        <w:t>Co-authorship of peer-reviewed publications that may result from the collaboration.</w:t>
      </w:r>
    </w:p>
    <w:p w14:paraId="3B288D9A" w14:textId="77777777" w:rsidR="005B0868" w:rsidRPr="008B458B" w:rsidRDefault="005B0868" w:rsidP="00EF3E10">
      <w:pPr>
        <w:spacing w:line="276" w:lineRule="auto"/>
        <w:jc w:val="both"/>
        <w:rPr>
          <w:rFonts w:cs="Tahoma"/>
          <w:i/>
          <w:szCs w:val="18"/>
          <w:highlight w:val="lightGray"/>
          <w:shd w:val="clear" w:color="auto" w:fill="DDD9C3" w:themeFill="background2" w:themeFillShade="E6"/>
        </w:rPr>
      </w:pPr>
      <w:r w:rsidRPr="008B458B">
        <w:rPr>
          <w:rFonts w:cs="Tahoma"/>
          <w:i/>
          <w:szCs w:val="18"/>
          <w:highlight w:val="lightGray"/>
        </w:rPr>
        <w:t>To avoid potential problems, you may consider setting up for</w:t>
      </w:r>
      <w:r w:rsidRPr="008B458B">
        <w:rPr>
          <w:rFonts w:cs="Tahoma"/>
          <w:i/>
          <w:szCs w:val="18"/>
          <w:highlight w:val="lightGray"/>
          <w:shd w:val="clear" w:color="auto" w:fill="DDD9C3" w:themeFill="background2" w:themeFillShade="E6"/>
        </w:rPr>
        <w:t>mal agreement between the two institutions, such as a framework agreement or a contract.</w:t>
      </w:r>
    </w:p>
    <w:p w14:paraId="3F9218EB" w14:textId="54C6DFE4" w:rsidR="005B0868" w:rsidRPr="008B458B" w:rsidRDefault="005B0868" w:rsidP="00EF3E10">
      <w:pPr>
        <w:spacing w:line="276" w:lineRule="auto"/>
        <w:jc w:val="both"/>
        <w:rPr>
          <w:rFonts w:cs="Tahoma"/>
          <w:i/>
          <w:iCs/>
          <w:szCs w:val="18"/>
        </w:rPr>
      </w:pPr>
      <w:r w:rsidRPr="008B458B">
        <w:rPr>
          <w:rFonts w:cs="Tahoma"/>
          <w:i/>
          <w:szCs w:val="18"/>
          <w:highlight w:val="lightGray"/>
          <w:shd w:val="clear" w:color="auto" w:fill="DDD9C3" w:themeFill="background2" w:themeFillShade="E6"/>
        </w:rPr>
        <w:t>In addition, when proposing screening animals, you need to agree on the laboratory methods, i.e. whether there are validated tests for a given animal species, with known sensitivity and specificity.</w:t>
      </w:r>
    </w:p>
    <w:p w14:paraId="764F0492" w14:textId="77777777" w:rsidR="003422A5" w:rsidRDefault="005B0868" w:rsidP="00EF3E10">
      <w:pPr>
        <w:pStyle w:val="EC-Title-2"/>
        <w:spacing w:line="276" w:lineRule="auto"/>
      </w:pPr>
      <w:bookmarkStart w:id="4" w:name="_Toc219908983"/>
      <w:r w:rsidRPr="00873D96">
        <w:t>Part 2: Planning a collaborative project</w:t>
      </w:r>
      <w:bookmarkEnd w:id="4"/>
    </w:p>
    <w:p w14:paraId="592348E9" w14:textId="72481B08" w:rsidR="003422A5" w:rsidRPr="008B458B" w:rsidRDefault="003422A5" w:rsidP="00EF3E10">
      <w:pPr>
        <w:pStyle w:val="Expectedduration"/>
        <w:spacing w:line="276" w:lineRule="auto"/>
        <w:rPr>
          <w:sz w:val="18"/>
          <w:szCs w:val="18"/>
        </w:rPr>
      </w:pPr>
      <w:r w:rsidRPr="003422A5">
        <w:rPr>
          <w:sz w:val="18"/>
          <w:szCs w:val="18"/>
          <w:highlight w:val="lightGray"/>
        </w:rPr>
        <w:t>Expected duration: 40 minutes</w:t>
      </w:r>
    </w:p>
    <w:p w14:paraId="4A80F9AB" w14:textId="29D0DB18" w:rsidR="005B0868" w:rsidRPr="008B458B" w:rsidRDefault="005B0868" w:rsidP="00EF3E10">
      <w:pPr>
        <w:spacing w:line="276" w:lineRule="auto"/>
        <w:jc w:val="both"/>
        <w:rPr>
          <w:rFonts w:cs="Tahoma"/>
          <w:szCs w:val="18"/>
        </w:rPr>
      </w:pPr>
      <w:r w:rsidRPr="008B458B">
        <w:rPr>
          <w:rFonts w:cs="Tahoma"/>
          <w:szCs w:val="18"/>
        </w:rPr>
        <w:t>You first approach the Ministry of Agriculture and the General Veterinary Inspectorate. You think that due to their legal mandate, these institutions could help you organise the fieldwork efficiently and understand the Public Health rationale of your approach. Already at this stage, you think about a long-term sustainable solution. A governmental institution could be a reliable partner for a future integrated surveillance if the results of your pilot study would lead to such recommendation. However, after several attempts to identify officials that would talk to you, you understand that any collaboration with the animal health sector requires an official agreement at the ministry level. Some ministry contacts even suggest that starting an intersectoral collaboration would need changing the legal acts guiding the work of both institutions.</w:t>
      </w:r>
    </w:p>
    <w:p w14:paraId="50F6FFE5" w14:textId="77777777" w:rsidR="008B458B" w:rsidRDefault="005B0868" w:rsidP="008B458B">
      <w:pPr>
        <w:spacing w:after="240" w:line="276" w:lineRule="auto"/>
        <w:jc w:val="both"/>
        <w:rPr>
          <w:rFonts w:cs="Tahoma"/>
          <w:szCs w:val="18"/>
        </w:rPr>
      </w:pPr>
      <w:r w:rsidRPr="008B458B">
        <w:rPr>
          <w:rFonts w:cs="Tahoma"/>
          <w:szCs w:val="18"/>
        </w:rPr>
        <w:lastRenderedPageBreak/>
        <w:t>Following this, you decide to focus on a pilot study that could provide evidence for a potential systematic approach in the future. You contact research institutions, looking for affiliations of authors of relevant publications. You find some researchers who studied the prevalence of pathogens in ticks. However, there are no published studies on TBE in animals that were carried out in Poland. Also, there were only sparse studies from other countries. When approaching researchers, you offer funding for the field work and co-authorship in resulting publications. Many research groups refuse because this type of study is not in line with their workplan or area of interest. However, some contacted researchers from universities, consider your request.</w:t>
      </w:r>
    </w:p>
    <w:p w14:paraId="27D54550" w14:textId="116B8AED" w:rsidR="005B0868" w:rsidRPr="008B458B" w:rsidRDefault="005B0868" w:rsidP="008B458B">
      <w:pPr>
        <w:pStyle w:val="Subheading"/>
        <w:rPr>
          <w:sz w:val="18"/>
        </w:rPr>
      </w:pPr>
      <w:r w:rsidRPr="008B458B">
        <w:rPr>
          <w:sz w:val="18"/>
        </w:rPr>
        <w:t>Q</w:t>
      </w:r>
      <w:r w:rsidR="00EF3E10" w:rsidRPr="008B458B">
        <w:rPr>
          <w:sz w:val="18"/>
        </w:rPr>
        <w:t xml:space="preserve">uestion </w:t>
      </w:r>
      <w:r w:rsidRPr="008B458B">
        <w:rPr>
          <w:sz w:val="18"/>
        </w:rPr>
        <w:t>4: What are the advantages and disadvantages of developing intersectoral collaboration with university-based research teams?</w:t>
      </w:r>
    </w:p>
    <w:p w14:paraId="3BD0E43B" w14:textId="77777777" w:rsidR="005B0868" w:rsidRPr="008B458B" w:rsidRDefault="005B0868" w:rsidP="00EF3E10">
      <w:pPr>
        <w:spacing w:line="276" w:lineRule="auto"/>
        <w:jc w:val="both"/>
        <w:rPr>
          <w:rFonts w:cs="Tahoma"/>
          <w:szCs w:val="18"/>
          <w:highlight w:val="lightGray"/>
        </w:rPr>
      </w:pPr>
      <w:r w:rsidRPr="008B458B">
        <w:rPr>
          <w:rFonts w:cs="Tahoma"/>
          <w:b/>
          <w:bCs/>
          <w:szCs w:val="18"/>
          <w:highlight w:val="lightGray"/>
        </w:rPr>
        <w:t>Advantages</w:t>
      </w:r>
      <w:r w:rsidRPr="008B458B">
        <w:rPr>
          <w:rFonts w:cs="Tahoma"/>
          <w:szCs w:val="18"/>
          <w:highlight w:val="lightGray"/>
        </w:rPr>
        <w:t xml:space="preserve"> of an active university-based researcher as a partner:</w:t>
      </w:r>
    </w:p>
    <w:p w14:paraId="57D080ED" w14:textId="77777777" w:rsidR="005B0868" w:rsidRPr="008B458B" w:rsidRDefault="005B0868" w:rsidP="005667A2">
      <w:pPr>
        <w:pStyle w:val="ListParagraph"/>
        <w:numPr>
          <w:ilvl w:val="0"/>
          <w:numId w:val="14"/>
        </w:numPr>
        <w:spacing w:after="0" w:line="276" w:lineRule="auto"/>
        <w:jc w:val="both"/>
        <w:rPr>
          <w:rFonts w:ascii="Tahoma" w:hAnsi="Tahoma" w:cs="Tahoma"/>
          <w:szCs w:val="18"/>
          <w:highlight w:val="lightGray"/>
        </w:rPr>
      </w:pPr>
      <w:r w:rsidRPr="008B458B">
        <w:rPr>
          <w:rFonts w:ascii="Tahoma" w:hAnsi="Tahoma" w:cs="Tahoma"/>
          <w:szCs w:val="18"/>
          <w:highlight w:val="lightGray"/>
        </w:rPr>
        <w:t xml:space="preserve">Potentially reliable in field investigations, having good organisation and operational routines, </w:t>
      </w:r>
    </w:p>
    <w:p w14:paraId="74EEE799" w14:textId="77777777" w:rsidR="005B0868" w:rsidRPr="008B458B" w:rsidRDefault="005B0868" w:rsidP="005667A2">
      <w:pPr>
        <w:pStyle w:val="ListParagraph"/>
        <w:numPr>
          <w:ilvl w:val="0"/>
          <w:numId w:val="14"/>
        </w:numPr>
        <w:spacing w:after="0" w:line="276" w:lineRule="auto"/>
        <w:jc w:val="both"/>
        <w:rPr>
          <w:rFonts w:ascii="Tahoma" w:hAnsi="Tahoma" w:cs="Tahoma"/>
          <w:szCs w:val="18"/>
          <w:highlight w:val="lightGray"/>
        </w:rPr>
      </w:pPr>
      <w:r w:rsidRPr="008B458B">
        <w:rPr>
          <w:rFonts w:ascii="Tahoma" w:hAnsi="Tahoma" w:cs="Tahoma"/>
          <w:szCs w:val="18"/>
          <w:highlight w:val="lightGray"/>
        </w:rPr>
        <w:t>Good attitude towards working against deadlines,</w:t>
      </w:r>
    </w:p>
    <w:p w14:paraId="0C37E12E" w14:textId="77777777" w:rsidR="005B0868" w:rsidRPr="008B458B" w:rsidRDefault="005B0868" w:rsidP="005667A2">
      <w:pPr>
        <w:pStyle w:val="ListParagraph"/>
        <w:numPr>
          <w:ilvl w:val="0"/>
          <w:numId w:val="14"/>
        </w:numPr>
        <w:spacing w:after="0" w:line="276" w:lineRule="auto"/>
        <w:jc w:val="both"/>
        <w:rPr>
          <w:rFonts w:ascii="Tahoma" w:hAnsi="Tahoma" w:cs="Tahoma"/>
          <w:szCs w:val="18"/>
          <w:highlight w:val="lightGray"/>
        </w:rPr>
      </w:pPr>
      <w:proofErr w:type="gramStart"/>
      <w:r w:rsidRPr="008B458B">
        <w:rPr>
          <w:rFonts w:ascii="Tahoma" w:hAnsi="Tahoma" w:cs="Tahoma"/>
          <w:szCs w:val="18"/>
          <w:highlight w:val="lightGray"/>
        </w:rPr>
        <w:t>Up-to-date</w:t>
      </w:r>
      <w:proofErr w:type="gramEnd"/>
      <w:r w:rsidRPr="008B458B">
        <w:rPr>
          <w:rFonts w:ascii="Tahoma" w:hAnsi="Tahoma" w:cs="Tahoma"/>
          <w:szCs w:val="18"/>
          <w:highlight w:val="lightGray"/>
        </w:rPr>
        <w:t xml:space="preserve"> on diagnostic methods, both old and new,</w:t>
      </w:r>
    </w:p>
    <w:p w14:paraId="56C65A48" w14:textId="77777777" w:rsidR="005B0868" w:rsidRPr="008B458B" w:rsidRDefault="005B0868" w:rsidP="005667A2">
      <w:pPr>
        <w:pStyle w:val="ListParagraph"/>
        <w:numPr>
          <w:ilvl w:val="0"/>
          <w:numId w:val="14"/>
        </w:numPr>
        <w:spacing w:after="0" w:line="276" w:lineRule="auto"/>
        <w:jc w:val="both"/>
        <w:rPr>
          <w:rFonts w:ascii="Tahoma" w:hAnsi="Tahoma" w:cs="Tahoma"/>
          <w:szCs w:val="18"/>
          <w:highlight w:val="lightGray"/>
        </w:rPr>
      </w:pPr>
      <w:r w:rsidRPr="008B458B">
        <w:rPr>
          <w:rFonts w:ascii="Tahoma" w:hAnsi="Tahoma" w:cs="Tahoma"/>
          <w:szCs w:val="18"/>
          <w:highlight w:val="lightGray"/>
        </w:rPr>
        <w:t>Interest in peer-reviewed publications,</w:t>
      </w:r>
    </w:p>
    <w:p w14:paraId="12825B51" w14:textId="77777777" w:rsidR="005B0868" w:rsidRPr="008B458B" w:rsidRDefault="005B0868" w:rsidP="005667A2">
      <w:pPr>
        <w:pStyle w:val="ListParagraph"/>
        <w:numPr>
          <w:ilvl w:val="0"/>
          <w:numId w:val="14"/>
        </w:numPr>
        <w:spacing w:after="0" w:line="276" w:lineRule="auto"/>
        <w:jc w:val="both"/>
        <w:rPr>
          <w:rFonts w:ascii="Tahoma" w:hAnsi="Tahoma" w:cs="Tahoma"/>
          <w:szCs w:val="18"/>
          <w:highlight w:val="lightGray"/>
        </w:rPr>
      </w:pPr>
      <w:r w:rsidRPr="008B458B">
        <w:rPr>
          <w:rFonts w:ascii="Tahoma" w:hAnsi="Tahoma" w:cs="Tahoma"/>
          <w:szCs w:val="18"/>
          <w:highlight w:val="lightGray"/>
        </w:rPr>
        <w:t>“One Health” is a “hot topic” in the scientific community, it gets easier to publish intersectoral investigations,</w:t>
      </w:r>
    </w:p>
    <w:p w14:paraId="2DF60021" w14:textId="77777777" w:rsidR="005B0868" w:rsidRPr="008B458B" w:rsidRDefault="005B0868" w:rsidP="005667A2">
      <w:pPr>
        <w:pStyle w:val="ListParagraph"/>
        <w:numPr>
          <w:ilvl w:val="0"/>
          <w:numId w:val="14"/>
        </w:numPr>
        <w:spacing w:after="0" w:line="276" w:lineRule="auto"/>
        <w:jc w:val="both"/>
        <w:rPr>
          <w:rFonts w:ascii="Tahoma" w:hAnsi="Tahoma" w:cs="Tahoma"/>
          <w:szCs w:val="18"/>
          <w:highlight w:val="lightGray"/>
        </w:rPr>
      </w:pPr>
      <w:r w:rsidRPr="008B458B">
        <w:rPr>
          <w:rFonts w:ascii="Tahoma" w:hAnsi="Tahoma" w:cs="Tahoma"/>
          <w:szCs w:val="18"/>
          <w:highlight w:val="lightGray"/>
        </w:rPr>
        <w:t>Improving awareness about this topic in the scientific and academic community.</w:t>
      </w:r>
    </w:p>
    <w:p w14:paraId="516FB353" w14:textId="77777777" w:rsidR="005B0868" w:rsidRPr="008B458B" w:rsidRDefault="005B0868" w:rsidP="00EF3E10">
      <w:pPr>
        <w:spacing w:line="276" w:lineRule="auto"/>
        <w:jc w:val="both"/>
        <w:rPr>
          <w:rFonts w:cs="Tahoma"/>
          <w:szCs w:val="18"/>
          <w:highlight w:val="lightGray"/>
        </w:rPr>
      </w:pPr>
    </w:p>
    <w:p w14:paraId="453F5FFA" w14:textId="77777777" w:rsidR="005B0868" w:rsidRPr="008B458B" w:rsidRDefault="005B0868" w:rsidP="00EF3E10">
      <w:pPr>
        <w:spacing w:line="276" w:lineRule="auto"/>
        <w:jc w:val="both"/>
        <w:rPr>
          <w:rFonts w:cs="Tahoma"/>
          <w:szCs w:val="18"/>
          <w:highlight w:val="lightGray"/>
        </w:rPr>
      </w:pPr>
      <w:r w:rsidRPr="008B458B">
        <w:rPr>
          <w:rFonts w:cs="Tahoma"/>
          <w:b/>
          <w:bCs/>
          <w:szCs w:val="18"/>
          <w:highlight w:val="lightGray"/>
        </w:rPr>
        <w:t>Disadvantages</w:t>
      </w:r>
      <w:r w:rsidRPr="008B458B">
        <w:rPr>
          <w:rFonts w:cs="Tahoma"/>
          <w:szCs w:val="18"/>
          <w:highlight w:val="lightGray"/>
        </w:rPr>
        <w:t xml:space="preserve"> of university-based researchers for operational research:</w:t>
      </w:r>
    </w:p>
    <w:p w14:paraId="2B51D815" w14:textId="77777777" w:rsidR="005B0868" w:rsidRPr="008B458B" w:rsidRDefault="005B0868" w:rsidP="005667A2">
      <w:pPr>
        <w:pStyle w:val="ListParagraph"/>
        <w:numPr>
          <w:ilvl w:val="0"/>
          <w:numId w:val="14"/>
        </w:numPr>
        <w:spacing w:after="0" w:line="276" w:lineRule="auto"/>
        <w:jc w:val="both"/>
        <w:rPr>
          <w:rFonts w:ascii="Tahoma" w:hAnsi="Tahoma" w:cs="Tahoma"/>
          <w:szCs w:val="18"/>
          <w:highlight w:val="lightGray"/>
        </w:rPr>
      </w:pPr>
      <w:r w:rsidRPr="008B458B">
        <w:rPr>
          <w:rFonts w:ascii="Tahoma" w:hAnsi="Tahoma" w:cs="Tahoma"/>
          <w:szCs w:val="18"/>
          <w:highlight w:val="lightGray"/>
        </w:rPr>
        <w:t>Interested in one-time study that will be published,</w:t>
      </w:r>
    </w:p>
    <w:p w14:paraId="7DDB646F" w14:textId="77777777" w:rsidR="005B0868" w:rsidRPr="008B458B" w:rsidRDefault="005B0868" w:rsidP="005667A2">
      <w:pPr>
        <w:pStyle w:val="ListParagraph"/>
        <w:numPr>
          <w:ilvl w:val="0"/>
          <w:numId w:val="14"/>
        </w:numPr>
        <w:spacing w:after="0" w:line="276" w:lineRule="auto"/>
        <w:jc w:val="both"/>
        <w:rPr>
          <w:rFonts w:ascii="Tahoma" w:hAnsi="Tahoma" w:cs="Tahoma"/>
          <w:szCs w:val="18"/>
          <w:highlight w:val="lightGray"/>
        </w:rPr>
      </w:pPr>
      <w:r w:rsidRPr="008B458B">
        <w:rPr>
          <w:rFonts w:ascii="Tahoma" w:hAnsi="Tahoma" w:cs="Tahoma"/>
          <w:szCs w:val="18"/>
          <w:highlight w:val="lightGray"/>
        </w:rPr>
        <w:t>Depend on publications to maintain position and receive grants,</w:t>
      </w:r>
    </w:p>
    <w:p w14:paraId="64A8E91D" w14:textId="77777777" w:rsidR="005B0868" w:rsidRPr="008B458B" w:rsidRDefault="005B0868" w:rsidP="005667A2">
      <w:pPr>
        <w:pStyle w:val="ListParagraph"/>
        <w:numPr>
          <w:ilvl w:val="0"/>
          <w:numId w:val="14"/>
        </w:numPr>
        <w:spacing w:after="0" w:line="276" w:lineRule="auto"/>
        <w:jc w:val="both"/>
        <w:rPr>
          <w:rFonts w:ascii="Tahoma" w:hAnsi="Tahoma" w:cs="Tahoma"/>
          <w:szCs w:val="18"/>
          <w:highlight w:val="lightGray"/>
        </w:rPr>
      </w:pPr>
      <w:r w:rsidRPr="008B458B">
        <w:rPr>
          <w:rFonts w:ascii="Tahoma" w:hAnsi="Tahoma" w:cs="Tahoma"/>
          <w:szCs w:val="18"/>
          <w:highlight w:val="lightGray"/>
        </w:rPr>
        <w:t>May have a problem with sharing data including internal policies,</w:t>
      </w:r>
    </w:p>
    <w:p w14:paraId="3F03E1DD" w14:textId="77777777" w:rsidR="005B0868" w:rsidRPr="008B458B" w:rsidRDefault="005B0868" w:rsidP="005667A2">
      <w:pPr>
        <w:pStyle w:val="ListParagraph"/>
        <w:numPr>
          <w:ilvl w:val="0"/>
          <w:numId w:val="14"/>
        </w:numPr>
        <w:spacing w:after="0" w:line="276" w:lineRule="auto"/>
        <w:jc w:val="both"/>
        <w:rPr>
          <w:rFonts w:ascii="Tahoma" w:hAnsi="Tahoma" w:cs="Tahoma"/>
          <w:szCs w:val="18"/>
          <w:highlight w:val="lightGray"/>
        </w:rPr>
      </w:pPr>
      <w:r w:rsidRPr="008B458B">
        <w:rPr>
          <w:rFonts w:ascii="Tahoma" w:hAnsi="Tahoma" w:cs="Tahoma"/>
          <w:szCs w:val="18"/>
          <w:highlight w:val="lightGray"/>
        </w:rPr>
        <w:t>Will not help with institutionalisation (i.e., setting up surveillance),</w:t>
      </w:r>
    </w:p>
    <w:p w14:paraId="12FCBD72" w14:textId="77777777" w:rsidR="005B0868" w:rsidRPr="008B458B" w:rsidRDefault="005B0868" w:rsidP="005667A2">
      <w:pPr>
        <w:pStyle w:val="ListParagraph"/>
        <w:numPr>
          <w:ilvl w:val="0"/>
          <w:numId w:val="14"/>
        </w:numPr>
        <w:spacing w:after="0" w:line="276" w:lineRule="auto"/>
        <w:jc w:val="both"/>
        <w:rPr>
          <w:rFonts w:ascii="Tahoma" w:hAnsi="Tahoma" w:cs="Tahoma"/>
          <w:szCs w:val="18"/>
          <w:highlight w:val="lightGray"/>
        </w:rPr>
      </w:pPr>
      <w:r w:rsidRPr="008B458B">
        <w:rPr>
          <w:rFonts w:ascii="Tahoma" w:hAnsi="Tahoma" w:cs="Tahoma"/>
          <w:szCs w:val="18"/>
          <w:highlight w:val="lightGray"/>
        </w:rPr>
        <w:t>May have an own agenda that is not compatible or fully aligned with your public health aims,</w:t>
      </w:r>
    </w:p>
    <w:p w14:paraId="04FC6FF2" w14:textId="77777777" w:rsidR="005B0868" w:rsidRPr="008B458B" w:rsidRDefault="005B0868" w:rsidP="005667A2">
      <w:pPr>
        <w:pStyle w:val="ListParagraph"/>
        <w:numPr>
          <w:ilvl w:val="0"/>
          <w:numId w:val="14"/>
        </w:numPr>
        <w:spacing w:after="0" w:line="276" w:lineRule="auto"/>
        <w:jc w:val="both"/>
        <w:rPr>
          <w:rFonts w:ascii="Tahoma" w:hAnsi="Tahoma" w:cs="Tahoma"/>
          <w:szCs w:val="18"/>
          <w:highlight w:val="lightGray"/>
        </w:rPr>
      </w:pPr>
      <w:r w:rsidRPr="008B458B">
        <w:rPr>
          <w:rFonts w:ascii="Tahoma" w:hAnsi="Tahoma" w:cs="Tahoma"/>
          <w:szCs w:val="18"/>
          <w:highlight w:val="lightGray"/>
        </w:rPr>
        <w:t>Could not have a practical view and approach on finding solutions.</w:t>
      </w:r>
    </w:p>
    <w:p w14:paraId="635F4CDC" w14:textId="77777777" w:rsidR="005B0868" w:rsidRPr="008B458B" w:rsidRDefault="005B0868" w:rsidP="00EF3E10">
      <w:pPr>
        <w:spacing w:line="276" w:lineRule="auto"/>
        <w:jc w:val="both"/>
        <w:rPr>
          <w:rFonts w:cs="Tahoma"/>
          <w:szCs w:val="18"/>
          <w:highlight w:val="lightGray"/>
        </w:rPr>
      </w:pPr>
    </w:p>
    <w:p w14:paraId="5A148BBB" w14:textId="77777777" w:rsidR="005B0868" w:rsidRPr="008B458B" w:rsidRDefault="005B0868" w:rsidP="00EF3E10">
      <w:pPr>
        <w:spacing w:line="276" w:lineRule="auto"/>
        <w:jc w:val="both"/>
        <w:rPr>
          <w:rFonts w:cs="Tahoma"/>
          <w:szCs w:val="18"/>
          <w:highlight w:val="lightGray"/>
        </w:rPr>
      </w:pPr>
      <w:r w:rsidRPr="008B458B">
        <w:rPr>
          <w:rFonts w:cs="Tahoma"/>
          <w:szCs w:val="18"/>
          <w:highlight w:val="lightGray"/>
        </w:rPr>
        <w:t>An institution with a clear mandate could be potentially a more suitable partner, especially when the mandate is clarified by intersectoral agreements at the ministry level.</w:t>
      </w:r>
    </w:p>
    <w:p w14:paraId="266A263F" w14:textId="3319234C" w:rsidR="005B0868" w:rsidRPr="008B458B" w:rsidRDefault="005B0868" w:rsidP="00EF3E10">
      <w:pPr>
        <w:spacing w:line="276" w:lineRule="auto"/>
        <w:jc w:val="both"/>
        <w:rPr>
          <w:rFonts w:cs="Tahoma"/>
          <w:szCs w:val="18"/>
        </w:rPr>
      </w:pPr>
      <w:r w:rsidRPr="008B458B">
        <w:rPr>
          <w:rFonts w:cs="Tahoma"/>
          <w:szCs w:val="18"/>
          <w:highlight w:val="lightGray"/>
        </w:rPr>
        <w:t>Researchers may not be the best first choice for a sustainable collaboration, for example if the investigation is aimed at developing a new integrated surveillance, an institution could be a better choice for the pilot study.</w:t>
      </w:r>
    </w:p>
    <w:p w14:paraId="514A0984" w14:textId="7B3D8430" w:rsidR="005B0868" w:rsidRPr="008B458B" w:rsidRDefault="005B0868" w:rsidP="00EF3E10">
      <w:pPr>
        <w:spacing w:line="276" w:lineRule="auto"/>
        <w:jc w:val="both"/>
        <w:rPr>
          <w:rFonts w:cs="Tahoma"/>
          <w:szCs w:val="18"/>
        </w:rPr>
      </w:pPr>
    </w:p>
    <w:p w14:paraId="205BE37F" w14:textId="77777777" w:rsidR="005B0868" w:rsidRPr="008B458B" w:rsidRDefault="005B0868" w:rsidP="008969A0">
      <w:pPr>
        <w:pStyle w:val="Casestudycontent"/>
        <w:rPr>
          <w:sz w:val="18"/>
          <w:szCs w:val="18"/>
        </w:rPr>
      </w:pPr>
      <w:r w:rsidRPr="008B458B">
        <w:rPr>
          <w:sz w:val="18"/>
          <w:szCs w:val="18"/>
        </w:rPr>
        <w:t>Following the review of the literature and discussions with animal health experts and entomologists, you decide to screen livestock animals for anti-TBEV antibodies. The best “sentinels” of human TBE risk would be animals living close to humans, but who can roam freely around their farms. You decide to focus on goats, which are bred all around the country. You identify a veterinary team based in a polish university, specialised in goat health. They confirmed their interest in the proposed research. The team consists of an adjunct professor graduated from veterinary university in 1990, two research assistants and one PhD student, the three of them graduated in 2006-2008.</w:t>
      </w:r>
    </w:p>
    <w:p w14:paraId="0033511D" w14:textId="77777777" w:rsidR="005B0868" w:rsidRPr="008B458B" w:rsidRDefault="005B0868" w:rsidP="008969A0">
      <w:pPr>
        <w:pStyle w:val="Casestudycontent"/>
        <w:rPr>
          <w:sz w:val="18"/>
          <w:szCs w:val="18"/>
        </w:rPr>
      </w:pPr>
      <w:r w:rsidRPr="008B458B">
        <w:rPr>
          <w:sz w:val="18"/>
          <w:szCs w:val="18"/>
        </w:rPr>
        <w:t>There is however one more issue flagged by the arbovirus expert from your Institute. She explained that TBEV is usually not detected in blood or cerebrospinal fluid in any stage of disease. Therefore, direct detection methods (PCR-based) are not useful in either routine diagnostics or detecting past infections. Therefore, you can only confirm TBE indirectly by detecting anti-TBEV antibodies. The Institute laboratory uses routinely the enzyme-linked immunosorbent assay {</w:t>
      </w:r>
      <w:r w:rsidRPr="008B458B">
        <w:rPr>
          <w:b/>
          <w:bCs/>
          <w:sz w:val="18"/>
          <w:szCs w:val="18"/>
        </w:rPr>
        <w:t>ELISA</w:t>
      </w:r>
      <w:r w:rsidRPr="008B458B">
        <w:rPr>
          <w:sz w:val="18"/>
          <w:szCs w:val="18"/>
        </w:rPr>
        <w:t>} designed for testing human specimens (serum and cerebrospinal fluid).</w:t>
      </w:r>
    </w:p>
    <w:p w14:paraId="4BBB6E12" w14:textId="77777777" w:rsidR="005B0868" w:rsidRPr="008B458B" w:rsidRDefault="005B0868" w:rsidP="008969A0">
      <w:pPr>
        <w:pStyle w:val="Casestudycontent"/>
        <w:rPr>
          <w:sz w:val="18"/>
          <w:szCs w:val="18"/>
        </w:rPr>
      </w:pPr>
      <w:r w:rsidRPr="008B458B">
        <w:rPr>
          <w:sz w:val="18"/>
          <w:szCs w:val="18"/>
        </w:rPr>
        <w:t>The Institute laboratory currently does not offer tests that would allow reliable confirmation of TBEV in animals. Also, veterinary institutions in Poland did not have established methods. There are two types of tests that allow detections of anti-TBEV antibodies in both humans and animals, haemagglutination inhibition {</w:t>
      </w:r>
      <w:r w:rsidRPr="008B458B">
        <w:rPr>
          <w:b/>
          <w:bCs/>
          <w:sz w:val="18"/>
          <w:szCs w:val="18"/>
        </w:rPr>
        <w:t>HI</w:t>
      </w:r>
      <w:r w:rsidRPr="008B458B">
        <w:rPr>
          <w:sz w:val="18"/>
          <w:szCs w:val="18"/>
        </w:rPr>
        <w:t>} and plaque reduction neutralisation test {</w:t>
      </w:r>
      <w:r w:rsidRPr="008B458B">
        <w:rPr>
          <w:b/>
          <w:bCs/>
          <w:sz w:val="18"/>
          <w:szCs w:val="18"/>
        </w:rPr>
        <w:t>PRNT</w:t>
      </w:r>
      <w:r w:rsidRPr="008B458B">
        <w:rPr>
          <w:sz w:val="18"/>
          <w:szCs w:val="18"/>
        </w:rPr>
        <w:t xml:space="preserve">}. Since both tests require working with a live virus, they can be done only in an approved biosafety level 3 (BSL-3) laboratory. </w:t>
      </w:r>
    </w:p>
    <w:p w14:paraId="28727195" w14:textId="0E707170" w:rsidR="005B0868" w:rsidRPr="008B458B" w:rsidRDefault="005B0868" w:rsidP="00EF3E10">
      <w:pPr>
        <w:pStyle w:val="Subheading"/>
        <w:spacing w:line="276" w:lineRule="auto"/>
        <w:rPr>
          <w:sz w:val="18"/>
        </w:rPr>
      </w:pPr>
      <w:r w:rsidRPr="008B458B">
        <w:rPr>
          <w:sz w:val="18"/>
        </w:rPr>
        <w:t>Q</w:t>
      </w:r>
      <w:r w:rsidR="008969A0" w:rsidRPr="008B458B">
        <w:rPr>
          <w:sz w:val="18"/>
        </w:rPr>
        <w:t>uestion5</w:t>
      </w:r>
      <w:r w:rsidRPr="008B458B">
        <w:rPr>
          <w:sz w:val="18"/>
        </w:rPr>
        <w:t>: Considering that other flaviviruses can be present in Poland, how can you address the problem of confirming TBE infection in goats?</w:t>
      </w:r>
    </w:p>
    <w:p w14:paraId="497C1A4D" w14:textId="77777777" w:rsidR="005B0868" w:rsidRPr="008B458B" w:rsidRDefault="005B0868" w:rsidP="00EF3E10">
      <w:pPr>
        <w:spacing w:line="276" w:lineRule="auto"/>
        <w:jc w:val="both"/>
        <w:rPr>
          <w:rFonts w:cs="Tahoma"/>
          <w:szCs w:val="18"/>
          <w:highlight w:val="lightGray"/>
        </w:rPr>
      </w:pPr>
      <w:r w:rsidRPr="008B458B">
        <w:rPr>
          <w:rFonts w:cs="Tahoma"/>
          <w:szCs w:val="18"/>
          <w:highlight w:val="lightGray"/>
        </w:rPr>
        <w:t xml:space="preserve">At the time of the investigation, there was no evidence of other flaviviruses in Poland, except for West Nile virus in mosquitoes or circumstantial evidence of Powassan and </w:t>
      </w:r>
      <w:proofErr w:type="spellStart"/>
      <w:r w:rsidRPr="008B458B">
        <w:rPr>
          <w:rFonts w:cs="Tahoma"/>
          <w:szCs w:val="18"/>
          <w:highlight w:val="lightGray"/>
        </w:rPr>
        <w:t>Louping</w:t>
      </w:r>
      <w:proofErr w:type="spellEnd"/>
      <w:r w:rsidRPr="008B458B">
        <w:rPr>
          <w:rFonts w:cs="Tahoma"/>
          <w:szCs w:val="18"/>
          <w:highlight w:val="lightGray"/>
        </w:rPr>
        <w:t xml:space="preserve"> Ill viruses that may have circulated in the wildlife. This is why the ELISA test was deemed sufficient to confirm TBE infections in humans. </w:t>
      </w:r>
    </w:p>
    <w:p w14:paraId="3909C627" w14:textId="77777777" w:rsidR="005B0868" w:rsidRPr="008B458B" w:rsidRDefault="005B0868" w:rsidP="00EF3E10">
      <w:pPr>
        <w:spacing w:line="276" w:lineRule="auto"/>
        <w:jc w:val="both"/>
        <w:rPr>
          <w:rFonts w:cs="Tahoma"/>
          <w:szCs w:val="18"/>
          <w:highlight w:val="lightGray"/>
        </w:rPr>
      </w:pPr>
      <w:r w:rsidRPr="008B458B">
        <w:rPr>
          <w:rFonts w:cs="Tahoma"/>
          <w:szCs w:val="18"/>
          <w:highlight w:val="lightGray"/>
        </w:rPr>
        <w:t>There are few issues to consider:</w:t>
      </w:r>
    </w:p>
    <w:p w14:paraId="47039943" w14:textId="77777777" w:rsidR="005B0868" w:rsidRPr="008B458B" w:rsidRDefault="005B0868" w:rsidP="005667A2">
      <w:pPr>
        <w:pStyle w:val="ListParagraph"/>
        <w:numPr>
          <w:ilvl w:val="0"/>
          <w:numId w:val="14"/>
        </w:numPr>
        <w:spacing w:after="160" w:line="276" w:lineRule="auto"/>
        <w:jc w:val="both"/>
        <w:rPr>
          <w:rFonts w:ascii="Tahoma" w:hAnsi="Tahoma" w:cs="Tahoma"/>
          <w:szCs w:val="18"/>
          <w:highlight w:val="lightGray"/>
        </w:rPr>
      </w:pPr>
      <w:r w:rsidRPr="008B458B">
        <w:rPr>
          <w:rFonts w:ascii="Tahoma" w:hAnsi="Tahoma" w:cs="Tahoma"/>
          <w:szCs w:val="18"/>
          <w:highlight w:val="lightGray"/>
        </w:rPr>
        <w:t>There were no ELISA tests available in Poland to test anti-TBEV antibodies in animals.</w:t>
      </w:r>
    </w:p>
    <w:p w14:paraId="701B8A09" w14:textId="77777777" w:rsidR="005B0868" w:rsidRPr="008B458B" w:rsidRDefault="005B0868" w:rsidP="005667A2">
      <w:pPr>
        <w:pStyle w:val="ListParagraph"/>
        <w:numPr>
          <w:ilvl w:val="0"/>
          <w:numId w:val="14"/>
        </w:numPr>
        <w:spacing w:after="160" w:line="276" w:lineRule="auto"/>
        <w:jc w:val="both"/>
        <w:rPr>
          <w:rFonts w:ascii="Tahoma" w:hAnsi="Tahoma" w:cs="Tahoma"/>
          <w:szCs w:val="18"/>
          <w:highlight w:val="lightGray"/>
        </w:rPr>
      </w:pPr>
      <w:r w:rsidRPr="008B458B">
        <w:rPr>
          <w:rFonts w:ascii="Tahoma" w:hAnsi="Tahoma" w:cs="Tahoma"/>
          <w:szCs w:val="18"/>
          <w:highlight w:val="lightGray"/>
        </w:rPr>
        <w:t>There was a BSL-3 lab established few years prior, but HI and PRNT were not established.</w:t>
      </w:r>
    </w:p>
    <w:p w14:paraId="6B8B6E48" w14:textId="77777777" w:rsidR="005B0868" w:rsidRPr="008B458B" w:rsidRDefault="005B0868" w:rsidP="005667A2">
      <w:pPr>
        <w:pStyle w:val="ListParagraph"/>
        <w:numPr>
          <w:ilvl w:val="0"/>
          <w:numId w:val="14"/>
        </w:numPr>
        <w:spacing w:after="160" w:line="276" w:lineRule="auto"/>
        <w:jc w:val="both"/>
        <w:rPr>
          <w:rFonts w:ascii="Tahoma" w:hAnsi="Tahoma" w:cs="Tahoma"/>
          <w:szCs w:val="18"/>
          <w:highlight w:val="lightGray"/>
        </w:rPr>
      </w:pPr>
      <w:r w:rsidRPr="008B458B">
        <w:rPr>
          <w:rFonts w:ascii="Tahoma" w:hAnsi="Tahoma" w:cs="Tahoma"/>
          <w:szCs w:val="18"/>
          <w:highlight w:val="lightGray"/>
        </w:rPr>
        <w:t>There can be other flaviviruses present in Poland that can lead to cross-reactivity (false-positive reactions).</w:t>
      </w:r>
    </w:p>
    <w:p w14:paraId="5F12B977" w14:textId="77777777" w:rsidR="005B0868" w:rsidRPr="008B458B" w:rsidRDefault="005B0868" w:rsidP="00EF3E10">
      <w:pPr>
        <w:spacing w:line="276" w:lineRule="auto"/>
        <w:jc w:val="both"/>
        <w:rPr>
          <w:rFonts w:cs="Tahoma"/>
          <w:szCs w:val="18"/>
          <w:highlight w:val="lightGray"/>
        </w:rPr>
      </w:pPr>
      <w:r w:rsidRPr="008B458B">
        <w:rPr>
          <w:rFonts w:cs="Tahoma"/>
          <w:szCs w:val="18"/>
          <w:highlight w:val="lightGray"/>
        </w:rPr>
        <w:lastRenderedPageBreak/>
        <w:t>The Polish reference laboratory could:</w:t>
      </w:r>
    </w:p>
    <w:p w14:paraId="6C61E710" w14:textId="77777777" w:rsidR="005B0868" w:rsidRPr="008B458B" w:rsidRDefault="005B0868" w:rsidP="005667A2">
      <w:pPr>
        <w:pStyle w:val="ListParagraph"/>
        <w:numPr>
          <w:ilvl w:val="0"/>
          <w:numId w:val="14"/>
        </w:numPr>
        <w:spacing w:after="160" w:line="276" w:lineRule="auto"/>
        <w:jc w:val="both"/>
        <w:rPr>
          <w:rFonts w:ascii="Tahoma" w:hAnsi="Tahoma" w:cs="Tahoma"/>
          <w:szCs w:val="18"/>
          <w:highlight w:val="lightGray"/>
        </w:rPr>
      </w:pPr>
      <w:r w:rsidRPr="008B458B">
        <w:rPr>
          <w:rFonts w:ascii="Tahoma" w:hAnsi="Tahoma" w:cs="Tahoma"/>
          <w:szCs w:val="18"/>
          <w:highlight w:val="lightGray"/>
        </w:rPr>
        <w:t xml:space="preserve">Set-up HI and/or PRNT testing, but this would be costly and time-consuming. </w:t>
      </w:r>
    </w:p>
    <w:p w14:paraId="02EA530B" w14:textId="77777777" w:rsidR="005B0868" w:rsidRPr="008B458B" w:rsidRDefault="005B0868" w:rsidP="005667A2">
      <w:pPr>
        <w:pStyle w:val="ListParagraph"/>
        <w:numPr>
          <w:ilvl w:val="0"/>
          <w:numId w:val="14"/>
        </w:numPr>
        <w:spacing w:after="160" w:line="276" w:lineRule="auto"/>
        <w:jc w:val="both"/>
        <w:rPr>
          <w:rFonts w:ascii="Tahoma" w:hAnsi="Tahoma" w:cs="Tahoma"/>
          <w:szCs w:val="18"/>
          <w:highlight w:val="lightGray"/>
        </w:rPr>
      </w:pPr>
      <w:r w:rsidRPr="008B458B">
        <w:rPr>
          <w:rFonts w:ascii="Tahoma" w:hAnsi="Tahoma" w:cs="Tahoma"/>
          <w:szCs w:val="18"/>
          <w:highlight w:val="lightGray"/>
        </w:rPr>
        <w:t>Adapt the human ELISA to test specimens from animals</w:t>
      </w:r>
    </w:p>
    <w:p w14:paraId="728074C8" w14:textId="77777777" w:rsidR="005B0868" w:rsidRPr="008B458B" w:rsidRDefault="005B0868" w:rsidP="005667A2">
      <w:pPr>
        <w:pStyle w:val="ListParagraph"/>
        <w:numPr>
          <w:ilvl w:val="0"/>
          <w:numId w:val="14"/>
        </w:numPr>
        <w:spacing w:after="160" w:line="276" w:lineRule="auto"/>
        <w:jc w:val="both"/>
        <w:rPr>
          <w:rFonts w:ascii="Tahoma" w:hAnsi="Tahoma" w:cs="Tahoma"/>
          <w:szCs w:val="18"/>
          <w:highlight w:val="lightGray"/>
        </w:rPr>
      </w:pPr>
      <w:r w:rsidRPr="008B458B">
        <w:rPr>
          <w:rFonts w:ascii="Tahoma" w:hAnsi="Tahoma" w:cs="Tahoma"/>
          <w:szCs w:val="18"/>
          <w:highlight w:val="lightGray"/>
        </w:rPr>
        <w:t xml:space="preserve">Talk with the veterinary institutions so they develop reliable testing for various animal species. </w:t>
      </w:r>
    </w:p>
    <w:p w14:paraId="450D07CE" w14:textId="77777777" w:rsidR="005B0868" w:rsidRPr="008B458B" w:rsidRDefault="005B0868" w:rsidP="00EF3E10">
      <w:pPr>
        <w:spacing w:line="276" w:lineRule="auto"/>
        <w:jc w:val="both"/>
        <w:rPr>
          <w:rFonts w:cs="Tahoma"/>
          <w:szCs w:val="18"/>
          <w:highlight w:val="lightGray"/>
        </w:rPr>
      </w:pPr>
      <w:r w:rsidRPr="008B458B">
        <w:rPr>
          <w:rFonts w:cs="Tahoma"/>
          <w:szCs w:val="18"/>
          <w:highlight w:val="lightGray"/>
        </w:rPr>
        <w:t>In addition, to address the issue of cross-reactive antibodies, the Polish reference laboratory could:</w:t>
      </w:r>
    </w:p>
    <w:p w14:paraId="1FF15104" w14:textId="77777777" w:rsidR="005B0868" w:rsidRPr="008B458B" w:rsidRDefault="005B0868" w:rsidP="005667A2">
      <w:pPr>
        <w:pStyle w:val="ListParagraph"/>
        <w:numPr>
          <w:ilvl w:val="0"/>
          <w:numId w:val="14"/>
        </w:numPr>
        <w:spacing w:after="160" w:line="276" w:lineRule="auto"/>
        <w:jc w:val="both"/>
        <w:rPr>
          <w:rFonts w:ascii="Tahoma" w:hAnsi="Tahoma" w:cs="Tahoma"/>
          <w:szCs w:val="18"/>
          <w:highlight w:val="lightGray"/>
        </w:rPr>
      </w:pPr>
      <w:r w:rsidRPr="008B458B">
        <w:rPr>
          <w:rFonts w:ascii="Tahoma" w:hAnsi="Tahoma" w:cs="Tahoma"/>
          <w:szCs w:val="18"/>
          <w:highlight w:val="lightGray"/>
        </w:rPr>
        <w:t>Retest all positive specimens using specific tests, such as HI or PRNT</w:t>
      </w:r>
    </w:p>
    <w:p w14:paraId="21697A13" w14:textId="4815E42E" w:rsidR="005B0868" w:rsidRPr="008B458B" w:rsidRDefault="005B0868" w:rsidP="005667A2">
      <w:pPr>
        <w:pStyle w:val="ListParagraph"/>
        <w:numPr>
          <w:ilvl w:val="0"/>
          <w:numId w:val="14"/>
        </w:numPr>
        <w:spacing w:after="160" w:line="276" w:lineRule="auto"/>
        <w:jc w:val="both"/>
        <w:rPr>
          <w:rFonts w:ascii="Tahoma" w:hAnsi="Tahoma" w:cs="Tahoma"/>
          <w:szCs w:val="18"/>
          <w:highlight w:val="lightGray"/>
        </w:rPr>
      </w:pPr>
      <w:r w:rsidRPr="008B458B">
        <w:rPr>
          <w:rFonts w:ascii="Tahoma" w:hAnsi="Tahoma" w:cs="Tahoma"/>
          <w:szCs w:val="18"/>
          <w:highlight w:val="lightGray"/>
        </w:rPr>
        <w:t>Send all positive specimens for retesting to other countries laboratories.</w:t>
      </w:r>
    </w:p>
    <w:p w14:paraId="667CE99E" w14:textId="77777777" w:rsidR="005B0868" w:rsidRPr="008B458B" w:rsidRDefault="005B0868" w:rsidP="00EF3E10">
      <w:pPr>
        <w:spacing w:line="276" w:lineRule="auto"/>
        <w:jc w:val="both"/>
        <w:rPr>
          <w:rFonts w:cs="Tahoma"/>
          <w:szCs w:val="18"/>
        </w:rPr>
      </w:pPr>
      <w:r w:rsidRPr="008B458B">
        <w:rPr>
          <w:rFonts w:cs="Tahoma"/>
          <w:szCs w:val="18"/>
        </w:rPr>
        <w:t>You learn that laboratories in several European countries offer HI and/or PRNT testing. However, the cost of shipment and testing of samples to foreign laboratories would be prohibitively high. You decide to validate the human commercial ELISA for testing goat specimens. The arbovirus expert prepares the protocol for such a validation procedure. She explains that the validation is important, because some proteins present in goat blood can interfere with the immunologic reaction. Therefore, her laboratory needs to set a new cut-off against validated “positive and negative controls”. To obtain such valid controls, the Polish laboratory will need positive and negative goat serum specimens tested with a species-independent test considered as “gold standard” for TBE.</w:t>
      </w:r>
    </w:p>
    <w:p w14:paraId="611B2D82" w14:textId="77777777" w:rsidR="005B0868" w:rsidRPr="008B458B" w:rsidRDefault="005B0868" w:rsidP="00EF3E10">
      <w:pPr>
        <w:spacing w:line="276" w:lineRule="auto"/>
        <w:jc w:val="both"/>
        <w:rPr>
          <w:rFonts w:cs="Tahoma"/>
          <w:szCs w:val="18"/>
        </w:rPr>
      </w:pPr>
      <w:r w:rsidRPr="008B458B">
        <w:rPr>
          <w:rFonts w:cs="Tahoma"/>
          <w:szCs w:val="18"/>
        </w:rPr>
        <w:t>She also explains that TBEV belongs to the family of flaviviruses, which are structurally very similar, and are responsible for millions of infections in animals and humans worldwide every year. Antibodies against one flavivirus or following vaccination against a flavivirus, can give positive reaction in the ELISA test for another flavivirus (cross-reaction). Therefore, if more than one flavivirus is present on a given territory, positive ELISA tests should be ideally confirmed by a HI or PRNT test.</w:t>
      </w:r>
    </w:p>
    <w:p w14:paraId="6AADCFA2" w14:textId="77777777" w:rsidR="005B0868" w:rsidRPr="008B458B" w:rsidRDefault="005B0868" w:rsidP="00B20708">
      <w:pPr>
        <w:spacing w:after="240" w:line="276" w:lineRule="auto"/>
        <w:jc w:val="both"/>
        <w:rPr>
          <w:rFonts w:cs="Tahoma"/>
          <w:szCs w:val="18"/>
        </w:rPr>
      </w:pPr>
      <w:r w:rsidRPr="008B458B">
        <w:rPr>
          <w:rFonts w:cs="Tahoma"/>
          <w:szCs w:val="18"/>
        </w:rPr>
        <w:t xml:space="preserve">You decide to take action to help your virologist in getting required material support. You review your list of contacts of virologists you met on various conferences and network meetings. After few weeks of correspondence, the Institute of Virology of Slovakia agrees to send goat sera confirmed positive and negative with HI test. At the same time, a virologist from Hungary that you met on an ECDC fellowship module and befriended, agreed to help by retesting the goat specimens that were positive or negative in the validation study, using their in-house HI test. </w:t>
      </w:r>
    </w:p>
    <w:p w14:paraId="009D143E" w14:textId="1532FAA0" w:rsidR="005B0868" w:rsidRPr="008B458B" w:rsidRDefault="005B0868" w:rsidP="00EF3E10">
      <w:pPr>
        <w:pStyle w:val="Subheading"/>
        <w:spacing w:line="276" w:lineRule="auto"/>
        <w:rPr>
          <w:sz w:val="18"/>
        </w:rPr>
      </w:pPr>
      <w:r w:rsidRPr="008B458B">
        <w:rPr>
          <w:sz w:val="18"/>
        </w:rPr>
        <w:t>Q</w:t>
      </w:r>
      <w:r w:rsidR="008969A0" w:rsidRPr="008B458B">
        <w:rPr>
          <w:sz w:val="18"/>
        </w:rPr>
        <w:t>uestion 6</w:t>
      </w:r>
      <w:r w:rsidRPr="008B458B">
        <w:rPr>
          <w:sz w:val="18"/>
        </w:rPr>
        <w:t>: Which study design would be most suitable to ascertain the proportion of goats positive for anti-TBEV antibodies as “sentinels” for human TBE risk?</w:t>
      </w:r>
    </w:p>
    <w:p w14:paraId="251E44C6" w14:textId="77777777" w:rsidR="005B0868" w:rsidRPr="008B458B" w:rsidRDefault="005B0868" w:rsidP="00EF3E10">
      <w:pPr>
        <w:spacing w:line="276" w:lineRule="auto"/>
        <w:jc w:val="both"/>
        <w:rPr>
          <w:rFonts w:cs="Tahoma"/>
          <w:i/>
          <w:iCs/>
          <w:szCs w:val="18"/>
          <w:highlight w:val="lightGray"/>
        </w:rPr>
      </w:pPr>
      <w:r w:rsidRPr="008B458B">
        <w:rPr>
          <w:rFonts w:cs="Tahoma"/>
          <w:i/>
          <w:iCs/>
          <w:szCs w:val="18"/>
          <w:highlight w:val="lightGray"/>
        </w:rPr>
        <w:t>This question aims to discuss some methodological aspects, but rather broadly. Keep the discussion short, and emphasize the key words (in bold) below:</w:t>
      </w:r>
    </w:p>
    <w:p w14:paraId="154126E4" w14:textId="77777777" w:rsidR="005B0868" w:rsidRPr="008B458B" w:rsidRDefault="005B0868" w:rsidP="00EF3E10">
      <w:pPr>
        <w:spacing w:line="276" w:lineRule="auto"/>
        <w:jc w:val="both"/>
        <w:rPr>
          <w:rFonts w:cs="Tahoma"/>
          <w:i/>
          <w:iCs/>
          <w:szCs w:val="18"/>
          <w:highlight w:val="lightGray"/>
        </w:rPr>
      </w:pPr>
    </w:p>
    <w:p w14:paraId="7F7DB854" w14:textId="77777777" w:rsidR="005B0868" w:rsidRPr="008B458B" w:rsidRDefault="005B0868" w:rsidP="00EF3E10">
      <w:pPr>
        <w:spacing w:line="276" w:lineRule="auto"/>
        <w:jc w:val="both"/>
        <w:rPr>
          <w:rFonts w:cs="Tahoma"/>
          <w:i/>
          <w:iCs/>
          <w:szCs w:val="18"/>
          <w:highlight w:val="lightGray"/>
        </w:rPr>
      </w:pPr>
      <w:r w:rsidRPr="008B458B">
        <w:rPr>
          <w:rFonts w:cs="Tahoma"/>
          <w:i/>
          <w:iCs/>
          <w:szCs w:val="18"/>
          <w:highlight w:val="lightGray"/>
        </w:rPr>
        <w:t xml:space="preserve">Reiterate the research question, </w:t>
      </w:r>
      <w:proofErr w:type="spellStart"/>
      <w:r w:rsidRPr="008B458B">
        <w:rPr>
          <w:rFonts w:cs="Tahoma"/>
          <w:i/>
          <w:iCs/>
          <w:szCs w:val="18"/>
          <w:highlight w:val="lightGray"/>
        </w:rPr>
        <w:t>ie</w:t>
      </w:r>
      <w:proofErr w:type="spellEnd"/>
      <w:r w:rsidRPr="008B458B">
        <w:rPr>
          <w:rFonts w:cs="Tahoma"/>
          <w:i/>
          <w:iCs/>
          <w:szCs w:val="18"/>
          <w:highlight w:val="lightGray"/>
        </w:rPr>
        <w:t xml:space="preserve">., “Can goats bred in farms be used sentinel for </w:t>
      </w:r>
      <w:proofErr w:type="gramStart"/>
      <w:r w:rsidRPr="008B458B">
        <w:rPr>
          <w:rFonts w:cs="Tahoma"/>
          <w:i/>
          <w:iCs/>
          <w:szCs w:val="18"/>
          <w:highlight w:val="lightGray"/>
        </w:rPr>
        <w:t>spatially-referenced</w:t>
      </w:r>
      <w:proofErr w:type="gramEnd"/>
      <w:r w:rsidRPr="008B458B">
        <w:rPr>
          <w:rFonts w:cs="Tahoma"/>
          <w:i/>
          <w:iCs/>
          <w:szCs w:val="18"/>
          <w:highlight w:val="lightGray"/>
        </w:rPr>
        <w:t xml:space="preserve"> human TBE risk?” </w:t>
      </w:r>
    </w:p>
    <w:p w14:paraId="15155941" w14:textId="77777777" w:rsidR="005B0868" w:rsidRPr="008B458B" w:rsidRDefault="005B0868" w:rsidP="00EF3E10">
      <w:pPr>
        <w:spacing w:line="276" w:lineRule="auto"/>
        <w:jc w:val="both"/>
        <w:rPr>
          <w:rFonts w:cs="Tahoma"/>
          <w:i/>
          <w:iCs/>
          <w:szCs w:val="18"/>
          <w:highlight w:val="lightGray"/>
        </w:rPr>
      </w:pPr>
    </w:p>
    <w:p w14:paraId="6F0DCFAD" w14:textId="77777777" w:rsidR="005B0868" w:rsidRPr="008B458B" w:rsidRDefault="005B0868" w:rsidP="00EF3E10">
      <w:pPr>
        <w:spacing w:line="276" w:lineRule="auto"/>
        <w:jc w:val="both"/>
        <w:rPr>
          <w:rFonts w:cs="Tahoma"/>
          <w:i/>
          <w:iCs/>
          <w:szCs w:val="18"/>
          <w:highlight w:val="lightGray"/>
        </w:rPr>
      </w:pPr>
      <w:r w:rsidRPr="008B458B">
        <w:rPr>
          <w:rFonts w:cs="Tahoma"/>
          <w:i/>
          <w:iCs/>
          <w:szCs w:val="18"/>
          <w:highlight w:val="lightGray"/>
        </w:rPr>
        <w:t>These issues could be considered:</w:t>
      </w:r>
    </w:p>
    <w:p w14:paraId="7FE52178" w14:textId="77777777" w:rsidR="005B0868" w:rsidRPr="008B458B" w:rsidRDefault="005B0868" w:rsidP="005667A2">
      <w:pPr>
        <w:pStyle w:val="ListParagraph"/>
        <w:numPr>
          <w:ilvl w:val="0"/>
          <w:numId w:val="13"/>
        </w:numPr>
        <w:spacing w:after="160" w:line="276" w:lineRule="auto"/>
        <w:ind w:left="284" w:hanging="207"/>
        <w:jc w:val="both"/>
        <w:rPr>
          <w:rFonts w:ascii="Tahoma" w:hAnsi="Tahoma" w:cs="Tahoma"/>
          <w:i/>
          <w:iCs/>
          <w:szCs w:val="18"/>
          <w:highlight w:val="lightGray"/>
        </w:rPr>
      </w:pPr>
      <w:r w:rsidRPr="008B458B">
        <w:rPr>
          <w:rFonts w:ascii="Tahoma" w:hAnsi="Tahoma" w:cs="Tahoma"/>
          <w:i/>
          <w:iCs/>
          <w:szCs w:val="18"/>
          <w:highlight w:val="lightGray"/>
        </w:rPr>
        <w:t xml:space="preserve">The most suitable study design would be a </w:t>
      </w:r>
      <w:r w:rsidRPr="008B458B">
        <w:rPr>
          <w:rFonts w:ascii="Tahoma" w:hAnsi="Tahoma" w:cs="Tahoma"/>
          <w:b/>
          <w:i/>
          <w:szCs w:val="18"/>
          <w:highlight w:val="lightGray"/>
        </w:rPr>
        <w:t>cross-sectional survey</w:t>
      </w:r>
      <w:r w:rsidRPr="008B458B">
        <w:rPr>
          <w:rFonts w:ascii="Tahoma" w:hAnsi="Tahoma" w:cs="Tahoma"/>
          <w:i/>
          <w:iCs/>
          <w:szCs w:val="18"/>
          <w:highlight w:val="lightGray"/>
        </w:rPr>
        <w:t xml:space="preserve"> of goat-herding farms (unit of analysis= farm).</w:t>
      </w:r>
    </w:p>
    <w:p w14:paraId="14420217" w14:textId="77777777" w:rsidR="005B0868" w:rsidRPr="008B458B" w:rsidRDefault="005B0868" w:rsidP="005667A2">
      <w:pPr>
        <w:pStyle w:val="ListParagraph"/>
        <w:numPr>
          <w:ilvl w:val="0"/>
          <w:numId w:val="13"/>
        </w:numPr>
        <w:spacing w:after="160" w:line="276" w:lineRule="auto"/>
        <w:ind w:left="284" w:hanging="207"/>
        <w:jc w:val="both"/>
        <w:rPr>
          <w:rFonts w:ascii="Tahoma" w:hAnsi="Tahoma" w:cs="Tahoma"/>
          <w:i/>
          <w:iCs/>
          <w:szCs w:val="18"/>
          <w:highlight w:val="lightGray"/>
        </w:rPr>
      </w:pPr>
      <w:r w:rsidRPr="008B458B">
        <w:rPr>
          <w:rFonts w:ascii="Tahoma" w:hAnsi="Tahoma" w:cs="Tahoma"/>
          <w:i/>
          <w:iCs/>
          <w:szCs w:val="18"/>
          <w:highlight w:val="lightGray"/>
        </w:rPr>
        <w:t xml:space="preserve">Geographic representation of the country, including known endemic and non-endemic regions – this would require considering </w:t>
      </w:r>
      <w:r w:rsidRPr="008B458B">
        <w:rPr>
          <w:rFonts w:ascii="Tahoma" w:hAnsi="Tahoma" w:cs="Tahoma"/>
          <w:b/>
          <w:bCs/>
          <w:i/>
          <w:iCs/>
          <w:szCs w:val="18"/>
          <w:highlight w:val="lightGray"/>
        </w:rPr>
        <w:t>selecting a stratified sample</w:t>
      </w:r>
      <w:r w:rsidRPr="008B458B">
        <w:rPr>
          <w:rFonts w:ascii="Tahoma" w:hAnsi="Tahoma" w:cs="Tahoma"/>
          <w:i/>
          <w:iCs/>
          <w:szCs w:val="18"/>
          <w:highlight w:val="lightGray"/>
        </w:rPr>
        <w:t xml:space="preserve"> – testing goats living in endemic and non-endemic regions.</w:t>
      </w:r>
    </w:p>
    <w:p w14:paraId="4356EBD2" w14:textId="77777777" w:rsidR="005B0868" w:rsidRPr="008B458B" w:rsidRDefault="005B0868" w:rsidP="005667A2">
      <w:pPr>
        <w:pStyle w:val="ListParagraph"/>
        <w:numPr>
          <w:ilvl w:val="0"/>
          <w:numId w:val="13"/>
        </w:numPr>
        <w:spacing w:after="160" w:line="276" w:lineRule="auto"/>
        <w:ind w:left="284" w:hanging="207"/>
        <w:jc w:val="both"/>
        <w:rPr>
          <w:rFonts w:ascii="Tahoma" w:hAnsi="Tahoma" w:cs="Tahoma"/>
          <w:i/>
          <w:iCs/>
          <w:szCs w:val="18"/>
          <w:highlight w:val="lightGray"/>
        </w:rPr>
      </w:pPr>
      <w:r w:rsidRPr="008B458B">
        <w:rPr>
          <w:rFonts w:ascii="Tahoma" w:hAnsi="Tahoma" w:cs="Tahoma"/>
          <w:i/>
          <w:iCs/>
          <w:szCs w:val="18"/>
          <w:highlight w:val="lightGray"/>
        </w:rPr>
        <w:t>Since the TBE foci are small, you would like to have a good representation of the entire country (ideally all districts or a fair representation of districts)</w:t>
      </w:r>
    </w:p>
    <w:p w14:paraId="78A1AB5B" w14:textId="77777777" w:rsidR="005B0868" w:rsidRPr="008B458B" w:rsidRDefault="005B0868" w:rsidP="005667A2">
      <w:pPr>
        <w:pStyle w:val="ListParagraph"/>
        <w:numPr>
          <w:ilvl w:val="0"/>
          <w:numId w:val="13"/>
        </w:numPr>
        <w:spacing w:after="160" w:line="276" w:lineRule="auto"/>
        <w:ind w:left="284" w:hanging="207"/>
        <w:jc w:val="both"/>
        <w:rPr>
          <w:rFonts w:ascii="Tahoma" w:hAnsi="Tahoma" w:cs="Tahoma"/>
          <w:i/>
          <w:iCs/>
          <w:szCs w:val="18"/>
          <w:highlight w:val="lightGray"/>
        </w:rPr>
      </w:pPr>
      <w:r w:rsidRPr="008B458B">
        <w:rPr>
          <w:rFonts w:ascii="Tahoma" w:hAnsi="Tahoma" w:cs="Tahoma"/>
          <w:b/>
          <w:bCs/>
          <w:i/>
          <w:iCs/>
          <w:szCs w:val="18"/>
          <w:highlight w:val="lightGray"/>
        </w:rPr>
        <w:t>Sustainability</w:t>
      </w:r>
      <w:r w:rsidRPr="008B458B">
        <w:rPr>
          <w:rFonts w:ascii="Tahoma" w:hAnsi="Tahoma" w:cs="Tahoma"/>
          <w:i/>
          <w:iCs/>
          <w:szCs w:val="18"/>
          <w:highlight w:val="lightGray"/>
        </w:rPr>
        <w:t xml:space="preserve"> – the survey could be repeated regularly or turned into a surveillance system,</w:t>
      </w:r>
    </w:p>
    <w:p w14:paraId="6D37BA9E" w14:textId="77777777" w:rsidR="005B0868" w:rsidRPr="008B458B" w:rsidRDefault="005B0868" w:rsidP="005667A2">
      <w:pPr>
        <w:pStyle w:val="ListParagraph"/>
        <w:numPr>
          <w:ilvl w:val="0"/>
          <w:numId w:val="13"/>
        </w:numPr>
        <w:spacing w:after="160" w:line="276" w:lineRule="auto"/>
        <w:ind w:left="284" w:hanging="207"/>
        <w:jc w:val="both"/>
        <w:rPr>
          <w:rFonts w:ascii="Tahoma" w:hAnsi="Tahoma" w:cs="Tahoma"/>
          <w:i/>
          <w:iCs/>
          <w:szCs w:val="18"/>
          <w:highlight w:val="lightGray"/>
        </w:rPr>
      </w:pPr>
      <w:r w:rsidRPr="008B458B">
        <w:rPr>
          <w:rFonts w:ascii="Tahoma" w:hAnsi="Tahoma" w:cs="Tahoma"/>
          <w:i/>
          <w:iCs/>
          <w:szCs w:val="18"/>
          <w:highlight w:val="lightGray"/>
        </w:rPr>
        <w:t>You could also consider pooling sera from the same farm to save costs (especially in non-endemic areas where you expect lots of negative)</w:t>
      </w:r>
    </w:p>
    <w:p w14:paraId="0DFF2348" w14:textId="77777777" w:rsidR="005B0868" w:rsidRPr="008B458B" w:rsidRDefault="005B0868" w:rsidP="005667A2">
      <w:pPr>
        <w:pStyle w:val="ListParagraph"/>
        <w:numPr>
          <w:ilvl w:val="0"/>
          <w:numId w:val="13"/>
        </w:numPr>
        <w:spacing w:after="160" w:line="276" w:lineRule="auto"/>
        <w:ind w:left="284" w:hanging="207"/>
        <w:jc w:val="both"/>
        <w:rPr>
          <w:rFonts w:ascii="Tahoma" w:hAnsi="Tahoma" w:cs="Tahoma"/>
          <w:i/>
          <w:iCs/>
          <w:szCs w:val="18"/>
          <w:highlight w:val="lightGray"/>
        </w:rPr>
      </w:pPr>
      <w:r w:rsidRPr="008B458B">
        <w:rPr>
          <w:rFonts w:ascii="Tahoma" w:hAnsi="Tahoma" w:cs="Tahoma"/>
          <w:i/>
          <w:iCs/>
          <w:szCs w:val="18"/>
          <w:highlight w:val="lightGray"/>
        </w:rPr>
        <w:t>You should consider the age of goats, for example one-year old to look for new infections.</w:t>
      </w:r>
    </w:p>
    <w:p w14:paraId="0FF93995" w14:textId="77777777" w:rsidR="005B0868" w:rsidRPr="008B458B" w:rsidRDefault="005B0868" w:rsidP="00EF3E10">
      <w:pPr>
        <w:spacing w:line="276" w:lineRule="auto"/>
        <w:jc w:val="both"/>
        <w:rPr>
          <w:rFonts w:cs="Tahoma"/>
          <w:szCs w:val="18"/>
        </w:rPr>
      </w:pPr>
    </w:p>
    <w:p w14:paraId="6722B3FC" w14:textId="77777777" w:rsidR="005B0868" w:rsidRPr="008B458B" w:rsidRDefault="005B0868" w:rsidP="00EF3E10">
      <w:pPr>
        <w:spacing w:line="276" w:lineRule="auto"/>
        <w:jc w:val="both"/>
        <w:rPr>
          <w:rFonts w:cs="Tahoma"/>
          <w:szCs w:val="18"/>
        </w:rPr>
      </w:pPr>
      <w:r w:rsidRPr="008B458B">
        <w:rPr>
          <w:rFonts w:cs="Tahoma"/>
          <w:szCs w:val="18"/>
        </w:rPr>
        <w:br w:type="page"/>
      </w:r>
    </w:p>
    <w:p w14:paraId="047DDBD7" w14:textId="4B89A52D" w:rsidR="009D12D8" w:rsidRPr="008B458B" w:rsidRDefault="005B0868" w:rsidP="009D12D8">
      <w:pPr>
        <w:spacing w:line="276" w:lineRule="auto"/>
        <w:jc w:val="both"/>
        <w:rPr>
          <w:rFonts w:cs="Tahoma"/>
          <w:szCs w:val="18"/>
        </w:rPr>
      </w:pPr>
      <w:r w:rsidRPr="008B458B">
        <w:rPr>
          <w:rFonts w:cs="Tahoma"/>
          <w:szCs w:val="18"/>
        </w:rPr>
        <w:lastRenderedPageBreak/>
        <w:t>You discuss with a statistician and decide to carry out a cross-sectional survey of goat farms, located in all sixteen provinces and collect serum and milk samples from goats bred at each farm. The statistician also advises you to apply stratified sampling, by selecting a separate sample of farms in known TBE endemic regions, and a separate – in non-endemic regions. To achieve geographic representativeness, you apply to the Ministry of Agriculture for a complete list of milk-producing goat farms registered at the Ministry. However, the Ministry unfortunately cannot share confidential information (i.e., contact information) with researchers, since it does not have a legal basis for such an action. The Ministry at least provides a map in JPEG format of all registered goat farms.</w:t>
      </w:r>
    </w:p>
    <w:p w14:paraId="5F4E2927" w14:textId="3C23EC23" w:rsidR="009D12D8" w:rsidRPr="008B458B" w:rsidRDefault="009D12D8" w:rsidP="009D12D8">
      <w:pPr>
        <w:pStyle w:val="EC-Figure"/>
      </w:pPr>
      <w:r w:rsidRPr="008B458B">
        <w:t>Figure 2. Geographical location of goat milk-producing farms registered at the Agency for Restructuring and Modernization of Agriculture, Poland, 2011.</w:t>
      </w:r>
      <w:r w:rsidRPr="008B458B">
        <w:br/>
      </w:r>
      <w:r w:rsidRPr="008B458B">
        <w:rPr>
          <w:b w:val="0"/>
          <w:bCs/>
        </w:rPr>
        <w:t>One dot represents 5 goats (477 farms, breeding 13,387 goats)</w:t>
      </w:r>
    </w:p>
    <w:p w14:paraId="7BCA59AA" w14:textId="769222CE" w:rsidR="00482627" w:rsidRDefault="005B0868" w:rsidP="00EF3E10">
      <w:pPr>
        <w:spacing w:line="276" w:lineRule="auto"/>
        <w:jc w:val="both"/>
        <w:rPr>
          <w:rFonts w:cs="Tahoma"/>
          <w:sz w:val="16"/>
          <w:szCs w:val="16"/>
        </w:rPr>
      </w:pPr>
      <w:r>
        <w:rPr>
          <w:noProof/>
        </w:rPr>
        <w:drawing>
          <wp:inline distT="0" distB="0" distL="0" distR="0" wp14:anchorId="69E63942" wp14:editId="402F78F6">
            <wp:extent cx="5447131" cy="3715283"/>
            <wp:effectExtent l="0" t="0" r="1270" b="0"/>
            <wp:docPr id="1450167327" name="Picture 1" descr="A map of poland with black spo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0167327" name="Picture 1" descr="A map of poland with black spots&#10;&#10;AI-generated content may be incorrect."/>
                    <pic:cNvPicPr/>
                  </pic:nvPicPr>
                  <pic:blipFill>
                    <a:blip r:embed="rId16">
                      <a:extLst>
                        <a:ext uri="{28A0092B-C50C-407E-A947-70E740481C1C}">
                          <a14:useLocalDpi xmlns:a14="http://schemas.microsoft.com/office/drawing/2010/main"/>
                        </a:ext>
                      </a:extLst>
                    </a:blip>
                    <a:stretch>
                      <a:fillRect/>
                    </a:stretch>
                  </pic:blipFill>
                  <pic:spPr>
                    <a:xfrm>
                      <a:off x="0" y="0"/>
                      <a:ext cx="5459088" cy="3723438"/>
                    </a:xfrm>
                    <a:prstGeom prst="rect">
                      <a:avLst/>
                    </a:prstGeom>
                  </pic:spPr>
                </pic:pic>
              </a:graphicData>
            </a:graphic>
          </wp:inline>
        </w:drawing>
      </w:r>
    </w:p>
    <w:p w14:paraId="1C7DE46A" w14:textId="77777777" w:rsidR="00482627" w:rsidRPr="008B458B" w:rsidRDefault="00482627" w:rsidP="00EF3E10">
      <w:pPr>
        <w:spacing w:line="276" w:lineRule="auto"/>
        <w:jc w:val="both"/>
        <w:rPr>
          <w:rFonts w:cs="Tahoma"/>
          <w:szCs w:val="18"/>
        </w:rPr>
      </w:pPr>
    </w:p>
    <w:p w14:paraId="3C31E6CF" w14:textId="35E451E9" w:rsidR="005B0868" w:rsidRPr="008B458B" w:rsidRDefault="005B0868" w:rsidP="00E65A3C">
      <w:pPr>
        <w:spacing w:after="240" w:line="276" w:lineRule="auto"/>
        <w:jc w:val="both"/>
        <w:rPr>
          <w:rFonts w:cs="Tahoma"/>
          <w:szCs w:val="18"/>
        </w:rPr>
      </w:pPr>
      <w:r w:rsidRPr="008B458B">
        <w:rPr>
          <w:rFonts w:cs="Tahoma"/>
          <w:szCs w:val="18"/>
        </w:rPr>
        <w:t>The veterinary team from a large university which you contacted earlier, informs you that they are periodically visiting milk-producing farms for regular health checks. They have more than 120 large farms on their list, located in 12 provinces. They inform you that four provinces do not have registered large farms, only small farms breeding only a few goats for hobby or for self-sufficient farming. The veterinary team offers to select the farms from their list, if you provide the selection criteria.</w:t>
      </w:r>
    </w:p>
    <w:p w14:paraId="61705642" w14:textId="0FCAFEFA" w:rsidR="005B0868" w:rsidRPr="008B458B" w:rsidRDefault="005B0868" w:rsidP="00EF3E10">
      <w:pPr>
        <w:pStyle w:val="Subheading"/>
        <w:spacing w:line="276" w:lineRule="auto"/>
        <w:rPr>
          <w:sz w:val="18"/>
        </w:rPr>
      </w:pPr>
      <w:r w:rsidRPr="008B458B">
        <w:rPr>
          <w:sz w:val="18"/>
        </w:rPr>
        <w:t>Q</w:t>
      </w:r>
      <w:r w:rsidR="009D12D8" w:rsidRPr="008B458B">
        <w:rPr>
          <w:sz w:val="18"/>
        </w:rPr>
        <w:t xml:space="preserve">uestion </w:t>
      </w:r>
      <w:r w:rsidRPr="008B458B">
        <w:rPr>
          <w:sz w:val="18"/>
        </w:rPr>
        <w:t>7: Is it a problem that the distribution of farms is not uniform across the country?</w:t>
      </w:r>
    </w:p>
    <w:p w14:paraId="2DAA119F" w14:textId="77777777" w:rsidR="005B0868" w:rsidRPr="008B458B" w:rsidRDefault="005B0868" w:rsidP="00EF3E10">
      <w:pPr>
        <w:spacing w:line="276" w:lineRule="auto"/>
        <w:jc w:val="both"/>
        <w:rPr>
          <w:rFonts w:cs="Tahoma"/>
          <w:iCs/>
          <w:szCs w:val="18"/>
          <w:highlight w:val="lightGray"/>
        </w:rPr>
      </w:pPr>
      <w:r w:rsidRPr="008B458B">
        <w:rPr>
          <w:rFonts w:cs="Tahoma"/>
          <w:iCs/>
          <w:szCs w:val="18"/>
          <w:highlight w:val="lightGray"/>
        </w:rPr>
        <w:t xml:space="preserve">It depends on your study question. If your study question concerns the situation in the farms (TBE risk for farmers and their customers), it’s not a problem to carry out the study in few regions. </w:t>
      </w:r>
    </w:p>
    <w:p w14:paraId="7072CCF6" w14:textId="77777777" w:rsidR="005B0868" w:rsidRPr="008B458B" w:rsidRDefault="005B0868" w:rsidP="00EF3E10">
      <w:pPr>
        <w:spacing w:line="276" w:lineRule="auto"/>
        <w:jc w:val="both"/>
        <w:rPr>
          <w:rFonts w:cs="Tahoma"/>
          <w:iCs/>
          <w:szCs w:val="18"/>
          <w:highlight w:val="lightGray"/>
        </w:rPr>
      </w:pPr>
      <w:r w:rsidRPr="008B458B">
        <w:rPr>
          <w:rFonts w:cs="Tahoma"/>
          <w:iCs/>
          <w:szCs w:val="18"/>
          <w:highlight w:val="lightGray"/>
        </w:rPr>
        <w:t>However, if your study question concerns free-roaming goats used as sentinels of TBE infection and its future use in an alternative surveillance system, then you would rather want to have a good geographical representation of your sampling units.</w:t>
      </w:r>
    </w:p>
    <w:p w14:paraId="7F2DEF27" w14:textId="77777777" w:rsidR="005B0868" w:rsidRPr="008B458B" w:rsidRDefault="005B0868" w:rsidP="00EF3E10">
      <w:pPr>
        <w:spacing w:line="276" w:lineRule="auto"/>
        <w:jc w:val="both"/>
        <w:rPr>
          <w:rFonts w:cs="Tahoma"/>
          <w:i/>
          <w:iCs/>
          <w:szCs w:val="18"/>
          <w:highlight w:val="lightGray"/>
        </w:rPr>
      </w:pPr>
    </w:p>
    <w:p w14:paraId="203C99B1" w14:textId="77777777" w:rsidR="005B0868" w:rsidRPr="008B458B" w:rsidRDefault="005B0868" w:rsidP="00EF3E10">
      <w:pPr>
        <w:spacing w:line="276" w:lineRule="auto"/>
        <w:jc w:val="both"/>
        <w:rPr>
          <w:rFonts w:cs="Tahoma"/>
          <w:szCs w:val="18"/>
        </w:rPr>
      </w:pPr>
      <w:r w:rsidRPr="008B458B">
        <w:rPr>
          <w:rFonts w:cs="Tahoma"/>
          <w:szCs w:val="18"/>
        </w:rPr>
        <w:t>You discuss again with your statistician the selection of goat milk-producing farms. Your primary aim is to assess the usefulness of goats</w:t>
      </w:r>
      <w:r w:rsidRPr="008B458B">
        <w:rPr>
          <w:szCs w:val="18"/>
        </w:rPr>
        <w:t xml:space="preserve"> </w:t>
      </w:r>
      <w:r w:rsidRPr="008B458B">
        <w:rPr>
          <w:rFonts w:cs="Tahoma"/>
          <w:szCs w:val="18"/>
        </w:rPr>
        <w:t>bred around the country as “sentinels” for spatially referenced human TBE infections. In the proposed approach, you would like to “translate” the TBE seroprevalence in livestock animals living in various regions into an intuitive TBE risk map. Therefore, your sample of milk-producing farms does not have to represent all the milk producing farms but rather should be geographically representative, i.e., represent all administrative areas.</w:t>
      </w:r>
    </w:p>
    <w:p w14:paraId="4FE0CBC7" w14:textId="77777777" w:rsidR="005B0868" w:rsidRPr="008B458B" w:rsidRDefault="005B0868" w:rsidP="00EF3E10">
      <w:pPr>
        <w:spacing w:line="276" w:lineRule="auto"/>
        <w:jc w:val="both"/>
        <w:rPr>
          <w:rFonts w:cs="Tahoma"/>
          <w:szCs w:val="18"/>
        </w:rPr>
      </w:pPr>
      <w:r w:rsidRPr="008B458B">
        <w:rPr>
          <w:rFonts w:cs="Tahoma"/>
          <w:szCs w:val="18"/>
        </w:rPr>
        <w:t>Therefore, you would like to carry out the study in many geographical locations spread out in the entire country. One approach would be to first select a sample of administrative areas spread out in the country and then screen goats bred in these areas. This way, your sampling frame would be the list of administrative areas. Another approach would be to select goat milk-producing farms spread throughout the country. In this case the sampling frame will be the list of milk-producing farms. You discuss about a practical and feasible sampling strategy.</w:t>
      </w:r>
    </w:p>
    <w:p w14:paraId="7DF67F22" w14:textId="77777777" w:rsidR="005B0868" w:rsidRPr="008B458B" w:rsidRDefault="005B0868" w:rsidP="00EF3E10">
      <w:pPr>
        <w:spacing w:line="276" w:lineRule="auto"/>
        <w:jc w:val="both"/>
        <w:rPr>
          <w:rFonts w:cs="Tahoma"/>
          <w:szCs w:val="18"/>
        </w:rPr>
      </w:pPr>
    </w:p>
    <w:p w14:paraId="7478467E" w14:textId="270439E9" w:rsidR="005B0868" w:rsidRPr="008B458B" w:rsidRDefault="005B0868" w:rsidP="009D12D8">
      <w:pPr>
        <w:pStyle w:val="Subheading"/>
        <w:rPr>
          <w:sz w:val="18"/>
        </w:rPr>
      </w:pPr>
      <w:r w:rsidRPr="008B458B">
        <w:rPr>
          <w:sz w:val="18"/>
        </w:rPr>
        <w:t>Q</w:t>
      </w:r>
      <w:r w:rsidR="009D12D8" w:rsidRPr="008B458B">
        <w:rPr>
          <w:sz w:val="18"/>
        </w:rPr>
        <w:t xml:space="preserve">uestion </w:t>
      </w:r>
      <w:r w:rsidRPr="008B458B">
        <w:rPr>
          <w:sz w:val="18"/>
        </w:rPr>
        <w:t>8: Propose a sampling strategy to select the farms for your pilot study</w:t>
      </w:r>
    </w:p>
    <w:p w14:paraId="45353573" w14:textId="77777777" w:rsidR="005B0868" w:rsidRPr="008B458B" w:rsidRDefault="005B0868" w:rsidP="00EF3E10">
      <w:pPr>
        <w:spacing w:line="276" w:lineRule="auto"/>
        <w:jc w:val="both"/>
        <w:rPr>
          <w:rFonts w:cs="Tahoma"/>
          <w:szCs w:val="18"/>
          <w:highlight w:val="lightGray"/>
        </w:rPr>
      </w:pPr>
      <w:r w:rsidRPr="008B458B">
        <w:rPr>
          <w:rFonts w:cs="Tahoma"/>
          <w:szCs w:val="18"/>
          <w:highlight w:val="lightGray"/>
        </w:rPr>
        <w:t>You should keep the discussion short, not more than 5 mins. This is mostly to discuss the two approaches to the sampling frame (administrative boundaries vs. a list of farms. You need to consider the scientific aspects and the logistical constraints.</w:t>
      </w:r>
    </w:p>
    <w:p w14:paraId="2550695A" w14:textId="77777777" w:rsidR="005B0868" w:rsidRPr="008B458B" w:rsidRDefault="005B0868" w:rsidP="00EF3E10">
      <w:pPr>
        <w:spacing w:line="276" w:lineRule="auto"/>
        <w:jc w:val="both"/>
        <w:rPr>
          <w:rFonts w:cs="Tahoma"/>
          <w:szCs w:val="18"/>
          <w:highlight w:val="lightGray"/>
        </w:rPr>
      </w:pPr>
      <w:r w:rsidRPr="008B458B">
        <w:rPr>
          <w:rFonts w:cs="Tahoma"/>
          <w:szCs w:val="18"/>
          <w:highlight w:val="lightGray"/>
        </w:rPr>
        <w:t>Below are some examples for the discussion:</w:t>
      </w:r>
    </w:p>
    <w:p w14:paraId="18E65CBE" w14:textId="77777777" w:rsidR="005B0868" w:rsidRPr="008B458B" w:rsidRDefault="005B0868" w:rsidP="005667A2">
      <w:pPr>
        <w:pStyle w:val="ListParagraph"/>
        <w:numPr>
          <w:ilvl w:val="0"/>
          <w:numId w:val="11"/>
        </w:numPr>
        <w:spacing w:after="160" w:line="276" w:lineRule="auto"/>
        <w:jc w:val="both"/>
        <w:rPr>
          <w:rFonts w:ascii="Tahoma" w:hAnsi="Tahoma" w:cs="Tahoma"/>
          <w:szCs w:val="18"/>
          <w:highlight w:val="lightGray"/>
        </w:rPr>
      </w:pPr>
      <w:r w:rsidRPr="008B458B">
        <w:rPr>
          <w:rFonts w:ascii="Tahoma" w:hAnsi="Tahoma" w:cs="Tahoma"/>
          <w:szCs w:val="18"/>
          <w:highlight w:val="lightGray"/>
        </w:rPr>
        <w:t>Since you may not have a complete list of farms, maybe it would be easier to select districts (NUTS-4) or sub-regions (NUTS-3) and then find farms by contacting district veterinarians. It would however take a lot of resources (time and travel to distant places)</w:t>
      </w:r>
    </w:p>
    <w:p w14:paraId="58809D98" w14:textId="77777777" w:rsidR="005B0868" w:rsidRPr="008B458B" w:rsidRDefault="005B0868" w:rsidP="005667A2">
      <w:pPr>
        <w:pStyle w:val="ListParagraph"/>
        <w:numPr>
          <w:ilvl w:val="0"/>
          <w:numId w:val="11"/>
        </w:numPr>
        <w:spacing w:after="160" w:line="276" w:lineRule="auto"/>
        <w:jc w:val="both"/>
        <w:rPr>
          <w:rFonts w:ascii="Tahoma" w:hAnsi="Tahoma" w:cs="Tahoma"/>
          <w:szCs w:val="18"/>
          <w:highlight w:val="lightGray"/>
        </w:rPr>
      </w:pPr>
      <w:r w:rsidRPr="008B458B">
        <w:rPr>
          <w:rFonts w:ascii="Tahoma" w:hAnsi="Tahoma" w:cs="Tahoma"/>
          <w:szCs w:val="18"/>
          <w:highlight w:val="lightGray"/>
        </w:rPr>
        <w:t>Some regions do not have farms, so you may have a problem with geographical representativeness.</w:t>
      </w:r>
    </w:p>
    <w:p w14:paraId="592AAF60" w14:textId="77777777" w:rsidR="005B0868" w:rsidRPr="008B458B" w:rsidRDefault="005B0868" w:rsidP="005667A2">
      <w:pPr>
        <w:pStyle w:val="ListParagraph"/>
        <w:numPr>
          <w:ilvl w:val="0"/>
          <w:numId w:val="11"/>
        </w:numPr>
        <w:spacing w:after="160" w:line="276" w:lineRule="auto"/>
        <w:jc w:val="both"/>
        <w:rPr>
          <w:rFonts w:ascii="Tahoma" w:hAnsi="Tahoma" w:cs="Tahoma"/>
          <w:szCs w:val="18"/>
          <w:highlight w:val="lightGray"/>
        </w:rPr>
      </w:pPr>
      <w:r w:rsidRPr="008B458B">
        <w:rPr>
          <w:rFonts w:ascii="Tahoma" w:hAnsi="Tahoma" w:cs="Tahoma"/>
          <w:szCs w:val="18"/>
          <w:highlight w:val="lightGray"/>
        </w:rPr>
        <w:t xml:space="preserve">If you decide to use the list of farms as sampling frame, you should still remember about the need for geographic representation – you could use multi-stage approach (first selecting provinces, </w:t>
      </w:r>
      <w:proofErr w:type="gramStart"/>
      <w:r w:rsidRPr="008B458B">
        <w:rPr>
          <w:rFonts w:ascii="Tahoma" w:hAnsi="Tahoma" w:cs="Tahoma"/>
          <w:szCs w:val="18"/>
          <w:highlight w:val="lightGray"/>
        </w:rPr>
        <w:t>than</w:t>
      </w:r>
      <w:proofErr w:type="gramEnd"/>
      <w:r w:rsidRPr="008B458B">
        <w:rPr>
          <w:rFonts w:ascii="Tahoma" w:hAnsi="Tahoma" w:cs="Tahoma"/>
          <w:szCs w:val="18"/>
          <w:highlight w:val="lightGray"/>
        </w:rPr>
        <w:t xml:space="preserve"> sub-regions, </w:t>
      </w:r>
      <w:proofErr w:type="gramStart"/>
      <w:r w:rsidRPr="008B458B">
        <w:rPr>
          <w:rFonts w:ascii="Tahoma" w:hAnsi="Tahoma" w:cs="Tahoma"/>
          <w:szCs w:val="18"/>
          <w:highlight w:val="lightGray"/>
        </w:rPr>
        <w:t>than</w:t>
      </w:r>
      <w:proofErr w:type="gramEnd"/>
      <w:r w:rsidRPr="008B458B">
        <w:rPr>
          <w:rFonts w:ascii="Tahoma" w:hAnsi="Tahoma" w:cs="Tahoma"/>
          <w:szCs w:val="18"/>
          <w:highlight w:val="lightGray"/>
        </w:rPr>
        <w:t xml:space="preserve"> farms withing the regions.</w:t>
      </w:r>
    </w:p>
    <w:p w14:paraId="5596E9F0" w14:textId="77777777" w:rsidR="005B0868" w:rsidRPr="008B458B" w:rsidRDefault="005B0868" w:rsidP="00EF3E10">
      <w:pPr>
        <w:spacing w:line="276" w:lineRule="auto"/>
        <w:jc w:val="both"/>
        <w:rPr>
          <w:rFonts w:cs="Tahoma"/>
          <w:szCs w:val="18"/>
        </w:rPr>
      </w:pPr>
      <w:r w:rsidRPr="008B458B">
        <w:rPr>
          <w:rFonts w:cs="Tahoma"/>
          <w:szCs w:val="18"/>
          <w:highlight w:val="lightGray"/>
        </w:rPr>
        <w:t>You must weigh the desired sampling size with the budget available.</w:t>
      </w:r>
    </w:p>
    <w:p w14:paraId="199983E4" w14:textId="4C2BAE9A" w:rsidR="005B0868" w:rsidRPr="008B458B" w:rsidRDefault="005B0868" w:rsidP="00EF3E10">
      <w:pPr>
        <w:spacing w:line="276" w:lineRule="auto"/>
        <w:jc w:val="both"/>
        <w:rPr>
          <w:rFonts w:cs="Tahoma"/>
          <w:szCs w:val="18"/>
        </w:rPr>
      </w:pPr>
    </w:p>
    <w:p w14:paraId="3165844A" w14:textId="77777777" w:rsidR="005B0868" w:rsidRPr="008B458B" w:rsidRDefault="005B0868" w:rsidP="00EF3E10">
      <w:pPr>
        <w:spacing w:line="276" w:lineRule="auto"/>
        <w:jc w:val="both"/>
        <w:rPr>
          <w:rFonts w:cs="Tahoma"/>
          <w:szCs w:val="18"/>
        </w:rPr>
      </w:pPr>
      <w:r w:rsidRPr="008B458B">
        <w:rPr>
          <w:rFonts w:cs="Tahoma"/>
          <w:szCs w:val="18"/>
        </w:rPr>
        <w:t>With your statistician you revise the map of registered goat milk-producing farms (Figure 2). You see that the milk-producing farms are not evenly distributed, i.e., there are areas without any single farm and many areas with only few small farms. You agree that your primary sampling unit should be a farm. To assure good geographic representation, you propose a multi-stage sampling. First, you will select provinces stratified by known TBE endemic and non-endemic regions. You decide to limit the study to 9 out of 16 provinces, to address logistical constrains of the veterinary team related to travelling to distant locations. Second, you will select an equal number of farms in each province, each farm located in a different district, and test 15 goats randomly selected from each farm.</w:t>
      </w:r>
    </w:p>
    <w:p w14:paraId="1E90E925" w14:textId="77777777" w:rsidR="005B0868" w:rsidRPr="008B458B" w:rsidRDefault="005B0868" w:rsidP="00EF3E10">
      <w:pPr>
        <w:spacing w:line="276" w:lineRule="auto"/>
        <w:jc w:val="both"/>
        <w:rPr>
          <w:rFonts w:cs="Tahoma"/>
          <w:szCs w:val="18"/>
        </w:rPr>
      </w:pPr>
      <w:r w:rsidRPr="008B458B">
        <w:rPr>
          <w:rFonts w:cs="Tahoma"/>
          <w:szCs w:val="18"/>
        </w:rPr>
        <w:t>This approach, equivalent to cluster sampling (where farms are clusters), will enable selecting a fair representation of farms located in “pilot” provinces and address your shortcomings:</w:t>
      </w:r>
    </w:p>
    <w:p w14:paraId="384CF740" w14:textId="77777777" w:rsidR="005B0868" w:rsidRPr="008B458B" w:rsidRDefault="005B0868" w:rsidP="005667A2">
      <w:pPr>
        <w:pStyle w:val="ListParagraph"/>
        <w:numPr>
          <w:ilvl w:val="0"/>
          <w:numId w:val="13"/>
        </w:numPr>
        <w:spacing w:after="160" w:line="276" w:lineRule="auto"/>
        <w:jc w:val="both"/>
        <w:rPr>
          <w:rFonts w:ascii="Tahoma" w:hAnsi="Tahoma" w:cs="Tahoma"/>
          <w:szCs w:val="18"/>
        </w:rPr>
      </w:pPr>
      <w:r w:rsidRPr="008B458B">
        <w:rPr>
          <w:rFonts w:ascii="Tahoma" w:hAnsi="Tahoma" w:cs="Tahoma"/>
          <w:szCs w:val="18"/>
          <w:u w:val="single"/>
        </w:rPr>
        <w:t>You do not have a list of registered farms</w:t>
      </w:r>
      <w:r w:rsidRPr="008B458B">
        <w:rPr>
          <w:rFonts w:ascii="Tahoma" w:hAnsi="Tahoma" w:cs="Tahoma"/>
          <w:szCs w:val="18"/>
        </w:rPr>
        <w:t xml:space="preserve">. Therefore, you will not have a sampling frame that would allow you drawing a representative sample. </w:t>
      </w:r>
    </w:p>
    <w:p w14:paraId="7BB61EAC" w14:textId="77777777" w:rsidR="005B0868" w:rsidRPr="008B458B" w:rsidRDefault="005B0868" w:rsidP="005667A2">
      <w:pPr>
        <w:pStyle w:val="ListParagraph"/>
        <w:numPr>
          <w:ilvl w:val="0"/>
          <w:numId w:val="13"/>
        </w:numPr>
        <w:spacing w:after="160" w:line="276" w:lineRule="auto"/>
        <w:jc w:val="both"/>
        <w:rPr>
          <w:rFonts w:ascii="Tahoma" w:hAnsi="Tahoma" w:cs="Tahoma"/>
          <w:szCs w:val="18"/>
        </w:rPr>
      </w:pPr>
      <w:r w:rsidRPr="008B458B">
        <w:rPr>
          <w:rFonts w:ascii="Tahoma" w:hAnsi="Tahoma" w:cs="Tahoma"/>
          <w:szCs w:val="18"/>
          <w:u w:val="single"/>
        </w:rPr>
        <w:t>Your budget does not allow having too many farms located far away from each other</w:t>
      </w:r>
      <w:r w:rsidRPr="008B458B">
        <w:rPr>
          <w:rFonts w:ascii="Tahoma" w:hAnsi="Tahoma" w:cs="Tahoma"/>
          <w:szCs w:val="18"/>
        </w:rPr>
        <w:t>. This would increase the cost of travel of the field workers and create challenges with transporting the specimens.</w:t>
      </w:r>
    </w:p>
    <w:p w14:paraId="33571B94" w14:textId="59FB3D6F" w:rsidR="005B0868" w:rsidRPr="008B458B" w:rsidRDefault="005B0868" w:rsidP="00E65A3C">
      <w:pPr>
        <w:spacing w:after="240" w:line="276" w:lineRule="auto"/>
        <w:jc w:val="both"/>
        <w:rPr>
          <w:rFonts w:cs="Tahoma"/>
          <w:szCs w:val="18"/>
        </w:rPr>
      </w:pPr>
      <w:r w:rsidRPr="008B458B">
        <w:rPr>
          <w:rFonts w:cs="Tahoma"/>
          <w:szCs w:val="18"/>
        </w:rPr>
        <w:t>The advantage of having goats and not humans as subjects, is that on each farm, you will be able to draw specimens from randomly selected goats, without asking them for permission. Nevertheless, you still need to consider ethical issues related to investigating animals. The best would be to consult relevant online resources and consult a specialised ethical committee.</w:t>
      </w:r>
    </w:p>
    <w:p w14:paraId="2FC9DBA0" w14:textId="75CC24B2" w:rsidR="005B0868" w:rsidRPr="008B458B" w:rsidRDefault="005B0868" w:rsidP="00EF3E10">
      <w:pPr>
        <w:pStyle w:val="Subheading"/>
        <w:spacing w:line="276" w:lineRule="auto"/>
        <w:rPr>
          <w:sz w:val="18"/>
        </w:rPr>
      </w:pPr>
      <w:r w:rsidRPr="008B458B">
        <w:rPr>
          <w:sz w:val="18"/>
        </w:rPr>
        <w:t>Q</w:t>
      </w:r>
      <w:r w:rsidR="009D12D8" w:rsidRPr="008B458B">
        <w:rPr>
          <w:sz w:val="18"/>
        </w:rPr>
        <w:t xml:space="preserve">uestion </w:t>
      </w:r>
      <w:r w:rsidRPr="008B458B">
        <w:rPr>
          <w:sz w:val="18"/>
        </w:rPr>
        <w:t>9: Why do you want to screen animals in both endemic and non-endemic regions?</w:t>
      </w:r>
    </w:p>
    <w:p w14:paraId="6DFB6150" w14:textId="77777777" w:rsidR="005B0868" w:rsidRPr="008B458B" w:rsidRDefault="005B0868" w:rsidP="00EF3E10">
      <w:pPr>
        <w:spacing w:line="276" w:lineRule="auto"/>
        <w:jc w:val="both"/>
        <w:rPr>
          <w:rFonts w:cs="Tahoma"/>
          <w:szCs w:val="18"/>
          <w:highlight w:val="lightGray"/>
        </w:rPr>
      </w:pPr>
      <w:r w:rsidRPr="008B458B">
        <w:rPr>
          <w:rFonts w:cs="Tahoma"/>
          <w:szCs w:val="18"/>
          <w:highlight w:val="lightGray"/>
        </w:rPr>
        <w:t xml:space="preserve">Screening in endemic regions is necessary to check if goats can be reliable “sentinels” of TBE infection </w:t>
      </w:r>
      <w:proofErr w:type="gramStart"/>
      <w:r w:rsidRPr="008B458B">
        <w:rPr>
          <w:rFonts w:cs="Tahoma"/>
          <w:szCs w:val="18"/>
          <w:highlight w:val="lightGray"/>
        </w:rPr>
        <w:t>in a given</w:t>
      </w:r>
      <w:proofErr w:type="gramEnd"/>
      <w:r w:rsidRPr="008B458B">
        <w:rPr>
          <w:rFonts w:cs="Tahoma"/>
          <w:szCs w:val="18"/>
          <w:highlight w:val="lightGray"/>
        </w:rPr>
        <w:t xml:space="preserve"> catchment area. </w:t>
      </w:r>
    </w:p>
    <w:p w14:paraId="5FD1323F" w14:textId="77777777" w:rsidR="005B0868" w:rsidRPr="008B458B" w:rsidRDefault="005B0868" w:rsidP="00EF3E10">
      <w:pPr>
        <w:spacing w:line="276" w:lineRule="auto"/>
        <w:jc w:val="both"/>
        <w:rPr>
          <w:rFonts w:cs="Tahoma"/>
          <w:szCs w:val="18"/>
          <w:highlight w:val="lightGray"/>
        </w:rPr>
      </w:pPr>
      <w:r w:rsidRPr="008B458B">
        <w:rPr>
          <w:rFonts w:cs="Tahoma"/>
          <w:szCs w:val="18"/>
          <w:highlight w:val="lightGray"/>
        </w:rPr>
        <w:t>Screening in non-endemic areas is to find evidence that they are indeed free of TBE.</w:t>
      </w:r>
    </w:p>
    <w:p w14:paraId="77818236" w14:textId="77777777" w:rsidR="005B0868" w:rsidRPr="008B458B" w:rsidRDefault="005B0868" w:rsidP="00EF3E10">
      <w:pPr>
        <w:spacing w:line="276" w:lineRule="auto"/>
        <w:jc w:val="both"/>
        <w:rPr>
          <w:rFonts w:cs="Tahoma"/>
          <w:szCs w:val="18"/>
        </w:rPr>
      </w:pPr>
      <w:r w:rsidRPr="008B458B">
        <w:rPr>
          <w:rFonts w:cs="Tahoma"/>
          <w:szCs w:val="18"/>
          <w:highlight w:val="lightGray"/>
        </w:rPr>
        <w:t>Overall, reliable monitoring of TBE endemic areas will help with adjusting vaccine recommendations for residents of endemic areas and visitors/travellers.</w:t>
      </w:r>
    </w:p>
    <w:p w14:paraId="7FEEF961" w14:textId="33A8C7C3" w:rsidR="005B0868" w:rsidRPr="008B458B" w:rsidRDefault="005B0868" w:rsidP="00EF3E10">
      <w:pPr>
        <w:spacing w:line="276" w:lineRule="auto"/>
        <w:jc w:val="both"/>
        <w:rPr>
          <w:rFonts w:cs="Tahoma"/>
          <w:szCs w:val="18"/>
        </w:rPr>
      </w:pPr>
    </w:p>
    <w:p w14:paraId="0DE1F77A" w14:textId="77777777" w:rsidR="005B0868" w:rsidRPr="008B458B" w:rsidRDefault="005B0868" w:rsidP="00EF3E10">
      <w:pPr>
        <w:spacing w:line="276" w:lineRule="auto"/>
        <w:jc w:val="both"/>
        <w:rPr>
          <w:rFonts w:cs="Tahoma"/>
          <w:szCs w:val="18"/>
        </w:rPr>
      </w:pPr>
      <w:r w:rsidRPr="008B458B">
        <w:rPr>
          <w:rFonts w:cs="Tahoma"/>
          <w:szCs w:val="18"/>
        </w:rPr>
        <w:t>Your statistician asks why you cannot just select farms in regions not reporting human TBE cases. You explain that in your pilot study the main hypothesis is that goats roaming freely in a few kilometres radius around the farm and collecting lots of ticks, may serve a sentinel of TBE virus presence and potential risk for humans during outdoor activities. To check such a hypothesis, one needs to both confirm that goats are positive in the known endemic areas and negative in the areas where the virus is absent. You just need to make sure to include in your protocol a strict requirement to exclude goats that were moved between regions during their lifetime, i.e., who were not born on investigated farms.</w:t>
      </w:r>
    </w:p>
    <w:p w14:paraId="30DFB2E7" w14:textId="77777777" w:rsidR="005B0868" w:rsidRPr="008B458B" w:rsidRDefault="005B0868" w:rsidP="00EF3E10">
      <w:pPr>
        <w:spacing w:line="276" w:lineRule="auto"/>
        <w:jc w:val="both"/>
        <w:rPr>
          <w:rFonts w:cs="Tahoma"/>
          <w:szCs w:val="18"/>
        </w:rPr>
      </w:pPr>
      <w:r w:rsidRPr="008B458B">
        <w:rPr>
          <w:rFonts w:cs="Tahoma"/>
          <w:szCs w:val="18"/>
        </w:rPr>
        <w:t xml:space="preserve">You cannot forget about the minimum sample size estimation. You use the </w:t>
      </w:r>
      <w:proofErr w:type="spellStart"/>
      <w:r w:rsidRPr="008B458B">
        <w:rPr>
          <w:rFonts w:cs="Tahoma"/>
          <w:szCs w:val="18"/>
        </w:rPr>
        <w:t>OpenEpi</w:t>
      </w:r>
      <w:proofErr w:type="spellEnd"/>
      <w:r w:rsidRPr="008B458B">
        <w:rPr>
          <w:rFonts w:cs="Tahoma"/>
          <w:szCs w:val="18"/>
        </w:rPr>
        <w:t xml:space="preserve"> online calculator (</w:t>
      </w:r>
      <w:hyperlink r:id="rId17" w:history="1">
        <w:r w:rsidRPr="008B458B">
          <w:rPr>
            <w:rStyle w:val="Hyperlink"/>
            <w:rFonts w:cs="Tahoma"/>
            <w:szCs w:val="18"/>
          </w:rPr>
          <w:t>https://www.openepi.com/Menu/OE_Menu.htm</w:t>
        </w:r>
      </w:hyperlink>
      <w:r w:rsidRPr="008B458B">
        <w:rPr>
          <w:rFonts w:cs="Tahoma"/>
          <w:szCs w:val="18"/>
        </w:rPr>
        <w:t>), and agree on the following assumptions:</w:t>
      </w:r>
    </w:p>
    <w:p w14:paraId="10DF0882" w14:textId="77777777" w:rsidR="005B0868" w:rsidRPr="008B458B" w:rsidRDefault="005B0868" w:rsidP="005667A2">
      <w:pPr>
        <w:pStyle w:val="ListParagraph"/>
        <w:numPr>
          <w:ilvl w:val="0"/>
          <w:numId w:val="13"/>
        </w:numPr>
        <w:spacing w:after="160" w:line="276" w:lineRule="auto"/>
        <w:jc w:val="both"/>
        <w:rPr>
          <w:rFonts w:ascii="Tahoma" w:hAnsi="Tahoma" w:cs="Tahoma"/>
          <w:szCs w:val="18"/>
        </w:rPr>
      </w:pPr>
      <w:r w:rsidRPr="008B458B">
        <w:rPr>
          <w:rFonts w:ascii="Tahoma" w:hAnsi="Tahoma" w:cs="Tahoma"/>
          <w:szCs w:val="18"/>
        </w:rPr>
        <w:t>In endemic regions, you anticipate 7.5% seropositive goats, confidence limits +/-3%, design effect of 1.5. You obtain a minimum sample of 420 goats (=28 farms</w:t>
      </w:r>
      <w:proofErr w:type="gramStart"/>
      <w:r w:rsidRPr="008B458B">
        <w:rPr>
          <w:rFonts w:ascii="Tahoma" w:hAnsi="Tahoma" w:cs="Tahoma"/>
          <w:szCs w:val="18"/>
        </w:rPr>
        <w:t>);</w:t>
      </w:r>
      <w:proofErr w:type="gramEnd"/>
      <w:r w:rsidRPr="008B458B">
        <w:rPr>
          <w:rFonts w:ascii="Tahoma" w:hAnsi="Tahoma" w:cs="Tahoma"/>
          <w:szCs w:val="18"/>
        </w:rPr>
        <w:t xml:space="preserve"> </w:t>
      </w:r>
    </w:p>
    <w:p w14:paraId="1FFEE30B" w14:textId="281F32BF" w:rsidR="005B0868" w:rsidRPr="008B458B" w:rsidRDefault="005B0868" w:rsidP="00EF3E10">
      <w:pPr>
        <w:pStyle w:val="ListParagraph"/>
        <w:numPr>
          <w:ilvl w:val="0"/>
          <w:numId w:val="13"/>
        </w:numPr>
        <w:spacing w:after="160" w:line="276" w:lineRule="auto"/>
        <w:jc w:val="both"/>
        <w:rPr>
          <w:rFonts w:ascii="Tahoma" w:hAnsi="Tahoma" w:cs="Tahoma"/>
          <w:szCs w:val="18"/>
        </w:rPr>
      </w:pPr>
      <w:r w:rsidRPr="008B458B">
        <w:rPr>
          <w:rFonts w:ascii="Tahoma" w:hAnsi="Tahoma" w:cs="Tahoma"/>
          <w:szCs w:val="18"/>
        </w:rPr>
        <w:t>In non-endemic regions, you anticipate 2.5% seropositive goats, confidence limits +/-1.75%, design effect of 2. You obtain a minimum sample of 594 goats (=40 farms).</w:t>
      </w:r>
    </w:p>
    <w:p w14:paraId="73F8629B" w14:textId="77777777" w:rsidR="009D12D8" w:rsidRDefault="005B0868" w:rsidP="00EF3E10">
      <w:pPr>
        <w:pStyle w:val="EC-Title-2"/>
        <w:spacing w:line="276" w:lineRule="auto"/>
      </w:pPr>
      <w:bookmarkStart w:id="5" w:name="_Toc219908984"/>
      <w:r w:rsidRPr="00873D96">
        <w:t>Part 3: Implementation of the intersectoral project</w:t>
      </w:r>
      <w:bookmarkEnd w:id="5"/>
      <w:r w:rsidRPr="00873D96">
        <w:t xml:space="preserve"> </w:t>
      </w:r>
    </w:p>
    <w:p w14:paraId="1058E00F" w14:textId="1864A4F9" w:rsidR="005B0868" w:rsidRPr="008B458B" w:rsidRDefault="009D12D8" w:rsidP="009D12D8">
      <w:pPr>
        <w:pStyle w:val="Expectedduration"/>
        <w:rPr>
          <w:b/>
          <w:sz w:val="18"/>
          <w:szCs w:val="20"/>
        </w:rPr>
      </w:pPr>
      <w:r w:rsidRPr="008B458B">
        <w:rPr>
          <w:sz w:val="18"/>
          <w:szCs w:val="18"/>
          <w:highlight w:val="lightGray"/>
        </w:rPr>
        <w:t>Expected duration:</w:t>
      </w:r>
      <w:r w:rsidR="005B0868" w:rsidRPr="008B458B">
        <w:rPr>
          <w:sz w:val="18"/>
          <w:szCs w:val="18"/>
          <w:highlight w:val="lightGray"/>
        </w:rPr>
        <w:t xml:space="preserve"> 30 minutes</w:t>
      </w:r>
    </w:p>
    <w:p w14:paraId="3C9868BB" w14:textId="77777777" w:rsidR="005B0868" w:rsidRPr="008B458B" w:rsidRDefault="005B0868" w:rsidP="00EF3E10">
      <w:pPr>
        <w:spacing w:line="276" w:lineRule="auto"/>
        <w:jc w:val="both"/>
        <w:rPr>
          <w:rFonts w:cs="Tahoma"/>
          <w:szCs w:val="18"/>
        </w:rPr>
      </w:pPr>
      <w:r w:rsidRPr="008B458B">
        <w:rPr>
          <w:rFonts w:cs="Tahoma"/>
          <w:szCs w:val="18"/>
        </w:rPr>
        <w:lastRenderedPageBreak/>
        <w:t>According to your sample size estimation, to achieve required precision, you need to test at least 420 goat sera in four TBE endemic provinces and 594 goat sera in five non-endemic provinces. This means that you would aim to include at least 68 farms and collect 15 specimens at each farm. Therefore, considering that at least 10% of farms may refuse participation, you decide to visit at least 76 farms, eight to nine farms in each of the nine provinces. This approach required compromising lower precision of your estimates in the non-endemic provinces and higher precision of your estimates in the endemic provinces, as you probably noticed during the sample size estimation.</w:t>
      </w:r>
    </w:p>
    <w:p w14:paraId="3DF69A23" w14:textId="77777777" w:rsidR="005B0868" w:rsidRPr="008B458B" w:rsidRDefault="005B0868" w:rsidP="00EF3E10">
      <w:pPr>
        <w:spacing w:line="276" w:lineRule="auto"/>
        <w:jc w:val="both"/>
        <w:rPr>
          <w:rFonts w:cs="Tahoma"/>
          <w:szCs w:val="18"/>
        </w:rPr>
      </w:pPr>
      <w:r w:rsidRPr="008B458B">
        <w:rPr>
          <w:rFonts w:cs="Tahoma"/>
          <w:szCs w:val="18"/>
        </w:rPr>
        <w:t>You meet with the veterinary team and present your protocol. After considering logistical aspects, they agree with most procedures but would like to select the farms from their own list to minimise travelling time and costs. Together, you develop the list of materials needed for the field trip (sample collection tubes, syringes, printed questionnaires to collect milk-production and milk-consumption practices at the farms, basic information on goat specimens).</w:t>
      </w:r>
    </w:p>
    <w:p w14:paraId="10955B52" w14:textId="18C1AFFC" w:rsidR="009D12D8" w:rsidRPr="008B458B" w:rsidRDefault="005B0868" w:rsidP="00E65A3C">
      <w:pPr>
        <w:spacing w:after="240" w:line="276" w:lineRule="auto"/>
        <w:jc w:val="both"/>
        <w:rPr>
          <w:rFonts w:cs="Tahoma"/>
          <w:szCs w:val="18"/>
        </w:rPr>
      </w:pPr>
      <w:r w:rsidRPr="008B458B">
        <w:rPr>
          <w:rFonts w:cs="Tahoma"/>
          <w:szCs w:val="18"/>
        </w:rPr>
        <w:t>The veterinary team proposes that they will apply for the ethical clearance of their university ethical committee. While waiting for ethical clearance, you organise additional meetings, where you review the quality assurance procedures, go through the inclusion and exclusion criteria. Finally, the ethical committee approves your study, and the veterinary team swiftly organises the field trip.</w:t>
      </w:r>
    </w:p>
    <w:p w14:paraId="77022D90" w14:textId="6EA69D95" w:rsidR="005B0868" w:rsidRPr="008B458B" w:rsidRDefault="005B0868" w:rsidP="00EF3E10">
      <w:pPr>
        <w:pStyle w:val="Subheading"/>
        <w:spacing w:line="276" w:lineRule="auto"/>
        <w:rPr>
          <w:bCs/>
          <w:sz w:val="18"/>
        </w:rPr>
      </w:pPr>
      <w:r w:rsidRPr="008B458B">
        <w:rPr>
          <w:bCs/>
          <w:sz w:val="18"/>
        </w:rPr>
        <w:t>Q</w:t>
      </w:r>
      <w:r w:rsidR="009D12D8" w:rsidRPr="008B458B">
        <w:rPr>
          <w:bCs/>
          <w:sz w:val="18"/>
        </w:rPr>
        <w:t xml:space="preserve">uestion </w:t>
      </w:r>
      <w:r w:rsidRPr="008B458B">
        <w:rPr>
          <w:bCs/>
          <w:sz w:val="18"/>
        </w:rPr>
        <w:t>10: How could you plan quality assurance in a subcontracted field work?</w:t>
      </w:r>
    </w:p>
    <w:p w14:paraId="299AD431" w14:textId="77777777" w:rsidR="005B0868" w:rsidRPr="008B458B" w:rsidRDefault="005B0868" w:rsidP="00EF3E10">
      <w:pPr>
        <w:spacing w:line="276" w:lineRule="auto"/>
        <w:jc w:val="both"/>
        <w:rPr>
          <w:rFonts w:cs="Tahoma"/>
          <w:szCs w:val="18"/>
          <w:highlight w:val="lightGray"/>
        </w:rPr>
      </w:pPr>
      <w:r w:rsidRPr="008B458B">
        <w:rPr>
          <w:rFonts w:cs="Tahoma"/>
          <w:szCs w:val="18"/>
          <w:highlight w:val="lightGray"/>
        </w:rPr>
        <w:t>The quality assurance should be a part of the protocol. It should include:</w:t>
      </w:r>
    </w:p>
    <w:p w14:paraId="33CB1E6A" w14:textId="77777777" w:rsidR="005B0868" w:rsidRPr="008B458B" w:rsidRDefault="005B0868" w:rsidP="005667A2">
      <w:pPr>
        <w:pStyle w:val="ListParagraph"/>
        <w:numPr>
          <w:ilvl w:val="0"/>
          <w:numId w:val="13"/>
        </w:numPr>
        <w:spacing w:after="160" w:line="276" w:lineRule="auto"/>
        <w:jc w:val="both"/>
        <w:rPr>
          <w:rFonts w:ascii="Tahoma" w:hAnsi="Tahoma" w:cs="Tahoma"/>
          <w:szCs w:val="18"/>
          <w:highlight w:val="lightGray"/>
        </w:rPr>
      </w:pPr>
      <w:r w:rsidRPr="008B458B">
        <w:rPr>
          <w:rFonts w:ascii="Tahoma" w:hAnsi="Tahoma" w:cs="Tahoma"/>
          <w:szCs w:val="18"/>
          <w:highlight w:val="lightGray"/>
        </w:rPr>
        <w:t>Revision of the protocol by all members of the team,</w:t>
      </w:r>
    </w:p>
    <w:p w14:paraId="125A8E58" w14:textId="77777777" w:rsidR="005B0868" w:rsidRPr="008B458B" w:rsidRDefault="005B0868" w:rsidP="005667A2">
      <w:pPr>
        <w:pStyle w:val="ListParagraph"/>
        <w:numPr>
          <w:ilvl w:val="0"/>
          <w:numId w:val="13"/>
        </w:numPr>
        <w:spacing w:after="160" w:line="276" w:lineRule="auto"/>
        <w:jc w:val="both"/>
        <w:rPr>
          <w:rFonts w:ascii="Tahoma" w:hAnsi="Tahoma" w:cs="Tahoma"/>
          <w:szCs w:val="18"/>
          <w:highlight w:val="lightGray"/>
        </w:rPr>
      </w:pPr>
      <w:r w:rsidRPr="008B458B">
        <w:rPr>
          <w:rFonts w:ascii="Tahoma" w:hAnsi="Tahoma" w:cs="Tahoma"/>
          <w:szCs w:val="18"/>
          <w:highlight w:val="lightGray"/>
        </w:rPr>
        <w:t>Revision of the protocol by external experts (second pair of eyes),</w:t>
      </w:r>
    </w:p>
    <w:p w14:paraId="37138489" w14:textId="77777777" w:rsidR="005B0868" w:rsidRPr="008B458B" w:rsidRDefault="005B0868" w:rsidP="005667A2">
      <w:pPr>
        <w:pStyle w:val="ListParagraph"/>
        <w:numPr>
          <w:ilvl w:val="0"/>
          <w:numId w:val="13"/>
        </w:numPr>
        <w:spacing w:after="160" w:line="276" w:lineRule="auto"/>
        <w:jc w:val="both"/>
        <w:rPr>
          <w:rFonts w:ascii="Tahoma" w:hAnsi="Tahoma" w:cs="Tahoma"/>
          <w:szCs w:val="18"/>
          <w:highlight w:val="lightGray"/>
        </w:rPr>
      </w:pPr>
      <w:r w:rsidRPr="008B458B">
        <w:rPr>
          <w:rFonts w:ascii="Tahoma" w:hAnsi="Tahoma" w:cs="Tahoma"/>
          <w:szCs w:val="18"/>
          <w:highlight w:val="lightGray"/>
        </w:rPr>
        <w:t>Thorough training of the field workers (interviewers), to make sure all procedures are followed,</w:t>
      </w:r>
    </w:p>
    <w:p w14:paraId="02D048F3" w14:textId="77777777" w:rsidR="005B0868" w:rsidRPr="008B458B" w:rsidRDefault="005B0868" w:rsidP="005667A2">
      <w:pPr>
        <w:pStyle w:val="ListParagraph"/>
        <w:numPr>
          <w:ilvl w:val="0"/>
          <w:numId w:val="13"/>
        </w:numPr>
        <w:spacing w:after="160" w:line="276" w:lineRule="auto"/>
        <w:jc w:val="both"/>
        <w:rPr>
          <w:rFonts w:ascii="Tahoma" w:hAnsi="Tahoma" w:cs="Tahoma"/>
          <w:szCs w:val="18"/>
          <w:highlight w:val="lightGray"/>
        </w:rPr>
      </w:pPr>
      <w:r w:rsidRPr="008B458B">
        <w:rPr>
          <w:rFonts w:ascii="Tahoma" w:hAnsi="Tahoma" w:cs="Tahoma"/>
          <w:szCs w:val="18"/>
          <w:highlight w:val="lightGray"/>
        </w:rPr>
        <w:t>Supervision of field workers during selected field trips,</w:t>
      </w:r>
    </w:p>
    <w:p w14:paraId="0B8B4934" w14:textId="77777777" w:rsidR="005B0868" w:rsidRPr="008B458B" w:rsidRDefault="005B0868" w:rsidP="005667A2">
      <w:pPr>
        <w:pStyle w:val="ListParagraph"/>
        <w:numPr>
          <w:ilvl w:val="0"/>
          <w:numId w:val="13"/>
        </w:numPr>
        <w:spacing w:after="160" w:line="276" w:lineRule="auto"/>
        <w:jc w:val="both"/>
        <w:rPr>
          <w:rFonts w:ascii="Tahoma" w:hAnsi="Tahoma" w:cs="Tahoma"/>
          <w:szCs w:val="18"/>
          <w:highlight w:val="lightGray"/>
        </w:rPr>
      </w:pPr>
      <w:r w:rsidRPr="008B458B">
        <w:rPr>
          <w:rFonts w:ascii="Tahoma" w:hAnsi="Tahoma" w:cs="Tahoma"/>
          <w:szCs w:val="18"/>
          <w:highlight w:val="lightGray"/>
        </w:rPr>
        <w:t>Post-implementation monitoring of selected farms.</w:t>
      </w:r>
    </w:p>
    <w:p w14:paraId="798408D6" w14:textId="77777777" w:rsidR="005B0868" w:rsidRPr="008B458B" w:rsidRDefault="005B0868" w:rsidP="00EF3E10">
      <w:pPr>
        <w:spacing w:line="276" w:lineRule="auto"/>
        <w:jc w:val="both"/>
        <w:rPr>
          <w:rFonts w:cs="Tahoma"/>
          <w:szCs w:val="18"/>
        </w:rPr>
      </w:pPr>
      <w:r w:rsidRPr="008B458B">
        <w:rPr>
          <w:rFonts w:cs="Tahoma"/>
          <w:szCs w:val="18"/>
          <w:highlight w:val="lightGray"/>
        </w:rPr>
        <w:t>Not all the QA procedures are always required. Having too many procedures can also increase cost. However, in a collaboration based on trust, the subcontracted team should accept all processes that improve the quality of the study. If they have a problem with any of the study procedures, they should propose changes to the study protocol.</w:t>
      </w:r>
    </w:p>
    <w:p w14:paraId="5953EC5F" w14:textId="0A057B87" w:rsidR="005B0868" w:rsidRPr="008B458B" w:rsidRDefault="005B0868" w:rsidP="00EF3E10">
      <w:pPr>
        <w:spacing w:line="276" w:lineRule="auto"/>
        <w:jc w:val="both"/>
        <w:rPr>
          <w:rFonts w:cs="Tahoma"/>
          <w:szCs w:val="18"/>
        </w:rPr>
      </w:pPr>
    </w:p>
    <w:p w14:paraId="039FE623" w14:textId="77777777" w:rsidR="005B0868" w:rsidRPr="008B458B" w:rsidRDefault="005B0868" w:rsidP="00EF3E10">
      <w:pPr>
        <w:spacing w:line="276" w:lineRule="auto"/>
        <w:jc w:val="both"/>
        <w:rPr>
          <w:rFonts w:cs="Tahoma"/>
          <w:szCs w:val="18"/>
        </w:rPr>
      </w:pPr>
      <w:r w:rsidRPr="008B458B">
        <w:rPr>
          <w:rFonts w:cs="Tahoma"/>
          <w:szCs w:val="18"/>
        </w:rPr>
        <w:t xml:space="preserve">The veterinary team is indeed extremely efficient. After a week, they bring large bags with collected and frozen sera with the documentation. Your team at the Institute proceeds with the validation of human serologic assay to test biological specimens from goats. Following successful validation of these tests, all the specimens are being tested. </w:t>
      </w:r>
    </w:p>
    <w:p w14:paraId="284C763A" w14:textId="77777777" w:rsidR="005B0868" w:rsidRPr="008B458B" w:rsidRDefault="005B0868" w:rsidP="00EF3E10">
      <w:pPr>
        <w:spacing w:line="276" w:lineRule="auto"/>
        <w:jc w:val="both"/>
        <w:rPr>
          <w:rFonts w:cs="Tahoma"/>
          <w:szCs w:val="18"/>
        </w:rPr>
      </w:pPr>
      <w:r w:rsidRPr="008B458B">
        <w:rPr>
          <w:rFonts w:cs="Tahoma"/>
          <w:szCs w:val="18"/>
        </w:rPr>
        <w:t>When you review the results, however, you notice that the veterinary team only visited 47 farms and collected 764 specimens. You call them and you learn that they visited farms that were scheduled previously for a routine health survey, and they just visited 8 farms per region in six regions according to the protocol. They never planned to visit the remaining three regions, since they were visited during the past two years. They offer to provide materials from the three remaining regions by randomly selecting sera from their archived serum bank. You agree on this solution, because it will allow you to assess the risk based on the location of the farms. Soon you receive a smaller bag with 358 frozen goat sera collected in 2010-2011 in 35 farms located in the three missing regions.</w:t>
      </w:r>
    </w:p>
    <w:p w14:paraId="18605AAD" w14:textId="77777777" w:rsidR="005B0868" w:rsidRPr="008B458B" w:rsidRDefault="005B0868" w:rsidP="00EF3E10">
      <w:pPr>
        <w:spacing w:line="276" w:lineRule="auto"/>
        <w:jc w:val="both"/>
        <w:rPr>
          <w:rFonts w:cs="Tahoma"/>
          <w:szCs w:val="18"/>
        </w:rPr>
      </w:pPr>
      <w:r w:rsidRPr="008B458B">
        <w:rPr>
          <w:rFonts w:cs="Tahoma"/>
          <w:szCs w:val="18"/>
        </w:rPr>
        <w:t>You summarise the results of the survey. Of 1,112 collected sera, 52 were positive for anti-TBEV antibodies, for an overall seroprevalence of 4.6% (95% CI 2.7-6.5). Seroprevalence in endemic regions was 27/339 (8.0%, 95% CI 3.5-12.5</w:t>
      </w:r>
      <w:proofErr w:type="gramStart"/>
      <w:r w:rsidRPr="008B458B">
        <w:rPr>
          <w:rFonts w:cs="Tahoma"/>
          <w:szCs w:val="18"/>
        </w:rPr>
        <w:t>), and</w:t>
      </w:r>
      <w:proofErr w:type="gramEnd"/>
      <w:r w:rsidRPr="008B458B">
        <w:rPr>
          <w:rFonts w:cs="Tahoma"/>
          <w:szCs w:val="18"/>
        </w:rPr>
        <w:t xml:space="preserve"> was higher compared to non-endemic regions – 25/783 (3.2%, 95% CI 1.4 – 5.0).</w:t>
      </w:r>
    </w:p>
    <w:p w14:paraId="0D9EC85D" w14:textId="77777777" w:rsidR="00565AC9" w:rsidRPr="00565AC9" w:rsidRDefault="00565AC9" w:rsidP="00EF3E10">
      <w:pPr>
        <w:spacing w:line="276" w:lineRule="auto"/>
        <w:jc w:val="both"/>
        <w:rPr>
          <w:rFonts w:cs="Tahoma"/>
          <w:szCs w:val="18"/>
        </w:rPr>
      </w:pPr>
    </w:p>
    <w:tbl>
      <w:tblPr>
        <w:tblW w:w="1034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838"/>
        <w:gridCol w:w="1701"/>
        <w:gridCol w:w="1985"/>
        <w:gridCol w:w="2273"/>
        <w:gridCol w:w="2546"/>
      </w:tblGrid>
      <w:tr w:rsidR="005B0868" w:rsidRPr="00565AC9" w14:paraId="3642A93E" w14:textId="77777777" w:rsidTr="00565AC9">
        <w:trPr>
          <w:trHeight w:val="434"/>
          <w:jc w:val="center"/>
        </w:trPr>
        <w:tc>
          <w:tcPr>
            <w:tcW w:w="1838" w:type="dxa"/>
            <w:vAlign w:val="center"/>
          </w:tcPr>
          <w:p w14:paraId="43835CE3" w14:textId="77777777" w:rsidR="005B0868" w:rsidRPr="00565AC9" w:rsidRDefault="005B0868" w:rsidP="00EF3E10">
            <w:pPr>
              <w:snapToGrid w:val="0"/>
              <w:spacing w:line="276" w:lineRule="auto"/>
              <w:jc w:val="both"/>
              <w:rPr>
                <w:rFonts w:cs="Tahoma"/>
                <w:b/>
                <w:bCs/>
                <w:szCs w:val="18"/>
                <w:lang w:val="en-US"/>
              </w:rPr>
            </w:pPr>
            <w:r w:rsidRPr="00565AC9">
              <w:rPr>
                <w:rFonts w:cs="Tahoma"/>
                <w:b/>
                <w:bCs/>
                <w:szCs w:val="18"/>
                <w:lang w:val="en-US"/>
              </w:rPr>
              <w:t>Goats age</w:t>
            </w:r>
          </w:p>
        </w:tc>
        <w:tc>
          <w:tcPr>
            <w:tcW w:w="1701" w:type="dxa"/>
            <w:vAlign w:val="center"/>
          </w:tcPr>
          <w:p w14:paraId="218F5997" w14:textId="77777777" w:rsidR="005B0868" w:rsidRPr="00565AC9" w:rsidRDefault="005B0868" w:rsidP="00EF3E10">
            <w:pPr>
              <w:snapToGrid w:val="0"/>
              <w:spacing w:line="276" w:lineRule="auto"/>
              <w:jc w:val="both"/>
              <w:rPr>
                <w:rFonts w:cs="Tahoma"/>
                <w:b/>
                <w:bCs/>
                <w:szCs w:val="18"/>
              </w:rPr>
            </w:pPr>
            <w:r w:rsidRPr="00565AC9">
              <w:rPr>
                <w:rFonts w:cs="Tahoma"/>
                <w:b/>
                <w:bCs/>
                <w:szCs w:val="18"/>
              </w:rPr>
              <w:t>Samples tested</w:t>
            </w:r>
          </w:p>
        </w:tc>
        <w:tc>
          <w:tcPr>
            <w:tcW w:w="1985" w:type="dxa"/>
            <w:vAlign w:val="center"/>
          </w:tcPr>
          <w:p w14:paraId="136CC9A1" w14:textId="77777777" w:rsidR="005B0868" w:rsidRPr="00565AC9" w:rsidRDefault="005B0868" w:rsidP="00EF3E10">
            <w:pPr>
              <w:snapToGrid w:val="0"/>
              <w:spacing w:line="276" w:lineRule="auto"/>
              <w:jc w:val="both"/>
              <w:rPr>
                <w:rFonts w:cs="Tahoma"/>
                <w:b/>
                <w:bCs/>
                <w:szCs w:val="18"/>
              </w:rPr>
            </w:pPr>
            <w:r w:rsidRPr="00565AC9">
              <w:rPr>
                <w:rFonts w:cs="Tahoma"/>
                <w:b/>
                <w:bCs/>
                <w:szCs w:val="18"/>
              </w:rPr>
              <w:t>TBEV IgG-positive</w:t>
            </w:r>
          </w:p>
        </w:tc>
        <w:tc>
          <w:tcPr>
            <w:tcW w:w="2273" w:type="dxa"/>
            <w:vAlign w:val="center"/>
          </w:tcPr>
          <w:p w14:paraId="7720887C" w14:textId="0C3EF3C2" w:rsidR="005B0868" w:rsidRPr="00565AC9" w:rsidRDefault="005B0868" w:rsidP="00EF3E10">
            <w:pPr>
              <w:snapToGrid w:val="0"/>
              <w:spacing w:line="276" w:lineRule="auto"/>
              <w:jc w:val="both"/>
              <w:rPr>
                <w:rFonts w:cs="Tahoma"/>
                <w:b/>
                <w:bCs/>
                <w:szCs w:val="18"/>
              </w:rPr>
            </w:pPr>
            <w:r w:rsidRPr="00565AC9">
              <w:rPr>
                <w:rFonts w:cs="Tahoma"/>
                <w:b/>
                <w:bCs/>
                <w:szCs w:val="18"/>
              </w:rPr>
              <w:t>Sero-prevalence</w:t>
            </w:r>
            <w:r w:rsidR="00565AC9">
              <w:rPr>
                <w:rFonts w:cs="Tahoma"/>
                <w:b/>
                <w:bCs/>
                <w:szCs w:val="18"/>
              </w:rPr>
              <w:t xml:space="preserve"> </w:t>
            </w:r>
            <w:r w:rsidRPr="00565AC9">
              <w:rPr>
                <w:rFonts w:cs="Tahoma"/>
                <w:b/>
                <w:bCs/>
                <w:szCs w:val="18"/>
              </w:rPr>
              <w:t>(%)</w:t>
            </w:r>
          </w:p>
        </w:tc>
        <w:tc>
          <w:tcPr>
            <w:tcW w:w="2546" w:type="dxa"/>
            <w:vAlign w:val="center"/>
          </w:tcPr>
          <w:p w14:paraId="2A165835" w14:textId="36B492AC" w:rsidR="005B0868" w:rsidRPr="00565AC9" w:rsidRDefault="005B0868" w:rsidP="00EF3E10">
            <w:pPr>
              <w:snapToGrid w:val="0"/>
              <w:spacing w:line="276" w:lineRule="auto"/>
              <w:jc w:val="both"/>
              <w:rPr>
                <w:rFonts w:cs="Tahoma"/>
                <w:b/>
                <w:bCs/>
                <w:szCs w:val="18"/>
              </w:rPr>
            </w:pPr>
            <w:r w:rsidRPr="00565AC9">
              <w:rPr>
                <w:rFonts w:cs="Tahoma"/>
                <w:b/>
                <w:bCs/>
                <w:szCs w:val="18"/>
              </w:rPr>
              <w:t>Sero-prevalence</w:t>
            </w:r>
            <w:r w:rsidR="00565AC9">
              <w:rPr>
                <w:rFonts w:cs="Tahoma"/>
                <w:b/>
                <w:bCs/>
                <w:szCs w:val="18"/>
              </w:rPr>
              <w:t xml:space="preserve"> </w:t>
            </w:r>
            <w:r w:rsidRPr="00565AC9">
              <w:rPr>
                <w:rFonts w:cs="Tahoma"/>
                <w:b/>
                <w:bCs/>
                <w:szCs w:val="18"/>
              </w:rPr>
              <w:t>(95% CI)</w:t>
            </w:r>
          </w:p>
        </w:tc>
      </w:tr>
      <w:tr w:rsidR="005B0868" w:rsidRPr="00565AC9" w14:paraId="535CA04D" w14:textId="77777777" w:rsidTr="00565AC9">
        <w:trPr>
          <w:trHeight w:val="255"/>
          <w:jc w:val="center"/>
        </w:trPr>
        <w:tc>
          <w:tcPr>
            <w:tcW w:w="1838" w:type="dxa"/>
            <w:vAlign w:val="bottom"/>
          </w:tcPr>
          <w:p w14:paraId="36638E02" w14:textId="77777777" w:rsidR="005B0868" w:rsidRPr="00565AC9" w:rsidRDefault="005B0868" w:rsidP="00EF3E10">
            <w:pPr>
              <w:snapToGrid w:val="0"/>
              <w:spacing w:line="276" w:lineRule="auto"/>
              <w:jc w:val="both"/>
              <w:rPr>
                <w:rFonts w:cs="Tahoma"/>
                <w:bCs/>
                <w:szCs w:val="18"/>
              </w:rPr>
            </w:pPr>
            <w:r w:rsidRPr="00565AC9">
              <w:rPr>
                <w:rFonts w:cs="Tahoma"/>
                <w:bCs/>
                <w:szCs w:val="18"/>
              </w:rPr>
              <w:t>1 year</w:t>
            </w:r>
          </w:p>
        </w:tc>
        <w:tc>
          <w:tcPr>
            <w:tcW w:w="1701" w:type="dxa"/>
            <w:vAlign w:val="bottom"/>
          </w:tcPr>
          <w:p w14:paraId="244BBE71" w14:textId="77777777" w:rsidR="005B0868" w:rsidRPr="00565AC9" w:rsidRDefault="005B0868" w:rsidP="00EF3E10">
            <w:pPr>
              <w:snapToGrid w:val="0"/>
              <w:spacing w:line="276" w:lineRule="auto"/>
              <w:jc w:val="both"/>
              <w:rPr>
                <w:rFonts w:cs="Tahoma"/>
                <w:szCs w:val="18"/>
              </w:rPr>
            </w:pPr>
            <w:r w:rsidRPr="00565AC9">
              <w:rPr>
                <w:rFonts w:cs="Tahoma"/>
                <w:szCs w:val="18"/>
              </w:rPr>
              <w:t>385</w:t>
            </w:r>
          </w:p>
        </w:tc>
        <w:tc>
          <w:tcPr>
            <w:tcW w:w="1985" w:type="dxa"/>
            <w:vAlign w:val="bottom"/>
          </w:tcPr>
          <w:p w14:paraId="08D5B51E" w14:textId="77777777" w:rsidR="005B0868" w:rsidRPr="00565AC9" w:rsidRDefault="005B0868" w:rsidP="00EF3E10">
            <w:pPr>
              <w:snapToGrid w:val="0"/>
              <w:spacing w:line="276" w:lineRule="auto"/>
              <w:jc w:val="both"/>
              <w:rPr>
                <w:rFonts w:cs="Tahoma"/>
                <w:szCs w:val="18"/>
              </w:rPr>
            </w:pPr>
            <w:r w:rsidRPr="00565AC9">
              <w:rPr>
                <w:rFonts w:cs="Tahoma"/>
                <w:szCs w:val="18"/>
              </w:rPr>
              <w:t>18</w:t>
            </w:r>
          </w:p>
        </w:tc>
        <w:tc>
          <w:tcPr>
            <w:tcW w:w="2273" w:type="dxa"/>
            <w:vAlign w:val="bottom"/>
          </w:tcPr>
          <w:p w14:paraId="0991FEFE" w14:textId="77777777" w:rsidR="005B0868" w:rsidRPr="00565AC9" w:rsidRDefault="005B0868" w:rsidP="00EF3E10">
            <w:pPr>
              <w:snapToGrid w:val="0"/>
              <w:spacing w:line="276" w:lineRule="auto"/>
              <w:jc w:val="both"/>
              <w:rPr>
                <w:rFonts w:cs="Tahoma"/>
                <w:szCs w:val="18"/>
              </w:rPr>
            </w:pPr>
            <w:r w:rsidRPr="00565AC9">
              <w:rPr>
                <w:rFonts w:cs="Tahoma"/>
                <w:szCs w:val="18"/>
              </w:rPr>
              <w:t>4.7</w:t>
            </w:r>
          </w:p>
        </w:tc>
        <w:tc>
          <w:tcPr>
            <w:tcW w:w="2546" w:type="dxa"/>
            <w:vAlign w:val="bottom"/>
          </w:tcPr>
          <w:p w14:paraId="40F00780" w14:textId="77777777" w:rsidR="005B0868" w:rsidRPr="00565AC9" w:rsidRDefault="005B0868" w:rsidP="00EF3E10">
            <w:pPr>
              <w:snapToGrid w:val="0"/>
              <w:spacing w:line="276" w:lineRule="auto"/>
              <w:jc w:val="both"/>
              <w:rPr>
                <w:rFonts w:cs="Tahoma"/>
                <w:szCs w:val="18"/>
              </w:rPr>
            </w:pPr>
            <w:r w:rsidRPr="00565AC9">
              <w:rPr>
                <w:rFonts w:cs="Tahoma"/>
                <w:szCs w:val="18"/>
              </w:rPr>
              <w:t>1.5 – 7.8</w:t>
            </w:r>
          </w:p>
        </w:tc>
      </w:tr>
      <w:tr w:rsidR="005B0868" w:rsidRPr="00565AC9" w14:paraId="14CCF677" w14:textId="77777777" w:rsidTr="00565AC9">
        <w:trPr>
          <w:trHeight w:val="255"/>
          <w:jc w:val="center"/>
        </w:trPr>
        <w:tc>
          <w:tcPr>
            <w:tcW w:w="1838" w:type="dxa"/>
            <w:vAlign w:val="bottom"/>
          </w:tcPr>
          <w:p w14:paraId="237E8BE8" w14:textId="77777777" w:rsidR="005B0868" w:rsidRPr="00565AC9" w:rsidRDefault="005B0868" w:rsidP="00EF3E10">
            <w:pPr>
              <w:snapToGrid w:val="0"/>
              <w:spacing w:line="276" w:lineRule="auto"/>
              <w:jc w:val="both"/>
              <w:rPr>
                <w:rFonts w:cs="Tahoma"/>
                <w:bCs/>
                <w:szCs w:val="18"/>
              </w:rPr>
            </w:pPr>
            <w:r w:rsidRPr="00565AC9">
              <w:rPr>
                <w:rFonts w:cs="Tahoma"/>
                <w:bCs/>
                <w:szCs w:val="18"/>
              </w:rPr>
              <w:t>2 years</w:t>
            </w:r>
          </w:p>
        </w:tc>
        <w:tc>
          <w:tcPr>
            <w:tcW w:w="1701" w:type="dxa"/>
            <w:vAlign w:val="bottom"/>
          </w:tcPr>
          <w:p w14:paraId="48CA0644" w14:textId="77777777" w:rsidR="005B0868" w:rsidRPr="00565AC9" w:rsidRDefault="005B0868" w:rsidP="00EF3E10">
            <w:pPr>
              <w:spacing w:line="276" w:lineRule="auto"/>
              <w:jc w:val="both"/>
              <w:rPr>
                <w:rFonts w:cs="Tahoma"/>
                <w:szCs w:val="18"/>
              </w:rPr>
            </w:pPr>
            <w:r w:rsidRPr="00565AC9">
              <w:rPr>
                <w:rFonts w:cs="Tahoma"/>
                <w:szCs w:val="18"/>
              </w:rPr>
              <w:t>135</w:t>
            </w:r>
          </w:p>
        </w:tc>
        <w:tc>
          <w:tcPr>
            <w:tcW w:w="1985" w:type="dxa"/>
            <w:vAlign w:val="bottom"/>
          </w:tcPr>
          <w:p w14:paraId="095F4762" w14:textId="77777777" w:rsidR="005B0868" w:rsidRPr="00565AC9" w:rsidRDefault="005B0868" w:rsidP="00EF3E10">
            <w:pPr>
              <w:spacing w:line="276" w:lineRule="auto"/>
              <w:jc w:val="both"/>
              <w:rPr>
                <w:rFonts w:cs="Tahoma"/>
                <w:szCs w:val="18"/>
              </w:rPr>
            </w:pPr>
            <w:r w:rsidRPr="00565AC9">
              <w:rPr>
                <w:rFonts w:cs="Tahoma"/>
                <w:szCs w:val="18"/>
              </w:rPr>
              <w:t>7</w:t>
            </w:r>
          </w:p>
        </w:tc>
        <w:tc>
          <w:tcPr>
            <w:tcW w:w="2273" w:type="dxa"/>
            <w:vAlign w:val="bottom"/>
          </w:tcPr>
          <w:p w14:paraId="27422490" w14:textId="77777777" w:rsidR="005B0868" w:rsidRPr="00565AC9" w:rsidRDefault="005B0868" w:rsidP="00EF3E10">
            <w:pPr>
              <w:spacing w:line="276" w:lineRule="auto"/>
              <w:jc w:val="both"/>
              <w:rPr>
                <w:rFonts w:cs="Tahoma"/>
                <w:szCs w:val="18"/>
              </w:rPr>
            </w:pPr>
            <w:r w:rsidRPr="00565AC9">
              <w:rPr>
                <w:rFonts w:cs="Tahoma"/>
                <w:szCs w:val="18"/>
              </w:rPr>
              <w:t>5.2</w:t>
            </w:r>
          </w:p>
        </w:tc>
        <w:tc>
          <w:tcPr>
            <w:tcW w:w="2546" w:type="dxa"/>
            <w:vAlign w:val="bottom"/>
          </w:tcPr>
          <w:p w14:paraId="2F81775D" w14:textId="77777777" w:rsidR="005B0868" w:rsidRPr="00565AC9" w:rsidRDefault="005B0868" w:rsidP="00EF3E10">
            <w:pPr>
              <w:spacing w:line="276" w:lineRule="auto"/>
              <w:jc w:val="both"/>
              <w:rPr>
                <w:rFonts w:cs="Tahoma"/>
                <w:szCs w:val="18"/>
                <w:lang w:val="en-US"/>
              </w:rPr>
            </w:pPr>
            <w:r w:rsidRPr="00565AC9">
              <w:rPr>
                <w:rFonts w:cs="Tahoma"/>
                <w:szCs w:val="18"/>
                <w:lang w:val="en-US"/>
              </w:rPr>
              <w:t>0.0 – 10.4</w:t>
            </w:r>
          </w:p>
        </w:tc>
      </w:tr>
      <w:tr w:rsidR="005B0868" w:rsidRPr="00565AC9" w14:paraId="50689EAD" w14:textId="77777777" w:rsidTr="00565AC9">
        <w:trPr>
          <w:trHeight w:val="255"/>
          <w:jc w:val="center"/>
        </w:trPr>
        <w:tc>
          <w:tcPr>
            <w:tcW w:w="1838" w:type="dxa"/>
            <w:vAlign w:val="bottom"/>
          </w:tcPr>
          <w:p w14:paraId="1617F83E" w14:textId="77777777" w:rsidR="005B0868" w:rsidRPr="00565AC9" w:rsidRDefault="005B0868" w:rsidP="00EF3E10">
            <w:pPr>
              <w:snapToGrid w:val="0"/>
              <w:spacing w:line="276" w:lineRule="auto"/>
              <w:jc w:val="both"/>
              <w:rPr>
                <w:rFonts w:cs="Tahoma"/>
                <w:bCs/>
                <w:szCs w:val="18"/>
                <w:lang w:val="en-US"/>
              </w:rPr>
            </w:pPr>
            <w:r w:rsidRPr="00565AC9">
              <w:rPr>
                <w:rFonts w:cs="Tahoma"/>
                <w:bCs/>
                <w:szCs w:val="18"/>
                <w:lang w:val="en-US"/>
              </w:rPr>
              <w:t>3 years</w:t>
            </w:r>
          </w:p>
        </w:tc>
        <w:tc>
          <w:tcPr>
            <w:tcW w:w="1701" w:type="dxa"/>
            <w:vAlign w:val="bottom"/>
          </w:tcPr>
          <w:p w14:paraId="309B212A" w14:textId="77777777" w:rsidR="005B0868" w:rsidRPr="00565AC9" w:rsidRDefault="005B0868" w:rsidP="00EF3E10">
            <w:pPr>
              <w:spacing w:line="276" w:lineRule="auto"/>
              <w:jc w:val="both"/>
              <w:rPr>
                <w:rFonts w:cs="Tahoma"/>
                <w:szCs w:val="18"/>
                <w:lang w:val="en-US"/>
              </w:rPr>
            </w:pPr>
            <w:r w:rsidRPr="00565AC9">
              <w:rPr>
                <w:rFonts w:cs="Tahoma"/>
                <w:szCs w:val="18"/>
                <w:lang w:val="en-US"/>
              </w:rPr>
              <w:t>175</w:t>
            </w:r>
          </w:p>
        </w:tc>
        <w:tc>
          <w:tcPr>
            <w:tcW w:w="1985" w:type="dxa"/>
            <w:vAlign w:val="bottom"/>
          </w:tcPr>
          <w:p w14:paraId="4A541C67" w14:textId="77777777" w:rsidR="005B0868" w:rsidRPr="00565AC9" w:rsidRDefault="005B0868" w:rsidP="00EF3E10">
            <w:pPr>
              <w:spacing w:line="276" w:lineRule="auto"/>
              <w:jc w:val="both"/>
              <w:rPr>
                <w:rFonts w:cs="Tahoma"/>
                <w:szCs w:val="18"/>
                <w:lang w:val="en-US"/>
              </w:rPr>
            </w:pPr>
            <w:r w:rsidRPr="00565AC9">
              <w:rPr>
                <w:rFonts w:cs="Tahoma"/>
                <w:szCs w:val="18"/>
                <w:lang w:val="en-US"/>
              </w:rPr>
              <w:t>6</w:t>
            </w:r>
          </w:p>
        </w:tc>
        <w:tc>
          <w:tcPr>
            <w:tcW w:w="2273" w:type="dxa"/>
            <w:vAlign w:val="bottom"/>
          </w:tcPr>
          <w:p w14:paraId="17D27496" w14:textId="77777777" w:rsidR="005B0868" w:rsidRPr="00565AC9" w:rsidRDefault="005B0868" w:rsidP="00EF3E10">
            <w:pPr>
              <w:spacing w:line="276" w:lineRule="auto"/>
              <w:jc w:val="both"/>
              <w:rPr>
                <w:rFonts w:cs="Tahoma"/>
                <w:szCs w:val="18"/>
                <w:lang w:val="en-US"/>
              </w:rPr>
            </w:pPr>
            <w:r w:rsidRPr="00565AC9">
              <w:rPr>
                <w:rFonts w:cs="Tahoma"/>
                <w:szCs w:val="18"/>
                <w:lang w:val="en-US"/>
              </w:rPr>
              <w:t>3.4</w:t>
            </w:r>
          </w:p>
        </w:tc>
        <w:tc>
          <w:tcPr>
            <w:tcW w:w="2546" w:type="dxa"/>
            <w:vAlign w:val="bottom"/>
          </w:tcPr>
          <w:p w14:paraId="7FCF57CF" w14:textId="77777777" w:rsidR="005B0868" w:rsidRPr="00565AC9" w:rsidRDefault="005B0868" w:rsidP="00EF3E10">
            <w:pPr>
              <w:spacing w:line="276" w:lineRule="auto"/>
              <w:jc w:val="both"/>
              <w:rPr>
                <w:rFonts w:cs="Tahoma"/>
                <w:szCs w:val="18"/>
                <w:lang w:val="en-US"/>
              </w:rPr>
            </w:pPr>
            <w:r w:rsidRPr="00565AC9">
              <w:rPr>
                <w:rFonts w:cs="Tahoma"/>
                <w:szCs w:val="18"/>
                <w:lang w:val="en-US"/>
              </w:rPr>
              <w:t>0.6 – 6.2</w:t>
            </w:r>
          </w:p>
        </w:tc>
      </w:tr>
      <w:tr w:rsidR="005B0868" w:rsidRPr="00565AC9" w14:paraId="514A88A4" w14:textId="77777777" w:rsidTr="00565AC9">
        <w:trPr>
          <w:trHeight w:val="255"/>
          <w:jc w:val="center"/>
        </w:trPr>
        <w:tc>
          <w:tcPr>
            <w:tcW w:w="1838" w:type="dxa"/>
            <w:vAlign w:val="bottom"/>
          </w:tcPr>
          <w:p w14:paraId="589C4410" w14:textId="77777777" w:rsidR="005B0868" w:rsidRPr="00565AC9" w:rsidRDefault="005B0868" w:rsidP="00EF3E10">
            <w:pPr>
              <w:snapToGrid w:val="0"/>
              <w:spacing w:line="276" w:lineRule="auto"/>
              <w:jc w:val="both"/>
              <w:rPr>
                <w:rFonts w:cs="Tahoma"/>
                <w:bCs/>
                <w:szCs w:val="18"/>
                <w:lang w:val="en-US"/>
              </w:rPr>
            </w:pPr>
            <w:r w:rsidRPr="00565AC9">
              <w:rPr>
                <w:rFonts w:cs="Tahoma"/>
                <w:bCs/>
                <w:szCs w:val="18"/>
                <w:lang w:val="en-US"/>
              </w:rPr>
              <w:t>4 years</w:t>
            </w:r>
          </w:p>
        </w:tc>
        <w:tc>
          <w:tcPr>
            <w:tcW w:w="1701" w:type="dxa"/>
            <w:vAlign w:val="bottom"/>
          </w:tcPr>
          <w:p w14:paraId="7DEC0542" w14:textId="77777777" w:rsidR="005B0868" w:rsidRPr="00565AC9" w:rsidRDefault="005B0868" w:rsidP="00EF3E10">
            <w:pPr>
              <w:spacing w:line="276" w:lineRule="auto"/>
              <w:jc w:val="both"/>
              <w:rPr>
                <w:rFonts w:cs="Tahoma"/>
                <w:szCs w:val="18"/>
                <w:lang w:val="en-US"/>
              </w:rPr>
            </w:pPr>
            <w:r w:rsidRPr="00565AC9">
              <w:rPr>
                <w:rFonts w:cs="Tahoma"/>
                <w:szCs w:val="18"/>
                <w:lang w:val="en-US"/>
              </w:rPr>
              <w:t>124</w:t>
            </w:r>
          </w:p>
        </w:tc>
        <w:tc>
          <w:tcPr>
            <w:tcW w:w="1985" w:type="dxa"/>
            <w:vAlign w:val="bottom"/>
          </w:tcPr>
          <w:p w14:paraId="6292A0F2" w14:textId="77777777" w:rsidR="005B0868" w:rsidRPr="00565AC9" w:rsidRDefault="005B0868" w:rsidP="00EF3E10">
            <w:pPr>
              <w:spacing w:line="276" w:lineRule="auto"/>
              <w:jc w:val="both"/>
              <w:rPr>
                <w:rFonts w:cs="Tahoma"/>
                <w:szCs w:val="18"/>
                <w:lang w:val="en-US"/>
              </w:rPr>
            </w:pPr>
            <w:r w:rsidRPr="00565AC9">
              <w:rPr>
                <w:rFonts w:cs="Tahoma"/>
                <w:szCs w:val="18"/>
                <w:lang w:val="en-US"/>
              </w:rPr>
              <w:t>4</w:t>
            </w:r>
          </w:p>
        </w:tc>
        <w:tc>
          <w:tcPr>
            <w:tcW w:w="2273" w:type="dxa"/>
            <w:vAlign w:val="bottom"/>
          </w:tcPr>
          <w:p w14:paraId="2E355A61" w14:textId="77777777" w:rsidR="005B0868" w:rsidRPr="00565AC9" w:rsidRDefault="005B0868" w:rsidP="00EF3E10">
            <w:pPr>
              <w:spacing w:line="276" w:lineRule="auto"/>
              <w:jc w:val="both"/>
              <w:rPr>
                <w:rFonts w:cs="Tahoma"/>
                <w:szCs w:val="18"/>
                <w:lang w:val="en-US"/>
              </w:rPr>
            </w:pPr>
            <w:r w:rsidRPr="00565AC9">
              <w:rPr>
                <w:rFonts w:cs="Tahoma"/>
                <w:szCs w:val="18"/>
                <w:lang w:val="en-US"/>
              </w:rPr>
              <w:t>3.2</w:t>
            </w:r>
          </w:p>
        </w:tc>
        <w:tc>
          <w:tcPr>
            <w:tcW w:w="2546" w:type="dxa"/>
            <w:vAlign w:val="bottom"/>
          </w:tcPr>
          <w:p w14:paraId="4FD8F562" w14:textId="77777777" w:rsidR="005B0868" w:rsidRPr="00565AC9" w:rsidRDefault="005B0868" w:rsidP="00EF3E10">
            <w:pPr>
              <w:spacing w:line="276" w:lineRule="auto"/>
              <w:jc w:val="both"/>
              <w:rPr>
                <w:rFonts w:cs="Tahoma"/>
                <w:szCs w:val="18"/>
                <w:lang w:val="en-US"/>
              </w:rPr>
            </w:pPr>
            <w:r w:rsidRPr="00565AC9">
              <w:rPr>
                <w:rFonts w:cs="Tahoma"/>
                <w:szCs w:val="18"/>
                <w:lang w:val="en-US"/>
              </w:rPr>
              <w:t>0.3 – 6.2</w:t>
            </w:r>
          </w:p>
        </w:tc>
      </w:tr>
      <w:tr w:rsidR="005B0868" w:rsidRPr="00565AC9" w14:paraId="1B5959BA" w14:textId="77777777" w:rsidTr="00565AC9">
        <w:trPr>
          <w:trHeight w:val="255"/>
          <w:jc w:val="center"/>
        </w:trPr>
        <w:tc>
          <w:tcPr>
            <w:tcW w:w="1838" w:type="dxa"/>
            <w:vAlign w:val="bottom"/>
          </w:tcPr>
          <w:p w14:paraId="3368E5D4" w14:textId="77777777" w:rsidR="005B0868" w:rsidRPr="00565AC9" w:rsidRDefault="005B0868" w:rsidP="00EF3E10">
            <w:pPr>
              <w:snapToGrid w:val="0"/>
              <w:spacing w:line="276" w:lineRule="auto"/>
              <w:jc w:val="both"/>
              <w:rPr>
                <w:rFonts w:cs="Tahoma"/>
                <w:bCs/>
                <w:szCs w:val="18"/>
                <w:lang w:val="en-US"/>
              </w:rPr>
            </w:pPr>
            <w:r w:rsidRPr="00565AC9">
              <w:rPr>
                <w:rFonts w:cs="Tahoma"/>
                <w:bCs/>
                <w:szCs w:val="18"/>
                <w:lang w:val="en-US"/>
              </w:rPr>
              <w:t>5 years</w:t>
            </w:r>
          </w:p>
        </w:tc>
        <w:tc>
          <w:tcPr>
            <w:tcW w:w="1701" w:type="dxa"/>
            <w:vAlign w:val="bottom"/>
          </w:tcPr>
          <w:p w14:paraId="5A45BF38" w14:textId="77777777" w:rsidR="005B0868" w:rsidRPr="00565AC9" w:rsidRDefault="005B0868" w:rsidP="00EF3E10">
            <w:pPr>
              <w:spacing w:line="276" w:lineRule="auto"/>
              <w:jc w:val="both"/>
              <w:rPr>
                <w:rFonts w:cs="Tahoma"/>
                <w:szCs w:val="18"/>
                <w:lang w:val="en-US"/>
              </w:rPr>
            </w:pPr>
            <w:r w:rsidRPr="00565AC9">
              <w:rPr>
                <w:rFonts w:cs="Tahoma"/>
                <w:szCs w:val="18"/>
                <w:lang w:val="en-US"/>
              </w:rPr>
              <w:t>86</w:t>
            </w:r>
          </w:p>
        </w:tc>
        <w:tc>
          <w:tcPr>
            <w:tcW w:w="1985" w:type="dxa"/>
            <w:vAlign w:val="bottom"/>
          </w:tcPr>
          <w:p w14:paraId="40C5B2F1" w14:textId="77777777" w:rsidR="005B0868" w:rsidRPr="00565AC9" w:rsidRDefault="005B0868" w:rsidP="00EF3E10">
            <w:pPr>
              <w:spacing w:line="276" w:lineRule="auto"/>
              <w:jc w:val="both"/>
              <w:rPr>
                <w:rFonts w:cs="Tahoma"/>
                <w:szCs w:val="18"/>
                <w:lang w:val="en-US"/>
              </w:rPr>
            </w:pPr>
            <w:r w:rsidRPr="00565AC9">
              <w:rPr>
                <w:rFonts w:cs="Tahoma"/>
                <w:szCs w:val="18"/>
                <w:lang w:val="en-US"/>
              </w:rPr>
              <w:t>5</w:t>
            </w:r>
          </w:p>
        </w:tc>
        <w:tc>
          <w:tcPr>
            <w:tcW w:w="2273" w:type="dxa"/>
            <w:vAlign w:val="bottom"/>
          </w:tcPr>
          <w:p w14:paraId="7B6E9B18" w14:textId="77777777" w:rsidR="005B0868" w:rsidRPr="00565AC9" w:rsidRDefault="005B0868" w:rsidP="00EF3E10">
            <w:pPr>
              <w:spacing w:line="276" w:lineRule="auto"/>
              <w:jc w:val="both"/>
              <w:rPr>
                <w:rFonts w:cs="Tahoma"/>
                <w:szCs w:val="18"/>
                <w:lang w:val="en-US"/>
              </w:rPr>
            </w:pPr>
            <w:r w:rsidRPr="00565AC9">
              <w:rPr>
                <w:rFonts w:cs="Tahoma"/>
                <w:szCs w:val="18"/>
                <w:lang w:val="en-US"/>
              </w:rPr>
              <w:t>5.8</w:t>
            </w:r>
          </w:p>
        </w:tc>
        <w:tc>
          <w:tcPr>
            <w:tcW w:w="2546" w:type="dxa"/>
            <w:vAlign w:val="bottom"/>
          </w:tcPr>
          <w:p w14:paraId="5D40D5DD" w14:textId="77777777" w:rsidR="005B0868" w:rsidRPr="00565AC9" w:rsidRDefault="005B0868" w:rsidP="00EF3E10">
            <w:pPr>
              <w:spacing w:line="276" w:lineRule="auto"/>
              <w:jc w:val="both"/>
              <w:rPr>
                <w:rFonts w:cs="Tahoma"/>
                <w:szCs w:val="18"/>
                <w:lang w:val="en-US"/>
              </w:rPr>
            </w:pPr>
            <w:r w:rsidRPr="00565AC9">
              <w:rPr>
                <w:rFonts w:cs="Tahoma"/>
                <w:szCs w:val="18"/>
                <w:lang w:val="en-US"/>
              </w:rPr>
              <w:t>0.0 – 12.5</w:t>
            </w:r>
          </w:p>
        </w:tc>
      </w:tr>
      <w:tr w:rsidR="005B0868" w:rsidRPr="00565AC9" w14:paraId="163CBD9C" w14:textId="77777777" w:rsidTr="00565AC9">
        <w:trPr>
          <w:trHeight w:val="255"/>
          <w:jc w:val="center"/>
        </w:trPr>
        <w:tc>
          <w:tcPr>
            <w:tcW w:w="1838" w:type="dxa"/>
            <w:vAlign w:val="bottom"/>
          </w:tcPr>
          <w:p w14:paraId="4DD3F143" w14:textId="77777777" w:rsidR="005B0868" w:rsidRPr="00565AC9" w:rsidRDefault="005B0868" w:rsidP="00EF3E10">
            <w:pPr>
              <w:snapToGrid w:val="0"/>
              <w:spacing w:line="276" w:lineRule="auto"/>
              <w:jc w:val="both"/>
              <w:rPr>
                <w:rFonts w:cs="Tahoma"/>
                <w:bCs/>
                <w:szCs w:val="18"/>
                <w:lang w:val="en-US"/>
              </w:rPr>
            </w:pPr>
            <w:r w:rsidRPr="00565AC9">
              <w:rPr>
                <w:rFonts w:cs="Tahoma"/>
                <w:bCs/>
                <w:szCs w:val="18"/>
                <w:lang w:val="en-US"/>
              </w:rPr>
              <w:t>6 or more years</w:t>
            </w:r>
          </w:p>
        </w:tc>
        <w:tc>
          <w:tcPr>
            <w:tcW w:w="1701" w:type="dxa"/>
            <w:vAlign w:val="bottom"/>
          </w:tcPr>
          <w:p w14:paraId="56DB7620" w14:textId="77777777" w:rsidR="005B0868" w:rsidRPr="00565AC9" w:rsidRDefault="005B0868" w:rsidP="00EF3E10">
            <w:pPr>
              <w:spacing w:line="276" w:lineRule="auto"/>
              <w:jc w:val="both"/>
              <w:rPr>
                <w:rFonts w:cs="Tahoma"/>
                <w:szCs w:val="18"/>
                <w:lang w:val="en-US"/>
              </w:rPr>
            </w:pPr>
            <w:r w:rsidRPr="00565AC9">
              <w:rPr>
                <w:rFonts w:cs="Tahoma"/>
                <w:szCs w:val="18"/>
                <w:lang w:val="en-US"/>
              </w:rPr>
              <w:t>149</w:t>
            </w:r>
          </w:p>
        </w:tc>
        <w:tc>
          <w:tcPr>
            <w:tcW w:w="1985" w:type="dxa"/>
            <w:vAlign w:val="bottom"/>
          </w:tcPr>
          <w:p w14:paraId="3C4F7AD9" w14:textId="77777777" w:rsidR="005B0868" w:rsidRPr="00565AC9" w:rsidRDefault="005B0868" w:rsidP="00EF3E10">
            <w:pPr>
              <w:spacing w:line="276" w:lineRule="auto"/>
              <w:jc w:val="both"/>
              <w:rPr>
                <w:rFonts w:cs="Tahoma"/>
                <w:szCs w:val="18"/>
                <w:lang w:val="en-US"/>
              </w:rPr>
            </w:pPr>
            <w:r w:rsidRPr="00565AC9">
              <w:rPr>
                <w:rFonts w:cs="Tahoma"/>
                <w:szCs w:val="18"/>
                <w:lang w:val="en-US"/>
              </w:rPr>
              <w:t>9</w:t>
            </w:r>
          </w:p>
        </w:tc>
        <w:tc>
          <w:tcPr>
            <w:tcW w:w="2273" w:type="dxa"/>
            <w:vAlign w:val="bottom"/>
          </w:tcPr>
          <w:p w14:paraId="5028ACC6" w14:textId="77777777" w:rsidR="005B0868" w:rsidRPr="00565AC9" w:rsidRDefault="005B0868" w:rsidP="00EF3E10">
            <w:pPr>
              <w:spacing w:line="276" w:lineRule="auto"/>
              <w:jc w:val="both"/>
              <w:rPr>
                <w:rFonts w:cs="Tahoma"/>
                <w:szCs w:val="18"/>
                <w:lang w:val="en-US"/>
              </w:rPr>
            </w:pPr>
            <w:r w:rsidRPr="00565AC9">
              <w:rPr>
                <w:rFonts w:cs="Tahoma"/>
                <w:szCs w:val="18"/>
                <w:lang w:val="en-US"/>
              </w:rPr>
              <w:t>6.0</w:t>
            </w:r>
          </w:p>
        </w:tc>
        <w:tc>
          <w:tcPr>
            <w:tcW w:w="2546" w:type="dxa"/>
            <w:vAlign w:val="bottom"/>
          </w:tcPr>
          <w:p w14:paraId="43790EE2" w14:textId="77777777" w:rsidR="005B0868" w:rsidRPr="00565AC9" w:rsidRDefault="005B0868" w:rsidP="00EF3E10">
            <w:pPr>
              <w:spacing w:line="276" w:lineRule="auto"/>
              <w:jc w:val="both"/>
              <w:rPr>
                <w:rFonts w:cs="Tahoma"/>
                <w:szCs w:val="18"/>
                <w:lang w:val="en-US"/>
              </w:rPr>
            </w:pPr>
            <w:r w:rsidRPr="00565AC9">
              <w:rPr>
                <w:rFonts w:cs="Tahoma"/>
                <w:szCs w:val="18"/>
                <w:lang w:val="en-US"/>
              </w:rPr>
              <w:t>0.0 – 12.9</w:t>
            </w:r>
          </w:p>
        </w:tc>
      </w:tr>
      <w:tr w:rsidR="005B0868" w:rsidRPr="00565AC9" w14:paraId="79A05E92" w14:textId="77777777" w:rsidTr="00565AC9">
        <w:trPr>
          <w:trHeight w:val="255"/>
          <w:jc w:val="center"/>
        </w:trPr>
        <w:tc>
          <w:tcPr>
            <w:tcW w:w="1838" w:type="dxa"/>
            <w:vAlign w:val="bottom"/>
          </w:tcPr>
          <w:p w14:paraId="3342C46B" w14:textId="77777777" w:rsidR="005B0868" w:rsidRPr="00565AC9" w:rsidRDefault="005B0868" w:rsidP="00EF3E10">
            <w:pPr>
              <w:snapToGrid w:val="0"/>
              <w:spacing w:line="276" w:lineRule="auto"/>
              <w:jc w:val="both"/>
              <w:rPr>
                <w:rFonts w:cs="Tahoma"/>
                <w:bCs/>
                <w:szCs w:val="18"/>
                <w:lang w:val="en-US"/>
              </w:rPr>
            </w:pPr>
            <w:r w:rsidRPr="00565AC9">
              <w:rPr>
                <w:rFonts w:cs="Tahoma"/>
                <w:bCs/>
                <w:szCs w:val="18"/>
                <w:lang w:val="en-US"/>
              </w:rPr>
              <w:t>All tested</w:t>
            </w:r>
          </w:p>
        </w:tc>
        <w:tc>
          <w:tcPr>
            <w:tcW w:w="1701" w:type="dxa"/>
            <w:vAlign w:val="bottom"/>
          </w:tcPr>
          <w:p w14:paraId="2375FFEF" w14:textId="77777777" w:rsidR="005B0868" w:rsidRPr="00565AC9" w:rsidRDefault="005B0868" w:rsidP="00EF3E10">
            <w:pPr>
              <w:spacing w:line="276" w:lineRule="auto"/>
              <w:jc w:val="both"/>
              <w:rPr>
                <w:rFonts w:cs="Tahoma"/>
                <w:szCs w:val="18"/>
                <w:lang w:val="en-US"/>
              </w:rPr>
            </w:pPr>
            <w:r w:rsidRPr="00565AC9">
              <w:rPr>
                <w:rFonts w:cs="Tahoma"/>
                <w:szCs w:val="18"/>
                <w:lang w:val="en-US"/>
              </w:rPr>
              <w:t>1,122</w:t>
            </w:r>
          </w:p>
        </w:tc>
        <w:tc>
          <w:tcPr>
            <w:tcW w:w="1985" w:type="dxa"/>
            <w:vAlign w:val="bottom"/>
          </w:tcPr>
          <w:p w14:paraId="00E83D1C" w14:textId="77777777" w:rsidR="005B0868" w:rsidRPr="00565AC9" w:rsidRDefault="005B0868" w:rsidP="00EF3E10">
            <w:pPr>
              <w:spacing w:line="276" w:lineRule="auto"/>
              <w:jc w:val="both"/>
              <w:rPr>
                <w:rFonts w:cs="Tahoma"/>
                <w:szCs w:val="18"/>
                <w:lang w:val="en-US"/>
              </w:rPr>
            </w:pPr>
            <w:r w:rsidRPr="00565AC9">
              <w:rPr>
                <w:rFonts w:cs="Tahoma"/>
                <w:szCs w:val="18"/>
                <w:lang w:val="en-US"/>
              </w:rPr>
              <w:t>52</w:t>
            </w:r>
          </w:p>
        </w:tc>
        <w:tc>
          <w:tcPr>
            <w:tcW w:w="2273" w:type="dxa"/>
            <w:vAlign w:val="bottom"/>
          </w:tcPr>
          <w:p w14:paraId="687D0102" w14:textId="77777777" w:rsidR="005B0868" w:rsidRPr="00565AC9" w:rsidRDefault="005B0868" w:rsidP="00EF3E10">
            <w:pPr>
              <w:spacing w:line="276" w:lineRule="auto"/>
              <w:jc w:val="both"/>
              <w:rPr>
                <w:rFonts w:cs="Tahoma"/>
                <w:szCs w:val="18"/>
                <w:lang w:val="en-US"/>
              </w:rPr>
            </w:pPr>
            <w:r w:rsidRPr="00565AC9">
              <w:rPr>
                <w:rFonts w:cs="Tahoma"/>
                <w:szCs w:val="18"/>
                <w:lang w:val="en-US"/>
              </w:rPr>
              <w:t>4.6</w:t>
            </w:r>
          </w:p>
        </w:tc>
        <w:tc>
          <w:tcPr>
            <w:tcW w:w="2546" w:type="dxa"/>
            <w:vAlign w:val="bottom"/>
          </w:tcPr>
          <w:p w14:paraId="1E9C9F84" w14:textId="77777777" w:rsidR="005B0868" w:rsidRPr="00565AC9" w:rsidRDefault="005B0868" w:rsidP="00EF3E10">
            <w:pPr>
              <w:spacing w:line="276" w:lineRule="auto"/>
              <w:jc w:val="both"/>
              <w:rPr>
                <w:rFonts w:cs="Tahoma"/>
                <w:szCs w:val="18"/>
                <w:lang w:val="en-US"/>
              </w:rPr>
            </w:pPr>
            <w:r w:rsidRPr="00565AC9">
              <w:rPr>
                <w:rFonts w:cs="Tahoma"/>
                <w:szCs w:val="18"/>
                <w:lang w:val="en-US"/>
              </w:rPr>
              <w:t>2.7 - 6.5</w:t>
            </w:r>
          </w:p>
        </w:tc>
      </w:tr>
    </w:tbl>
    <w:p w14:paraId="1858FC28" w14:textId="77777777" w:rsidR="005B0868" w:rsidRDefault="005B0868" w:rsidP="00EF3E10">
      <w:pPr>
        <w:spacing w:line="276" w:lineRule="auto"/>
        <w:jc w:val="both"/>
        <w:rPr>
          <w:rFonts w:cs="Tahoma"/>
          <w:sz w:val="20"/>
          <w:szCs w:val="20"/>
        </w:rPr>
      </w:pPr>
    </w:p>
    <w:p w14:paraId="0AA3AA9C" w14:textId="5C45C21D" w:rsidR="005B0868" w:rsidRPr="008B458B" w:rsidRDefault="005B0868" w:rsidP="00E65A3C">
      <w:pPr>
        <w:spacing w:after="240" w:line="276" w:lineRule="auto"/>
        <w:jc w:val="both"/>
        <w:rPr>
          <w:rFonts w:cs="Tahoma"/>
          <w:szCs w:val="18"/>
        </w:rPr>
      </w:pPr>
      <w:r w:rsidRPr="008B458B">
        <w:rPr>
          <w:rFonts w:cs="Tahoma"/>
          <w:szCs w:val="18"/>
        </w:rPr>
        <w:t xml:space="preserve">When you continue to analyse the provided dataset, you notice that the information on the geographical location of the farm (region, district, municipality, address) is missing in all the collected forms. When you ask the veterinary team to complete this information, they refuse, explaining that they need to protect the milk-producing business and wellbeing of the farmers, who are their customers. They were happy to contribute to the survey, since it was aligned with their routine health checks of goat milk-producing farms. But now, they feel that the study can harm the farmers by publicizing the risk related to consumption of goat dairy products. Therefore, they do not want the National Institute of Public Health to use these data for precise risk assessments. </w:t>
      </w:r>
      <w:r w:rsidRPr="008B458B">
        <w:rPr>
          <w:rFonts w:cs="Tahoma"/>
          <w:szCs w:val="18"/>
        </w:rPr>
        <w:lastRenderedPageBreak/>
        <w:t>Despite many interventions, including meetings between the Director of the Public Health institute and the Dean of the university, the veterinary team does not share the necessary information.</w:t>
      </w:r>
    </w:p>
    <w:p w14:paraId="43D4DBB1" w14:textId="3B06C720" w:rsidR="005B0868" w:rsidRPr="008B458B" w:rsidRDefault="005B0868" w:rsidP="00EF3E10">
      <w:pPr>
        <w:pStyle w:val="Subheading"/>
        <w:spacing w:line="276" w:lineRule="auto"/>
        <w:rPr>
          <w:sz w:val="18"/>
        </w:rPr>
      </w:pPr>
      <w:r w:rsidRPr="008B458B">
        <w:rPr>
          <w:sz w:val="18"/>
        </w:rPr>
        <w:t>Q</w:t>
      </w:r>
      <w:r w:rsidR="00565AC9" w:rsidRPr="008B458B">
        <w:rPr>
          <w:sz w:val="18"/>
        </w:rPr>
        <w:t xml:space="preserve">uestion </w:t>
      </w:r>
      <w:r w:rsidRPr="008B458B">
        <w:rPr>
          <w:sz w:val="18"/>
        </w:rPr>
        <w:t>11: Why is it a problem that the veterinary team did not follow some study protocol procedures?</w:t>
      </w:r>
    </w:p>
    <w:p w14:paraId="57FCF7E8" w14:textId="77777777" w:rsidR="005B0868" w:rsidRPr="008B458B" w:rsidRDefault="005B0868" w:rsidP="00EF3E10">
      <w:pPr>
        <w:spacing w:line="276" w:lineRule="auto"/>
        <w:jc w:val="both"/>
        <w:rPr>
          <w:rFonts w:cs="Tahoma"/>
          <w:iCs/>
          <w:szCs w:val="18"/>
          <w:highlight w:val="lightGray"/>
        </w:rPr>
      </w:pPr>
      <w:r w:rsidRPr="008B458B">
        <w:rPr>
          <w:rFonts w:cs="Tahoma"/>
          <w:iCs/>
          <w:szCs w:val="18"/>
          <w:highlight w:val="lightGray"/>
        </w:rPr>
        <w:t>In this situation, the collaboration was based on trust. If the veterinary team agreed on the protocol, but then only visited 6/9 provinces and collected a variable number of specimens from each farm, you cannot be sure if they followed procedures during fieldwork.</w:t>
      </w:r>
    </w:p>
    <w:p w14:paraId="1EBF5A9F" w14:textId="0E11E05C" w:rsidR="005B0868" w:rsidRPr="008B458B" w:rsidRDefault="005B0868" w:rsidP="00EF3E10">
      <w:pPr>
        <w:spacing w:line="276" w:lineRule="auto"/>
        <w:jc w:val="both"/>
        <w:rPr>
          <w:rFonts w:cs="Tahoma"/>
          <w:iCs/>
          <w:szCs w:val="18"/>
        </w:rPr>
      </w:pPr>
      <w:r w:rsidRPr="008B458B">
        <w:rPr>
          <w:rFonts w:cs="Tahoma"/>
          <w:iCs/>
          <w:szCs w:val="18"/>
          <w:highlight w:val="lightGray"/>
        </w:rPr>
        <w:t>First, your sampling strategy was not respected, you do not know how farms were selected and if goats were picked in each farm randomly as per protocol. It may also have ethical implications, because you are not sure if they disclosed to the farmers the purpose of the survey, collected their consent, etc. Second, without the geographical location of the farms and goats, you cannot assess risk at a local level</w:t>
      </w:r>
      <w:r w:rsidRPr="008B458B">
        <w:rPr>
          <w:rFonts w:cs="Tahoma"/>
          <w:iCs/>
          <w:szCs w:val="18"/>
        </w:rPr>
        <w:t>.</w:t>
      </w:r>
    </w:p>
    <w:p w14:paraId="3F1846D1" w14:textId="77777777" w:rsidR="00565AC9" w:rsidRPr="008B458B" w:rsidRDefault="00565AC9" w:rsidP="00EF3E10">
      <w:pPr>
        <w:spacing w:line="276" w:lineRule="auto"/>
        <w:jc w:val="both"/>
        <w:rPr>
          <w:rFonts w:cs="Tahoma"/>
          <w:i/>
          <w:iCs/>
          <w:szCs w:val="18"/>
        </w:rPr>
      </w:pPr>
    </w:p>
    <w:p w14:paraId="2E044959" w14:textId="77777777" w:rsidR="005B0868" w:rsidRPr="008B458B" w:rsidRDefault="005B0868" w:rsidP="00EF3E10">
      <w:pPr>
        <w:spacing w:line="276" w:lineRule="auto"/>
        <w:jc w:val="both"/>
        <w:rPr>
          <w:rFonts w:cs="Tahoma"/>
          <w:szCs w:val="18"/>
        </w:rPr>
      </w:pPr>
      <w:r w:rsidRPr="008B458B">
        <w:rPr>
          <w:rFonts w:cs="Tahoma"/>
          <w:szCs w:val="18"/>
        </w:rPr>
        <w:t xml:space="preserve">Following the heated argument, you realise that although you received biological materials from milk-producing farms, you cannot really use them. </w:t>
      </w:r>
    </w:p>
    <w:p w14:paraId="757EAF06" w14:textId="77777777" w:rsidR="005B0868" w:rsidRPr="008B458B" w:rsidRDefault="005B0868" w:rsidP="00EF3E10">
      <w:pPr>
        <w:spacing w:line="276" w:lineRule="auto"/>
        <w:jc w:val="both"/>
        <w:rPr>
          <w:rFonts w:cs="Tahoma"/>
          <w:szCs w:val="18"/>
        </w:rPr>
      </w:pPr>
      <w:r w:rsidRPr="008B458B">
        <w:rPr>
          <w:rFonts w:cs="Tahoma"/>
          <w:szCs w:val="18"/>
        </w:rPr>
        <w:t>First, you are not sure whether the veterinary team followed the agreed protocol. Since they skipped three provinces without consulting you and collected different number of goat sera from each farm, you cannot be sure if they followed other procedures. It can also have ethical implications, because you are not sure if they disclosed to the farmers the purpose of the survey, collected their consent to collect the information on the farm, etc.</w:t>
      </w:r>
    </w:p>
    <w:p w14:paraId="57585D63" w14:textId="66D6AD35" w:rsidR="005B0868" w:rsidRPr="008B458B" w:rsidRDefault="005B0868" w:rsidP="00E65A3C">
      <w:pPr>
        <w:spacing w:after="240" w:line="276" w:lineRule="auto"/>
        <w:jc w:val="both"/>
        <w:rPr>
          <w:rFonts w:cs="Tahoma"/>
          <w:szCs w:val="18"/>
        </w:rPr>
      </w:pPr>
      <w:r w:rsidRPr="008B458B">
        <w:rPr>
          <w:rFonts w:cs="Tahoma"/>
          <w:szCs w:val="18"/>
        </w:rPr>
        <w:t xml:space="preserve">Second, without the geographic coordinates of the farm, you cannot assess the risk for humans. The purpose of your investigation was to use livestock animals as sentinels for the spatially referenced TBE risk, a form of “validation” of TBE endemic areas. </w:t>
      </w:r>
    </w:p>
    <w:p w14:paraId="740374D4" w14:textId="5CE4B8C9" w:rsidR="005B0868" w:rsidRPr="008B458B" w:rsidRDefault="005B0868" w:rsidP="00EF3E10">
      <w:pPr>
        <w:pStyle w:val="Subheading"/>
        <w:spacing w:line="276" w:lineRule="auto"/>
        <w:rPr>
          <w:sz w:val="18"/>
          <w:szCs w:val="16"/>
        </w:rPr>
      </w:pPr>
      <w:r w:rsidRPr="008B458B">
        <w:rPr>
          <w:sz w:val="18"/>
          <w:szCs w:val="16"/>
        </w:rPr>
        <w:t>Q</w:t>
      </w:r>
      <w:r w:rsidR="00565AC9">
        <w:rPr>
          <w:sz w:val="18"/>
          <w:szCs w:val="16"/>
        </w:rPr>
        <w:t xml:space="preserve">uestion </w:t>
      </w:r>
      <w:r w:rsidRPr="008B458B">
        <w:rPr>
          <w:sz w:val="18"/>
          <w:szCs w:val="16"/>
        </w:rPr>
        <w:t>12: If you could start all over again, how would you foster trust and mutual understanding with the veterinary sector in future investigations?</w:t>
      </w:r>
    </w:p>
    <w:p w14:paraId="43A5EF5D" w14:textId="77777777" w:rsidR="005B0868" w:rsidRPr="008B458B" w:rsidRDefault="005B0868" w:rsidP="00EF3E10">
      <w:pPr>
        <w:spacing w:line="276" w:lineRule="auto"/>
        <w:jc w:val="both"/>
        <w:rPr>
          <w:rFonts w:cs="Tahoma"/>
          <w:szCs w:val="18"/>
        </w:rPr>
      </w:pPr>
      <w:r w:rsidRPr="008B458B">
        <w:rPr>
          <w:rFonts w:cs="Tahoma"/>
          <w:szCs w:val="18"/>
          <w:highlight w:val="lightGray"/>
        </w:rPr>
        <w:t>Explaining that understanding zoonotic diseases can increase the safety of their customers which would lead to safer food production in the future. Who should lead such communications?</w:t>
      </w:r>
    </w:p>
    <w:p w14:paraId="4FDC907C" w14:textId="77777777" w:rsidR="005B0868" w:rsidRPr="008B458B" w:rsidRDefault="005B0868" w:rsidP="005667A2">
      <w:pPr>
        <w:pStyle w:val="ListParagraph"/>
        <w:numPr>
          <w:ilvl w:val="0"/>
          <w:numId w:val="15"/>
        </w:numPr>
        <w:spacing w:after="0" w:line="276" w:lineRule="auto"/>
        <w:jc w:val="both"/>
        <w:rPr>
          <w:rFonts w:ascii="Tahoma" w:hAnsi="Tahoma" w:cs="Tahoma"/>
          <w:szCs w:val="18"/>
          <w:highlight w:val="lightGray"/>
        </w:rPr>
      </w:pPr>
      <w:r w:rsidRPr="008B458B">
        <w:rPr>
          <w:rFonts w:ascii="Tahoma" w:hAnsi="Tahoma" w:cs="Tahoma"/>
          <w:szCs w:val="18"/>
          <w:highlight w:val="lightGray"/>
        </w:rPr>
        <w:t xml:space="preserve">Regular meetings? </w:t>
      </w:r>
    </w:p>
    <w:p w14:paraId="5B9FCCBF" w14:textId="77777777" w:rsidR="005B0868" w:rsidRPr="008B458B" w:rsidRDefault="005B0868" w:rsidP="005667A2">
      <w:pPr>
        <w:pStyle w:val="ListParagraph"/>
        <w:numPr>
          <w:ilvl w:val="0"/>
          <w:numId w:val="15"/>
        </w:numPr>
        <w:spacing w:after="0" w:line="276" w:lineRule="auto"/>
        <w:jc w:val="both"/>
        <w:rPr>
          <w:rFonts w:ascii="Tahoma" w:hAnsi="Tahoma" w:cs="Tahoma"/>
          <w:szCs w:val="18"/>
          <w:highlight w:val="lightGray"/>
        </w:rPr>
      </w:pPr>
      <w:r w:rsidRPr="008B458B">
        <w:rPr>
          <w:rFonts w:ascii="Tahoma" w:hAnsi="Tahoma" w:cs="Tahoma"/>
          <w:szCs w:val="18"/>
          <w:highlight w:val="lightGray"/>
        </w:rPr>
        <w:t xml:space="preserve">Joint investigations? </w:t>
      </w:r>
    </w:p>
    <w:p w14:paraId="1C7EA437" w14:textId="77777777" w:rsidR="005B0868" w:rsidRPr="008B458B" w:rsidRDefault="005B0868" w:rsidP="005667A2">
      <w:pPr>
        <w:pStyle w:val="ListParagraph"/>
        <w:numPr>
          <w:ilvl w:val="0"/>
          <w:numId w:val="15"/>
        </w:numPr>
        <w:spacing w:after="0" w:line="276" w:lineRule="auto"/>
        <w:jc w:val="both"/>
        <w:rPr>
          <w:rFonts w:ascii="Tahoma" w:hAnsi="Tahoma" w:cs="Tahoma"/>
          <w:szCs w:val="18"/>
          <w:highlight w:val="lightGray"/>
        </w:rPr>
      </w:pPr>
      <w:r w:rsidRPr="008B458B">
        <w:rPr>
          <w:rFonts w:ascii="Tahoma" w:hAnsi="Tahoma" w:cs="Tahoma"/>
          <w:szCs w:val="18"/>
          <w:highlight w:val="lightGray"/>
        </w:rPr>
        <w:t xml:space="preserve">Joint scientific projects? </w:t>
      </w:r>
    </w:p>
    <w:p w14:paraId="416E89E1" w14:textId="77777777" w:rsidR="005B0868" w:rsidRPr="008B458B" w:rsidRDefault="005B0868" w:rsidP="005667A2">
      <w:pPr>
        <w:pStyle w:val="ListParagraph"/>
        <w:numPr>
          <w:ilvl w:val="0"/>
          <w:numId w:val="15"/>
        </w:numPr>
        <w:spacing w:after="0" w:line="276" w:lineRule="auto"/>
        <w:jc w:val="both"/>
        <w:rPr>
          <w:rFonts w:ascii="Tahoma" w:hAnsi="Tahoma" w:cs="Tahoma"/>
          <w:szCs w:val="18"/>
        </w:rPr>
      </w:pPr>
      <w:r w:rsidRPr="008B458B">
        <w:rPr>
          <w:rFonts w:ascii="Tahoma" w:hAnsi="Tahoma" w:cs="Tahoma"/>
          <w:szCs w:val="18"/>
          <w:highlight w:val="lightGray"/>
        </w:rPr>
        <w:t xml:space="preserve">Framework agreements? </w:t>
      </w:r>
    </w:p>
    <w:p w14:paraId="13A81E4A" w14:textId="53C02DB2" w:rsidR="005B0868" w:rsidRPr="008B458B" w:rsidRDefault="005B0868" w:rsidP="00EF3E10">
      <w:pPr>
        <w:spacing w:line="276" w:lineRule="auto"/>
        <w:jc w:val="both"/>
        <w:rPr>
          <w:rFonts w:cs="Tahoma"/>
          <w:szCs w:val="18"/>
        </w:rPr>
      </w:pPr>
    </w:p>
    <w:p w14:paraId="339EBAD9" w14:textId="77777777" w:rsidR="005B0868" w:rsidRPr="008B458B" w:rsidRDefault="005B0868" w:rsidP="00EF3E10">
      <w:pPr>
        <w:spacing w:line="276" w:lineRule="auto"/>
        <w:jc w:val="both"/>
        <w:rPr>
          <w:rFonts w:cs="Tahoma"/>
          <w:szCs w:val="18"/>
        </w:rPr>
      </w:pPr>
      <w:r w:rsidRPr="008B458B">
        <w:rPr>
          <w:rFonts w:cs="Tahoma"/>
          <w:szCs w:val="18"/>
        </w:rPr>
        <w:t>You discuss with your management how you could avoid such conflicts in the future. Some colleagues believe that you could avoid such situation by signing a formal contract with the veterinary team to enforce quality assurance, assure collecting of complete data and supervise their fieldwork. They would get paid only when dutifully completing their tasks. However, deep inside, you feel that treating the veterinary team as subcontractors would not help in building trust and a long-term partnership.</w:t>
      </w:r>
    </w:p>
    <w:p w14:paraId="6B72F8FC" w14:textId="77777777" w:rsidR="005B0868" w:rsidRPr="008B458B" w:rsidRDefault="005B0868" w:rsidP="00EF3E10">
      <w:pPr>
        <w:spacing w:line="276" w:lineRule="auto"/>
        <w:jc w:val="both"/>
        <w:rPr>
          <w:rFonts w:cs="Tahoma"/>
          <w:szCs w:val="18"/>
        </w:rPr>
      </w:pPr>
      <w:r w:rsidRPr="008B458B">
        <w:rPr>
          <w:rFonts w:cs="Tahoma"/>
          <w:szCs w:val="18"/>
        </w:rPr>
        <w:t xml:space="preserve">You brainstorm with your team about the argument with the veterinary team. During the argument, you were too emotional to really understand their logic. But now, after calming down, you try to put on an “animal health expert hat” and understand their arguments. Their main task is to teach students about infectious and chronic diseases of goats. In addition, they are expected to do research and publish their work in peer-reviewed journals. For more than a decade, they have developed a relationship of trust with an increasing network of milk-producing farmers. They visited them regularly and offered health checks, screening for important pathogens, advising on prophylaxis and milk production. It took them time to build this kind of trust, and they can quickly lose it. When an enthusiastic well-published researcher came to them offering funding to do a survey that they could align with their routine work, they thought why not have another publication with a minimal effort. But they would prefer not to breach the confidentiality of their customers and maybe did not fully </w:t>
      </w:r>
      <w:proofErr w:type="gramStart"/>
      <w:r w:rsidRPr="008B458B">
        <w:rPr>
          <w:rFonts w:cs="Tahoma"/>
          <w:szCs w:val="18"/>
        </w:rPr>
        <w:t>understood</w:t>
      </w:r>
      <w:proofErr w:type="gramEnd"/>
      <w:r w:rsidRPr="008B458B">
        <w:rPr>
          <w:rFonts w:cs="Tahoma"/>
          <w:szCs w:val="18"/>
        </w:rPr>
        <w:t xml:space="preserve"> the communication on the public health rationale of the project. You conclude that on one hand, the veterinary team did not follow the protocol and ethical principles. But on the other hand, they probably gave priority to protecting their core business. From their perspective, TBE is not important for goat health. Aside from the unclear ethical aspects, you can even understand their reasoning.</w:t>
      </w:r>
    </w:p>
    <w:p w14:paraId="4B9E69DC" w14:textId="4C6812E5" w:rsidR="005B0868" w:rsidRPr="008B458B" w:rsidRDefault="005B0868" w:rsidP="00E65A3C">
      <w:pPr>
        <w:spacing w:after="240" w:line="276" w:lineRule="auto"/>
        <w:jc w:val="both"/>
        <w:rPr>
          <w:rFonts w:cs="Tahoma"/>
          <w:szCs w:val="18"/>
        </w:rPr>
      </w:pPr>
      <w:r w:rsidRPr="008B458B">
        <w:rPr>
          <w:rFonts w:cs="Tahoma"/>
          <w:szCs w:val="18"/>
        </w:rPr>
        <w:t>You propose to your Institute director calling up a working group between institutions working with public health, animal health, forestry and wildlife protection, working at the national level. This cooperation would likely need intersectoral memorandum of understanding between three ministries that supervise these institutions: Ministry of Health, Ministry of Agriculture and Ministry of Environmental Protection. The working group could meet regularly and discuss how to better collaborate in the food safety area, to make sure that the human health is protected on one hand, and the interests of farmers are also considered.</w:t>
      </w:r>
    </w:p>
    <w:p w14:paraId="174FF557" w14:textId="5AF1A7C7" w:rsidR="005B0868" w:rsidRPr="008B458B" w:rsidRDefault="005B0868" w:rsidP="00EF3E10">
      <w:pPr>
        <w:pStyle w:val="Subheading"/>
        <w:spacing w:line="276" w:lineRule="auto"/>
        <w:rPr>
          <w:sz w:val="18"/>
        </w:rPr>
      </w:pPr>
      <w:r w:rsidRPr="008B458B">
        <w:rPr>
          <w:sz w:val="18"/>
        </w:rPr>
        <w:t>Q</w:t>
      </w:r>
      <w:r w:rsidR="00565AC9" w:rsidRPr="008B458B">
        <w:rPr>
          <w:sz w:val="18"/>
        </w:rPr>
        <w:t xml:space="preserve">uestion </w:t>
      </w:r>
      <w:r w:rsidRPr="008B458B">
        <w:rPr>
          <w:sz w:val="18"/>
        </w:rPr>
        <w:t>13: Formulate a message for veterinary experts that could improve their collaboration in future intersectoral TBE risk assessment</w:t>
      </w:r>
    </w:p>
    <w:p w14:paraId="0B9471B6" w14:textId="21ACF51D" w:rsidR="005B0868" w:rsidRPr="008B458B" w:rsidRDefault="009801F4" w:rsidP="00EF3E10">
      <w:pPr>
        <w:spacing w:line="276" w:lineRule="auto"/>
        <w:jc w:val="both"/>
        <w:rPr>
          <w:rFonts w:cs="Tahoma"/>
          <w:szCs w:val="18"/>
          <w:highlight w:val="lightGray"/>
        </w:rPr>
      </w:pPr>
      <w:r w:rsidRPr="008B458B">
        <w:rPr>
          <w:rFonts w:cs="Tahoma"/>
          <w:szCs w:val="18"/>
          <w:highlight w:val="lightGray"/>
        </w:rPr>
        <w:lastRenderedPageBreak/>
        <w:t>Participants</w:t>
      </w:r>
      <w:r w:rsidR="005B0868" w:rsidRPr="008B458B">
        <w:rPr>
          <w:rFonts w:cs="Tahoma"/>
          <w:szCs w:val="18"/>
          <w:highlight w:val="lightGray"/>
        </w:rPr>
        <w:t xml:space="preserve"> could discuss how we could try to convince the veterinarians that transparency can pay off since it could improve the confidence of their customers.</w:t>
      </w:r>
      <w:r w:rsidR="005B0868" w:rsidRPr="008B458B">
        <w:rPr>
          <w:szCs w:val="18"/>
          <w:highlight w:val="lightGray"/>
        </w:rPr>
        <w:t xml:space="preserve"> </w:t>
      </w:r>
      <w:r w:rsidR="005B0868" w:rsidRPr="008B458B">
        <w:rPr>
          <w:rFonts w:cs="Tahoma"/>
          <w:szCs w:val="18"/>
          <w:highlight w:val="lightGray"/>
        </w:rPr>
        <w:t>Thinking long-term, measures that increase the safety of the product (i.e., TBEV-free goat milk) should be in the interest of goat farmers.</w:t>
      </w:r>
    </w:p>
    <w:p w14:paraId="41FBEA04" w14:textId="77777777" w:rsidR="00565AC9" w:rsidRDefault="005B0868" w:rsidP="00EF3E10">
      <w:pPr>
        <w:pStyle w:val="EC-Title-2"/>
        <w:spacing w:line="276" w:lineRule="auto"/>
        <w:rPr>
          <w:sz w:val="24"/>
          <w:szCs w:val="24"/>
        </w:rPr>
      </w:pPr>
      <w:bookmarkStart w:id="6" w:name="_Toc219908985"/>
      <w:r w:rsidRPr="00873D96">
        <w:rPr>
          <w:sz w:val="24"/>
          <w:szCs w:val="24"/>
        </w:rPr>
        <w:t>Part 4: Epilogue</w:t>
      </w:r>
      <w:bookmarkEnd w:id="6"/>
    </w:p>
    <w:p w14:paraId="58DAFCA0" w14:textId="4E15D438" w:rsidR="005B0868" w:rsidRPr="008B458B" w:rsidRDefault="00565AC9" w:rsidP="00565AC9">
      <w:pPr>
        <w:pStyle w:val="Expectedduration"/>
        <w:rPr>
          <w:b/>
          <w:bCs/>
          <w:sz w:val="18"/>
          <w:szCs w:val="18"/>
        </w:rPr>
      </w:pPr>
      <w:r w:rsidRPr="008B458B">
        <w:rPr>
          <w:sz w:val="18"/>
          <w:szCs w:val="18"/>
          <w:highlight w:val="lightGray"/>
        </w:rPr>
        <w:t>Expected duration:</w:t>
      </w:r>
      <w:r w:rsidR="005B0868" w:rsidRPr="008B458B">
        <w:rPr>
          <w:sz w:val="18"/>
          <w:szCs w:val="18"/>
          <w:highlight w:val="lightGray"/>
        </w:rPr>
        <w:t xml:space="preserve"> 10 minutes</w:t>
      </w:r>
    </w:p>
    <w:p w14:paraId="641A7817" w14:textId="77777777" w:rsidR="005B0868" w:rsidRPr="008B458B" w:rsidRDefault="005B0868" w:rsidP="00EF3E10">
      <w:pPr>
        <w:spacing w:line="276" w:lineRule="auto"/>
        <w:jc w:val="both"/>
        <w:rPr>
          <w:rFonts w:cs="Tahoma"/>
          <w:szCs w:val="18"/>
        </w:rPr>
      </w:pPr>
      <w:r w:rsidRPr="008B458B">
        <w:rPr>
          <w:rFonts w:cs="Tahoma"/>
          <w:szCs w:val="18"/>
        </w:rPr>
        <w:t xml:space="preserve">Unfortunately, because of the conflict situation, missing variables and unclarities related to the ethical compliance, you could not publish the results of the investigation in a peer-reviewed journal. You were extremely disappointed, but you also learned a lot. </w:t>
      </w:r>
    </w:p>
    <w:p w14:paraId="667DEEC2" w14:textId="77777777" w:rsidR="005B0868" w:rsidRPr="008B458B" w:rsidRDefault="005B0868" w:rsidP="00EF3E10">
      <w:pPr>
        <w:spacing w:line="276" w:lineRule="auto"/>
        <w:jc w:val="both"/>
        <w:rPr>
          <w:rFonts w:cs="Tahoma"/>
          <w:szCs w:val="18"/>
        </w:rPr>
      </w:pPr>
      <w:r w:rsidRPr="008B458B">
        <w:rPr>
          <w:rFonts w:cs="Tahoma"/>
          <w:szCs w:val="18"/>
        </w:rPr>
        <w:t xml:space="preserve">You decided to engage in the newly formed intersectoral working group. You thought that discussing with the other sector experts every month will allow a better understanding of their perspective, context in which they are working, and mission of their respective institutions. Knowing each other will also help in building mutual trust and plan new intersectoral investigations without hurry. </w:t>
      </w:r>
    </w:p>
    <w:p w14:paraId="083D719B" w14:textId="77777777" w:rsidR="005B0868" w:rsidRPr="008B458B" w:rsidRDefault="005B0868" w:rsidP="00EF3E10">
      <w:pPr>
        <w:spacing w:line="276" w:lineRule="auto"/>
        <w:jc w:val="both"/>
        <w:rPr>
          <w:rFonts w:cs="Tahoma"/>
          <w:szCs w:val="18"/>
        </w:rPr>
      </w:pPr>
      <w:r w:rsidRPr="008B458B">
        <w:rPr>
          <w:rFonts w:cs="Tahoma"/>
          <w:szCs w:val="18"/>
        </w:rPr>
        <w:t>You also reflect about what went wrong in your investigation. Aside from misunderstandings regarding the scientific contents, you probably did not communicate clearly the Public Health rationale that the veterinarians and farmers could identify with. You discuss with your team which type of messages for farmers could potentially help in setting up a similar screening programme, that could include testing of milk and assessing farm-level TBE foodborne transmission risk:</w:t>
      </w:r>
    </w:p>
    <w:p w14:paraId="383BF4B7" w14:textId="77777777" w:rsidR="005B0868" w:rsidRPr="008B458B" w:rsidRDefault="005B0868" w:rsidP="005667A2">
      <w:pPr>
        <w:pStyle w:val="ListParagraph"/>
        <w:numPr>
          <w:ilvl w:val="0"/>
          <w:numId w:val="13"/>
        </w:numPr>
        <w:spacing w:after="160" w:line="276" w:lineRule="auto"/>
        <w:jc w:val="both"/>
        <w:rPr>
          <w:rFonts w:ascii="Tahoma" w:hAnsi="Tahoma" w:cs="Tahoma"/>
          <w:szCs w:val="18"/>
        </w:rPr>
      </w:pPr>
      <w:r w:rsidRPr="008B458B">
        <w:rPr>
          <w:rFonts w:ascii="Tahoma" w:hAnsi="Tahoma" w:cs="Tahoma"/>
          <w:szCs w:val="18"/>
        </w:rPr>
        <w:t>Goat milk is a very healthy food. However, unpasteurized milk and dairy products could carry pathogens which can harm consumers and your family. Since it’s not possible to test dairy products for all possible pathogens, it is safer to cook or pasteurise all milk products.</w:t>
      </w:r>
    </w:p>
    <w:p w14:paraId="6F27ED2A" w14:textId="77777777" w:rsidR="005B0868" w:rsidRPr="008B458B" w:rsidRDefault="005B0868" w:rsidP="005667A2">
      <w:pPr>
        <w:pStyle w:val="ListParagraph"/>
        <w:numPr>
          <w:ilvl w:val="0"/>
          <w:numId w:val="13"/>
        </w:numPr>
        <w:spacing w:after="160" w:line="276" w:lineRule="auto"/>
        <w:jc w:val="both"/>
        <w:rPr>
          <w:rFonts w:ascii="Tahoma" w:hAnsi="Tahoma" w:cs="Tahoma"/>
          <w:szCs w:val="18"/>
        </w:rPr>
      </w:pPr>
      <w:r w:rsidRPr="008B458B">
        <w:rPr>
          <w:rFonts w:ascii="Tahoma" w:hAnsi="Tahoma" w:cs="Tahoma"/>
          <w:szCs w:val="18"/>
        </w:rPr>
        <w:t>Although your livestock animals are not affected by the TBEV, testing them can help us understand if there are infected ticks in your neighbourhood that can feed on humans during outdoor activities. Knowing that the disease is there will help us better protect your community and your family.</w:t>
      </w:r>
    </w:p>
    <w:p w14:paraId="69C2588B" w14:textId="77777777" w:rsidR="005B0868" w:rsidRPr="008B458B" w:rsidRDefault="005B0868" w:rsidP="005667A2">
      <w:pPr>
        <w:pStyle w:val="ListParagraph"/>
        <w:numPr>
          <w:ilvl w:val="0"/>
          <w:numId w:val="13"/>
        </w:numPr>
        <w:spacing w:after="160" w:line="276" w:lineRule="auto"/>
        <w:jc w:val="both"/>
        <w:rPr>
          <w:rFonts w:ascii="Tahoma" w:hAnsi="Tahoma" w:cs="Tahoma"/>
          <w:szCs w:val="18"/>
        </w:rPr>
      </w:pPr>
      <w:r w:rsidRPr="008B458B">
        <w:rPr>
          <w:rFonts w:ascii="Tahoma" w:hAnsi="Tahoma" w:cs="Tahoma"/>
          <w:szCs w:val="18"/>
        </w:rPr>
        <w:t>Your participation in this screening programme will be a guarantee for your clients that you are a reliable producer, and your product is safe from the TBEV.</w:t>
      </w:r>
    </w:p>
    <w:p w14:paraId="27EEC6E9" w14:textId="1ED71208" w:rsidR="005B0868" w:rsidRPr="008B458B" w:rsidRDefault="005B0868" w:rsidP="008B458B">
      <w:pPr>
        <w:spacing w:after="240" w:line="276" w:lineRule="auto"/>
        <w:jc w:val="both"/>
        <w:rPr>
          <w:rFonts w:cs="Tahoma"/>
          <w:b/>
          <w:bCs/>
          <w:szCs w:val="18"/>
        </w:rPr>
      </w:pPr>
      <w:r w:rsidRPr="008B458B">
        <w:rPr>
          <w:rStyle w:val="SubheadingChar"/>
          <w:sz w:val="18"/>
          <w:szCs w:val="18"/>
        </w:rPr>
        <w:t>Q</w:t>
      </w:r>
      <w:r w:rsidR="00565AC9" w:rsidRPr="008B458B">
        <w:rPr>
          <w:rStyle w:val="SubheadingChar"/>
          <w:sz w:val="18"/>
          <w:szCs w:val="18"/>
        </w:rPr>
        <w:t xml:space="preserve">uestion </w:t>
      </w:r>
      <w:r w:rsidRPr="008B458B">
        <w:rPr>
          <w:rStyle w:val="SubheadingChar"/>
          <w:sz w:val="18"/>
          <w:szCs w:val="18"/>
        </w:rPr>
        <w:t>14: How would you see the collaboration with other sectors in 20 years?</w:t>
      </w:r>
    </w:p>
    <w:p w14:paraId="0E5191AB" w14:textId="17753AF8" w:rsidR="005B0868" w:rsidRPr="008B458B" w:rsidRDefault="005B0868" w:rsidP="00EF3E10">
      <w:pPr>
        <w:spacing w:line="276" w:lineRule="auto"/>
        <w:jc w:val="both"/>
        <w:rPr>
          <w:rFonts w:cs="Tahoma"/>
          <w:szCs w:val="18"/>
          <w:highlight w:val="lightGray"/>
        </w:rPr>
      </w:pPr>
      <w:r w:rsidRPr="008B458B">
        <w:rPr>
          <w:rFonts w:cs="Tahoma"/>
          <w:szCs w:val="18"/>
          <w:highlight w:val="lightGray"/>
        </w:rPr>
        <w:t xml:space="preserve">If there is time </w:t>
      </w:r>
      <w:r w:rsidR="009801F4" w:rsidRPr="008B458B">
        <w:rPr>
          <w:rFonts w:cs="Tahoma"/>
          <w:szCs w:val="18"/>
          <w:highlight w:val="lightGray"/>
        </w:rPr>
        <w:t>participants</w:t>
      </w:r>
      <w:r w:rsidRPr="008B458B">
        <w:rPr>
          <w:rFonts w:cs="Tahoma"/>
          <w:szCs w:val="18"/>
          <w:highlight w:val="lightGray"/>
        </w:rPr>
        <w:t xml:space="preserve"> could think about a future state where public health and animal health experts work together to assure both human and animal wellbeing, sharing the data in a fully transparent and respectful manner. </w:t>
      </w:r>
    </w:p>
    <w:p w14:paraId="4ECA101F" w14:textId="3C90B7B5" w:rsidR="005B0868" w:rsidRPr="008B458B" w:rsidRDefault="005B0868" w:rsidP="00EF3E10">
      <w:pPr>
        <w:spacing w:line="276" w:lineRule="auto"/>
        <w:jc w:val="both"/>
        <w:rPr>
          <w:rFonts w:cs="Tahoma"/>
          <w:szCs w:val="18"/>
          <w:highlight w:val="lightGray"/>
        </w:rPr>
      </w:pPr>
      <w:r w:rsidRPr="008B458B">
        <w:rPr>
          <w:rFonts w:cs="Tahoma"/>
          <w:szCs w:val="18"/>
          <w:highlight w:val="lightGray"/>
        </w:rPr>
        <w:t>And after that they can discuss steps to achieve this desired future state (ex., legal acts setting the ground for cooperation and data sharing, integration of education, integration of postgraduate training, regular meetings, collaborative projects, etc).</w:t>
      </w:r>
    </w:p>
    <w:p w14:paraId="49F236CB" w14:textId="77777777" w:rsidR="004C1A55" w:rsidRDefault="004C1A55" w:rsidP="00EF3E10">
      <w:pPr>
        <w:pStyle w:val="EC-Title-2"/>
        <w:spacing w:line="276" w:lineRule="auto"/>
        <w:jc w:val="both"/>
        <w:rPr>
          <w:lang w:val="es-ES"/>
        </w:rPr>
      </w:pPr>
      <w:bookmarkStart w:id="7" w:name="_Toc219219854"/>
      <w:bookmarkStart w:id="8" w:name="_Toc219908986"/>
      <w:bookmarkEnd w:id="3"/>
      <w:proofErr w:type="spellStart"/>
      <w:r w:rsidRPr="001B1E62">
        <w:rPr>
          <w:lang w:val="es-ES"/>
        </w:rPr>
        <w:t>References</w:t>
      </w:r>
      <w:bookmarkEnd w:id="7"/>
      <w:bookmarkEnd w:id="8"/>
      <w:proofErr w:type="spellEnd"/>
    </w:p>
    <w:p w14:paraId="5218820C" w14:textId="77777777" w:rsidR="00300531" w:rsidRPr="0094195D" w:rsidRDefault="00300531" w:rsidP="005667A2">
      <w:pPr>
        <w:pStyle w:val="ListParagraph"/>
        <w:numPr>
          <w:ilvl w:val="0"/>
          <w:numId w:val="10"/>
        </w:numPr>
        <w:spacing w:after="160" w:line="276" w:lineRule="auto"/>
        <w:jc w:val="both"/>
        <w:rPr>
          <w:rFonts w:ascii="Tahoma" w:hAnsi="Tahoma" w:cs="Tahoma"/>
          <w:color w:val="212121"/>
          <w:szCs w:val="18"/>
          <w:shd w:val="clear" w:color="auto" w:fill="FFFFFF"/>
        </w:rPr>
      </w:pPr>
      <w:bookmarkStart w:id="9" w:name="_Toc219219855"/>
      <w:r w:rsidRPr="00300531">
        <w:rPr>
          <w:rFonts w:ascii="Tahoma" w:hAnsi="Tahoma" w:cs="Tahoma"/>
          <w:color w:val="212121"/>
          <w:szCs w:val="18"/>
          <w:shd w:val="clear" w:color="auto" w:fill="FFFFFF"/>
          <w:lang w:val="es-ES"/>
        </w:rPr>
        <w:t xml:space="preserve">Ruzek D, </w:t>
      </w:r>
      <w:proofErr w:type="spellStart"/>
      <w:r w:rsidRPr="00300531">
        <w:rPr>
          <w:rFonts w:ascii="Tahoma" w:hAnsi="Tahoma" w:cs="Tahoma"/>
          <w:color w:val="212121"/>
          <w:szCs w:val="18"/>
          <w:shd w:val="clear" w:color="auto" w:fill="FFFFFF"/>
          <w:lang w:val="es-ES"/>
        </w:rPr>
        <w:t>Avšič</w:t>
      </w:r>
      <w:proofErr w:type="spellEnd"/>
      <w:r w:rsidRPr="00300531">
        <w:rPr>
          <w:rFonts w:ascii="Tahoma" w:hAnsi="Tahoma" w:cs="Tahoma"/>
          <w:color w:val="212121"/>
          <w:szCs w:val="18"/>
          <w:shd w:val="clear" w:color="auto" w:fill="FFFFFF"/>
          <w:lang w:val="es-ES"/>
        </w:rPr>
        <w:t xml:space="preserve"> </w:t>
      </w:r>
      <w:proofErr w:type="spellStart"/>
      <w:r w:rsidRPr="00300531">
        <w:rPr>
          <w:rFonts w:ascii="Tahoma" w:hAnsi="Tahoma" w:cs="Tahoma"/>
          <w:color w:val="212121"/>
          <w:szCs w:val="18"/>
          <w:shd w:val="clear" w:color="auto" w:fill="FFFFFF"/>
          <w:lang w:val="es-ES"/>
        </w:rPr>
        <w:t>Županc</w:t>
      </w:r>
      <w:proofErr w:type="spellEnd"/>
      <w:r w:rsidRPr="00300531">
        <w:rPr>
          <w:rFonts w:ascii="Tahoma" w:hAnsi="Tahoma" w:cs="Tahoma"/>
          <w:color w:val="212121"/>
          <w:szCs w:val="18"/>
          <w:shd w:val="clear" w:color="auto" w:fill="FFFFFF"/>
          <w:lang w:val="es-ES"/>
        </w:rPr>
        <w:t xml:space="preserve"> T, Borde J, </w:t>
      </w:r>
      <w:proofErr w:type="spellStart"/>
      <w:r w:rsidRPr="00300531">
        <w:rPr>
          <w:rFonts w:ascii="Tahoma" w:hAnsi="Tahoma" w:cs="Tahoma"/>
          <w:color w:val="212121"/>
          <w:szCs w:val="18"/>
          <w:shd w:val="clear" w:color="auto" w:fill="FFFFFF"/>
          <w:lang w:val="es-ES"/>
        </w:rPr>
        <w:t>Chrdle</w:t>
      </w:r>
      <w:proofErr w:type="spellEnd"/>
      <w:r w:rsidRPr="00300531">
        <w:rPr>
          <w:rFonts w:ascii="Tahoma" w:hAnsi="Tahoma" w:cs="Tahoma"/>
          <w:color w:val="212121"/>
          <w:szCs w:val="18"/>
          <w:shd w:val="clear" w:color="auto" w:fill="FFFFFF"/>
          <w:lang w:val="es-ES"/>
        </w:rPr>
        <w:t xml:space="preserve"> A, Eyer L, </w:t>
      </w:r>
      <w:proofErr w:type="spellStart"/>
      <w:r w:rsidRPr="00300531">
        <w:rPr>
          <w:rFonts w:ascii="Tahoma" w:hAnsi="Tahoma" w:cs="Tahoma"/>
          <w:color w:val="212121"/>
          <w:szCs w:val="18"/>
          <w:shd w:val="clear" w:color="auto" w:fill="FFFFFF"/>
          <w:lang w:val="es-ES"/>
        </w:rPr>
        <w:t>Karganova</w:t>
      </w:r>
      <w:proofErr w:type="spellEnd"/>
      <w:r w:rsidRPr="00300531">
        <w:rPr>
          <w:rFonts w:ascii="Tahoma" w:hAnsi="Tahoma" w:cs="Tahoma"/>
          <w:color w:val="212121"/>
          <w:szCs w:val="18"/>
          <w:shd w:val="clear" w:color="auto" w:fill="FFFFFF"/>
          <w:lang w:val="es-ES"/>
        </w:rPr>
        <w:t xml:space="preserve"> G, </w:t>
      </w:r>
      <w:proofErr w:type="spellStart"/>
      <w:r w:rsidRPr="00300531">
        <w:rPr>
          <w:rFonts w:ascii="Tahoma" w:hAnsi="Tahoma" w:cs="Tahoma"/>
          <w:color w:val="212121"/>
          <w:szCs w:val="18"/>
          <w:shd w:val="clear" w:color="auto" w:fill="FFFFFF"/>
          <w:lang w:val="es-ES"/>
        </w:rPr>
        <w:t>Kholodilov</w:t>
      </w:r>
      <w:proofErr w:type="spellEnd"/>
      <w:r w:rsidRPr="00300531">
        <w:rPr>
          <w:rFonts w:ascii="Tahoma" w:hAnsi="Tahoma" w:cs="Tahoma"/>
          <w:color w:val="212121"/>
          <w:szCs w:val="18"/>
          <w:shd w:val="clear" w:color="auto" w:fill="FFFFFF"/>
          <w:lang w:val="es-ES"/>
        </w:rPr>
        <w:t xml:space="preserve"> I, Knap N, Kozlovskaya L, Matveev A, Miller AD, Osolodkin DI, </w:t>
      </w:r>
      <w:proofErr w:type="spellStart"/>
      <w:r w:rsidRPr="00300531">
        <w:rPr>
          <w:rFonts w:ascii="Tahoma" w:hAnsi="Tahoma" w:cs="Tahoma"/>
          <w:color w:val="212121"/>
          <w:szCs w:val="18"/>
          <w:shd w:val="clear" w:color="auto" w:fill="FFFFFF"/>
          <w:lang w:val="es-ES"/>
        </w:rPr>
        <w:t>Överby</w:t>
      </w:r>
      <w:proofErr w:type="spellEnd"/>
      <w:r w:rsidRPr="00300531">
        <w:rPr>
          <w:rFonts w:ascii="Tahoma" w:hAnsi="Tahoma" w:cs="Tahoma"/>
          <w:color w:val="212121"/>
          <w:szCs w:val="18"/>
          <w:shd w:val="clear" w:color="auto" w:fill="FFFFFF"/>
          <w:lang w:val="es-ES"/>
        </w:rPr>
        <w:t xml:space="preserve"> AK, </w:t>
      </w:r>
      <w:proofErr w:type="spellStart"/>
      <w:r w:rsidRPr="00300531">
        <w:rPr>
          <w:rFonts w:ascii="Tahoma" w:hAnsi="Tahoma" w:cs="Tahoma"/>
          <w:color w:val="212121"/>
          <w:szCs w:val="18"/>
          <w:shd w:val="clear" w:color="auto" w:fill="FFFFFF"/>
          <w:lang w:val="es-ES"/>
        </w:rPr>
        <w:t>Tikunova</w:t>
      </w:r>
      <w:proofErr w:type="spellEnd"/>
      <w:r w:rsidRPr="00300531">
        <w:rPr>
          <w:rFonts w:ascii="Tahoma" w:hAnsi="Tahoma" w:cs="Tahoma"/>
          <w:color w:val="212121"/>
          <w:szCs w:val="18"/>
          <w:shd w:val="clear" w:color="auto" w:fill="FFFFFF"/>
          <w:lang w:val="es-ES"/>
        </w:rPr>
        <w:t xml:space="preserve"> N, Tkachev S, Zajkowska J. </w:t>
      </w:r>
      <w:r w:rsidRPr="00300531">
        <w:rPr>
          <w:rFonts w:ascii="Tahoma" w:hAnsi="Tahoma" w:cs="Tahoma"/>
          <w:b/>
          <w:bCs/>
          <w:color w:val="212121"/>
          <w:szCs w:val="18"/>
          <w:shd w:val="clear" w:color="auto" w:fill="FFFFFF"/>
          <w:lang w:val="es-ES"/>
        </w:rPr>
        <w:t xml:space="preserve">Tick-borne </w:t>
      </w:r>
      <w:proofErr w:type="spellStart"/>
      <w:r w:rsidRPr="00300531">
        <w:rPr>
          <w:rFonts w:ascii="Tahoma" w:hAnsi="Tahoma" w:cs="Tahoma"/>
          <w:b/>
          <w:bCs/>
          <w:color w:val="212121"/>
          <w:szCs w:val="18"/>
          <w:shd w:val="clear" w:color="auto" w:fill="FFFFFF"/>
          <w:lang w:val="es-ES"/>
        </w:rPr>
        <w:t>encephalitis</w:t>
      </w:r>
      <w:proofErr w:type="spellEnd"/>
      <w:r w:rsidRPr="00300531">
        <w:rPr>
          <w:rFonts w:ascii="Tahoma" w:hAnsi="Tahoma" w:cs="Tahoma"/>
          <w:b/>
          <w:bCs/>
          <w:color w:val="212121"/>
          <w:szCs w:val="18"/>
          <w:shd w:val="clear" w:color="auto" w:fill="FFFFFF"/>
          <w:lang w:val="es-ES"/>
        </w:rPr>
        <w:t xml:space="preserve"> in Europe and Russia: </w:t>
      </w:r>
      <w:proofErr w:type="spellStart"/>
      <w:r w:rsidRPr="00300531">
        <w:rPr>
          <w:rFonts w:ascii="Tahoma" w:hAnsi="Tahoma" w:cs="Tahoma"/>
          <w:b/>
          <w:bCs/>
          <w:color w:val="212121"/>
          <w:szCs w:val="18"/>
          <w:shd w:val="clear" w:color="auto" w:fill="FFFFFF"/>
          <w:lang w:val="es-ES"/>
        </w:rPr>
        <w:t>Review</w:t>
      </w:r>
      <w:proofErr w:type="spellEnd"/>
      <w:r w:rsidRPr="00300531">
        <w:rPr>
          <w:rFonts w:ascii="Tahoma" w:hAnsi="Tahoma" w:cs="Tahoma"/>
          <w:b/>
          <w:bCs/>
          <w:color w:val="212121"/>
          <w:szCs w:val="18"/>
          <w:shd w:val="clear" w:color="auto" w:fill="FFFFFF"/>
          <w:lang w:val="es-ES"/>
        </w:rPr>
        <w:t xml:space="preserve"> </w:t>
      </w:r>
      <w:proofErr w:type="spellStart"/>
      <w:r w:rsidRPr="00300531">
        <w:rPr>
          <w:rFonts w:ascii="Tahoma" w:hAnsi="Tahoma" w:cs="Tahoma"/>
          <w:b/>
          <w:bCs/>
          <w:color w:val="212121"/>
          <w:szCs w:val="18"/>
          <w:shd w:val="clear" w:color="auto" w:fill="FFFFFF"/>
          <w:lang w:val="es-ES"/>
        </w:rPr>
        <w:t>of</w:t>
      </w:r>
      <w:proofErr w:type="spellEnd"/>
      <w:r w:rsidRPr="00300531">
        <w:rPr>
          <w:rFonts w:ascii="Tahoma" w:hAnsi="Tahoma" w:cs="Tahoma"/>
          <w:b/>
          <w:bCs/>
          <w:color w:val="212121"/>
          <w:szCs w:val="18"/>
          <w:shd w:val="clear" w:color="auto" w:fill="FFFFFF"/>
          <w:lang w:val="es-ES"/>
        </w:rPr>
        <w:t xml:space="preserve"> </w:t>
      </w:r>
      <w:proofErr w:type="spellStart"/>
      <w:r w:rsidRPr="00300531">
        <w:rPr>
          <w:rFonts w:ascii="Tahoma" w:hAnsi="Tahoma" w:cs="Tahoma"/>
          <w:b/>
          <w:bCs/>
          <w:color w:val="212121"/>
          <w:szCs w:val="18"/>
          <w:shd w:val="clear" w:color="auto" w:fill="FFFFFF"/>
          <w:lang w:val="es-ES"/>
        </w:rPr>
        <w:t>pathogenesis</w:t>
      </w:r>
      <w:proofErr w:type="spellEnd"/>
      <w:r w:rsidRPr="00300531">
        <w:rPr>
          <w:rFonts w:ascii="Tahoma" w:hAnsi="Tahoma" w:cs="Tahoma"/>
          <w:b/>
          <w:bCs/>
          <w:color w:val="212121"/>
          <w:szCs w:val="18"/>
          <w:shd w:val="clear" w:color="auto" w:fill="FFFFFF"/>
          <w:lang w:val="es-ES"/>
        </w:rPr>
        <w:t xml:space="preserve">, </w:t>
      </w:r>
      <w:proofErr w:type="spellStart"/>
      <w:r w:rsidRPr="00300531">
        <w:rPr>
          <w:rFonts w:ascii="Tahoma" w:hAnsi="Tahoma" w:cs="Tahoma"/>
          <w:b/>
          <w:bCs/>
          <w:color w:val="212121"/>
          <w:szCs w:val="18"/>
          <w:shd w:val="clear" w:color="auto" w:fill="FFFFFF"/>
          <w:lang w:val="es-ES"/>
        </w:rPr>
        <w:t>clinical</w:t>
      </w:r>
      <w:proofErr w:type="spellEnd"/>
      <w:r w:rsidRPr="00300531">
        <w:rPr>
          <w:rFonts w:ascii="Tahoma" w:hAnsi="Tahoma" w:cs="Tahoma"/>
          <w:b/>
          <w:bCs/>
          <w:color w:val="212121"/>
          <w:szCs w:val="18"/>
          <w:shd w:val="clear" w:color="auto" w:fill="FFFFFF"/>
          <w:lang w:val="es-ES"/>
        </w:rPr>
        <w:t xml:space="preserve"> </w:t>
      </w:r>
      <w:proofErr w:type="spellStart"/>
      <w:r w:rsidRPr="00300531">
        <w:rPr>
          <w:rFonts w:ascii="Tahoma" w:hAnsi="Tahoma" w:cs="Tahoma"/>
          <w:b/>
          <w:bCs/>
          <w:color w:val="212121"/>
          <w:szCs w:val="18"/>
          <w:shd w:val="clear" w:color="auto" w:fill="FFFFFF"/>
          <w:lang w:val="es-ES"/>
        </w:rPr>
        <w:t>features</w:t>
      </w:r>
      <w:proofErr w:type="spellEnd"/>
      <w:r w:rsidRPr="00300531">
        <w:rPr>
          <w:rFonts w:ascii="Tahoma" w:hAnsi="Tahoma" w:cs="Tahoma"/>
          <w:b/>
          <w:bCs/>
          <w:color w:val="212121"/>
          <w:szCs w:val="18"/>
          <w:shd w:val="clear" w:color="auto" w:fill="FFFFFF"/>
          <w:lang w:val="es-ES"/>
        </w:rPr>
        <w:t xml:space="preserve">, </w:t>
      </w:r>
      <w:proofErr w:type="spellStart"/>
      <w:r w:rsidRPr="00300531">
        <w:rPr>
          <w:rFonts w:ascii="Tahoma" w:hAnsi="Tahoma" w:cs="Tahoma"/>
          <w:b/>
          <w:bCs/>
          <w:color w:val="212121"/>
          <w:szCs w:val="18"/>
          <w:shd w:val="clear" w:color="auto" w:fill="FFFFFF"/>
          <w:lang w:val="es-ES"/>
        </w:rPr>
        <w:t>therapy</w:t>
      </w:r>
      <w:proofErr w:type="spellEnd"/>
      <w:r w:rsidRPr="00300531">
        <w:rPr>
          <w:rFonts w:ascii="Tahoma" w:hAnsi="Tahoma" w:cs="Tahoma"/>
          <w:b/>
          <w:bCs/>
          <w:color w:val="212121"/>
          <w:szCs w:val="18"/>
          <w:shd w:val="clear" w:color="auto" w:fill="FFFFFF"/>
          <w:lang w:val="es-ES"/>
        </w:rPr>
        <w:t xml:space="preserve">, and </w:t>
      </w:r>
      <w:proofErr w:type="spellStart"/>
      <w:r w:rsidRPr="00300531">
        <w:rPr>
          <w:rFonts w:ascii="Tahoma" w:hAnsi="Tahoma" w:cs="Tahoma"/>
          <w:b/>
          <w:bCs/>
          <w:color w:val="212121"/>
          <w:szCs w:val="18"/>
          <w:shd w:val="clear" w:color="auto" w:fill="FFFFFF"/>
          <w:lang w:val="es-ES"/>
        </w:rPr>
        <w:t>vaccines</w:t>
      </w:r>
      <w:proofErr w:type="spellEnd"/>
      <w:r w:rsidRPr="00300531">
        <w:rPr>
          <w:rFonts w:ascii="Tahoma" w:hAnsi="Tahoma" w:cs="Tahoma"/>
          <w:color w:val="212121"/>
          <w:szCs w:val="18"/>
          <w:shd w:val="clear" w:color="auto" w:fill="FFFFFF"/>
          <w:lang w:val="es-ES"/>
        </w:rPr>
        <w:t xml:space="preserve">. </w:t>
      </w:r>
      <w:r w:rsidRPr="0094195D">
        <w:rPr>
          <w:rFonts w:ascii="Tahoma" w:hAnsi="Tahoma" w:cs="Tahoma"/>
          <w:color w:val="212121"/>
          <w:szCs w:val="18"/>
          <w:shd w:val="clear" w:color="auto" w:fill="FFFFFF"/>
        </w:rPr>
        <w:t xml:space="preserve">Antiviral Res. 2019 </w:t>
      </w:r>
      <w:proofErr w:type="gramStart"/>
      <w:r w:rsidRPr="0094195D">
        <w:rPr>
          <w:rFonts w:ascii="Tahoma" w:hAnsi="Tahoma" w:cs="Tahoma"/>
          <w:color w:val="212121"/>
          <w:szCs w:val="18"/>
          <w:shd w:val="clear" w:color="auto" w:fill="FFFFFF"/>
        </w:rPr>
        <w:t>Apr;164:23</w:t>
      </w:r>
      <w:proofErr w:type="gramEnd"/>
      <w:r w:rsidRPr="0094195D">
        <w:rPr>
          <w:rFonts w:ascii="Tahoma" w:hAnsi="Tahoma" w:cs="Tahoma"/>
          <w:color w:val="212121"/>
          <w:szCs w:val="18"/>
          <w:shd w:val="clear" w:color="auto" w:fill="FFFFFF"/>
        </w:rPr>
        <w:t xml:space="preserve">-51. </w:t>
      </w:r>
      <w:proofErr w:type="spellStart"/>
      <w:r w:rsidRPr="0094195D">
        <w:rPr>
          <w:rFonts w:ascii="Tahoma" w:hAnsi="Tahoma" w:cs="Tahoma"/>
          <w:color w:val="212121"/>
          <w:szCs w:val="18"/>
          <w:shd w:val="clear" w:color="auto" w:fill="FFFFFF"/>
        </w:rPr>
        <w:t>doi</w:t>
      </w:r>
      <w:proofErr w:type="spellEnd"/>
      <w:r w:rsidRPr="0094195D">
        <w:rPr>
          <w:rFonts w:ascii="Tahoma" w:hAnsi="Tahoma" w:cs="Tahoma"/>
          <w:color w:val="212121"/>
          <w:szCs w:val="18"/>
          <w:shd w:val="clear" w:color="auto" w:fill="FFFFFF"/>
        </w:rPr>
        <w:t xml:space="preserve">: 10.1016/j.antiviral.2019.01.014. </w:t>
      </w:r>
      <w:proofErr w:type="spellStart"/>
      <w:r w:rsidRPr="0094195D">
        <w:rPr>
          <w:rFonts w:ascii="Tahoma" w:hAnsi="Tahoma" w:cs="Tahoma"/>
          <w:color w:val="212121"/>
          <w:szCs w:val="18"/>
          <w:shd w:val="clear" w:color="auto" w:fill="FFFFFF"/>
        </w:rPr>
        <w:t>Epub</w:t>
      </w:r>
      <w:proofErr w:type="spellEnd"/>
      <w:r w:rsidRPr="0094195D">
        <w:rPr>
          <w:rFonts w:ascii="Tahoma" w:hAnsi="Tahoma" w:cs="Tahoma"/>
          <w:color w:val="212121"/>
          <w:szCs w:val="18"/>
          <w:shd w:val="clear" w:color="auto" w:fill="FFFFFF"/>
        </w:rPr>
        <w:t xml:space="preserve"> 2019 Jan 31. PMID: 30710567.</w:t>
      </w:r>
    </w:p>
    <w:p w14:paraId="1141F1BC" w14:textId="77777777" w:rsidR="00300531" w:rsidRPr="0094195D" w:rsidRDefault="00300531" w:rsidP="005667A2">
      <w:pPr>
        <w:pStyle w:val="ListParagraph"/>
        <w:numPr>
          <w:ilvl w:val="0"/>
          <w:numId w:val="10"/>
        </w:numPr>
        <w:spacing w:after="160" w:line="276" w:lineRule="auto"/>
        <w:jc w:val="both"/>
        <w:rPr>
          <w:rFonts w:ascii="Tahoma" w:hAnsi="Tahoma" w:cs="Tahoma"/>
          <w:color w:val="212121"/>
          <w:szCs w:val="18"/>
          <w:shd w:val="clear" w:color="auto" w:fill="FFFFFF"/>
        </w:rPr>
      </w:pPr>
      <w:proofErr w:type="spellStart"/>
      <w:r w:rsidRPr="0094195D">
        <w:rPr>
          <w:rFonts w:ascii="Tahoma" w:hAnsi="Tahoma" w:cs="Tahoma"/>
          <w:color w:val="212121"/>
          <w:szCs w:val="18"/>
          <w:shd w:val="clear" w:color="auto" w:fill="FFFFFF"/>
        </w:rPr>
        <w:t>Brêchet</w:t>
      </w:r>
      <w:proofErr w:type="spellEnd"/>
      <w:r w:rsidRPr="0094195D">
        <w:rPr>
          <w:rFonts w:ascii="Tahoma" w:hAnsi="Tahoma" w:cs="Tahoma"/>
          <w:color w:val="212121"/>
          <w:szCs w:val="18"/>
          <w:shd w:val="clear" w:color="auto" w:fill="FFFFFF"/>
        </w:rPr>
        <w:t xml:space="preserve"> A, Kohler P, Dörr T, </w:t>
      </w:r>
      <w:proofErr w:type="spellStart"/>
      <w:r w:rsidRPr="0094195D">
        <w:rPr>
          <w:rFonts w:ascii="Tahoma" w:hAnsi="Tahoma" w:cs="Tahoma"/>
          <w:color w:val="212121"/>
          <w:szCs w:val="18"/>
          <w:shd w:val="clear" w:color="auto" w:fill="FFFFFF"/>
        </w:rPr>
        <w:t>Grässli</w:t>
      </w:r>
      <w:proofErr w:type="spellEnd"/>
      <w:r w:rsidRPr="0094195D">
        <w:rPr>
          <w:rFonts w:ascii="Tahoma" w:hAnsi="Tahoma" w:cs="Tahoma"/>
          <w:color w:val="212121"/>
          <w:szCs w:val="18"/>
          <w:shd w:val="clear" w:color="auto" w:fill="FFFFFF"/>
        </w:rPr>
        <w:t xml:space="preserve"> F, Vock M, Salát J, </w:t>
      </w:r>
      <w:proofErr w:type="spellStart"/>
      <w:r w:rsidRPr="0094195D">
        <w:rPr>
          <w:rFonts w:ascii="Tahoma" w:hAnsi="Tahoma" w:cs="Tahoma"/>
          <w:color w:val="212121"/>
          <w:szCs w:val="18"/>
          <w:shd w:val="clear" w:color="auto" w:fill="FFFFFF"/>
        </w:rPr>
        <w:t>Růžek</w:t>
      </w:r>
      <w:proofErr w:type="spellEnd"/>
      <w:r w:rsidRPr="0094195D">
        <w:rPr>
          <w:rFonts w:ascii="Tahoma" w:hAnsi="Tahoma" w:cs="Tahoma"/>
          <w:color w:val="212121"/>
          <w:szCs w:val="18"/>
          <w:shd w:val="clear" w:color="auto" w:fill="FFFFFF"/>
        </w:rPr>
        <w:t xml:space="preserve"> D, Friedl A, Vuichard-Gysin D, </w:t>
      </w:r>
      <w:proofErr w:type="spellStart"/>
      <w:r w:rsidRPr="0094195D">
        <w:rPr>
          <w:rFonts w:ascii="Tahoma" w:hAnsi="Tahoma" w:cs="Tahoma"/>
          <w:color w:val="212121"/>
          <w:szCs w:val="18"/>
          <w:shd w:val="clear" w:color="auto" w:fill="FFFFFF"/>
        </w:rPr>
        <w:t>Croxatto</w:t>
      </w:r>
      <w:proofErr w:type="spellEnd"/>
      <w:r w:rsidRPr="0094195D">
        <w:rPr>
          <w:rFonts w:ascii="Tahoma" w:hAnsi="Tahoma" w:cs="Tahoma"/>
          <w:color w:val="212121"/>
          <w:szCs w:val="18"/>
          <w:shd w:val="clear" w:color="auto" w:fill="FFFFFF"/>
        </w:rPr>
        <w:t xml:space="preserve"> A, Lienhard R, Ackermann-</w:t>
      </w:r>
      <w:proofErr w:type="spellStart"/>
      <w:r w:rsidRPr="0094195D">
        <w:rPr>
          <w:rFonts w:ascii="Tahoma" w:hAnsi="Tahoma" w:cs="Tahoma"/>
          <w:color w:val="212121"/>
          <w:szCs w:val="18"/>
          <w:shd w:val="clear" w:color="auto" w:fill="FFFFFF"/>
        </w:rPr>
        <w:t>Gäumann</w:t>
      </w:r>
      <w:proofErr w:type="spellEnd"/>
      <w:r w:rsidRPr="0094195D">
        <w:rPr>
          <w:rFonts w:ascii="Tahoma" w:hAnsi="Tahoma" w:cs="Tahoma"/>
          <w:color w:val="212121"/>
          <w:szCs w:val="18"/>
          <w:shd w:val="clear" w:color="auto" w:fill="FFFFFF"/>
        </w:rPr>
        <w:t xml:space="preserve"> R. </w:t>
      </w:r>
      <w:r w:rsidRPr="0094195D">
        <w:rPr>
          <w:rFonts w:ascii="Tahoma" w:hAnsi="Tahoma" w:cs="Tahoma"/>
          <w:b/>
          <w:bCs/>
          <w:color w:val="212121"/>
          <w:szCs w:val="18"/>
          <w:shd w:val="clear" w:color="auto" w:fill="FFFFFF"/>
        </w:rPr>
        <w:t>Tick-borne encephalitis virus seroprevalence and infection incidence in Switzerland, 2020-2021</w:t>
      </w:r>
      <w:r w:rsidRPr="0094195D">
        <w:rPr>
          <w:rFonts w:ascii="Tahoma" w:hAnsi="Tahoma" w:cs="Tahoma"/>
          <w:color w:val="212121"/>
          <w:szCs w:val="18"/>
          <w:shd w:val="clear" w:color="auto" w:fill="FFFFFF"/>
        </w:rPr>
        <w:t xml:space="preserve">. Sci Rep. 2025 Mar 11;15(1):8346. </w:t>
      </w:r>
      <w:proofErr w:type="spellStart"/>
      <w:r w:rsidRPr="0094195D">
        <w:rPr>
          <w:rFonts w:ascii="Tahoma" w:hAnsi="Tahoma" w:cs="Tahoma"/>
          <w:color w:val="212121"/>
          <w:szCs w:val="18"/>
          <w:shd w:val="clear" w:color="auto" w:fill="FFFFFF"/>
        </w:rPr>
        <w:t>doi</w:t>
      </w:r>
      <w:proofErr w:type="spellEnd"/>
      <w:r w:rsidRPr="0094195D">
        <w:rPr>
          <w:rFonts w:ascii="Tahoma" w:hAnsi="Tahoma" w:cs="Tahoma"/>
          <w:color w:val="212121"/>
          <w:szCs w:val="18"/>
          <w:shd w:val="clear" w:color="auto" w:fill="FFFFFF"/>
        </w:rPr>
        <w:t>: 10.1038/s41598-025-92560-1. PMID: 40069290; PMCID: PMC11897124.</w:t>
      </w:r>
    </w:p>
    <w:p w14:paraId="29E377F0" w14:textId="77777777" w:rsidR="00300531" w:rsidRPr="0094195D" w:rsidRDefault="00300531" w:rsidP="005667A2">
      <w:pPr>
        <w:pStyle w:val="ListParagraph"/>
        <w:numPr>
          <w:ilvl w:val="0"/>
          <w:numId w:val="10"/>
        </w:numPr>
        <w:spacing w:after="160" w:line="276" w:lineRule="auto"/>
        <w:jc w:val="both"/>
        <w:rPr>
          <w:rFonts w:ascii="Tahoma" w:hAnsi="Tahoma" w:cs="Tahoma"/>
          <w:color w:val="212121"/>
          <w:szCs w:val="18"/>
          <w:shd w:val="clear" w:color="auto" w:fill="FFFFFF"/>
        </w:rPr>
      </w:pPr>
      <w:r w:rsidRPr="0094195D">
        <w:rPr>
          <w:rFonts w:ascii="Tahoma" w:hAnsi="Tahoma" w:cs="Tahoma"/>
          <w:color w:val="212121"/>
          <w:szCs w:val="18"/>
          <w:shd w:val="clear" w:color="auto" w:fill="FFFFFF"/>
        </w:rPr>
        <w:t xml:space="preserve">Topp AK, Springer A, Mischke R, Rieder J, Feige K, Ganter M, Nagel-Kohl U, Nordhoff M, Boelke M, Becker S, </w:t>
      </w:r>
      <w:proofErr w:type="spellStart"/>
      <w:r w:rsidRPr="0094195D">
        <w:rPr>
          <w:rFonts w:ascii="Tahoma" w:hAnsi="Tahoma" w:cs="Tahoma"/>
          <w:color w:val="212121"/>
          <w:szCs w:val="18"/>
          <w:shd w:val="clear" w:color="auto" w:fill="FFFFFF"/>
        </w:rPr>
        <w:t>Pachnicke</w:t>
      </w:r>
      <w:proofErr w:type="spellEnd"/>
      <w:r w:rsidRPr="0094195D">
        <w:rPr>
          <w:rFonts w:ascii="Tahoma" w:hAnsi="Tahoma" w:cs="Tahoma"/>
          <w:color w:val="212121"/>
          <w:szCs w:val="18"/>
          <w:shd w:val="clear" w:color="auto" w:fill="FFFFFF"/>
        </w:rPr>
        <w:t xml:space="preserve"> S, </w:t>
      </w:r>
      <w:proofErr w:type="spellStart"/>
      <w:r w:rsidRPr="0094195D">
        <w:rPr>
          <w:rFonts w:ascii="Tahoma" w:hAnsi="Tahoma" w:cs="Tahoma"/>
          <w:color w:val="212121"/>
          <w:szCs w:val="18"/>
          <w:shd w:val="clear" w:color="auto" w:fill="FFFFFF"/>
        </w:rPr>
        <w:t>Schunack</w:t>
      </w:r>
      <w:proofErr w:type="spellEnd"/>
      <w:r w:rsidRPr="0094195D">
        <w:rPr>
          <w:rFonts w:ascii="Tahoma" w:hAnsi="Tahoma" w:cs="Tahoma"/>
          <w:color w:val="212121"/>
          <w:szCs w:val="18"/>
          <w:shd w:val="clear" w:color="auto" w:fill="FFFFFF"/>
        </w:rPr>
        <w:t xml:space="preserve"> B, Dobler G, Strube C. </w:t>
      </w:r>
      <w:r w:rsidRPr="0094195D">
        <w:rPr>
          <w:rFonts w:ascii="Tahoma" w:hAnsi="Tahoma" w:cs="Tahoma"/>
          <w:b/>
          <w:bCs/>
          <w:color w:val="212121"/>
          <w:szCs w:val="18"/>
          <w:shd w:val="clear" w:color="auto" w:fill="FFFFFF"/>
        </w:rPr>
        <w:t>Seroprevalence of tick-borne encephalitis virus in wild and domestic animals in northern Germany.</w:t>
      </w:r>
      <w:r w:rsidRPr="0094195D">
        <w:rPr>
          <w:rFonts w:ascii="Tahoma" w:hAnsi="Tahoma" w:cs="Tahoma"/>
          <w:color w:val="212121"/>
          <w:szCs w:val="18"/>
          <w:shd w:val="clear" w:color="auto" w:fill="FFFFFF"/>
        </w:rPr>
        <w:t xml:space="preserve"> Ticks Tick Borne Dis. 2023 Nov;14(6):102220. </w:t>
      </w:r>
      <w:proofErr w:type="spellStart"/>
      <w:r w:rsidRPr="0094195D">
        <w:rPr>
          <w:rFonts w:ascii="Tahoma" w:hAnsi="Tahoma" w:cs="Tahoma"/>
          <w:color w:val="212121"/>
          <w:szCs w:val="18"/>
          <w:shd w:val="clear" w:color="auto" w:fill="FFFFFF"/>
        </w:rPr>
        <w:t>doi</w:t>
      </w:r>
      <w:proofErr w:type="spellEnd"/>
      <w:r w:rsidRPr="0094195D">
        <w:rPr>
          <w:rFonts w:ascii="Tahoma" w:hAnsi="Tahoma" w:cs="Tahoma"/>
          <w:color w:val="212121"/>
          <w:szCs w:val="18"/>
          <w:shd w:val="clear" w:color="auto" w:fill="FFFFFF"/>
        </w:rPr>
        <w:t xml:space="preserve">: 10.1016/j.ttbdis.2023.102220. </w:t>
      </w:r>
      <w:proofErr w:type="spellStart"/>
      <w:r w:rsidRPr="0094195D">
        <w:rPr>
          <w:rFonts w:ascii="Tahoma" w:hAnsi="Tahoma" w:cs="Tahoma"/>
          <w:color w:val="212121"/>
          <w:szCs w:val="18"/>
          <w:shd w:val="clear" w:color="auto" w:fill="FFFFFF"/>
        </w:rPr>
        <w:t>Epub</w:t>
      </w:r>
      <w:proofErr w:type="spellEnd"/>
      <w:r w:rsidRPr="0094195D">
        <w:rPr>
          <w:rFonts w:ascii="Tahoma" w:hAnsi="Tahoma" w:cs="Tahoma"/>
          <w:color w:val="212121"/>
          <w:szCs w:val="18"/>
          <w:shd w:val="clear" w:color="auto" w:fill="FFFFFF"/>
        </w:rPr>
        <w:t xml:space="preserve"> 2023 Jun 23. PMID: 37356181.</w:t>
      </w:r>
    </w:p>
    <w:p w14:paraId="167D0656" w14:textId="77777777" w:rsidR="00300531" w:rsidRPr="0094195D" w:rsidRDefault="00300531" w:rsidP="005667A2">
      <w:pPr>
        <w:pStyle w:val="ListParagraph"/>
        <w:numPr>
          <w:ilvl w:val="0"/>
          <w:numId w:val="10"/>
        </w:numPr>
        <w:spacing w:after="160" w:line="276" w:lineRule="auto"/>
        <w:jc w:val="both"/>
        <w:rPr>
          <w:rFonts w:ascii="Tahoma" w:hAnsi="Tahoma" w:cs="Tahoma"/>
          <w:color w:val="212121"/>
          <w:szCs w:val="18"/>
          <w:shd w:val="clear" w:color="auto" w:fill="FFFFFF"/>
        </w:rPr>
      </w:pPr>
      <w:r w:rsidRPr="0094195D">
        <w:rPr>
          <w:rFonts w:ascii="Tahoma" w:hAnsi="Tahoma" w:cs="Tahoma"/>
          <w:color w:val="212121"/>
          <w:szCs w:val="18"/>
          <w:shd w:val="clear" w:color="auto" w:fill="FFFFFF"/>
        </w:rPr>
        <w:t xml:space="preserve">Stefanoff P, Pfeffer M, Hellenbrand W, Rogalska J, </w:t>
      </w:r>
      <w:proofErr w:type="spellStart"/>
      <w:r w:rsidRPr="0094195D">
        <w:rPr>
          <w:rFonts w:ascii="Tahoma" w:hAnsi="Tahoma" w:cs="Tahoma"/>
          <w:color w:val="212121"/>
          <w:szCs w:val="18"/>
          <w:shd w:val="clear" w:color="auto" w:fill="FFFFFF"/>
        </w:rPr>
        <w:t>Rühe</w:t>
      </w:r>
      <w:proofErr w:type="spellEnd"/>
      <w:r w:rsidRPr="0094195D">
        <w:rPr>
          <w:rFonts w:ascii="Tahoma" w:hAnsi="Tahoma" w:cs="Tahoma"/>
          <w:color w:val="212121"/>
          <w:szCs w:val="18"/>
          <w:shd w:val="clear" w:color="auto" w:fill="FFFFFF"/>
        </w:rPr>
        <w:t xml:space="preserve"> F, </w:t>
      </w:r>
      <w:proofErr w:type="spellStart"/>
      <w:r w:rsidRPr="0094195D">
        <w:rPr>
          <w:rFonts w:ascii="Tahoma" w:hAnsi="Tahoma" w:cs="Tahoma"/>
          <w:color w:val="212121"/>
          <w:szCs w:val="18"/>
          <w:shd w:val="clear" w:color="auto" w:fill="FFFFFF"/>
        </w:rPr>
        <w:t>Makówka</w:t>
      </w:r>
      <w:proofErr w:type="spellEnd"/>
      <w:r w:rsidRPr="0094195D">
        <w:rPr>
          <w:rFonts w:ascii="Tahoma" w:hAnsi="Tahoma" w:cs="Tahoma"/>
          <w:color w:val="212121"/>
          <w:szCs w:val="18"/>
          <w:shd w:val="clear" w:color="auto" w:fill="FFFFFF"/>
        </w:rPr>
        <w:t xml:space="preserve"> A, Michalik J, </w:t>
      </w:r>
      <w:proofErr w:type="spellStart"/>
      <w:r w:rsidRPr="0094195D">
        <w:rPr>
          <w:rFonts w:ascii="Tahoma" w:hAnsi="Tahoma" w:cs="Tahoma"/>
          <w:color w:val="212121"/>
          <w:szCs w:val="18"/>
          <w:shd w:val="clear" w:color="auto" w:fill="FFFFFF"/>
        </w:rPr>
        <w:t>Wodecka</w:t>
      </w:r>
      <w:proofErr w:type="spellEnd"/>
      <w:r w:rsidRPr="0094195D">
        <w:rPr>
          <w:rFonts w:ascii="Tahoma" w:hAnsi="Tahoma" w:cs="Tahoma"/>
          <w:color w:val="212121"/>
          <w:szCs w:val="18"/>
          <w:shd w:val="clear" w:color="auto" w:fill="FFFFFF"/>
        </w:rPr>
        <w:t xml:space="preserve"> B, </w:t>
      </w:r>
      <w:proofErr w:type="spellStart"/>
      <w:r w:rsidRPr="0094195D">
        <w:rPr>
          <w:rFonts w:ascii="Tahoma" w:hAnsi="Tahoma" w:cs="Tahoma"/>
          <w:color w:val="212121"/>
          <w:szCs w:val="18"/>
          <w:shd w:val="clear" w:color="auto" w:fill="FFFFFF"/>
        </w:rPr>
        <w:t>Rymaszewska</w:t>
      </w:r>
      <w:proofErr w:type="spellEnd"/>
      <w:r w:rsidRPr="0094195D">
        <w:rPr>
          <w:rFonts w:ascii="Tahoma" w:hAnsi="Tahoma" w:cs="Tahoma"/>
          <w:color w:val="212121"/>
          <w:szCs w:val="18"/>
          <w:shd w:val="clear" w:color="auto" w:fill="FFFFFF"/>
        </w:rPr>
        <w:t xml:space="preserve"> A, Kiewra D, Baumann-</w:t>
      </w:r>
      <w:proofErr w:type="spellStart"/>
      <w:r w:rsidRPr="0094195D">
        <w:rPr>
          <w:rFonts w:ascii="Tahoma" w:hAnsi="Tahoma" w:cs="Tahoma"/>
          <w:color w:val="212121"/>
          <w:szCs w:val="18"/>
          <w:shd w:val="clear" w:color="auto" w:fill="FFFFFF"/>
        </w:rPr>
        <w:t>Popczyk</w:t>
      </w:r>
      <w:proofErr w:type="spellEnd"/>
      <w:r w:rsidRPr="0094195D">
        <w:rPr>
          <w:rFonts w:ascii="Tahoma" w:hAnsi="Tahoma" w:cs="Tahoma"/>
          <w:color w:val="212121"/>
          <w:szCs w:val="18"/>
          <w:shd w:val="clear" w:color="auto" w:fill="FFFFFF"/>
        </w:rPr>
        <w:t xml:space="preserve"> A, Dobler G. </w:t>
      </w:r>
      <w:r w:rsidRPr="0094195D">
        <w:rPr>
          <w:rFonts w:ascii="Tahoma" w:hAnsi="Tahoma" w:cs="Tahoma"/>
          <w:b/>
          <w:bCs/>
          <w:color w:val="212121"/>
          <w:szCs w:val="18"/>
          <w:shd w:val="clear" w:color="auto" w:fill="FFFFFF"/>
        </w:rPr>
        <w:t>Virus detection in questing ticks is not a sensitive indicator for risk assessment of tick-borne encephalitis in humans.</w:t>
      </w:r>
      <w:r w:rsidRPr="0094195D">
        <w:rPr>
          <w:rFonts w:ascii="Tahoma" w:hAnsi="Tahoma" w:cs="Tahoma"/>
          <w:color w:val="212121"/>
          <w:szCs w:val="18"/>
          <w:shd w:val="clear" w:color="auto" w:fill="FFFFFF"/>
        </w:rPr>
        <w:t xml:space="preserve"> Zoonoses Public Health. 2013 May;60(3):215-26. </w:t>
      </w:r>
      <w:proofErr w:type="spellStart"/>
      <w:r w:rsidRPr="0094195D">
        <w:rPr>
          <w:rFonts w:ascii="Tahoma" w:hAnsi="Tahoma" w:cs="Tahoma"/>
          <w:color w:val="212121"/>
          <w:szCs w:val="18"/>
          <w:shd w:val="clear" w:color="auto" w:fill="FFFFFF"/>
        </w:rPr>
        <w:t>doi</w:t>
      </w:r>
      <w:proofErr w:type="spellEnd"/>
      <w:r w:rsidRPr="0094195D">
        <w:rPr>
          <w:rFonts w:ascii="Tahoma" w:hAnsi="Tahoma" w:cs="Tahoma"/>
          <w:color w:val="212121"/>
          <w:szCs w:val="18"/>
          <w:shd w:val="clear" w:color="auto" w:fill="FFFFFF"/>
        </w:rPr>
        <w:t>: 10.1111/j.1863-2378.2012.</w:t>
      </w:r>
      <w:proofErr w:type="gramStart"/>
      <w:r w:rsidRPr="0094195D">
        <w:rPr>
          <w:rFonts w:ascii="Tahoma" w:hAnsi="Tahoma" w:cs="Tahoma"/>
          <w:color w:val="212121"/>
          <w:szCs w:val="18"/>
          <w:shd w:val="clear" w:color="auto" w:fill="FFFFFF"/>
        </w:rPr>
        <w:t>01517.x.</w:t>
      </w:r>
      <w:proofErr w:type="gramEnd"/>
      <w:r w:rsidRPr="0094195D">
        <w:rPr>
          <w:rFonts w:ascii="Tahoma" w:hAnsi="Tahoma" w:cs="Tahoma"/>
          <w:color w:val="212121"/>
          <w:szCs w:val="18"/>
          <w:shd w:val="clear" w:color="auto" w:fill="FFFFFF"/>
        </w:rPr>
        <w:t xml:space="preserve"> </w:t>
      </w:r>
      <w:proofErr w:type="spellStart"/>
      <w:r w:rsidRPr="0094195D">
        <w:rPr>
          <w:rFonts w:ascii="Tahoma" w:hAnsi="Tahoma" w:cs="Tahoma"/>
          <w:color w:val="212121"/>
          <w:szCs w:val="18"/>
          <w:shd w:val="clear" w:color="auto" w:fill="FFFFFF"/>
        </w:rPr>
        <w:t>Epub</w:t>
      </w:r>
      <w:proofErr w:type="spellEnd"/>
      <w:r w:rsidRPr="0094195D">
        <w:rPr>
          <w:rFonts w:ascii="Tahoma" w:hAnsi="Tahoma" w:cs="Tahoma"/>
          <w:color w:val="212121"/>
          <w:szCs w:val="18"/>
          <w:shd w:val="clear" w:color="auto" w:fill="FFFFFF"/>
        </w:rPr>
        <w:t xml:space="preserve"> 2012 Jul 6. PMID: 22765504.</w:t>
      </w:r>
    </w:p>
    <w:p w14:paraId="5568C40B" w14:textId="77777777" w:rsidR="00300531" w:rsidRPr="0094195D" w:rsidRDefault="00300531" w:rsidP="005667A2">
      <w:pPr>
        <w:pStyle w:val="ListParagraph"/>
        <w:numPr>
          <w:ilvl w:val="0"/>
          <w:numId w:val="10"/>
        </w:numPr>
        <w:spacing w:after="160" w:line="276" w:lineRule="auto"/>
        <w:jc w:val="both"/>
        <w:rPr>
          <w:rFonts w:ascii="Tahoma" w:hAnsi="Tahoma" w:cs="Tahoma"/>
          <w:color w:val="212121"/>
          <w:szCs w:val="18"/>
          <w:shd w:val="clear" w:color="auto" w:fill="FFFFFF"/>
        </w:rPr>
      </w:pPr>
      <w:r w:rsidRPr="0094195D">
        <w:rPr>
          <w:rFonts w:ascii="Tahoma" w:hAnsi="Tahoma" w:cs="Tahoma"/>
          <w:color w:val="212121"/>
          <w:szCs w:val="18"/>
          <w:shd w:val="clear" w:color="auto" w:fill="FFFFFF"/>
        </w:rPr>
        <w:t xml:space="preserve">Stefanoff P, </w:t>
      </w:r>
      <w:proofErr w:type="spellStart"/>
      <w:r w:rsidRPr="0094195D">
        <w:rPr>
          <w:rFonts w:ascii="Tahoma" w:hAnsi="Tahoma" w:cs="Tahoma"/>
          <w:color w:val="212121"/>
          <w:szCs w:val="18"/>
          <w:shd w:val="clear" w:color="auto" w:fill="FFFFFF"/>
        </w:rPr>
        <w:t>Zielicka</w:t>
      </w:r>
      <w:proofErr w:type="spellEnd"/>
      <w:r w:rsidRPr="0094195D">
        <w:rPr>
          <w:rFonts w:ascii="Tahoma" w:hAnsi="Tahoma" w:cs="Tahoma"/>
          <w:color w:val="212121"/>
          <w:szCs w:val="18"/>
          <w:shd w:val="clear" w:color="auto" w:fill="FFFFFF"/>
        </w:rPr>
        <w:t xml:space="preserve">-Hardy A, </w:t>
      </w:r>
      <w:proofErr w:type="spellStart"/>
      <w:r w:rsidRPr="0094195D">
        <w:rPr>
          <w:rFonts w:ascii="Tahoma" w:hAnsi="Tahoma" w:cs="Tahoma"/>
          <w:color w:val="212121"/>
          <w:szCs w:val="18"/>
          <w:shd w:val="clear" w:color="auto" w:fill="FFFFFF"/>
        </w:rPr>
        <w:t>Hlebowicz</w:t>
      </w:r>
      <w:proofErr w:type="spellEnd"/>
      <w:r w:rsidRPr="0094195D">
        <w:rPr>
          <w:rFonts w:ascii="Tahoma" w:hAnsi="Tahoma" w:cs="Tahoma"/>
          <w:color w:val="212121"/>
          <w:szCs w:val="18"/>
          <w:shd w:val="clear" w:color="auto" w:fill="FFFFFF"/>
        </w:rPr>
        <w:t xml:space="preserve"> M, Konior R, Lipowski D, </w:t>
      </w:r>
      <w:proofErr w:type="spellStart"/>
      <w:r w:rsidRPr="0094195D">
        <w:rPr>
          <w:rFonts w:ascii="Tahoma" w:hAnsi="Tahoma" w:cs="Tahoma"/>
          <w:color w:val="212121"/>
          <w:szCs w:val="18"/>
          <w:shd w:val="clear" w:color="auto" w:fill="FFFFFF"/>
        </w:rPr>
        <w:t>Szenborn</w:t>
      </w:r>
      <w:proofErr w:type="spellEnd"/>
      <w:r w:rsidRPr="0094195D">
        <w:rPr>
          <w:rFonts w:ascii="Tahoma" w:hAnsi="Tahoma" w:cs="Tahoma"/>
          <w:color w:val="212121"/>
          <w:szCs w:val="18"/>
          <w:shd w:val="clear" w:color="auto" w:fill="FFFFFF"/>
        </w:rPr>
        <w:t xml:space="preserve"> L, </w:t>
      </w:r>
      <w:proofErr w:type="spellStart"/>
      <w:r w:rsidRPr="0094195D">
        <w:rPr>
          <w:rFonts w:ascii="Tahoma" w:hAnsi="Tahoma" w:cs="Tahoma"/>
          <w:color w:val="212121"/>
          <w:szCs w:val="18"/>
          <w:shd w:val="clear" w:color="auto" w:fill="FFFFFF"/>
        </w:rPr>
        <w:t>Siennicka</w:t>
      </w:r>
      <w:proofErr w:type="spellEnd"/>
      <w:r w:rsidRPr="0094195D">
        <w:rPr>
          <w:rFonts w:ascii="Tahoma" w:hAnsi="Tahoma" w:cs="Tahoma"/>
          <w:color w:val="212121"/>
          <w:szCs w:val="18"/>
          <w:shd w:val="clear" w:color="auto" w:fill="FFFFFF"/>
        </w:rPr>
        <w:t xml:space="preserve"> J, </w:t>
      </w:r>
      <w:proofErr w:type="spellStart"/>
      <w:r w:rsidRPr="0094195D">
        <w:rPr>
          <w:rFonts w:ascii="Tahoma" w:hAnsi="Tahoma" w:cs="Tahoma"/>
          <w:color w:val="212121"/>
          <w:szCs w:val="18"/>
          <w:shd w:val="clear" w:color="auto" w:fill="FFFFFF"/>
        </w:rPr>
        <w:t>Orlikova</w:t>
      </w:r>
      <w:proofErr w:type="spellEnd"/>
      <w:r w:rsidRPr="0094195D">
        <w:rPr>
          <w:rFonts w:ascii="Tahoma" w:hAnsi="Tahoma" w:cs="Tahoma"/>
          <w:color w:val="212121"/>
          <w:szCs w:val="18"/>
          <w:shd w:val="clear" w:color="auto" w:fill="FFFFFF"/>
        </w:rPr>
        <w:t xml:space="preserve"> H; TBE enhanced surveillance working group. </w:t>
      </w:r>
      <w:r w:rsidRPr="0094195D">
        <w:rPr>
          <w:rFonts w:ascii="Tahoma" w:hAnsi="Tahoma" w:cs="Tahoma"/>
          <w:b/>
          <w:bCs/>
          <w:color w:val="212121"/>
          <w:szCs w:val="18"/>
          <w:shd w:val="clear" w:color="auto" w:fill="FFFFFF"/>
        </w:rPr>
        <w:t>New endemic foci of tick-borne encephalitis (TBE) identified in districts where testing for TBE was not available before 2009 in Poland.</w:t>
      </w:r>
      <w:r w:rsidRPr="0094195D">
        <w:rPr>
          <w:rFonts w:ascii="Tahoma" w:hAnsi="Tahoma" w:cs="Tahoma"/>
          <w:color w:val="212121"/>
          <w:szCs w:val="18"/>
          <w:shd w:val="clear" w:color="auto" w:fill="FFFFFF"/>
        </w:rPr>
        <w:t xml:space="preserve"> </w:t>
      </w:r>
      <w:proofErr w:type="spellStart"/>
      <w:r w:rsidRPr="0094195D">
        <w:rPr>
          <w:rFonts w:ascii="Tahoma" w:hAnsi="Tahoma" w:cs="Tahoma"/>
          <w:color w:val="212121"/>
          <w:szCs w:val="18"/>
          <w:shd w:val="clear" w:color="auto" w:fill="FFFFFF"/>
        </w:rPr>
        <w:t>Parasit</w:t>
      </w:r>
      <w:proofErr w:type="spellEnd"/>
      <w:r w:rsidRPr="0094195D">
        <w:rPr>
          <w:rFonts w:ascii="Tahoma" w:hAnsi="Tahoma" w:cs="Tahoma"/>
          <w:color w:val="212121"/>
          <w:szCs w:val="18"/>
          <w:shd w:val="clear" w:color="auto" w:fill="FFFFFF"/>
        </w:rPr>
        <w:t xml:space="preserve"> Vectors. 2013 Jun </w:t>
      </w:r>
      <w:proofErr w:type="gramStart"/>
      <w:r w:rsidRPr="0094195D">
        <w:rPr>
          <w:rFonts w:ascii="Tahoma" w:hAnsi="Tahoma" w:cs="Tahoma"/>
          <w:color w:val="212121"/>
          <w:szCs w:val="18"/>
          <w:shd w:val="clear" w:color="auto" w:fill="FFFFFF"/>
        </w:rPr>
        <w:t>18;6:180</w:t>
      </w:r>
      <w:proofErr w:type="gramEnd"/>
      <w:r w:rsidRPr="0094195D">
        <w:rPr>
          <w:rFonts w:ascii="Tahoma" w:hAnsi="Tahoma" w:cs="Tahoma"/>
          <w:color w:val="212121"/>
          <w:szCs w:val="18"/>
          <w:shd w:val="clear" w:color="auto" w:fill="FFFFFF"/>
        </w:rPr>
        <w:t xml:space="preserve">. </w:t>
      </w:r>
      <w:proofErr w:type="spellStart"/>
      <w:r w:rsidRPr="0094195D">
        <w:rPr>
          <w:rFonts w:ascii="Tahoma" w:hAnsi="Tahoma" w:cs="Tahoma"/>
          <w:color w:val="212121"/>
          <w:szCs w:val="18"/>
          <w:shd w:val="clear" w:color="auto" w:fill="FFFFFF"/>
        </w:rPr>
        <w:t>doi</w:t>
      </w:r>
      <w:proofErr w:type="spellEnd"/>
      <w:r w:rsidRPr="0094195D">
        <w:rPr>
          <w:rFonts w:ascii="Tahoma" w:hAnsi="Tahoma" w:cs="Tahoma"/>
          <w:color w:val="212121"/>
          <w:szCs w:val="18"/>
          <w:shd w:val="clear" w:color="auto" w:fill="FFFFFF"/>
        </w:rPr>
        <w:t>: 10.1186/1756-3305-6-180. PMID: 23777675; PMCID: PMC3689627.</w:t>
      </w:r>
    </w:p>
    <w:p w14:paraId="0CC2694E" w14:textId="77777777" w:rsidR="004C1A55" w:rsidRDefault="004C1A55" w:rsidP="00EF3E10">
      <w:pPr>
        <w:pStyle w:val="EC-Title-2"/>
        <w:spacing w:line="276" w:lineRule="auto"/>
        <w:jc w:val="both"/>
      </w:pPr>
      <w:bookmarkStart w:id="10" w:name="_Toc219908987"/>
      <w:r>
        <w:lastRenderedPageBreak/>
        <w:t>Credits</w:t>
      </w:r>
      <w:bookmarkEnd w:id="9"/>
      <w:bookmarkEnd w:id="10"/>
    </w:p>
    <w:p w14:paraId="5E191B37" w14:textId="77777777" w:rsidR="003F1B22" w:rsidRDefault="004C1A55" w:rsidP="00EF3E10">
      <w:pPr>
        <w:pStyle w:val="Casestudycontent"/>
        <w:spacing w:line="276" w:lineRule="auto"/>
        <w:rPr>
          <w:rStyle w:val="apple-style-span"/>
          <w:sz w:val="18"/>
          <w:szCs w:val="18"/>
        </w:rPr>
      </w:pPr>
      <w:r w:rsidRPr="004C1A55">
        <w:rPr>
          <w:rStyle w:val="apple-style-span"/>
          <w:sz w:val="18"/>
          <w:szCs w:val="18"/>
        </w:rPr>
        <w:t xml:space="preserve">This case study </w:t>
      </w:r>
      <w:r w:rsidR="003F1B22">
        <w:rPr>
          <w:rStyle w:val="apple-style-span"/>
          <w:sz w:val="18"/>
          <w:szCs w:val="18"/>
        </w:rPr>
        <w:t>was initially produced for the One Health ECDC fellowship module in May 2025.</w:t>
      </w:r>
    </w:p>
    <w:p w14:paraId="194E934E" w14:textId="578CF6F3" w:rsidR="004C1A55" w:rsidRPr="004C1A55" w:rsidRDefault="003F1B22" w:rsidP="00EF3E10">
      <w:pPr>
        <w:pStyle w:val="Casestudycontent"/>
        <w:spacing w:line="276" w:lineRule="auto"/>
        <w:rPr>
          <w:sz w:val="18"/>
          <w:szCs w:val="18"/>
        </w:rPr>
      </w:pPr>
      <w:r>
        <w:rPr>
          <w:rStyle w:val="apple-style-span"/>
          <w:sz w:val="18"/>
          <w:szCs w:val="18"/>
        </w:rPr>
        <w:t xml:space="preserve">It </w:t>
      </w:r>
      <w:r w:rsidR="004C1A55" w:rsidRPr="004C1A55">
        <w:rPr>
          <w:rStyle w:val="apple-style-span"/>
          <w:sz w:val="18"/>
          <w:szCs w:val="18"/>
        </w:rPr>
        <w:t>was</w:t>
      </w:r>
      <w:r w:rsidR="007B77CD">
        <w:rPr>
          <w:rStyle w:val="apple-style-span"/>
          <w:sz w:val="18"/>
          <w:szCs w:val="18"/>
        </w:rPr>
        <w:t xml:space="preserve"> </w:t>
      </w:r>
      <w:r w:rsidR="007B77CD" w:rsidRPr="007B77CD">
        <w:rPr>
          <w:rStyle w:val="apple-style-span"/>
          <w:sz w:val="18"/>
          <w:szCs w:val="18"/>
        </w:rPr>
        <w:t>developed by Pawel Stefanoff and critically reviewed by Anna Machowska, Timothee Dub, Ambrogio Cerri, Gaetano Marrone (ECDC, Stockholm); Kim Blom (</w:t>
      </w:r>
      <w:proofErr w:type="spellStart"/>
      <w:r w:rsidR="007B77CD" w:rsidRPr="007B77CD">
        <w:rPr>
          <w:rStyle w:val="apple-style-span"/>
          <w:sz w:val="18"/>
          <w:szCs w:val="18"/>
        </w:rPr>
        <w:t>Folkhälsomyndigheten</w:t>
      </w:r>
      <w:proofErr w:type="spellEnd"/>
      <w:r w:rsidR="007B77CD" w:rsidRPr="007B77CD">
        <w:rPr>
          <w:rStyle w:val="apple-style-span"/>
          <w:sz w:val="18"/>
          <w:szCs w:val="18"/>
        </w:rPr>
        <w:t>, Stockholm); Teresa Nygren (Robert Koch Institute, Berlin); Piotr Polanski (National Institute of Public Health – National Institute of Hygiene, Warsaw</w:t>
      </w:r>
      <w:r w:rsidR="007B77CD">
        <w:rPr>
          <w:rStyle w:val="apple-style-span"/>
          <w:sz w:val="18"/>
          <w:szCs w:val="18"/>
        </w:rPr>
        <w:t>)</w:t>
      </w:r>
    </w:p>
    <w:p w14:paraId="4B1C5E5C" w14:textId="77777777" w:rsidR="004C1A55" w:rsidRDefault="004C1A55" w:rsidP="00EF3E10">
      <w:pPr>
        <w:pStyle w:val="EC-Title-2"/>
        <w:spacing w:line="276" w:lineRule="auto"/>
        <w:jc w:val="both"/>
      </w:pPr>
      <w:bookmarkStart w:id="11" w:name="_Toc219219856"/>
      <w:bookmarkStart w:id="12" w:name="_Toc219908988"/>
      <w:r>
        <w:t>Copyright and License</w:t>
      </w:r>
      <w:bookmarkEnd w:id="11"/>
      <w:bookmarkEnd w:id="12"/>
    </w:p>
    <w:p w14:paraId="1A5CD5E2" w14:textId="77777777" w:rsidR="004C1A55" w:rsidRPr="008B458B" w:rsidRDefault="004C1A55" w:rsidP="00EF3E10">
      <w:pPr>
        <w:pStyle w:val="Casestudycontent"/>
        <w:spacing w:line="276" w:lineRule="auto"/>
        <w:rPr>
          <w:sz w:val="18"/>
          <w:szCs w:val="18"/>
        </w:rPr>
      </w:pPr>
      <w:r w:rsidRPr="008B458B">
        <w:rPr>
          <w:sz w:val="18"/>
          <w:szCs w:val="18"/>
        </w:rPr>
        <w:t>This training material is published under a Creative Commons (CC BY) licence. You must give </w:t>
      </w:r>
      <w:hyperlink r:id="rId18" w:history="1">
        <w:r w:rsidRPr="008B458B">
          <w:rPr>
            <w:rStyle w:val="Hyperlink"/>
            <w:szCs w:val="18"/>
          </w:rPr>
          <w:t>appropriate credit</w:t>
        </w:r>
      </w:hyperlink>
      <w:r w:rsidRPr="008B458B">
        <w:rPr>
          <w:sz w:val="18"/>
          <w:szCs w:val="18"/>
        </w:rPr>
        <w:t>, provide a link to the licence, and </w:t>
      </w:r>
      <w:hyperlink r:id="rId19" w:history="1">
        <w:r w:rsidRPr="008B458B">
          <w:rPr>
            <w:rStyle w:val="Hyperlink"/>
            <w:szCs w:val="18"/>
          </w:rPr>
          <w:t>indicate if changes were made</w:t>
        </w:r>
      </w:hyperlink>
      <w:r w:rsidRPr="008B458B">
        <w:rPr>
          <w:sz w:val="18"/>
          <w:szCs w:val="18"/>
        </w:rPr>
        <w:t>.</w:t>
      </w:r>
    </w:p>
    <w:p w14:paraId="76860D40" w14:textId="77777777" w:rsidR="004C1A55" w:rsidRPr="008B458B" w:rsidRDefault="004C1A55" w:rsidP="00EF3E10">
      <w:pPr>
        <w:pStyle w:val="Casestudycontent"/>
        <w:spacing w:line="276" w:lineRule="auto"/>
        <w:rPr>
          <w:sz w:val="18"/>
          <w:szCs w:val="18"/>
        </w:rPr>
      </w:pPr>
      <w:r w:rsidRPr="008B458B">
        <w:rPr>
          <w:sz w:val="18"/>
          <w:szCs w:val="18"/>
        </w:rPr>
        <w:t>You may do so in any reasonable manner, but not in any way that suggests ECDC endorses you or your use. For more information, please check </w:t>
      </w:r>
      <w:hyperlink r:id="rId20" w:history="1">
        <w:r w:rsidRPr="008B458B">
          <w:rPr>
            <w:rStyle w:val="Hyperlink"/>
            <w:szCs w:val="18"/>
          </w:rPr>
          <w:t>http://creativecommons.org/licenses/by/4.0/</w:t>
        </w:r>
      </w:hyperlink>
      <w:r w:rsidRPr="008B458B">
        <w:rPr>
          <w:sz w:val="18"/>
          <w:szCs w:val="18"/>
        </w:rPr>
        <w:t>.</w:t>
      </w:r>
    </w:p>
    <w:p w14:paraId="1056EA36" w14:textId="088FB53E" w:rsidR="00D44841" w:rsidRPr="008B458B" w:rsidRDefault="004C1A55" w:rsidP="00EF3E10">
      <w:pPr>
        <w:pStyle w:val="Casestudycontent"/>
        <w:spacing w:line="276" w:lineRule="auto"/>
        <w:rPr>
          <w:sz w:val="18"/>
          <w:szCs w:val="18"/>
        </w:rPr>
      </w:pPr>
      <w:r w:rsidRPr="008B458B">
        <w:rPr>
          <w:sz w:val="18"/>
          <w:szCs w:val="18"/>
        </w:rPr>
        <w:t xml:space="preserve">For more information, visit </w:t>
      </w:r>
      <w:hyperlink r:id="rId21" w:anchor="licensing" w:history="1">
        <w:r w:rsidRPr="008B458B">
          <w:rPr>
            <w:rStyle w:val="Hyperlink"/>
            <w:szCs w:val="18"/>
          </w:rPr>
          <w:t>ECDC Learning Portal: User policy information and code of conduct</w:t>
        </w:r>
      </w:hyperlink>
      <w:r w:rsidRPr="008B458B">
        <w:rPr>
          <w:sz w:val="18"/>
          <w:szCs w:val="18"/>
        </w:rPr>
        <w:t>.</w:t>
      </w:r>
      <w:bookmarkEnd w:id="0"/>
      <w:bookmarkEnd w:id="1"/>
    </w:p>
    <w:sectPr w:rsidR="00D44841" w:rsidRPr="008B458B" w:rsidSect="006963B3">
      <w:headerReference w:type="even" r:id="rId22"/>
      <w:headerReference w:type="default" r:id="rId23"/>
      <w:footerReference w:type="even" r:id="rId24"/>
      <w:footerReference w:type="default" r:id="rId25"/>
      <w:headerReference w:type="first" r:id="rId26"/>
      <w:footerReference w:type="first" r:id="rId27"/>
      <w:type w:val="continuous"/>
      <w:pgSz w:w="11907" w:h="16840" w:code="9"/>
      <w:pgMar w:top="0" w:right="850" w:bottom="1276" w:left="851" w:header="0" w:footer="454" w:gutter="0"/>
      <w:cols w:space="708"/>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EA1AD17" w14:textId="77777777" w:rsidR="00B11C89" w:rsidRDefault="00B11C89">
      <w:r>
        <w:separator/>
      </w:r>
    </w:p>
    <w:p w14:paraId="1B7A44D1" w14:textId="77777777" w:rsidR="00B11C89" w:rsidRDefault="00B11C89"/>
  </w:endnote>
  <w:endnote w:type="continuationSeparator" w:id="0">
    <w:p w14:paraId="189518DD" w14:textId="77777777" w:rsidR="00B11C89" w:rsidRDefault="00B11C89">
      <w:r>
        <w:continuationSeparator/>
      </w:r>
    </w:p>
    <w:p w14:paraId="2AE7A509" w14:textId="77777777" w:rsidR="00B11C89" w:rsidRDefault="00B11C8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Batang">
    <w:altName w:val="바탕"/>
    <w:panose1 w:val="02030600000101010101"/>
    <w:charset w:val="81"/>
    <w:family w:val="roman"/>
    <w:pitch w:val="variable"/>
    <w:sig w:usb0="B00002AF" w:usb1="69D77CFB" w:usb2="00000030" w:usb3="00000000" w:csb0="0008009F" w:csb1="00000000"/>
  </w:font>
  <w:font w:name="Times">
    <w:panose1 w:val="02020603050405020304"/>
    <w:charset w:val="00"/>
    <w:family w:val="roman"/>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Unicode MS">
    <w:panose1 w:val="020B0604020202020204"/>
    <w:charset w:val="80"/>
    <w:family w:val="swiss"/>
    <w:pitch w:val="variable"/>
    <w:sig w:usb0="F7FFAFFF" w:usb1="E9DFFFFF" w:usb2="0000003F" w:usb3="00000000" w:csb0="003F01FF" w:csb1="00000000"/>
  </w:font>
  <w:font w:name="ヒラギノ角ゴ Pro W3">
    <w:altName w:val="MS Gothic"/>
    <w:charset w:val="80"/>
    <w:family w:val="auto"/>
    <w:pitch w:val="variable"/>
    <w:sig w:usb0="00000000" w:usb1="00000000" w:usb2="01000407" w:usb3="00000000" w:csb0="00020000" w:csb1="00000000"/>
  </w:font>
  <w:font w:name="Arial Narrow">
    <w:altName w:val="Arial"/>
    <w:panose1 w:val="020B0606020202030204"/>
    <w:charset w:val="00"/>
    <w:family w:val="swiss"/>
    <w:pitch w:val="variable"/>
    <w:sig w:usb0="00000287" w:usb1="000008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05E5D2" w14:textId="77777777" w:rsidR="00271B67" w:rsidRPr="00D66E65" w:rsidRDefault="00271B67">
    <w:pPr>
      <w:ind w:right="357"/>
      <w:rPr>
        <w:rFonts w:cs="Tahoma"/>
        <w:sz w:val="16"/>
        <w:szCs w:val="16"/>
      </w:rPr>
    </w:pPr>
  </w:p>
  <w:p w14:paraId="4C4E6754" w14:textId="77777777" w:rsidR="00691B3C" w:rsidRPr="00C9775B" w:rsidRDefault="00707A39">
    <w:pPr>
      <w:ind w:right="357"/>
      <w:rPr>
        <w:rFonts w:cs="Tahoma"/>
        <w:szCs w:val="16"/>
      </w:rPr>
    </w:pPr>
    <w:r w:rsidRPr="00C9775B">
      <w:rPr>
        <w:rFonts w:cs="Tahoma"/>
        <w:szCs w:val="16"/>
      </w:rPr>
      <w:fldChar w:fldCharType="begin"/>
    </w:r>
    <w:r w:rsidR="00991F03" w:rsidRPr="00C9775B">
      <w:rPr>
        <w:rFonts w:cs="Tahoma"/>
        <w:szCs w:val="16"/>
      </w:rPr>
      <w:instrText xml:space="preserve"> PAGE </w:instrText>
    </w:r>
    <w:r w:rsidRPr="00C9775B">
      <w:rPr>
        <w:rFonts w:cs="Tahoma"/>
        <w:szCs w:val="16"/>
      </w:rPr>
      <w:fldChar w:fldCharType="separate"/>
    </w:r>
    <w:r w:rsidR="00C9775B">
      <w:rPr>
        <w:rFonts w:cs="Tahoma"/>
        <w:noProof/>
        <w:szCs w:val="16"/>
      </w:rPr>
      <w:t>2</w:t>
    </w:r>
    <w:r w:rsidRPr="00C9775B">
      <w:rPr>
        <w:rFonts w:cs="Tahoma"/>
        <w:szCs w:val="16"/>
      </w:rPr>
      <w:fldChar w:fldCharType="end"/>
    </w:r>
  </w:p>
  <w:p w14:paraId="76DEEAA3" w14:textId="77777777" w:rsidR="00870AE6" w:rsidRPr="00D66E65" w:rsidRDefault="00870AE6">
    <w:pPr>
      <w:rPr>
        <w:sz w:val="16"/>
        <w:szCs w:val="16"/>
      </w:rPr>
    </w:pPr>
  </w:p>
  <w:p w14:paraId="60DC6959" w14:textId="77777777" w:rsidR="00271B67" w:rsidRPr="00D66E65" w:rsidRDefault="00271B67">
    <w:pPr>
      <w:rPr>
        <w:sz w:val="16"/>
        <w:szCs w:val="16"/>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020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0206"/>
    </w:tblGrid>
    <w:tr w:rsidR="001969F4" w:rsidRPr="00E14A87" w14:paraId="7DB3E492" w14:textId="77777777" w:rsidTr="00304777">
      <w:trPr>
        <w:trHeight w:val="19"/>
      </w:trPr>
      <w:tc>
        <w:tcPr>
          <w:tcW w:w="10206" w:type="dxa"/>
          <w:tcBorders>
            <w:top w:val="nil"/>
            <w:left w:val="nil"/>
            <w:bottom w:val="single" w:sz="4" w:space="0" w:color="auto"/>
            <w:right w:val="nil"/>
          </w:tcBorders>
          <w:tcMar>
            <w:top w:w="68" w:type="dxa"/>
            <w:left w:w="0" w:type="dxa"/>
            <w:right w:w="0" w:type="dxa"/>
          </w:tcMar>
        </w:tcPr>
        <w:p w14:paraId="1C1F740D" w14:textId="77777777" w:rsidR="001969F4" w:rsidRPr="00E14A87" w:rsidRDefault="001969F4" w:rsidP="001969F4">
          <w:pPr>
            <w:pStyle w:val="Footer"/>
            <w:jc w:val="center"/>
            <w:rPr>
              <w:color w:val="404040" w:themeColor="text1" w:themeTint="BF"/>
            </w:rPr>
          </w:pPr>
          <w:r>
            <w:rPr>
              <w:rStyle w:val="PageNumber"/>
              <w:color w:val="404040" w:themeColor="text1" w:themeTint="BF"/>
            </w:rPr>
            <w:t xml:space="preserve">Page </w:t>
          </w:r>
          <w:r w:rsidRPr="007A0D46">
            <w:rPr>
              <w:rStyle w:val="PageNumber"/>
              <w:color w:val="404040" w:themeColor="text1" w:themeTint="BF"/>
            </w:rPr>
            <w:fldChar w:fldCharType="begin"/>
          </w:r>
          <w:r w:rsidRPr="00E14A87">
            <w:rPr>
              <w:rStyle w:val="PageNumber"/>
              <w:color w:val="404040" w:themeColor="text1" w:themeTint="BF"/>
            </w:rPr>
            <w:instrText xml:space="preserve"> PAGE </w:instrText>
          </w:r>
          <w:r w:rsidRPr="007A0D46">
            <w:rPr>
              <w:rStyle w:val="PageNumber"/>
              <w:color w:val="404040" w:themeColor="text1" w:themeTint="BF"/>
            </w:rPr>
            <w:fldChar w:fldCharType="separate"/>
          </w:r>
          <w:r>
            <w:rPr>
              <w:rStyle w:val="PageNumber"/>
              <w:color w:val="404040" w:themeColor="text1" w:themeTint="BF"/>
            </w:rPr>
            <w:t>1</w:t>
          </w:r>
          <w:r w:rsidRPr="007A0D46">
            <w:rPr>
              <w:rStyle w:val="PageNumber"/>
              <w:color w:val="404040" w:themeColor="text1" w:themeTint="BF"/>
            </w:rPr>
            <w:fldChar w:fldCharType="end"/>
          </w:r>
          <w:r>
            <w:rPr>
              <w:rStyle w:val="PageNumber"/>
              <w:color w:val="404040" w:themeColor="text1" w:themeTint="BF"/>
            </w:rPr>
            <w:t xml:space="preserve"> of </w:t>
          </w:r>
          <w:r w:rsidRPr="007A0D46">
            <w:rPr>
              <w:rStyle w:val="PageNumber"/>
              <w:color w:val="404040" w:themeColor="text1" w:themeTint="BF"/>
            </w:rPr>
            <w:fldChar w:fldCharType="begin"/>
          </w:r>
          <w:r w:rsidRPr="00E14A87">
            <w:rPr>
              <w:rStyle w:val="PageNumber"/>
              <w:color w:val="404040" w:themeColor="text1" w:themeTint="BF"/>
            </w:rPr>
            <w:instrText xml:space="preserve"> NUMPAGES </w:instrText>
          </w:r>
          <w:r w:rsidRPr="007A0D46">
            <w:rPr>
              <w:rStyle w:val="PageNumber"/>
              <w:color w:val="404040" w:themeColor="text1" w:themeTint="BF"/>
            </w:rPr>
            <w:fldChar w:fldCharType="separate"/>
          </w:r>
          <w:r>
            <w:rPr>
              <w:rStyle w:val="PageNumber"/>
              <w:color w:val="404040" w:themeColor="text1" w:themeTint="BF"/>
            </w:rPr>
            <w:t>3</w:t>
          </w:r>
          <w:r w:rsidRPr="007A0D46">
            <w:rPr>
              <w:rStyle w:val="PageNumber"/>
              <w:color w:val="404040" w:themeColor="text1" w:themeTint="BF"/>
            </w:rPr>
            <w:fldChar w:fldCharType="end"/>
          </w:r>
        </w:p>
      </w:tc>
    </w:tr>
  </w:tbl>
  <w:p w14:paraId="5FD498EC" w14:textId="77777777" w:rsidR="001969F4" w:rsidRPr="002F2E87" w:rsidRDefault="001969F4" w:rsidP="001969F4">
    <w:pPr>
      <w:pStyle w:val="Footer"/>
      <w:rPr>
        <w:sz w:val="4"/>
        <w:szCs w:val="4"/>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9316DA" w14:textId="77777777" w:rsidR="001969F4" w:rsidRPr="002F2E87" w:rsidRDefault="001969F4" w:rsidP="001969F4">
    <w:pPr>
      <w:pStyle w:val="Footer"/>
      <w:tabs>
        <w:tab w:val="clear" w:pos="4513"/>
        <w:tab w:val="left" w:pos="9026"/>
      </w:tabs>
      <w:rPr>
        <w:sz w:val="14"/>
        <w:szCs w:val="14"/>
      </w:rPr>
    </w:pPr>
  </w:p>
  <w:tbl>
    <w:tblPr>
      <w:tblW w:w="1020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5245"/>
      <w:gridCol w:w="2268"/>
      <w:gridCol w:w="2693"/>
    </w:tblGrid>
    <w:tr w:rsidR="001969F4" w:rsidRPr="00E14A87" w14:paraId="6F2EDDFC" w14:textId="77777777" w:rsidTr="00304777">
      <w:trPr>
        <w:trHeight w:val="19"/>
      </w:trPr>
      <w:tc>
        <w:tcPr>
          <w:tcW w:w="10206" w:type="dxa"/>
          <w:gridSpan w:val="3"/>
          <w:tcBorders>
            <w:top w:val="nil"/>
            <w:left w:val="nil"/>
            <w:bottom w:val="single" w:sz="4" w:space="0" w:color="auto"/>
            <w:right w:val="nil"/>
          </w:tcBorders>
          <w:tcMar>
            <w:top w:w="68" w:type="dxa"/>
            <w:left w:w="0" w:type="dxa"/>
            <w:right w:w="0" w:type="dxa"/>
          </w:tcMar>
        </w:tcPr>
        <w:p w14:paraId="1CE097DE" w14:textId="77777777" w:rsidR="001969F4" w:rsidRPr="00E14A87" w:rsidRDefault="001969F4" w:rsidP="001969F4">
          <w:pPr>
            <w:pStyle w:val="Footer"/>
            <w:jc w:val="center"/>
            <w:rPr>
              <w:color w:val="404040" w:themeColor="text1" w:themeTint="BF"/>
            </w:rPr>
          </w:pPr>
          <w:r>
            <w:rPr>
              <w:rStyle w:val="PageNumber"/>
              <w:color w:val="404040" w:themeColor="text1" w:themeTint="BF"/>
            </w:rPr>
            <w:t xml:space="preserve">Page </w:t>
          </w:r>
          <w:r w:rsidRPr="007A0D46">
            <w:rPr>
              <w:rStyle w:val="PageNumber"/>
              <w:color w:val="404040" w:themeColor="text1" w:themeTint="BF"/>
            </w:rPr>
            <w:fldChar w:fldCharType="begin"/>
          </w:r>
          <w:r w:rsidRPr="00E14A87">
            <w:rPr>
              <w:rStyle w:val="PageNumber"/>
              <w:color w:val="404040" w:themeColor="text1" w:themeTint="BF"/>
            </w:rPr>
            <w:instrText xml:space="preserve"> PAGE </w:instrText>
          </w:r>
          <w:r w:rsidRPr="007A0D46">
            <w:rPr>
              <w:rStyle w:val="PageNumber"/>
              <w:color w:val="404040" w:themeColor="text1" w:themeTint="BF"/>
            </w:rPr>
            <w:fldChar w:fldCharType="separate"/>
          </w:r>
          <w:r>
            <w:rPr>
              <w:rStyle w:val="PageNumber"/>
              <w:color w:val="404040" w:themeColor="text1" w:themeTint="BF"/>
            </w:rPr>
            <w:t>1</w:t>
          </w:r>
          <w:r w:rsidRPr="007A0D46">
            <w:rPr>
              <w:rStyle w:val="PageNumber"/>
              <w:color w:val="404040" w:themeColor="text1" w:themeTint="BF"/>
            </w:rPr>
            <w:fldChar w:fldCharType="end"/>
          </w:r>
          <w:r>
            <w:rPr>
              <w:rStyle w:val="PageNumber"/>
              <w:color w:val="404040" w:themeColor="text1" w:themeTint="BF"/>
            </w:rPr>
            <w:t xml:space="preserve"> of </w:t>
          </w:r>
          <w:r w:rsidRPr="007A0D46">
            <w:rPr>
              <w:rStyle w:val="PageNumber"/>
              <w:color w:val="404040" w:themeColor="text1" w:themeTint="BF"/>
            </w:rPr>
            <w:fldChar w:fldCharType="begin"/>
          </w:r>
          <w:r w:rsidRPr="00E14A87">
            <w:rPr>
              <w:rStyle w:val="PageNumber"/>
              <w:color w:val="404040" w:themeColor="text1" w:themeTint="BF"/>
            </w:rPr>
            <w:instrText xml:space="preserve"> NUMPAGES </w:instrText>
          </w:r>
          <w:r w:rsidRPr="007A0D46">
            <w:rPr>
              <w:rStyle w:val="PageNumber"/>
              <w:color w:val="404040" w:themeColor="text1" w:themeTint="BF"/>
            </w:rPr>
            <w:fldChar w:fldCharType="separate"/>
          </w:r>
          <w:r>
            <w:rPr>
              <w:rStyle w:val="PageNumber"/>
              <w:color w:val="404040" w:themeColor="text1" w:themeTint="BF"/>
            </w:rPr>
            <w:t>3</w:t>
          </w:r>
          <w:r w:rsidRPr="007A0D46">
            <w:rPr>
              <w:rStyle w:val="PageNumber"/>
              <w:color w:val="404040" w:themeColor="text1" w:themeTint="BF"/>
            </w:rPr>
            <w:fldChar w:fldCharType="end"/>
          </w:r>
        </w:p>
      </w:tc>
    </w:tr>
    <w:tr w:rsidR="001969F4" w:rsidRPr="007A0D46" w14:paraId="397257B4" w14:textId="77777777" w:rsidTr="00304777">
      <w:trPr>
        <w:trHeight w:hRule="exact" w:val="680"/>
      </w:trPr>
      <w:tc>
        <w:tcPr>
          <w:tcW w:w="5245" w:type="dxa"/>
          <w:tcBorders>
            <w:top w:val="nil"/>
            <w:left w:val="nil"/>
            <w:bottom w:val="nil"/>
            <w:right w:val="nil"/>
          </w:tcBorders>
          <w:tcMar>
            <w:top w:w="68" w:type="dxa"/>
            <w:left w:w="0" w:type="dxa"/>
            <w:right w:w="0" w:type="dxa"/>
          </w:tcMar>
        </w:tcPr>
        <w:p w14:paraId="7407118B" w14:textId="77777777" w:rsidR="001969F4" w:rsidRPr="007A0D46" w:rsidRDefault="001969F4" w:rsidP="001969F4">
          <w:pPr>
            <w:pStyle w:val="ECDC-FooterECDCgreen"/>
            <w:rPr>
              <w:rFonts w:cs="Tahoma"/>
              <w:color w:val="404040" w:themeColor="text1" w:themeTint="BF"/>
              <w:szCs w:val="14"/>
            </w:rPr>
          </w:pPr>
          <w:r w:rsidRPr="007A0D46">
            <w:rPr>
              <w:rFonts w:cs="Tahoma"/>
              <w:color w:val="404040" w:themeColor="text1" w:themeTint="BF"/>
              <w:szCs w:val="14"/>
            </w:rPr>
            <w:t>European Centre for Disease Prevention and Control (ECDC)</w:t>
          </w:r>
        </w:p>
        <w:p w14:paraId="4E38EB38" w14:textId="77777777" w:rsidR="001969F4" w:rsidRDefault="001969F4" w:rsidP="001969F4">
          <w:pPr>
            <w:pStyle w:val="Footer"/>
            <w:tabs>
              <w:tab w:val="left" w:pos="8329"/>
            </w:tabs>
            <w:rPr>
              <w:rFonts w:cs="Tahoma"/>
              <w:color w:val="333333"/>
              <w:sz w:val="14"/>
              <w:szCs w:val="14"/>
              <w:lang w:val="sv-SE"/>
            </w:rPr>
          </w:pPr>
          <w:r>
            <w:rPr>
              <w:rFonts w:cs="Tahoma"/>
              <w:color w:val="333333"/>
              <w:sz w:val="14"/>
              <w:szCs w:val="14"/>
              <w:lang w:val="sv-SE"/>
            </w:rPr>
            <w:t>Gustav den III:s Boulevard 40, 169 73 Solna, Sweden</w:t>
          </w:r>
        </w:p>
        <w:p w14:paraId="78A4A892" w14:textId="77777777" w:rsidR="001969F4" w:rsidRPr="00DD69C1" w:rsidRDefault="001969F4" w:rsidP="001969F4">
          <w:pPr>
            <w:pStyle w:val="Footer"/>
            <w:rPr>
              <w:rFonts w:cs="Tahoma"/>
              <w:color w:val="404040" w:themeColor="text1" w:themeTint="BF"/>
              <w:sz w:val="14"/>
              <w:szCs w:val="14"/>
            </w:rPr>
          </w:pPr>
          <w:r>
            <w:rPr>
              <w:rFonts w:cs="Tahoma"/>
              <w:color w:val="404040" w:themeColor="text1" w:themeTint="BF"/>
              <w:sz w:val="14"/>
              <w:szCs w:val="14"/>
            </w:rPr>
            <w:t>Phone:</w:t>
          </w:r>
          <w:r>
            <w:rPr>
              <w:rFonts w:cs="Tahoma"/>
              <w:color w:val="333333"/>
              <w:sz w:val="14"/>
              <w:szCs w:val="14"/>
              <w:lang w:val="sv-SE"/>
            </w:rPr>
            <w:t xml:space="preserve"> </w:t>
          </w:r>
          <w:r w:rsidRPr="007A0D46">
            <w:rPr>
              <w:rFonts w:cs="Tahoma"/>
              <w:color w:val="404040" w:themeColor="text1" w:themeTint="BF"/>
              <w:sz w:val="14"/>
              <w:szCs w:val="14"/>
              <w:lang w:val="sk-SK"/>
            </w:rPr>
            <w:t>+46 (0)8 58 60 1</w:t>
          </w:r>
          <w:r w:rsidRPr="007A0D46">
            <w:rPr>
              <w:rFonts w:cs="Tahoma"/>
              <w:color w:val="404040" w:themeColor="text1" w:themeTint="BF"/>
              <w:sz w:val="14"/>
              <w:szCs w:val="14"/>
            </w:rPr>
            <w:t>0 00</w:t>
          </w:r>
        </w:p>
      </w:tc>
      <w:tc>
        <w:tcPr>
          <w:tcW w:w="2268" w:type="dxa"/>
          <w:tcBorders>
            <w:top w:val="nil"/>
            <w:left w:val="nil"/>
            <w:bottom w:val="nil"/>
            <w:right w:val="nil"/>
          </w:tcBorders>
          <w:tcMar>
            <w:top w:w="68" w:type="dxa"/>
            <w:left w:w="0" w:type="dxa"/>
            <w:right w:w="0" w:type="dxa"/>
          </w:tcMar>
        </w:tcPr>
        <w:p w14:paraId="5FE3D216" w14:textId="77777777" w:rsidR="001969F4" w:rsidRPr="00DD69C1" w:rsidRDefault="001969F4" w:rsidP="001969F4">
          <w:pPr>
            <w:pStyle w:val="Footer"/>
            <w:tabs>
              <w:tab w:val="center" w:pos="1701"/>
            </w:tabs>
            <w:jc w:val="right"/>
            <w:rPr>
              <w:rFonts w:cs="Tahoma"/>
              <w:color w:val="404040" w:themeColor="text1" w:themeTint="BF"/>
              <w:sz w:val="14"/>
              <w:szCs w:val="14"/>
            </w:rPr>
          </w:pPr>
        </w:p>
        <w:p w14:paraId="41FF894F" w14:textId="77777777" w:rsidR="001969F4" w:rsidRPr="007A0D46" w:rsidRDefault="001969F4" w:rsidP="001969F4">
          <w:pPr>
            <w:pStyle w:val="Footer"/>
            <w:tabs>
              <w:tab w:val="center" w:pos="1701"/>
            </w:tabs>
            <w:jc w:val="right"/>
            <w:rPr>
              <w:rFonts w:cs="Tahoma"/>
              <w:color w:val="404040" w:themeColor="text1" w:themeTint="BF"/>
              <w:sz w:val="14"/>
              <w:szCs w:val="14"/>
            </w:rPr>
          </w:pPr>
        </w:p>
      </w:tc>
      <w:tc>
        <w:tcPr>
          <w:tcW w:w="2693" w:type="dxa"/>
          <w:tcBorders>
            <w:top w:val="nil"/>
            <w:left w:val="nil"/>
            <w:bottom w:val="nil"/>
            <w:right w:val="nil"/>
          </w:tcBorders>
          <w:tcMar>
            <w:top w:w="68" w:type="dxa"/>
            <w:left w:w="0" w:type="dxa"/>
            <w:right w:w="0" w:type="dxa"/>
          </w:tcMar>
        </w:tcPr>
        <w:p w14:paraId="03436415" w14:textId="77777777" w:rsidR="001969F4" w:rsidRPr="007A0D46" w:rsidRDefault="001969F4" w:rsidP="001969F4">
          <w:pPr>
            <w:pStyle w:val="Footer"/>
            <w:jc w:val="right"/>
            <w:rPr>
              <w:rFonts w:cs="Tahoma"/>
              <w:color w:val="404040" w:themeColor="text1" w:themeTint="BF"/>
              <w:sz w:val="14"/>
              <w:szCs w:val="14"/>
            </w:rPr>
          </w:pPr>
        </w:p>
        <w:p w14:paraId="4B633EF0" w14:textId="77777777" w:rsidR="001969F4" w:rsidRPr="007A0D46" w:rsidRDefault="001969F4" w:rsidP="001969F4">
          <w:pPr>
            <w:pStyle w:val="Footer"/>
            <w:jc w:val="right"/>
            <w:rPr>
              <w:rFonts w:cs="Tahoma"/>
              <w:color w:val="404040" w:themeColor="text1" w:themeTint="BF"/>
              <w:sz w:val="14"/>
              <w:szCs w:val="14"/>
            </w:rPr>
          </w:pPr>
          <w:hyperlink r:id="rId1" w:history="1">
            <w:r w:rsidRPr="007A0D46">
              <w:rPr>
                <w:rStyle w:val="Hyperlink"/>
                <w:rFonts w:cs="Tahoma"/>
                <w:color w:val="404040" w:themeColor="text1" w:themeTint="BF"/>
                <w:sz w:val="14"/>
                <w:szCs w:val="14"/>
              </w:rPr>
              <w:t>www.ecdc.europa.eu</w:t>
            </w:r>
          </w:hyperlink>
        </w:p>
      </w:tc>
    </w:tr>
  </w:tbl>
  <w:p w14:paraId="729B6F0D" w14:textId="77777777" w:rsidR="001969F4" w:rsidRPr="002F2E87" w:rsidRDefault="001969F4" w:rsidP="001969F4">
    <w:pPr>
      <w:pStyle w:val="Footer"/>
      <w:rPr>
        <w:sz w:val="4"/>
        <w:szCs w:val="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3FA952C" w14:textId="77777777" w:rsidR="00B11C89" w:rsidRDefault="00B11C89">
      <w:pPr>
        <w:rPr>
          <w:color w:val="000000"/>
          <w:sz w:val="8"/>
          <w:szCs w:val="8"/>
        </w:rPr>
      </w:pPr>
    </w:p>
    <w:p w14:paraId="7F3981E3" w14:textId="77777777" w:rsidR="00B11C89" w:rsidRDefault="00B11C89">
      <w:pPr>
        <w:rPr>
          <w:color w:val="000000"/>
          <w:sz w:val="8"/>
          <w:szCs w:val="8"/>
        </w:rPr>
      </w:pPr>
    </w:p>
    <w:p w14:paraId="5C38D78D" w14:textId="77777777" w:rsidR="00B11C89" w:rsidRDefault="00B11C89">
      <w:pPr>
        <w:rPr>
          <w:sz w:val="8"/>
          <w:szCs w:val="8"/>
        </w:rPr>
      </w:pPr>
      <w:r>
        <w:rPr>
          <w:sz w:val="8"/>
          <w:szCs w:val="8"/>
        </w:rPr>
        <w:separator/>
      </w:r>
    </w:p>
    <w:p w14:paraId="0BB22041" w14:textId="77777777" w:rsidR="00B11C89" w:rsidRDefault="00B11C89"/>
  </w:footnote>
  <w:footnote w:type="continuationSeparator" w:id="0">
    <w:p w14:paraId="5A49F091" w14:textId="77777777" w:rsidR="00B11C89" w:rsidRDefault="00B11C89">
      <w:r>
        <w:continuationSeparator/>
      </w:r>
    </w:p>
    <w:p w14:paraId="619EC57D" w14:textId="77777777" w:rsidR="00B11C89" w:rsidRDefault="00B11C8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284849" w14:textId="7B7D541D" w:rsidR="00C9775B" w:rsidRPr="00EC59FE" w:rsidRDefault="00C9775B" w:rsidP="00C9775B">
    <w:pPr>
      <w:tabs>
        <w:tab w:val="right" w:pos="9185"/>
      </w:tabs>
      <w:rPr>
        <w:rFonts w:cs="Tahoma"/>
        <w:caps/>
        <w:color w:val="5F5F5F"/>
        <w:sz w:val="16"/>
        <w:szCs w:val="18"/>
      </w:rPr>
    </w:pPr>
  </w:p>
  <w:p w14:paraId="496A1041" w14:textId="77777777" w:rsidR="00C9775B" w:rsidRPr="00EC59FE" w:rsidRDefault="00C9775B" w:rsidP="00C9775B">
    <w:pPr>
      <w:tabs>
        <w:tab w:val="left" w:pos="1545"/>
      </w:tabs>
      <w:rPr>
        <w:rFonts w:cs="Tahoma"/>
        <w:caps/>
        <w:color w:val="5F5F5F"/>
        <w:sz w:val="16"/>
        <w:szCs w:val="18"/>
      </w:rPr>
    </w:pPr>
  </w:p>
  <w:p w14:paraId="04FE717F" w14:textId="77777777" w:rsidR="00C9775B" w:rsidRPr="00EC59FE" w:rsidRDefault="00C9775B" w:rsidP="00C9775B">
    <w:pPr>
      <w:tabs>
        <w:tab w:val="right" w:pos="9120"/>
      </w:tabs>
      <w:rPr>
        <w:rFonts w:cs="Tahoma"/>
        <w:caps/>
        <w:color w:val="5F5F5F"/>
        <w:sz w:val="16"/>
        <w:szCs w:val="18"/>
      </w:rPr>
    </w:pPr>
  </w:p>
  <w:p w14:paraId="3054CD7C" w14:textId="77777777" w:rsidR="00C9775B" w:rsidRPr="00EC59FE" w:rsidRDefault="00C9775B" w:rsidP="00C9775B">
    <w:pPr>
      <w:pStyle w:val="Body"/>
      <w:tabs>
        <w:tab w:val="right" w:pos="9155"/>
      </w:tabs>
      <w:spacing w:after="20"/>
      <w:rPr>
        <w:b/>
        <w:caps/>
        <w:color w:val="808080" w:themeColor="background1" w:themeShade="80"/>
        <w:sz w:val="14"/>
      </w:rPr>
    </w:pPr>
    <w:r>
      <w:rPr>
        <w:caps/>
        <w:color w:val="C0C0C0"/>
        <w:sz w:val="14"/>
      </w:rPr>
      <w:t>ECDC technical report</w:t>
    </w:r>
    <w:r w:rsidRPr="00EC59FE">
      <w:rPr>
        <w:b/>
        <w:color w:val="808080"/>
        <w:sz w:val="14"/>
      </w:rPr>
      <w:tab/>
    </w:r>
    <w:r w:rsidRPr="00292A42">
      <w:rPr>
        <w:b/>
        <w:color w:val="808080" w:themeColor="background1" w:themeShade="80"/>
        <w:sz w:val="14"/>
      </w:rPr>
      <w:t>Guidelines for the use of non-pharmaceutical measures to delay and mitigate the impact of 2019-nCoV</w:t>
    </w:r>
  </w:p>
  <w:p w14:paraId="405BD84D" w14:textId="77777777" w:rsidR="00C9775B" w:rsidRPr="00EC59FE" w:rsidRDefault="00C9775B" w:rsidP="00C9775B">
    <w:pPr>
      <w:pBdr>
        <w:top w:val="single" w:sz="4" w:space="1" w:color="BFBFBF" w:themeColor="background1" w:themeShade="BF"/>
      </w:pBdr>
      <w:tabs>
        <w:tab w:val="right" w:pos="9120"/>
      </w:tabs>
      <w:autoSpaceDE w:val="0"/>
      <w:autoSpaceDN w:val="0"/>
      <w:adjustRightInd w:val="0"/>
      <w:rPr>
        <w:rFonts w:cs="Tahoma"/>
        <w:caps/>
        <w:color w:val="808080" w:themeColor="background1" w:themeShade="80"/>
        <w:sz w:val="10"/>
        <w:szCs w:val="12"/>
      </w:rPr>
    </w:pPr>
  </w:p>
  <w:p w14:paraId="1E85DC0A" w14:textId="77777777" w:rsidR="00C9775B" w:rsidRPr="00EC59FE" w:rsidRDefault="00C9775B" w:rsidP="00C9775B">
    <w:pPr>
      <w:tabs>
        <w:tab w:val="right" w:pos="9120"/>
      </w:tabs>
      <w:autoSpaceDE w:val="0"/>
      <w:autoSpaceDN w:val="0"/>
      <w:adjustRightInd w:val="0"/>
      <w:rPr>
        <w:rFonts w:cs="Tahoma"/>
        <w:caps/>
        <w:color w:val="5F5F5F"/>
        <w:sz w:val="10"/>
        <w:szCs w:val="1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9F0DB" w14:textId="198CA029" w:rsidR="00E76B75" w:rsidRPr="00EC59FE" w:rsidRDefault="00E76B75" w:rsidP="00E76B75">
    <w:pPr>
      <w:tabs>
        <w:tab w:val="right" w:pos="9185"/>
      </w:tabs>
      <w:rPr>
        <w:rFonts w:cs="Tahoma"/>
        <w:caps/>
        <w:color w:val="5F5F5F"/>
        <w:sz w:val="16"/>
        <w:szCs w:val="18"/>
      </w:rPr>
    </w:pPr>
  </w:p>
  <w:p w14:paraId="78D9F745" w14:textId="77777777" w:rsidR="00E76B75" w:rsidRDefault="00E76B75" w:rsidP="00E76B75">
    <w:pPr>
      <w:tabs>
        <w:tab w:val="left" w:pos="1545"/>
      </w:tabs>
      <w:rPr>
        <w:rFonts w:cs="Tahoma"/>
        <w:caps/>
        <w:color w:val="5F5F5F"/>
        <w:sz w:val="16"/>
        <w:szCs w:val="18"/>
      </w:rPr>
    </w:pPr>
  </w:p>
  <w:p w14:paraId="5CEFF9B1" w14:textId="77777777" w:rsidR="00310EA8" w:rsidRDefault="00310EA8" w:rsidP="00E76B75">
    <w:pPr>
      <w:tabs>
        <w:tab w:val="left" w:pos="1545"/>
      </w:tabs>
      <w:rPr>
        <w:rFonts w:cs="Tahoma"/>
        <w:caps/>
        <w:color w:val="5F5F5F"/>
        <w:sz w:val="16"/>
        <w:szCs w:val="18"/>
      </w:rPr>
    </w:pPr>
  </w:p>
  <w:p w14:paraId="7D4ADD3B" w14:textId="77777777" w:rsidR="00310EA8" w:rsidRPr="00EC59FE" w:rsidRDefault="00310EA8" w:rsidP="00E76B75">
    <w:pPr>
      <w:tabs>
        <w:tab w:val="left" w:pos="1545"/>
      </w:tabs>
      <w:rPr>
        <w:rFonts w:cs="Tahoma"/>
        <w:caps/>
        <w:color w:val="5F5F5F"/>
        <w:sz w:val="16"/>
        <w:szCs w:val="18"/>
      </w:rPr>
    </w:pPr>
  </w:p>
  <w:p w14:paraId="3C1609C9" w14:textId="39EC4262" w:rsidR="00E76B75" w:rsidRPr="00E01572" w:rsidRDefault="00E01572" w:rsidP="008314BC">
    <w:pPr>
      <w:pStyle w:val="Body"/>
      <w:pBdr>
        <w:bottom w:val="single" w:sz="4" w:space="1" w:color="D9D9D9" w:themeColor="background1" w:themeShade="D9"/>
      </w:pBdr>
      <w:tabs>
        <w:tab w:val="right" w:pos="10206"/>
      </w:tabs>
      <w:spacing w:after="20"/>
      <w:rPr>
        <w:b/>
        <w:color w:val="808080"/>
        <w:sz w:val="14"/>
      </w:rPr>
    </w:pPr>
    <w:r>
      <w:rPr>
        <w:b/>
        <w:color w:val="808080"/>
        <w:sz w:val="14"/>
      </w:rPr>
      <w:t>Facilitator</w:t>
    </w:r>
    <w:r w:rsidR="004C1A55">
      <w:rPr>
        <w:b/>
        <w:color w:val="808080"/>
        <w:sz w:val="14"/>
      </w:rPr>
      <w:t xml:space="preserve"> guide</w:t>
    </w:r>
    <w:r w:rsidR="004C1A55">
      <w:rPr>
        <w:b/>
        <w:color w:val="808080" w:themeColor="background1" w:themeShade="80"/>
        <w:sz w:val="14"/>
      </w:rPr>
      <w:tab/>
    </w:r>
    <w:r w:rsidR="005F7740" w:rsidRPr="005F7740">
      <w:rPr>
        <w:b/>
        <w:color w:val="808080" w:themeColor="background1" w:themeShade="80"/>
        <w:sz w:val="14"/>
      </w:rPr>
      <w:t>Developing intersectoral collaboration to assess human risk from zoonotic disease</w:t>
    </w:r>
  </w:p>
  <w:p w14:paraId="3482267B" w14:textId="77777777" w:rsidR="00E76B75" w:rsidRDefault="00E76B75" w:rsidP="00E76B75">
    <w:pPr>
      <w:tabs>
        <w:tab w:val="right" w:pos="9120"/>
      </w:tabs>
      <w:autoSpaceDE w:val="0"/>
      <w:autoSpaceDN w:val="0"/>
      <w:adjustRightInd w:val="0"/>
      <w:rPr>
        <w:rFonts w:cs="Tahoma"/>
        <w:caps/>
        <w:color w:val="5F5F5F"/>
        <w:sz w:val="10"/>
        <w:szCs w:val="12"/>
      </w:rPr>
    </w:pPr>
  </w:p>
  <w:p w14:paraId="000B1AF3" w14:textId="77777777" w:rsidR="00310EA8" w:rsidRDefault="00310EA8" w:rsidP="00E76B75">
    <w:pPr>
      <w:tabs>
        <w:tab w:val="right" w:pos="9120"/>
      </w:tabs>
      <w:autoSpaceDE w:val="0"/>
      <w:autoSpaceDN w:val="0"/>
      <w:adjustRightInd w:val="0"/>
      <w:rPr>
        <w:rFonts w:cs="Tahoma"/>
        <w:caps/>
        <w:color w:val="5F5F5F"/>
        <w:sz w:val="10"/>
        <w:szCs w:val="12"/>
      </w:rPr>
    </w:pPr>
  </w:p>
  <w:p w14:paraId="45157CB9" w14:textId="77777777" w:rsidR="00E76B75" w:rsidRPr="00EC59FE" w:rsidRDefault="00E76B75" w:rsidP="00E76B75">
    <w:pPr>
      <w:tabs>
        <w:tab w:val="right" w:pos="9120"/>
      </w:tabs>
      <w:autoSpaceDE w:val="0"/>
      <w:autoSpaceDN w:val="0"/>
      <w:adjustRightInd w:val="0"/>
      <w:rPr>
        <w:rFonts w:cs="Tahoma"/>
        <w:caps/>
        <w:color w:val="5F5F5F"/>
        <w:sz w:val="10"/>
        <w:szCs w:val="1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07F426" w14:textId="0B8BCA50" w:rsidR="00691B3C" w:rsidRDefault="00691B3C">
    <w:pPr>
      <w:spacing w:line="40" w:lineRule="exact"/>
      <w:rPr>
        <w:sz w:val="4"/>
        <w:szCs w:val="4"/>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6833D9"/>
    <w:multiLevelType w:val="hybridMultilevel"/>
    <w:tmpl w:val="92C0399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20D554A"/>
    <w:multiLevelType w:val="hybridMultilevel"/>
    <w:tmpl w:val="01B851F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2D49F86"/>
    <w:multiLevelType w:val="hybridMultilevel"/>
    <w:tmpl w:val="A56CB364"/>
    <w:lvl w:ilvl="0" w:tplc="A4A4C900">
      <w:numFmt w:val="bullet"/>
      <w:lvlText w:val="•"/>
      <w:lvlJc w:val="left"/>
      <w:pPr>
        <w:ind w:left="360" w:hanging="360"/>
      </w:pPr>
      <w:rPr>
        <w:rFonts w:ascii="Calibri" w:eastAsiaTheme="minorHAnsi" w:hAnsi="Calibri" w:cs="Calibri" w:hint="default"/>
      </w:rPr>
    </w:lvl>
    <w:lvl w:ilvl="1" w:tplc="CB04CBF6">
      <w:start w:val="1"/>
      <w:numFmt w:val="bullet"/>
      <w:lvlText w:val="o"/>
      <w:lvlJc w:val="left"/>
      <w:pPr>
        <w:ind w:left="720" w:hanging="360"/>
      </w:pPr>
      <w:rPr>
        <w:rFonts w:ascii="Courier New" w:hAnsi="Courier New" w:hint="default"/>
      </w:rPr>
    </w:lvl>
    <w:lvl w:ilvl="2" w:tplc="17462116">
      <w:start w:val="1"/>
      <w:numFmt w:val="bullet"/>
      <w:lvlText w:val=""/>
      <w:lvlJc w:val="left"/>
      <w:pPr>
        <w:ind w:left="1440" w:hanging="360"/>
      </w:pPr>
      <w:rPr>
        <w:rFonts w:ascii="Wingdings" w:hAnsi="Wingdings" w:hint="default"/>
      </w:rPr>
    </w:lvl>
    <w:lvl w:ilvl="3" w:tplc="A3E4D500">
      <w:start w:val="1"/>
      <w:numFmt w:val="bullet"/>
      <w:lvlText w:val=""/>
      <w:lvlJc w:val="left"/>
      <w:pPr>
        <w:ind w:left="2160" w:hanging="360"/>
      </w:pPr>
      <w:rPr>
        <w:rFonts w:ascii="Symbol" w:hAnsi="Symbol" w:hint="default"/>
      </w:rPr>
    </w:lvl>
    <w:lvl w:ilvl="4" w:tplc="17AED37C">
      <w:start w:val="1"/>
      <w:numFmt w:val="bullet"/>
      <w:lvlText w:val="o"/>
      <w:lvlJc w:val="left"/>
      <w:pPr>
        <w:ind w:left="2880" w:hanging="360"/>
      </w:pPr>
      <w:rPr>
        <w:rFonts w:ascii="Courier New" w:hAnsi="Courier New" w:hint="default"/>
      </w:rPr>
    </w:lvl>
    <w:lvl w:ilvl="5" w:tplc="F8103D48">
      <w:start w:val="1"/>
      <w:numFmt w:val="bullet"/>
      <w:lvlText w:val=""/>
      <w:lvlJc w:val="left"/>
      <w:pPr>
        <w:ind w:left="3600" w:hanging="360"/>
      </w:pPr>
      <w:rPr>
        <w:rFonts w:ascii="Wingdings" w:hAnsi="Wingdings" w:hint="default"/>
      </w:rPr>
    </w:lvl>
    <w:lvl w:ilvl="6" w:tplc="58343C9C">
      <w:start w:val="1"/>
      <w:numFmt w:val="bullet"/>
      <w:lvlText w:val=""/>
      <w:lvlJc w:val="left"/>
      <w:pPr>
        <w:ind w:left="4320" w:hanging="360"/>
      </w:pPr>
      <w:rPr>
        <w:rFonts w:ascii="Symbol" w:hAnsi="Symbol" w:hint="default"/>
      </w:rPr>
    </w:lvl>
    <w:lvl w:ilvl="7" w:tplc="8FB8F480">
      <w:start w:val="1"/>
      <w:numFmt w:val="bullet"/>
      <w:lvlText w:val="o"/>
      <w:lvlJc w:val="left"/>
      <w:pPr>
        <w:ind w:left="5040" w:hanging="360"/>
      </w:pPr>
      <w:rPr>
        <w:rFonts w:ascii="Courier New" w:hAnsi="Courier New" w:hint="default"/>
      </w:rPr>
    </w:lvl>
    <w:lvl w:ilvl="8" w:tplc="7708F286">
      <w:start w:val="1"/>
      <w:numFmt w:val="bullet"/>
      <w:lvlText w:val=""/>
      <w:lvlJc w:val="left"/>
      <w:pPr>
        <w:ind w:left="5760" w:hanging="360"/>
      </w:pPr>
      <w:rPr>
        <w:rFonts w:ascii="Wingdings" w:hAnsi="Wingdings" w:hint="default"/>
      </w:rPr>
    </w:lvl>
  </w:abstractNum>
  <w:abstractNum w:abstractNumId="3" w15:restartNumberingAfterBreak="0">
    <w:nsid w:val="02FC1BDC"/>
    <w:multiLevelType w:val="hybridMultilevel"/>
    <w:tmpl w:val="1CE61F22"/>
    <w:lvl w:ilvl="0" w:tplc="68DC2F38">
      <w:start w:val="1"/>
      <w:numFmt w:val="bullet"/>
      <w:lvlText w:val="-"/>
      <w:lvlJc w:val="left"/>
      <w:pPr>
        <w:ind w:left="720" w:hanging="360"/>
      </w:pPr>
      <w:rPr>
        <w:rFonts w:ascii="Aptos" w:hAnsi="Aptos" w:hint="default"/>
      </w:rPr>
    </w:lvl>
    <w:lvl w:ilvl="1" w:tplc="DA28E102">
      <w:start w:val="1"/>
      <w:numFmt w:val="bullet"/>
      <w:lvlText w:val="o"/>
      <w:lvlJc w:val="left"/>
      <w:pPr>
        <w:ind w:left="1440" w:hanging="360"/>
      </w:pPr>
      <w:rPr>
        <w:rFonts w:ascii="Courier New" w:hAnsi="Courier New" w:hint="default"/>
      </w:rPr>
    </w:lvl>
    <w:lvl w:ilvl="2" w:tplc="BB9E4C4E" w:tentative="1">
      <w:start w:val="1"/>
      <w:numFmt w:val="bullet"/>
      <w:lvlText w:val=""/>
      <w:lvlJc w:val="left"/>
      <w:pPr>
        <w:ind w:left="2160" w:hanging="360"/>
      </w:pPr>
      <w:rPr>
        <w:rFonts w:ascii="Wingdings" w:hAnsi="Wingdings" w:hint="default"/>
      </w:rPr>
    </w:lvl>
    <w:lvl w:ilvl="3" w:tplc="BA3ACEB0" w:tentative="1">
      <w:start w:val="1"/>
      <w:numFmt w:val="bullet"/>
      <w:lvlText w:val=""/>
      <w:lvlJc w:val="left"/>
      <w:pPr>
        <w:ind w:left="2880" w:hanging="360"/>
      </w:pPr>
      <w:rPr>
        <w:rFonts w:ascii="Symbol" w:hAnsi="Symbol" w:hint="default"/>
      </w:rPr>
    </w:lvl>
    <w:lvl w:ilvl="4" w:tplc="F0DE149E" w:tentative="1">
      <w:start w:val="1"/>
      <w:numFmt w:val="bullet"/>
      <w:lvlText w:val="o"/>
      <w:lvlJc w:val="left"/>
      <w:pPr>
        <w:ind w:left="3600" w:hanging="360"/>
      </w:pPr>
      <w:rPr>
        <w:rFonts w:ascii="Courier New" w:hAnsi="Courier New" w:hint="default"/>
      </w:rPr>
    </w:lvl>
    <w:lvl w:ilvl="5" w:tplc="72FA732E" w:tentative="1">
      <w:start w:val="1"/>
      <w:numFmt w:val="bullet"/>
      <w:lvlText w:val=""/>
      <w:lvlJc w:val="left"/>
      <w:pPr>
        <w:ind w:left="4320" w:hanging="360"/>
      </w:pPr>
      <w:rPr>
        <w:rFonts w:ascii="Wingdings" w:hAnsi="Wingdings" w:hint="default"/>
      </w:rPr>
    </w:lvl>
    <w:lvl w:ilvl="6" w:tplc="50CAE882" w:tentative="1">
      <w:start w:val="1"/>
      <w:numFmt w:val="bullet"/>
      <w:lvlText w:val=""/>
      <w:lvlJc w:val="left"/>
      <w:pPr>
        <w:ind w:left="5040" w:hanging="360"/>
      </w:pPr>
      <w:rPr>
        <w:rFonts w:ascii="Symbol" w:hAnsi="Symbol" w:hint="default"/>
      </w:rPr>
    </w:lvl>
    <w:lvl w:ilvl="7" w:tplc="59BC0F14" w:tentative="1">
      <w:start w:val="1"/>
      <w:numFmt w:val="bullet"/>
      <w:lvlText w:val="o"/>
      <w:lvlJc w:val="left"/>
      <w:pPr>
        <w:ind w:left="5760" w:hanging="360"/>
      </w:pPr>
      <w:rPr>
        <w:rFonts w:ascii="Courier New" w:hAnsi="Courier New" w:hint="default"/>
      </w:rPr>
    </w:lvl>
    <w:lvl w:ilvl="8" w:tplc="B0B0EC14" w:tentative="1">
      <w:start w:val="1"/>
      <w:numFmt w:val="bullet"/>
      <w:lvlText w:val=""/>
      <w:lvlJc w:val="left"/>
      <w:pPr>
        <w:ind w:left="6480" w:hanging="360"/>
      </w:pPr>
      <w:rPr>
        <w:rFonts w:ascii="Wingdings" w:hAnsi="Wingdings" w:hint="default"/>
      </w:rPr>
    </w:lvl>
  </w:abstractNum>
  <w:abstractNum w:abstractNumId="4" w15:restartNumberingAfterBreak="0">
    <w:nsid w:val="13A42C86"/>
    <w:multiLevelType w:val="hybridMultilevel"/>
    <w:tmpl w:val="C82244D2"/>
    <w:lvl w:ilvl="0" w:tplc="2DCEBF4E">
      <w:start w:val="1"/>
      <w:numFmt w:val="bullet"/>
      <w:pStyle w:val="EC-List1"/>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68F1E2F"/>
    <w:multiLevelType w:val="multilevel"/>
    <w:tmpl w:val="E2847134"/>
    <w:lvl w:ilvl="0">
      <w:start w:val="1"/>
      <w:numFmt w:val="bullet"/>
      <w:lvlText w:val=""/>
      <w:lvlJc w:val="left"/>
      <w:pPr>
        <w:ind w:left="360" w:hanging="360"/>
      </w:pPr>
      <w:rPr>
        <w:rFonts w:ascii="Wingdings" w:hAnsi="Wingdings" w:hint="default"/>
      </w:rPr>
    </w:lvl>
    <w:lvl w:ilvl="1">
      <w:start w:val="1"/>
      <w:numFmt w:val="bullet"/>
      <w:lvlText w:val=""/>
      <w:lvlJc w:val="left"/>
      <w:pPr>
        <w:ind w:left="720" w:hanging="360"/>
      </w:pPr>
      <w:rPr>
        <w:rFonts w:ascii="Wingdings" w:hAnsi="Wingdings" w:hint="default"/>
      </w:rPr>
    </w:lvl>
    <w:lvl w:ilvl="2">
      <w:start w:val="1"/>
      <w:numFmt w:val="bullet"/>
      <w:lvlText w:val=""/>
      <w:lvlJc w:val="left"/>
      <w:pPr>
        <w:ind w:left="720" w:hanging="360"/>
      </w:pPr>
      <w:rPr>
        <w:rFonts w:ascii="Symbol" w:hAnsi="Symbol" w:hint="default"/>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6" w15:restartNumberingAfterBreak="0">
    <w:nsid w:val="2087005F"/>
    <w:multiLevelType w:val="hybridMultilevel"/>
    <w:tmpl w:val="F1CA903A"/>
    <w:lvl w:ilvl="0" w:tplc="7C006C8A">
      <w:start w:val="1"/>
      <w:numFmt w:val="bullet"/>
      <w:pStyle w:val="ECDC-List1"/>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2526DED"/>
    <w:multiLevelType w:val="hybridMultilevel"/>
    <w:tmpl w:val="E9921904"/>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29E9001A"/>
    <w:multiLevelType w:val="hybridMultilevel"/>
    <w:tmpl w:val="AD2CF254"/>
    <w:lvl w:ilvl="0" w:tplc="13D4202A">
      <w:numFmt w:val="bullet"/>
      <w:lvlText w:val="-"/>
      <w:lvlJc w:val="left"/>
      <w:pPr>
        <w:ind w:left="720" w:hanging="360"/>
      </w:pPr>
      <w:rPr>
        <w:rFonts w:ascii="Aptos" w:hAnsi="Aptos" w:hint="default"/>
      </w:rPr>
    </w:lvl>
    <w:lvl w:ilvl="1" w:tplc="6FD6C0A2" w:tentative="1">
      <w:start w:val="1"/>
      <w:numFmt w:val="bullet"/>
      <w:lvlText w:val="o"/>
      <w:lvlJc w:val="left"/>
      <w:pPr>
        <w:ind w:left="1440" w:hanging="360"/>
      </w:pPr>
      <w:rPr>
        <w:rFonts w:ascii="Courier New" w:hAnsi="Courier New" w:hint="default"/>
      </w:rPr>
    </w:lvl>
    <w:lvl w:ilvl="2" w:tplc="9DFA05C6" w:tentative="1">
      <w:start w:val="1"/>
      <w:numFmt w:val="bullet"/>
      <w:lvlText w:val=""/>
      <w:lvlJc w:val="left"/>
      <w:pPr>
        <w:ind w:left="2160" w:hanging="360"/>
      </w:pPr>
      <w:rPr>
        <w:rFonts w:ascii="Wingdings" w:hAnsi="Wingdings" w:hint="default"/>
      </w:rPr>
    </w:lvl>
    <w:lvl w:ilvl="3" w:tplc="DDA80C78" w:tentative="1">
      <w:start w:val="1"/>
      <w:numFmt w:val="bullet"/>
      <w:lvlText w:val=""/>
      <w:lvlJc w:val="left"/>
      <w:pPr>
        <w:ind w:left="2880" w:hanging="360"/>
      </w:pPr>
      <w:rPr>
        <w:rFonts w:ascii="Symbol" w:hAnsi="Symbol" w:hint="default"/>
      </w:rPr>
    </w:lvl>
    <w:lvl w:ilvl="4" w:tplc="DD7ECCFE" w:tentative="1">
      <w:start w:val="1"/>
      <w:numFmt w:val="bullet"/>
      <w:lvlText w:val="o"/>
      <w:lvlJc w:val="left"/>
      <w:pPr>
        <w:ind w:left="3600" w:hanging="360"/>
      </w:pPr>
      <w:rPr>
        <w:rFonts w:ascii="Courier New" w:hAnsi="Courier New" w:hint="default"/>
      </w:rPr>
    </w:lvl>
    <w:lvl w:ilvl="5" w:tplc="A4B2AC42" w:tentative="1">
      <w:start w:val="1"/>
      <w:numFmt w:val="bullet"/>
      <w:lvlText w:val=""/>
      <w:lvlJc w:val="left"/>
      <w:pPr>
        <w:ind w:left="4320" w:hanging="360"/>
      </w:pPr>
      <w:rPr>
        <w:rFonts w:ascii="Wingdings" w:hAnsi="Wingdings" w:hint="default"/>
      </w:rPr>
    </w:lvl>
    <w:lvl w:ilvl="6" w:tplc="DDD2560E" w:tentative="1">
      <w:start w:val="1"/>
      <w:numFmt w:val="bullet"/>
      <w:lvlText w:val=""/>
      <w:lvlJc w:val="left"/>
      <w:pPr>
        <w:ind w:left="5040" w:hanging="360"/>
      </w:pPr>
      <w:rPr>
        <w:rFonts w:ascii="Symbol" w:hAnsi="Symbol" w:hint="default"/>
      </w:rPr>
    </w:lvl>
    <w:lvl w:ilvl="7" w:tplc="D3A2720A" w:tentative="1">
      <w:start w:val="1"/>
      <w:numFmt w:val="bullet"/>
      <w:lvlText w:val="o"/>
      <w:lvlJc w:val="left"/>
      <w:pPr>
        <w:ind w:left="5760" w:hanging="360"/>
      </w:pPr>
      <w:rPr>
        <w:rFonts w:ascii="Courier New" w:hAnsi="Courier New" w:hint="default"/>
      </w:rPr>
    </w:lvl>
    <w:lvl w:ilvl="8" w:tplc="4A6C908C" w:tentative="1">
      <w:start w:val="1"/>
      <w:numFmt w:val="bullet"/>
      <w:lvlText w:val=""/>
      <w:lvlJc w:val="left"/>
      <w:pPr>
        <w:ind w:left="6480" w:hanging="360"/>
      </w:pPr>
      <w:rPr>
        <w:rFonts w:ascii="Wingdings" w:hAnsi="Wingdings" w:hint="default"/>
      </w:rPr>
    </w:lvl>
  </w:abstractNum>
  <w:abstractNum w:abstractNumId="9" w15:restartNumberingAfterBreak="0">
    <w:nsid w:val="2DF37D6F"/>
    <w:multiLevelType w:val="hybridMultilevel"/>
    <w:tmpl w:val="9B64BA6E"/>
    <w:lvl w:ilvl="0" w:tplc="3C423E76">
      <w:start w:val="1"/>
      <w:numFmt w:val="bullet"/>
      <w:pStyle w:val="EC-List2"/>
      <w:lvlText w:val=""/>
      <w:lvlJc w:val="left"/>
      <w:pPr>
        <w:ind w:left="1287" w:hanging="360"/>
      </w:pPr>
      <w:rPr>
        <w:rFonts w:ascii="Symbol" w:hAnsi="Symbol" w:hint="default"/>
      </w:rPr>
    </w:lvl>
    <w:lvl w:ilvl="1" w:tplc="C95EABB6" w:tentative="1">
      <w:start w:val="1"/>
      <w:numFmt w:val="bullet"/>
      <w:lvlText w:val="o"/>
      <w:lvlJc w:val="left"/>
      <w:pPr>
        <w:ind w:left="2007" w:hanging="360"/>
      </w:pPr>
      <w:rPr>
        <w:rFonts w:ascii="Courier New" w:hAnsi="Courier New" w:cs="Courier New" w:hint="default"/>
      </w:rPr>
    </w:lvl>
    <w:lvl w:ilvl="2" w:tplc="04D000D4" w:tentative="1">
      <w:start w:val="1"/>
      <w:numFmt w:val="bullet"/>
      <w:lvlText w:val=""/>
      <w:lvlJc w:val="left"/>
      <w:pPr>
        <w:ind w:left="2727" w:hanging="360"/>
      </w:pPr>
      <w:rPr>
        <w:rFonts w:ascii="Wingdings" w:hAnsi="Wingdings" w:hint="default"/>
      </w:rPr>
    </w:lvl>
    <w:lvl w:ilvl="3" w:tplc="3B7EA6C0" w:tentative="1">
      <w:start w:val="1"/>
      <w:numFmt w:val="bullet"/>
      <w:lvlText w:val=""/>
      <w:lvlJc w:val="left"/>
      <w:pPr>
        <w:ind w:left="3447" w:hanging="360"/>
      </w:pPr>
      <w:rPr>
        <w:rFonts w:ascii="Symbol" w:hAnsi="Symbol" w:hint="default"/>
      </w:rPr>
    </w:lvl>
    <w:lvl w:ilvl="4" w:tplc="AC5E0A50" w:tentative="1">
      <w:start w:val="1"/>
      <w:numFmt w:val="bullet"/>
      <w:lvlText w:val="o"/>
      <w:lvlJc w:val="left"/>
      <w:pPr>
        <w:ind w:left="4167" w:hanging="360"/>
      </w:pPr>
      <w:rPr>
        <w:rFonts w:ascii="Courier New" w:hAnsi="Courier New" w:cs="Courier New" w:hint="default"/>
      </w:rPr>
    </w:lvl>
    <w:lvl w:ilvl="5" w:tplc="DFC87D22" w:tentative="1">
      <w:start w:val="1"/>
      <w:numFmt w:val="bullet"/>
      <w:lvlText w:val=""/>
      <w:lvlJc w:val="left"/>
      <w:pPr>
        <w:ind w:left="4887" w:hanging="360"/>
      </w:pPr>
      <w:rPr>
        <w:rFonts w:ascii="Wingdings" w:hAnsi="Wingdings" w:hint="default"/>
      </w:rPr>
    </w:lvl>
    <w:lvl w:ilvl="6" w:tplc="0734C8AC" w:tentative="1">
      <w:start w:val="1"/>
      <w:numFmt w:val="bullet"/>
      <w:lvlText w:val=""/>
      <w:lvlJc w:val="left"/>
      <w:pPr>
        <w:ind w:left="5607" w:hanging="360"/>
      </w:pPr>
      <w:rPr>
        <w:rFonts w:ascii="Symbol" w:hAnsi="Symbol" w:hint="default"/>
      </w:rPr>
    </w:lvl>
    <w:lvl w:ilvl="7" w:tplc="E1006BC8" w:tentative="1">
      <w:start w:val="1"/>
      <w:numFmt w:val="bullet"/>
      <w:lvlText w:val="o"/>
      <w:lvlJc w:val="left"/>
      <w:pPr>
        <w:ind w:left="6327" w:hanging="360"/>
      </w:pPr>
      <w:rPr>
        <w:rFonts w:ascii="Courier New" w:hAnsi="Courier New" w:cs="Courier New" w:hint="default"/>
      </w:rPr>
    </w:lvl>
    <w:lvl w:ilvl="8" w:tplc="5C7C985A" w:tentative="1">
      <w:start w:val="1"/>
      <w:numFmt w:val="bullet"/>
      <w:lvlText w:val=""/>
      <w:lvlJc w:val="left"/>
      <w:pPr>
        <w:ind w:left="7047" w:hanging="360"/>
      </w:pPr>
      <w:rPr>
        <w:rFonts w:ascii="Wingdings" w:hAnsi="Wingdings" w:hint="default"/>
      </w:rPr>
    </w:lvl>
  </w:abstractNum>
  <w:abstractNum w:abstractNumId="10" w15:restartNumberingAfterBreak="0">
    <w:nsid w:val="4E3488BC"/>
    <w:multiLevelType w:val="hybridMultilevel"/>
    <w:tmpl w:val="7A2A2FB2"/>
    <w:lvl w:ilvl="0" w:tplc="08090001">
      <w:start w:val="1"/>
      <w:numFmt w:val="bullet"/>
      <w:lvlText w:val=""/>
      <w:lvlJc w:val="left"/>
      <w:pPr>
        <w:ind w:left="360" w:hanging="360"/>
      </w:pPr>
      <w:rPr>
        <w:rFonts w:ascii="Symbol" w:hAnsi="Symbol" w:hint="default"/>
      </w:rPr>
    </w:lvl>
    <w:lvl w:ilvl="1" w:tplc="5D98245A">
      <w:start w:val="1"/>
      <w:numFmt w:val="bullet"/>
      <w:lvlText w:val="o"/>
      <w:lvlJc w:val="left"/>
      <w:pPr>
        <w:ind w:left="1080" w:hanging="360"/>
      </w:pPr>
      <w:rPr>
        <w:rFonts w:ascii="Symbol" w:hAnsi="Symbol" w:hint="default"/>
      </w:rPr>
    </w:lvl>
    <w:lvl w:ilvl="2" w:tplc="0F5E0DF0">
      <w:start w:val="1"/>
      <w:numFmt w:val="bullet"/>
      <w:lvlText w:val=""/>
      <w:lvlJc w:val="left"/>
      <w:pPr>
        <w:ind w:left="1800" w:hanging="360"/>
      </w:pPr>
      <w:rPr>
        <w:rFonts w:ascii="Wingdings" w:hAnsi="Wingdings" w:hint="default"/>
      </w:rPr>
    </w:lvl>
    <w:lvl w:ilvl="3" w:tplc="FF005C0E">
      <w:start w:val="1"/>
      <w:numFmt w:val="bullet"/>
      <w:lvlText w:val=""/>
      <w:lvlJc w:val="left"/>
      <w:pPr>
        <w:ind w:left="2520" w:hanging="360"/>
      </w:pPr>
      <w:rPr>
        <w:rFonts w:ascii="Symbol" w:hAnsi="Symbol" w:hint="default"/>
      </w:rPr>
    </w:lvl>
    <w:lvl w:ilvl="4" w:tplc="224649D2">
      <w:start w:val="1"/>
      <w:numFmt w:val="bullet"/>
      <w:lvlText w:val="o"/>
      <w:lvlJc w:val="left"/>
      <w:pPr>
        <w:ind w:left="3240" w:hanging="360"/>
      </w:pPr>
      <w:rPr>
        <w:rFonts w:ascii="Courier New" w:hAnsi="Courier New" w:hint="default"/>
      </w:rPr>
    </w:lvl>
    <w:lvl w:ilvl="5" w:tplc="9328EE4C">
      <w:start w:val="1"/>
      <w:numFmt w:val="bullet"/>
      <w:lvlText w:val=""/>
      <w:lvlJc w:val="left"/>
      <w:pPr>
        <w:ind w:left="3960" w:hanging="360"/>
      </w:pPr>
      <w:rPr>
        <w:rFonts w:ascii="Wingdings" w:hAnsi="Wingdings" w:hint="default"/>
      </w:rPr>
    </w:lvl>
    <w:lvl w:ilvl="6" w:tplc="962A3594">
      <w:start w:val="1"/>
      <w:numFmt w:val="bullet"/>
      <w:lvlText w:val=""/>
      <w:lvlJc w:val="left"/>
      <w:pPr>
        <w:ind w:left="4680" w:hanging="360"/>
      </w:pPr>
      <w:rPr>
        <w:rFonts w:ascii="Symbol" w:hAnsi="Symbol" w:hint="default"/>
      </w:rPr>
    </w:lvl>
    <w:lvl w:ilvl="7" w:tplc="F2A8966C">
      <w:start w:val="1"/>
      <w:numFmt w:val="bullet"/>
      <w:lvlText w:val="o"/>
      <w:lvlJc w:val="left"/>
      <w:pPr>
        <w:ind w:left="5400" w:hanging="360"/>
      </w:pPr>
      <w:rPr>
        <w:rFonts w:ascii="Courier New" w:hAnsi="Courier New" w:hint="default"/>
      </w:rPr>
    </w:lvl>
    <w:lvl w:ilvl="8" w:tplc="4B30F08E">
      <w:start w:val="1"/>
      <w:numFmt w:val="bullet"/>
      <w:lvlText w:val=""/>
      <w:lvlJc w:val="left"/>
      <w:pPr>
        <w:ind w:left="6120" w:hanging="360"/>
      </w:pPr>
      <w:rPr>
        <w:rFonts w:ascii="Wingdings" w:hAnsi="Wingdings" w:hint="default"/>
      </w:rPr>
    </w:lvl>
  </w:abstractNum>
  <w:abstractNum w:abstractNumId="11" w15:restartNumberingAfterBreak="0">
    <w:nsid w:val="4EC80957"/>
    <w:multiLevelType w:val="hybridMultilevel"/>
    <w:tmpl w:val="E85EFFF6"/>
    <w:lvl w:ilvl="0" w:tplc="54A0CFBA">
      <w:start w:val="1"/>
      <w:numFmt w:val="bullet"/>
      <w:pStyle w:val="EC-List1end"/>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4F9725CC"/>
    <w:multiLevelType w:val="hybridMultilevel"/>
    <w:tmpl w:val="57C0B830"/>
    <w:lvl w:ilvl="0" w:tplc="E0B65028">
      <w:start w:val="464"/>
      <w:numFmt w:val="bullet"/>
      <w:pStyle w:val="ECDC-List2"/>
      <w:lvlText w:val="–"/>
      <w:lvlJc w:val="left"/>
      <w:pPr>
        <w:ind w:left="1287" w:hanging="360"/>
      </w:pPr>
      <w:rPr>
        <w:rFonts w:ascii="Arial" w:hAnsi="Aria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13" w15:restartNumberingAfterBreak="0">
    <w:nsid w:val="53F22BDA"/>
    <w:multiLevelType w:val="hybridMultilevel"/>
    <w:tmpl w:val="F6966A10"/>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71DB36A6"/>
    <w:multiLevelType w:val="hybridMultilevel"/>
    <w:tmpl w:val="8C5E670E"/>
    <w:lvl w:ilvl="0" w:tplc="68DC2F38">
      <w:start w:val="1"/>
      <w:numFmt w:val="bullet"/>
      <w:lvlText w:val="-"/>
      <w:lvlJc w:val="left"/>
      <w:pPr>
        <w:ind w:left="720" w:hanging="360"/>
      </w:pPr>
      <w:rPr>
        <w:rFonts w:ascii="Aptos" w:hAnsi="Apto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768A5EAC"/>
    <w:multiLevelType w:val="hybridMultilevel"/>
    <w:tmpl w:val="7C80B888"/>
    <w:lvl w:ilvl="0" w:tplc="0EFAFB3A">
      <w:start w:val="1"/>
      <w:numFmt w:val="bullet"/>
      <w:pStyle w:val="EC-List1-table"/>
      <w:lvlText w:val=""/>
      <w:lvlJc w:val="left"/>
      <w:pPr>
        <w:ind w:left="36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7BE71BB0"/>
    <w:multiLevelType w:val="hybridMultilevel"/>
    <w:tmpl w:val="A37A06FA"/>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202546844">
    <w:abstractNumId w:val="4"/>
  </w:num>
  <w:num w:numId="2" w16cid:durableId="61025835">
    <w:abstractNumId w:val="9"/>
  </w:num>
  <w:num w:numId="3" w16cid:durableId="488860612">
    <w:abstractNumId w:val="6"/>
  </w:num>
  <w:num w:numId="4" w16cid:durableId="1866794771">
    <w:abstractNumId w:val="12"/>
  </w:num>
  <w:num w:numId="5" w16cid:durableId="204876816">
    <w:abstractNumId w:val="11"/>
  </w:num>
  <w:num w:numId="6" w16cid:durableId="236669232">
    <w:abstractNumId w:val="0"/>
  </w:num>
  <w:num w:numId="7" w16cid:durableId="402068666">
    <w:abstractNumId w:val="13"/>
  </w:num>
  <w:num w:numId="8" w16cid:durableId="621502576">
    <w:abstractNumId w:val="5"/>
  </w:num>
  <w:num w:numId="9" w16cid:durableId="1663971099">
    <w:abstractNumId w:val="15"/>
  </w:num>
  <w:num w:numId="10" w16cid:durableId="857885225">
    <w:abstractNumId w:val="1"/>
  </w:num>
  <w:num w:numId="11" w16cid:durableId="417095650">
    <w:abstractNumId w:val="10"/>
  </w:num>
  <w:num w:numId="12" w16cid:durableId="1257598831">
    <w:abstractNumId w:val="2"/>
  </w:num>
  <w:num w:numId="13" w16cid:durableId="244998827">
    <w:abstractNumId w:val="8"/>
  </w:num>
  <w:num w:numId="14" w16cid:durableId="1523593689">
    <w:abstractNumId w:val="3"/>
  </w:num>
  <w:num w:numId="15" w16cid:durableId="1958559867">
    <w:abstractNumId w:val="14"/>
  </w:num>
  <w:num w:numId="16" w16cid:durableId="1095832726">
    <w:abstractNumId w:val="7"/>
  </w:num>
  <w:num w:numId="17" w16cid:durableId="711618769">
    <w:abstractNumId w:val="16"/>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activeWritingStyle w:appName="MSWord" w:lang="en-GB" w:vendorID="64" w:dllVersion="6" w:nlCheck="1" w:checkStyle="0"/>
  <w:activeWritingStyle w:appName="MSWord" w:lang="fr-FR" w:vendorID="64" w:dllVersion="6" w:nlCheck="1" w:checkStyle="1"/>
  <w:activeWritingStyle w:appName="MSWord" w:lang="es-ES" w:vendorID="64" w:dllVersion="6" w:nlCheck="1" w:checkStyle="1"/>
  <w:activeWritingStyle w:appName="MSWord" w:lang="en-US" w:vendorID="64" w:dllVersion="6" w:nlCheck="1" w:checkStyle="1"/>
  <w:activeWritingStyle w:appName="MSWord" w:lang="en-GB" w:vendorID="64" w:dllVersion="0" w:nlCheck="1" w:checkStyle="0"/>
  <w:activeWritingStyle w:appName="MSWord" w:lang="en-US" w:vendorID="64" w:dllVersion="0" w:nlCheck="1" w:checkStyle="0"/>
  <w:activeWritingStyle w:appName="MSWord" w:lang="fr-FR" w:vendorID="64" w:dllVersion="0" w:nlCheck="1" w:checkStyle="0"/>
  <w:activeWritingStyle w:appName="MSWord" w:lang="es-ES" w:vendorID="64" w:dllVersion="0" w:nlCheck="1" w:checkStyle="0"/>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stylePaneSortMethod w:val="0000"/>
  <w:defaultTabStop w:val="709"/>
  <w:hyphenationZone w:val="425"/>
  <w:drawingGridHorizontalSpacing w:val="120"/>
  <w:drawingGridVerticalSpacing w:val="163"/>
  <w:displayHorizontalDrawingGridEvery w:val="2"/>
  <w:displayVerticalDrawingGridEvery w:val="2"/>
  <w:noPunctuationKerning/>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31BC9"/>
    <w:rsid w:val="00012775"/>
    <w:rsid w:val="00012823"/>
    <w:rsid w:val="000277C2"/>
    <w:rsid w:val="00035250"/>
    <w:rsid w:val="000525BE"/>
    <w:rsid w:val="0006537B"/>
    <w:rsid w:val="00084D4F"/>
    <w:rsid w:val="00087826"/>
    <w:rsid w:val="0009215F"/>
    <w:rsid w:val="000C1998"/>
    <w:rsid w:val="000C6729"/>
    <w:rsid w:val="000D0D0D"/>
    <w:rsid w:val="000E6766"/>
    <w:rsid w:val="000F38CD"/>
    <w:rsid w:val="00116369"/>
    <w:rsid w:val="001226B0"/>
    <w:rsid w:val="00124F61"/>
    <w:rsid w:val="00174C82"/>
    <w:rsid w:val="0018005C"/>
    <w:rsid w:val="001969F4"/>
    <w:rsid w:val="00197E8B"/>
    <w:rsid w:val="001B1F3B"/>
    <w:rsid w:val="001E230E"/>
    <w:rsid w:val="001F1C48"/>
    <w:rsid w:val="001F51FE"/>
    <w:rsid w:val="00201174"/>
    <w:rsid w:val="002068DA"/>
    <w:rsid w:val="00211056"/>
    <w:rsid w:val="002342B3"/>
    <w:rsid w:val="00271B67"/>
    <w:rsid w:val="002820C5"/>
    <w:rsid w:val="0028386E"/>
    <w:rsid w:val="0028387E"/>
    <w:rsid w:val="00291EF9"/>
    <w:rsid w:val="002A657B"/>
    <w:rsid w:val="002C3A79"/>
    <w:rsid w:val="002D4A79"/>
    <w:rsid w:val="002E766C"/>
    <w:rsid w:val="002F2E87"/>
    <w:rsid w:val="00300531"/>
    <w:rsid w:val="00310D1A"/>
    <w:rsid w:val="00310EA8"/>
    <w:rsid w:val="00320513"/>
    <w:rsid w:val="00324162"/>
    <w:rsid w:val="003242C8"/>
    <w:rsid w:val="00324511"/>
    <w:rsid w:val="003422A5"/>
    <w:rsid w:val="00344742"/>
    <w:rsid w:val="00345DD9"/>
    <w:rsid w:val="003500F7"/>
    <w:rsid w:val="0036418F"/>
    <w:rsid w:val="00370DA3"/>
    <w:rsid w:val="003933CA"/>
    <w:rsid w:val="00393FB6"/>
    <w:rsid w:val="003964F2"/>
    <w:rsid w:val="003A38EA"/>
    <w:rsid w:val="003B1032"/>
    <w:rsid w:val="003E1B45"/>
    <w:rsid w:val="003E7D3F"/>
    <w:rsid w:val="003F1737"/>
    <w:rsid w:val="003F1B22"/>
    <w:rsid w:val="00410AB7"/>
    <w:rsid w:val="00424615"/>
    <w:rsid w:val="00426FB5"/>
    <w:rsid w:val="00436986"/>
    <w:rsid w:val="00437781"/>
    <w:rsid w:val="0044420E"/>
    <w:rsid w:val="00453A38"/>
    <w:rsid w:val="00461604"/>
    <w:rsid w:val="004630D2"/>
    <w:rsid w:val="00467F8B"/>
    <w:rsid w:val="004774C9"/>
    <w:rsid w:val="00482332"/>
    <w:rsid w:val="00482627"/>
    <w:rsid w:val="00496026"/>
    <w:rsid w:val="004A1D0D"/>
    <w:rsid w:val="004A46A2"/>
    <w:rsid w:val="004B7745"/>
    <w:rsid w:val="004C1A55"/>
    <w:rsid w:val="004D267E"/>
    <w:rsid w:val="004D6454"/>
    <w:rsid w:val="0050665B"/>
    <w:rsid w:val="00530FEB"/>
    <w:rsid w:val="00534191"/>
    <w:rsid w:val="00535786"/>
    <w:rsid w:val="0054458D"/>
    <w:rsid w:val="00544A21"/>
    <w:rsid w:val="00551414"/>
    <w:rsid w:val="00565AC9"/>
    <w:rsid w:val="005667A2"/>
    <w:rsid w:val="0056724D"/>
    <w:rsid w:val="0057127A"/>
    <w:rsid w:val="00576ED3"/>
    <w:rsid w:val="005B0868"/>
    <w:rsid w:val="005B351C"/>
    <w:rsid w:val="005B5157"/>
    <w:rsid w:val="005C0ADB"/>
    <w:rsid w:val="005E73BF"/>
    <w:rsid w:val="005F1FBA"/>
    <w:rsid w:val="005F7740"/>
    <w:rsid w:val="00605429"/>
    <w:rsid w:val="00610C05"/>
    <w:rsid w:val="00636F15"/>
    <w:rsid w:val="00644DDF"/>
    <w:rsid w:val="0064511B"/>
    <w:rsid w:val="00653944"/>
    <w:rsid w:val="00665783"/>
    <w:rsid w:val="006759C5"/>
    <w:rsid w:val="0068230C"/>
    <w:rsid w:val="0068643F"/>
    <w:rsid w:val="00687647"/>
    <w:rsid w:val="00691B3C"/>
    <w:rsid w:val="006963B3"/>
    <w:rsid w:val="006A0488"/>
    <w:rsid w:val="006A1F33"/>
    <w:rsid w:val="006C1497"/>
    <w:rsid w:val="006C7863"/>
    <w:rsid w:val="006E5BE4"/>
    <w:rsid w:val="006F1576"/>
    <w:rsid w:val="006F2D1E"/>
    <w:rsid w:val="00707A39"/>
    <w:rsid w:val="00712A66"/>
    <w:rsid w:val="00735E13"/>
    <w:rsid w:val="0073691B"/>
    <w:rsid w:val="00755987"/>
    <w:rsid w:val="00782DD7"/>
    <w:rsid w:val="00796917"/>
    <w:rsid w:val="007A091F"/>
    <w:rsid w:val="007B77CD"/>
    <w:rsid w:val="007C5961"/>
    <w:rsid w:val="007E10AE"/>
    <w:rsid w:val="007E42E2"/>
    <w:rsid w:val="008158F6"/>
    <w:rsid w:val="008314BC"/>
    <w:rsid w:val="00863DFE"/>
    <w:rsid w:val="00865853"/>
    <w:rsid w:val="00870AE6"/>
    <w:rsid w:val="00883007"/>
    <w:rsid w:val="008969A0"/>
    <w:rsid w:val="008B0874"/>
    <w:rsid w:val="008B1CC3"/>
    <w:rsid w:val="008B458B"/>
    <w:rsid w:val="008C141F"/>
    <w:rsid w:val="008C4954"/>
    <w:rsid w:val="008C699C"/>
    <w:rsid w:val="008E0B87"/>
    <w:rsid w:val="008E3038"/>
    <w:rsid w:val="008E5F4B"/>
    <w:rsid w:val="008E7DBF"/>
    <w:rsid w:val="008F4560"/>
    <w:rsid w:val="008F69F9"/>
    <w:rsid w:val="00903A95"/>
    <w:rsid w:val="009167D9"/>
    <w:rsid w:val="00924AE0"/>
    <w:rsid w:val="00930984"/>
    <w:rsid w:val="00931BC9"/>
    <w:rsid w:val="009378C7"/>
    <w:rsid w:val="009426B7"/>
    <w:rsid w:val="0094437D"/>
    <w:rsid w:val="00944DA1"/>
    <w:rsid w:val="00957888"/>
    <w:rsid w:val="00960C14"/>
    <w:rsid w:val="0096103B"/>
    <w:rsid w:val="009801F4"/>
    <w:rsid w:val="00991F03"/>
    <w:rsid w:val="009A561A"/>
    <w:rsid w:val="009A7FD1"/>
    <w:rsid w:val="009B0E7D"/>
    <w:rsid w:val="009B25D6"/>
    <w:rsid w:val="009B3F54"/>
    <w:rsid w:val="009D12D8"/>
    <w:rsid w:val="009D3488"/>
    <w:rsid w:val="009E2109"/>
    <w:rsid w:val="009F5F17"/>
    <w:rsid w:val="009F7FC0"/>
    <w:rsid w:val="00A01CC5"/>
    <w:rsid w:val="00A0637D"/>
    <w:rsid w:val="00A332E9"/>
    <w:rsid w:val="00A36655"/>
    <w:rsid w:val="00A41E41"/>
    <w:rsid w:val="00A512E5"/>
    <w:rsid w:val="00A52237"/>
    <w:rsid w:val="00A61DD3"/>
    <w:rsid w:val="00A63674"/>
    <w:rsid w:val="00A70FF2"/>
    <w:rsid w:val="00A966D3"/>
    <w:rsid w:val="00AA21AC"/>
    <w:rsid w:val="00AB0E68"/>
    <w:rsid w:val="00AB2D8B"/>
    <w:rsid w:val="00AC6A1C"/>
    <w:rsid w:val="00AE4EDD"/>
    <w:rsid w:val="00AF6E17"/>
    <w:rsid w:val="00B11C89"/>
    <w:rsid w:val="00B20708"/>
    <w:rsid w:val="00B23F83"/>
    <w:rsid w:val="00B252CF"/>
    <w:rsid w:val="00B30BBE"/>
    <w:rsid w:val="00B32B4D"/>
    <w:rsid w:val="00B33408"/>
    <w:rsid w:val="00B342BD"/>
    <w:rsid w:val="00B62177"/>
    <w:rsid w:val="00B64171"/>
    <w:rsid w:val="00B656C0"/>
    <w:rsid w:val="00B81577"/>
    <w:rsid w:val="00B971CD"/>
    <w:rsid w:val="00B9737A"/>
    <w:rsid w:val="00BA58EA"/>
    <w:rsid w:val="00BB08C6"/>
    <w:rsid w:val="00BB69EA"/>
    <w:rsid w:val="00BD1BFF"/>
    <w:rsid w:val="00C04EDB"/>
    <w:rsid w:val="00C06406"/>
    <w:rsid w:val="00C26FE7"/>
    <w:rsid w:val="00C2724E"/>
    <w:rsid w:val="00C34AEA"/>
    <w:rsid w:val="00C47B2A"/>
    <w:rsid w:val="00C5089D"/>
    <w:rsid w:val="00C53526"/>
    <w:rsid w:val="00C57209"/>
    <w:rsid w:val="00C60D7E"/>
    <w:rsid w:val="00C648E0"/>
    <w:rsid w:val="00C81F34"/>
    <w:rsid w:val="00C85C96"/>
    <w:rsid w:val="00C915CD"/>
    <w:rsid w:val="00C91C5E"/>
    <w:rsid w:val="00C9775B"/>
    <w:rsid w:val="00CA2337"/>
    <w:rsid w:val="00CA2AD0"/>
    <w:rsid w:val="00CC4040"/>
    <w:rsid w:val="00CD743F"/>
    <w:rsid w:val="00CE5177"/>
    <w:rsid w:val="00CE5196"/>
    <w:rsid w:val="00D17ECC"/>
    <w:rsid w:val="00D246DC"/>
    <w:rsid w:val="00D400A8"/>
    <w:rsid w:val="00D44841"/>
    <w:rsid w:val="00D66E65"/>
    <w:rsid w:val="00D67D2E"/>
    <w:rsid w:val="00D754A2"/>
    <w:rsid w:val="00DA7CDA"/>
    <w:rsid w:val="00DB304A"/>
    <w:rsid w:val="00DC3D67"/>
    <w:rsid w:val="00DD25BE"/>
    <w:rsid w:val="00DD5686"/>
    <w:rsid w:val="00DE0D76"/>
    <w:rsid w:val="00E01572"/>
    <w:rsid w:val="00E12E12"/>
    <w:rsid w:val="00E254B5"/>
    <w:rsid w:val="00E27F45"/>
    <w:rsid w:val="00E30910"/>
    <w:rsid w:val="00E47F67"/>
    <w:rsid w:val="00E51CC4"/>
    <w:rsid w:val="00E65A3C"/>
    <w:rsid w:val="00E76B75"/>
    <w:rsid w:val="00E772BD"/>
    <w:rsid w:val="00E77B5F"/>
    <w:rsid w:val="00E8577D"/>
    <w:rsid w:val="00E862DD"/>
    <w:rsid w:val="00EA3F21"/>
    <w:rsid w:val="00EB37C8"/>
    <w:rsid w:val="00EB67C6"/>
    <w:rsid w:val="00EC2FA6"/>
    <w:rsid w:val="00EC341B"/>
    <w:rsid w:val="00EC653E"/>
    <w:rsid w:val="00ED2D0F"/>
    <w:rsid w:val="00ED4C79"/>
    <w:rsid w:val="00EF27AA"/>
    <w:rsid w:val="00EF30E2"/>
    <w:rsid w:val="00EF3E10"/>
    <w:rsid w:val="00EF4204"/>
    <w:rsid w:val="00EF478C"/>
    <w:rsid w:val="00F03138"/>
    <w:rsid w:val="00F229A4"/>
    <w:rsid w:val="00F30935"/>
    <w:rsid w:val="00F32071"/>
    <w:rsid w:val="00F44EC8"/>
    <w:rsid w:val="00F522E5"/>
    <w:rsid w:val="00F73872"/>
    <w:rsid w:val="00F86726"/>
    <w:rsid w:val="00FB60FC"/>
    <w:rsid w:val="00FD6369"/>
    <w:rsid w:val="00FD67F3"/>
    <w:rsid w:val="00FE0646"/>
    <w:rsid w:val="00FE6478"/>
    <w:rsid w:val="00FF7F9B"/>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3F4A8E9"/>
  <w15:docId w15:val="{07EEBC93-0FA0-4908-B421-DB31CFEE16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ahoma" w:eastAsia="Batang" w:hAnsi="Tahoma" w:cs="Times New Roman"/>
        <w:sz w:val="18"/>
        <w:szCs w:val="18"/>
        <w:lang w:val="en-GB" w:eastAsia="en-GB"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iPriority="0" w:unhideWhenUsed="1"/>
    <w:lsdException w:name="List Number" w:semiHidden="1"/>
    <w:lsdException w:name="List 2" w:semiHidden="1" w:unhideWhenUsed="1"/>
    <w:lsdException w:name="List 3" w:semiHidden="1" w:unhideWhenUsed="1"/>
    <w:lsdException w:name="List 4" w:semiHidden="1"/>
    <w:lsdException w:name="List 5" w:semiHidden="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lsdException w:name="Date" w:semiHidden="1"/>
    <w:lsdException w:name="Body Text First Indent" w:semiHidden="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lsdException w:name="Emphasis" w:semiHidden="1"/>
    <w:lsdException w:name="Document Map" w:semiHidden="1" w:uiPriority="0" w:unhideWhenUsed="1"/>
    <w:lsdException w:name="Plain Text" w:semiHidden="1" w:unhideWhenUsed="1"/>
    <w:lsdException w:name="E-mail Signature" w:semiHidden="1" w:unhideWhenUsed="1"/>
    <w:lsdException w:name="HTML Top of Form" w:semiHidden="1" w:uiPriority="0" w:unhideWhenUsed="1"/>
    <w:lsdException w:name="HTML Bottom of Form" w:semiHidden="1" w:uiPriority="0"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0" w:unhideWhenUsed="1"/>
    <w:lsdException w:name="annotation subject" w:semiHidden="1" w:unhideWhenUsed="1"/>
    <w:lsdException w:name="No List" w:semiHidden="1" w:uiPriority="0"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iPriority="0"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iPriority="0" w:unhideWhenUsed="1"/>
    <w:lsdException w:name="Table Grid" w:uiPriority="59"/>
    <w:lsdException w:name="Table Theme" w:semiHidden="1" w:uiPriority="0"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qFormat="1"/>
    <w:lsdException w:name="Subtle Reference" w:semiHidden="1" w:uiPriority="31"/>
    <w:lsdException w:name="Intense Reference" w:semiHidden="1" w:uiPriority="32" w:qFormat="1"/>
    <w:lsdException w:name="Book Title" w:semiHidden="1"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99"/>
    <w:semiHidden/>
    <w:qFormat/>
    <w:rsid w:val="00B62177"/>
    <w:rPr>
      <w:szCs w:val="24"/>
      <w:lang w:eastAsia="ko-KR"/>
    </w:rPr>
  </w:style>
  <w:style w:type="paragraph" w:styleId="Heading1">
    <w:name w:val="heading 1"/>
    <w:basedOn w:val="Normal"/>
    <w:next w:val="Normal"/>
    <w:link w:val="Heading1Char"/>
    <w:qFormat/>
    <w:rsid w:val="00691B3C"/>
    <w:pPr>
      <w:keepNext/>
      <w:spacing w:before="240" w:after="60"/>
      <w:jc w:val="both"/>
      <w:outlineLvl w:val="0"/>
    </w:pPr>
    <w:rPr>
      <w:rFonts w:ascii="Arial" w:eastAsia="Times New Roman" w:hAnsi="Arial" w:cs="Arial"/>
      <w:b/>
      <w:bCs/>
      <w:kern w:val="32"/>
      <w:sz w:val="28"/>
      <w:szCs w:val="32"/>
      <w:lang w:val="en-US" w:eastAsia="en-US"/>
    </w:rPr>
  </w:style>
  <w:style w:type="paragraph" w:styleId="Heading2">
    <w:name w:val="heading 2"/>
    <w:basedOn w:val="Normal"/>
    <w:next w:val="Normal"/>
    <w:link w:val="Heading2Char"/>
    <w:uiPriority w:val="9"/>
    <w:semiHidden/>
    <w:qFormat/>
    <w:rsid w:val="00691B3C"/>
    <w:pPr>
      <w:keepNext/>
      <w:spacing w:before="240" w:after="240"/>
      <w:jc w:val="both"/>
      <w:outlineLvl w:val="1"/>
    </w:pPr>
    <w:rPr>
      <w:rFonts w:ascii="Arial" w:eastAsia="Times New Roman" w:hAnsi="Arial" w:cs="Arial"/>
      <w:b/>
      <w:bCs/>
      <w:i/>
      <w:iCs/>
      <w:sz w:val="20"/>
      <w:szCs w:val="28"/>
      <w:lang w:val="en-US" w:eastAsia="en-US"/>
    </w:rPr>
  </w:style>
  <w:style w:type="paragraph" w:styleId="Heading3">
    <w:name w:val="heading 3"/>
    <w:basedOn w:val="Normal"/>
    <w:next w:val="Normal"/>
    <w:link w:val="Heading3Char"/>
    <w:uiPriority w:val="9"/>
    <w:semiHidden/>
    <w:qFormat/>
    <w:rsid w:val="00691B3C"/>
    <w:pPr>
      <w:keepNext/>
      <w:spacing w:before="240" w:after="60"/>
      <w:outlineLvl w:val="2"/>
    </w:pPr>
    <w:rPr>
      <w:rFonts w:ascii="Arial" w:hAnsi="Arial" w:cs="Arial"/>
      <w:b/>
      <w:bCs/>
      <w:sz w:val="26"/>
      <w:szCs w:val="26"/>
    </w:rPr>
  </w:style>
  <w:style w:type="paragraph" w:styleId="Heading4">
    <w:name w:val="heading 4"/>
    <w:basedOn w:val="Normal"/>
    <w:next w:val="Normal"/>
    <w:link w:val="Heading4Char"/>
    <w:uiPriority w:val="9"/>
    <w:semiHidden/>
    <w:qFormat/>
    <w:rsid w:val="00691B3C"/>
    <w:pPr>
      <w:keepNext/>
      <w:spacing w:before="240" w:after="60"/>
      <w:outlineLvl w:val="3"/>
    </w:pPr>
    <w:rPr>
      <w:rFonts w:eastAsia="Times"/>
      <w:b/>
      <w:bCs/>
      <w:sz w:val="28"/>
      <w:szCs w:val="28"/>
      <w:lang w:val="sv-SE" w:eastAsia="en-US"/>
    </w:rPr>
  </w:style>
  <w:style w:type="paragraph" w:styleId="Heading5">
    <w:name w:val="heading 5"/>
    <w:basedOn w:val="Normal"/>
    <w:next w:val="Normal"/>
    <w:link w:val="Heading5Char"/>
    <w:uiPriority w:val="9"/>
    <w:semiHidden/>
    <w:qFormat/>
    <w:rsid w:val="00691B3C"/>
    <w:pPr>
      <w:spacing w:before="240" w:after="60"/>
      <w:outlineLvl w:val="4"/>
    </w:pPr>
    <w:rPr>
      <w:b/>
      <w:bCs/>
      <w:i/>
      <w:iCs/>
      <w:sz w:val="26"/>
      <w:szCs w:val="26"/>
    </w:rPr>
  </w:style>
  <w:style w:type="paragraph" w:styleId="Heading6">
    <w:name w:val="heading 6"/>
    <w:basedOn w:val="Normal"/>
    <w:next w:val="Normal"/>
    <w:link w:val="Heading6Char"/>
    <w:uiPriority w:val="9"/>
    <w:semiHidden/>
    <w:qFormat/>
    <w:rsid w:val="00691B3C"/>
    <w:pPr>
      <w:spacing w:before="240" w:after="60"/>
      <w:outlineLvl w:val="5"/>
    </w:pPr>
    <w:rPr>
      <w:b/>
      <w:bCs/>
      <w:sz w:val="22"/>
      <w:szCs w:val="22"/>
    </w:rPr>
  </w:style>
  <w:style w:type="paragraph" w:styleId="Heading7">
    <w:name w:val="heading 7"/>
    <w:basedOn w:val="Heading4"/>
    <w:next w:val="Normal"/>
    <w:link w:val="Heading7Char"/>
    <w:uiPriority w:val="9"/>
    <w:semiHidden/>
    <w:unhideWhenUsed/>
    <w:qFormat/>
    <w:rsid w:val="00691B3C"/>
    <w:pPr>
      <w:keepLines/>
      <w:spacing w:before="200" w:after="0"/>
      <w:outlineLvl w:val="6"/>
    </w:pPr>
    <w:rPr>
      <w:rFonts w:asciiTheme="majorHAnsi" w:eastAsiaTheme="majorEastAsia" w:hAnsiTheme="majorHAnsi" w:cstheme="majorBidi"/>
      <w:b w:val="0"/>
      <w:bCs w:val="0"/>
      <w:i/>
      <w:iCs/>
      <w:color w:val="404040" w:themeColor="text1" w:themeTint="BF"/>
      <w:sz w:val="14"/>
      <w:szCs w:val="24"/>
      <w:lang w:val="en-GB" w:eastAsia="ko-KR"/>
    </w:rPr>
  </w:style>
  <w:style w:type="paragraph" w:styleId="Heading8">
    <w:name w:val="heading 8"/>
    <w:basedOn w:val="Heading4"/>
    <w:next w:val="Normal"/>
    <w:link w:val="Heading8Char"/>
    <w:uiPriority w:val="9"/>
    <w:semiHidden/>
    <w:unhideWhenUsed/>
    <w:qFormat/>
    <w:rsid w:val="00691B3C"/>
    <w:pPr>
      <w:keepLines/>
      <w:spacing w:before="200" w:after="0"/>
      <w:outlineLvl w:val="7"/>
    </w:pPr>
    <w:rPr>
      <w:rFonts w:asciiTheme="majorHAnsi" w:eastAsiaTheme="majorEastAsia" w:hAnsiTheme="majorHAnsi" w:cstheme="majorBidi"/>
      <w:b w:val="0"/>
      <w:bCs w:val="0"/>
      <w:color w:val="404040" w:themeColor="text1" w:themeTint="BF"/>
      <w:sz w:val="20"/>
      <w:szCs w:val="20"/>
      <w:lang w:val="en-GB" w:eastAsia="ko-KR"/>
    </w:rPr>
  </w:style>
  <w:style w:type="paragraph" w:styleId="Heading9">
    <w:name w:val="heading 9"/>
    <w:basedOn w:val="Heading4"/>
    <w:next w:val="Normal"/>
    <w:link w:val="Heading9Char"/>
    <w:uiPriority w:val="9"/>
    <w:semiHidden/>
    <w:unhideWhenUsed/>
    <w:qFormat/>
    <w:rsid w:val="00691B3C"/>
    <w:pPr>
      <w:keepLines/>
      <w:spacing w:before="200" w:after="0"/>
      <w:outlineLvl w:val="8"/>
    </w:pPr>
    <w:rPr>
      <w:rFonts w:asciiTheme="majorHAnsi" w:eastAsiaTheme="majorEastAsia" w:hAnsiTheme="majorHAnsi" w:cstheme="majorBidi"/>
      <w:b w:val="0"/>
      <w:bCs w:val="0"/>
      <w:i/>
      <w:iCs/>
      <w:color w:val="404040" w:themeColor="text1" w:themeTint="BF"/>
      <w:sz w:val="20"/>
      <w:szCs w:val="20"/>
      <w:lang w:val="en-GB" w:eastAsia="ko-KR"/>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ECDC-Caption-Green">
    <w:name w:val="ECDC-Caption-Green"/>
    <w:uiPriority w:val="1"/>
    <w:semiHidden/>
    <w:rsid w:val="00691B3C"/>
    <w:rPr>
      <w:rFonts w:ascii="Tahoma" w:hAnsi="Tahoma"/>
      <w:b/>
      <w:dstrike w:val="0"/>
      <w:color w:val="99CC00"/>
      <w:sz w:val="18"/>
      <w:szCs w:val="18"/>
      <w:effect w:val="none"/>
      <w:vertAlign w:val="baseline"/>
    </w:rPr>
  </w:style>
  <w:style w:type="paragraph" w:customStyle="1" w:styleId="EC-List1">
    <w:name w:val="EC-List1"/>
    <w:basedOn w:val="Body"/>
    <w:next w:val="Body"/>
    <w:link w:val="EC-List1Char"/>
    <w:qFormat/>
    <w:rsid w:val="00C9775B"/>
    <w:pPr>
      <w:numPr>
        <w:numId w:val="1"/>
      </w:numPr>
      <w:tabs>
        <w:tab w:val="left" w:pos="567"/>
      </w:tabs>
      <w:spacing w:after="0"/>
      <w:ind w:left="567" w:hanging="567"/>
    </w:pPr>
    <w:rPr>
      <w:szCs w:val="22"/>
    </w:rPr>
  </w:style>
  <w:style w:type="paragraph" w:customStyle="1" w:styleId="ECDC-Title-2">
    <w:name w:val="ECDC-Title-2"/>
    <w:basedOn w:val="Normal"/>
    <w:uiPriority w:val="1"/>
    <w:semiHidden/>
    <w:rsid w:val="00691B3C"/>
    <w:rPr>
      <w:b/>
      <w:caps/>
      <w:sz w:val="48"/>
    </w:rPr>
  </w:style>
  <w:style w:type="paragraph" w:customStyle="1" w:styleId="ECDC-Title-3">
    <w:name w:val="ECDC-Title-3"/>
    <w:basedOn w:val="Normal"/>
    <w:uiPriority w:val="1"/>
    <w:semiHidden/>
    <w:rsid w:val="00691B3C"/>
    <w:pPr>
      <w:spacing w:line="440" w:lineRule="exact"/>
    </w:pPr>
    <w:rPr>
      <w:b/>
      <w:sz w:val="36"/>
    </w:rPr>
  </w:style>
  <w:style w:type="paragraph" w:customStyle="1" w:styleId="ECDC-Title-6">
    <w:name w:val="ECDC-Title-6"/>
    <w:basedOn w:val="Normal"/>
    <w:link w:val="ECDC-Title-6Char"/>
    <w:uiPriority w:val="1"/>
    <w:semiHidden/>
    <w:rsid w:val="00691B3C"/>
    <w:pPr>
      <w:spacing w:after="120"/>
      <w:outlineLvl w:val="2"/>
    </w:pPr>
    <w:rPr>
      <w:rFonts w:eastAsia="Times New Roman" w:cs="Tahoma"/>
      <w:b/>
      <w:bCs/>
      <w:color w:val="69AE23"/>
      <w:sz w:val="26"/>
      <w:szCs w:val="26"/>
      <w:lang w:eastAsia="en-US"/>
    </w:rPr>
  </w:style>
  <w:style w:type="character" w:customStyle="1" w:styleId="ECDC-Title-6Char">
    <w:name w:val="ECDC-Title-6 Char"/>
    <w:basedOn w:val="DefaultParagraphFont"/>
    <w:link w:val="ECDC-Title-6"/>
    <w:uiPriority w:val="1"/>
    <w:semiHidden/>
    <w:rsid w:val="00AA21AC"/>
    <w:rPr>
      <w:rFonts w:eastAsia="Times New Roman" w:cs="Tahoma"/>
      <w:b/>
      <w:bCs/>
      <w:color w:val="69AE23"/>
      <w:sz w:val="26"/>
      <w:szCs w:val="26"/>
      <w:lang w:eastAsia="en-US"/>
    </w:rPr>
  </w:style>
  <w:style w:type="paragraph" w:customStyle="1" w:styleId="ECDC-Title-4">
    <w:name w:val="ECDC-Title-4"/>
    <w:basedOn w:val="Normal"/>
    <w:uiPriority w:val="1"/>
    <w:semiHidden/>
    <w:rsid w:val="00691B3C"/>
    <w:pPr>
      <w:autoSpaceDE w:val="0"/>
      <w:autoSpaceDN w:val="0"/>
      <w:adjustRightInd w:val="0"/>
      <w:spacing w:before="480" w:after="240"/>
      <w:outlineLvl w:val="0"/>
    </w:pPr>
    <w:rPr>
      <w:rFonts w:eastAsia="Times New Roman" w:cs="Tahoma"/>
      <w:b/>
      <w:bCs/>
      <w:color w:val="69AE23"/>
      <w:sz w:val="40"/>
      <w:szCs w:val="40"/>
      <w:lang w:eastAsia="en-US"/>
    </w:rPr>
  </w:style>
  <w:style w:type="paragraph" w:customStyle="1" w:styleId="ECDC-Title-5">
    <w:name w:val="ECDC-Title-5"/>
    <w:basedOn w:val="Normal"/>
    <w:uiPriority w:val="1"/>
    <w:semiHidden/>
    <w:rsid w:val="00691B3C"/>
    <w:pPr>
      <w:autoSpaceDE w:val="0"/>
      <w:autoSpaceDN w:val="0"/>
      <w:adjustRightInd w:val="0"/>
      <w:spacing w:before="240" w:after="120" w:line="241" w:lineRule="atLeast"/>
      <w:outlineLvl w:val="1"/>
    </w:pPr>
    <w:rPr>
      <w:rFonts w:eastAsia="Times New Roman" w:cs="Tahoma"/>
      <w:b/>
      <w:bCs/>
      <w:color w:val="69AE23"/>
      <w:sz w:val="30"/>
      <w:szCs w:val="30"/>
      <w:lang w:eastAsia="en-US"/>
    </w:rPr>
  </w:style>
  <w:style w:type="paragraph" w:customStyle="1" w:styleId="ECDC-Para">
    <w:name w:val="ECDC-Para"/>
    <w:basedOn w:val="Normal"/>
    <w:link w:val="ECDC-ParaChar"/>
    <w:uiPriority w:val="1"/>
    <w:semiHidden/>
    <w:rsid w:val="00691B3C"/>
    <w:pPr>
      <w:autoSpaceDE w:val="0"/>
      <w:autoSpaceDN w:val="0"/>
      <w:adjustRightInd w:val="0"/>
      <w:spacing w:after="120" w:line="200" w:lineRule="atLeast"/>
    </w:pPr>
    <w:rPr>
      <w:kern w:val="22"/>
      <w:szCs w:val="22"/>
    </w:rPr>
  </w:style>
  <w:style w:type="character" w:customStyle="1" w:styleId="ECDC-ParaChar">
    <w:name w:val="ECDC-Para Char"/>
    <w:basedOn w:val="DefaultParagraphFont"/>
    <w:link w:val="ECDC-Para"/>
    <w:uiPriority w:val="1"/>
    <w:semiHidden/>
    <w:rsid w:val="00AA21AC"/>
    <w:rPr>
      <w:kern w:val="22"/>
      <w:szCs w:val="22"/>
      <w:lang w:val="de-DE" w:eastAsia="ko-KR"/>
    </w:rPr>
  </w:style>
  <w:style w:type="paragraph" w:customStyle="1" w:styleId="ECDC-Title-7">
    <w:name w:val="ECDC-Title-7"/>
    <w:basedOn w:val="ECDC-Title-6"/>
    <w:uiPriority w:val="1"/>
    <w:semiHidden/>
    <w:rsid w:val="00691B3C"/>
    <w:pPr>
      <w:outlineLvl w:val="3"/>
    </w:pPr>
    <w:rPr>
      <w:i/>
    </w:rPr>
  </w:style>
  <w:style w:type="paragraph" w:styleId="TOC1">
    <w:name w:val="toc 1"/>
    <w:basedOn w:val="Normal"/>
    <w:next w:val="Normal"/>
    <w:autoRedefine/>
    <w:uiPriority w:val="39"/>
    <w:rsid w:val="00EB37C8"/>
    <w:pPr>
      <w:tabs>
        <w:tab w:val="right" w:leader="dot" w:pos="9130"/>
      </w:tabs>
    </w:pPr>
    <w:rPr>
      <w:rFonts w:eastAsia="Times New Roman"/>
      <w:noProof/>
      <w:sz w:val="20"/>
      <w:lang w:val="en-US" w:eastAsia="en-US"/>
    </w:rPr>
  </w:style>
  <w:style w:type="paragraph" w:styleId="TOC2">
    <w:name w:val="toc 2"/>
    <w:basedOn w:val="Normal"/>
    <w:next w:val="Normal"/>
    <w:autoRedefine/>
    <w:uiPriority w:val="39"/>
    <w:rsid w:val="00EB37C8"/>
    <w:pPr>
      <w:tabs>
        <w:tab w:val="right" w:leader="dot" w:pos="9129"/>
      </w:tabs>
      <w:ind w:left="240"/>
      <w:jc w:val="both"/>
    </w:pPr>
    <w:rPr>
      <w:rFonts w:ascii="Arial" w:eastAsia="Times New Roman" w:hAnsi="Arial"/>
      <w:sz w:val="20"/>
      <w:lang w:val="en-US" w:eastAsia="en-US"/>
    </w:rPr>
  </w:style>
  <w:style w:type="paragraph" w:customStyle="1" w:styleId="ECDC-List1">
    <w:name w:val="ECDC-List1"/>
    <w:basedOn w:val="ECDC-Para"/>
    <w:link w:val="ECDC-List1Char"/>
    <w:uiPriority w:val="1"/>
    <w:semiHidden/>
    <w:rsid w:val="00291EF9"/>
    <w:pPr>
      <w:numPr>
        <w:numId w:val="3"/>
      </w:numPr>
      <w:tabs>
        <w:tab w:val="left" w:pos="567"/>
      </w:tabs>
      <w:spacing w:after="0"/>
      <w:ind w:left="567" w:hanging="567"/>
    </w:pPr>
  </w:style>
  <w:style w:type="character" w:customStyle="1" w:styleId="ECDC-List1Char">
    <w:name w:val="ECDC-List1 Char"/>
    <w:basedOn w:val="ECDC-ParaChar"/>
    <w:link w:val="ECDC-List1"/>
    <w:uiPriority w:val="1"/>
    <w:semiHidden/>
    <w:rsid w:val="00AA21AC"/>
    <w:rPr>
      <w:kern w:val="22"/>
      <w:szCs w:val="22"/>
      <w:lang w:val="de-DE" w:eastAsia="ko-KR"/>
    </w:rPr>
  </w:style>
  <w:style w:type="paragraph" w:customStyle="1" w:styleId="ECDC-List1end">
    <w:name w:val="ECDC-List1end"/>
    <w:basedOn w:val="ECDC-List1"/>
    <w:link w:val="ECDC-List1endChar"/>
    <w:uiPriority w:val="1"/>
    <w:semiHidden/>
    <w:rsid w:val="00691B3C"/>
    <w:pPr>
      <w:spacing w:after="120"/>
    </w:pPr>
  </w:style>
  <w:style w:type="character" w:customStyle="1" w:styleId="ECDC-List1endChar">
    <w:name w:val="ECDC-List1end Char"/>
    <w:basedOn w:val="ECDC-List1Char"/>
    <w:link w:val="ECDC-List1end"/>
    <w:uiPriority w:val="1"/>
    <w:semiHidden/>
    <w:rsid w:val="00AA21AC"/>
    <w:rPr>
      <w:kern w:val="22"/>
      <w:szCs w:val="22"/>
      <w:lang w:val="de-DE" w:eastAsia="ko-KR"/>
    </w:rPr>
  </w:style>
  <w:style w:type="paragraph" w:styleId="List">
    <w:name w:val="List"/>
    <w:basedOn w:val="Normal"/>
    <w:semiHidden/>
    <w:rsid w:val="00691B3C"/>
    <w:pPr>
      <w:tabs>
        <w:tab w:val="num" w:pos="720"/>
      </w:tabs>
      <w:ind w:left="720" w:hanging="360"/>
      <w:jc w:val="both"/>
    </w:pPr>
    <w:rPr>
      <w:rFonts w:ascii="Arial" w:eastAsia="Times New Roman" w:hAnsi="Arial"/>
      <w:lang w:val="en-US" w:eastAsia="en-US"/>
    </w:rPr>
  </w:style>
  <w:style w:type="paragraph" w:customStyle="1" w:styleId="ECDC-Refs">
    <w:name w:val="ECDC-Refs"/>
    <w:basedOn w:val="ECDC-List1"/>
    <w:uiPriority w:val="1"/>
    <w:semiHidden/>
    <w:rsid w:val="00691B3C"/>
    <w:pPr>
      <w:ind w:left="568" w:hanging="284"/>
    </w:pPr>
    <w:rPr>
      <w:sz w:val="16"/>
      <w:szCs w:val="16"/>
    </w:rPr>
  </w:style>
  <w:style w:type="paragraph" w:styleId="TOC3">
    <w:name w:val="toc 3"/>
    <w:basedOn w:val="Normal"/>
    <w:next w:val="Normal"/>
    <w:autoRedefine/>
    <w:uiPriority w:val="39"/>
    <w:rsid w:val="00691B3C"/>
    <w:pPr>
      <w:tabs>
        <w:tab w:val="right" w:leader="dot" w:pos="9130"/>
      </w:tabs>
      <w:ind w:left="970" w:hanging="403"/>
      <w:jc w:val="both"/>
    </w:pPr>
    <w:rPr>
      <w:rFonts w:ascii="Arial" w:eastAsia="Times New Roman" w:hAnsi="Arial"/>
      <w:sz w:val="20"/>
      <w:lang w:val="en-US" w:eastAsia="en-US"/>
    </w:rPr>
  </w:style>
  <w:style w:type="paragraph" w:styleId="FootnoteText">
    <w:name w:val="footnote text"/>
    <w:basedOn w:val="Normal"/>
    <w:link w:val="FootnoteTextChar"/>
    <w:semiHidden/>
    <w:rsid w:val="00691B3C"/>
    <w:rPr>
      <w:sz w:val="20"/>
      <w:szCs w:val="20"/>
    </w:rPr>
  </w:style>
  <w:style w:type="character" w:styleId="FootnoteReference">
    <w:name w:val="footnote reference"/>
    <w:basedOn w:val="DefaultParagraphFont"/>
    <w:semiHidden/>
    <w:rsid w:val="00691B3C"/>
    <w:rPr>
      <w:vertAlign w:val="superscript"/>
    </w:rPr>
  </w:style>
  <w:style w:type="paragraph" w:customStyle="1" w:styleId="ECDC-List2">
    <w:name w:val="ECDC-List2"/>
    <w:basedOn w:val="ECDC-List1"/>
    <w:link w:val="ECDC-List2Char"/>
    <w:uiPriority w:val="1"/>
    <w:semiHidden/>
    <w:rsid w:val="00291EF9"/>
    <w:pPr>
      <w:numPr>
        <w:numId w:val="4"/>
      </w:numPr>
      <w:ind w:left="1134" w:hanging="567"/>
    </w:pPr>
    <w:rPr>
      <w:rFonts w:cs="Tahoma"/>
    </w:rPr>
  </w:style>
  <w:style w:type="character" w:customStyle="1" w:styleId="ECDC-List2Char">
    <w:name w:val="ECDC-List2 Char"/>
    <w:basedOn w:val="DefaultParagraphFont"/>
    <w:link w:val="ECDC-List2"/>
    <w:uiPriority w:val="1"/>
    <w:semiHidden/>
    <w:rsid w:val="00AA21AC"/>
    <w:rPr>
      <w:rFonts w:cs="Tahoma"/>
      <w:kern w:val="22"/>
      <w:szCs w:val="22"/>
      <w:lang w:eastAsia="ko-KR"/>
    </w:rPr>
  </w:style>
  <w:style w:type="paragraph" w:customStyle="1" w:styleId="ECDC-List2end">
    <w:name w:val="ECDC-List2end"/>
    <w:basedOn w:val="ECDC-List2"/>
    <w:link w:val="ECDC-List2endChar"/>
    <w:uiPriority w:val="1"/>
    <w:semiHidden/>
    <w:rsid w:val="00691B3C"/>
    <w:pPr>
      <w:spacing w:after="120"/>
    </w:pPr>
  </w:style>
  <w:style w:type="character" w:customStyle="1" w:styleId="ECDC-List2endChar">
    <w:name w:val="ECDC-List2end Char"/>
    <w:basedOn w:val="ECDC-List2Char"/>
    <w:link w:val="ECDC-List2end"/>
    <w:uiPriority w:val="1"/>
    <w:semiHidden/>
    <w:rsid w:val="00AA21AC"/>
    <w:rPr>
      <w:rFonts w:cs="Tahoma"/>
      <w:kern w:val="22"/>
      <w:szCs w:val="22"/>
      <w:lang w:eastAsia="ko-KR"/>
    </w:rPr>
  </w:style>
  <w:style w:type="paragraph" w:customStyle="1" w:styleId="ECDC-Caption">
    <w:name w:val="ECDC-Caption"/>
    <w:basedOn w:val="ECDC-Para"/>
    <w:uiPriority w:val="1"/>
    <w:semiHidden/>
    <w:rsid w:val="00691B3C"/>
    <w:pPr>
      <w:spacing w:before="60"/>
    </w:pPr>
    <w:rPr>
      <w:color w:val="000000"/>
      <w:szCs w:val="18"/>
    </w:rPr>
  </w:style>
  <w:style w:type="paragraph" w:styleId="TOC4">
    <w:name w:val="toc 4"/>
    <w:basedOn w:val="Normal"/>
    <w:next w:val="Normal"/>
    <w:autoRedefine/>
    <w:semiHidden/>
    <w:rsid w:val="00691B3C"/>
    <w:pPr>
      <w:ind w:left="720"/>
    </w:pPr>
  </w:style>
  <w:style w:type="table" w:customStyle="1" w:styleId="ECDCTable">
    <w:name w:val="ECDC Table"/>
    <w:basedOn w:val="TableNormal"/>
    <w:rsid w:val="00271B67"/>
    <w:pPr>
      <w:widowControl w:val="0"/>
    </w:pPr>
    <w:rPr>
      <w:color w:val="000000" w:themeColor="text1"/>
    </w:rPr>
    <w:tblPr>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CellMar>
        <w:top w:w="28" w:type="dxa"/>
        <w:left w:w="28" w:type="dxa"/>
        <w:bottom w:w="28" w:type="dxa"/>
        <w:right w:w="57" w:type="dxa"/>
      </w:tblCellMar>
    </w:tblPr>
    <w:trPr>
      <w:tblHeader/>
    </w:trPr>
    <w:tcPr>
      <w:vAlign w:val="center"/>
    </w:tcPr>
  </w:style>
  <w:style w:type="paragraph" w:styleId="BalloonText">
    <w:name w:val="Balloon Text"/>
    <w:basedOn w:val="Normal"/>
    <w:semiHidden/>
    <w:rsid w:val="00691B3C"/>
    <w:rPr>
      <w:rFonts w:cs="Tahoma"/>
      <w:sz w:val="16"/>
      <w:szCs w:val="16"/>
    </w:rPr>
  </w:style>
  <w:style w:type="paragraph" w:styleId="TOC5">
    <w:name w:val="toc 5"/>
    <w:basedOn w:val="Normal"/>
    <w:next w:val="Normal"/>
    <w:autoRedefine/>
    <w:semiHidden/>
    <w:rsid w:val="00691B3C"/>
    <w:pPr>
      <w:ind w:left="960"/>
    </w:pPr>
    <w:rPr>
      <w:rFonts w:eastAsia="Times New Roman"/>
      <w:lang w:eastAsia="en-GB"/>
    </w:rPr>
  </w:style>
  <w:style w:type="paragraph" w:styleId="TOC6">
    <w:name w:val="toc 6"/>
    <w:basedOn w:val="Normal"/>
    <w:next w:val="Normal"/>
    <w:autoRedefine/>
    <w:semiHidden/>
    <w:rsid w:val="00691B3C"/>
    <w:pPr>
      <w:ind w:left="1200"/>
    </w:pPr>
    <w:rPr>
      <w:rFonts w:eastAsia="Times New Roman"/>
      <w:lang w:eastAsia="en-GB"/>
    </w:rPr>
  </w:style>
  <w:style w:type="paragraph" w:styleId="TOC7">
    <w:name w:val="toc 7"/>
    <w:basedOn w:val="Normal"/>
    <w:next w:val="Normal"/>
    <w:autoRedefine/>
    <w:semiHidden/>
    <w:rsid w:val="00691B3C"/>
    <w:pPr>
      <w:ind w:left="1440"/>
    </w:pPr>
    <w:rPr>
      <w:rFonts w:eastAsia="Times New Roman"/>
      <w:lang w:eastAsia="en-GB"/>
    </w:rPr>
  </w:style>
  <w:style w:type="paragraph" w:styleId="TOC8">
    <w:name w:val="toc 8"/>
    <w:basedOn w:val="Normal"/>
    <w:next w:val="Normal"/>
    <w:autoRedefine/>
    <w:semiHidden/>
    <w:rsid w:val="00691B3C"/>
    <w:pPr>
      <w:ind w:left="1680"/>
    </w:pPr>
    <w:rPr>
      <w:rFonts w:eastAsia="Times New Roman"/>
      <w:lang w:eastAsia="en-GB"/>
    </w:rPr>
  </w:style>
  <w:style w:type="paragraph" w:styleId="TOC9">
    <w:name w:val="toc 9"/>
    <w:basedOn w:val="Normal"/>
    <w:next w:val="Normal"/>
    <w:autoRedefine/>
    <w:semiHidden/>
    <w:rsid w:val="00691B3C"/>
    <w:pPr>
      <w:ind w:left="1920"/>
    </w:pPr>
    <w:rPr>
      <w:rFonts w:eastAsia="Times New Roman"/>
      <w:lang w:eastAsia="en-GB"/>
    </w:rPr>
  </w:style>
  <w:style w:type="character" w:customStyle="1" w:styleId="EC-List1Char">
    <w:name w:val="EC-List1 Char"/>
    <w:basedOn w:val="BodyChar"/>
    <w:link w:val="EC-List1"/>
    <w:rsid w:val="00C9775B"/>
    <w:rPr>
      <w:rFonts w:eastAsia="Arial Unicode MS"/>
      <w:kern w:val="22"/>
      <w:szCs w:val="22"/>
      <w:lang w:eastAsia="ko-KR"/>
    </w:rPr>
  </w:style>
  <w:style w:type="character" w:styleId="CommentReference">
    <w:name w:val="annotation reference"/>
    <w:basedOn w:val="DefaultParagraphFont"/>
    <w:uiPriority w:val="99"/>
    <w:semiHidden/>
    <w:rsid w:val="00691B3C"/>
    <w:rPr>
      <w:sz w:val="16"/>
      <w:szCs w:val="16"/>
    </w:rPr>
  </w:style>
  <w:style w:type="paragraph" w:styleId="CommentText">
    <w:name w:val="annotation text"/>
    <w:basedOn w:val="Normal"/>
    <w:link w:val="CommentTextChar"/>
    <w:uiPriority w:val="99"/>
    <w:rsid w:val="00691B3C"/>
    <w:rPr>
      <w:sz w:val="20"/>
      <w:szCs w:val="20"/>
    </w:rPr>
  </w:style>
  <w:style w:type="paragraph" w:styleId="CommentSubject">
    <w:name w:val="annotation subject"/>
    <w:basedOn w:val="CommentText"/>
    <w:next w:val="CommentText"/>
    <w:link w:val="CommentSubjectChar"/>
    <w:uiPriority w:val="99"/>
    <w:semiHidden/>
    <w:rsid w:val="00691B3C"/>
    <w:rPr>
      <w:b/>
      <w:bCs/>
    </w:rPr>
  </w:style>
  <w:style w:type="paragraph" w:styleId="EndnoteText">
    <w:name w:val="endnote text"/>
    <w:basedOn w:val="Normal"/>
    <w:semiHidden/>
    <w:rsid w:val="00691B3C"/>
    <w:rPr>
      <w:rFonts w:ascii="Times New Roman" w:eastAsia="Times New Roman" w:hAnsi="Times New Roman"/>
      <w:sz w:val="20"/>
      <w:szCs w:val="20"/>
      <w:lang w:eastAsia="en-GB"/>
    </w:rPr>
  </w:style>
  <w:style w:type="paragraph" w:customStyle="1" w:styleId="ECDCFootnote">
    <w:name w:val="ECDC Footnote"/>
    <w:basedOn w:val="FootnoteText"/>
    <w:uiPriority w:val="1"/>
    <w:semiHidden/>
    <w:rsid w:val="00691B3C"/>
    <w:rPr>
      <w:sz w:val="16"/>
    </w:rPr>
  </w:style>
  <w:style w:type="paragraph" w:customStyle="1" w:styleId="ECDC-Caption-Source">
    <w:name w:val="ECDC-Caption-Source"/>
    <w:basedOn w:val="ECDC-Para"/>
    <w:next w:val="ECDC-Para"/>
    <w:uiPriority w:val="1"/>
    <w:semiHidden/>
    <w:rsid w:val="00691B3C"/>
    <w:pPr>
      <w:spacing w:before="120"/>
    </w:pPr>
    <w:rPr>
      <w:i/>
      <w:sz w:val="16"/>
      <w:szCs w:val="16"/>
    </w:rPr>
  </w:style>
  <w:style w:type="character" w:styleId="EndnoteReference">
    <w:name w:val="endnote reference"/>
    <w:basedOn w:val="DefaultParagraphFont"/>
    <w:semiHidden/>
    <w:rsid w:val="00691B3C"/>
    <w:rPr>
      <w:vertAlign w:val="superscript"/>
    </w:rPr>
  </w:style>
  <w:style w:type="paragraph" w:customStyle="1" w:styleId="EC-List1end">
    <w:name w:val="EC-List1end"/>
    <w:basedOn w:val="EC-List1"/>
    <w:next w:val="Body"/>
    <w:link w:val="EC-List1endChar"/>
    <w:qFormat/>
    <w:rsid w:val="00C9775B"/>
    <w:pPr>
      <w:numPr>
        <w:numId w:val="5"/>
      </w:numPr>
      <w:spacing w:after="120"/>
      <w:ind w:left="567" w:hanging="567"/>
    </w:pPr>
  </w:style>
  <w:style w:type="paragraph" w:styleId="DocumentMap">
    <w:name w:val="Document Map"/>
    <w:basedOn w:val="Normal"/>
    <w:semiHidden/>
    <w:rsid w:val="00691B3C"/>
    <w:pPr>
      <w:shd w:val="clear" w:color="auto" w:fill="000080"/>
    </w:pPr>
    <w:rPr>
      <w:rFonts w:cs="Tahoma"/>
      <w:sz w:val="20"/>
      <w:szCs w:val="20"/>
    </w:rPr>
  </w:style>
  <w:style w:type="character" w:customStyle="1" w:styleId="EC-List1endChar">
    <w:name w:val="EC-List1end Char"/>
    <w:basedOn w:val="EC-List1Char"/>
    <w:link w:val="EC-List1end"/>
    <w:rsid w:val="00C9775B"/>
    <w:rPr>
      <w:rFonts w:eastAsia="Arial Unicode MS"/>
      <w:kern w:val="22"/>
      <w:szCs w:val="22"/>
      <w:lang w:eastAsia="ko-KR"/>
    </w:rPr>
  </w:style>
  <w:style w:type="paragraph" w:customStyle="1" w:styleId="EC-List2">
    <w:name w:val="EC-List2"/>
    <w:basedOn w:val="EC-List1"/>
    <w:link w:val="EC-List2Char"/>
    <w:rsid w:val="00AA21AC"/>
    <w:pPr>
      <w:numPr>
        <w:numId w:val="2"/>
      </w:numPr>
      <w:ind w:left="1134" w:hanging="567"/>
    </w:pPr>
    <w:rPr>
      <w:rFonts w:eastAsia="Batang" w:cs="Tahoma"/>
    </w:rPr>
  </w:style>
  <w:style w:type="character" w:customStyle="1" w:styleId="EC-List2Char">
    <w:name w:val="EC-List2 Char"/>
    <w:basedOn w:val="DefaultParagraphFont"/>
    <w:link w:val="EC-List2"/>
    <w:rsid w:val="00AA21AC"/>
    <w:rPr>
      <w:rFonts w:cs="Tahoma"/>
      <w:kern w:val="22"/>
      <w:szCs w:val="22"/>
      <w:lang w:eastAsia="ko-KR"/>
    </w:rPr>
  </w:style>
  <w:style w:type="paragraph" w:customStyle="1" w:styleId="EC-List2end">
    <w:name w:val="EC-List2end"/>
    <w:basedOn w:val="EC-List2"/>
    <w:link w:val="EC-List2endCharChar"/>
    <w:rsid w:val="00691B3C"/>
  </w:style>
  <w:style w:type="character" w:customStyle="1" w:styleId="EC-List2endCharChar">
    <w:name w:val="EC-List2end Char Char"/>
    <w:basedOn w:val="EC-List2Char"/>
    <w:link w:val="EC-List2end"/>
    <w:rsid w:val="00691B3C"/>
    <w:rPr>
      <w:rFonts w:cs="Tahoma"/>
      <w:kern w:val="22"/>
      <w:szCs w:val="22"/>
      <w:lang w:eastAsia="ko-KR"/>
    </w:rPr>
  </w:style>
  <w:style w:type="character" w:customStyle="1" w:styleId="EC-Caption-Green">
    <w:name w:val="EC-Caption-Green"/>
    <w:qFormat/>
    <w:rsid w:val="00A966D3"/>
    <w:rPr>
      <w:rFonts w:ascii="Tahoma" w:hAnsi="Tahoma"/>
      <w:dstrike w:val="0"/>
      <w:color w:val="6DB32E"/>
      <w:sz w:val="18"/>
      <w:szCs w:val="18"/>
      <w:effect w:val="none"/>
      <w:vertAlign w:val="baseline"/>
    </w:rPr>
  </w:style>
  <w:style w:type="paragraph" w:customStyle="1" w:styleId="EC-Title-1inbox">
    <w:name w:val="EC-Title-1 in box"/>
    <w:basedOn w:val="EC-Title-1"/>
    <w:next w:val="Normal"/>
    <w:rsid w:val="009378C7"/>
    <w:pPr>
      <w:spacing w:before="120"/>
    </w:pPr>
    <w:rPr>
      <w:rFonts w:eastAsia="ヒラギノ角ゴ Pro W3"/>
      <w:bCs w:val="0"/>
      <w:color w:val="6DB32E"/>
    </w:rPr>
  </w:style>
  <w:style w:type="paragraph" w:customStyle="1" w:styleId="EC-Title-3">
    <w:name w:val="EC-Title-3"/>
    <w:next w:val="Normal"/>
    <w:link w:val="EC-Title-3Char"/>
    <w:qFormat/>
    <w:rsid w:val="00A966D3"/>
    <w:pPr>
      <w:widowControl w:val="0"/>
      <w:spacing w:before="120" w:after="120"/>
      <w:outlineLvl w:val="2"/>
    </w:pPr>
    <w:rPr>
      <w:rFonts w:cs="Tahoma"/>
      <w:b/>
      <w:bCs/>
      <w:color w:val="6DB32E"/>
      <w:sz w:val="26"/>
      <w:szCs w:val="26"/>
      <w:lang w:eastAsia="en-US"/>
    </w:rPr>
  </w:style>
  <w:style w:type="character" w:customStyle="1" w:styleId="EC-Title-3Char">
    <w:name w:val="EC-Title-3 Char"/>
    <w:link w:val="EC-Title-3"/>
    <w:rsid w:val="00A966D3"/>
    <w:rPr>
      <w:rFonts w:cs="Tahoma"/>
      <w:b/>
      <w:bCs/>
      <w:color w:val="6DB32E"/>
      <w:sz w:val="26"/>
      <w:szCs w:val="26"/>
      <w:lang w:eastAsia="en-US"/>
    </w:rPr>
  </w:style>
  <w:style w:type="paragraph" w:customStyle="1" w:styleId="TitleLevel1">
    <w:name w:val="Title Level 1"/>
    <w:next w:val="Normal"/>
    <w:link w:val="TitleLevel1Char"/>
    <w:rsid w:val="00C81F34"/>
    <w:pPr>
      <w:keepLines/>
      <w:autoSpaceDE w:val="0"/>
      <w:autoSpaceDN w:val="0"/>
      <w:adjustRightInd w:val="0"/>
      <w:spacing w:before="240" w:after="240"/>
      <w:outlineLvl w:val="0"/>
    </w:pPr>
    <w:rPr>
      <w:rFonts w:cs="Tahoma"/>
      <w:b/>
      <w:bCs/>
      <w:color w:val="6DB32E"/>
      <w:sz w:val="40"/>
      <w:szCs w:val="40"/>
      <w:lang w:eastAsia="en-US"/>
      <w14:textOutline w14:w="9525" w14:cap="rnd" w14:cmpd="sng" w14:algn="ctr">
        <w14:noFill/>
        <w14:prstDash w14:val="solid"/>
        <w14:bevel/>
      </w14:textOutline>
    </w:rPr>
  </w:style>
  <w:style w:type="character" w:customStyle="1" w:styleId="TitleLevel1Char">
    <w:name w:val="Title Level 1 Char"/>
    <w:basedOn w:val="DefaultParagraphFont"/>
    <w:link w:val="TitleLevel1"/>
    <w:rsid w:val="00C81F34"/>
    <w:rPr>
      <w:rFonts w:cs="Tahoma"/>
      <w:b/>
      <w:bCs/>
      <w:color w:val="6DB32E"/>
      <w:sz w:val="40"/>
      <w:szCs w:val="40"/>
      <w:lang w:eastAsia="en-US"/>
      <w14:textOutline w14:w="9525" w14:cap="rnd" w14:cmpd="sng" w14:algn="ctr">
        <w14:noFill/>
        <w14:prstDash w14:val="solid"/>
        <w14:bevel/>
      </w14:textOutline>
    </w:rPr>
  </w:style>
  <w:style w:type="paragraph" w:customStyle="1" w:styleId="EC-Title-2">
    <w:name w:val="EC-Title-2"/>
    <w:next w:val="Normal"/>
    <w:link w:val="EC-Title-2Char"/>
    <w:qFormat/>
    <w:rsid w:val="00F44EC8"/>
    <w:pPr>
      <w:autoSpaceDE w:val="0"/>
      <w:autoSpaceDN w:val="0"/>
      <w:adjustRightInd w:val="0"/>
      <w:spacing w:before="240" w:after="120" w:line="241" w:lineRule="atLeast"/>
      <w:outlineLvl w:val="1"/>
    </w:pPr>
    <w:rPr>
      <w:rFonts w:cs="Tahoma"/>
      <w:b/>
      <w:bCs/>
      <w:color w:val="6DB32E"/>
      <w:sz w:val="30"/>
      <w:szCs w:val="30"/>
      <w:lang w:eastAsia="en-US"/>
    </w:rPr>
  </w:style>
  <w:style w:type="character" w:customStyle="1" w:styleId="EC-Title-2Char">
    <w:name w:val="EC-Title-2 Char"/>
    <w:basedOn w:val="DefaultParagraphFont"/>
    <w:link w:val="EC-Title-2"/>
    <w:rsid w:val="00F44EC8"/>
    <w:rPr>
      <w:rFonts w:cs="Tahoma"/>
      <w:b/>
      <w:bCs/>
      <w:color w:val="6DB32E"/>
      <w:sz w:val="30"/>
      <w:szCs w:val="30"/>
      <w:lang w:eastAsia="en-US"/>
    </w:rPr>
  </w:style>
  <w:style w:type="paragraph" w:customStyle="1" w:styleId="Body">
    <w:name w:val="Body"/>
    <w:link w:val="BodyChar"/>
    <w:qFormat/>
    <w:rsid w:val="00D246DC"/>
    <w:pPr>
      <w:kinsoku w:val="0"/>
      <w:autoSpaceDE w:val="0"/>
      <w:autoSpaceDN w:val="0"/>
      <w:adjustRightInd w:val="0"/>
      <w:spacing w:after="120"/>
    </w:pPr>
    <w:rPr>
      <w:rFonts w:eastAsia="Arial Unicode MS"/>
      <w:kern w:val="22"/>
      <w:lang w:eastAsia="ko-KR"/>
    </w:rPr>
  </w:style>
  <w:style w:type="character" w:customStyle="1" w:styleId="BodyChar">
    <w:name w:val="Body Char"/>
    <w:basedOn w:val="DefaultParagraphFont"/>
    <w:link w:val="Body"/>
    <w:rsid w:val="00D246DC"/>
    <w:rPr>
      <w:rFonts w:eastAsia="Arial Unicode MS"/>
      <w:kern w:val="22"/>
      <w:lang w:eastAsia="ko-KR"/>
    </w:rPr>
  </w:style>
  <w:style w:type="paragraph" w:customStyle="1" w:styleId="EC-Title-4">
    <w:name w:val="EC-Title-4"/>
    <w:next w:val="Body"/>
    <w:qFormat/>
    <w:rsid w:val="00A966D3"/>
    <w:pPr>
      <w:spacing w:before="120"/>
      <w:outlineLvl w:val="3"/>
    </w:pPr>
    <w:rPr>
      <w:rFonts w:eastAsia="Times New Roman" w:cs="Tahoma"/>
      <w:b/>
      <w:bCs/>
      <w:i/>
      <w:color w:val="6DB32E"/>
      <w:sz w:val="22"/>
      <w:szCs w:val="22"/>
      <w:lang w:eastAsia="en-US"/>
    </w:rPr>
  </w:style>
  <w:style w:type="paragraph" w:customStyle="1" w:styleId="EC-Refs">
    <w:name w:val="EC-Refs"/>
    <w:basedOn w:val="Body"/>
    <w:qFormat/>
    <w:rsid w:val="00C9775B"/>
    <w:pPr>
      <w:ind w:left="567" w:hanging="567"/>
    </w:pPr>
  </w:style>
  <w:style w:type="paragraph" w:customStyle="1" w:styleId="EC-Caption">
    <w:name w:val="EC-Caption"/>
    <w:basedOn w:val="Body"/>
    <w:next w:val="Body"/>
    <w:link w:val="EC-CaptionCharChar"/>
    <w:qFormat/>
    <w:rsid w:val="00991F03"/>
    <w:rPr>
      <w:b/>
      <w:color w:val="000000"/>
    </w:rPr>
  </w:style>
  <w:style w:type="character" w:customStyle="1" w:styleId="EC-CaptionCharChar">
    <w:name w:val="EC-Caption Char Char"/>
    <w:basedOn w:val="BodyChar"/>
    <w:link w:val="EC-Caption"/>
    <w:rsid w:val="00991F03"/>
    <w:rPr>
      <w:rFonts w:eastAsia="Arial Unicode MS"/>
      <w:b/>
      <w:color w:val="000000"/>
      <w:kern w:val="22"/>
      <w:sz w:val="22"/>
      <w:lang w:eastAsia="ko-KR"/>
    </w:rPr>
  </w:style>
  <w:style w:type="paragraph" w:customStyle="1" w:styleId="ECFootnote">
    <w:name w:val="EC Footnote"/>
    <w:basedOn w:val="Body"/>
    <w:qFormat/>
    <w:rsid w:val="00B23F83"/>
    <w:pPr>
      <w:widowControl w:val="0"/>
      <w:spacing w:after="40"/>
    </w:pPr>
    <w:rPr>
      <w:sz w:val="16"/>
    </w:rPr>
  </w:style>
  <w:style w:type="paragraph" w:customStyle="1" w:styleId="EC-Caption-Source">
    <w:name w:val="EC-Caption-Source"/>
    <w:basedOn w:val="Body"/>
    <w:next w:val="Body"/>
    <w:qFormat/>
    <w:rsid w:val="00991F03"/>
    <w:pPr>
      <w:spacing w:before="120"/>
    </w:pPr>
    <w:rPr>
      <w:i/>
      <w:sz w:val="16"/>
      <w:szCs w:val="16"/>
    </w:rPr>
  </w:style>
  <w:style w:type="paragraph" w:customStyle="1" w:styleId="EC-PageNo">
    <w:name w:val="EC-PageNo"/>
    <w:basedOn w:val="Normal"/>
    <w:qFormat/>
    <w:rsid w:val="00991F03"/>
    <w:rPr>
      <w:sz w:val="20"/>
      <w:szCs w:val="20"/>
    </w:rPr>
  </w:style>
  <w:style w:type="table" w:styleId="TableGrid">
    <w:name w:val="Table Grid"/>
    <w:basedOn w:val="TableNormal"/>
    <w:uiPriority w:val="59"/>
    <w:rsid w:val="00991F03"/>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Footer">
    <w:name w:val="footer"/>
    <w:basedOn w:val="Normal"/>
    <w:link w:val="FooterChar"/>
    <w:uiPriority w:val="99"/>
    <w:unhideWhenUsed/>
    <w:rsid w:val="001F51FE"/>
    <w:pPr>
      <w:tabs>
        <w:tab w:val="center" w:pos="4513"/>
        <w:tab w:val="right" w:pos="9026"/>
      </w:tabs>
    </w:pPr>
  </w:style>
  <w:style w:type="character" w:customStyle="1" w:styleId="FooterChar">
    <w:name w:val="Footer Char"/>
    <w:basedOn w:val="DefaultParagraphFont"/>
    <w:link w:val="Footer"/>
    <w:uiPriority w:val="99"/>
    <w:rsid w:val="001F51FE"/>
    <w:rPr>
      <w:szCs w:val="24"/>
      <w:lang w:eastAsia="ko-KR"/>
    </w:rPr>
  </w:style>
  <w:style w:type="character" w:customStyle="1" w:styleId="FootnoteTextChar">
    <w:name w:val="Footnote Text Char"/>
    <w:basedOn w:val="DefaultParagraphFont"/>
    <w:link w:val="FootnoteText"/>
    <w:semiHidden/>
    <w:rsid w:val="004A46A2"/>
    <w:rPr>
      <w:sz w:val="20"/>
      <w:szCs w:val="20"/>
      <w:lang w:eastAsia="ko-KR"/>
    </w:rPr>
  </w:style>
  <w:style w:type="paragraph" w:styleId="Header">
    <w:name w:val="header"/>
    <w:basedOn w:val="Normal"/>
    <w:link w:val="HeaderChar"/>
    <w:uiPriority w:val="99"/>
    <w:unhideWhenUsed/>
    <w:rsid w:val="00C9775B"/>
    <w:pPr>
      <w:tabs>
        <w:tab w:val="center" w:pos="4513"/>
        <w:tab w:val="right" w:pos="9026"/>
      </w:tabs>
    </w:pPr>
  </w:style>
  <w:style w:type="character" w:customStyle="1" w:styleId="HeaderChar">
    <w:name w:val="Header Char"/>
    <w:basedOn w:val="DefaultParagraphFont"/>
    <w:link w:val="Header"/>
    <w:uiPriority w:val="99"/>
    <w:rsid w:val="00C9775B"/>
    <w:rPr>
      <w:szCs w:val="24"/>
      <w:lang w:eastAsia="ko-KR"/>
    </w:rPr>
  </w:style>
  <w:style w:type="character" w:styleId="Hyperlink">
    <w:name w:val="Hyperlink"/>
    <w:uiPriority w:val="99"/>
    <w:rsid w:val="009378C7"/>
    <w:rPr>
      <w:rFonts w:ascii="Tahoma" w:hAnsi="Tahoma"/>
      <w:color w:val="4F841A"/>
      <w:sz w:val="18"/>
      <w:u w:val="single"/>
    </w:rPr>
  </w:style>
  <w:style w:type="paragraph" w:customStyle="1" w:styleId="EndNoteBibliography">
    <w:name w:val="EndNote Bibliography"/>
    <w:basedOn w:val="Body"/>
    <w:link w:val="EndNoteBibliographyChar"/>
    <w:rsid w:val="00C9775B"/>
    <w:pPr>
      <w:kinsoku/>
    </w:pPr>
    <w:rPr>
      <w:rFonts w:cs="Tahoma"/>
      <w:noProof/>
      <w:color w:val="000000"/>
      <w:lang w:val="en-US"/>
    </w:rPr>
  </w:style>
  <w:style w:type="character" w:customStyle="1" w:styleId="EndNoteBibliographyChar">
    <w:name w:val="EndNote Bibliography Char"/>
    <w:basedOn w:val="BodyChar"/>
    <w:link w:val="EndNoteBibliography"/>
    <w:rsid w:val="00C9775B"/>
    <w:rPr>
      <w:rFonts w:eastAsia="Arial Unicode MS" w:cs="Tahoma"/>
      <w:noProof/>
      <w:color w:val="000000"/>
      <w:kern w:val="22"/>
      <w:lang w:val="en-US" w:eastAsia="ko-KR"/>
    </w:rPr>
  </w:style>
  <w:style w:type="paragraph" w:styleId="ListParagraph">
    <w:name w:val="List Paragraph"/>
    <w:basedOn w:val="Normal"/>
    <w:link w:val="ListParagraphChar"/>
    <w:uiPriority w:val="34"/>
    <w:qFormat/>
    <w:rsid w:val="00C9775B"/>
    <w:pPr>
      <w:spacing w:after="120" w:line="264" w:lineRule="exact"/>
      <w:ind w:left="720"/>
      <w:contextualSpacing/>
    </w:pPr>
    <w:rPr>
      <w:rFonts w:ascii="Arial Narrow" w:eastAsia="Times New Roman" w:hAnsi="Arial Narrow"/>
      <w:color w:val="000000"/>
      <w:szCs w:val="22"/>
      <w:lang w:eastAsia="en-US"/>
    </w:rPr>
  </w:style>
  <w:style w:type="character" w:customStyle="1" w:styleId="ListParagraphChar">
    <w:name w:val="List Paragraph Char"/>
    <w:basedOn w:val="DefaultParagraphFont"/>
    <w:link w:val="ListParagraph"/>
    <w:uiPriority w:val="34"/>
    <w:rsid w:val="00C9775B"/>
    <w:rPr>
      <w:rFonts w:ascii="Arial Narrow" w:eastAsia="Times New Roman" w:hAnsi="Arial Narrow"/>
      <w:color w:val="000000"/>
      <w:szCs w:val="22"/>
      <w:lang w:eastAsia="en-US"/>
    </w:rPr>
  </w:style>
  <w:style w:type="paragraph" w:customStyle="1" w:styleId="EC-Para">
    <w:name w:val="EC-Para"/>
    <w:link w:val="EC-ParaCharChar"/>
    <w:qFormat/>
    <w:rsid w:val="00496026"/>
    <w:pPr>
      <w:kinsoku w:val="0"/>
      <w:autoSpaceDE w:val="0"/>
      <w:autoSpaceDN w:val="0"/>
      <w:adjustRightInd w:val="0"/>
      <w:spacing w:after="120" w:line="200" w:lineRule="atLeast"/>
    </w:pPr>
    <w:rPr>
      <w:rFonts w:eastAsia="Arial Unicode MS"/>
      <w:kern w:val="22"/>
      <w:lang w:eastAsia="ko-KR"/>
    </w:rPr>
  </w:style>
  <w:style w:type="character" w:customStyle="1" w:styleId="EC-ParaCharChar">
    <w:name w:val="EC-Para Char Char"/>
    <w:basedOn w:val="DefaultParagraphFont"/>
    <w:link w:val="EC-Para"/>
    <w:rsid w:val="00496026"/>
    <w:rPr>
      <w:rFonts w:eastAsia="Arial Unicode MS"/>
      <w:kern w:val="22"/>
      <w:lang w:eastAsia="ko-KR"/>
    </w:rPr>
  </w:style>
  <w:style w:type="character" w:customStyle="1" w:styleId="EC-Figure-Table-Green">
    <w:name w:val="EC-Figure-Table-Green"/>
    <w:qFormat/>
    <w:rsid w:val="00496026"/>
    <w:rPr>
      <w:rFonts w:ascii="Tahoma" w:hAnsi="Tahoma"/>
      <w:b w:val="0"/>
      <w:dstrike w:val="0"/>
      <w:color w:val="65B32E"/>
      <w:sz w:val="18"/>
      <w:szCs w:val="18"/>
      <w:effect w:val="none"/>
      <w:vertAlign w:val="baseline"/>
    </w:rPr>
  </w:style>
  <w:style w:type="paragraph" w:customStyle="1" w:styleId="EC-Figure">
    <w:name w:val="EC-Figure"/>
    <w:basedOn w:val="Normal"/>
    <w:next w:val="Normal"/>
    <w:link w:val="EC-FigureChar"/>
    <w:qFormat/>
    <w:rsid w:val="00496026"/>
    <w:pPr>
      <w:kinsoku w:val="0"/>
      <w:autoSpaceDE w:val="0"/>
      <w:autoSpaceDN w:val="0"/>
      <w:adjustRightInd w:val="0"/>
      <w:spacing w:before="120" w:after="120" w:line="200" w:lineRule="atLeast"/>
    </w:pPr>
    <w:rPr>
      <w:rFonts w:eastAsia="Arial Unicode MS"/>
      <w:b/>
      <w:color w:val="000000"/>
      <w:kern w:val="22"/>
      <w:szCs w:val="18"/>
    </w:rPr>
  </w:style>
  <w:style w:type="character" w:customStyle="1" w:styleId="EC-FigureChar">
    <w:name w:val="EC-Figure Char"/>
    <w:basedOn w:val="DefaultParagraphFont"/>
    <w:link w:val="EC-Figure"/>
    <w:rsid w:val="00496026"/>
    <w:rPr>
      <w:rFonts w:eastAsia="Arial Unicode MS"/>
      <w:b/>
      <w:color w:val="000000"/>
      <w:kern w:val="22"/>
      <w:lang w:eastAsia="ko-KR"/>
    </w:rPr>
  </w:style>
  <w:style w:type="paragraph" w:customStyle="1" w:styleId="EC-Title-1">
    <w:name w:val="EC-Title-1"/>
    <w:next w:val="Normal"/>
    <w:link w:val="EC-Title-1Char"/>
    <w:qFormat/>
    <w:rsid w:val="00F44EC8"/>
    <w:pPr>
      <w:autoSpaceDE w:val="0"/>
      <w:autoSpaceDN w:val="0"/>
      <w:adjustRightInd w:val="0"/>
      <w:spacing w:before="480" w:after="120"/>
      <w:outlineLvl w:val="0"/>
    </w:pPr>
    <w:rPr>
      <w:rFonts w:cs="Tahoma"/>
      <w:b/>
      <w:bCs/>
      <w:color w:val="65B32E"/>
      <w:sz w:val="40"/>
      <w:szCs w:val="40"/>
      <w:lang w:eastAsia="en-US"/>
    </w:rPr>
  </w:style>
  <w:style w:type="character" w:customStyle="1" w:styleId="EC-Title-1Char">
    <w:name w:val="EC-Title-1 Char"/>
    <w:basedOn w:val="DefaultParagraphFont"/>
    <w:link w:val="EC-Title-1"/>
    <w:rsid w:val="00F44EC8"/>
    <w:rPr>
      <w:rFonts w:cs="Tahoma"/>
      <w:b/>
      <w:bCs/>
      <w:color w:val="65B32E"/>
      <w:sz w:val="40"/>
      <w:szCs w:val="40"/>
      <w:lang w:eastAsia="en-US"/>
    </w:rPr>
  </w:style>
  <w:style w:type="paragraph" w:customStyle="1" w:styleId="EC-Table">
    <w:name w:val="EC-Table"/>
    <w:basedOn w:val="Normal"/>
    <w:uiPriority w:val="99"/>
    <w:qFormat/>
    <w:rsid w:val="00957888"/>
    <w:pPr>
      <w:kinsoku w:val="0"/>
      <w:autoSpaceDE w:val="0"/>
      <w:autoSpaceDN w:val="0"/>
      <w:adjustRightInd w:val="0"/>
      <w:spacing w:before="120" w:after="120" w:line="200" w:lineRule="atLeast"/>
    </w:pPr>
    <w:rPr>
      <w:rFonts w:eastAsia="Arial Unicode MS"/>
      <w:b/>
      <w:color w:val="000000"/>
      <w:kern w:val="22"/>
      <w:szCs w:val="18"/>
    </w:rPr>
  </w:style>
  <w:style w:type="character" w:styleId="PageNumber">
    <w:name w:val="page number"/>
    <w:basedOn w:val="DefaultParagraphFont"/>
    <w:rsid w:val="00610C05"/>
    <w:rPr>
      <w:rFonts w:ascii="Tahoma" w:hAnsi="Tahoma"/>
      <w:sz w:val="16"/>
    </w:rPr>
  </w:style>
  <w:style w:type="paragraph" w:customStyle="1" w:styleId="ECDC-Footerpage2ref">
    <w:name w:val="ECDC-Footer page 2 ref"/>
    <w:basedOn w:val="Footer"/>
    <w:rsid w:val="00610C05"/>
    <w:pPr>
      <w:tabs>
        <w:tab w:val="clear" w:pos="4513"/>
        <w:tab w:val="clear" w:pos="9026"/>
        <w:tab w:val="left" w:pos="5387"/>
        <w:tab w:val="left" w:pos="5954"/>
        <w:tab w:val="right" w:pos="9639"/>
      </w:tabs>
      <w:jc w:val="both"/>
    </w:pPr>
    <w:rPr>
      <w:sz w:val="16"/>
      <w:szCs w:val="20"/>
    </w:rPr>
  </w:style>
  <w:style w:type="paragraph" w:customStyle="1" w:styleId="ECDC-FooterECDCgreen">
    <w:name w:val="ECDC-Footer ECDC green"/>
    <w:basedOn w:val="Normal"/>
    <w:next w:val="Normal"/>
    <w:rsid w:val="00610C05"/>
    <w:pPr>
      <w:tabs>
        <w:tab w:val="left" w:pos="5387"/>
        <w:tab w:val="left" w:pos="5954"/>
        <w:tab w:val="right" w:pos="9639"/>
      </w:tabs>
    </w:pPr>
    <w:rPr>
      <w:b/>
      <w:color w:val="69AE23"/>
      <w:sz w:val="14"/>
      <w:szCs w:val="20"/>
    </w:rPr>
  </w:style>
  <w:style w:type="paragraph" w:styleId="TOCHeading">
    <w:name w:val="TOC Heading"/>
    <w:basedOn w:val="Heading1"/>
    <w:next w:val="Normal"/>
    <w:uiPriority w:val="39"/>
    <w:unhideWhenUsed/>
    <w:qFormat/>
    <w:rsid w:val="00437781"/>
    <w:pPr>
      <w:keepLines/>
      <w:spacing w:after="0" w:line="259" w:lineRule="auto"/>
      <w:jc w:val="left"/>
      <w:outlineLvl w:val="9"/>
    </w:pPr>
    <w:rPr>
      <w:rFonts w:ascii="Tahoma" w:eastAsiaTheme="majorEastAsia" w:hAnsi="Tahoma" w:cstheme="majorBidi"/>
      <w:b w:val="0"/>
      <w:bCs w:val="0"/>
      <w:color w:val="6DB32E"/>
      <w:kern w:val="0"/>
      <w:sz w:val="30"/>
    </w:rPr>
  </w:style>
  <w:style w:type="table" w:styleId="GridTable6Colorful-Accent3">
    <w:name w:val="Grid Table 6 Colorful Accent 3"/>
    <w:basedOn w:val="TableNormal"/>
    <w:uiPriority w:val="51"/>
    <w:rsid w:val="00EF478C"/>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paragraph" w:styleId="NoSpacing">
    <w:name w:val="No Spacing"/>
    <w:uiPriority w:val="1"/>
    <w:qFormat/>
    <w:rsid w:val="004C1A55"/>
    <w:rPr>
      <w:rFonts w:asciiTheme="minorHAnsi" w:eastAsiaTheme="minorHAnsi" w:hAnsiTheme="minorHAnsi" w:cstheme="minorBidi"/>
      <w:kern w:val="2"/>
      <w:sz w:val="22"/>
      <w:szCs w:val="22"/>
      <w:lang w:eastAsia="en-US"/>
      <w14:ligatures w14:val="standardContextual"/>
    </w:rPr>
  </w:style>
  <w:style w:type="paragraph" w:customStyle="1" w:styleId="paragraph">
    <w:name w:val="paragraph"/>
    <w:basedOn w:val="Normal"/>
    <w:rsid w:val="004C1A55"/>
    <w:pPr>
      <w:spacing w:before="100" w:beforeAutospacing="1" w:after="100" w:afterAutospacing="1"/>
    </w:pPr>
    <w:rPr>
      <w:rFonts w:ascii="Times New Roman" w:eastAsia="Times New Roman" w:hAnsi="Times New Roman"/>
      <w:sz w:val="24"/>
      <w:lang w:eastAsia="en-GB"/>
    </w:rPr>
  </w:style>
  <w:style w:type="character" w:customStyle="1" w:styleId="normaltextrun">
    <w:name w:val="normaltextrun"/>
    <w:basedOn w:val="DefaultParagraphFont"/>
    <w:uiPriority w:val="1"/>
    <w:rsid w:val="004C1A55"/>
  </w:style>
  <w:style w:type="paragraph" w:customStyle="1" w:styleId="EC-Title-5">
    <w:name w:val="EC-Title-5"/>
    <w:link w:val="EC-Title-5CharChar"/>
    <w:qFormat/>
    <w:rsid w:val="004C1A55"/>
    <w:pPr>
      <w:autoSpaceDE w:val="0"/>
      <w:autoSpaceDN w:val="0"/>
      <w:adjustRightInd w:val="0"/>
      <w:spacing w:before="240" w:after="120" w:line="241" w:lineRule="atLeast"/>
      <w:outlineLvl w:val="1"/>
    </w:pPr>
    <w:rPr>
      <w:rFonts w:eastAsia="Times New Roman" w:cs="Tahoma"/>
      <w:b/>
      <w:bCs/>
      <w:color w:val="65B32E"/>
      <w:sz w:val="30"/>
      <w:szCs w:val="30"/>
      <w:lang w:eastAsia="en-US"/>
    </w:rPr>
  </w:style>
  <w:style w:type="character" w:customStyle="1" w:styleId="EC-Title-5CharChar">
    <w:name w:val="EC-Title-5 Char Char"/>
    <w:basedOn w:val="DefaultParagraphFont"/>
    <w:link w:val="EC-Title-5"/>
    <w:rsid w:val="004C1A55"/>
    <w:rPr>
      <w:rFonts w:eastAsia="Times New Roman" w:cs="Tahoma"/>
      <w:b/>
      <w:bCs/>
      <w:color w:val="65B32E"/>
      <w:sz w:val="30"/>
      <w:szCs w:val="30"/>
      <w:lang w:eastAsia="en-US"/>
    </w:rPr>
  </w:style>
  <w:style w:type="paragraph" w:customStyle="1" w:styleId="EC-List1-table">
    <w:name w:val="EC-List1-table"/>
    <w:basedOn w:val="Normal"/>
    <w:rsid w:val="004C1A55"/>
    <w:pPr>
      <w:widowControl w:val="0"/>
      <w:numPr>
        <w:numId w:val="9"/>
      </w:numPr>
      <w:tabs>
        <w:tab w:val="left" w:pos="284"/>
      </w:tabs>
      <w:kinsoku w:val="0"/>
      <w:overflowPunct w:val="0"/>
      <w:autoSpaceDE w:val="0"/>
      <w:autoSpaceDN w:val="0"/>
      <w:spacing w:line="180" w:lineRule="atLeast"/>
    </w:pPr>
    <w:rPr>
      <w:rFonts w:cs="Tahoma"/>
      <w:color w:val="000000"/>
      <w:spacing w:val="-2"/>
      <w:kern w:val="22"/>
      <w:sz w:val="16"/>
      <w:szCs w:val="16"/>
    </w:rPr>
  </w:style>
  <w:style w:type="paragraph" w:customStyle="1" w:styleId="ECDCText">
    <w:name w:val="ECDC Text"/>
    <w:basedOn w:val="Normal"/>
    <w:link w:val="ECDCTextChar"/>
    <w:qFormat/>
    <w:rsid w:val="004C1A55"/>
    <w:pPr>
      <w:spacing w:before="120"/>
      <w:jc w:val="both"/>
    </w:pPr>
    <w:rPr>
      <w:rFonts w:cs="Tahoma"/>
      <w:sz w:val="20"/>
      <w:szCs w:val="20"/>
    </w:rPr>
  </w:style>
  <w:style w:type="character" w:customStyle="1" w:styleId="ECDCTextChar">
    <w:name w:val="ECDC Text Char"/>
    <w:basedOn w:val="DefaultParagraphFont"/>
    <w:link w:val="ECDCText"/>
    <w:rsid w:val="004C1A55"/>
    <w:rPr>
      <w:rFonts w:cs="Tahoma"/>
      <w:sz w:val="20"/>
      <w:szCs w:val="20"/>
      <w:lang w:eastAsia="ko-KR"/>
    </w:rPr>
  </w:style>
  <w:style w:type="paragraph" w:customStyle="1" w:styleId="Subheading">
    <w:name w:val="Sub heading"/>
    <w:basedOn w:val="EC-Para"/>
    <w:link w:val="SubheadingChar"/>
    <w:qFormat/>
    <w:rsid w:val="004C1A55"/>
    <w:pPr>
      <w:tabs>
        <w:tab w:val="left" w:pos="1440"/>
      </w:tabs>
      <w:kinsoku/>
    </w:pPr>
    <w:rPr>
      <w:rFonts w:cs="Tahoma"/>
      <w:b/>
      <w:color w:val="69AE23"/>
      <w:sz w:val="20"/>
      <w:lang w:val="de-DE"/>
    </w:rPr>
  </w:style>
  <w:style w:type="character" w:customStyle="1" w:styleId="SubheadingChar">
    <w:name w:val="Sub heading Char"/>
    <w:basedOn w:val="EC-ParaCharChar"/>
    <w:link w:val="Subheading"/>
    <w:rsid w:val="004C1A55"/>
    <w:rPr>
      <w:rFonts w:eastAsia="Arial Unicode MS" w:cs="Tahoma"/>
      <w:b/>
      <w:color w:val="69AE23"/>
      <w:kern w:val="22"/>
      <w:sz w:val="20"/>
      <w:lang w:val="de-DE" w:eastAsia="ko-KR"/>
    </w:rPr>
  </w:style>
  <w:style w:type="paragraph" w:styleId="Subtitle">
    <w:name w:val="Subtitle"/>
    <w:basedOn w:val="Normal"/>
    <w:next w:val="Normal"/>
    <w:link w:val="SubtitleChar"/>
    <w:uiPriority w:val="11"/>
    <w:qFormat/>
    <w:rsid w:val="004C1A55"/>
    <w:pPr>
      <w:numPr>
        <w:ilvl w:val="1"/>
      </w:numPr>
      <w:spacing w:after="160" w:line="259" w:lineRule="auto"/>
    </w:pPr>
    <w:rPr>
      <w:rFonts w:asciiTheme="minorHAnsi" w:eastAsiaTheme="minorEastAsia" w:hAnsiTheme="minorHAnsi" w:cstheme="minorBidi"/>
      <w:color w:val="5A5A5A" w:themeColor="text1" w:themeTint="A5"/>
      <w:spacing w:val="15"/>
      <w:kern w:val="2"/>
      <w:sz w:val="22"/>
      <w:szCs w:val="22"/>
      <w:lang w:eastAsia="en-US"/>
      <w14:ligatures w14:val="standardContextual"/>
    </w:rPr>
  </w:style>
  <w:style w:type="character" w:customStyle="1" w:styleId="SubtitleChar">
    <w:name w:val="Subtitle Char"/>
    <w:basedOn w:val="DefaultParagraphFont"/>
    <w:link w:val="Subtitle"/>
    <w:uiPriority w:val="11"/>
    <w:rsid w:val="004C1A55"/>
    <w:rPr>
      <w:rFonts w:asciiTheme="minorHAnsi" w:eastAsiaTheme="minorEastAsia" w:hAnsiTheme="minorHAnsi" w:cstheme="minorBidi"/>
      <w:color w:val="5A5A5A" w:themeColor="text1" w:themeTint="A5"/>
      <w:spacing w:val="15"/>
      <w:kern w:val="2"/>
      <w:sz w:val="22"/>
      <w:szCs w:val="22"/>
      <w:lang w:eastAsia="en-US"/>
      <w14:ligatures w14:val="standardContextual"/>
    </w:rPr>
  </w:style>
  <w:style w:type="character" w:customStyle="1" w:styleId="apple-style-span">
    <w:name w:val="apple-style-span"/>
    <w:rsid w:val="004C1A55"/>
  </w:style>
  <w:style w:type="paragraph" w:customStyle="1" w:styleId="Expectedduration">
    <w:name w:val="Expected duration"/>
    <w:basedOn w:val="Normal"/>
    <w:link w:val="ExpecteddurationChar"/>
    <w:qFormat/>
    <w:rsid w:val="004C1A55"/>
    <w:pPr>
      <w:spacing w:after="160" w:line="259" w:lineRule="auto"/>
      <w:jc w:val="both"/>
    </w:pPr>
    <w:rPr>
      <w:rFonts w:eastAsiaTheme="minorHAnsi" w:cstheme="minorBidi"/>
      <w:i/>
      <w:iCs/>
      <w:kern w:val="2"/>
      <w:sz w:val="20"/>
      <w:szCs w:val="22"/>
      <w:lang w:eastAsia="en-US"/>
      <w14:ligatures w14:val="standardContextual"/>
    </w:rPr>
  </w:style>
  <w:style w:type="character" w:customStyle="1" w:styleId="ExpecteddurationChar">
    <w:name w:val="Expected duration Char"/>
    <w:basedOn w:val="DefaultParagraphFont"/>
    <w:link w:val="Expectedduration"/>
    <w:rsid w:val="004C1A55"/>
    <w:rPr>
      <w:rFonts w:eastAsiaTheme="minorHAnsi" w:cstheme="minorBidi"/>
      <w:i/>
      <w:iCs/>
      <w:kern w:val="2"/>
      <w:sz w:val="20"/>
      <w:szCs w:val="22"/>
      <w:lang w:eastAsia="en-US"/>
      <w14:ligatures w14:val="standardContextual"/>
    </w:rPr>
  </w:style>
  <w:style w:type="paragraph" w:customStyle="1" w:styleId="Casestudycontent">
    <w:name w:val="Case study content"/>
    <w:basedOn w:val="Normal"/>
    <w:link w:val="CasestudycontentChar"/>
    <w:qFormat/>
    <w:rsid w:val="004C1A55"/>
    <w:pPr>
      <w:spacing w:after="160" w:line="259" w:lineRule="auto"/>
      <w:jc w:val="both"/>
    </w:pPr>
    <w:rPr>
      <w:rFonts w:eastAsiaTheme="minorHAnsi" w:cs="Tahoma"/>
      <w:kern w:val="2"/>
      <w:sz w:val="20"/>
      <w:szCs w:val="20"/>
      <w:lang w:eastAsia="en-US"/>
      <w14:ligatures w14:val="standardContextual"/>
    </w:rPr>
  </w:style>
  <w:style w:type="character" w:customStyle="1" w:styleId="CasestudycontentChar">
    <w:name w:val="Case study content Char"/>
    <w:basedOn w:val="DefaultParagraphFont"/>
    <w:link w:val="Casestudycontent"/>
    <w:rsid w:val="004C1A55"/>
    <w:rPr>
      <w:rFonts w:eastAsiaTheme="minorHAnsi" w:cs="Tahoma"/>
      <w:kern w:val="2"/>
      <w:sz w:val="20"/>
      <w:szCs w:val="20"/>
      <w:lang w:eastAsia="en-US"/>
      <w14:ligatures w14:val="standardContextual"/>
    </w:rPr>
  </w:style>
  <w:style w:type="paragraph" w:styleId="Revision">
    <w:name w:val="Revision"/>
    <w:hidden/>
    <w:uiPriority w:val="99"/>
    <w:semiHidden/>
    <w:rsid w:val="00197E8B"/>
    <w:rPr>
      <w:szCs w:val="24"/>
      <w:lang w:eastAsia="ko-KR"/>
    </w:rPr>
  </w:style>
  <w:style w:type="character" w:customStyle="1" w:styleId="Heading1Char">
    <w:name w:val="Heading 1 Char"/>
    <w:basedOn w:val="DefaultParagraphFont"/>
    <w:link w:val="Heading1"/>
    <w:rsid w:val="005B0868"/>
    <w:rPr>
      <w:rFonts w:ascii="Arial" w:eastAsia="Times New Roman" w:hAnsi="Arial" w:cs="Arial"/>
      <w:b/>
      <w:bCs/>
      <w:kern w:val="32"/>
      <w:sz w:val="28"/>
      <w:szCs w:val="32"/>
      <w:lang w:val="en-US" w:eastAsia="en-US"/>
    </w:rPr>
  </w:style>
  <w:style w:type="character" w:customStyle="1" w:styleId="Heading2Char">
    <w:name w:val="Heading 2 Char"/>
    <w:basedOn w:val="DefaultParagraphFont"/>
    <w:link w:val="Heading2"/>
    <w:uiPriority w:val="9"/>
    <w:semiHidden/>
    <w:rsid w:val="005B0868"/>
    <w:rPr>
      <w:rFonts w:ascii="Arial" w:eastAsia="Times New Roman" w:hAnsi="Arial" w:cs="Arial"/>
      <w:b/>
      <w:bCs/>
      <w:i/>
      <w:iCs/>
      <w:sz w:val="20"/>
      <w:szCs w:val="28"/>
      <w:lang w:val="en-US" w:eastAsia="en-US"/>
    </w:rPr>
  </w:style>
  <w:style w:type="character" w:customStyle="1" w:styleId="Heading3Char">
    <w:name w:val="Heading 3 Char"/>
    <w:basedOn w:val="DefaultParagraphFont"/>
    <w:link w:val="Heading3"/>
    <w:uiPriority w:val="9"/>
    <w:semiHidden/>
    <w:rsid w:val="005B0868"/>
    <w:rPr>
      <w:rFonts w:ascii="Arial" w:hAnsi="Arial" w:cs="Arial"/>
      <w:b/>
      <w:bCs/>
      <w:sz w:val="26"/>
      <w:szCs w:val="26"/>
      <w:lang w:eastAsia="ko-KR"/>
    </w:rPr>
  </w:style>
  <w:style w:type="character" w:customStyle="1" w:styleId="Heading4Char">
    <w:name w:val="Heading 4 Char"/>
    <w:basedOn w:val="DefaultParagraphFont"/>
    <w:link w:val="Heading4"/>
    <w:uiPriority w:val="9"/>
    <w:semiHidden/>
    <w:rsid w:val="005B0868"/>
    <w:rPr>
      <w:rFonts w:eastAsia="Times"/>
      <w:b/>
      <w:bCs/>
      <w:sz w:val="28"/>
      <w:szCs w:val="28"/>
      <w:lang w:val="sv-SE" w:eastAsia="en-US"/>
    </w:rPr>
  </w:style>
  <w:style w:type="character" w:customStyle="1" w:styleId="Heading5Char">
    <w:name w:val="Heading 5 Char"/>
    <w:basedOn w:val="DefaultParagraphFont"/>
    <w:link w:val="Heading5"/>
    <w:uiPriority w:val="9"/>
    <w:semiHidden/>
    <w:rsid w:val="005B0868"/>
    <w:rPr>
      <w:b/>
      <w:bCs/>
      <w:i/>
      <w:iCs/>
      <w:sz w:val="26"/>
      <w:szCs w:val="26"/>
      <w:lang w:eastAsia="ko-KR"/>
    </w:rPr>
  </w:style>
  <w:style w:type="character" w:customStyle="1" w:styleId="Heading6Char">
    <w:name w:val="Heading 6 Char"/>
    <w:basedOn w:val="DefaultParagraphFont"/>
    <w:link w:val="Heading6"/>
    <w:uiPriority w:val="9"/>
    <w:semiHidden/>
    <w:rsid w:val="005B0868"/>
    <w:rPr>
      <w:b/>
      <w:bCs/>
      <w:sz w:val="22"/>
      <w:szCs w:val="22"/>
      <w:lang w:eastAsia="ko-KR"/>
    </w:rPr>
  </w:style>
  <w:style w:type="character" w:customStyle="1" w:styleId="Heading7Char">
    <w:name w:val="Heading 7 Char"/>
    <w:basedOn w:val="DefaultParagraphFont"/>
    <w:link w:val="Heading7"/>
    <w:uiPriority w:val="9"/>
    <w:semiHidden/>
    <w:rsid w:val="005B0868"/>
    <w:rPr>
      <w:rFonts w:asciiTheme="majorHAnsi" w:eastAsiaTheme="majorEastAsia" w:hAnsiTheme="majorHAnsi" w:cstheme="majorBidi"/>
      <w:i/>
      <w:iCs/>
      <w:color w:val="404040" w:themeColor="text1" w:themeTint="BF"/>
      <w:sz w:val="14"/>
      <w:szCs w:val="24"/>
      <w:lang w:eastAsia="ko-KR"/>
    </w:rPr>
  </w:style>
  <w:style w:type="character" w:customStyle="1" w:styleId="Heading8Char">
    <w:name w:val="Heading 8 Char"/>
    <w:basedOn w:val="DefaultParagraphFont"/>
    <w:link w:val="Heading8"/>
    <w:uiPriority w:val="9"/>
    <w:semiHidden/>
    <w:rsid w:val="005B0868"/>
    <w:rPr>
      <w:rFonts w:asciiTheme="majorHAnsi" w:eastAsiaTheme="majorEastAsia" w:hAnsiTheme="majorHAnsi" w:cstheme="majorBidi"/>
      <w:color w:val="404040" w:themeColor="text1" w:themeTint="BF"/>
      <w:sz w:val="20"/>
      <w:szCs w:val="20"/>
      <w:lang w:eastAsia="ko-KR"/>
    </w:rPr>
  </w:style>
  <w:style w:type="character" w:customStyle="1" w:styleId="Heading9Char">
    <w:name w:val="Heading 9 Char"/>
    <w:basedOn w:val="DefaultParagraphFont"/>
    <w:link w:val="Heading9"/>
    <w:uiPriority w:val="9"/>
    <w:semiHidden/>
    <w:rsid w:val="005B0868"/>
    <w:rPr>
      <w:rFonts w:asciiTheme="majorHAnsi" w:eastAsiaTheme="majorEastAsia" w:hAnsiTheme="majorHAnsi" w:cstheme="majorBidi"/>
      <w:i/>
      <w:iCs/>
      <w:color w:val="404040" w:themeColor="text1" w:themeTint="BF"/>
      <w:sz w:val="20"/>
      <w:szCs w:val="20"/>
      <w:lang w:eastAsia="ko-KR"/>
    </w:rPr>
  </w:style>
  <w:style w:type="paragraph" w:styleId="Title">
    <w:name w:val="Title"/>
    <w:basedOn w:val="Normal"/>
    <w:next w:val="Normal"/>
    <w:link w:val="TitleChar"/>
    <w:qFormat/>
    <w:rsid w:val="005B0868"/>
    <w:pPr>
      <w:spacing w:after="80"/>
      <w:contextualSpacing/>
    </w:pPr>
    <w:rPr>
      <w:rFonts w:asciiTheme="majorHAnsi" w:eastAsiaTheme="majorEastAsia" w:hAnsiTheme="majorHAnsi" w:cstheme="majorBidi"/>
      <w:spacing w:val="-10"/>
      <w:kern w:val="28"/>
      <w:sz w:val="56"/>
      <w:szCs w:val="56"/>
      <w:lang w:eastAsia="en-US"/>
      <w14:ligatures w14:val="standardContextual"/>
    </w:rPr>
  </w:style>
  <w:style w:type="character" w:customStyle="1" w:styleId="TitleChar">
    <w:name w:val="Title Char"/>
    <w:basedOn w:val="DefaultParagraphFont"/>
    <w:link w:val="Title"/>
    <w:rsid w:val="005B0868"/>
    <w:rPr>
      <w:rFonts w:asciiTheme="majorHAnsi" w:eastAsiaTheme="majorEastAsia" w:hAnsiTheme="majorHAnsi" w:cstheme="majorBidi"/>
      <w:spacing w:val="-10"/>
      <w:kern w:val="28"/>
      <w:sz w:val="56"/>
      <w:szCs w:val="56"/>
      <w:lang w:eastAsia="en-US"/>
      <w14:ligatures w14:val="standardContextual"/>
    </w:rPr>
  </w:style>
  <w:style w:type="paragraph" w:styleId="Quote">
    <w:name w:val="Quote"/>
    <w:basedOn w:val="Normal"/>
    <w:next w:val="Normal"/>
    <w:link w:val="QuoteChar"/>
    <w:uiPriority w:val="29"/>
    <w:qFormat/>
    <w:rsid w:val="005B0868"/>
    <w:pPr>
      <w:spacing w:before="160" w:after="160" w:line="259" w:lineRule="auto"/>
      <w:jc w:val="center"/>
    </w:pPr>
    <w:rPr>
      <w:rFonts w:asciiTheme="minorHAnsi" w:eastAsiaTheme="minorHAnsi" w:hAnsiTheme="minorHAnsi" w:cstheme="minorBidi"/>
      <w:i/>
      <w:iCs/>
      <w:color w:val="404040" w:themeColor="text1" w:themeTint="BF"/>
      <w:kern w:val="2"/>
      <w:sz w:val="22"/>
      <w:szCs w:val="22"/>
      <w:lang w:eastAsia="en-US"/>
      <w14:ligatures w14:val="standardContextual"/>
    </w:rPr>
  </w:style>
  <w:style w:type="character" w:customStyle="1" w:styleId="QuoteChar">
    <w:name w:val="Quote Char"/>
    <w:basedOn w:val="DefaultParagraphFont"/>
    <w:link w:val="Quote"/>
    <w:uiPriority w:val="29"/>
    <w:rsid w:val="005B0868"/>
    <w:rPr>
      <w:rFonts w:asciiTheme="minorHAnsi" w:eastAsiaTheme="minorHAnsi" w:hAnsiTheme="minorHAnsi" w:cstheme="minorBidi"/>
      <w:i/>
      <w:iCs/>
      <w:color w:val="404040" w:themeColor="text1" w:themeTint="BF"/>
      <w:kern w:val="2"/>
      <w:sz w:val="22"/>
      <w:szCs w:val="22"/>
      <w:lang w:eastAsia="en-US"/>
      <w14:ligatures w14:val="standardContextual"/>
    </w:rPr>
  </w:style>
  <w:style w:type="character" w:styleId="IntenseEmphasis">
    <w:name w:val="Intense Emphasis"/>
    <w:basedOn w:val="DefaultParagraphFont"/>
    <w:uiPriority w:val="21"/>
    <w:qFormat/>
    <w:rsid w:val="005B0868"/>
    <w:rPr>
      <w:i/>
      <w:iCs/>
      <w:color w:val="365F91" w:themeColor="accent1" w:themeShade="BF"/>
    </w:rPr>
  </w:style>
  <w:style w:type="paragraph" w:styleId="IntenseQuote">
    <w:name w:val="Intense Quote"/>
    <w:basedOn w:val="Normal"/>
    <w:next w:val="Normal"/>
    <w:link w:val="IntenseQuoteChar"/>
    <w:uiPriority w:val="30"/>
    <w:qFormat/>
    <w:rsid w:val="005B0868"/>
    <w:pPr>
      <w:pBdr>
        <w:top w:val="single" w:sz="4" w:space="10" w:color="365F91" w:themeColor="accent1" w:themeShade="BF"/>
        <w:bottom w:val="single" w:sz="4" w:space="10" w:color="365F91" w:themeColor="accent1" w:themeShade="BF"/>
      </w:pBdr>
      <w:spacing w:before="360" w:after="360" w:line="259" w:lineRule="auto"/>
      <w:ind w:left="864" w:right="864"/>
      <w:jc w:val="center"/>
    </w:pPr>
    <w:rPr>
      <w:rFonts w:asciiTheme="minorHAnsi" w:eastAsiaTheme="minorHAnsi" w:hAnsiTheme="minorHAnsi" w:cstheme="minorBidi"/>
      <w:i/>
      <w:iCs/>
      <w:color w:val="365F91" w:themeColor="accent1" w:themeShade="BF"/>
      <w:kern w:val="2"/>
      <w:sz w:val="22"/>
      <w:szCs w:val="22"/>
      <w:lang w:eastAsia="en-US"/>
      <w14:ligatures w14:val="standardContextual"/>
    </w:rPr>
  </w:style>
  <w:style w:type="character" w:customStyle="1" w:styleId="IntenseQuoteChar">
    <w:name w:val="Intense Quote Char"/>
    <w:basedOn w:val="DefaultParagraphFont"/>
    <w:link w:val="IntenseQuote"/>
    <w:uiPriority w:val="30"/>
    <w:rsid w:val="005B0868"/>
    <w:rPr>
      <w:rFonts w:asciiTheme="minorHAnsi" w:eastAsiaTheme="minorHAnsi" w:hAnsiTheme="minorHAnsi" w:cstheme="minorBidi"/>
      <w:i/>
      <w:iCs/>
      <w:color w:val="365F91" w:themeColor="accent1" w:themeShade="BF"/>
      <w:kern w:val="2"/>
      <w:sz w:val="22"/>
      <w:szCs w:val="22"/>
      <w:lang w:eastAsia="en-US"/>
      <w14:ligatures w14:val="standardContextual"/>
    </w:rPr>
  </w:style>
  <w:style w:type="character" w:styleId="IntenseReference">
    <w:name w:val="Intense Reference"/>
    <w:basedOn w:val="DefaultParagraphFont"/>
    <w:uiPriority w:val="32"/>
    <w:qFormat/>
    <w:rsid w:val="005B0868"/>
    <w:rPr>
      <w:b/>
      <w:bCs/>
      <w:smallCaps/>
      <w:color w:val="365F91" w:themeColor="accent1" w:themeShade="BF"/>
      <w:spacing w:val="5"/>
    </w:rPr>
  </w:style>
  <w:style w:type="character" w:customStyle="1" w:styleId="CommentTextChar">
    <w:name w:val="Comment Text Char"/>
    <w:basedOn w:val="DefaultParagraphFont"/>
    <w:link w:val="CommentText"/>
    <w:uiPriority w:val="99"/>
    <w:rsid w:val="005B0868"/>
    <w:rPr>
      <w:sz w:val="20"/>
      <w:szCs w:val="20"/>
      <w:lang w:eastAsia="ko-KR"/>
    </w:rPr>
  </w:style>
  <w:style w:type="character" w:customStyle="1" w:styleId="CommentSubjectChar">
    <w:name w:val="Comment Subject Char"/>
    <w:basedOn w:val="CommentTextChar"/>
    <w:link w:val="CommentSubject"/>
    <w:uiPriority w:val="99"/>
    <w:semiHidden/>
    <w:rsid w:val="005B0868"/>
    <w:rPr>
      <w:b/>
      <w:bCs/>
      <w:sz w:val="20"/>
      <w:szCs w:val="20"/>
      <w:lang w:eastAsia="ko-KR"/>
    </w:rPr>
  </w:style>
  <w:style w:type="character" w:styleId="UnresolvedMention">
    <w:name w:val="Unresolved Mention"/>
    <w:basedOn w:val="DefaultParagraphFont"/>
    <w:uiPriority w:val="99"/>
    <w:semiHidden/>
    <w:unhideWhenUsed/>
    <w:rsid w:val="005B0868"/>
    <w:rPr>
      <w:color w:val="605E5C"/>
      <w:shd w:val="clear" w:color="auto" w:fill="E1DFDD"/>
    </w:rPr>
  </w:style>
  <w:style w:type="character" w:styleId="FollowedHyperlink">
    <w:name w:val="FollowedHyperlink"/>
    <w:basedOn w:val="DefaultParagraphFont"/>
    <w:uiPriority w:val="99"/>
    <w:semiHidden/>
    <w:unhideWhenUsed/>
    <w:rsid w:val="005B0868"/>
    <w:rPr>
      <w:color w:val="800080" w:themeColor="followedHyperlink"/>
      <w:u w:val="single"/>
    </w:rPr>
  </w:style>
  <w:style w:type="character" w:customStyle="1" w:styleId="eop">
    <w:name w:val="eop"/>
    <w:basedOn w:val="DefaultParagraphFont"/>
    <w:uiPriority w:val="1"/>
    <w:rsid w:val="005B0868"/>
    <w:rPr>
      <w:rFonts w:asciiTheme="minorHAnsi" w:eastAsiaTheme="minorEastAsia" w:hAnsiTheme="minorHAnsi" w:cstheme="minorBidi"/>
      <w:sz w:val="24"/>
      <w:szCs w:val="24"/>
    </w:rPr>
  </w:style>
  <w:style w:type="paragraph" w:customStyle="1" w:styleId="GrandTitre">
    <w:name w:val="Grand Titre"/>
    <w:basedOn w:val="Normal"/>
    <w:link w:val="GrandTitreCar"/>
    <w:qFormat/>
    <w:rsid w:val="005B0868"/>
    <w:pPr>
      <w:spacing w:after="200" w:line="360" w:lineRule="auto"/>
      <w:jc w:val="center"/>
    </w:pPr>
    <w:rPr>
      <w:rFonts w:ascii="Calibri" w:hAnsi="Calibri" w:cs="Calibri"/>
      <w:b/>
      <w:color w:val="365F91"/>
      <w:sz w:val="40"/>
      <w:szCs w:val="40"/>
      <w:lang w:eastAsia="en-US"/>
    </w:rPr>
  </w:style>
  <w:style w:type="character" w:customStyle="1" w:styleId="GrandTitreCar">
    <w:name w:val="Grand Titre Car"/>
    <w:link w:val="GrandTitre"/>
    <w:rsid w:val="005B0868"/>
    <w:rPr>
      <w:rFonts w:ascii="Calibri" w:hAnsi="Calibri" w:cs="Calibri"/>
      <w:b/>
      <w:color w:val="365F91"/>
      <w:sz w:val="40"/>
      <w:szCs w:val="40"/>
      <w:lang w:eastAsia="en-US"/>
    </w:rPr>
  </w:style>
  <w:style w:type="paragraph" w:styleId="PlainText">
    <w:name w:val="Plain Text"/>
    <w:basedOn w:val="Normal"/>
    <w:link w:val="PlainTextChar"/>
    <w:uiPriority w:val="99"/>
    <w:semiHidden/>
    <w:unhideWhenUsed/>
    <w:rsid w:val="005B0868"/>
    <w:rPr>
      <w:rFonts w:ascii="Calibri" w:eastAsiaTheme="minorHAnsi" w:hAnsi="Calibri" w:cs="Calibri"/>
      <w:sz w:val="22"/>
      <w:szCs w:val="22"/>
      <w:lang w:eastAsia="en-US"/>
    </w:rPr>
  </w:style>
  <w:style w:type="character" w:customStyle="1" w:styleId="PlainTextChar">
    <w:name w:val="Plain Text Char"/>
    <w:basedOn w:val="DefaultParagraphFont"/>
    <w:link w:val="PlainText"/>
    <w:uiPriority w:val="99"/>
    <w:semiHidden/>
    <w:rsid w:val="005B0868"/>
    <w:rPr>
      <w:rFonts w:ascii="Calibri" w:eastAsiaTheme="minorHAnsi" w:hAnsi="Calibri" w:cs="Calibri"/>
      <w:sz w:val="22"/>
      <w:szCs w:val="22"/>
      <w:lang w:eastAsia="en-US"/>
    </w:rPr>
  </w:style>
  <w:style w:type="character" w:styleId="Mention">
    <w:name w:val="Mention"/>
    <w:basedOn w:val="DefaultParagraphFont"/>
    <w:uiPriority w:val="99"/>
    <w:unhideWhenUsed/>
    <w:rsid w:val="005B0868"/>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62666950">
      <w:bodyDiv w:val="1"/>
      <w:marLeft w:val="0"/>
      <w:marRight w:val="0"/>
      <w:marTop w:val="100"/>
      <w:marBottom w:val="0"/>
      <w:divBdr>
        <w:top w:val="none" w:sz="0" w:space="0" w:color="auto"/>
        <w:left w:val="none" w:sz="0" w:space="0" w:color="auto"/>
        <w:bottom w:val="none" w:sz="0" w:space="0" w:color="auto"/>
        <w:right w:val="none" w:sz="0" w:space="0" w:color="auto"/>
      </w:divBdr>
      <w:divsChild>
        <w:div w:id="1993295863">
          <w:marLeft w:val="0"/>
          <w:marRight w:val="0"/>
          <w:marTop w:val="0"/>
          <w:marBottom w:val="0"/>
          <w:divBdr>
            <w:top w:val="single" w:sz="4" w:space="0" w:color="2F3746"/>
            <w:left w:val="single" w:sz="4" w:space="0" w:color="2F3746"/>
            <w:bottom w:val="single" w:sz="4" w:space="0" w:color="2F3746"/>
            <w:right w:val="single" w:sz="4" w:space="0" w:color="2F3746"/>
          </w:divBdr>
          <w:divsChild>
            <w:div w:id="1396974581">
              <w:marLeft w:val="0"/>
              <w:marRight w:val="0"/>
              <w:marTop w:val="100"/>
              <w:marBottom w:val="100"/>
              <w:divBdr>
                <w:top w:val="none" w:sz="0" w:space="0" w:color="auto"/>
                <w:left w:val="none" w:sz="0" w:space="0" w:color="auto"/>
                <w:bottom w:val="none" w:sz="0" w:space="0" w:color="auto"/>
                <w:right w:val="none" w:sz="0" w:space="0" w:color="auto"/>
              </w:divBdr>
              <w:divsChild>
                <w:div w:id="997000865">
                  <w:marLeft w:val="0"/>
                  <w:marRight w:val="0"/>
                  <w:marTop w:val="0"/>
                  <w:marBottom w:val="0"/>
                  <w:divBdr>
                    <w:top w:val="none" w:sz="0" w:space="0" w:color="auto"/>
                    <w:left w:val="none" w:sz="0" w:space="0" w:color="auto"/>
                    <w:bottom w:val="none" w:sz="0" w:space="0" w:color="auto"/>
                    <w:right w:val="none" w:sz="0" w:space="0" w:color="auto"/>
                  </w:divBdr>
                  <w:divsChild>
                    <w:div w:id="1356928750">
                      <w:marLeft w:val="-2000"/>
                      <w:marRight w:val="-2000"/>
                      <w:marTop w:val="0"/>
                      <w:marBottom w:val="0"/>
                      <w:divBdr>
                        <w:top w:val="none" w:sz="0" w:space="0" w:color="auto"/>
                        <w:left w:val="none" w:sz="0" w:space="0" w:color="auto"/>
                        <w:bottom w:val="none" w:sz="0" w:space="0" w:color="auto"/>
                        <w:right w:val="none" w:sz="0" w:space="0" w:color="auto"/>
                      </w:divBdr>
                      <w:divsChild>
                        <w:div w:id="1879704441">
                          <w:marLeft w:val="2000"/>
                          <w:marRight w:val="2000"/>
                          <w:marTop w:val="0"/>
                          <w:marBottom w:val="0"/>
                          <w:divBdr>
                            <w:top w:val="none" w:sz="0" w:space="0" w:color="auto"/>
                            <w:left w:val="none" w:sz="0" w:space="0" w:color="auto"/>
                            <w:bottom w:val="none" w:sz="0" w:space="0" w:color="auto"/>
                            <w:right w:val="none" w:sz="0" w:space="0" w:color="auto"/>
                          </w:divBdr>
                          <w:divsChild>
                            <w:div w:id="1610888752">
                              <w:marLeft w:val="0"/>
                              <w:marRight w:val="0"/>
                              <w:marTop w:val="0"/>
                              <w:marBottom w:val="0"/>
                              <w:divBdr>
                                <w:top w:val="none" w:sz="0" w:space="0" w:color="auto"/>
                                <w:left w:val="none" w:sz="0" w:space="0" w:color="auto"/>
                                <w:bottom w:val="none" w:sz="0" w:space="0" w:color="auto"/>
                                <w:right w:val="none" w:sz="0" w:space="0" w:color="auto"/>
                              </w:divBdr>
                              <w:divsChild>
                                <w:div w:id="687296587">
                                  <w:marLeft w:val="0"/>
                                  <w:marRight w:val="0"/>
                                  <w:marTop w:val="0"/>
                                  <w:marBottom w:val="0"/>
                                  <w:divBdr>
                                    <w:top w:val="none" w:sz="0" w:space="0" w:color="auto"/>
                                    <w:left w:val="none" w:sz="0" w:space="0" w:color="auto"/>
                                    <w:bottom w:val="none" w:sz="0" w:space="0" w:color="auto"/>
                                    <w:right w:val="none" w:sz="0" w:space="0" w:color="auto"/>
                                  </w:divBdr>
                                  <w:divsChild>
                                    <w:div w:id="423428474">
                                      <w:marLeft w:val="0"/>
                                      <w:marRight w:val="0"/>
                                      <w:marTop w:val="0"/>
                                      <w:marBottom w:val="0"/>
                                      <w:divBdr>
                                        <w:top w:val="none" w:sz="0" w:space="0" w:color="auto"/>
                                        <w:left w:val="none" w:sz="0" w:space="0" w:color="auto"/>
                                        <w:bottom w:val="none" w:sz="0" w:space="0" w:color="auto"/>
                                        <w:right w:val="none" w:sz="0" w:space="0" w:color="auto"/>
                                      </w:divBdr>
                                      <w:divsChild>
                                        <w:div w:id="12736286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yperlink" Target="https://creativecommons.org/licenses/by/4.0/" TargetMode="External"/><Relationship Id="rId26"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hyperlink" Target="https://learning.ecdc.europa.eu/mod/page/view.php?id=39796"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openepi.com/Menu/OE_Menu.htm" TargetMode="External"/><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image" Target="media/image4.jpg"/><Relationship Id="rId20" Type="http://schemas.openxmlformats.org/officeDocument/2006/relationships/hyperlink" Target="https://creativecommons.org/licenses/by/4.0/" TargetMode="Externa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image" Target="media/image3.png"/><Relationship Id="rId23" Type="http://schemas.openxmlformats.org/officeDocument/2006/relationships/header" Target="header2.xml"/><Relationship Id="rId28"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hyperlink" Target="https://creativecommons.org/licenses/by/4.0/"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eader" Target="header1.xml"/><Relationship Id="rId27" Type="http://schemas.openxmlformats.org/officeDocument/2006/relationships/footer" Target="footer3.xml"/></Relationships>
</file>

<file path=word/_rels/footer3.xml.rels><?xml version="1.0" encoding="UTF-8" standalone="yes"?>
<Relationships xmlns="http://schemas.openxmlformats.org/package/2006/relationships"><Relationship Id="rId1" Type="http://schemas.openxmlformats.org/officeDocument/2006/relationships/hyperlink" Target="http://www.ecdc.europa.eu"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https://ecdc365.sharepoint.com/sites/iecm_oar/Templates/Administrative%20support/General%20document.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Standard Document" ma:contentTypeID="0x010100EE95EE7DB3A482488E68FA4A7091999F00425BDD03EFCD384DA454F9E9ABE6E617" ma:contentTypeVersion="108" ma:contentTypeDescription="Create a new document." ma:contentTypeScope="" ma:versionID="e8fc04e82c14920977b2a44bfe784614">
  <xsd:schema xmlns:xsd="http://www.w3.org/2001/XMLSchema" xmlns:xs="http://www.w3.org/2001/XMLSchema" xmlns:p="http://schemas.microsoft.com/office/2006/metadata/properties" xmlns:ns1="http://schemas.microsoft.com/sharepoint/v3" xmlns:ns2="4240f11c-4df2-4a37-9be1-bdf0d4dfc218" xmlns:ns3="fe73b3f6-a427-4a99-886e-da32c6de835d" xmlns:ns4="ad844e80-7513-4d59-8106-40a8f6a315d3" xmlns:ns5="9debb91a-341c-4b03-856c-d9011d557514" targetNamespace="http://schemas.microsoft.com/office/2006/metadata/properties" ma:root="true" ma:fieldsID="a7760809524c77899fd4fc18af476dad" ns1:_="" ns2:_="" ns3:_="" ns4:_="" ns5:_="">
    <xsd:import namespace="http://schemas.microsoft.com/sharepoint/v3"/>
    <xsd:import namespace="4240f11c-4df2-4a37-9be1-bdf0d4dfc218"/>
    <xsd:import namespace="fe73b3f6-a427-4a99-886e-da32c6de835d"/>
    <xsd:import namespace="ad844e80-7513-4d59-8106-40a8f6a315d3"/>
    <xsd:import namespace="9debb91a-341c-4b03-856c-d9011d557514"/>
    <xsd:element name="properties">
      <xsd:complexType>
        <xsd:sequence>
          <xsd:element name="documentManagement">
            <xsd:complexType>
              <xsd:all>
                <xsd:element ref="ns2:ECMX_SUMMARY" minOccurs="0"/>
                <xsd:element ref="ns3:c67668d6730c4bc2a26c654fc875ab99" minOccurs="0"/>
                <xsd:element ref="ns3:TaxCatchAll" minOccurs="0"/>
                <xsd:element ref="ns3:TaxCatchAllLabel" minOccurs="0"/>
                <xsd:element ref="ns3:o13d78bceb4b4178ab3c456bf4db706a" minOccurs="0"/>
                <xsd:element ref="ns3:na274824997947589a1bfdfb0b645b50" minOccurs="0"/>
                <xsd:element ref="ns3:kf1264ba1b22407abef15b09c01e8cf0" minOccurs="0"/>
                <xsd:element ref="ns3:b489bfe21c7249aba6a1ae186fa4e51c" minOccurs="0"/>
                <xsd:element ref="ns3:cbaf9fdaaf87475a8d0ae10d3e79318e" minOccurs="0"/>
                <xsd:element ref="ns2:ECMX_PUBLISHDATE" minOccurs="0"/>
                <xsd:element ref="ns2:ECMX_BUSINESSID" minOccurs="0"/>
                <xsd:element ref="ns2:ECMX_OPERATIONALID" minOccurs="0"/>
                <xsd:element ref="ns2:ECMX_ADDITIONALINFO" minOccurs="0"/>
                <xsd:element ref="ns3:ECMX_OWNER" minOccurs="0"/>
                <xsd:element ref="ns4:TaxKeywordTaxHTField" minOccurs="0"/>
                <xsd:element ref="ns5:MediaServiceLocation" minOccurs="0"/>
                <xsd:element ref="ns4:_dlc_DocId" minOccurs="0"/>
                <xsd:element ref="ns4:_dlc_DocIdUrl" minOccurs="0"/>
                <xsd:element ref="ns4:_dlc_DocIdPersistId" minOccurs="0"/>
                <xsd:element ref="ns5:MediaServiceObjectDetectorVersions" minOccurs="0"/>
                <xsd:element ref="ns5:MediaServiceSearchProperties" minOccurs="0"/>
                <xsd:element ref="ns1:_ip_UnifiedCompliancePolicyProperties" minOccurs="0"/>
                <xsd:element ref="ns1:_ip_UnifiedCompliancePolicyUIAction" minOccurs="0"/>
                <xsd:element ref="ns5: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36" nillable="true" ma:displayName="Unified Compliance Policy Properties" ma:hidden="true" ma:internalName="_ip_UnifiedCompliancePolicyProperties">
      <xsd:simpleType>
        <xsd:restriction base="dms:Note"/>
      </xsd:simpleType>
    </xsd:element>
    <xsd:element name="_ip_UnifiedCompliancePolicyUIAction" ma:index="3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240f11c-4df2-4a37-9be1-bdf0d4dfc218" elementFormDefault="qualified">
    <xsd:import namespace="http://schemas.microsoft.com/office/2006/documentManagement/types"/>
    <xsd:import namespace="http://schemas.microsoft.com/office/infopath/2007/PartnerControls"/>
    <xsd:element name="ECMX_SUMMARY" ma:index="8" nillable="true" ma:displayName="Summary" ma:description="Short and distinct description of the document" ma:internalName="ECMX_SUMMARY">
      <xsd:simpleType>
        <xsd:restriction base="dms:Note">
          <xsd:maxLength value="255"/>
        </xsd:restriction>
      </xsd:simpleType>
    </xsd:element>
    <xsd:element name="ECMX_PUBLISHDATE" ma:index="23" nillable="true" ma:displayName="Publish Date" ma:description="Enter the date of publication or finalisation of this document" ma:format="DateOnly" ma:internalName="ECMX_PUBLISHDATE">
      <xsd:simpleType>
        <xsd:restriction base="dms:DateTime"/>
      </xsd:simpleType>
    </xsd:element>
    <xsd:element name="ECMX_BUSINESSID" ma:index="24" nillable="true" ma:displayName="Business ID" ma:description="Enter the business identifier of the document such as ECDC/IP/25" ma:internalName="ECMX_BUSINESSID">
      <xsd:simpleType>
        <xsd:restriction base="dms:Text">
          <xsd:maxLength value="255"/>
        </xsd:restriction>
      </xsd:simpleType>
    </xsd:element>
    <xsd:element name="ECMX_OPERATIONALID" ma:index="25" nillable="true" ma:displayName="Operational ID" ma:description="Enter the operational or workflow identifier such as 104.2.2.1" ma:internalName="ECMX_OPERATIONALID">
      <xsd:simpleType>
        <xsd:restriction base="dms:Text">
          <xsd:maxLength value="255"/>
        </xsd:restriction>
      </xsd:simpleType>
    </xsd:element>
    <xsd:element name="ECMX_ADDITIONALINFO" ma:index="26" nillable="true" ma:displayName="Additional Info" ma:description="Provide any additional notes or information about the document" ma:internalName="ECMX_ADDITIONALINFO">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e73b3f6-a427-4a99-886e-da32c6de835d" elementFormDefault="qualified">
    <xsd:import namespace="http://schemas.microsoft.com/office/2006/documentManagement/types"/>
    <xsd:import namespace="http://schemas.microsoft.com/office/infopath/2007/PartnerControls"/>
    <xsd:element name="c67668d6730c4bc2a26c654fc875ab99" ma:index="9" nillable="true" ma:taxonomy="true" ma:internalName="c67668d6730c4bc2a26c654fc875ab99" ma:taxonomyFieldName="ECMX_CATEGORYLABEL" ma:displayName="Category Label" ma:default="101;#Professional development|ea231f20-8bf2-4321-9f99-476b6f60f717" ma:fieldId="{c67668d6-730c-4bc2-a26c-654fc875ab99}" ma:sspId="14c281f0-fdb2-43d6-8bd5-8268950107ba" ma:termSetId="c558570e-7e10-421a-aae8-97c91a675078"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4a817427-4b68-4598-a381-e07ba1751164}" ma:internalName="TaxCatchAll" ma:showField="CatchAllData" ma:web="ad844e80-7513-4d59-8106-40a8f6a315d3">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4a817427-4b68-4598-a381-e07ba1751164}" ma:internalName="TaxCatchAllLabel" ma:readOnly="true" ma:showField="CatchAllDataLabel" ma:web="ad844e80-7513-4d59-8106-40a8f6a315d3">
      <xsd:complexType>
        <xsd:complexContent>
          <xsd:extension base="dms:MultiChoiceLookup">
            <xsd:sequence>
              <xsd:element name="Value" type="dms:Lookup" maxOccurs="unbounded" minOccurs="0" nillable="true"/>
            </xsd:sequence>
          </xsd:extension>
        </xsd:complexContent>
      </xsd:complexType>
    </xsd:element>
    <xsd:element name="o13d78bceb4b4178ab3c456bf4db706a" ma:index="13" nillable="true" ma:taxonomy="true" ma:internalName="o13d78bceb4b4178ab3c456bf4db706a" ma:taxonomyFieldName="ECMX_DOCUMENTTYPE" ma:displayName="Document Type" ma:fieldId="{813d78bc-eb4b-4178-ab3c-456bf4db706a}" ma:sspId="14c281f0-fdb2-43d6-8bd5-8268950107ba" ma:termSetId="c389c416-3255-4b96-b67a-477bf9d78a26" ma:anchorId="00000000-0000-0000-0000-000000000000" ma:open="false" ma:isKeyword="false">
      <xsd:complexType>
        <xsd:sequence>
          <xsd:element ref="pc:Terms" minOccurs="0" maxOccurs="1"/>
        </xsd:sequence>
      </xsd:complexType>
    </xsd:element>
    <xsd:element name="na274824997947589a1bfdfb0b645b50" ma:index="15" nillable="true" ma:taxonomy="true" ma:internalName="na274824997947589a1bfdfb0b645b50" ma:taxonomyFieldName="ECMX_ENTITY" ma:displayName="Entity" ma:fieldId="{7a274824-9979-4758-9a1b-fdfb0b645b50}" ma:sspId="14c281f0-fdb2-43d6-8bd5-8268950107ba" ma:termSetId="642df4da-6b01-472d-8f33-07d3ed3a3ad4" ma:anchorId="00000000-0000-0000-0000-000000000000" ma:open="false" ma:isKeyword="false">
      <xsd:complexType>
        <xsd:sequence>
          <xsd:element ref="pc:Terms" minOccurs="0" maxOccurs="1"/>
        </xsd:sequence>
      </xsd:complexType>
    </xsd:element>
    <xsd:element name="kf1264ba1b22407abef15b09c01e8cf0" ma:index="17" nillable="true" ma:taxonomy="true" ma:internalName="kf1264ba1b22407abef15b09c01e8cf0" ma:taxonomyFieldName="ECMX_DISEASEPATHOGEN" ma:displayName="Disease/Pathogen" ma:fieldId="{4f1264ba-1b22-407a-bef1-5b09c01e8cf0}" ma:sspId="14c281f0-fdb2-43d6-8bd5-8268950107ba" ma:termSetId="0299f09b-7697-48da-88c2-893786836ca5" ma:anchorId="00000000-0000-0000-0000-000000000000" ma:open="false" ma:isKeyword="false">
      <xsd:complexType>
        <xsd:sequence>
          <xsd:element ref="pc:Terms" minOccurs="0" maxOccurs="1"/>
        </xsd:sequence>
      </xsd:complexType>
    </xsd:element>
    <xsd:element name="b489bfe21c7249aba6a1ae186fa4e51c" ma:index="19" nillable="true" ma:taxonomy="true" ma:internalName="b489bfe21c7249aba6a1ae186fa4e51c" ma:taxonomyFieldName="ECMX_DOCUMENTSTATUS" ma:displayName="Document Status" ma:default="1;#Draft|bed60e9a-f1b8-4691-a7e2-534f78067ff3" ma:fieldId="{b489bfe2-1c72-49ab-a6a1-ae186fa4e51c}" ma:sspId="14c281f0-fdb2-43d6-8bd5-8268950107ba" ma:termSetId="142c0697-2f33-49ef-84e0-8a01165d72ad" ma:anchorId="00000000-0000-0000-0000-000000000000" ma:open="false" ma:isKeyword="false">
      <xsd:complexType>
        <xsd:sequence>
          <xsd:element ref="pc:Terms" minOccurs="0" maxOccurs="1"/>
        </xsd:sequence>
      </xsd:complexType>
    </xsd:element>
    <xsd:element name="cbaf9fdaaf87475a8d0ae10d3e79318e" ma:index="21" nillable="true" ma:taxonomy="true" ma:internalName="cbaf9fdaaf87475a8d0ae10d3e79318e" ma:taxonomyFieldName="ECMX_LIFECYCLE" ma:displayName="Lifecycle" ma:default="2;#Active|50127695-0d4f-4ac1-ab93-ebc716c3e584" ma:fieldId="{cbaf9fda-af87-475a-8d0a-e10d3e79318e}" ma:sspId="14c281f0-fdb2-43d6-8bd5-8268950107ba" ma:termSetId="84fb9b37-c2b8-4969-9234-b37fe8170d94" ma:anchorId="00000000-0000-0000-0000-000000000000" ma:open="false" ma:isKeyword="false">
      <xsd:complexType>
        <xsd:sequence>
          <xsd:element ref="pc:Terms" minOccurs="0" maxOccurs="1"/>
        </xsd:sequence>
      </xsd:complexType>
    </xsd:element>
    <xsd:element name="ECMX_OWNER" ma:index="27" nillable="true" ma:displayName="Owner" ma:list="UserInfo" ma:SharePointGroup="0" ma:internalName="ECMX_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d844e80-7513-4d59-8106-40a8f6a315d3" elementFormDefault="qualified">
    <xsd:import namespace="http://schemas.microsoft.com/office/2006/documentManagement/types"/>
    <xsd:import namespace="http://schemas.microsoft.com/office/infopath/2007/PartnerControls"/>
    <xsd:element name="TaxKeywordTaxHTField" ma:index="28" nillable="true" ma:taxonomy="true" ma:internalName="TaxKeywordTaxHTField" ma:taxonomyFieldName="TaxKeyword" ma:displayName="Enterprise Keywords" ma:fieldId="{23f27201-bee3-471e-b2e7-b64fd8b7ca38}" ma:taxonomyMulti="true" ma:sspId="14c281f0-fdb2-43d6-8bd5-8268950107ba" ma:termSetId="00000000-0000-0000-0000-000000000000" ma:anchorId="00000000-0000-0000-0000-000000000000" ma:open="true" ma:isKeyword="true">
      <xsd:complexType>
        <xsd:sequence>
          <xsd:element ref="pc:Terms" minOccurs="0" maxOccurs="1"/>
        </xsd:sequence>
      </xsd:complexType>
    </xsd:element>
    <xsd:element name="_dlc_DocId" ma:index="31" nillable="true" ma:displayName="Document ID Value" ma:description="The value of the document ID assigned to this item." ma:indexed="true" ma:internalName="_dlc_DocId" ma:readOnly="true">
      <xsd:simpleType>
        <xsd:restriction base="dms:Text"/>
      </xsd:simpleType>
    </xsd:element>
    <xsd:element name="_dlc_DocIdUrl" ma:index="3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3"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debb91a-341c-4b03-856c-d9011d557514" elementFormDefault="qualified">
    <xsd:import namespace="http://schemas.microsoft.com/office/2006/documentManagement/types"/>
    <xsd:import namespace="http://schemas.microsoft.com/office/infopath/2007/PartnerControls"/>
    <xsd:element name="MediaServiceLocation" ma:index="30" nillable="true" ma:displayName="Location" ma:indexed="true" ma:internalName="MediaServiceLocation" ma:readOnly="true">
      <xsd:simpleType>
        <xsd:restriction base="dms:Text"/>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MediaServiceSearchProperties" ma:index="35" nillable="true" ma:displayName="MediaServiceSearchProperties" ma:hidden="true" ma:internalName="MediaServiceSearchProperties" ma:readOnly="true">
      <xsd:simpleType>
        <xsd:restriction base="dms:Note"/>
      </xsd:simpleType>
    </xsd:element>
    <xsd:element name="MediaServiceBillingMetadata" ma:index="38"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ECMX_OPERATIONALID xmlns="4240f11c-4df2-4a37-9be1-bdf0d4dfc218" xsi:nil="true"/>
    <na274824997947589a1bfdfb0b645b50 xmlns="fe73b3f6-a427-4a99-886e-da32c6de835d">
      <Terms xmlns="http://schemas.microsoft.com/office/infopath/2007/PartnerControls">
        <TermInfo xmlns="http://schemas.microsoft.com/office/infopath/2007/PartnerControls">
          <TermName xmlns="http://schemas.microsoft.com/office/infopath/2007/PartnerControls">ECDC</TermName>
          <TermId xmlns="http://schemas.microsoft.com/office/infopath/2007/PartnerControls">931345c4-86d9-4b39-a79a-5a8b0b90257f</TermId>
        </TermInfo>
      </Terms>
    </na274824997947589a1bfdfb0b645b50>
    <ECMX_SUMMARY xmlns="4240f11c-4df2-4a37-9be1-bdf0d4dfc218" xsi:nil="true"/>
    <ECMX_PUBLISHDATE xmlns="4240f11c-4df2-4a37-9be1-bdf0d4dfc218">2024-11-17T23:00:00+00:00</ECMX_PUBLISHDATE>
    <kf1264ba1b22407abef15b09c01e8cf0 xmlns="fe73b3f6-a427-4a99-886e-da32c6de835d">
      <Terms xmlns="http://schemas.microsoft.com/office/infopath/2007/PartnerControls"/>
    </kf1264ba1b22407abef15b09c01e8cf0>
    <ECMX_OWNER xmlns="fe73b3f6-a427-4a99-886e-da32c6de835d">
      <UserInfo>
        <DisplayName/>
        <AccountId xsi:nil="true"/>
        <AccountType/>
      </UserInfo>
    </ECMX_OWNER>
    <c67668d6730c4bc2a26c654fc875ab99 xmlns="fe73b3f6-a427-4a99-886e-da32c6de835d">
      <Terms xmlns="http://schemas.microsoft.com/office/infopath/2007/PartnerControls">
        <TermInfo xmlns="http://schemas.microsoft.com/office/infopath/2007/PartnerControls">
          <TermName xmlns="http://schemas.microsoft.com/office/infopath/2007/PartnerControls">Administrative support</TermName>
          <TermId xmlns="http://schemas.microsoft.com/office/infopath/2007/PartnerControls">ae42036e-c6b1-4c1f-b70a-f687a12a3110</TermId>
        </TermInfo>
      </Terms>
    </c67668d6730c4bc2a26c654fc875ab99>
    <TaxCatchAllLabel xmlns="fe73b3f6-a427-4a99-886e-da32c6de835d" xsi:nil="true"/>
    <b489bfe21c7249aba6a1ae186fa4e51c xmlns="fe73b3f6-a427-4a99-886e-da32c6de835d">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a32a3a8d-4a80-4138-955a-de688ad92766</TermId>
        </TermInfo>
      </Terms>
    </b489bfe21c7249aba6a1ae186fa4e51c>
    <TaxCatchAll xmlns="fe73b3f6-a427-4a99-886e-da32c6de835d">
      <Value>131</Value>
      <Value>90</Value>
      <Value>5</Value>
      <Value>3</Value>
      <Value>2</Value>
      <Value>34</Value>
    </TaxCatchAll>
    <ECMX_BUSINESSID xmlns="4240f11c-4df2-4a37-9be1-bdf0d4dfc218" xsi:nil="true"/>
    <o13d78bceb4b4178ab3c456bf4db706a xmlns="fe73b3f6-a427-4a99-886e-da32c6de835d">
      <Terms xmlns="http://schemas.microsoft.com/office/infopath/2007/PartnerControls">
        <TermInfo xmlns="http://schemas.microsoft.com/office/infopath/2007/PartnerControls">
          <TermName xmlns="http://schemas.microsoft.com/office/infopath/2007/PartnerControls">!Not specified</TermName>
          <TermId xmlns="http://schemas.microsoft.com/office/infopath/2007/PartnerControls">8f96f8ae-0cd4-4150-bc12-73d735ab7607</TermId>
        </TermInfo>
      </Terms>
    </o13d78bceb4b4178ab3c456bf4db706a>
    <cbaf9fdaaf87475a8d0ae10d3e79318e xmlns="fe73b3f6-a427-4a99-886e-da32c6de835d">
      <Terms xmlns="http://schemas.microsoft.com/office/infopath/2007/PartnerControls">
        <TermInfo xmlns="http://schemas.microsoft.com/office/infopath/2007/PartnerControls">
          <TermName xmlns="http://schemas.microsoft.com/office/infopath/2007/PartnerControls">Active</TermName>
          <TermId xmlns="http://schemas.microsoft.com/office/infopath/2007/PartnerControls">50127695-0d4f-4ac1-ab93-ebc716c3e584</TermId>
        </TermInfo>
      </Terms>
    </cbaf9fdaaf87475a8d0ae10d3e79318e>
    <ECMX_ADDITIONALINFO xmlns="4240f11c-4df2-4a37-9be1-bdf0d4dfc218" xsi:nil="true"/>
    <_dlc_DocId xmlns="ad844e80-7513-4d59-8106-40a8f6a315d3">IORGCPD-1721984565-20303</_dlc_DocId>
    <_dlc_DocIdPersistId xmlns="ad844e80-7513-4d59-8106-40a8f6a315d3" xsi:nil="true"/>
    <_dlc_DocIdUrl xmlns="ad844e80-7513-4d59-8106-40a8f6a315d3">
      <Url>https://ecdc365.sharepoint.com/teams/iorg_spr_pht/_layouts/15/DocIdRedir.aspx?ID=IORGCPD-1721984565-20303</Url>
      <Description>IORGCPD-1721984565-20303</Description>
    </_dlc_DocIdUrl>
    <_ip_UnifiedCompliancePolicyUIAction xmlns="http://schemas.microsoft.com/sharepoint/v3" xsi:nil="true"/>
    <_ip_UnifiedCompliancePolicyProperties xmlns="http://schemas.microsoft.com/sharepoint/v3" xsi:nil="true"/>
    <TaxKeywordTaxHTField xmlns="ad844e80-7513-4d59-8106-40a8f6a315d3">
      <Terms xmlns="http://schemas.microsoft.com/office/infopath/2007/PartnerControls">
        <TermInfo xmlns="http://schemas.microsoft.com/office/infopath/2007/PartnerControls">
          <TermName xmlns="http://schemas.microsoft.com/office/infopath/2007/PartnerControls">ECDC</TermName>
          <TermId xmlns="http://schemas.microsoft.com/office/infopath/2007/PartnerControls">33597dda-f7be-49a7-8d40-0bbe54c135ea</TermId>
        </TermInfo>
      </Terms>
    </TaxKeywordTaxHTField>
  </documentManagement>
</p:properties>
</file>

<file path=customXml/item5.xml><?xml version="1.0" encoding="utf-8"?>
<?mso-contentType ?>
<SharedContentType xmlns="Microsoft.SharePoint.Taxonomy.ContentTypeSync" SourceId="14c281f0-fdb2-43d6-8bd5-8268950107ba" ContentTypeId="0x010100EE95EE7DB3A482488E68FA4A7091999F" PreviousValue="false"/>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23FFF783-FB5A-4B60-A07D-03FA1A7E0D15}">
  <ds:schemaRefs>
    <ds:schemaRef ds:uri="http://schemas.microsoft.com/sharepoint/events"/>
  </ds:schemaRefs>
</ds:datastoreItem>
</file>

<file path=customXml/itemProps2.xml><?xml version="1.0" encoding="utf-8"?>
<ds:datastoreItem xmlns:ds="http://schemas.openxmlformats.org/officeDocument/2006/customXml" ds:itemID="{56D2401E-3991-4EFC-A825-6A25341E782E}">
  <ds:schemaRefs>
    <ds:schemaRef ds:uri="http://schemas.microsoft.com/sharepoint/v3/contenttype/forms"/>
  </ds:schemaRefs>
</ds:datastoreItem>
</file>

<file path=customXml/itemProps3.xml><?xml version="1.0" encoding="utf-8"?>
<ds:datastoreItem xmlns:ds="http://schemas.openxmlformats.org/officeDocument/2006/customXml" ds:itemID="{B300F931-F48A-4615-ACC3-67FF765B4F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240f11c-4df2-4a37-9be1-bdf0d4dfc218"/>
    <ds:schemaRef ds:uri="fe73b3f6-a427-4a99-886e-da32c6de835d"/>
    <ds:schemaRef ds:uri="ad844e80-7513-4d59-8106-40a8f6a315d3"/>
    <ds:schemaRef ds:uri="9debb91a-341c-4b03-856c-d9011d55751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0D07965-1180-459B-9A3E-434845A04D13}">
  <ds:schemaRef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http://schemas.microsoft.com/office/2006/metadata/properties"/>
    <ds:schemaRef ds:uri="http://purl.org/dc/terms/"/>
    <ds:schemaRef ds:uri="9debb91a-341c-4b03-856c-d9011d557514"/>
    <ds:schemaRef ds:uri="http://purl.org/dc/dcmitype/"/>
    <ds:schemaRef ds:uri="4240f11c-4df2-4a37-9be1-bdf0d4dfc218"/>
    <ds:schemaRef ds:uri="ad844e80-7513-4d59-8106-40a8f6a315d3"/>
    <ds:schemaRef ds:uri="fe73b3f6-a427-4a99-886e-da32c6de835d"/>
    <ds:schemaRef ds:uri="http://schemas.microsoft.com/sharepoint/v3"/>
    <ds:schemaRef ds:uri="http://www.w3.org/XML/1998/namespace"/>
  </ds:schemaRefs>
</ds:datastoreItem>
</file>

<file path=customXml/itemProps5.xml><?xml version="1.0" encoding="utf-8"?>
<ds:datastoreItem xmlns:ds="http://schemas.openxmlformats.org/officeDocument/2006/customXml" ds:itemID="{2FEF27CB-978F-498D-A6D3-4D0B391CC5F5}">
  <ds:schemaRefs>
    <ds:schemaRef ds:uri="Microsoft.SharePoint.Taxonomy.ContentTypeSync"/>
  </ds:schemaRefs>
</ds:datastoreItem>
</file>

<file path=customXml/itemProps6.xml><?xml version="1.0" encoding="utf-8"?>
<ds:datastoreItem xmlns:ds="http://schemas.openxmlformats.org/officeDocument/2006/customXml" ds:itemID="{64D84080-D2DA-4BE6-92FE-8340852A1948}">
  <ds:schemaRefs>
    <ds:schemaRef ds:uri="http://schemas.openxmlformats.org/officeDocument/2006/bibliography"/>
  </ds:schemaRefs>
</ds:datastoreItem>
</file>

<file path=docMetadata/LabelInfo.xml><?xml version="1.0" encoding="utf-8"?>
<clbl:labelList xmlns:clbl="http://schemas.microsoft.com/office/2020/mipLabelMetadata">
  <clbl:label id="{e1ae1734-edf5-47c2-b34c-0d487d4ec322}" enabled="1" method="Privileged" siteId="{6ad73702-409c-4046-ae59-cc4bea334507}" removed="0"/>
</clbl:labelList>
</file>

<file path=docProps/app.xml><?xml version="1.0" encoding="utf-8"?>
<Properties xmlns="http://schemas.openxmlformats.org/officeDocument/2006/extended-properties" xmlns:vt="http://schemas.openxmlformats.org/officeDocument/2006/docPropsVTypes">
  <Template>General%20document</Template>
  <TotalTime>81</TotalTime>
  <Pages>14</Pages>
  <Words>7470</Words>
  <Characters>41409</Characters>
  <Application>Microsoft Office Word</Application>
  <DocSecurity>0</DocSecurity>
  <Lines>345</Lines>
  <Paragraphs>97</Paragraphs>
  <ScaleCrop>false</ScaleCrop>
  <HeadingPairs>
    <vt:vector size="2" baseType="variant">
      <vt:variant>
        <vt:lpstr>Title</vt:lpstr>
      </vt:variant>
      <vt:variant>
        <vt:i4>1</vt:i4>
      </vt:variant>
    </vt:vector>
  </HeadingPairs>
  <TitlesOfParts>
    <vt:vector size="1" baseType="lpstr">
      <vt:lpstr> </vt:lpstr>
    </vt:vector>
  </TitlesOfParts>
  <Company/>
  <LinksUpToDate>false</LinksUpToDate>
  <CharactersWithSpaces>48782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subject/>
  <dc:creator>Timothee Dub</dc:creator>
  <cp:keywords>ECDC</cp:keywords>
  <dc:description/>
  <cp:lastModifiedBy>Timothee Dub</cp:lastModifiedBy>
  <cp:revision>37</cp:revision>
  <cp:lastPrinted>2020-02-10T09:54:00Z</cp:lastPrinted>
  <dcterms:created xsi:type="dcterms:W3CDTF">2026-01-21T12:45:00Z</dcterms:created>
  <dcterms:modified xsi:type="dcterms:W3CDTF">2026-01-21T17:02:00Z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80f357c25a94dacb60f1fd0d4d680fc">
    <vt:lpwstr/>
  </property>
  <property fmtid="{D5CDD505-2E9C-101B-9397-08002B2CF9AE}" pid="3" name="h05cc6f867ac4da49e4569497b7e270e">
    <vt:lpwstr>General Background Document|994cb972-cf32-4af6-b03b-3fbc8c586236</vt:lpwstr>
  </property>
  <property fmtid="{D5CDD505-2E9C-101B-9397-08002B2CF9AE}" pid="4" name="DocumentType">
    <vt:lpwstr>37;#General Background Document|994cb972-cf32-4af6-b03b-3fbc8c586236</vt:lpwstr>
  </property>
  <property fmtid="{D5CDD505-2E9C-101B-9397-08002B2CF9AE}" pid="5" name="CategoryLabel">
    <vt:lpwstr/>
  </property>
  <property fmtid="{D5CDD505-2E9C-101B-9397-08002B2CF9AE}" pid="6" name="ECMX_DISEASEPATHOGEN">
    <vt:lpwstr/>
  </property>
  <property fmtid="{D5CDD505-2E9C-101B-9397-08002B2CF9AE}" pid="7" name="ECMX_ENTITY">
    <vt:lpwstr>3;#ECDC|931345c4-86d9-4b39-a79a-5a8b0b90257f</vt:lpwstr>
  </property>
  <property fmtid="{D5CDD505-2E9C-101B-9397-08002B2CF9AE}" pid="8" name="ContentTypeId">
    <vt:lpwstr>0x010100EE95EE7DB3A482488E68FA4A7091999F00425BDD03EFCD384DA454F9E9ABE6E617</vt:lpwstr>
  </property>
  <property fmtid="{D5CDD505-2E9C-101B-9397-08002B2CF9AE}" pid="9" name="ECMX_LIFECYCLE">
    <vt:lpwstr>2;#Active|50127695-0d4f-4ac1-ab93-ebc716c3e584</vt:lpwstr>
  </property>
  <property fmtid="{D5CDD505-2E9C-101B-9397-08002B2CF9AE}" pid="10" name="ECMX_CATEGORYLABEL">
    <vt:lpwstr>90;#Administrative support|ae42036e-c6b1-4c1f-b70a-f687a12a3110</vt:lpwstr>
  </property>
  <property fmtid="{D5CDD505-2E9C-101B-9397-08002B2CF9AE}" pid="11" name="ECMX_DOCUMENTSTATUS">
    <vt:lpwstr>34;#Final|a32a3a8d-4a80-4138-955a-de688ad92766</vt:lpwstr>
  </property>
  <property fmtid="{D5CDD505-2E9C-101B-9397-08002B2CF9AE}" pid="12" name="ECMX_DOCUMENTTYPE">
    <vt:lpwstr>5;#!Not specified|8f96f8ae-0cd4-4150-bc12-73d735ab7607</vt:lpwstr>
  </property>
  <property fmtid="{D5CDD505-2E9C-101B-9397-08002B2CF9AE}" pid="13" name="_dlc_DocIdItemGuid">
    <vt:lpwstr>c209a602-5a56-47f9-8c4e-2aee1ac1020d</vt:lpwstr>
  </property>
  <property fmtid="{D5CDD505-2E9C-101B-9397-08002B2CF9AE}" pid="14" name="TaxKeyword">
    <vt:lpwstr>131;#ECDC|33597dda-f7be-49a7-8d40-0bbe54c135ea</vt:lpwstr>
  </property>
  <property fmtid="{D5CDD505-2E9C-101B-9397-08002B2CF9AE}" pid="15" name="MediaServiceImageTags">
    <vt:lpwstr/>
  </property>
  <property fmtid="{D5CDD505-2E9C-101B-9397-08002B2CF9AE}" pid="16" name="lcf76f155ced4ddcb4097134ff3c332f">
    <vt:lpwstr/>
  </property>
</Properties>
</file>