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8" r:id="rId7"/>
    <p:sldMasterId id="2147483653" r:id="rId8"/>
  </p:sldMasterIdLst>
  <p:notesMasterIdLst>
    <p:notesMasterId r:id="rId37"/>
  </p:notesMasterIdLst>
  <p:handoutMasterIdLst>
    <p:handoutMasterId r:id="rId38"/>
  </p:handoutMasterIdLst>
  <p:sldIdLst>
    <p:sldId id="256" r:id="rId9"/>
    <p:sldId id="566" r:id="rId10"/>
    <p:sldId id="565" r:id="rId11"/>
    <p:sldId id="258" r:id="rId12"/>
    <p:sldId id="349" r:id="rId13"/>
    <p:sldId id="260" r:id="rId14"/>
    <p:sldId id="350" r:id="rId15"/>
    <p:sldId id="351" r:id="rId16"/>
    <p:sldId id="352" r:id="rId17"/>
    <p:sldId id="353" r:id="rId18"/>
    <p:sldId id="354" r:id="rId19"/>
    <p:sldId id="355" r:id="rId20"/>
    <p:sldId id="356" r:id="rId21"/>
    <p:sldId id="357" r:id="rId22"/>
    <p:sldId id="358" r:id="rId23"/>
    <p:sldId id="359" r:id="rId24"/>
    <p:sldId id="360" r:id="rId25"/>
    <p:sldId id="361" r:id="rId26"/>
    <p:sldId id="362" r:id="rId27"/>
    <p:sldId id="363" r:id="rId28"/>
    <p:sldId id="364" r:id="rId29"/>
    <p:sldId id="554" r:id="rId30"/>
    <p:sldId id="488" r:id="rId31"/>
    <p:sldId id="553" r:id="rId32"/>
    <p:sldId id="561" r:id="rId33"/>
    <p:sldId id="560" r:id="rId34"/>
    <p:sldId id="564" r:id="rId35"/>
    <p:sldId id="562" r:id="rId36"/>
  </p:sldIdLst>
  <p:sldSz cx="9144000" cy="6858000" type="screen4x3"/>
  <p:notesSz cx="7315200" cy="9601200"/>
  <p:custDataLst>
    <p:tags r:id="rId39"/>
  </p:custDataLst>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6" userDrawn="1">
          <p15:clr>
            <a:srgbClr val="A4A3A4"/>
          </p15:clr>
        </p15:guide>
        <p15:guide id="3" orient="horz" pos="3024">
          <p15:clr>
            <a:srgbClr val="A4A3A4"/>
          </p15:clr>
        </p15:guide>
        <p15:guide id="4"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FF0000"/>
    <a:srgbClr val="69AE23"/>
    <a:srgbClr val="003A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746" y="108"/>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224"/>
        <p:guide pos="2236"/>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tags" Target="tags/tag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theme" Target="theme/theme1.xml"/><Relationship Id="rId7" Type="http://schemas.openxmlformats.org/officeDocument/2006/relationships/slideMaster" Target="slideMasters/slideMaster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customXml" Target="../customXml/item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tableStyles" Target="tableStyles.xml"/><Relationship Id="rId8" Type="http://schemas.openxmlformats.org/officeDocument/2006/relationships/slideMaster" Target="slideMasters/slideMaster2.xml"/><Relationship Id="rId3" Type="http://schemas.openxmlformats.org/officeDocument/2006/relationships/customXml" Target="../customXml/item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riam Eichner" userId="6c6b9924-e707-4ffa-a543-92c8952982b7" providerId="ADAL" clId="{35C60D8D-9C77-476F-BECA-0CFD04477BE6}"/>
    <pc:docChg chg="custSel modSld replTag">
      <pc:chgData name="Miriam Eichner" userId="6c6b9924-e707-4ffa-a543-92c8952982b7" providerId="ADAL" clId="{35C60D8D-9C77-476F-BECA-0CFD04477BE6}" dt="2023-12-15T13:28:50.212" v="6" actId="478"/>
      <pc:docMkLst>
        <pc:docMk/>
      </pc:docMkLst>
      <pc:sldChg chg="replTag">
        <pc:chgData name="Miriam Eichner" userId="6c6b9924-e707-4ffa-a543-92c8952982b7" providerId="ADAL" clId="{35C60D8D-9C77-476F-BECA-0CFD04477BE6}" dt="2023-12-15T13:28:41.930" v="1"/>
        <pc:sldMkLst>
          <pc:docMk/>
          <pc:sldMk cId="0" sldId="256"/>
        </pc:sldMkLst>
      </pc:sldChg>
      <pc:sldChg chg="delSp mod replTag delTag">
        <pc:chgData name="Miriam Eichner" userId="6c6b9924-e707-4ffa-a543-92c8952982b7" providerId="ADAL" clId="{35C60D8D-9C77-476F-BECA-0CFD04477BE6}" dt="2023-12-15T13:28:50.212" v="6" actId="478"/>
        <pc:sldMkLst>
          <pc:docMk/>
          <pc:sldMk cId="1113832455" sldId="488"/>
        </pc:sldMkLst>
        <pc:picChg chg="del">
          <ac:chgData name="Miriam Eichner" userId="6c6b9924-e707-4ffa-a543-92c8952982b7" providerId="ADAL" clId="{35C60D8D-9C77-476F-BECA-0CFD04477BE6}" dt="2023-12-15T13:28:50.212" v="6" actId="478"/>
          <ac:picMkLst>
            <pc:docMk/>
            <pc:sldMk cId="1113832455" sldId="488"/>
            <ac:picMk id="4" creationId="{A3324FB6-E24E-2C4E-B6BD-245B9BEA4004}"/>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Sheet1!$B$1</c:f>
              <c:strCache>
                <c:ptCount val="1"/>
                <c:pt idx="0">
                  <c:v>Uncertainty avoidance</c:v>
                </c:pt>
              </c:strCache>
            </c:strRef>
          </c:tx>
          <c:spPr>
            <a:ln w="19050" cap="rnd">
              <a:noFill/>
              <a:round/>
            </a:ln>
            <a:effectLst/>
          </c:spPr>
          <c:marker>
            <c:symbol val="circle"/>
            <c:size val="5"/>
            <c:spPr>
              <a:solidFill>
                <a:schemeClr val="accent1"/>
              </a:solidFill>
              <a:ln w="127000">
                <a:solidFill>
                  <a:schemeClr val="accent1"/>
                </a:solidFill>
              </a:ln>
              <a:effectLst/>
            </c:spPr>
          </c:marker>
          <c:dPt>
            <c:idx val="4"/>
            <c:marker>
              <c:symbol val="circle"/>
              <c:size val="5"/>
              <c:spPr>
                <a:solidFill>
                  <a:srgbClr val="FF0000"/>
                </a:solidFill>
                <a:ln w="127000">
                  <a:solidFill>
                    <a:srgbClr val="FF0000"/>
                  </a:solidFill>
                </a:ln>
                <a:effectLst/>
              </c:spPr>
            </c:marker>
            <c:bubble3D val="0"/>
            <c:extLst>
              <c:ext xmlns:c16="http://schemas.microsoft.com/office/drawing/2014/chart" uri="{C3380CC4-5D6E-409C-BE32-E72D297353CC}">
                <c16:uniqueId val="{00000002-034A-CC42-858D-958178F3BA27}"/>
              </c:ext>
            </c:extLst>
          </c:dPt>
          <c:dPt>
            <c:idx val="5"/>
            <c:marker>
              <c:symbol val="circle"/>
              <c:size val="5"/>
              <c:spPr>
                <a:solidFill>
                  <a:srgbClr val="FF0000"/>
                </a:solidFill>
                <a:ln w="127000">
                  <a:solidFill>
                    <a:srgbClr val="FF0000"/>
                  </a:solidFill>
                </a:ln>
                <a:effectLst/>
              </c:spPr>
            </c:marker>
            <c:bubble3D val="0"/>
            <c:extLst>
              <c:ext xmlns:c16="http://schemas.microsoft.com/office/drawing/2014/chart" uri="{C3380CC4-5D6E-409C-BE32-E72D297353CC}">
                <c16:uniqueId val="{00000001-034A-CC42-858D-958178F3BA27}"/>
              </c:ext>
            </c:extLst>
          </c:dPt>
          <c:xVal>
            <c:numRef>
              <c:f>Sheet1!$A$2:$A$7</c:f>
              <c:numCache>
                <c:formatCode>General</c:formatCode>
                <c:ptCount val="6"/>
                <c:pt idx="0">
                  <c:v>44</c:v>
                </c:pt>
                <c:pt idx="1">
                  <c:v>42</c:v>
                </c:pt>
                <c:pt idx="2">
                  <c:v>68</c:v>
                </c:pt>
                <c:pt idx="3">
                  <c:v>90</c:v>
                </c:pt>
                <c:pt idx="4">
                  <c:v>35</c:v>
                </c:pt>
                <c:pt idx="5">
                  <c:v>40</c:v>
                </c:pt>
              </c:numCache>
            </c:numRef>
          </c:xVal>
          <c:yVal>
            <c:numRef>
              <c:f>Sheet1!$B$2:$B$7</c:f>
              <c:numCache>
                <c:formatCode>General</c:formatCode>
                <c:ptCount val="6"/>
                <c:pt idx="0">
                  <c:v>63</c:v>
                </c:pt>
                <c:pt idx="1">
                  <c:v>65</c:v>
                </c:pt>
                <c:pt idx="2">
                  <c:v>93</c:v>
                </c:pt>
                <c:pt idx="3">
                  <c:v>90</c:v>
                </c:pt>
                <c:pt idx="4">
                  <c:v>35</c:v>
                </c:pt>
                <c:pt idx="5">
                  <c:v>46</c:v>
                </c:pt>
              </c:numCache>
            </c:numRef>
          </c:yVal>
          <c:smooth val="0"/>
          <c:extLst>
            <c:ext xmlns:c16="http://schemas.microsoft.com/office/drawing/2014/chart" uri="{C3380CC4-5D6E-409C-BE32-E72D297353CC}">
              <c16:uniqueId val="{00000000-034A-CC42-858D-958178F3BA27}"/>
            </c:ext>
          </c:extLst>
        </c:ser>
        <c:dLbls>
          <c:showLegendKey val="0"/>
          <c:showVal val="0"/>
          <c:showCatName val="0"/>
          <c:showSerName val="0"/>
          <c:showPercent val="0"/>
          <c:showBubbleSize val="0"/>
        </c:dLbls>
        <c:axId val="508752287"/>
        <c:axId val="533346815"/>
      </c:scatterChart>
      <c:valAx>
        <c:axId val="508752287"/>
        <c:scaling>
          <c:orientation val="minMax"/>
          <c:min val="20"/>
        </c:scaling>
        <c:delete val="0"/>
        <c:axPos val="b"/>
        <c:majorGridlines>
          <c:spPr>
            <a:ln w="9525" cap="flat" cmpd="sng" algn="ctr">
              <a:noFill/>
              <a:round/>
            </a:ln>
            <a:effectLst/>
          </c:spPr>
        </c:majorGridlines>
        <c:title>
          <c:tx>
            <c:rich>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GB" sz="2000"/>
                  <a:t>Power distance</a:t>
                </a:r>
              </a:p>
            </c:rich>
          </c:tx>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3346815"/>
        <c:crosses val="autoZero"/>
        <c:crossBetween val="midCat"/>
      </c:valAx>
      <c:valAx>
        <c:axId val="533346815"/>
        <c:scaling>
          <c:orientation val="minMax"/>
          <c:min val="20"/>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GB" sz="2000"/>
                  <a:t>Uncertainty</a:t>
                </a:r>
                <a:r>
                  <a:rPr lang="en-GB" sz="2000" baseline="0"/>
                  <a:t> avoidance</a:t>
                </a:r>
                <a:endParaRPr lang="en-GB" sz="2000"/>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8752287"/>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Sheet1!$B$1</c:f>
              <c:strCache>
                <c:ptCount val="1"/>
                <c:pt idx="0">
                  <c:v>Uncertainty avoidance</c:v>
                </c:pt>
              </c:strCache>
            </c:strRef>
          </c:tx>
          <c:spPr>
            <a:ln w="19050" cap="rnd">
              <a:noFill/>
              <a:round/>
            </a:ln>
            <a:effectLst/>
          </c:spPr>
          <c:marker>
            <c:symbol val="circle"/>
            <c:size val="5"/>
            <c:spPr>
              <a:solidFill>
                <a:schemeClr val="accent1"/>
              </a:solidFill>
              <a:ln w="127000">
                <a:solidFill>
                  <a:schemeClr val="accent1"/>
                </a:solidFill>
              </a:ln>
              <a:effectLst/>
            </c:spPr>
          </c:marker>
          <c:dPt>
            <c:idx val="4"/>
            <c:marker>
              <c:symbol val="circle"/>
              <c:size val="5"/>
              <c:spPr>
                <a:solidFill>
                  <a:srgbClr val="FF0000"/>
                </a:solidFill>
                <a:ln w="127000">
                  <a:solidFill>
                    <a:srgbClr val="FF0000"/>
                  </a:solidFill>
                </a:ln>
                <a:effectLst/>
              </c:spPr>
            </c:marker>
            <c:bubble3D val="0"/>
            <c:extLst>
              <c:ext xmlns:c16="http://schemas.microsoft.com/office/drawing/2014/chart" uri="{C3380CC4-5D6E-409C-BE32-E72D297353CC}">
                <c16:uniqueId val="{00000002-034A-CC42-858D-958178F3BA27}"/>
              </c:ext>
            </c:extLst>
          </c:dPt>
          <c:dPt>
            <c:idx val="5"/>
            <c:marker>
              <c:symbol val="circle"/>
              <c:size val="5"/>
              <c:spPr>
                <a:solidFill>
                  <a:srgbClr val="FF0000"/>
                </a:solidFill>
                <a:ln w="127000">
                  <a:solidFill>
                    <a:srgbClr val="FF0000"/>
                  </a:solidFill>
                </a:ln>
                <a:effectLst/>
              </c:spPr>
            </c:marker>
            <c:bubble3D val="0"/>
            <c:extLst>
              <c:ext xmlns:c16="http://schemas.microsoft.com/office/drawing/2014/chart" uri="{C3380CC4-5D6E-409C-BE32-E72D297353CC}">
                <c16:uniqueId val="{00000001-034A-CC42-858D-958178F3BA27}"/>
              </c:ext>
            </c:extLst>
          </c:dPt>
          <c:xVal>
            <c:numRef>
              <c:f>Sheet1!$A$2:$A$7</c:f>
              <c:numCache>
                <c:formatCode>General</c:formatCode>
                <c:ptCount val="6"/>
                <c:pt idx="0">
                  <c:v>44</c:v>
                </c:pt>
                <c:pt idx="1">
                  <c:v>42</c:v>
                </c:pt>
                <c:pt idx="2">
                  <c:v>68</c:v>
                </c:pt>
                <c:pt idx="3">
                  <c:v>90</c:v>
                </c:pt>
                <c:pt idx="4">
                  <c:v>35</c:v>
                </c:pt>
                <c:pt idx="5">
                  <c:v>40</c:v>
                </c:pt>
              </c:numCache>
            </c:numRef>
          </c:xVal>
          <c:yVal>
            <c:numRef>
              <c:f>Sheet1!$B$2:$B$7</c:f>
              <c:numCache>
                <c:formatCode>General</c:formatCode>
                <c:ptCount val="6"/>
                <c:pt idx="0">
                  <c:v>63</c:v>
                </c:pt>
                <c:pt idx="1">
                  <c:v>65</c:v>
                </c:pt>
                <c:pt idx="2">
                  <c:v>93</c:v>
                </c:pt>
                <c:pt idx="3">
                  <c:v>90</c:v>
                </c:pt>
                <c:pt idx="4">
                  <c:v>35</c:v>
                </c:pt>
                <c:pt idx="5">
                  <c:v>46</c:v>
                </c:pt>
              </c:numCache>
            </c:numRef>
          </c:yVal>
          <c:smooth val="0"/>
          <c:extLst>
            <c:ext xmlns:c16="http://schemas.microsoft.com/office/drawing/2014/chart" uri="{C3380CC4-5D6E-409C-BE32-E72D297353CC}">
              <c16:uniqueId val="{00000000-034A-CC42-858D-958178F3BA27}"/>
            </c:ext>
          </c:extLst>
        </c:ser>
        <c:dLbls>
          <c:showLegendKey val="0"/>
          <c:showVal val="0"/>
          <c:showCatName val="0"/>
          <c:showSerName val="0"/>
          <c:showPercent val="0"/>
          <c:showBubbleSize val="0"/>
        </c:dLbls>
        <c:axId val="508752287"/>
        <c:axId val="533346815"/>
      </c:scatterChart>
      <c:valAx>
        <c:axId val="508752287"/>
        <c:scaling>
          <c:orientation val="minMax"/>
          <c:min val="20"/>
        </c:scaling>
        <c:delete val="0"/>
        <c:axPos val="b"/>
        <c:majorGridlines>
          <c:spPr>
            <a:ln w="9525" cap="flat" cmpd="sng" algn="ctr">
              <a:noFill/>
              <a:round/>
            </a:ln>
            <a:effectLst/>
          </c:spPr>
        </c:majorGridlines>
        <c:title>
          <c:tx>
            <c:rich>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GB" sz="2000"/>
                  <a:t>Power distance</a:t>
                </a:r>
              </a:p>
            </c:rich>
          </c:tx>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3346815"/>
        <c:crosses val="autoZero"/>
        <c:crossBetween val="midCat"/>
      </c:valAx>
      <c:valAx>
        <c:axId val="533346815"/>
        <c:scaling>
          <c:orientation val="minMax"/>
          <c:min val="20"/>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GB" sz="2000"/>
                  <a:t>Uncertainty</a:t>
                </a:r>
                <a:r>
                  <a:rPr lang="en-GB" sz="2000" baseline="0"/>
                  <a:t> avoidance</a:t>
                </a:r>
                <a:endParaRPr lang="en-GB" sz="2000"/>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8752287"/>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0.33935</cdr:x>
      <cdr:y>0.52074</cdr:y>
    </cdr:from>
    <cdr:to>
      <cdr:x>0.41541</cdr:x>
      <cdr:y>0.60098</cdr:y>
    </cdr:to>
    <cdr:sp macro="" textlink="">
      <cdr:nvSpPr>
        <cdr:cNvPr id="2" name="TextBox 2">
          <a:extLst xmlns:a="http://schemas.openxmlformats.org/drawingml/2006/main">
            <a:ext uri="{FF2B5EF4-FFF2-40B4-BE49-F238E27FC236}">
              <a16:creationId xmlns:a16="http://schemas.microsoft.com/office/drawing/2014/main" id="{E78E4CB4-56F4-1743-AA65-9FD2CF1B4532}"/>
            </a:ext>
          </a:extLst>
        </cdr:cNvPr>
        <cdr:cNvSpPr txBox="1"/>
      </cdr:nvSpPr>
      <cdr:spPr>
        <a:xfrm xmlns:a="http://schemas.openxmlformats.org/drawingml/2006/main">
          <a:off x="2676368" y="2396728"/>
          <a:ext cx="599844" cy="369332"/>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GB" sz="1800" dirty="0"/>
            <a:t>USA</a:t>
          </a:r>
        </a:p>
      </cdr:txBody>
    </cdr:sp>
  </cdr:relSizeAnchor>
  <cdr:relSizeAnchor xmlns:cdr="http://schemas.openxmlformats.org/drawingml/2006/chartDrawing">
    <cdr:from>
      <cdr:x>0.39221</cdr:x>
      <cdr:y>0.36671</cdr:y>
    </cdr:from>
    <cdr:to>
      <cdr:x>0.46217</cdr:x>
      <cdr:y>0.44223</cdr:y>
    </cdr:to>
    <cdr:sp macro="" textlink="">
      <cdr:nvSpPr>
        <cdr:cNvPr id="3" name="TextBox 2">
          <a:extLst xmlns:a="http://schemas.openxmlformats.org/drawingml/2006/main">
            <a:ext uri="{FF2B5EF4-FFF2-40B4-BE49-F238E27FC236}">
              <a16:creationId xmlns:a16="http://schemas.microsoft.com/office/drawing/2014/main" id="{E78E4CB4-56F4-1743-AA65-9FD2CF1B4532}"/>
            </a:ext>
          </a:extLst>
        </cdr:cNvPr>
        <cdr:cNvSpPr txBox="1"/>
      </cdr:nvSpPr>
      <cdr:spPr>
        <a:xfrm xmlns:a="http://schemas.openxmlformats.org/drawingml/2006/main">
          <a:off x="3093274" y="1687791"/>
          <a:ext cx="551690" cy="347588"/>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GB" dirty="0"/>
            <a:t>Latvia</a:t>
          </a:r>
        </a:p>
      </cdr:txBody>
    </cdr:sp>
  </cdr:relSizeAnchor>
  <cdr:relSizeAnchor xmlns:cdr="http://schemas.openxmlformats.org/drawingml/2006/chartDrawing">
    <cdr:from>
      <cdr:x>0.25031</cdr:x>
      <cdr:y>0.28698</cdr:y>
    </cdr:from>
    <cdr:to>
      <cdr:x>0.35034</cdr:x>
      <cdr:y>0.3625</cdr:y>
    </cdr:to>
    <cdr:sp macro="" textlink="">
      <cdr:nvSpPr>
        <cdr:cNvPr id="5" name="TextBox 1">
          <a:extLst xmlns:a="http://schemas.openxmlformats.org/drawingml/2006/main">
            <a:ext uri="{FF2B5EF4-FFF2-40B4-BE49-F238E27FC236}">
              <a16:creationId xmlns:a16="http://schemas.microsoft.com/office/drawing/2014/main" id="{AEAF1E5C-7D87-924B-BA09-C84886E7F0E5}"/>
            </a:ext>
          </a:extLst>
        </cdr:cNvPr>
        <cdr:cNvSpPr txBox="1"/>
      </cdr:nvSpPr>
      <cdr:spPr>
        <a:xfrm xmlns:a="http://schemas.openxmlformats.org/drawingml/2006/main">
          <a:off x="2632151" y="1403451"/>
          <a:ext cx="1051891" cy="369332"/>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800" dirty="0"/>
            <a:t>Lithuania</a:t>
          </a:r>
        </a:p>
      </cdr:txBody>
    </cdr:sp>
  </cdr:relSizeAnchor>
  <cdr:relSizeAnchor xmlns:cdr="http://schemas.openxmlformats.org/drawingml/2006/chartDrawing">
    <cdr:from>
      <cdr:x>0.59409</cdr:x>
      <cdr:y>0.14131</cdr:y>
    </cdr:from>
    <cdr:to>
      <cdr:x>0.67324</cdr:x>
      <cdr:y>0.21683</cdr:y>
    </cdr:to>
    <cdr:sp macro="" textlink="">
      <cdr:nvSpPr>
        <cdr:cNvPr id="6" name="TextBox 1">
          <a:extLst xmlns:a="http://schemas.openxmlformats.org/drawingml/2006/main">
            <a:ext uri="{FF2B5EF4-FFF2-40B4-BE49-F238E27FC236}">
              <a16:creationId xmlns:a16="http://schemas.microsoft.com/office/drawing/2014/main" id="{692C6E98-01CA-0A45-9E4E-3ABE6C4B8B0F}"/>
            </a:ext>
          </a:extLst>
        </cdr:cNvPr>
        <cdr:cNvSpPr txBox="1"/>
      </cdr:nvSpPr>
      <cdr:spPr>
        <a:xfrm xmlns:a="http://schemas.openxmlformats.org/drawingml/2006/main">
          <a:off x="6247221" y="691069"/>
          <a:ext cx="832279" cy="369332"/>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800" dirty="0"/>
            <a:t>Poland</a:t>
          </a:r>
        </a:p>
      </cdr:txBody>
    </cdr:sp>
  </cdr:relSizeAnchor>
  <cdr:relSizeAnchor xmlns:cdr="http://schemas.openxmlformats.org/drawingml/2006/chartDrawing">
    <cdr:from>
      <cdr:x>0.83878</cdr:x>
      <cdr:y>0.17175</cdr:y>
    </cdr:from>
    <cdr:to>
      <cdr:x>0.935</cdr:x>
      <cdr:y>0.24727</cdr:y>
    </cdr:to>
    <cdr:sp macro="" textlink="">
      <cdr:nvSpPr>
        <cdr:cNvPr id="7" name="TextBox 1">
          <a:extLst xmlns:a="http://schemas.openxmlformats.org/drawingml/2006/main">
            <a:ext uri="{FF2B5EF4-FFF2-40B4-BE49-F238E27FC236}">
              <a16:creationId xmlns:a16="http://schemas.microsoft.com/office/drawing/2014/main" id="{692C6E98-01CA-0A45-9E4E-3ABE6C4B8B0F}"/>
            </a:ext>
          </a:extLst>
        </cdr:cNvPr>
        <cdr:cNvSpPr txBox="1"/>
      </cdr:nvSpPr>
      <cdr:spPr>
        <a:xfrm xmlns:a="http://schemas.openxmlformats.org/drawingml/2006/main">
          <a:off x="8820300" y="839925"/>
          <a:ext cx="1011815" cy="369332"/>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800" dirty="0"/>
            <a:t>Romania</a:t>
          </a:r>
        </a:p>
      </cdr:txBody>
    </cdr:sp>
  </cdr:relSizeAnchor>
</c:userShapes>
</file>

<file path=ppt/drawings/drawing2.xml><?xml version="1.0" encoding="utf-8"?>
<c:userShapes xmlns:c="http://schemas.openxmlformats.org/drawingml/2006/chart">
  <cdr:relSizeAnchor xmlns:cdr="http://schemas.openxmlformats.org/drawingml/2006/chartDrawing">
    <cdr:from>
      <cdr:x>0.33935</cdr:x>
      <cdr:y>0.52074</cdr:y>
    </cdr:from>
    <cdr:to>
      <cdr:x>0.41541</cdr:x>
      <cdr:y>0.60098</cdr:y>
    </cdr:to>
    <cdr:sp macro="" textlink="">
      <cdr:nvSpPr>
        <cdr:cNvPr id="2" name="TextBox 2">
          <a:extLst xmlns:a="http://schemas.openxmlformats.org/drawingml/2006/main">
            <a:ext uri="{FF2B5EF4-FFF2-40B4-BE49-F238E27FC236}">
              <a16:creationId xmlns:a16="http://schemas.microsoft.com/office/drawing/2014/main" id="{E78E4CB4-56F4-1743-AA65-9FD2CF1B4532}"/>
            </a:ext>
          </a:extLst>
        </cdr:cNvPr>
        <cdr:cNvSpPr txBox="1"/>
      </cdr:nvSpPr>
      <cdr:spPr>
        <a:xfrm xmlns:a="http://schemas.openxmlformats.org/drawingml/2006/main">
          <a:off x="2676368" y="2396728"/>
          <a:ext cx="599844" cy="369332"/>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GB" sz="1800" dirty="0"/>
            <a:t>USA</a:t>
          </a:r>
        </a:p>
      </cdr:txBody>
    </cdr:sp>
  </cdr:relSizeAnchor>
  <cdr:relSizeAnchor xmlns:cdr="http://schemas.openxmlformats.org/drawingml/2006/chartDrawing">
    <cdr:from>
      <cdr:x>0.39221</cdr:x>
      <cdr:y>0.36671</cdr:y>
    </cdr:from>
    <cdr:to>
      <cdr:x>0.46217</cdr:x>
      <cdr:y>0.44223</cdr:y>
    </cdr:to>
    <cdr:sp macro="" textlink="">
      <cdr:nvSpPr>
        <cdr:cNvPr id="3" name="TextBox 2">
          <a:extLst xmlns:a="http://schemas.openxmlformats.org/drawingml/2006/main">
            <a:ext uri="{FF2B5EF4-FFF2-40B4-BE49-F238E27FC236}">
              <a16:creationId xmlns:a16="http://schemas.microsoft.com/office/drawing/2014/main" id="{E78E4CB4-56F4-1743-AA65-9FD2CF1B4532}"/>
            </a:ext>
          </a:extLst>
        </cdr:cNvPr>
        <cdr:cNvSpPr txBox="1"/>
      </cdr:nvSpPr>
      <cdr:spPr>
        <a:xfrm xmlns:a="http://schemas.openxmlformats.org/drawingml/2006/main">
          <a:off x="3093274" y="1687791"/>
          <a:ext cx="551690" cy="347588"/>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GB" dirty="0"/>
            <a:t>Latvia</a:t>
          </a:r>
        </a:p>
      </cdr:txBody>
    </cdr:sp>
  </cdr:relSizeAnchor>
  <cdr:relSizeAnchor xmlns:cdr="http://schemas.openxmlformats.org/drawingml/2006/chartDrawing">
    <cdr:from>
      <cdr:x>0.25031</cdr:x>
      <cdr:y>0.28698</cdr:y>
    </cdr:from>
    <cdr:to>
      <cdr:x>0.35034</cdr:x>
      <cdr:y>0.3625</cdr:y>
    </cdr:to>
    <cdr:sp macro="" textlink="">
      <cdr:nvSpPr>
        <cdr:cNvPr id="5" name="TextBox 1">
          <a:extLst xmlns:a="http://schemas.openxmlformats.org/drawingml/2006/main">
            <a:ext uri="{FF2B5EF4-FFF2-40B4-BE49-F238E27FC236}">
              <a16:creationId xmlns:a16="http://schemas.microsoft.com/office/drawing/2014/main" id="{AEAF1E5C-7D87-924B-BA09-C84886E7F0E5}"/>
            </a:ext>
          </a:extLst>
        </cdr:cNvPr>
        <cdr:cNvSpPr txBox="1"/>
      </cdr:nvSpPr>
      <cdr:spPr>
        <a:xfrm xmlns:a="http://schemas.openxmlformats.org/drawingml/2006/main">
          <a:off x="2632151" y="1403451"/>
          <a:ext cx="1051891" cy="369332"/>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800" dirty="0"/>
            <a:t>Lithuania</a:t>
          </a:r>
        </a:p>
      </cdr:txBody>
    </cdr:sp>
  </cdr:relSizeAnchor>
  <cdr:relSizeAnchor xmlns:cdr="http://schemas.openxmlformats.org/drawingml/2006/chartDrawing">
    <cdr:from>
      <cdr:x>0.59409</cdr:x>
      <cdr:y>0.14131</cdr:y>
    </cdr:from>
    <cdr:to>
      <cdr:x>0.67324</cdr:x>
      <cdr:y>0.21683</cdr:y>
    </cdr:to>
    <cdr:sp macro="" textlink="">
      <cdr:nvSpPr>
        <cdr:cNvPr id="6" name="TextBox 1">
          <a:extLst xmlns:a="http://schemas.openxmlformats.org/drawingml/2006/main">
            <a:ext uri="{FF2B5EF4-FFF2-40B4-BE49-F238E27FC236}">
              <a16:creationId xmlns:a16="http://schemas.microsoft.com/office/drawing/2014/main" id="{692C6E98-01CA-0A45-9E4E-3ABE6C4B8B0F}"/>
            </a:ext>
          </a:extLst>
        </cdr:cNvPr>
        <cdr:cNvSpPr txBox="1"/>
      </cdr:nvSpPr>
      <cdr:spPr>
        <a:xfrm xmlns:a="http://schemas.openxmlformats.org/drawingml/2006/main">
          <a:off x="6247221" y="691069"/>
          <a:ext cx="832279" cy="369332"/>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800" dirty="0"/>
            <a:t>Poland</a:t>
          </a:r>
        </a:p>
      </cdr:txBody>
    </cdr:sp>
  </cdr:relSizeAnchor>
  <cdr:relSizeAnchor xmlns:cdr="http://schemas.openxmlformats.org/drawingml/2006/chartDrawing">
    <cdr:from>
      <cdr:x>0.83878</cdr:x>
      <cdr:y>0.17175</cdr:y>
    </cdr:from>
    <cdr:to>
      <cdr:x>0.935</cdr:x>
      <cdr:y>0.24727</cdr:y>
    </cdr:to>
    <cdr:sp macro="" textlink="">
      <cdr:nvSpPr>
        <cdr:cNvPr id="7" name="TextBox 1">
          <a:extLst xmlns:a="http://schemas.openxmlformats.org/drawingml/2006/main">
            <a:ext uri="{FF2B5EF4-FFF2-40B4-BE49-F238E27FC236}">
              <a16:creationId xmlns:a16="http://schemas.microsoft.com/office/drawing/2014/main" id="{692C6E98-01CA-0A45-9E4E-3ABE6C4B8B0F}"/>
            </a:ext>
          </a:extLst>
        </cdr:cNvPr>
        <cdr:cNvSpPr txBox="1"/>
      </cdr:nvSpPr>
      <cdr:spPr>
        <a:xfrm xmlns:a="http://schemas.openxmlformats.org/drawingml/2006/main">
          <a:off x="8820300" y="839925"/>
          <a:ext cx="1011815" cy="369332"/>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800" dirty="0"/>
            <a:t>Romania</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2"/>
          </p:nvPr>
        </p:nvSpPr>
        <p:spPr>
          <a:xfrm>
            <a:off x="1983597" y="8909482"/>
            <a:ext cx="3170138" cy="479539"/>
          </a:xfrm>
          <a:prstGeom prst="rect">
            <a:avLst/>
          </a:prstGeom>
        </p:spPr>
        <p:txBody>
          <a:bodyPr vert="horz" lIns="91440" tIns="45720" rIns="91440" bIns="45720" rtlCol="0" anchor="b"/>
          <a:lstStyle>
            <a:lvl1pPr algn="l">
              <a:defRPr sz="1200"/>
            </a:lvl1pPr>
          </a:lstStyle>
          <a:p>
            <a:pPr algn="ctr"/>
            <a:r>
              <a:rPr lang="en-GB"/>
              <a:t>PLEASE DO NOT TURN </a:t>
            </a:r>
          </a:p>
          <a:p>
            <a:pPr algn="ctr"/>
            <a:r>
              <a:rPr lang="en-GB"/>
              <a:t>BEFORE CHANGE OF SLIDE</a:t>
            </a:r>
            <a:endParaRPr lang="en-US"/>
          </a:p>
        </p:txBody>
      </p:sp>
    </p:spTree>
    <p:extLst>
      <p:ext uri="{BB962C8B-B14F-4D97-AF65-F5344CB8AC3E}">
        <p14:creationId xmlns:p14="http://schemas.microsoft.com/office/powerpoint/2010/main" val="22025801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909638" y="550863"/>
            <a:ext cx="3267075" cy="24511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90787" y="3337084"/>
            <a:ext cx="5852160" cy="5544026"/>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a:p>
        </p:txBody>
      </p:sp>
    </p:spTree>
    <p:extLst>
      <p:ext uri="{BB962C8B-B14F-4D97-AF65-F5344CB8AC3E}">
        <p14:creationId xmlns:p14="http://schemas.microsoft.com/office/powerpoint/2010/main" val="3549528671"/>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Times" pitchFamily="18" charset="0"/>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8050" y="550863"/>
            <a:ext cx="3268663" cy="2451100"/>
          </a:xfrm>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4253623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8050" y="550863"/>
            <a:ext cx="3268663" cy="2451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848470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81259" name="Picture 11" descr="Presentation_Template_Title_new"/>
          <p:cNvPicPr>
            <a:picLocks noChangeAspect="1" noChangeArrowheads="1"/>
          </p:cNvPicPr>
          <p:nvPr/>
        </p:nvPicPr>
        <p:blipFill>
          <a:blip r:embed="rId2" cstate="print"/>
          <a:srcRect/>
          <a:stretch>
            <a:fillRect/>
          </a:stretch>
        </p:blipFill>
        <p:spPr bwMode="auto">
          <a:xfrm>
            <a:off x="0" y="14288"/>
            <a:ext cx="9144000" cy="6858000"/>
          </a:xfrm>
          <a:prstGeom prst="rect">
            <a:avLst/>
          </a:prstGeom>
          <a:noFill/>
        </p:spPr>
      </p:pic>
      <p:pic>
        <p:nvPicPr>
          <p:cNvPr id="181260" name="Picture 12"/>
          <p:cNvPicPr>
            <a:picLocks noChangeArrowheads="1"/>
          </p:cNvPicPr>
          <p:nvPr/>
        </p:nvPicPr>
        <p:blipFill>
          <a:blip r:embed="rId3" cstate="print">
            <a:clrChange>
              <a:clrFrom>
                <a:srgbClr val="FFFFFF"/>
              </a:clrFrom>
              <a:clrTo>
                <a:srgbClr val="FFFFFF">
                  <a:alpha val="0"/>
                </a:srgbClr>
              </a:clrTo>
            </a:clrChange>
            <a:lum bright="-6000"/>
          </a:blip>
          <a:srcRect/>
          <a:stretch>
            <a:fillRect/>
          </a:stretch>
        </p:blipFill>
        <p:spPr bwMode="auto">
          <a:xfrm>
            <a:off x="7423150" y="504825"/>
            <a:ext cx="1263650" cy="1136650"/>
          </a:xfrm>
          <a:prstGeom prst="rect">
            <a:avLst/>
          </a:prstGeom>
          <a:noFill/>
        </p:spPr>
      </p:pic>
      <p:sp>
        <p:nvSpPr>
          <p:cNvPr id="181250" name="Rectangle 2"/>
          <p:cNvSpPr>
            <a:spLocks noGrp="1" noChangeArrowheads="1"/>
          </p:cNvSpPr>
          <p:nvPr>
            <p:ph type="ctrTitle"/>
          </p:nvPr>
        </p:nvSpPr>
        <p:spPr>
          <a:xfrm>
            <a:off x="323850" y="3598863"/>
            <a:ext cx="8456613" cy="514350"/>
          </a:xfrm>
        </p:spPr>
        <p:txBody>
          <a:bodyPr/>
          <a:lstStyle>
            <a:lvl1pPr>
              <a:defRPr sz="3200" b="0">
                <a:solidFill>
                  <a:schemeClr val="bg1"/>
                </a:solidFill>
              </a:defRPr>
            </a:lvl1pPr>
          </a:lstStyle>
          <a:p>
            <a:r>
              <a:rPr lang="en-US"/>
              <a:t>Click to edit Master title style</a:t>
            </a:r>
            <a:endParaRPr lang="en-GB"/>
          </a:p>
        </p:txBody>
      </p:sp>
      <p:sp>
        <p:nvSpPr>
          <p:cNvPr id="181251" name="Rectangle 3"/>
          <p:cNvSpPr>
            <a:spLocks noGrp="1" noChangeArrowheads="1"/>
          </p:cNvSpPr>
          <p:nvPr>
            <p:ph type="subTitle" idx="1"/>
          </p:nvPr>
        </p:nvSpPr>
        <p:spPr>
          <a:xfrm>
            <a:off x="323850" y="4318000"/>
            <a:ext cx="8456613" cy="1006475"/>
          </a:xfrm>
        </p:spPr>
        <p:txBody>
          <a:bodyPr/>
          <a:lstStyle>
            <a:lvl1pPr marL="0" indent="0">
              <a:lnSpc>
                <a:spcPct val="90000"/>
              </a:lnSpc>
              <a:defRPr sz="4000" b="1">
                <a:solidFill>
                  <a:schemeClr val="bg1"/>
                </a:solidFill>
              </a:defRPr>
            </a:lvl1pPr>
          </a:lstStyle>
          <a:p>
            <a:r>
              <a:rPr lang="en-US"/>
              <a:t>Click to edit Master subtitle style</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23850" y="261257"/>
            <a:ext cx="8229600" cy="703943"/>
          </a:xfrm>
        </p:spPr>
        <p:txBody>
          <a:bodyPr/>
          <a:lstStyle/>
          <a:p>
            <a:r>
              <a:rPr lang="en-US"/>
              <a:t>Click to edit Master title style</a:t>
            </a:r>
          </a:p>
        </p:txBody>
      </p:sp>
      <p:sp>
        <p:nvSpPr>
          <p:cNvPr id="3" name="Content Placeholder 2"/>
          <p:cNvSpPr>
            <a:spLocks noGrp="1"/>
          </p:cNvSpPr>
          <p:nvPr>
            <p:ph idx="1"/>
          </p:nvPr>
        </p:nvSpPr>
        <p:spPr/>
        <p:txBody>
          <a:bodyPr/>
          <a:lstStyle>
            <a:lvl1pPr marL="271463" indent="-271463">
              <a:lnSpc>
                <a:spcPts val="2600"/>
              </a:lnSpc>
              <a:spcBef>
                <a:spcPts val="300"/>
              </a:spcBef>
              <a:spcAft>
                <a:spcPts val="600"/>
              </a:spcAft>
              <a:buFont typeface="Arial" pitchFamily="34" charset="0"/>
              <a:buChar char="•"/>
              <a:defRPr sz="2400"/>
            </a:lvl1pPr>
            <a:lvl2pPr marL="180975" indent="-180975">
              <a:lnSpc>
                <a:spcPts val="2600"/>
              </a:lnSpc>
              <a:spcBef>
                <a:spcPts val="300"/>
              </a:spcBef>
              <a:spcAft>
                <a:spcPts val="600"/>
              </a:spcAft>
              <a:buFont typeface="Arial" pitchFamily="34" charset="0"/>
              <a:buChar char="•"/>
              <a:tabLst>
                <a:tab pos="180975" algn="l"/>
              </a:tabLst>
              <a:defRPr sz="2000">
                <a:latin typeface="Tahoma" pitchFamily="34" charset="0"/>
                <a:cs typeface="Tahoma" pitchFamily="34" charset="0"/>
              </a:defRPr>
            </a:lvl2pPr>
            <a:lvl3pPr marL="631825" indent="-360363">
              <a:lnSpc>
                <a:spcPts val="2600"/>
              </a:lnSpc>
              <a:spcBef>
                <a:spcPts val="0"/>
              </a:spcBef>
              <a:spcAft>
                <a:spcPts val="0"/>
              </a:spcAft>
              <a:buFont typeface="Tahoma" pitchFamily="34" charset="0"/>
              <a:buChar char="–"/>
              <a:defRPr sz="2000" baseline="0">
                <a:latin typeface="Tahoma" pitchFamily="34" charset="0"/>
                <a:cs typeface="Tahoma" pitchFamily="34" charset="0"/>
              </a:defRPr>
            </a:lvl3pPr>
            <a:lvl4pPr marL="892175" indent="-358775">
              <a:spcBef>
                <a:spcPts val="0"/>
              </a:spcBef>
              <a:spcAft>
                <a:spcPts val="600"/>
              </a:spcAft>
              <a:buFont typeface="Courier New" pitchFamily="49" charset="0"/>
              <a:buChar char="o"/>
              <a:tabLst>
                <a:tab pos="892175" algn="l"/>
              </a:tabLst>
              <a:defRPr/>
            </a:lvl4pPr>
            <a:lvl5pPr>
              <a:buNone/>
              <a:defRPr/>
            </a:lvl5pPr>
          </a:lstStyle>
          <a:p>
            <a:pPr lvl="0"/>
            <a:r>
              <a:rPr lang="en-US"/>
              <a:t>Click to edit Master text styles</a:t>
            </a:r>
          </a:p>
          <a:p>
            <a:pPr lvl="2"/>
            <a:r>
              <a:rPr lang="en-US"/>
              <a:t> Second level</a:t>
            </a:r>
          </a:p>
          <a:p>
            <a:pPr lvl="3"/>
            <a:r>
              <a:rPr lang="en-US"/>
              <a:t>Third level</a:t>
            </a:r>
          </a:p>
        </p:txBody>
      </p:sp>
      <p:sp>
        <p:nvSpPr>
          <p:cNvPr id="5" name="Slide Number Placeholder 1"/>
          <p:cNvSpPr>
            <a:spLocks noGrp="1"/>
          </p:cNvSpPr>
          <p:nvPr>
            <p:ph type="sldNum" sz="quarter" idx="4"/>
          </p:nvPr>
        </p:nvSpPr>
        <p:spPr>
          <a:xfrm>
            <a:off x="7010400" y="6356350"/>
            <a:ext cx="21336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BDCBAB6D-1370-48C1-9A60-F13C755B526B}" type="slidenum">
              <a:rPr lang="en-US" smtClean="0"/>
              <a:pPr/>
              <a:t>‹#›</a:t>
            </a:fld>
            <a:endParaRPr 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23850" y="142875"/>
            <a:ext cx="8229600" cy="822325"/>
          </a:xfrm>
        </p:spPr>
        <p:txBody>
          <a:bodyPr/>
          <a:lstStyle/>
          <a:p>
            <a:r>
              <a:rPr lang="en-US"/>
              <a:t>Click to edit Master title style</a:t>
            </a:r>
            <a:endParaRPr lang="en-GB"/>
          </a:p>
        </p:txBody>
      </p:sp>
      <p:sp>
        <p:nvSpPr>
          <p:cNvPr id="3" name="Table Placeholder 2"/>
          <p:cNvSpPr>
            <a:spLocks noGrp="1"/>
          </p:cNvSpPr>
          <p:nvPr>
            <p:ph type="tbl" idx="1"/>
          </p:nvPr>
        </p:nvSpPr>
        <p:spPr>
          <a:xfrm>
            <a:off x="323850" y="1079500"/>
            <a:ext cx="8526463" cy="5162550"/>
          </a:xfrm>
        </p:spPr>
        <p:txBody>
          <a:bodyPr/>
          <a:lstStyle/>
          <a:p>
            <a:r>
              <a:rPr lang="en-US"/>
              <a:t>Click icon to add table</a:t>
            </a:r>
            <a:endParaRPr lang="en-GB"/>
          </a:p>
        </p:txBody>
      </p:sp>
      <p:sp>
        <p:nvSpPr>
          <p:cNvPr id="5" name="Slide Number Placeholder 1"/>
          <p:cNvSpPr>
            <a:spLocks noGrp="1"/>
          </p:cNvSpPr>
          <p:nvPr>
            <p:ph type="sldNum" sz="quarter" idx="4"/>
          </p:nvPr>
        </p:nvSpPr>
        <p:spPr>
          <a:xfrm>
            <a:off x="7010400" y="6356350"/>
            <a:ext cx="21336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BDCBAB6D-1370-48C1-9A60-F13C755B526B}" type="slidenum">
              <a:rPr lang="en-US" smtClean="0"/>
              <a:pPr/>
              <a:t>‹#›</a:t>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4917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4000" y="4320000"/>
            <a:ext cx="7772400" cy="1103085"/>
          </a:xfrm>
          <a:prstGeom prst="rect">
            <a:avLst/>
          </a:prstGeom>
        </p:spPr>
        <p:txBody>
          <a:bodyPr lIns="0" tIns="0" rIns="0" bIns="0" anchor="t" anchorCtr="0"/>
          <a:lstStyle>
            <a:lvl1pPr marL="0" indent="0">
              <a:buNone/>
              <a:defRPr sz="4000">
                <a:latin typeface="Tahoma" pitchFamily="34" charset="0"/>
                <a:cs typeface="Tahoma"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Tree>
    <p:extLst>
      <p:ext uri="{BB962C8B-B14F-4D97-AF65-F5344CB8AC3E}">
        <p14:creationId xmlns:p14="http://schemas.microsoft.com/office/powerpoint/2010/main" val="37333630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image" Target="../media/image2.jpeg"/><Relationship Id="rId4"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0233" name="Picture 9" descr="Presentation_Template_Innerpage_new"/>
          <p:cNvPicPr>
            <a:picLocks noChangeAspect="1" noChangeArrowheads="1"/>
          </p:cNvPicPr>
          <p:nvPr/>
        </p:nvPicPr>
        <p:blipFill>
          <a:blip r:embed="rId6" cstate="print"/>
          <a:srcRect t="92169"/>
          <a:stretch>
            <a:fillRect/>
          </a:stretch>
        </p:blipFill>
        <p:spPr bwMode="auto">
          <a:xfrm>
            <a:off x="0" y="6320971"/>
            <a:ext cx="9144000" cy="537029"/>
          </a:xfrm>
          <a:prstGeom prst="rect">
            <a:avLst/>
          </a:prstGeom>
          <a:noFill/>
        </p:spPr>
      </p:pic>
      <p:pic>
        <p:nvPicPr>
          <p:cNvPr id="180234" name="Picture 10"/>
          <p:cNvPicPr>
            <a:picLocks noChangeArrowheads="1"/>
          </p:cNvPicPr>
          <p:nvPr/>
        </p:nvPicPr>
        <p:blipFill>
          <a:blip r:embed="rId7" cstate="print">
            <a:clrChange>
              <a:clrFrom>
                <a:srgbClr val="FFFFFF"/>
              </a:clrFrom>
              <a:clrTo>
                <a:srgbClr val="FFFFFF">
                  <a:alpha val="0"/>
                </a:srgbClr>
              </a:clrTo>
            </a:clrChange>
            <a:lum bright="-6000"/>
          </a:blip>
          <a:srcRect/>
          <a:stretch>
            <a:fillRect/>
          </a:stretch>
        </p:blipFill>
        <p:spPr bwMode="auto">
          <a:xfrm>
            <a:off x="8096250" y="107950"/>
            <a:ext cx="882650" cy="793750"/>
          </a:xfrm>
          <a:prstGeom prst="rect">
            <a:avLst/>
          </a:prstGeom>
          <a:noFill/>
        </p:spPr>
      </p:pic>
      <p:sp>
        <p:nvSpPr>
          <p:cNvPr id="180226" name="Rectangle 2"/>
          <p:cNvSpPr>
            <a:spLocks noGrp="1" noChangeArrowheads="1"/>
          </p:cNvSpPr>
          <p:nvPr>
            <p:ph type="title"/>
          </p:nvPr>
        </p:nvSpPr>
        <p:spPr bwMode="auto">
          <a:xfrm>
            <a:off x="323850" y="142875"/>
            <a:ext cx="8229600" cy="8223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a:t>Click to edit Master title style</a:t>
            </a:r>
            <a:endParaRPr lang="en-GB"/>
          </a:p>
        </p:txBody>
      </p:sp>
      <p:sp>
        <p:nvSpPr>
          <p:cNvPr id="180227" name="Rectangle 3"/>
          <p:cNvSpPr>
            <a:spLocks noGrp="1" noChangeArrowheads="1"/>
          </p:cNvSpPr>
          <p:nvPr>
            <p:ph type="body" idx="1"/>
          </p:nvPr>
        </p:nvSpPr>
        <p:spPr bwMode="auto">
          <a:xfrm>
            <a:off x="323850" y="1079500"/>
            <a:ext cx="8526463" cy="51625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a:t>Click to edit Master text styles</a:t>
            </a:r>
          </a:p>
        </p:txBody>
      </p:sp>
      <p:sp>
        <p:nvSpPr>
          <p:cNvPr id="3" name="TextBox 2">
            <a:extLst>
              <a:ext uri="{FF2B5EF4-FFF2-40B4-BE49-F238E27FC236}">
                <a16:creationId xmlns:a16="http://schemas.microsoft.com/office/drawing/2014/main" id="{D8B6D814-D317-4369-F676-D1E572C5590E}"/>
              </a:ext>
            </a:extLst>
          </p:cNvPr>
          <p:cNvSpPr txBox="1"/>
          <p:nvPr userDrawn="1">
            <p:extLst>
              <p:ext uri="{1162E1C5-73C7-4A58-AE30-91384D911F3F}">
                <p184:classification xmlns:p184="http://schemas.microsoft.com/office/powerpoint/2018/4/main" val="hdr"/>
              </p:ext>
            </p:extLst>
          </p:nvPr>
        </p:nvSpPr>
        <p:spPr>
          <a:xfrm>
            <a:off x="4184650" y="63500"/>
            <a:ext cx="803275" cy="152400"/>
          </a:xfrm>
          <a:prstGeom prst="rect">
            <a:avLst/>
          </a:prstGeom>
        </p:spPr>
        <p:txBody>
          <a:bodyPr horzOverflow="overflow" lIns="0" tIns="0" rIns="0" bIns="0">
            <a:spAutoFit/>
          </a:bodyPr>
          <a:lstStyle/>
          <a:p>
            <a:pPr algn="l"/>
            <a:r>
              <a:rPr lang="en-GB" sz="1000">
                <a:solidFill>
                  <a:srgbClr val="000000"/>
                </a:solidFill>
                <a:latin typeface="Calibri" panose="020F0502020204030204" pitchFamily="34" charset="0"/>
                <a:cs typeface="Calibri" panose="020F0502020204030204" pitchFamily="34" charset="0"/>
              </a:rPr>
              <a:t>ECDC NORMAL</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8" r:id="rId3"/>
    <p:sldLayoutId id="2147483685" r:id="rId4"/>
  </p:sldLayoutIdLst>
  <p:hf sldNum="0"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200" algn="l" rtl="0" eaLnBrk="1" fontAlgn="base" hangingPunct="1">
        <a:lnSpc>
          <a:spcPct val="90000"/>
        </a:lnSpc>
        <a:spcBef>
          <a:spcPct val="0"/>
        </a:spcBef>
        <a:spcAft>
          <a:spcPct val="0"/>
        </a:spcAft>
        <a:defRPr sz="2800" b="1">
          <a:solidFill>
            <a:srgbClr val="333333"/>
          </a:solidFill>
          <a:latin typeface="Tahoma" pitchFamily="34" charset="0"/>
        </a:defRPr>
      </a:lvl6pPr>
      <a:lvl7pPr marL="914400" algn="l" rtl="0" eaLnBrk="1" fontAlgn="base" hangingPunct="1">
        <a:lnSpc>
          <a:spcPct val="90000"/>
        </a:lnSpc>
        <a:spcBef>
          <a:spcPct val="0"/>
        </a:spcBef>
        <a:spcAft>
          <a:spcPct val="0"/>
        </a:spcAft>
        <a:defRPr sz="2800" b="1">
          <a:solidFill>
            <a:srgbClr val="333333"/>
          </a:solidFill>
          <a:latin typeface="Tahoma" pitchFamily="34" charset="0"/>
        </a:defRPr>
      </a:lvl7pPr>
      <a:lvl8pPr marL="1371600" algn="l" rtl="0" eaLnBrk="1" fontAlgn="base" hangingPunct="1">
        <a:lnSpc>
          <a:spcPct val="90000"/>
        </a:lnSpc>
        <a:spcBef>
          <a:spcPct val="0"/>
        </a:spcBef>
        <a:spcAft>
          <a:spcPct val="0"/>
        </a:spcAft>
        <a:defRPr sz="2800" b="1">
          <a:solidFill>
            <a:srgbClr val="333333"/>
          </a:solidFill>
          <a:latin typeface="Tahoma" pitchFamily="34" charset="0"/>
        </a:defRPr>
      </a:lvl8pPr>
      <a:lvl9pPr marL="1828800"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defRPr sz="2400">
          <a:solidFill>
            <a:schemeClr val="tx1"/>
          </a:solidFill>
          <a:latin typeface="Tahoma" pitchFamily="34" charset="0"/>
          <a:ea typeface="+mn-ea"/>
          <a:cs typeface="Tahoma" pitchFamily="34" charset="0"/>
        </a:defRPr>
      </a:lvl1pPr>
      <a:lvl2pPr marL="714375" indent="-265113" algn="l" rtl="0" eaLnBrk="1" fontAlgn="base" hangingPunct="1">
        <a:lnSpc>
          <a:spcPct val="90000"/>
        </a:lnSpc>
        <a:spcBef>
          <a:spcPct val="0"/>
        </a:spcBef>
        <a:spcAft>
          <a:spcPct val="25000"/>
        </a:spcAft>
        <a:buChar char="–"/>
        <a:defRPr sz="2400">
          <a:solidFill>
            <a:schemeClr val="tx1"/>
          </a:solidFill>
          <a:latin typeface="+mn-lt"/>
        </a:defRPr>
      </a:lvl2pPr>
      <a:lvl3pPr marL="1150938" indent="-228600" algn="l" rtl="0" eaLnBrk="1" fontAlgn="base" hangingPunct="1">
        <a:spcBef>
          <a:spcPct val="20000"/>
        </a:spcBef>
        <a:spcAft>
          <a:spcPct val="0"/>
        </a:spcAft>
        <a:defRPr>
          <a:solidFill>
            <a:schemeClr val="tx1"/>
          </a:solidFill>
          <a:latin typeface="+mn-lt"/>
        </a:defRPr>
      </a:lvl3pPr>
      <a:lvl4pPr marL="1600200" indent="-228600" algn="l" rtl="0" eaLnBrk="1" fontAlgn="base" hangingPunct="1">
        <a:spcBef>
          <a:spcPct val="20000"/>
        </a:spcBef>
        <a:spcAft>
          <a:spcPct val="0"/>
        </a:spcAft>
        <a:defRPr sz="1600">
          <a:solidFill>
            <a:schemeClr val="tx1"/>
          </a:solidFill>
          <a:latin typeface="+mn-lt"/>
        </a:defRPr>
      </a:lvl4pPr>
      <a:lvl5pPr marL="2057400" indent="-228600" algn="l" rtl="0" eaLnBrk="1" fontAlgn="base" hangingPunct="1">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34503" name="Picture 7" descr="Presentation_Template_Section_new"/>
          <p:cNvPicPr>
            <a:picLocks noChangeAspect="1" noChangeArrowheads="1"/>
          </p:cNvPicPr>
          <p:nvPr/>
        </p:nvPicPr>
        <p:blipFill>
          <a:blip r:embed="rId4" cstate="print"/>
          <a:srcRect t="46065"/>
          <a:stretch>
            <a:fillRect/>
          </a:stretch>
        </p:blipFill>
        <p:spPr bwMode="auto">
          <a:xfrm>
            <a:off x="0" y="3170238"/>
            <a:ext cx="9144000" cy="3698875"/>
          </a:xfrm>
          <a:prstGeom prst="rect">
            <a:avLst/>
          </a:prstGeom>
          <a:noFill/>
        </p:spPr>
      </p:pic>
      <p:pic>
        <p:nvPicPr>
          <p:cNvPr id="234504" name="Picture 8"/>
          <p:cNvPicPr>
            <a:picLocks noChangeArrowheads="1"/>
          </p:cNvPicPr>
          <p:nvPr/>
        </p:nvPicPr>
        <p:blipFill>
          <a:blip r:embed="rId5" cstate="print">
            <a:clrChange>
              <a:clrFrom>
                <a:srgbClr val="FFFFFF"/>
              </a:clrFrom>
              <a:clrTo>
                <a:srgbClr val="FFFFFF">
                  <a:alpha val="0"/>
                </a:srgbClr>
              </a:clrTo>
            </a:clrChange>
            <a:lum bright="-6000"/>
          </a:blip>
          <a:srcRect/>
          <a:stretch>
            <a:fillRect/>
          </a:stretch>
        </p:blipFill>
        <p:spPr bwMode="auto">
          <a:xfrm>
            <a:off x="8096250" y="107950"/>
            <a:ext cx="882650" cy="793750"/>
          </a:xfrm>
          <a:prstGeom prst="rect">
            <a:avLst/>
          </a:prstGeom>
          <a:noFill/>
        </p:spPr>
      </p:pic>
      <p:sp>
        <p:nvSpPr>
          <p:cNvPr id="8" name="Title Placeholder 7"/>
          <p:cNvSpPr>
            <a:spLocks noGrp="1"/>
          </p:cNvSpPr>
          <p:nvPr>
            <p:ph type="title"/>
          </p:nvPr>
        </p:nvSpPr>
        <p:spPr>
          <a:xfrm>
            <a:off x="324000" y="4320000"/>
            <a:ext cx="8229600" cy="1143000"/>
          </a:xfrm>
          <a:prstGeom prst="rect">
            <a:avLst/>
          </a:prstGeom>
        </p:spPr>
        <p:txBody>
          <a:bodyPr vert="horz" lIns="0" tIns="0" rIns="0" bIns="0" rtlCol="0" anchor="t" anchorCtr="0">
            <a:normAutofit/>
          </a:bodyPr>
          <a:lstStyle/>
          <a:p>
            <a:r>
              <a:rPr lang="en-US"/>
              <a:t>Click to edit Master title style</a:t>
            </a:r>
            <a:endParaRPr lang="en-GB"/>
          </a:p>
        </p:txBody>
      </p:sp>
      <p:sp>
        <p:nvSpPr>
          <p:cNvPr id="3" name="TextBox 2">
            <a:extLst>
              <a:ext uri="{FF2B5EF4-FFF2-40B4-BE49-F238E27FC236}">
                <a16:creationId xmlns:a16="http://schemas.microsoft.com/office/drawing/2014/main" id="{B9089A4D-9C1A-C406-139E-EBEE4B2C6165}"/>
              </a:ext>
            </a:extLst>
          </p:cNvPr>
          <p:cNvSpPr txBox="1"/>
          <p:nvPr userDrawn="1">
            <p:extLst>
              <p:ext uri="{1162E1C5-73C7-4A58-AE30-91384D911F3F}">
                <p184:classification xmlns:p184="http://schemas.microsoft.com/office/powerpoint/2018/4/main" val="hdr"/>
              </p:ext>
            </p:extLst>
          </p:nvPr>
        </p:nvSpPr>
        <p:spPr>
          <a:xfrm>
            <a:off x="4184650" y="63500"/>
            <a:ext cx="803275" cy="152400"/>
          </a:xfrm>
          <a:prstGeom prst="rect">
            <a:avLst/>
          </a:prstGeom>
        </p:spPr>
        <p:txBody>
          <a:bodyPr horzOverflow="overflow" lIns="0" tIns="0" rIns="0" bIns="0">
            <a:spAutoFit/>
          </a:bodyPr>
          <a:lstStyle/>
          <a:p>
            <a:pPr algn="l"/>
            <a:r>
              <a:rPr lang="en-GB" sz="1000">
                <a:solidFill>
                  <a:srgbClr val="000000"/>
                </a:solidFill>
                <a:latin typeface="Calibri" panose="020F0502020204030204" pitchFamily="34" charset="0"/>
                <a:cs typeface="Calibri" panose="020F0502020204030204" pitchFamily="34" charset="0"/>
              </a:rPr>
              <a:t>ECDC NORMAL</a:t>
            </a:r>
          </a:p>
        </p:txBody>
      </p:sp>
    </p:spTree>
  </p:cSld>
  <p:clrMap bg1="lt1" tx1="dk1" bg2="lt2" tx2="dk2" accent1="accent1" accent2="accent2" accent3="accent3" accent4="accent4" accent5="accent5" accent6="accent6" hlink="hlink" folHlink="folHlink"/>
  <p:sldLayoutIdLst>
    <p:sldLayoutId id="2147483667" r:id="rId1"/>
    <p:sldLayoutId id="2147483682" r:id="rId2"/>
  </p:sldLayoutIdLst>
  <p:hf sldNum="0" hdr="0" ft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200" algn="l" rtl="0" fontAlgn="base">
        <a:lnSpc>
          <a:spcPct val="90000"/>
        </a:lnSpc>
        <a:spcBef>
          <a:spcPct val="0"/>
        </a:spcBef>
        <a:spcAft>
          <a:spcPct val="0"/>
        </a:spcAft>
        <a:defRPr sz="3200">
          <a:solidFill>
            <a:schemeClr val="bg1"/>
          </a:solidFill>
          <a:latin typeface="Tahoma" pitchFamily="34" charset="0"/>
        </a:defRPr>
      </a:lvl6pPr>
      <a:lvl7pPr marL="914400" algn="l" rtl="0" fontAlgn="base">
        <a:lnSpc>
          <a:spcPct val="90000"/>
        </a:lnSpc>
        <a:spcBef>
          <a:spcPct val="0"/>
        </a:spcBef>
        <a:spcAft>
          <a:spcPct val="0"/>
        </a:spcAft>
        <a:defRPr sz="3200">
          <a:solidFill>
            <a:schemeClr val="bg1"/>
          </a:solidFill>
          <a:latin typeface="Tahoma" pitchFamily="34" charset="0"/>
        </a:defRPr>
      </a:lvl7pPr>
      <a:lvl8pPr marL="1371600" algn="l" rtl="0" fontAlgn="base">
        <a:lnSpc>
          <a:spcPct val="90000"/>
        </a:lnSpc>
        <a:spcBef>
          <a:spcPct val="0"/>
        </a:spcBef>
        <a:spcAft>
          <a:spcPct val="0"/>
        </a:spcAft>
        <a:defRPr sz="3200">
          <a:solidFill>
            <a:schemeClr val="bg1"/>
          </a:solidFill>
          <a:latin typeface="Tahoma" pitchFamily="34" charset="0"/>
        </a:defRPr>
      </a:lvl8pPr>
      <a:lvl9pPr marL="1828800"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325" indent="-285750" algn="l" rtl="0" fontAlgn="base">
        <a:spcBef>
          <a:spcPct val="20000"/>
        </a:spcBef>
        <a:spcAft>
          <a:spcPct val="0"/>
        </a:spcAft>
        <a:buChar char="–"/>
        <a:defRPr sz="2800">
          <a:solidFill>
            <a:schemeClr val="tx1"/>
          </a:solidFill>
          <a:latin typeface="Arial" charset="0"/>
        </a:defRPr>
      </a:lvl2pPr>
      <a:lvl3pPr marL="1230313" indent="-228600" algn="l" rtl="0" fontAlgn="base">
        <a:spcBef>
          <a:spcPct val="20000"/>
        </a:spcBef>
        <a:spcAft>
          <a:spcPct val="0"/>
        </a:spcAft>
        <a:buChar char="•"/>
        <a:defRPr sz="2400">
          <a:solidFill>
            <a:schemeClr val="tx1"/>
          </a:solidFill>
          <a:latin typeface="Arial" charset="0"/>
        </a:defRPr>
      </a:lvl3pPr>
      <a:lvl4pPr marL="1638300" indent="-228600" algn="l" rtl="0" fontAlgn="base">
        <a:spcBef>
          <a:spcPct val="20000"/>
        </a:spcBef>
        <a:spcAft>
          <a:spcPct val="0"/>
        </a:spcAft>
        <a:buChar char="–"/>
        <a:defRPr sz="2000">
          <a:solidFill>
            <a:schemeClr val="tx1"/>
          </a:solidFill>
          <a:latin typeface="Arial" charset="0"/>
        </a:defRPr>
      </a:lvl4pPr>
      <a:lvl5pPr marL="2057400" indent="-228600" algn="l" rtl="0" fontAlgn="base">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a:latin typeface="Tahoma"/>
                <a:ea typeface="Tahoma"/>
                <a:cs typeface="Tahoma"/>
              </a:rPr>
              <a:t>Communicating outbreak data to the public, hospital staff and risk managers</a:t>
            </a:r>
            <a:r>
              <a:rPr lang="en-US">
                <a:latin typeface="Tahoma"/>
                <a:ea typeface="Tahoma"/>
                <a:cs typeface="Tahoma"/>
              </a:rPr>
              <a:t>	</a:t>
            </a:r>
            <a:br>
              <a:rPr lang="en-US"/>
            </a:br>
            <a:endParaRPr lang="en-GB">
              <a:ea typeface="Tahoma"/>
            </a:endParaRPr>
          </a:p>
        </p:txBody>
      </p:sp>
      <p:sp>
        <p:nvSpPr>
          <p:cNvPr id="4" name="Text Box 4"/>
          <p:cNvSpPr txBox="1">
            <a:spLocks noChangeArrowheads="1"/>
          </p:cNvSpPr>
          <p:nvPr/>
        </p:nvSpPr>
        <p:spPr bwMode="auto">
          <a:xfrm>
            <a:off x="323850" y="5549900"/>
            <a:ext cx="8456613" cy="998538"/>
          </a:xfrm>
          <a:prstGeom prst="rect">
            <a:avLst/>
          </a:prstGeom>
          <a:noFill/>
          <a:ln w="38100">
            <a:noFill/>
            <a:miter lim="800000"/>
            <a:headEnd/>
            <a:tailEnd/>
          </a:ln>
          <a:effectLst/>
        </p:spPr>
        <p:txBody>
          <a:bodyPr lIns="0" tIns="0" rIns="0" bIns="0" anchor="t"/>
          <a:lstStyle/>
          <a:p>
            <a:pPr eaLnBrk="0" hangingPunct="0">
              <a:spcAft>
                <a:spcPct val="30000"/>
              </a:spcAft>
            </a:pPr>
            <a:r>
              <a:rPr lang="en-GB" sz="2000">
                <a:solidFill>
                  <a:schemeClr val="bg1"/>
                </a:solidFill>
                <a:latin typeface="Tahoma"/>
                <a:ea typeface="Tahoma"/>
                <a:cs typeface="Tahoma"/>
              </a:rPr>
              <a:t>Prof. Michael Borg</a:t>
            </a:r>
            <a:br>
              <a:rPr lang="en-GB" sz="2000"/>
            </a:br>
            <a:r>
              <a:rPr lang="en-GB" sz="2000">
                <a:solidFill>
                  <a:schemeClr val="bg1"/>
                </a:solidFill>
                <a:latin typeface="Tahoma"/>
                <a:ea typeface="Tahoma"/>
                <a:cs typeface="Tahoma"/>
              </a:rPr>
              <a:t>Mater Dei Hospital, Malta</a:t>
            </a:r>
          </a:p>
          <a:p>
            <a:pPr eaLnBrk="0" hangingPunct="0">
              <a:spcAft>
                <a:spcPct val="30000"/>
              </a:spcAft>
            </a:pPr>
            <a:r>
              <a:rPr lang="en-GB" sz="2000">
                <a:solidFill>
                  <a:schemeClr val="bg1"/>
                </a:solidFill>
                <a:latin typeface="Tahoma"/>
                <a:ea typeface="Tahoma"/>
                <a:cs typeface="Tahoma"/>
              </a:rPr>
              <a:t>2023</a:t>
            </a:r>
            <a:endParaRPr lang="en-GB" sz="2000">
              <a:solidFill>
                <a:schemeClr val="bg1"/>
              </a:solidFill>
              <a:ea typeface="Tahoma"/>
              <a:cs typeface="Tahoma"/>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1CD68-7F1A-E4BD-F71B-B7E58755F0D3}"/>
              </a:ext>
            </a:extLst>
          </p:cNvPr>
          <p:cNvSpPr>
            <a:spLocks noGrp="1"/>
          </p:cNvSpPr>
          <p:nvPr>
            <p:ph type="title"/>
          </p:nvPr>
        </p:nvSpPr>
        <p:spPr/>
        <p:txBody>
          <a:bodyPr/>
          <a:lstStyle/>
          <a:p>
            <a:r>
              <a:rPr lang="en-GB"/>
              <a:t>Public</a:t>
            </a:r>
          </a:p>
        </p:txBody>
      </p:sp>
      <p:sp>
        <p:nvSpPr>
          <p:cNvPr id="3" name="Content Placeholder 2">
            <a:extLst>
              <a:ext uri="{FF2B5EF4-FFF2-40B4-BE49-F238E27FC236}">
                <a16:creationId xmlns:a16="http://schemas.microsoft.com/office/drawing/2014/main" id="{409A6138-2665-E5B7-0ABF-8EEDC88E7607}"/>
              </a:ext>
            </a:extLst>
          </p:cNvPr>
          <p:cNvSpPr>
            <a:spLocks noGrp="1"/>
          </p:cNvSpPr>
          <p:nvPr>
            <p:ph idx="1"/>
          </p:nvPr>
        </p:nvSpPr>
        <p:spPr>
          <a:xfrm>
            <a:off x="323850" y="1379537"/>
            <a:ext cx="8526463" cy="5162550"/>
          </a:xfrm>
        </p:spPr>
        <p:txBody>
          <a:bodyPr>
            <a:normAutofit/>
          </a:bodyPr>
          <a:lstStyle/>
          <a:p>
            <a:pPr marL="271145" indent="-271145"/>
            <a:r>
              <a:rPr lang="en-GB" dirty="0">
                <a:latin typeface="Tahoma"/>
                <a:ea typeface="Tahoma"/>
                <a:cs typeface="Tahoma"/>
              </a:rPr>
              <a:t>The mass media represent the public</a:t>
            </a:r>
            <a:endParaRPr lang="en-US" dirty="0">
              <a:latin typeface="Tahoma"/>
              <a:ea typeface="Tahoma"/>
              <a:cs typeface="Tahoma"/>
            </a:endParaRPr>
          </a:p>
          <a:p>
            <a:pPr marL="271145" indent="-271145"/>
            <a:r>
              <a:rPr lang="en-GB" dirty="0">
                <a:latin typeface="Tahoma"/>
                <a:ea typeface="Tahoma"/>
                <a:cs typeface="Tahoma"/>
              </a:rPr>
              <a:t>Understand the public’s beliefs, opinions and knowledge</a:t>
            </a:r>
          </a:p>
          <a:p>
            <a:pPr marL="271145" indent="-271145"/>
            <a:r>
              <a:rPr lang="en-GB" dirty="0">
                <a:latin typeface="Tahoma"/>
                <a:ea typeface="Tahoma"/>
                <a:cs typeface="Tahoma"/>
              </a:rPr>
              <a:t>Explicitly address pre-existing beliefs</a:t>
            </a:r>
            <a:endParaRPr lang="en-US" dirty="0">
              <a:latin typeface="Tahoma"/>
              <a:ea typeface="Tahoma"/>
              <a:cs typeface="Tahoma"/>
            </a:endParaRPr>
          </a:p>
          <a:p>
            <a:pPr marL="271145" indent="-271145"/>
            <a:r>
              <a:rPr lang="en-GB" dirty="0">
                <a:latin typeface="Tahoma"/>
                <a:ea typeface="Tahoma"/>
                <a:cs typeface="Tahoma"/>
              </a:rPr>
              <a:t>Communications surveillance</a:t>
            </a:r>
          </a:p>
          <a:p>
            <a:pPr marL="271145" indent="-271145"/>
            <a:r>
              <a:rPr lang="en-GB" dirty="0">
                <a:latin typeface="Tahoma"/>
                <a:ea typeface="Tahoma"/>
                <a:cs typeface="Tahoma"/>
              </a:rPr>
              <a:t>Include representatives of the public in the planning</a:t>
            </a:r>
          </a:p>
          <a:p>
            <a:pPr marL="271145" indent="-271145"/>
            <a:r>
              <a:rPr lang="en-GB" dirty="0">
                <a:latin typeface="Tahoma"/>
                <a:ea typeface="Tahoma"/>
                <a:cs typeface="Tahoma"/>
              </a:rPr>
              <a:t>Take publicly held views seriously</a:t>
            </a:r>
          </a:p>
          <a:p>
            <a:pPr marL="271145" indent="-271145"/>
            <a:r>
              <a:rPr lang="en-GB" dirty="0">
                <a:latin typeface="Tahoma"/>
                <a:ea typeface="Tahoma"/>
                <a:cs typeface="Tahoma"/>
              </a:rPr>
              <a:t>Acknowledge and correct</a:t>
            </a:r>
          </a:p>
          <a:p>
            <a:pPr marL="271145" indent="-271145"/>
            <a:r>
              <a:rPr lang="en-GB" dirty="0">
                <a:latin typeface="Tahoma"/>
                <a:ea typeface="Tahoma"/>
                <a:cs typeface="Tahoma"/>
              </a:rPr>
              <a:t>Do not ignore, patronise or ridicule</a:t>
            </a:r>
          </a:p>
          <a:p>
            <a:pPr marL="271145" indent="-271145"/>
            <a:r>
              <a:rPr lang="en-GB" dirty="0">
                <a:latin typeface="Tahoma"/>
                <a:ea typeface="Tahoma"/>
                <a:cs typeface="Tahoma"/>
              </a:rPr>
              <a:t>Always tell the public (visitors) or staff what they can do to reduce risk</a:t>
            </a:r>
          </a:p>
          <a:p>
            <a:pPr marL="271145" indent="-271145"/>
            <a:endParaRPr lang="en-GB">
              <a:ea typeface="Tahoma" pitchFamily="34" charset="0"/>
            </a:endParaRPr>
          </a:p>
        </p:txBody>
      </p:sp>
    </p:spTree>
    <p:extLst>
      <p:ext uri="{BB962C8B-B14F-4D97-AF65-F5344CB8AC3E}">
        <p14:creationId xmlns:p14="http://schemas.microsoft.com/office/powerpoint/2010/main" val="562910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2203-303C-956D-8093-00EEB6B94F06}"/>
              </a:ext>
            </a:extLst>
          </p:cNvPr>
          <p:cNvSpPr>
            <a:spLocks noGrp="1"/>
          </p:cNvSpPr>
          <p:nvPr>
            <p:ph type="title"/>
          </p:nvPr>
        </p:nvSpPr>
        <p:spPr/>
        <p:txBody>
          <a:bodyPr/>
          <a:lstStyle/>
          <a:p>
            <a:r>
              <a:rPr lang="en-GB"/>
              <a:t>Risk perception</a:t>
            </a:r>
          </a:p>
        </p:txBody>
      </p:sp>
      <p:sp>
        <p:nvSpPr>
          <p:cNvPr id="3" name="Content Placeholder 2">
            <a:extLst>
              <a:ext uri="{FF2B5EF4-FFF2-40B4-BE49-F238E27FC236}">
                <a16:creationId xmlns:a16="http://schemas.microsoft.com/office/drawing/2014/main" id="{550BB399-CBA5-CEE9-1952-660E496BAAD5}"/>
              </a:ext>
            </a:extLst>
          </p:cNvPr>
          <p:cNvSpPr>
            <a:spLocks noGrp="1"/>
          </p:cNvSpPr>
          <p:nvPr>
            <p:ph idx="1"/>
          </p:nvPr>
        </p:nvSpPr>
        <p:spPr>
          <a:xfrm>
            <a:off x="628650" y="1210135"/>
            <a:ext cx="7886700" cy="4986337"/>
          </a:xfrm>
        </p:spPr>
        <p:txBody>
          <a:bodyPr>
            <a:normAutofit fontScale="85000" lnSpcReduction="20000"/>
          </a:bodyPr>
          <a:lstStyle/>
          <a:p>
            <a:pPr marL="271145" indent="-271145">
              <a:lnSpc>
                <a:spcPct val="110000"/>
              </a:lnSpc>
            </a:pPr>
            <a:r>
              <a:rPr lang="en-GB" dirty="0">
                <a:latin typeface="Tahoma"/>
                <a:ea typeface="Tahoma"/>
                <a:cs typeface="Tahoma"/>
              </a:rPr>
              <a:t>Important to know how the public or staff perceive a risk </a:t>
            </a:r>
            <a:endParaRPr lang="en-US" dirty="0"/>
          </a:p>
          <a:p>
            <a:pPr lvl="2" indent="-360045">
              <a:lnSpc>
                <a:spcPct val="110000"/>
              </a:lnSpc>
              <a:tabLst/>
            </a:pPr>
            <a:r>
              <a:rPr lang="en-GB" sz="2400" dirty="0">
                <a:latin typeface="Tahoma"/>
                <a:ea typeface="Tahoma"/>
                <a:cs typeface="Tahoma"/>
              </a:rPr>
              <a:t>Affects what you might communicate and how you frame the key messages. </a:t>
            </a:r>
            <a:endParaRPr lang="en-GB" sz="2400" dirty="0">
              <a:ea typeface="Tahoma"/>
            </a:endParaRPr>
          </a:p>
          <a:p>
            <a:pPr marL="271145" indent="-271145">
              <a:lnSpc>
                <a:spcPct val="110000"/>
              </a:lnSpc>
            </a:pPr>
            <a:r>
              <a:rPr lang="en-GB" dirty="0">
                <a:latin typeface="Tahoma"/>
                <a:ea typeface="Tahoma"/>
                <a:cs typeface="Tahoma"/>
              </a:rPr>
              <a:t>Often persons most affected by the outbreak perceive the risk differently from the experts who mitigate or prevent the risk. </a:t>
            </a:r>
            <a:endParaRPr lang="en-GB" dirty="0">
              <a:ea typeface="Tahoma"/>
            </a:endParaRPr>
          </a:p>
          <a:p>
            <a:pPr marL="271145" indent="-271145">
              <a:lnSpc>
                <a:spcPct val="110000"/>
              </a:lnSpc>
            </a:pPr>
            <a:r>
              <a:rPr lang="en-GB" dirty="0">
                <a:latin typeface="Tahoma"/>
                <a:ea typeface="Tahoma"/>
                <a:cs typeface="Tahoma"/>
              </a:rPr>
              <a:t>Additionally, persons perceive their own risks differently, depending on how likely they think the actual hazard will affect them personally and their beliefs about how severe the harm might be. </a:t>
            </a:r>
            <a:endParaRPr lang="en-GB" dirty="0">
              <a:ea typeface="Tahoma"/>
            </a:endParaRPr>
          </a:p>
          <a:p>
            <a:pPr marL="271145" indent="-271145">
              <a:lnSpc>
                <a:spcPct val="110000"/>
              </a:lnSpc>
            </a:pPr>
            <a:r>
              <a:rPr lang="en-GB" dirty="0">
                <a:latin typeface="Tahoma"/>
                <a:ea typeface="Tahoma"/>
                <a:cs typeface="Tahoma"/>
              </a:rPr>
              <a:t>Perceptions of health risks are also tied to the degree to which persons feel alarmed or outraged </a:t>
            </a:r>
            <a:endParaRPr lang="en-GB" dirty="0">
              <a:ea typeface="Tahoma"/>
            </a:endParaRPr>
          </a:p>
          <a:p>
            <a:pPr lvl="2" indent="-360045">
              <a:lnSpc>
                <a:spcPct val="110000"/>
              </a:lnSpc>
              <a:tabLst/>
            </a:pPr>
            <a:r>
              <a:rPr lang="en-GB" sz="2400" dirty="0">
                <a:latin typeface="Tahoma"/>
                <a:ea typeface="Tahoma"/>
                <a:cs typeface="Tahoma"/>
              </a:rPr>
              <a:t>When high level of worry or anxiety, the risk is perceived to be at a similarly high level. </a:t>
            </a:r>
            <a:endParaRPr lang="en-GB" sz="2400" dirty="0">
              <a:ea typeface="Tahoma"/>
            </a:endParaRPr>
          </a:p>
          <a:p>
            <a:pPr marL="271145" indent="-271145">
              <a:lnSpc>
                <a:spcPct val="110000"/>
              </a:lnSpc>
            </a:pPr>
            <a:r>
              <a:rPr lang="en-GB" b="1" dirty="0">
                <a:latin typeface="Tahoma"/>
                <a:ea typeface="Tahoma"/>
                <a:cs typeface="Tahoma"/>
              </a:rPr>
              <a:t>People are less accepting of risks or have greater concern or anxiety when risks are created by others, have no clear benefit, are human-made, come from an untrusted source or seem exotic. </a:t>
            </a:r>
            <a:endParaRPr lang="en-GB" b="1" dirty="0">
              <a:ea typeface="Tahoma"/>
            </a:endParaRPr>
          </a:p>
          <a:p>
            <a:pPr marL="271145" indent="-271145">
              <a:lnSpc>
                <a:spcPct val="110000"/>
              </a:lnSpc>
            </a:pPr>
            <a:endParaRPr lang="en-GB" dirty="0">
              <a:ea typeface="Tahoma" pitchFamily="34" charset="0"/>
            </a:endParaRPr>
          </a:p>
        </p:txBody>
      </p:sp>
    </p:spTree>
    <p:extLst>
      <p:ext uri="{BB962C8B-B14F-4D97-AF65-F5344CB8AC3E}">
        <p14:creationId xmlns:p14="http://schemas.microsoft.com/office/powerpoint/2010/main" val="3556224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chemeClr val="bg2"/>
                                      </p:to>
                                    </p:animClr>
                                  </p:sub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subTnLst>
                                    <p:animClr clrSpc="rgb" dir="cw">
                                      <p:cBhvr override="childStyle">
                                        <p:cTn dur="1" fill="hold" display="0" masterRel="nextClick" afterEffect="1"/>
                                        <p:tgtEl>
                                          <p:spTgt spid="3">
                                            <p:txEl>
                                              <p:pRg st="2" end="2"/>
                                            </p:txEl>
                                          </p:spTgt>
                                        </p:tgtEl>
                                        <p:attrNameLst>
                                          <p:attrName>ppt_c</p:attrName>
                                        </p:attrNameLst>
                                      </p:cBhvr>
                                      <p:to>
                                        <a:schemeClr val="bg2"/>
                                      </p:to>
                                    </p:animClr>
                                  </p:sub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subTnLst>
                                    <p:animClr clrSpc="rgb" dir="cw">
                                      <p:cBhvr override="childStyle">
                                        <p:cTn dur="1" fill="hold" display="0" masterRel="nextClick" afterEffect="1"/>
                                        <p:tgtEl>
                                          <p:spTgt spid="3">
                                            <p:txEl>
                                              <p:pRg st="3" end="3"/>
                                            </p:txEl>
                                          </p:spTgt>
                                        </p:tgtEl>
                                        <p:attrNameLst>
                                          <p:attrName>ppt_c</p:attrName>
                                        </p:attrNameLst>
                                      </p:cBhvr>
                                      <p:to>
                                        <a:schemeClr val="bg2"/>
                                      </p:to>
                                    </p:animClr>
                                  </p:sub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subTnLst>
                                    <p:animClr clrSpc="rgb" dir="cw">
                                      <p:cBhvr override="childStyle">
                                        <p:cTn dur="1" fill="hold" display="0" masterRel="nextClick" afterEffect="1"/>
                                        <p:tgtEl>
                                          <p:spTgt spid="3">
                                            <p:txEl>
                                              <p:pRg st="4" end="4"/>
                                            </p:txEl>
                                          </p:spTgt>
                                        </p:tgtEl>
                                        <p:attrNameLst>
                                          <p:attrName>ppt_c</p:attrName>
                                        </p:attrNameLst>
                                      </p:cBhvr>
                                      <p:to>
                                        <a:schemeClr val="bg2"/>
                                      </p:to>
                                    </p:animClr>
                                  </p:subTnLst>
                                </p:cTn>
                              </p:par>
                              <p:par>
                                <p:cTn id="26" presetID="10" presetClass="entr" presetSubtype="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subTnLst>
                                    <p:animClr clrSpc="rgb" dir="cw">
                                      <p:cBhvr override="childStyle">
                                        <p:cTn dur="1" fill="hold" display="0" masterRel="nextClick" afterEffect="1"/>
                                        <p:tgtEl>
                                          <p:spTgt spid="3">
                                            <p:txEl>
                                              <p:pRg st="5" end="5"/>
                                            </p:txEl>
                                          </p:spTgt>
                                        </p:tgtEl>
                                        <p:attrNameLst>
                                          <p:attrName>ppt_c</p:attrName>
                                        </p:attrNameLst>
                                      </p:cBhvr>
                                      <p:to>
                                        <a:schemeClr val="bg2"/>
                                      </p:to>
                                    </p:animClr>
                                  </p:sub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subTnLst>
                                    <p:animClr clrSpc="rgb" dir="cw">
                                      <p:cBhvr override="childStyle">
                                        <p:cTn dur="1" fill="hold" display="0" masterRel="nextClick" afterEffect="1"/>
                                        <p:tgtEl>
                                          <p:spTgt spid="3">
                                            <p:txEl>
                                              <p:pRg st="6" end="6"/>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67630-5A37-2DA4-C624-57E7100C7CAD}"/>
              </a:ext>
            </a:extLst>
          </p:cNvPr>
          <p:cNvSpPr>
            <a:spLocks noGrp="1"/>
          </p:cNvSpPr>
          <p:nvPr>
            <p:ph type="title"/>
          </p:nvPr>
        </p:nvSpPr>
        <p:spPr/>
        <p:txBody>
          <a:bodyPr/>
          <a:lstStyle/>
          <a:p>
            <a:r>
              <a:rPr lang="en-GB"/>
              <a:t>Credibility</a:t>
            </a:r>
          </a:p>
        </p:txBody>
      </p:sp>
      <p:sp>
        <p:nvSpPr>
          <p:cNvPr id="3" name="Content Placeholder 2">
            <a:extLst>
              <a:ext uri="{FF2B5EF4-FFF2-40B4-BE49-F238E27FC236}">
                <a16:creationId xmlns:a16="http://schemas.microsoft.com/office/drawing/2014/main" id="{05B1BB23-A71F-0DA1-EF24-54254E93E38C}"/>
              </a:ext>
            </a:extLst>
          </p:cNvPr>
          <p:cNvSpPr>
            <a:spLocks noGrp="1"/>
          </p:cNvSpPr>
          <p:nvPr>
            <p:ph idx="1"/>
          </p:nvPr>
        </p:nvSpPr>
        <p:spPr>
          <a:xfrm>
            <a:off x="628650" y="1228725"/>
            <a:ext cx="7886700" cy="4986338"/>
          </a:xfrm>
        </p:spPr>
        <p:txBody>
          <a:bodyPr>
            <a:normAutofit fontScale="85000" lnSpcReduction="10000"/>
          </a:bodyPr>
          <a:lstStyle/>
          <a:p>
            <a:pPr marL="271145" indent="-271145">
              <a:lnSpc>
                <a:spcPct val="110000"/>
              </a:lnSpc>
            </a:pPr>
            <a:r>
              <a:rPr lang="en-GB" sz="2600" dirty="0">
                <a:latin typeface="Tahoma"/>
                <a:ea typeface="Tahoma"/>
                <a:cs typeface="Tahoma"/>
              </a:rPr>
              <a:t>Trust and credibility can greatly influence your ability to persuade stakeholders to follow recommendations during an outbreak. </a:t>
            </a:r>
            <a:endParaRPr lang="en-US"/>
          </a:p>
          <a:p>
            <a:pPr marL="271145" lvl="1" indent="-271145">
              <a:lnSpc>
                <a:spcPct val="110000"/>
              </a:lnSpc>
              <a:tabLst/>
            </a:pPr>
            <a:r>
              <a:rPr lang="en-GB" sz="2600" dirty="0">
                <a:latin typeface="Tahoma"/>
                <a:ea typeface="Tahoma"/>
                <a:cs typeface="Tahoma"/>
              </a:rPr>
              <a:t>The ability to contain and stop the outbreak might hinge on established relationships and coordination with key partners and stakeholders.</a:t>
            </a:r>
          </a:p>
          <a:p>
            <a:pPr marL="271145" indent="-271145">
              <a:lnSpc>
                <a:spcPct val="110000"/>
              </a:lnSpc>
            </a:pPr>
            <a:r>
              <a:rPr lang="en-GB" sz="2600" dirty="0">
                <a:latin typeface="Tahoma"/>
                <a:ea typeface="Tahoma"/>
                <a:cs typeface="Tahoma"/>
              </a:rPr>
              <a:t>Risk communication literature identifies four factors that determine whether an audience, including journalists, will perceive a messenger as trusted and credible, including</a:t>
            </a:r>
          </a:p>
          <a:p>
            <a:pPr marL="721995" lvl="2" indent="-271145">
              <a:lnSpc>
                <a:spcPct val="110000"/>
              </a:lnSpc>
              <a:spcBef>
                <a:spcPts val="300"/>
              </a:spcBef>
              <a:spcAft>
                <a:spcPts val="600"/>
              </a:spcAft>
            </a:pPr>
            <a:r>
              <a:rPr lang="en-GB" sz="2200" dirty="0">
                <a:latin typeface="Tahoma"/>
                <a:ea typeface="Tahoma"/>
                <a:cs typeface="Tahoma"/>
              </a:rPr>
              <a:t>Empathy and caring,</a:t>
            </a:r>
          </a:p>
          <a:p>
            <a:pPr marL="721995" lvl="2" indent="-271145">
              <a:lnSpc>
                <a:spcPct val="110000"/>
              </a:lnSpc>
              <a:spcBef>
                <a:spcPts val="300"/>
              </a:spcBef>
              <a:spcAft>
                <a:spcPts val="600"/>
              </a:spcAft>
            </a:pPr>
            <a:r>
              <a:rPr lang="en-GB" sz="2200" dirty="0">
                <a:latin typeface="Tahoma"/>
                <a:ea typeface="Tahoma"/>
                <a:cs typeface="Tahoma"/>
              </a:rPr>
              <a:t>Honesty and openness,</a:t>
            </a:r>
          </a:p>
          <a:p>
            <a:pPr marL="721995" lvl="2" indent="-271145">
              <a:lnSpc>
                <a:spcPct val="110000"/>
              </a:lnSpc>
              <a:spcBef>
                <a:spcPts val="300"/>
              </a:spcBef>
              <a:spcAft>
                <a:spcPts val="600"/>
              </a:spcAft>
            </a:pPr>
            <a:r>
              <a:rPr lang="en-GB" sz="2200" dirty="0">
                <a:latin typeface="Tahoma"/>
                <a:ea typeface="Tahoma"/>
                <a:cs typeface="Tahoma"/>
              </a:rPr>
              <a:t>Dedication and commitment, </a:t>
            </a:r>
            <a:endParaRPr lang="en-GB" sz="2200" dirty="0">
              <a:ea typeface="Tahoma"/>
            </a:endParaRPr>
          </a:p>
          <a:p>
            <a:pPr marL="721995" lvl="2" indent="-271145">
              <a:lnSpc>
                <a:spcPct val="110000"/>
              </a:lnSpc>
              <a:spcBef>
                <a:spcPts val="300"/>
              </a:spcBef>
              <a:spcAft>
                <a:spcPts val="600"/>
              </a:spcAft>
            </a:pPr>
            <a:r>
              <a:rPr lang="en-GB" sz="2200" dirty="0">
                <a:latin typeface="Tahoma"/>
                <a:ea typeface="Tahoma"/>
                <a:cs typeface="Tahoma"/>
              </a:rPr>
              <a:t>Competence and expertise </a:t>
            </a:r>
            <a:endParaRPr lang="en-GB" sz="2200" dirty="0">
              <a:ea typeface="Tahoma"/>
            </a:endParaRPr>
          </a:p>
          <a:p>
            <a:pPr marL="271145" indent="-271145"/>
            <a:endParaRPr lang="en-GB">
              <a:ea typeface="Tahoma" pitchFamily="34" charset="0"/>
            </a:endParaRPr>
          </a:p>
        </p:txBody>
      </p:sp>
    </p:spTree>
    <p:extLst>
      <p:ext uri="{BB962C8B-B14F-4D97-AF65-F5344CB8AC3E}">
        <p14:creationId xmlns:p14="http://schemas.microsoft.com/office/powerpoint/2010/main" val="436783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48D63-65B6-90AC-C89D-ED88465D5F58}"/>
              </a:ext>
            </a:extLst>
          </p:cNvPr>
          <p:cNvSpPr>
            <a:spLocks noGrp="1"/>
          </p:cNvSpPr>
          <p:nvPr>
            <p:ph type="title"/>
          </p:nvPr>
        </p:nvSpPr>
        <p:spPr/>
        <p:txBody>
          <a:bodyPr/>
          <a:lstStyle/>
          <a:p>
            <a:r>
              <a:rPr lang="en-GB"/>
              <a:t>Providing information</a:t>
            </a:r>
          </a:p>
        </p:txBody>
      </p:sp>
      <p:sp>
        <p:nvSpPr>
          <p:cNvPr id="3" name="Content Placeholder 2">
            <a:extLst>
              <a:ext uri="{FF2B5EF4-FFF2-40B4-BE49-F238E27FC236}">
                <a16:creationId xmlns:a16="http://schemas.microsoft.com/office/drawing/2014/main" id="{B50CF967-6960-659B-A87D-79B9DFF15164}"/>
              </a:ext>
            </a:extLst>
          </p:cNvPr>
          <p:cNvSpPr>
            <a:spLocks noGrp="1"/>
          </p:cNvSpPr>
          <p:nvPr>
            <p:ph idx="1"/>
          </p:nvPr>
        </p:nvSpPr>
        <p:spPr>
          <a:xfrm>
            <a:off x="323850" y="1851025"/>
            <a:ext cx="8526463" cy="5162550"/>
          </a:xfrm>
        </p:spPr>
        <p:txBody>
          <a:bodyPr>
            <a:normAutofit/>
          </a:bodyPr>
          <a:lstStyle/>
          <a:p>
            <a:pPr marL="271145" indent="-271145"/>
            <a:r>
              <a:rPr lang="en-GB">
                <a:latin typeface="Tahoma"/>
                <a:ea typeface="Tahoma"/>
                <a:cs typeface="Tahoma"/>
              </a:rPr>
              <a:t>Consider communication resources and tools: </a:t>
            </a:r>
          </a:p>
          <a:p>
            <a:pPr lvl="2"/>
            <a:r>
              <a:rPr lang="en-GB"/>
              <a:t>Internet / intranet site. </a:t>
            </a:r>
          </a:p>
          <a:p>
            <a:pPr lvl="2"/>
            <a:r>
              <a:rPr lang="en-GB"/>
              <a:t>Call </a:t>
            </a:r>
            <a:r>
              <a:rPr lang="en-GB" err="1"/>
              <a:t>center</a:t>
            </a:r>
            <a:r>
              <a:rPr lang="en-GB"/>
              <a:t>.</a:t>
            </a:r>
          </a:p>
          <a:p>
            <a:pPr lvl="2"/>
            <a:r>
              <a:rPr lang="en-GB"/>
              <a:t>Social media messages. </a:t>
            </a:r>
          </a:p>
          <a:p>
            <a:pPr lvl="2"/>
            <a:r>
              <a:rPr lang="en-GB"/>
              <a:t>Clinical outreach resources. </a:t>
            </a:r>
          </a:p>
          <a:p>
            <a:pPr lvl="2"/>
            <a:r>
              <a:rPr lang="en-GB"/>
              <a:t>Digital press kit for the news media</a:t>
            </a:r>
          </a:p>
          <a:p>
            <a:endParaRPr lang="en-GB"/>
          </a:p>
        </p:txBody>
      </p:sp>
    </p:spTree>
    <p:extLst>
      <p:ext uri="{BB962C8B-B14F-4D97-AF65-F5344CB8AC3E}">
        <p14:creationId xmlns:p14="http://schemas.microsoft.com/office/powerpoint/2010/main" val="1471231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9A36C-7522-25F8-7E05-4A40E870039A}"/>
              </a:ext>
            </a:extLst>
          </p:cNvPr>
          <p:cNvSpPr>
            <a:spLocks noGrp="1"/>
          </p:cNvSpPr>
          <p:nvPr>
            <p:ph type="title"/>
          </p:nvPr>
        </p:nvSpPr>
        <p:spPr/>
        <p:txBody>
          <a:bodyPr/>
          <a:lstStyle/>
          <a:p>
            <a:r>
              <a:rPr lang="en-GB"/>
              <a:t>Communicating the outbreak</a:t>
            </a:r>
          </a:p>
        </p:txBody>
      </p:sp>
      <p:sp>
        <p:nvSpPr>
          <p:cNvPr id="3" name="Content Placeholder 2">
            <a:extLst>
              <a:ext uri="{FF2B5EF4-FFF2-40B4-BE49-F238E27FC236}">
                <a16:creationId xmlns:a16="http://schemas.microsoft.com/office/drawing/2014/main" id="{8E1711AC-86F2-E05D-427D-6AC053597C6A}"/>
              </a:ext>
            </a:extLst>
          </p:cNvPr>
          <p:cNvSpPr>
            <a:spLocks noGrp="1"/>
          </p:cNvSpPr>
          <p:nvPr>
            <p:ph idx="1"/>
          </p:nvPr>
        </p:nvSpPr>
        <p:spPr/>
        <p:txBody>
          <a:bodyPr>
            <a:normAutofit fontScale="77500" lnSpcReduction="20000"/>
          </a:bodyPr>
          <a:lstStyle/>
          <a:p>
            <a:pPr marL="0" indent="0">
              <a:buNone/>
            </a:pPr>
            <a:r>
              <a:rPr lang="en-GB" b="1"/>
              <a:t>1. Start with empathy</a:t>
            </a:r>
          </a:p>
          <a:p>
            <a:r>
              <a:rPr lang="en-GB"/>
              <a:t>Acknowledge concerns and express understanding of how those affected by the illnesses or injuries are probably feeling. </a:t>
            </a:r>
          </a:p>
          <a:p>
            <a:r>
              <a:rPr lang="en-GB"/>
              <a:t>Recognize orally and in written materials that persons are anxious or worried and that you, too, have concerns. </a:t>
            </a:r>
          </a:p>
          <a:p>
            <a:r>
              <a:rPr lang="en-GB"/>
              <a:t>Demonstrate that you care and are working to understand their perspective.</a:t>
            </a:r>
          </a:p>
          <a:p>
            <a:pPr marL="0" indent="0">
              <a:buNone/>
            </a:pPr>
            <a:r>
              <a:rPr lang="en-GB" b="1"/>
              <a:t>2. Identify and explain the threat</a:t>
            </a:r>
          </a:p>
          <a:p>
            <a:r>
              <a:rPr lang="en-GB"/>
              <a:t>Detail what you know about the situation </a:t>
            </a:r>
          </a:p>
          <a:p>
            <a:pPr marL="271463" lvl="1" indent="-271463">
              <a:tabLst/>
            </a:pPr>
            <a:r>
              <a:rPr lang="en-GB" sz="2400"/>
              <a:t>What is causing the harm, who is at risk, and what makes someone at risk. </a:t>
            </a:r>
          </a:p>
          <a:p>
            <a:r>
              <a:rPr lang="en-GB"/>
              <a:t>Provide information of action steps for preventing harm or getting help. </a:t>
            </a:r>
          </a:p>
          <a:p>
            <a:pPr marL="271463" lvl="1" indent="-271463">
              <a:tabLst/>
            </a:pPr>
            <a:r>
              <a:rPr lang="en-GB" sz="2400"/>
              <a:t>Acknowledge uncertainties and do not over-reassure or overpromise.</a:t>
            </a:r>
          </a:p>
          <a:p>
            <a:endParaRPr lang="en-GB"/>
          </a:p>
        </p:txBody>
      </p:sp>
    </p:spTree>
    <p:extLst>
      <p:ext uri="{BB962C8B-B14F-4D97-AF65-F5344CB8AC3E}">
        <p14:creationId xmlns:p14="http://schemas.microsoft.com/office/powerpoint/2010/main" val="753135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DF0AB-6275-8FB0-03E2-3C8127EA9F1E}"/>
              </a:ext>
            </a:extLst>
          </p:cNvPr>
          <p:cNvSpPr>
            <a:spLocks noGrp="1"/>
          </p:cNvSpPr>
          <p:nvPr>
            <p:ph type="title"/>
          </p:nvPr>
        </p:nvSpPr>
        <p:spPr/>
        <p:txBody>
          <a:bodyPr/>
          <a:lstStyle/>
          <a:p>
            <a:r>
              <a:rPr lang="en-GB"/>
              <a:t>Communicating the outbreak</a:t>
            </a:r>
          </a:p>
        </p:txBody>
      </p:sp>
      <p:sp>
        <p:nvSpPr>
          <p:cNvPr id="3" name="Content Placeholder 2">
            <a:extLst>
              <a:ext uri="{FF2B5EF4-FFF2-40B4-BE49-F238E27FC236}">
                <a16:creationId xmlns:a16="http://schemas.microsoft.com/office/drawing/2014/main" id="{F388111A-619E-39F6-9F0C-4E7B34DA9730}"/>
              </a:ext>
            </a:extLst>
          </p:cNvPr>
          <p:cNvSpPr>
            <a:spLocks noGrp="1"/>
          </p:cNvSpPr>
          <p:nvPr>
            <p:ph idx="1"/>
          </p:nvPr>
        </p:nvSpPr>
        <p:spPr>
          <a:xfrm>
            <a:off x="628650" y="1443038"/>
            <a:ext cx="7886700" cy="4714875"/>
          </a:xfrm>
        </p:spPr>
        <p:txBody>
          <a:bodyPr>
            <a:normAutofit/>
          </a:bodyPr>
          <a:lstStyle/>
          <a:p>
            <a:pPr marL="0" indent="0">
              <a:lnSpc>
                <a:spcPct val="100000"/>
              </a:lnSpc>
              <a:buNone/>
            </a:pPr>
            <a:r>
              <a:rPr lang="en-GB" sz="1950" b="1"/>
              <a:t>3. Explain what is currently known and unknown. </a:t>
            </a:r>
          </a:p>
          <a:p>
            <a:pPr lvl="1">
              <a:lnSpc>
                <a:spcPct val="100000"/>
              </a:lnSpc>
            </a:pPr>
            <a:r>
              <a:rPr lang="en-GB"/>
              <a:t>Provide specific details and timelines. </a:t>
            </a:r>
          </a:p>
          <a:p>
            <a:pPr lvl="1">
              <a:lnSpc>
                <a:spcPct val="100000"/>
              </a:lnSpc>
            </a:pPr>
            <a:r>
              <a:rPr lang="en-GB"/>
              <a:t>Admit when information is not yet known. </a:t>
            </a:r>
          </a:p>
          <a:p>
            <a:pPr marL="0" indent="0">
              <a:lnSpc>
                <a:spcPct val="100000"/>
              </a:lnSpc>
              <a:buNone/>
            </a:pPr>
            <a:r>
              <a:rPr lang="en-GB" sz="1950" b="1"/>
              <a:t>4. Explain what you are doing to learn more and provide a timeframe for checking back in or when confirmed results are expected. </a:t>
            </a:r>
          </a:p>
          <a:p>
            <a:pPr lvl="1">
              <a:lnSpc>
                <a:spcPct val="100000"/>
              </a:lnSpc>
            </a:pPr>
            <a:r>
              <a:rPr lang="en-GB"/>
              <a:t>During the early stages of an outbreak or investigation, you might have limited information to provide, which can be acknowledged </a:t>
            </a:r>
          </a:p>
          <a:p>
            <a:pPr lvl="2">
              <a:lnSpc>
                <a:spcPct val="100000"/>
              </a:lnSpc>
              <a:spcBef>
                <a:spcPts val="300"/>
              </a:spcBef>
              <a:spcAft>
                <a:spcPts val="600"/>
              </a:spcAft>
            </a:pPr>
            <a:r>
              <a:rPr lang="en-GB"/>
              <a:t>“We do not have sufficient information to share with you yet, but we are working to find the answers you need.” </a:t>
            </a:r>
          </a:p>
          <a:p>
            <a:pPr marL="0" indent="0">
              <a:lnSpc>
                <a:spcPct val="100000"/>
              </a:lnSpc>
              <a:buNone/>
            </a:pPr>
            <a:r>
              <a:rPr lang="en-GB" sz="1950" b="1"/>
              <a:t>5. Explain what is being done to minimize risks and harm to affected or potentially affected populations.</a:t>
            </a:r>
          </a:p>
        </p:txBody>
      </p:sp>
    </p:spTree>
    <p:extLst>
      <p:ext uri="{BB962C8B-B14F-4D97-AF65-F5344CB8AC3E}">
        <p14:creationId xmlns:p14="http://schemas.microsoft.com/office/powerpoint/2010/main" val="3850096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7891F-089B-91DC-DE14-AD3AEEC54D5F}"/>
              </a:ext>
            </a:extLst>
          </p:cNvPr>
          <p:cNvSpPr>
            <a:spLocks noGrp="1"/>
          </p:cNvSpPr>
          <p:nvPr>
            <p:ph type="title"/>
          </p:nvPr>
        </p:nvSpPr>
        <p:spPr/>
        <p:txBody>
          <a:bodyPr/>
          <a:lstStyle/>
          <a:p>
            <a:r>
              <a:rPr lang="en-GB"/>
              <a:t>Communicating the outbreak</a:t>
            </a:r>
          </a:p>
        </p:txBody>
      </p:sp>
      <p:sp>
        <p:nvSpPr>
          <p:cNvPr id="3" name="Content Placeholder 2">
            <a:extLst>
              <a:ext uri="{FF2B5EF4-FFF2-40B4-BE49-F238E27FC236}">
                <a16:creationId xmlns:a16="http://schemas.microsoft.com/office/drawing/2014/main" id="{B632C4A7-BC58-2D45-E3CD-D53ED18312D6}"/>
              </a:ext>
            </a:extLst>
          </p:cNvPr>
          <p:cNvSpPr>
            <a:spLocks noGrp="1"/>
          </p:cNvSpPr>
          <p:nvPr>
            <p:ph idx="1"/>
          </p:nvPr>
        </p:nvSpPr>
        <p:spPr>
          <a:xfrm>
            <a:off x="628650" y="1257301"/>
            <a:ext cx="7886700" cy="4829174"/>
          </a:xfrm>
        </p:spPr>
        <p:txBody>
          <a:bodyPr>
            <a:normAutofit fontScale="92500" lnSpcReduction="10000"/>
          </a:bodyPr>
          <a:lstStyle/>
          <a:p>
            <a:pPr marL="0" indent="0">
              <a:lnSpc>
                <a:spcPct val="100000"/>
              </a:lnSpc>
              <a:buNone/>
            </a:pPr>
            <a:r>
              <a:rPr lang="en-GB" b="1"/>
              <a:t>6. Explain what public health actions are being taken and why. </a:t>
            </a:r>
          </a:p>
          <a:p>
            <a:pPr>
              <a:lnSpc>
                <a:spcPct val="100000"/>
              </a:lnSpc>
            </a:pPr>
            <a:r>
              <a:rPr lang="en-GB" sz="2200"/>
              <a:t>Be prepared to describe which departments are involved in the response, their roles, and their responsibilities. </a:t>
            </a:r>
          </a:p>
          <a:p>
            <a:pPr>
              <a:lnSpc>
                <a:spcPct val="100000"/>
              </a:lnSpc>
            </a:pPr>
            <a:r>
              <a:rPr lang="en-GB" sz="2200"/>
              <a:t>Identify the investigative steps, actions being taken, or actions that are not being taken and why not. </a:t>
            </a:r>
          </a:p>
          <a:p>
            <a:pPr>
              <a:lnSpc>
                <a:spcPct val="100000"/>
              </a:lnSpc>
            </a:pPr>
            <a:r>
              <a:rPr lang="en-GB" sz="2200"/>
              <a:t>Share dilemmas. </a:t>
            </a:r>
          </a:p>
          <a:p>
            <a:pPr marL="271463" lvl="1" indent="-271463">
              <a:lnSpc>
                <a:spcPct val="100000"/>
              </a:lnSpc>
              <a:tabLst/>
            </a:pPr>
            <a:r>
              <a:rPr lang="en-GB" sz="2200"/>
              <a:t>Be open about making decisions with incomplete or imperfect information.</a:t>
            </a:r>
          </a:p>
          <a:p>
            <a:pPr>
              <a:lnSpc>
                <a:spcPct val="100000"/>
              </a:lnSpc>
            </a:pPr>
            <a:r>
              <a:rPr lang="en-GB" sz="2200"/>
              <a:t>Foreshadow possibilities. </a:t>
            </a:r>
          </a:p>
          <a:p>
            <a:pPr marL="271463" lvl="1" indent="-271463">
              <a:lnSpc>
                <a:spcPct val="100000"/>
              </a:lnSpc>
              <a:tabLst/>
            </a:pPr>
            <a:r>
              <a:rPr lang="en-GB" sz="2200"/>
              <a:t>Let the public and media know the assumptions, factors, and considerations that have gone into the decision-making thus far. </a:t>
            </a:r>
          </a:p>
          <a:p>
            <a:pPr marL="271463" lvl="1" indent="-271463">
              <a:lnSpc>
                <a:spcPct val="100000"/>
              </a:lnSpc>
              <a:tabLst/>
            </a:pPr>
            <a:r>
              <a:rPr lang="en-GB" sz="2200"/>
              <a:t>Let the audience know public health actions and recommendations might change during the coming days and weeks.</a:t>
            </a:r>
          </a:p>
          <a:p>
            <a:pPr marL="0" indent="0">
              <a:lnSpc>
                <a:spcPct val="100000"/>
              </a:lnSpc>
              <a:buNone/>
            </a:pPr>
            <a:endParaRPr lang="en-GB"/>
          </a:p>
        </p:txBody>
      </p:sp>
    </p:spTree>
    <p:extLst>
      <p:ext uri="{BB962C8B-B14F-4D97-AF65-F5344CB8AC3E}">
        <p14:creationId xmlns:p14="http://schemas.microsoft.com/office/powerpoint/2010/main" val="35857500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21928-9DF9-EAB7-7FDE-F86AAC80B323}"/>
              </a:ext>
            </a:extLst>
          </p:cNvPr>
          <p:cNvSpPr>
            <a:spLocks noGrp="1"/>
          </p:cNvSpPr>
          <p:nvPr>
            <p:ph type="title"/>
          </p:nvPr>
        </p:nvSpPr>
        <p:spPr/>
        <p:txBody>
          <a:bodyPr/>
          <a:lstStyle/>
          <a:p>
            <a:r>
              <a:rPr lang="en-GB"/>
              <a:t>Communicating the outbreak</a:t>
            </a:r>
          </a:p>
        </p:txBody>
      </p:sp>
      <p:sp>
        <p:nvSpPr>
          <p:cNvPr id="3" name="Content Placeholder 2">
            <a:extLst>
              <a:ext uri="{FF2B5EF4-FFF2-40B4-BE49-F238E27FC236}">
                <a16:creationId xmlns:a16="http://schemas.microsoft.com/office/drawing/2014/main" id="{1AC7CB89-7CA7-542B-8D13-747C868366E3}"/>
              </a:ext>
            </a:extLst>
          </p:cNvPr>
          <p:cNvSpPr>
            <a:spLocks noGrp="1"/>
          </p:cNvSpPr>
          <p:nvPr>
            <p:ph idx="1"/>
          </p:nvPr>
        </p:nvSpPr>
        <p:spPr/>
        <p:txBody>
          <a:bodyPr>
            <a:normAutofit/>
          </a:bodyPr>
          <a:lstStyle/>
          <a:p>
            <a:pPr marL="0" indent="0">
              <a:lnSpc>
                <a:spcPct val="100000"/>
              </a:lnSpc>
              <a:buNone/>
            </a:pPr>
            <a:r>
              <a:rPr lang="en-GB" sz="2200" b="1"/>
              <a:t>7. Emphasize a commitment to the situation. </a:t>
            </a:r>
          </a:p>
          <a:p>
            <a:pPr>
              <a:lnSpc>
                <a:spcPct val="100000"/>
              </a:lnSpc>
            </a:pPr>
            <a:r>
              <a:rPr lang="en-GB" sz="2000"/>
              <a:t>Convey a sense of urgency for bringing the situation under control. </a:t>
            </a:r>
          </a:p>
          <a:p>
            <a:pPr>
              <a:lnSpc>
                <a:spcPct val="100000"/>
              </a:lnSpc>
            </a:pPr>
            <a:r>
              <a:rPr lang="en-GB" sz="2000"/>
              <a:t>Let the audience know where it can access more information (e.g., an Internet site or call centre) and when more information will be provided</a:t>
            </a:r>
          </a:p>
          <a:p>
            <a:pPr marL="0" indent="0">
              <a:lnSpc>
                <a:spcPct val="100000"/>
              </a:lnSpc>
              <a:buNone/>
            </a:pPr>
            <a:endParaRPr lang="en-GB" sz="2200" b="1"/>
          </a:p>
          <a:p>
            <a:pPr marL="0" indent="0">
              <a:lnSpc>
                <a:spcPct val="100000"/>
              </a:lnSpc>
              <a:buNone/>
            </a:pPr>
            <a:r>
              <a:rPr lang="en-GB" sz="2200" b="1"/>
              <a:t>8. Maintain a scientific demeanour </a:t>
            </a:r>
          </a:p>
          <a:p>
            <a:pPr>
              <a:lnSpc>
                <a:spcPct val="100000"/>
              </a:lnSpc>
            </a:pPr>
            <a:r>
              <a:rPr lang="en-GB" sz="2000"/>
              <a:t>Ensure you appear calm and confident</a:t>
            </a:r>
          </a:p>
          <a:p>
            <a:pPr>
              <a:lnSpc>
                <a:spcPct val="100000"/>
              </a:lnSpc>
            </a:pPr>
            <a:r>
              <a:rPr lang="en-GB" sz="2000"/>
              <a:t>You may face aggressive questions or accusations</a:t>
            </a:r>
          </a:p>
          <a:p>
            <a:pPr>
              <a:lnSpc>
                <a:spcPct val="100000"/>
              </a:lnSpc>
            </a:pPr>
            <a:r>
              <a:rPr lang="en-GB" sz="2000"/>
              <a:t>Do not allow them to distract you </a:t>
            </a:r>
          </a:p>
          <a:p>
            <a:pPr marL="271463" lvl="1" indent="-271463">
              <a:lnSpc>
                <a:spcPct val="100000"/>
              </a:lnSpc>
              <a:tabLst/>
            </a:pPr>
            <a:r>
              <a:rPr lang="en-GB"/>
              <a:t>Avoid deflecting queries</a:t>
            </a:r>
          </a:p>
        </p:txBody>
      </p:sp>
    </p:spTree>
    <p:extLst>
      <p:ext uri="{BB962C8B-B14F-4D97-AF65-F5344CB8AC3E}">
        <p14:creationId xmlns:p14="http://schemas.microsoft.com/office/powerpoint/2010/main" val="21837094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FFE82-C563-24DD-04F7-E527DE6B9BAB}"/>
              </a:ext>
            </a:extLst>
          </p:cNvPr>
          <p:cNvSpPr>
            <a:spLocks noGrp="1"/>
          </p:cNvSpPr>
          <p:nvPr>
            <p:ph type="title"/>
          </p:nvPr>
        </p:nvSpPr>
        <p:spPr/>
        <p:txBody>
          <a:bodyPr>
            <a:normAutofit/>
          </a:bodyPr>
          <a:lstStyle/>
          <a:p>
            <a:r>
              <a:rPr lang="en-GB"/>
              <a:t>Communicating the outbreak</a:t>
            </a:r>
          </a:p>
        </p:txBody>
      </p:sp>
      <p:sp>
        <p:nvSpPr>
          <p:cNvPr id="3" name="Content Placeholder 2">
            <a:extLst>
              <a:ext uri="{FF2B5EF4-FFF2-40B4-BE49-F238E27FC236}">
                <a16:creationId xmlns:a16="http://schemas.microsoft.com/office/drawing/2014/main" id="{008E5543-DAB1-D0B2-40B5-15F76FE5EED0}"/>
              </a:ext>
            </a:extLst>
          </p:cNvPr>
          <p:cNvSpPr>
            <a:spLocks noGrp="1"/>
          </p:cNvSpPr>
          <p:nvPr>
            <p:ph idx="1"/>
          </p:nvPr>
        </p:nvSpPr>
        <p:spPr>
          <a:xfrm>
            <a:off x="323850" y="1181099"/>
            <a:ext cx="8526463" cy="5466443"/>
          </a:xfrm>
        </p:spPr>
        <p:txBody>
          <a:bodyPr>
            <a:normAutofit/>
          </a:bodyPr>
          <a:lstStyle/>
          <a:p>
            <a:pPr marL="0" indent="0">
              <a:buNone/>
            </a:pPr>
            <a:endParaRPr lang="en-GB" b="1" dirty="0">
              <a:latin typeface="Tahoma"/>
              <a:ea typeface="Tahoma"/>
              <a:cs typeface="Tahoma"/>
            </a:endParaRPr>
          </a:p>
          <a:p>
            <a:pPr marL="271145" indent="-271145"/>
            <a:r>
              <a:rPr lang="en-GB" dirty="0">
                <a:latin typeface="Tahoma"/>
                <a:ea typeface="Tahoma"/>
                <a:cs typeface="Tahoma"/>
              </a:rPr>
              <a:t>Provide a summary</a:t>
            </a:r>
          </a:p>
          <a:p>
            <a:pPr marL="271145" indent="-271145"/>
            <a:r>
              <a:rPr lang="en-GB">
                <a:latin typeface="Tahoma"/>
                <a:ea typeface="Tahoma"/>
                <a:cs typeface="Tahoma"/>
              </a:rPr>
              <a:t>Express </a:t>
            </a:r>
            <a:r>
              <a:rPr lang="en-GB" dirty="0">
                <a:latin typeface="Tahoma"/>
                <a:ea typeface="Tahoma"/>
                <a:cs typeface="Tahoma"/>
              </a:rPr>
              <a:t>empathy.</a:t>
            </a:r>
          </a:p>
          <a:p>
            <a:pPr marL="271145" indent="-271145"/>
            <a:r>
              <a:rPr lang="en-GB" dirty="0">
                <a:latin typeface="Tahoma"/>
                <a:ea typeface="Tahoma"/>
                <a:cs typeface="Tahoma"/>
              </a:rPr>
              <a:t>What’s known and a call for action, </a:t>
            </a:r>
            <a:endParaRPr lang="en-GB" dirty="0">
              <a:ea typeface="Tahoma"/>
            </a:endParaRPr>
          </a:p>
          <a:p>
            <a:pPr lvl="2" indent="-360045"/>
            <a:r>
              <a:rPr lang="en-GB" dirty="0">
                <a:latin typeface="Tahoma"/>
                <a:ea typeface="Tahoma"/>
                <a:cs typeface="Tahoma"/>
              </a:rPr>
              <a:t>Who? What? When? Where? Why? How?</a:t>
            </a:r>
          </a:p>
          <a:p>
            <a:pPr marL="271145" indent="-271145"/>
            <a:r>
              <a:rPr lang="en-GB" dirty="0">
                <a:latin typeface="Tahoma"/>
                <a:ea typeface="Tahoma"/>
                <a:cs typeface="Tahoma"/>
              </a:rPr>
              <a:t>What’s not known</a:t>
            </a:r>
          </a:p>
          <a:p>
            <a:pPr lvl="2" indent="-360045"/>
            <a:r>
              <a:rPr lang="en-GB" dirty="0">
                <a:latin typeface="Tahoma"/>
                <a:ea typeface="Tahoma"/>
                <a:cs typeface="Tahoma"/>
              </a:rPr>
              <a:t>How answers will be obtained for what’s not yet known</a:t>
            </a:r>
          </a:p>
          <a:p>
            <a:pPr marL="271145" indent="-271145"/>
            <a:r>
              <a:rPr lang="en-GB" dirty="0">
                <a:latin typeface="Tahoma"/>
                <a:ea typeface="Tahoma"/>
                <a:cs typeface="Tahoma"/>
              </a:rPr>
              <a:t>Explanations of what actions are being taken and why.</a:t>
            </a:r>
          </a:p>
          <a:p>
            <a:pPr marL="271145" indent="-271145"/>
            <a:r>
              <a:rPr lang="en-GB" dirty="0">
                <a:latin typeface="Tahoma"/>
                <a:ea typeface="Tahoma"/>
                <a:cs typeface="Tahoma"/>
              </a:rPr>
              <a:t>Make a statement of commitment.</a:t>
            </a:r>
          </a:p>
          <a:p>
            <a:pPr marL="271145" indent="-271145"/>
            <a:r>
              <a:rPr lang="en-GB" dirty="0">
                <a:latin typeface="Tahoma"/>
                <a:ea typeface="Tahoma"/>
                <a:cs typeface="Tahoma"/>
              </a:rPr>
              <a:t>When additional information will be provided.</a:t>
            </a:r>
          </a:p>
          <a:p>
            <a:pPr marL="271145" indent="-271145"/>
            <a:r>
              <a:rPr lang="en-GB" dirty="0">
                <a:latin typeface="Tahoma"/>
                <a:ea typeface="Tahoma"/>
                <a:cs typeface="Tahoma"/>
              </a:rPr>
              <a:t>Where to find more information in the meantime.</a:t>
            </a:r>
          </a:p>
        </p:txBody>
      </p:sp>
    </p:spTree>
    <p:extLst>
      <p:ext uri="{BB962C8B-B14F-4D97-AF65-F5344CB8AC3E}">
        <p14:creationId xmlns:p14="http://schemas.microsoft.com/office/powerpoint/2010/main" val="1428980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0BBCC-3D66-568A-1EED-BA6C72230A98}"/>
              </a:ext>
            </a:extLst>
          </p:cNvPr>
          <p:cNvSpPr>
            <a:spLocks noGrp="1"/>
          </p:cNvSpPr>
          <p:nvPr>
            <p:ph type="title"/>
          </p:nvPr>
        </p:nvSpPr>
        <p:spPr/>
        <p:txBody>
          <a:bodyPr/>
          <a:lstStyle/>
          <a:p>
            <a:r>
              <a:rPr lang="en-GB"/>
              <a:t>Possible approaches</a:t>
            </a:r>
          </a:p>
        </p:txBody>
      </p:sp>
      <p:sp>
        <p:nvSpPr>
          <p:cNvPr id="3" name="Content Placeholder 2">
            <a:extLst>
              <a:ext uri="{FF2B5EF4-FFF2-40B4-BE49-F238E27FC236}">
                <a16:creationId xmlns:a16="http://schemas.microsoft.com/office/drawing/2014/main" id="{3A6E4E2E-CEBE-91D4-1213-30BE135E98D6}"/>
              </a:ext>
            </a:extLst>
          </p:cNvPr>
          <p:cNvSpPr>
            <a:spLocks noGrp="1"/>
          </p:cNvSpPr>
          <p:nvPr>
            <p:ph idx="1"/>
          </p:nvPr>
        </p:nvSpPr>
        <p:spPr>
          <a:xfrm>
            <a:off x="495300" y="1088571"/>
            <a:ext cx="7886700" cy="4974553"/>
          </a:xfrm>
        </p:spPr>
        <p:txBody>
          <a:bodyPr>
            <a:normAutofit fontScale="92500"/>
          </a:bodyPr>
          <a:lstStyle/>
          <a:p>
            <a:pPr>
              <a:lnSpc>
                <a:spcPct val="110000"/>
              </a:lnSpc>
            </a:pPr>
            <a:r>
              <a:rPr lang="en-GB"/>
              <a:t>Redirect: </a:t>
            </a:r>
          </a:p>
          <a:p>
            <a:pPr lvl="2">
              <a:lnSpc>
                <a:spcPct val="110000"/>
              </a:lnSpc>
            </a:pPr>
            <a:r>
              <a:rPr lang="en-GB" i="1"/>
              <a:t>What I think you are asking is . . .”</a:t>
            </a:r>
          </a:p>
          <a:p>
            <a:pPr>
              <a:lnSpc>
                <a:spcPct val="110000"/>
              </a:lnSpc>
            </a:pPr>
            <a:r>
              <a:rPr lang="en-GB"/>
              <a:t>Acknowledge concerns, and promote what you are doing: </a:t>
            </a:r>
          </a:p>
          <a:p>
            <a:pPr lvl="2">
              <a:lnSpc>
                <a:spcPct val="110000"/>
              </a:lnSpc>
            </a:pPr>
            <a:r>
              <a:rPr lang="en-GB" i="1"/>
              <a:t>We have heard this concern, and we are taking the following steps to address it.”</a:t>
            </a:r>
          </a:p>
          <a:p>
            <a:pPr>
              <a:lnSpc>
                <a:spcPct val="110000"/>
              </a:lnSpc>
            </a:pPr>
            <a:r>
              <a:rPr lang="en-GB"/>
              <a:t>Contradict and redirect: </a:t>
            </a:r>
          </a:p>
          <a:p>
            <a:pPr lvl="2">
              <a:lnSpc>
                <a:spcPct val="110000"/>
              </a:lnSpc>
            </a:pPr>
            <a:r>
              <a:rPr lang="en-GB" i="1"/>
              <a:t>Not exactly; let me clarify . . .”</a:t>
            </a:r>
          </a:p>
          <a:p>
            <a:pPr>
              <a:lnSpc>
                <a:spcPct val="110000"/>
              </a:lnSpc>
            </a:pPr>
            <a:r>
              <a:rPr lang="en-GB"/>
              <a:t>Changes over time: </a:t>
            </a:r>
          </a:p>
          <a:p>
            <a:pPr lvl="2">
              <a:lnSpc>
                <a:spcPct val="110000"/>
              </a:lnSpc>
            </a:pPr>
            <a:r>
              <a:rPr lang="en-GB" i="1"/>
              <a:t>“Historically, that was the case, but this is how we are addressing the problem today because now we know that . . .”</a:t>
            </a:r>
          </a:p>
          <a:p>
            <a:pPr>
              <a:lnSpc>
                <a:spcPct val="110000"/>
              </a:lnSpc>
            </a:pPr>
            <a:r>
              <a:rPr lang="en-GB"/>
              <a:t>When you do not have the answer: </a:t>
            </a:r>
          </a:p>
          <a:p>
            <a:pPr lvl="2">
              <a:lnSpc>
                <a:spcPct val="110000"/>
              </a:lnSpc>
            </a:pPr>
            <a:r>
              <a:rPr lang="en-GB" i="1"/>
              <a:t>”Because this is an ongoing investigation, I do not have all the answers, but what I can tell you is . . .”</a:t>
            </a:r>
          </a:p>
          <a:p>
            <a:pPr>
              <a:lnSpc>
                <a:spcPct val="110000"/>
              </a:lnSpc>
            </a:pPr>
            <a:endParaRPr lang="en-GB"/>
          </a:p>
        </p:txBody>
      </p:sp>
    </p:spTree>
    <p:extLst>
      <p:ext uri="{BB962C8B-B14F-4D97-AF65-F5344CB8AC3E}">
        <p14:creationId xmlns:p14="http://schemas.microsoft.com/office/powerpoint/2010/main" val="2901792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Why?</a:t>
            </a:r>
            <a:endParaRPr lang="en-US" dirty="0"/>
          </a:p>
        </p:txBody>
      </p:sp>
      <p:sp>
        <p:nvSpPr>
          <p:cNvPr id="3" name="Content Placeholder 2"/>
          <p:cNvSpPr>
            <a:spLocks noGrp="1"/>
          </p:cNvSpPr>
          <p:nvPr>
            <p:ph idx="1"/>
          </p:nvPr>
        </p:nvSpPr>
        <p:spPr>
          <a:xfrm>
            <a:off x="323850" y="1193800"/>
            <a:ext cx="8526463" cy="5162550"/>
          </a:xfrm>
        </p:spPr>
        <p:txBody>
          <a:bodyPr/>
          <a:lstStyle/>
          <a:p>
            <a:r>
              <a:rPr lang="en-GB" dirty="0"/>
              <a:t>We live in a 24-hour news and digital media environment, </a:t>
            </a:r>
          </a:p>
          <a:p>
            <a:r>
              <a:rPr lang="en-GB" dirty="0"/>
              <a:t>Impossible to stop information dissemination</a:t>
            </a:r>
          </a:p>
          <a:p>
            <a:r>
              <a:rPr lang="en-GB" dirty="0"/>
              <a:t>Immediately the news media or community learns of an outbreak investigation, they want to know what is happening and who is affected.</a:t>
            </a:r>
          </a:p>
          <a:p>
            <a:pPr lvl="2"/>
            <a:r>
              <a:rPr lang="en-GB" dirty="0"/>
              <a:t>You do not decide what the media will be interested in….</a:t>
            </a:r>
          </a:p>
          <a:p>
            <a:pPr lvl="2"/>
            <a:r>
              <a:rPr lang="en-GB" dirty="0"/>
              <a:t>News outlets often treat the event as breaking news and begin sustained coverage</a:t>
            </a:r>
          </a:p>
          <a:p>
            <a:r>
              <a:rPr lang="en-GB" dirty="0"/>
              <a:t>Hospitals are expected to provide timely, accurate information and answers about the outbreak’s effects.</a:t>
            </a:r>
          </a:p>
          <a:p>
            <a:r>
              <a:rPr lang="en-GB" dirty="0"/>
              <a:t>It is equally essential that hospital personnel receive information of what is happening </a:t>
            </a:r>
          </a:p>
          <a:p>
            <a:pPr lvl="2"/>
            <a:r>
              <a:rPr lang="en-GB" dirty="0"/>
              <a:t>Address anxiety and misconceptions</a:t>
            </a:r>
          </a:p>
          <a:p>
            <a:endParaRPr lang="en-US" dirty="0"/>
          </a:p>
        </p:txBody>
      </p:sp>
      <p:sp>
        <p:nvSpPr>
          <p:cNvPr id="4" name="Slide Number Placeholder 3"/>
          <p:cNvSpPr>
            <a:spLocks noGrp="1"/>
          </p:cNvSpPr>
          <p:nvPr>
            <p:ph type="sldNum" sz="quarter" idx="4"/>
          </p:nvPr>
        </p:nvSpPr>
        <p:spPr/>
        <p:txBody>
          <a:bodyPr/>
          <a:lstStyle/>
          <a:p>
            <a:fld id="{BDCBAB6D-1370-48C1-9A60-F13C755B526B}" type="slidenum">
              <a:rPr lang="en-US" smtClean="0"/>
              <a:pPr/>
              <a:t>2</a:t>
            </a:fld>
            <a:endParaRPr lang="en-US"/>
          </a:p>
        </p:txBody>
      </p:sp>
    </p:spTree>
    <p:extLst>
      <p:ext uri="{BB962C8B-B14F-4D97-AF65-F5344CB8AC3E}">
        <p14:creationId xmlns:p14="http://schemas.microsoft.com/office/powerpoint/2010/main" val="2156912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768E1-05DA-C7D9-1D66-1A3E34C578E1}"/>
              </a:ext>
            </a:extLst>
          </p:cNvPr>
          <p:cNvSpPr>
            <a:spLocks noGrp="1"/>
          </p:cNvSpPr>
          <p:nvPr>
            <p:ph type="title"/>
          </p:nvPr>
        </p:nvSpPr>
        <p:spPr/>
        <p:txBody>
          <a:bodyPr/>
          <a:lstStyle/>
          <a:p>
            <a:r>
              <a:rPr lang="en-GB"/>
              <a:t>Do’s &amp; Don’ts</a:t>
            </a:r>
          </a:p>
        </p:txBody>
      </p:sp>
      <p:graphicFrame>
        <p:nvGraphicFramePr>
          <p:cNvPr id="4" name="Table 3">
            <a:extLst>
              <a:ext uri="{FF2B5EF4-FFF2-40B4-BE49-F238E27FC236}">
                <a16:creationId xmlns:a16="http://schemas.microsoft.com/office/drawing/2014/main" id="{DCD4542A-89B9-0325-999F-DCE197FA97A9}"/>
              </a:ext>
            </a:extLst>
          </p:cNvPr>
          <p:cNvGraphicFramePr>
            <a:graphicFrameLocks noGrp="1"/>
          </p:cNvGraphicFramePr>
          <p:nvPr>
            <p:extLst>
              <p:ext uri="{D42A27DB-BD31-4B8C-83A1-F6EECF244321}">
                <p14:modId xmlns:p14="http://schemas.microsoft.com/office/powerpoint/2010/main" val="3560437033"/>
              </p:ext>
            </p:extLst>
          </p:nvPr>
        </p:nvGraphicFramePr>
        <p:xfrm>
          <a:off x="520263" y="1335314"/>
          <a:ext cx="7995088" cy="4514417"/>
        </p:xfrm>
        <a:graphic>
          <a:graphicData uri="http://schemas.openxmlformats.org/drawingml/2006/table">
            <a:tbl>
              <a:tblPr firstRow="1" firstCol="1" bandRow="1">
                <a:tableStyleId>{5C22544A-7EE6-4342-B048-85BDC9FD1C3A}</a:tableStyleId>
              </a:tblPr>
              <a:tblGrid>
                <a:gridCol w="2005223">
                  <a:extLst>
                    <a:ext uri="{9D8B030D-6E8A-4147-A177-3AD203B41FA5}">
                      <a16:colId xmlns:a16="http://schemas.microsoft.com/office/drawing/2014/main" val="737108089"/>
                    </a:ext>
                  </a:extLst>
                </a:gridCol>
                <a:gridCol w="2984564">
                  <a:extLst>
                    <a:ext uri="{9D8B030D-6E8A-4147-A177-3AD203B41FA5}">
                      <a16:colId xmlns:a16="http://schemas.microsoft.com/office/drawing/2014/main" val="1943930993"/>
                    </a:ext>
                  </a:extLst>
                </a:gridCol>
                <a:gridCol w="3005301">
                  <a:extLst>
                    <a:ext uri="{9D8B030D-6E8A-4147-A177-3AD203B41FA5}">
                      <a16:colId xmlns:a16="http://schemas.microsoft.com/office/drawing/2014/main" val="1143384212"/>
                    </a:ext>
                  </a:extLst>
                </a:gridCol>
              </a:tblGrid>
              <a:tr h="455409">
                <a:tc>
                  <a:txBody>
                    <a:bodyPr/>
                    <a:lstStyle/>
                    <a:p>
                      <a:pPr algn="ctr">
                        <a:lnSpc>
                          <a:spcPct val="107000"/>
                        </a:lnSpc>
                        <a:spcAft>
                          <a:spcPts val="800"/>
                        </a:spcAft>
                      </a:pPr>
                      <a:r>
                        <a:rPr lang="en-GB" sz="1600" kern="0">
                          <a:solidFill>
                            <a:srgbClr val="C00000"/>
                          </a:solidFill>
                          <a:effectLst/>
                        </a:rPr>
                        <a:t>Topic</a:t>
                      </a:r>
                      <a:endParaRPr lang="en-GB" sz="1600" kern="10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7144"/>
                </a:tc>
                <a:tc>
                  <a:txBody>
                    <a:bodyPr/>
                    <a:lstStyle/>
                    <a:p>
                      <a:pPr algn="ctr">
                        <a:lnSpc>
                          <a:spcPct val="107000"/>
                        </a:lnSpc>
                        <a:spcAft>
                          <a:spcPts val="800"/>
                        </a:spcAft>
                      </a:pPr>
                      <a:r>
                        <a:rPr lang="en-GB" sz="1600" kern="0">
                          <a:solidFill>
                            <a:srgbClr val="C00000"/>
                          </a:solidFill>
                          <a:effectLst/>
                        </a:rPr>
                        <a:t>Do . . .</a:t>
                      </a:r>
                      <a:endParaRPr lang="en-GB" sz="1600" kern="10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7144"/>
                </a:tc>
                <a:tc>
                  <a:txBody>
                    <a:bodyPr/>
                    <a:lstStyle/>
                    <a:p>
                      <a:pPr algn="ctr">
                        <a:lnSpc>
                          <a:spcPct val="107000"/>
                        </a:lnSpc>
                        <a:spcAft>
                          <a:spcPts val="800"/>
                        </a:spcAft>
                      </a:pPr>
                      <a:r>
                        <a:rPr lang="en-GB" sz="1600" kern="0">
                          <a:solidFill>
                            <a:srgbClr val="C00000"/>
                          </a:solidFill>
                          <a:effectLst/>
                        </a:rPr>
                        <a:t>Don’t . . .</a:t>
                      </a:r>
                      <a:endParaRPr lang="en-GB" sz="1600" kern="10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7144"/>
                </a:tc>
                <a:extLst>
                  <a:ext uri="{0D108BD9-81ED-4DB2-BD59-A6C34878D82A}">
                    <a16:rowId xmlns:a16="http://schemas.microsoft.com/office/drawing/2014/main" val="1224873842"/>
                  </a:ext>
                </a:extLst>
              </a:tr>
              <a:tr h="1152930">
                <a:tc>
                  <a:txBody>
                    <a:bodyPr/>
                    <a:lstStyle/>
                    <a:p>
                      <a:pPr>
                        <a:lnSpc>
                          <a:spcPct val="107000"/>
                        </a:lnSpc>
                        <a:spcAft>
                          <a:spcPts val="800"/>
                        </a:spcAft>
                      </a:pPr>
                      <a:r>
                        <a:rPr lang="en-GB" sz="1600" kern="0">
                          <a:solidFill>
                            <a:srgbClr val="C00000"/>
                          </a:solidFill>
                          <a:effectLst/>
                        </a:rPr>
                        <a:t>Expectations</a:t>
                      </a:r>
                      <a:endParaRPr lang="en-GB" sz="1600" kern="10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600" kern="0" dirty="0">
                          <a:solidFill>
                            <a:srgbClr val="002060"/>
                          </a:solidFill>
                          <a:effectLst/>
                        </a:rPr>
                        <a:t>Guide and help set realistic expectations about what is known, what is being done, and the effectiveness of efforts.</a:t>
                      </a:r>
                      <a:endParaRPr lang="en-GB" sz="16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600" kern="0" dirty="0">
                          <a:effectLst/>
                        </a:rPr>
                        <a:t>Overpromise or foster unrealistic expectations, particularly about certainty of the situation or a resolution.</a:t>
                      </a:r>
                      <a:endParaRPr lang="en-GB"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7144"/>
                </a:tc>
                <a:extLst>
                  <a:ext uri="{0D108BD9-81ED-4DB2-BD59-A6C34878D82A}">
                    <a16:rowId xmlns:a16="http://schemas.microsoft.com/office/drawing/2014/main" val="779401780"/>
                  </a:ext>
                </a:extLst>
              </a:tr>
              <a:tr h="1440521">
                <a:tc>
                  <a:txBody>
                    <a:bodyPr/>
                    <a:lstStyle/>
                    <a:p>
                      <a:pPr>
                        <a:lnSpc>
                          <a:spcPct val="107000"/>
                        </a:lnSpc>
                        <a:spcAft>
                          <a:spcPts val="800"/>
                        </a:spcAft>
                      </a:pPr>
                      <a:r>
                        <a:rPr lang="en-GB" sz="1600" kern="0">
                          <a:solidFill>
                            <a:srgbClr val="C00000"/>
                          </a:solidFill>
                          <a:effectLst/>
                        </a:rPr>
                        <a:t>Scientific terms and acronyms</a:t>
                      </a:r>
                      <a:endParaRPr lang="en-GB" sz="1600" kern="10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600" kern="0" dirty="0">
                          <a:solidFill>
                            <a:srgbClr val="002060"/>
                          </a:solidFill>
                          <a:effectLst/>
                        </a:rPr>
                        <a:t>Use clear communication; define technical terms in plain language; and use acronyms sparingly; if an acronym is necessary, define it at first use.</a:t>
                      </a:r>
                      <a:endParaRPr lang="en-GB" sz="16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600" kern="0" dirty="0">
                          <a:effectLst/>
                        </a:rPr>
                        <a:t>Use language that might not be understood by even a portion of the audience.</a:t>
                      </a:r>
                      <a:endParaRPr lang="en-GB"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7144"/>
                </a:tc>
                <a:extLst>
                  <a:ext uri="{0D108BD9-81ED-4DB2-BD59-A6C34878D82A}">
                    <a16:rowId xmlns:a16="http://schemas.microsoft.com/office/drawing/2014/main" val="1740884151"/>
                  </a:ext>
                </a:extLst>
              </a:tr>
              <a:tr h="577746">
                <a:tc>
                  <a:txBody>
                    <a:bodyPr/>
                    <a:lstStyle/>
                    <a:p>
                      <a:pPr>
                        <a:lnSpc>
                          <a:spcPct val="107000"/>
                        </a:lnSpc>
                        <a:spcAft>
                          <a:spcPts val="800"/>
                        </a:spcAft>
                      </a:pPr>
                      <a:r>
                        <a:rPr lang="en-GB" sz="1600" kern="0">
                          <a:solidFill>
                            <a:srgbClr val="C00000"/>
                          </a:solidFill>
                          <a:effectLst/>
                        </a:rPr>
                        <a:t>Negative allegations</a:t>
                      </a:r>
                      <a:endParaRPr lang="en-GB" sz="1600" kern="10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600" kern="0" dirty="0">
                          <a:solidFill>
                            <a:srgbClr val="002060"/>
                          </a:solidFill>
                          <a:effectLst/>
                        </a:rPr>
                        <a:t>Refute the allegation without repeating it.</a:t>
                      </a:r>
                      <a:endParaRPr lang="en-GB" sz="16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600" kern="0" dirty="0">
                          <a:effectLst/>
                        </a:rPr>
                        <a:t>Repeat or refer to the negative allegation.</a:t>
                      </a:r>
                      <a:endParaRPr lang="en-GB"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7144"/>
                </a:tc>
                <a:extLst>
                  <a:ext uri="{0D108BD9-81ED-4DB2-BD59-A6C34878D82A}">
                    <a16:rowId xmlns:a16="http://schemas.microsoft.com/office/drawing/2014/main" val="1827631726"/>
                  </a:ext>
                </a:extLst>
              </a:tr>
              <a:tr h="887811">
                <a:tc>
                  <a:txBody>
                    <a:bodyPr/>
                    <a:lstStyle/>
                    <a:p>
                      <a:pPr>
                        <a:lnSpc>
                          <a:spcPct val="107000"/>
                        </a:lnSpc>
                        <a:spcAft>
                          <a:spcPts val="800"/>
                        </a:spcAft>
                      </a:pPr>
                      <a:r>
                        <a:rPr lang="en-GB" sz="1600" kern="0">
                          <a:solidFill>
                            <a:srgbClr val="C00000"/>
                          </a:solidFill>
                          <a:effectLst/>
                        </a:rPr>
                        <a:t>Temperament</a:t>
                      </a:r>
                      <a:endParaRPr lang="en-GB" sz="1600" kern="10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600" kern="0" dirty="0">
                          <a:solidFill>
                            <a:srgbClr val="002060"/>
                          </a:solidFill>
                          <a:effectLst/>
                        </a:rPr>
                        <a:t>Remain calm; use a question or allegation as a springboard for saying something positive.</a:t>
                      </a:r>
                      <a:endParaRPr lang="en-GB" sz="16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600" kern="0" dirty="0">
                          <a:effectLst/>
                        </a:rPr>
                        <a:t>Let emotions interfere with your ability to communicate a positive message.</a:t>
                      </a:r>
                      <a:endParaRPr lang="en-GB"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7144"/>
                </a:tc>
                <a:extLst>
                  <a:ext uri="{0D108BD9-81ED-4DB2-BD59-A6C34878D82A}">
                    <a16:rowId xmlns:a16="http://schemas.microsoft.com/office/drawing/2014/main" val="3022358679"/>
                  </a:ext>
                </a:extLst>
              </a:tr>
            </a:tbl>
          </a:graphicData>
        </a:graphic>
      </p:graphicFrame>
    </p:spTree>
    <p:extLst>
      <p:ext uri="{BB962C8B-B14F-4D97-AF65-F5344CB8AC3E}">
        <p14:creationId xmlns:p14="http://schemas.microsoft.com/office/powerpoint/2010/main" val="2477541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1B695-63D4-28B0-E42A-404E2A507270}"/>
              </a:ext>
            </a:extLst>
          </p:cNvPr>
          <p:cNvSpPr>
            <a:spLocks noGrp="1"/>
          </p:cNvSpPr>
          <p:nvPr>
            <p:ph type="title"/>
          </p:nvPr>
        </p:nvSpPr>
        <p:spPr/>
        <p:txBody>
          <a:bodyPr/>
          <a:lstStyle/>
          <a:p>
            <a:r>
              <a:rPr lang="en-GB"/>
              <a:t>Do’s &amp; Don’ts</a:t>
            </a:r>
          </a:p>
        </p:txBody>
      </p:sp>
      <p:graphicFrame>
        <p:nvGraphicFramePr>
          <p:cNvPr id="4" name="Table 3">
            <a:extLst>
              <a:ext uri="{FF2B5EF4-FFF2-40B4-BE49-F238E27FC236}">
                <a16:creationId xmlns:a16="http://schemas.microsoft.com/office/drawing/2014/main" id="{D589B5BE-ED4D-A085-14F6-C9A0D25A2ED7}"/>
              </a:ext>
            </a:extLst>
          </p:cNvPr>
          <p:cNvGraphicFramePr>
            <a:graphicFrameLocks noGrp="1"/>
          </p:cNvGraphicFramePr>
          <p:nvPr>
            <p:extLst>
              <p:ext uri="{D42A27DB-BD31-4B8C-83A1-F6EECF244321}">
                <p14:modId xmlns:p14="http://schemas.microsoft.com/office/powerpoint/2010/main" val="3131098519"/>
              </p:ext>
            </p:extLst>
          </p:nvPr>
        </p:nvGraphicFramePr>
        <p:xfrm>
          <a:off x="574457" y="1233714"/>
          <a:ext cx="8221200" cy="4743644"/>
        </p:xfrm>
        <a:graphic>
          <a:graphicData uri="http://schemas.openxmlformats.org/drawingml/2006/table">
            <a:tbl>
              <a:tblPr firstRow="1" firstCol="1" bandRow="1">
                <a:tableStyleId>{5C22544A-7EE6-4342-B048-85BDC9FD1C3A}</a:tableStyleId>
              </a:tblPr>
              <a:tblGrid>
                <a:gridCol w="1791372">
                  <a:extLst>
                    <a:ext uri="{9D8B030D-6E8A-4147-A177-3AD203B41FA5}">
                      <a16:colId xmlns:a16="http://schemas.microsoft.com/office/drawing/2014/main" val="255463862"/>
                    </a:ext>
                  </a:extLst>
                </a:gridCol>
                <a:gridCol w="3004457">
                  <a:extLst>
                    <a:ext uri="{9D8B030D-6E8A-4147-A177-3AD203B41FA5}">
                      <a16:colId xmlns:a16="http://schemas.microsoft.com/office/drawing/2014/main" val="230380853"/>
                    </a:ext>
                  </a:extLst>
                </a:gridCol>
                <a:gridCol w="3425371">
                  <a:extLst>
                    <a:ext uri="{9D8B030D-6E8A-4147-A177-3AD203B41FA5}">
                      <a16:colId xmlns:a16="http://schemas.microsoft.com/office/drawing/2014/main" val="1175325923"/>
                    </a:ext>
                  </a:extLst>
                </a:gridCol>
              </a:tblGrid>
              <a:tr h="457958">
                <a:tc>
                  <a:txBody>
                    <a:bodyPr/>
                    <a:lstStyle/>
                    <a:p>
                      <a:pPr algn="ctr">
                        <a:lnSpc>
                          <a:spcPct val="107000"/>
                        </a:lnSpc>
                        <a:spcAft>
                          <a:spcPts val="800"/>
                        </a:spcAft>
                      </a:pPr>
                      <a:r>
                        <a:rPr lang="en-GB" sz="1400" kern="0">
                          <a:solidFill>
                            <a:srgbClr val="C00000"/>
                          </a:solidFill>
                          <a:effectLst/>
                          <a:latin typeface="+mn-lt"/>
                        </a:rPr>
                        <a:t>Topic</a:t>
                      </a:r>
                      <a:endParaRPr lang="en-GB" sz="1400" kern="100">
                        <a:solidFill>
                          <a:srgbClr val="C00000"/>
                        </a:solidFill>
                        <a:effectLst/>
                        <a:latin typeface="+mn-lt"/>
                        <a:ea typeface="Calibri" panose="020F0502020204030204" pitchFamily="34" charset="0"/>
                        <a:cs typeface="Times New Roman" panose="02020603050405020304" pitchFamily="18" charset="0"/>
                      </a:endParaRPr>
                    </a:p>
                  </a:txBody>
                  <a:tcPr marL="7144" marR="7144" marT="7144" marB="7144"/>
                </a:tc>
                <a:tc>
                  <a:txBody>
                    <a:bodyPr/>
                    <a:lstStyle/>
                    <a:p>
                      <a:pPr algn="ctr">
                        <a:lnSpc>
                          <a:spcPct val="107000"/>
                        </a:lnSpc>
                        <a:spcAft>
                          <a:spcPts val="800"/>
                        </a:spcAft>
                      </a:pPr>
                      <a:r>
                        <a:rPr lang="en-GB" sz="1400" kern="0">
                          <a:solidFill>
                            <a:srgbClr val="C00000"/>
                          </a:solidFill>
                          <a:effectLst/>
                          <a:latin typeface="+mn-lt"/>
                        </a:rPr>
                        <a:t>Do . . .</a:t>
                      </a:r>
                      <a:endParaRPr lang="en-GB" sz="1400" kern="100">
                        <a:solidFill>
                          <a:srgbClr val="C00000"/>
                        </a:solidFill>
                        <a:effectLst/>
                        <a:latin typeface="+mn-lt"/>
                        <a:ea typeface="Calibri" panose="020F0502020204030204" pitchFamily="34" charset="0"/>
                        <a:cs typeface="Times New Roman" panose="02020603050405020304" pitchFamily="18" charset="0"/>
                      </a:endParaRPr>
                    </a:p>
                  </a:txBody>
                  <a:tcPr marL="7144" marR="7144" marT="7144" marB="7144"/>
                </a:tc>
                <a:tc>
                  <a:txBody>
                    <a:bodyPr/>
                    <a:lstStyle/>
                    <a:p>
                      <a:pPr algn="ctr">
                        <a:lnSpc>
                          <a:spcPct val="107000"/>
                        </a:lnSpc>
                        <a:spcAft>
                          <a:spcPts val="800"/>
                        </a:spcAft>
                      </a:pPr>
                      <a:r>
                        <a:rPr lang="en-GB" sz="1400" kern="0">
                          <a:solidFill>
                            <a:srgbClr val="C00000"/>
                          </a:solidFill>
                          <a:effectLst/>
                          <a:latin typeface="+mn-lt"/>
                        </a:rPr>
                        <a:t>Don’t . . .</a:t>
                      </a:r>
                      <a:endParaRPr lang="en-GB" sz="1400" kern="100">
                        <a:solidFill>
                          <a:srgbClr val="C00000"/>
                        </a:solidFill>
                        <a:effectLst/>
                        <a:latin typeface="+mn-lt"/>
                        <a:ea typeface="Calibri" panose="020F0502020204030204" pitchFamily="34" charset="0"/>
                        <a:cs typeface="Times New Roman" panose="02020603050405020304" pitchFamily="18" charset="0"/>
                      </a:endParaRPr>
                    </a:p>
                  </a:txBody>
                  <a:tcPr marL="7144" marR="7144" marT="7144" marB="7144"/>
                </a:tc>
                <a:extLst>
                  <a:ext uri="{0D108BD9-81ED-4DB2-BD59-A6C34878D82A}">
                    <a16:rowId xmlns:a16="http://schemas.microsoft.com/office/drawing/2014/main" val="1620793348"/>
                  </a:ext>
                </a:extLst>
              </a:tr>
              <a:tr h="578419">
                <a:tc>
                  <a:txBody>
                    <a:bodyPr/>
                    <a:lstStyle/>
                    <a:p>
                      <a:pPr>
                        <a:lnSpc>
                          <a:spcPct val="107000"/>
                        </a:lnSpc>
                        <a:spcAft>
                          <a:spcPts val="800"/>
                        </a:spcAft>
                      </a:pPr>
                      <a:r>
                        <a:rPr lang="en-GB" sz="1400" kern="0">
                          <a:solidFill>
                            <a:srgbClr val="C00000"/>
                          </a:solidFill>
                          <a:effectLst/>
                          <a:latin typeface="+mn-lt"/>
                        </a:rPr>
                        <a:t>Clarity</a:t>
                      </a:r>
                      <a:endParaRPr lang="en-GB" sz="1400" kern="100">
                        <a:solidFill>
                          <a:srgbClr val="C00000"/>
                        </a:solidFill>
                        <a:effectLst/>
                        <a:latin typeface="+mn-lt"/>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400" kern="0" dirty="0">
                          <a:solidFill>
                            <a:srgbClr val="002060"/>
                          </a:solidFill>
                          <a:effectLst/>
                          <a:latin typeface="+mn-lt"/>
                        </a:rPr>
                        <a:t>Ask whether you have made the information clear.</a:t>
                      </a:r>
                      <a:endParaRPr lang="en-GB" sz="1400" kern="100" dirty="0">
                        <a:solidFill>
                          <a:srgbClr val="002060"/>
                        </a:solidFill>
                        <a:effectLst/>
                        <a:latin typeface="+mn-lt"/>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400" kern="0">
                          <a:effectLst/>
                          <a:latin typeface="+mn-lt"/>
                        </a:rPr>
                        <a:t>Assume you have been understood.</a:t>
                      </a:r>
                      <a:endParaRPr lang="en-GB" sz="1400" kern="100">
                        <a:effectLst/>
                        <a:latin typeface="+mn-lt"/>
                        <a:ea typeface="Calibri" panose="020F0502020204030204" pitchFamily="34" charset="0"/>
                        <a:cs typeface="Times New Roman" panose="02020603050405020304" pitchFamily="18" charset="0"/>
                      </a:endParaRPr>
                    </a:p>
                  </a:txBody>
                  <a:tcPr marL="7144" marR="7144" marT="7144" marB="7144"/>
                </a:tc>
                <a:extLst>
                  <a:ext uri="{0D108BD9-81ED-4DB2-BD59-A6C34878D82A}">
                    <a16:rowId xmlns:a16="http://schemas.microsoft.com/office/drawing/2014/main" val="402319378"/>
                  </a:ext>
                </a:extLst>
              </a:tr>
              <a:tr h="641398">
                <a:tc>
                  <a:txBody>
                    <a:bodyPr/>
                    <a:lstStyle/>
                    <a:p>
                      <a:pPr>
                        <a:lnSpc>
                          <a:spcPct val="107000"/>
                        </a:lnSpc>
                        <a:spcAft>
                          <a:spcPts val="800"/>
                        </a:spcAft>
                      </a:pPr>
                      <a:r>
                        <a:rPr lang="en-GB" sz="1400" kern="0">
                          <a:solidFill>
                            <a:srgbClr val="C00000"/>
                          </a:solidFill>
                          <a:effectLst/>
                          <a:latin typeface="+mn-lt"/>
                        </a:rPr>
                        <a:t>Abstractions</a:t>
                      </a:r>
                      <a:endParaRPr lang="en-GB" sz="1400" kern="100">
                        <a:solidFill>
                          <a:srgbClr val="C00000"/>
                        </a:solidFill>
                        <a:effectLst/>
                        <a:latin typeface="+mn-lt"/>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400" kern="0" dirty="0">
                          <a:solidFill>
                            <a:srgbClr val="002060"/>
                          </a:solidFill>
                          <a:effectLst/>
                          <a:latin typeface="+mn-lt"/>
                        </a:rPr>
                        <a:t>Use examples or analogies to establish a common understanding.</a:t>
                      </a:r>
                      <a:endParaRPr lang="en-GB" sz="1400" kern="100" dirty="0">
                        <a:solidFill>
                          <a:srgbClr val="002060"/>
                        </a:solidFill>
                        <a:effectLst/>
                        <a:latin typeface="+mn-lt"/>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400" kern="0">
                          <a:effectLst/>
                          <a:latin typeface="+mn-lt"/>
                        </a:rPr>
                        <a:t>Assume the audience understands the complexity of the situation.</a:t>
                      </a:r>
                      <a:endParaRPr lang="en-GB" sz="1400" kern="100">
                        <a:effectLst/>
                        <a:latin typeface="+mn-lt"/>
                        <a:ea typeface="Calibri" panose="020F0502020204030204" pitchFamily="34" charset="0"/>
                        <a:cs typeface="Times New Roman" panose="02020603050405020304" pitchFamily="18" charset="0"/>
                      </a:endParaRPr>
                    </a:p>
                  </a:txBody>
                  <a:tcPr marL="7144" marR="7144" marT="7144" marB="7144"/>
                </a:tc>
                <a:extLst>
                  <a:ext uri="{0D108BD9-81ED-4DB2-BD59-A6C34878D82A}">
                    <a16:rowId xmlns:a16="http://schemas.microsoft.com/office/drawing/2014/main" val="2459669595"/>
                  </a:ext>
                </a:extLst>
              </a:tr>
              <a:tr h="457958">
                <a:tc>
                  <a:txBody>
                    <a:bodyPr/>
                    <a:lstStyle/>
                    <a:p>
                      <a:pPr>
                        <a:lnSpc>
                          <a:spcPct val="107000"/>
                        </a:lnSpc>
                        <a:spcAft>
                          <a:spcPts val="800"/>
                        </a:spcAft>
                      </a:pPr>
                      <a:r>
                        <a:rPr lang="en-GB" sz="1400" kern="0">
                          <a:solidFill>
                            <a:srgbClr val="C00000"/>
                          </a:solidFill>
                          <a:effectLst/>
                          <a:latin typeface="+mn-lt"/>
                        </a:rPr>
                        <a:t>Hypothetical traps</a:t>
                      </a:r>
                      <a:endParaRPr lang="en-GB" sz="1400" kern="100">
                        <a:solidFill>
                          <a:srgbClr val="C00000"/>
                        </a:solidFill>
                        <a:effectLst/>
                        <a:latin typeface="+mn-lt"/>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400" kern="0" dirty="0">
                          <a:solidFill>
                            <a:srgbClr val="002060"/>
                          </a:solidFill>
                          <a:effectLst/>
                          <a:latin typeface="+mn-lt"/>
                        </a:rPr>
                        <a:t>Focus on the facts at hand.</a:t>
                      </a:r>
                      <a:endParaRPr lang="en-GB" sz="1400" kern="100" dirty="0">
                        <a:solidFill>
                          <a:srgbClr val="002060"/>
                        </a:solidFill>
                        <a:effectLst/>
                        <a:latin typeface="+mn-lt"/>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400" kern="0">
                          <a:effectLst/>
                          <a:latin typeface="+mn-lt"/>
                        </a:rPr>
                        <a:t>Speculate on hypothetical situations.</a:t>
                      </a:r>
                      <a:endParaRPr lang="en-GB" sz="1400" kern="100">
                        <a:effectLst/>
                        <a:latin typeface="+mn-lt"/>
                        <a:ea typeface="Calibri" panose="020F0502020204030204" pitchFamily="34" charset="0"/>
                        <a:cs typeface="Times New Roman" panose="02020603050405020304" pitchFamily="18" charset="0"/>
                      </a:endParaRPr>
                    </a:p>
                  </a:txBody>
                  <a:tcPr marL="7144" marR="7144" marT="7144" marB="7144"/>
                </a:tc>
                <a:extLst>
                  <a:ext uri="{0D108BD9-81ED-4DB2-BD59-A6C34878D82A}">
                    <a16:rowId xmlns:a16="http://schemas.microsoft.com/office/drawing/2014/main" val="4201008248"/>
                  </a:ext>
                </a:extLst>
              </a:tr>
              <a:tr h="866346">
                <a:tc>
                  <a:txBody>
                    <a:bodyPr/>
                    <a:lstStyle/>
                    <a:p>
                      <a:pPr>
                        <a:lnSpc>
                          <a:spcPct val="107000"/>
                        </a:lnSpc>
                        <a:spcAft>
                          <a:spcPts val="800"/>
                        </a:spcAft>
                      </a:pPr>
                      <a:r>
                        <a:rPr lang="en-GB" sz="1400" kern="0">
                          <a:solidFill>
                            <a:srgbClr val="C00000"/>
                          </a:solidFill>
                          <a:effectLst/>
                          <a:latin typeface="+mn-lt"/>
                        </a:rPr>
                        <a:t>Promises</a:t>
                      </a:r>
                      <a:endParaRPr lang="en-GB" sz="1400" kern="100">
                        <a:solidFill>
                          <a:srgbClr val="C00000"/>
                        </a:solidFill>
                        <a:effectLst/>
                        <a:latin typeface="+mn-lt"/>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400" kern="0" dirty="0">
                          <a:solidFill>
                            <a:srgbClr val="002060"/>
                          </a:solidFill>
                          <a:effectLst/>
                          <a:latin typeface="+mn-lt"/>
                        </a:rPr>
                        <a:t>Promise only what you can deliver; set and follow strict deadlines.</a:t>
                      </a:r>
                      <a:endParaRPr lang="en-GB" sz="1400" kern="100" dirty="0">
                        <a:solidFill>
                          <a:srgbClr val="002060"/>
                        </a:solidFill>
                        <a:effectLst/>
                        <a:latin typeface="+mn-lt"/>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400" kern="0">
                          <a:effectLst/>
                          <a:latin typeface="+mn-lt"/>
                        </a:rPr>
                        <a:t>Make promises you cannot keep or fail to follow through on promises made.</a:t>
                      </a:r>
                      <a:endParaRPr lang="en-GB" sz="1400" kern="100">
                        <a:effectLst/>
                        <a:latin typeface="+mn-lt"/>
                        <a:ea typeface="Calibri" panose="020F0502020204030204" pitchFamily="34" charset="0"/>
                        <a:cs typeface="Times New Roman" panose="02020603050405020304" pitchFamily="18" charset="0"/>
                      </a:endParaRPr>
                    </a:p>
                  </a:txBody>
                  <a:tcPr marL="7144" marR="7144" marT="7144" marB="7144"/>
                </a:tc>
                <a:extLst>
                  <a:ext uri="{0D108BD9-81ED-4DB2-BD59-A6C34878D82A}">
                    <a16:rowId xmlns:a16="http://schemas.microsoft.com/office/drawing/2014/main" val="1989288950"/>
                  </a:ext>
                </a:extLst>
              </a:tr>
              <a:tr h="584568">
                <a:tc>
                  <a:txBody>
                    <a:bodyPr/>
                    <a:lstStyle/>
                    <a:p>
                      <a:pPr>
                        <a:lnSpc>
                          <a:spcPct val="107000"/>
                        </a:lnSpc>
                        <a:spcAft>
                          <a:spcPts val="800"/>
                        </a:spcAft>
                      </a:pPr>
                      <a:r>
                        <a:rPr lang="en-GB" sz="1400" kern="0">
                          <a:solidFill>
                            <a:srgbClr val="C00000"/>
                          </a:solidFill>
                          <a:effectLst/>
                          <a:latin typeface="+mn-lt"/>
                        </a:rPr>
                        <a:t>Risk</a:t>
                      </a:r>
                      <a:endParaRPr lang="en-GB" sz="1400" kern="100">
                        <a:solidFill>
                          <a:srgbClr val="C00000"/>
                        </a:solidFill>
                        <a:effectLst/>
                        <a:latin typeface="+mn-lt"/>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400" kern="0" dirty="0">
                          <a:solidFill>
                            <a:srgbClr val="002060"/>
                          </a:solidFill>
                          <a:effectLst/>
                          <a:latin typeface="+mn-lt"/>
                        </a:rPr>
                        <a:t>Give the best estimation, on the basis of the science, of the risk.</a:t>
                      </a:r>
                      <a:endParaRPr lang="en-GB" sz="1400" kern="100" dirty="0">
                        <a:solidFill>
                          <a:srgbClr val="002060"/>
                        </a:solidFill>
                        <a:effectLst/>
                        <a:latin typeface="+mn-lt"/>
                        <a:ea typeface="Calibri" panose="020F0502020204030204" pitchFamily="34" charset="0"/>
                        <a:cs typeface="Times New Roman" panose="02020603050405020304" pitchFamily="18" charset="0"/>
                      </a:endParaRPr>
                    </a:p>
                  </a:txBody>
                  <a:tcPr marL="7144" marR="7144" marT="7144" marB="7144"/>
                </a:tc>
                <a:tc>
                  <a:txBody>
                    <a:bodyPr/>
                    <a:lstStyle/>
                    <a:p>
                      <a:pPr>
                        <a:lnSpc>
                          <a:spcPct val="107000"/>
                        </a:lnSpc>
                        <a:spcAft>
                          <a:spcPts val="800"/>
                        </a:spcAft>
                      </a:pPr>
                      <a:r>
                        <a:rPr lang="en-GB" sz="1400" kern="0">
                          <a:effectLst/>
                          <a:latin typeface="+mn-lt"/>
                        </a:rPr>
                        <a:t>State absolutes or expect the general public to understand risk numbers.</a:t>
                      </a:r>
                      <a:endParaRPr lang="en-GB" sz="1400" kern="100">
                        <a:effectLst/>
                        <a:latin typeface="+mn-lt"/>
                        <a:ea typeface="Calibri" panose="020F0502020204030204" pitchFamily="34" charset="0"/>
                        <a:cs typeface="Times New Roman" panose="02020603050405020304" pitchFamily="18" charset="0"/>
                      </a:endParaRPr>
                    </a:p>
                  </a:txBody>
                  <a:tcPr marL="7144" marR="7144" marT="7144" marB="7144"/>
                </a:tc>
                <a:extLst>
                  <a:ext uri="{0D108BD9-81ED-4DB2-BD59-A6C34878D82A}">
                    <a16:rowId xmlns:a16="http://schemas.microsoft.com/office/drawing/2014/main" val="482004458"/>
                  </a:ext>
                </a:extLst>
              </a:tr>
              <a:tr h="1156997">
                <a:tc>
                  <a:txBody>
                    <a:bodyPr/>
                    <a:lstStyle/>
                    <a:p>
                      <a:pPr>
                        <a:lnSpc>
                          <a:spcPct val="107000"/>
                        </a:lnSpc>
                        <a:spcAft>
                          <a:spcPts val="800"/>
                        </a:spcAft>
                      </a:pPr>
                      <a:r>
                        <a:rPr lang="en-GB" sz="1400" kern="0">
                          <a:solidFill>
                            <a:srgbClr val="C00000"/>
                          </a:solidFill>
                          <a:effectLst/>
                          <a:latin typeface="+mn-lt"/>
                          <a:ea typeface="Times New Roman" panose="02020603050405020304" pitchFamily="18" charset="0"/>
                          <a:cs typeface="Calibri" panose="020F0502020204030204" pitchFamily="34" charset="0"/>
                        </a:rPr>
                        <a:t>Data</a:t>
                      </a:r>
                      <a:endParaRPr lang="en-GB" sz="1400" kern="100">
                        <a:solidFill>
                          <a:srgbClr val="C00000"/>
                        </a:solidFill>
                        <a:effectLst/>
                        <a:latin typeface="+mn-lt"/>
                        <a:ea typeface="Calibri" panose="020F0502020204030204" pitchFamily="34" charset="0"/>
                        <a:cs typeface="Calibri" panose="020F0502020204030204" pitchFamily="34" charset="0"/>
                      </a:endParaRPr>
                    </a:p>
                  </a:txBody>
                  <a:tcPr marL="7144" marR="7144" marT="7144" marB="7144"/>
                </a:tc>
                <a:tc>
                  <a:txBody>
                    <a:bodyPr/>
                    <a:lstStyle/>
                    <a:p>
                      <a:pPr>
                        <a:lnSpc>
                          <a:spcPct val="107000"/>
                        </a:lnSpc>
                        <a:spcAft>
                          <a:spcPts val="800"/>
                        </a:spcAft>
                      </a:pPr>
                      <a:r>
                        <a:rPr lang="en-GB" sz="1400" kern="0" dirty="0">
                          <a:solidFill>
                            <a:srgbClr val="002060"/>
                          </a:solidFill>
                          <a:effectLst/>
                          <a:latin typeface="+mn-lt"/>
                          <a:ea typeface="Times New Roman" panose="02020603050405020304" pitchFamily="18" charset="0"/>
                          <a:cs typeface="Calibri" panose="020F0502020204030204" pitchFamily="34" charset="0"/>
                        </a:rPr>
                        <a:t>Emphasize performance, trends, and achievements; explain what you are going to do to improve, especially if the numbers are frightening.</a:t>
                      </a:r>
                      <a:endParaRPr lang="en-GB" sz="1400" kern="100" dirty="0">
                        <a:solidFill>
                          <a:srgbClr val="002060"/>
                        </a:solidFill>
                        <a:effectLst/>
                        <a:latin typeface="+mn-lt"/>
                        <a:ea typeface="Calibri" panose="020F0502020204030204" pitchFamily="34" charset="0"/>
                        <a:cs typeface="Calibri" panose="020F0502020204030204" pitchFamily="34" charset="0"/>
                      </a:endParaRPr>
                    </a:p>
                  </a:txBody>
                  <a:tcPr marL="7144" marR="7144" marT="7144" marB="7144"/>
                </a:tc>
                <a:tc>
                  <a:txBody>
                    <a:bodyPr/>
                    <a:lstStyle/>
                    <a:p>
                      <a:pPr>
                        <a:lnSpc>
                          <a:spcPct val="107000"/>
                        </a:lnSpc>
                        <a:spcAft>
                          <a:spcPts val="800"/>
                        </a:spcAft>
                      </a:pPr>
                      <a:r>
                        <a:rPr lang="en-GB" sz="1400" kern="0" dirty="0">
                          <a:solidFill>
                            <a:srgbClr val="212529"/>
                          </a:solidFill>
                          <a:effectLst/>
                          <a:latin typeface="+mn-lt"/>
                          <a:ea typeface="Times New Roman" panose="02020603050405020304" pitchFamily="18" charset="0"/>
                          <a:cs typeface="Calibri" panose="020F0502020204030204" pitchFamily="34" charset="0"/>
                        </a:rPr>
                        <a:t>Place blame elsewhere or turn the conversation into an attack on the accuracy of the numbers or the system.</a:t>
                      </a:r>
                      <a:endParaRPr lang="en-GB" sz="1400" kern="100" dirty="0">
                        <a:effectLst/>
                        <a:latin typeface="+mn-lt"/>
                        <a:ea typeface="Calibri" panose="020F0502020204030204" pitchFamily="34" charset="0"/>
                        <a:cs typeface="Calibri" panose="020F0502020204030204" pitchFamily="34" charset="0"/>
                      </a:endParaRPr>
                    </a:p>
                  </a:txBody>
                  <a:tcPr marL="7144" marR="7144" marT="7144" marB="7144"/>
                </a:tc>
                <a:extLst>
                  <a:ext uri="{0D108BD9-81ED-4DB2-BD59-A6C34878D82A}">
                    <a16:rowId xmlns:a16="http://schemas.microsoft.com/office/drawing/2014/main" val="2882370436"/>
                  </a:ext>
                </a:extLst>
              </a:tr>
            </a:tbl>
          </a:graphicData>
        </a:graphic>
      </p:graphicFrame>
    </p:spTree>
    <p:extLst>
      <p:ext uri="{BB962C8B-B14F-4D97-AF65-F5344CB8AC3E}">
        <p14:creationId xmlns:p14="http://schemas.microsoft.com/office/powerpoint/2010/main" val="36271806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1F4F3-1BAA-220C-47FD-EECD7BD08511}"/>
              </a:ext>
            </a:extLst>
          </p:cNvPr>
          <p:cNvSpPr>
            <a:spLocks noGrp="1"/>
          </p:cNvSpPr>
          <p:nvPr>
            <p:ph type="title"/>
          </p:nvPr>
        </p:nvSpPr>
        <p:spPr/>
        <p:txBody>
          <a:bodyPr/>
          <a:lstStyle/>
          <a:p>
            <a:r>
              <a:rPr lang="en-GB"/>
              <a:t>Now for the real world…</a:t>
            </a:r>
          </a:p>
        </p:txBody>
      </p:sp>
      <p:sp>
        <p:nvSpPr>
          <p:cNvPr id="5" name="Content Placeholder 4">
            <a:extLst>
              <a:ext uri="{FF2B5EF4-FFF2-40B4-BE49-F238E27FC236}">
                <a16:creationId xmlns:a16="http://schemas.microsoft.com/office/drawing/2014/main" id="{9D0742A1-4EE5-D949-BC91-5AF2664CF6BB}"/>
              </a:ext>
            </a:extLst>
          </p:cNvPr>
          <p:cNvSpPr>
            <a:spLocks noGrp="1"/>
          </p:cNvSpPr>
          <p:nvPr>
            <p:ph idx="1"/>
          </p:nvPr>
        </p:nvSpPr>
        <p:spPr/>
        <p:txBody>
          <a:bodyPr/>
          <a:lstStyle/>
          <a:p>
            <a:endParaRPr lang="en-GB"/>
          </a:p>
        </p:txBody>
      </p:sp>
      <p:pic>
        <p:nvPicPr>
          <p:cNvPr id="6" name="Picture 2" descr="Image result for hofstede cultural dimensions">
            <a:extLst>
              <a:ext uri="{FF2B5EF4-FFF2-40B4-BE49-F238E27FC236}">
                <a16:creationId xmlns:a16="http://schemas.microsoft.com/office/drawing/2014/main" id="{AFAAC798-710E-8540-B4BE-F297FBD65883}"/>
              </a:ext>
            </a:extLst>
          </p:cNvPr>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l="13096" r="13083"/>
          <a:stretch/>
        </p:blipFill>
        <p:spPr bwMode="auto">
          <a:xfrm>
            <a:off x="4289046" y="1846601"/>
            <a:ext cx="4626354" cy="351746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www.wisepress.com/images/items/large/9780071664189.jpg">
            <a:extLst>
              <a:ext uri="{FF2B5EF4-FFF2-40B4-BE49-F238E27FC236}">
                <a16:creationId xmlns:a16="http://schemas.microsoft.com/office/drawing/2014/main" id="{46A5B25B-A4B0-7846-B96B-73E6C546AAFE}"/>
              </a:ext>
            </a:extLst>
          </p:cNvPr>
          <p:cNvPicPr>
            <a:picLocks noChangeAspect="1" noChangeArrowheads="1"/>
          </p:cNvPicPr>
          <p:nvPr/>
        </p:nvPicPr>
        <p:blipFill>
          <a:blip r:embed="rId3" cstate="email"/>
          <a:srcRect/>
          <a:stretch>
            <a:fillRect/>
          </a:stretch>
        </p:blipFill>
        <p:spPr bwMode="auto">
          <a:xfrm>
            <a:off x="1111197" y="2326917"/>
            <a:ext cx="2261018" cy="3373771"/>
          </a:xfrm>
          <a:prstGeom prst="rect">
            <a:avLst/>
          </a:prstGeom>
          <a:noFill/>
          <a:ln w="9525">
            <a:noFill/>
            <a:miter lim="800000"/>
            <a:headEnd/>
            <a:tailEnd/>
          </a:ln>
        </p:spPr>
      </p:pic>
      <p:pic>
        <p:nvPicPr>
          <p:cNvPr id="8" name="Picture 7" descr="http://t2.gstatic.com/images?q=tbn:ANd9GcQeroTZMUnlNEX6V0bZ6s3HXx_O_pni7nYDaUEFPMIem93YCypN">
            <a:extLst>
              <a:ext uri="{FF2B5EF4-FFF2-40B4-BE49-F238E27FC236}">
                <a16:creationId xmlns:a16="http://schemas.microsoft.com/office/drawing/2014/main" id="{CAE999B6-34A9-5042-B550-7E255EA53D58}"/>
              </a:ext>
            </a:extLst>
          </p:cNvPr>
          <p:cNvPicPr>
            <a:picLocks noChangeAspect="1" noChangeArrowheads="1"/>
          </p:cNvPicPr>
          <p:nvPr/>
        </p:nvPicPr>
        <p:blipFill>
          <a:blip r:embed="rId4" cstate="email"/>
          <a:srcRect/>
          <a:stretch>
            <a:fillRect/>
          </a:stretch>
        </p:blipFill>
        <p:spPr bwMode="auto">
          <a:xfrm>
            <a:off x="3575806" y="2125267"/>
            <a:ext cx="910835" cy="1000187"/>
          </a:xfrm>
          <a:prstGeom prst="rect">
            <a:avLst/>
          </a:prstGeom>
          <a:noFill/>
          <a:ln w="25400">
            <a:solidFill>
              <a:srgbClr val="FF0000"/>
            </a:solidFill>
            <a:miter lim="800000"/>
            <a:headEnd/>
            <a:tailEnd/>
          </a:ln>
        </p:spPr>
      </p:pic>
      <p:sp>
        <p:nvSpPr>
          <p:cNvPr id="9" name="Rounded Rectangle 8">
            <a:extLst>
              <a:ext uri="{FF2B5EF4-FFF2-40B4-BE49-F238E27FC236}">
                <a16:creationId xmlns:a16="http://schemas.microsoft.com/office/drawing/2014/main" id="{76068BC7-FF78-EC4B-A11A-23426063C97B}"/>
              </a:ext>
            </a:extLst>
          </p:cNvPr>
          <p:cNvSpPr/>
          <p:nvPr/>
        </p:nvSpPr>
        <p:spPr>
          <a:xfrm>
            <a:off x="1379088" y="5059408"/>
            <a:ext cx="1714512" cy="267893"/>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cxnSp>
        <p:nvCxnSpPr>
          <p:cNvPr id="10" name="Straight Connector 9">
            <a:extLst>
              <a:ext uri="{FF2B5EF4-FFF2-40B4-BE49-F238E27FC236}">
                <a16:creationId xmlns:a16="http://schemas.microsoft.com/office/drawing/2014/main" id="{70CFAD3B-0FCB-6649-936F-965F0E679ADA}"/>
              </a:ext>
            </a:extLst>
          </p:cNvPr>
          <p:cNvCxnSpPr>
            <a:endCxn id="8" idx="2"/>
          </p:cNvCxnSpPr>
          <p:nvPr/>
        </p:nvCxnSpPr>
        <p:spPr>
          <a:xfrm flipV="1">
            <a:off x="3093601" y="3125452"/>
            <a:ext cx="937624" cy="193395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22521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675" y="428760"/>
            <a:ext cx="6172200" cy="536122"/>
          </a:xfrm>
        </p:spPr>
        <p:txBody>
          <a:bodyPr/>
          <a:lstStyle/>
          <a:p>
            <a:r>
              <a:rPr lang="en-US"/>
              <a:t>Power distance</a:t>
            </a:r>
          </a:p>
        </p:txBody>
      </p:sp>
      <p:sp>
        <p:nvSpPr>
          <p:cNvPr id="3" name="Content Placeholder 2"/>
          <p:cNvSpPr>
            <a:spLocks noGrp="1"/>
          </p:cNvSpPr>
          <p:nvPr>
            <p:ph idx="1"/>
          </p:nvPr>
        </p:nvSpPr>
        <p:spPr>
          <a:xfrm>
            <a:off x="620675" y="1414463"/>
            <a:ext cx="7886700" cy="4290819"/>
          </a:xfrm>
        </p:spPr>
        <p:txBody>
          <a:bodyPr>
            <a:normAutofit/>
          </a:bodyPr>
          <a:lstStyle/>
          <a:p>
            <a:pPr>
              <a:lnSpc>
                <a:spcPct val="100000"/>
              </a:lnSpc>
            </a:pPr>
            <a:r>
              <a:rPr lang="en-US"/>
              <a:t>Hierarchy, hierarchy, hierarchy….</a:t>
            </a:r>
          </a:p>
          <a:p>
            <a:pPr marL="0" indent="0">
              <a:lnSpc>
                <a:spcPct val="100000"/>
              </a:lnSpc>
              <a:buNone/>
            </a:pPr>
            <a:endParaRPr lang="en-US"/>
          </a:p>
          <a:p>
            <a:pPr marL="0" indent="0">
              <a:lnSpc>
                <a:spcPct val="100000"/>
              </a:lnSpc>
              <a:buNone/>
            </a:pPr>
            <a:r>
              <a:rPr lang="en-US"/>
              <a:t>In HIGH power distance countries:</a:t>
            </a:r>
          </a:p>
          <a:p>
            <a:pPr>
              <a:lnSpc>
                <a:spcPct val="100000"/>
              </a:lnSpc>
            </a:pPr>
            <a:r>
              <a:rPr lang="en-US"/>
              <a:t>Power holders</a:t>
            </a:r>
          </a:p>
          <a:p>
            <a:pPr lvl="2">
              <a:lnSpc>
                <a:spcPct val="100000"/>
              </a:lnSpc>
            </a:pPr>
            <a:r>
              <a:rPr lang="en-US"/>
              <a:t>Make the important decisions</a:t>
            </a:r>
          </a:p>
          <a:p>
            <a:pPr lvl="2">
              <a:lnSpc>
                <a:spcPct val="100000"/>
              </a:lnSpc>
            </a:pPr>
            <a:r>
              <a:rPr lang="en-US"/>
              <a:t>Do not regard consultation as mandatory nor, in many cases, useful</a:t>
            </a:r>
          </a:p>
          <a:p>
            <a:pPr>
              <a:lnSpc>
                <a:spcPct val="100000"/>
              </a:lnSpc>
            </a:pPr>
            <a:r>
              <a:rPr lang="en-US"/>
              <a:t>Less powerful members</a:t>
            </a:r>
          </a:p>
          <a:p>
            <a:pPr lvl="2">
              <a:lnSpc>
                <a:spcPct val="100000"/>
              </a:lnSpc>
            </a:pPr>
            <a:r>
              <a:rPr lang="en-US"/>
              <a:t>Defer decision making as well as ownership and responsibility for outcomes</a:t>
            </a:r>
          </a:p>
        </p:txBody>
      </p:sp>
    </p:spTree>
    <p:custDataLst>
      <p:tags r:id="rId1"/>
    </p:custDataLst>
    <p:extLst>
      <p:ext uri="{BB962C8B-B14F-4D97-AF65-F5344CB8AC3E}">
        <p14:creationId xmlns:p14="http://schemas.microsoft.com/office/powerpoint/2010/main" val="11138324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ernie8"/>
          <p:cNvPicPr>
            <a:picLocks noChangeAspect="1" noChangeArrowheads="1"/>
          </p:cNvPicPr>
          <p:nvPr/>
        </p:nvPicPr>
        <p:blipFill>
          <a:blip r:embed="rId2" cstate="print"/>
          <a:srcRect/>
          <a:stretch>
            <a:fillRect/>
          </a:stretch>
        </p:blipFill>
        <p:spPr bwMode="auto">
          <a:xfrm>
            <a:off x="685800" y="1106091"/>
            <a:ext cx="2890838" cy="1285875"/>
          </a:xfrm>
          <a:prstGeom prst="rect">
            <a:avLst/>
          </a:prstGeom>
          <a:noFill/>
          <a:ln w="9525">
            <a:noFill/>
            <a:miter lim="800000"/>
            <a:headEnd/>
            <a:tailEnd/>
          </a:ln>
        </p:spPr>
      </p:pic>
      <p:sp>
        <p:nvSpPr>
          <p:cNvPr id="36867" name="Rectangle 3"/>
          <p:cNvSpPr>
            <a:spLocks noGrp="1" noChangeArrowheads="1"/>
          </p:cNvSpPr>
          <p:nvPr>
            <p:ph type="title"/>
          </p:nvPr>
        </p:nvSpPr>
        <p:spPr>
          <a:xfrm>
            <a:off x="595999" y="248841"/>
            <a:ext cx="5357813" cy="857250"/>
          </a:xfrm>
        </p:spPr>
        <p:txBody>
          <a:bodyPr/>
          <a:lstStyle/>
          <a:p>
            <a:r>
              <a:rPr lang="en-GB"/>
              <a:t>Uncertainty Avoidance</a:t>
            </a:r>
          </a:p>
        </p:txBody>
      </p:sp>
      <p:sp>
        <p:nvSpPr>
          <p:cNvPr id="90116" name="Rectangle 4"/>
          <p:cNvSpPr>
            <a:spLocks noGrp="1" noChangeArrowheads="1"/>
          </p:cNvSpPr>
          <p:nvPr>
            <p:ph type="body" idx="1"/>
          </p:nvPr>
        </p:nvSpPr>
        <p:spPr>
          <a:xfrm>
            <a:off x="685800" y="2728913"/>
            <a:ext cx="7985502" cy="3164698"/>
          </a:xfrm>
        </p:spPr>
        <p:txBody>
          <a:bodyPr>
            <a:normAutofit/>
          </a:bodyPr>
          <a:lstStyle/>
          <a:p>
            <a:pPr>
              <a:lnSpc>
                <a:spcPct val="100000"/>
              </a:lnSpc>
            </a:pPr>
            <a:r>
              <a:rPr lang="en-GB" dirty="0"/>
              <a:t>Respond best to situations of certainty </a:t>
            </a:r>
          </a:p>
          <a:p>
            <a:pPr lvl="2">
              <a:lnSpc>
                <a:spcPct val="100000"/>
              </a:lnSpc>
            </a:pPr>
            <a:r>
              <a:rPr lang="en-GB" dirty="0"/>
              <a:t>Reactive not pro-active; </a:t>
            </a:r>
          </a:p>
          <a:p>
            <a:pPr lvl="2">
              <a:lnSpc>
                <a:spcPct val="100000"/>
              </a:lnSpc>
            </a:pPr>
            <a:r>
              <a:rPr lang="en-GB" dirty="0"/>
              <a:t>Crisis management as opposed to business planning</a:t>
            </a:r>
          </a:p>
          <a:p>
            <a:pPr>
              <a:lnSpc>
                <a:spcPct val="100000"/>
              </a:lnSpc>
            </a:pPr>
            <a:r>
              <a:rPr lang="en-GB" dirty="0"/>
              <a:t>Dogmas common</a:t>
            </a:r>
          </a:p>
          <a:p>
            <a:pPr lvl="2">
              <a:lnSpc>
                <a:spcPct val="100000"/>
              </a:lnSpc>
            </a:pPr>
            <a:r>
              <a:rPr lang="en-GB" dirty="0"/>
              <a:t>Used to obtain certainty even though often counter-productive</a:t>
            </a:r>
          </a:p>
          <a:p>
            <a:pPr>
              <a:lnSpc>
                <a:spcPct val="100000"/>
              </a:lnSpc>
            </a:pPr>
            <a:r>
              <a:rPr lang="en-GB" dirty="0"/>
              <a:t>Risk-tolerance </a:t>
            </a:r>
          </a:p>
          <a:p>
            <a:pPr>
              <a:lnSpc>
                <a:spcPct val="100000"/>
              </a:lnSpc>
            </a:pPr>
            <a:r>
              <a:rPr lang="en-GB" dirty="0"/>
              <a:t>Uncertainty avoidance is not the same as risk avoidance</a:t>
            </a:r>
          </a:p>
          <a:p>
            <a:pPr lvl="2">
              <a:lnSpc>
                <a:spcPct val="100000"/>
              </a:lnSpc>
            </a:pPr>
            <a:r>
              <a:rPr lang="en-GB" dirty="0"/>
              <a:t>Uncertainty = anxiety; risk = likelihood of problems</a:t>
            </a:r>
          </a:p>
        </p:txBody>
      </p:sp>
      <p:sp>
        <p:nvSpPr>
          <p:cNvPr id="8" name="Rectangle 3"/>
          <p:cNvSpPr txBox="1">
            <a:spLocks noChangeArrowheads="1"/>
          </p:cNvSpPr>
          <p:nvPr/>
        </p:nvSpPr>
        <p:spPr bwMode="auto">
          <a:xfrm>
            <a:off x="3666439" y="1197204"/>
            <a:ext cx="4261751" cy="1230481"/>
          </a:xfrm>
          <a:prstGeom prst="rect">
            <a:avLst/>
          </a:prstGeom>
          <a:noFill/>
          <a:ln w="9525">
            <a:noFill/>
            <a:miter lim="800000"/>
            <a:headEnd/>
            <a:tailEnd/>
          </a:ln>
        </p:spPr>
        <p:txBody>
          <a:bodyPr/>
          <a:lstStyle/>
          <a:p>
            <a:pPr marL="257175" indent="-257175" eaLnBrk="0" hangingPunct="0">
              <a:spcBef>
                <a:spcPct val="20000"/>
              </a:spcBef>
              <a:defRPr/>
            </a:pPr>
            <a:r>
              <a:rPr lang="en-US" sz="2400">
                <a:solidFill>
                  <a:srgbClr val="17375E"/>
                </a:solidFill>
                <a:latin typeface="Calibri"/>
                <a:cs typeface="Arial" charset="0"/>
              </a:rPr>
              <a:t>	</a:t>
            </a:r>
            <a:r>
              <a:rPr lang="en-GB" sz="2100">
                <a:solidFill>
                  <a:prstClr val="black"/>
                </a:solidFill>
                <a:latin typeface="Calibri"/>
                <a:cs typeface="Arial" charset="0"/>
              </a:rPr>
              <a:t>Ability to handle daily uncertainties of life and adapt to ambiguous situations</a:t>
            </a:r>
          </a:p>
          <a:p>
            <a:pPr marL="257175" indent="-257175" eaLnBrk="0" hangingPunct="0">
              <a:spcBef>
                <a:spcPct val="20000"/>
              </a:spcBef>
              <a:defRPr/>
            </a:pPr>
            <a:endParaRPr lang="en-US" sz="2400">
              <a:solidFill>
                <a:srgbClr val="17375E"/>
              </a:solidFill>
              <a:latin typeface="Calibri"/>
              <a:cs typeface="Arial" charset="0"/>
            </a:endParaRPr>
          </a:p>
          <a:p>
            <a:pPr marL="257175" indent="-257175" eaLnBrk="0" hangingPunct="0">
              <a:spcBef>
                <a:spcPct val="20000"/>
              </a:spcBef>
              <a:defRPr/>
            </a:pPr>
            <a:endParaRPr lang="en-GB" sz="2100">
              <a:solidFill>
                <a:srgbClr val="17375E"/>
              </a:solidFill>
              <a:latin typeface="Calibri"/>
              <a:cs typeface="Arial" charset="0"/>
            </a:endParaRPr>
          </a:p>
        </p:txBody>
      </p:sp>
      <p:sp>
        <p:nvSpPr>
          <p:cNvPr id="7" name="Slide Number Placeholder 6"/>
          <p:cNvSpPr>
            <a:spLocks noGrp="1"/>
          </p:cNvSpPr>
          <p:nvPr>
            <p:ph type="sldNum" sz="quarter" idx="11"/>
          </p:nvPr>
        </p:nvSpPr>
        <p:spPr/>
        <p:txBody>
          <a:bodyPr/>
          <a:lstStyle/>
          <a:p>
            <a:pPr algn="r">
              <a:defRPr/>
            </a:pPr>
            <a:fld id="{8BDB8724-3442-427A-B88B-B3E5C8AB41B8}" type="slidenum">
              <a:rPr lang="en-US">
                <a:solidFill>
                  <a:srgbClr val="3B3B3B"/>
                </a:solidFill>
                <a:latin typeface="Calibri"/>
              </a:rPr>
              <a:pPr algn="r">
                <a:defRPr/>
              </a:pPr>
              <a:t>24</a:t>
            </a:fld>
            <a:endParaRPr lang="en-US">
              <a:solidFill>
                <a:srgbClr val="3B3B3B"/>
              </a:solidFill>
              <a:latin typeface="Calibri"/>
            </a:endParaRPr>
          </a:p>
        </p:txBody>
      </p:sp>
    </p:spTree>
    <p:extLst>
      <p:ext uri="{BB962C8B-B14F-4D97-AF65-F5344CB8AC3E}">
        <p14:creationId xmlns:p14="http://schemas.microsoft.com/office/powerpoint/2010/main" val="5257236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FF655-DE30-1044-AEE4-836F08B9D915}"/>
              </a:ext>
            </a:extLst>
          </p:cNvPr>
          <p:cNvSpPr>
            <a:spLocks noGrp="1"/>
          </p:cNvSpPr>
          <p:nvPr>
            <p:ph type="title"/>
          </p:nvPr>
        </p:nvSpPr>
        <p:spPr/>
        <p:txBody>
          <a:bodyPr/>
          <a:lstStyle/>
          <a:p>
            <a:r>
              <a:rPr lang="en-GB"/>
              <a:t>Possible implications</a:t>
            </a:r>
          </a:p>
        </p:txBody>
      </p:sp>
      <p:sp>
        <p:nvSpPr>
          <p:cNvPr id="3" name="Content Placeholder 2">
            <a:extLst>
              <a:ext uri="{FF2B5EF4-FFF2-40B4-BE49-F238E27FC236}">
                <a16:creationId xmlns:a16="http://schemas.microsoft.com/office/drawing/2014/main" id="{DFCC3AA1-3CFB-FD4C-91F4-F588FB2856DA}"/>
              </a:ext>
            </a:extLst>
          </p:cNvPr>
          <p:cNvSpPr>
            <a:spLocks noGrp="1"/>
          </p:cNvSpPr>
          <p:nvPr>
            <p:ph idx="1"/>
          </p:nvPr>
        </p:nvSpPr>
        <p:spPr>
          <a:xfrm>
            <a:off x="323850" y="1695450"/>
            <a:ext cx="8526463" cy="5162550"/>
          </a:xfrm>
        </p:spPr>
        <p:txBody>
          <a:bodyPr/>
          <a:lstStyle/>
          <a:p>
            <a:r>
              <a:rPr lang="en-GB" dirty="0"/>
              <a:t>High power distance:</a:t>
            </a:r>
          </a:p>
          <a:p>
            <a:pPr lvl="1"/>
            <a:r>
              <a:rPr lang="en-GB" dirty="0"/>
              <a:t>Individuals with referent power more likely to take decisions for which they are not trained and competent in.</a:t>
            </a:r>
          </a:p>
          <a:p>
            <a:pPr lvl="1"/>
            <a:r>
              <a:rPr lang="en-GB" dirty="0"/>
              <a:t>Less consultation by decision makers</a:t>
            </a:r>
          </a:p>
          <a:p>
            <a:pPr lvl="2"/>
            <a:r>
              <a:rPr lang="en-GB" dirty="0"/>
              <a:t>Difference of opinion seen as challenging their authority</a:t>
            </a:r>
          </a:p>
          <a:p>
            <a:pPr marL="685800" lvl="2" indent="0">
              <a:buNone/>
            </a:pPr>
            <a:endParaRPr lang="en-GB" dirty="0"/>
          </a:p>
          <a:p>
            <a:r>
              <a:rPr lang="en-GB" dirty="0"/>
              <a:t>High uncertainty avoidance</a:t>
            </a:r>
          </a:p>
          <a:p>
            <a:pPr lvl="1"/>
            <a:r>
              <a:rPr lang="en-GB" dirty="0"/>
              <a:t>Fear of bad publicity may cause greater uncertainty than fear of outbreak consequences</a:t>
            </a:r>
          </a:p>
          <a:p>
            <a:pPr lvl="2"/>
            <a:r>
              <a:rPr lang="en-GB" dirty="0"/>
              <a:t>Reluctance to be fully transparent</a:t>
            </a:r>
          </a:p>
          <a:p>
            <a:pPr lvl="2"/>
            <a:r>
              <a:rPr lang="en-GB" dirty="0"/>
              <a:t>Emphasis on bureaucracy may slow down outbreak interventions </a:t>
            </a:r>
          </a:p>
        </p:txBody>
      </p:sp>
    </p:spTree>
    <p:extLst>
      <p:ext uri="{BB962C8B-B14F-4D97-AF65-F5344CB8AC3E}">
        <p14:creationId xmlns:p14="http://schemas.microsoft.com/office/powerpoint/2010/main" val="5178619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6FAA6-035D-4143-B6FD-EB6FF5268A46}"/>
              </a:ext>
            </a:extLst>
          </p:cNvPr>
          <p:cNvSpPr>
            <a:spLocks noGrp="1"/>
          </p:cNvSpPr>
          <p:nvPr>
            <p:ph type="title"/>
          </p:nvPr>
        </p:nvSpPr>
        <p:spPr/>
        <p:txBody>
          <a:bodyPr/>
          <a:lstStyle/>
          <a:p>
            <a:r>
              <a:rPr lang="en-GB"/>
              <a:t>Cultural differences</a:t>
            </a:r>
          </a:p>
        </p:txBody>
      </p:sp>
      <p:graphicFrame>
        <p:nvGraphicFramePr>
          <p:cNvPr id="4" name="Content Placeholder 3">
            <a:extLst>
              <a:ext uri="{FF2B5EF4-FFF2-40B4-BE49-F238E27FC236}">
                <a16:creationId xmlns:a16="http://schemas.microsoft.com/office/drawing/2014/main" id="{7DB0A43C-B034-A847-AD0F-326E0CE1FD92}"/>
              </a:ext>
            </a:extLst>
          </p:cNvPr>
          <p:cNvGraphicFramePr>
            <a:graphicFrameLocks noGrp="1"/>
          </p:cNvGraphicFramePr>
          <p:nvPr>
            <p:ph idx="1"/>
            <p:extLst>
              <p:ext uri="{D42A27DB-BD31-4B8C-83A1-F6EECF244321}">
                <p14:modId xmlns:p14="http://schemas.microsoft.com/office/powerpoint/2010/main" val="1916563501"/>
              </p:ext>
            </p:extLst>
          </p:nvPr>
        </p:nvGraphicFramePr>
        <p:xfrm>
          <a:off x="628650" y="1291771"/>
          <a:ext cx="7886700" cy="4602561"/>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E78E4CB4-56F4-1743-AA65-9FD2CF1B4532}"/>
              </a:ext>
            </a:extLst>
          </p:cNvPr>
          <p:cNvSpPr txBox="1"/>
          <p:nvPr/>
        </p:nvSpPr>
        <p:spPr>
          <a:xfrm>
            <a:off x="2177018" y="4255450"/>
            <a:ext cx="471604" cy="341632"/>
          </a:xfrm>
          <a:prstGeom prst="rect">
            <a:avLst/>
          </a:prstGeom>
          <a:noFill/>
        </p:spPr>
        <p:txBody>
          <a:bodyPr wrap="none" rtlCol="0">
            <a:spAutoFit/>
          </a:bodyPr>
          <a:lstStyle/>
          <a:p>
            <a:r>
              <a:rPr lang="en-GB" sz="1800"/>
              <a:t>UK</a:t>
            </a:r>
          </a:p>
        </p:txBody>
      </p:sp>
      <p:sp>
        <p:nvSpPr>
          <p:cNvPr id="5" name="Rectangle 4">
            <a:extLst>
              <a:ext uri="{FF2B5EF4-FFF2-40B4-BE49-F238E27FC236}">
                <a16:creationId xmlns:a16="http://schemas.microsoft.com/office/drawing/2014/main" id="{A4EAB022-201D-AA41-8219-8E98D6BC2637}"/>
              </a:ext>
            </a:extLst>
          </p:cNvPr>
          <p:cNvSpPr/>
          <p:nvPr/>
        </p:nvSpPr>
        <p:spPr>
          <a:xfrm>
            <a:off x="2648622" y="1393372"/>
            <a:ext cx="5598042" cy="2199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GB" sz="2400"/>
          </a:p>
        </p:txBody>
      </p:sp>
    </p:spTree>
    <p:extLst>
      <p:ext uri="{BB962C8B-B14F-4D97-AF65-F5344CB8AC3E}">
        <p14:creationId xmlns:p14="http://schemas.microsoft.com/office/powerpoint/2010/main" val="4225418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6FAA6-035D-4143-B6FD-EB6FF5268A46}"/>
              </a:ext>
            </a:extLst>
          </p:cNvPr>
          <p:cNvSpPr>
            <a:spLocks noGrp="1"/>
          </p:cNvSpPr>
          <p:nvPr>
            <p:ph type="title"/>
          </p:nvPr>
        </p:nvSpPr>
        <p:spPr/>
        <p:txBody>
          <a:bodyPr/>
          <a:lstStyle/>
          <a:p>
            <a:r>
              <a:rPr lang="en-GB"/>
              <a:t>Cultural differences</a:t>
            </a:r>
          </a:p>
        </p:txBody>
      </p:sp>
      <p:graphicFrame>
        <p:nvGraphicFramePr>
          <p:cNvPr id="4" name="Content Placeholder 3">
            <a:extLst>
              <a:ext uri="{FF2B5EF4-FFF2-40B4-BE49-F238E27FC236}">
                <a16:creationId xmlns:a16="http://schemas.microsoft.com/office/drawing/2014/main" id="{7DB0A43C-B034-A847-AD0F-326E0CE1FD92}"/>
              </a:ext>
            </a:extLst>
          </p:cNvPr>
          <p:cNvGraphicFramePr>
            <a:graphicFrameLocks noGrp="1"/>
          </p:cNvGraphicFramePr>
          <p:nvPr>
            <p:ph idx="1"/>
          </p:nvPr>
        </p:nvGraphicFramePr>
        <p:xfrm>
          <a:off x="628650" y="1291771"/>
          <a:ext cx="7886700" cy="4602561"/>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E78E4CB4-56F4-1743-AA65-9FD2CF1B4532}"/>
              </a:ext>
            </a:extLst>
          </p:cNvPr>
          <p:cNvSpPr txBox="1"/>
          <p:nvPr/>
        </p:nvSpPr>
        <p:spPr>
          <a:xfrm>
            <a:off x="2177018" y="4255450"/>
            <a:ext cx="471604" cy="341632"/>
          </a:xfrm>
          <a:prstGeom prst="rect">
            <a:avLst/>
          </a:prstGeom>
          <a:noFill/>
        </p:spPr>
        <p:txBody>
          <a:bodyPr wrap="none" rtlCol="0">
            <a:spAutoFit/>
          </a:bodyPr>
          <a:lstStyle/>
          <a:p>
            <a:r>
              <a:rPr lang="en-GB" sz="1800"/>
              <a:t>UK</a:t>
            </a:r>
          </a:p>
        </p:txBody>
      </p:sp>
    </p:spTree>
    <p:extLst>
      <p:ext uri="{BB962C8B-B14F-4D97-AF65-F5344CB8AC3E}">
        <p14:creationId xmlns:p14="http://schemas.microsoft.com/office/powerpoint/2010/main" val="2444181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1F4F3-1BAA-220C-47FD-EECD7BD08511}"/>
              </a:ext>
            </a:extLst>
          </p:cNvPr>
          <p:cNvSpPr>
            <a:spLocks noGrp="1"/>
          </p:cNvSpPr>
          <p:nvPr>
            <p:ph type="title"/>
          </p:nvPr>
        </p:nvSpPr>
        <p:spPr/>
        <p:txBody>
          <a:bodyPr/>
          <a:lstStyle/>
          <a:p>
            <a:r>
              <a:rPr lang="en-GB"/>
              <a:t>The silver lining…</a:t>
            </a:r>
          </a:p>
        </p:txBody>
      </p:sp>
      <p:sp>
        <p:nvSpPr>
          <p:cNvPr id="3" name="Content Placeholder 2">
            <a:extLst>
              <a:ext uri="{FF2B5EF4-FFF2-40B4-BE49-F238E27FC236}">
                <a16:creationId xmlns:a16="http://schemas.microsoft.com/office/drawing/2014/main" id="{3C6D07C2-02BC-6CCE-BA55-F07EFD63AC12}"/>
              </a:ext>
            </a:extLst>
          </p:cNvPr>
          <p:cNvSpPr>
            <a:spLocks noGrp="1"/>
          </p:cNvSpPr>
          <p:nvPr>
            <p:ph idx="1"/>
          </p:nvPr>
        </p:nvSpPr>
        <p:spPr>
          <a:xfrm>
            <a:off x="628650" y="1394139"/>
            <a:ext cx="7886700" cy="4120415"/>
          </a:xfrm>
        </p:spPr>
        <p:txBody>
          <a:bodyPr vert="horz" wrap="square" lIns="0" tIns="0" rIns="0" bIns="0" numCol="1" anchor="t" anchorCtr="0" compatLnSpc="1">
            <a:prstTxWarp prst="textNoShape">
              <a:avLst/>
            </a:prstTxWarp>
            <a:noAutofit/>
          </a:bodyPr>
          <a:lstStyle/>
          <a:p>
            <a:pPr marL="271145" indent="-271145">
              <a:lnSpc>
                <a:spcPct val="100000"/>
              </a:lnSpc>
            </a:pPr>
            <a:r>
              <a:rPr lang="en-GB" dirty="0">
                <a:latin typeface="Tahoma"/>
                <a:ea typeface="Tahoma"/>
                <a:cs typeface="Tahoma"/>
              </a:rPr>
              <a:t>Outbreaks can focus attention to the impact of antibiotic use and infection prevention and control</a:t>
            </a:r>
            <a:endParaRPr lang="en-US"/>
          </a:p>
          <a:p>
            <a:pPr lvl="2" indent="-360045">
              <a:lnSpc>
                <a:spcPct val="100000"/>
              </a:lnSpc>
            </a:pPr>
            <a:r>
              <a:rPr lang="en-GB" sz="2400" dirty="0">
                <a:latin typeface="Tahoma"/>
                <a:ea typeface="Tahoma"/>
                <a:cs typeface="Tahoma"/>
              </a:rPr>
              <a:t>One of the best tools to elicit urgency about AMR / HAI in the healthcare organisations</a:t>
            </a:r>
          </a:p>
          <a:p>
            <a:pPr marL="271145" indent="-271145">
              <a:lnSpc>
                <a:spcPct val="100000"/>
              </a:lnSpc>
            </a:pPr>
            <a:r>
              <a:rPr lang="en-GB" dirty="0">
                <a:latin typeface="Tahoma"/>
                <a:ea typeface="Tahoma"/>
                <a:cs typeface="Tahoma"/>
              </a:rPr>
              <a:t>It is critical that any contributing factors identified through root cause analysis are communicated </a:t>
            </a:r>
            <a:endParaRPr lang="en-GB">
              <a:ea typeface="Tahoma"/>
            </a:endParaRPr>
          </a:p>
          <a:p>
            <a:pPr lvl="2" indent="-360045">
              <a:lnSpc>
                <a:spcPct val="100000"/>
              </a:lnSpc>
            </a:pPr>
            <a:r>
              <a:rPr lang="en-GB" sz="2400" dirty="0">
                <a:latin typeface="Tahoma"/>
                <a:ea typeface="Tahoma"/>
                <a:cs typeface="Tahoma"/>
              </a:rPr>
              <a:t>Link processes to outcomes</a:t>
            </a:r>
          </a:p>
          <a:p>
            <a:pPr marL="271145" indent="-271145">
              <a:lnSpc>
                <a:spcPct val="100000"/>
              </a:lnSpc>
            </a:pPr>
            <a:r>
              <a:rPr lang="en-GB" dirty="0">
                <a:latin typeface="Tahoma"/>
                <a:ea typeface="Tahoma"/>
                <a:cs typeface="Tahoma"/>
              </a:rPr>
              <a:t>The attention/urgency span is limited; people soon move on…</a:t>
            </a:r>
          </a:p>
          <a:p>
            <a:pPr lvl="2" indent="-360045">
              <a:lnSpc>
                <a:spcPct val="100000"/>
              </a:lnSpc>
            </a:pPr>
            <a:r>
              <a:rPr lang="en-GB" sz="2400" dirty="0">
                <a:latin typeface="Tahoma"/>
                <a:ea typeface="Tahoma"/>
                <a:cs typeface="Tahoma"/>
              </a:rPr>
              <a:t>Do not leave your communication to colleagues or behaviour change interventions too late after the outbreak has ended and been forgotten.</a:t>
            </a:r>
          </a:p>
        </p:txBody>
      </p:sp>
    </p:spTree>
    <p:extLst>
      <p:ext uri="{BB962C8B-B14F-4D97-AF65-F5344CB8AC3E}">
        <p14:creationId xmlns:p14="http://schemas.microsoft.com/office/powerpoint/2010/main" val="2719971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E89D4-5BE3-BAE0-518E-3E06C3210D81}"/>
              </a:ext>
            </a:extLst>
          </p:cNvPr>
          <p:cNvSpPr>
            <a:spLocks noGrp="1"/>
          </p:cNvSpPr>
          <p:nvPr>
            <p:ph type="title"/>
          </p:nvPr>
        </p:nvSpPr>
        <p:spPr/>
        <p:txBody>
          <a:bodyPr/>
          <a:lstStyle/>
          <a:p>
            <a:pPr>
              <a:lnSpc>
                <a:spcPct val="100000"/>
              </a:lnSpc>
            </a:pPr>
            <a:r>
              <a:rPr lang="en-GB" dirty="0">
                <a:latin typeface="Tahoma"/>
                <a:ea typeface="Tahoma"/>
                <a:cs typeface="Tahoma"/>
              </a:rPr>
              <a:t>Isn't this something for </a:t>
            </a:r>
            <a:br>
              <a:rPr lang="en-GB" dirty="0">
                <a:latin typeface="Tahoma"/>
                <a:ea typeface="Tahoma"/>
                <a:cs typeface="Tahoma"/>
              </a:rPr>
            </a:br>
            <a:r>
              <a:rPr lang="en-GB" dirty="0">
                <a:latin typeface="Tahoma"/>
                <a:ea typeface="Tahoma"/>
                <a:cs typeface="Tahoma"/>
              </a:rPr>
              <a:t>communications officers?</a:t>
            </a:r>
            <a:endParaRPr lang="en-GB" dirty="0"/>
          </a:p>
        </p:txBody>
      </p:sp>
      <p:sp>
        <p:nvSpPr>
          <p:cNvPr id="3" name="Content Placeholder 2">
            <a:extLst>
              <a:ext uri="{FF2B5EF4-FFF2-40B4-BE49-F238E27FC236}">
                <a16:creationId xmlns:a16="http://schemas.microsoft.com/office/drawing/2014/main" id="{22BF8E27-83F5-3985-683E-C7C309E72219}"/>
              </a:ext>
            </a:extLst>
          </p:cNvPr>
          <p:cNvSpPr>
            <a:spLocks noGrp="1"/>
          </p:cNvSpPr>
          <p:nvPr>
            <p:ph idx="1"/>
          </p:nvPr>
        </p:nvSpPr>
        <p:spPr/>
        <p:txBody>
          <a:bodyPr/>
          <a:lstStyle/>
          <a:p>
            <a:pPr marL="271145" indent="-271145"/>
            <a:endParaRPr lang="en-GB" dirty="0">
              <a:latin typeface="Tahoma"/>
              <a:ea typeface="Tahoma"/>
              <a:cs typeface="Tahoma"/>
            </a:endParaRPr>
          </a:p>
          <a:p>
            <a:pPr marL="271145" indent="-271145">
              <a:lnSpc>
                <a:spcPct val="100000"/>
              </a:lnSpc>
            </a:pPr>
            <a:r>
              <a:rPr lang="en-GB" dirty="0">
                <a:latin typeface="Tahoma"/>
                <a:ea typeface="Tahoma"/>
                <a:cs typeface="Tahoma"/>
              </a:rPr>
              <a:t>Many hospitals do not have one!</a:t>
            </a:r>
          </a:p>
          <a:p>
            <a:pPr marL="0" indent="0">
              <a:lnSpc>
                <a:spcPct val="100000"/>
              </a:lnSpc>
              <a:buNone/>
            </a:pPr>
            <a:endParaRPr lang="en-GB" dirty="0">
              <a:latin typeface="Tahoma"/>
              <a:ea typeface="Tahoma"/>
              <a:cs typeface="Tahoma"/>
            </a:endParaRPr>
          </a:p>
          <a:p>
            <a:pPr marL="271145" indent="-271145">
              <a:lnSpc>
                <a:spcPct val="100000"/>
              </a:lnSpc>
            </a:pPr>
            <a:r>
              <a:rPr lang="en-GB" dirty="0">
                <a:latin typeface="Tahoma"/>
                <a:ea typeface="Tahoma"/>
                <a:cs typeface="Tahoma"/>
              </a:rPr>
              <a:t>Even where present, many communications officers do not have outbreak experience</a:t>
            </a:r>
          </a:p>
          <a:p>
            <a:pPr lvl="2" indent="-360045">
              <a:lnSpc>
                <a:spcPct val="100000"/>
              </a:lnSpc>
            </a:pPr>
            <a:r>
              <a:rPr lang="en-GB" dirty="0">
                <a:latin typeface="Tahoma"/>
                <a:ea typeface="Tahoma"/>
                <a:cs typeface="Tahoma"/>
              </a:rPr>
              <a:t>Your input will be essential to assist them </a:t>
            </a:r>
            <a:endParaRPr lang="en-GB" dirty="0">
              <a:ea typeface="Tahoma" pitchFamily="34" charset="0"/>
            </a:endParaRPr>
          </a:p>
          <a:p>
            <a:pPr marL="271780" lvl="2" indent="0">
              <a:lnSpc>
                <a:spcPct val="100000"/>
              </a:lnSpc>
              <a:buNone/>
            </a:pPr>
            <a:endParaRPr lang="en-GB" dirty="0">
              <a:latin typeface="Tahoma"/>
              <a:ea typeface="Tahoma"/>
              <a:cs typeface="Tahoma"/>
            </a:endParaRPr>
          </a:p>
          <a:p>
            <a:pPr marL="271145" indent="-271145">
              <a:lnSpc>
                <a:spcPct val="100000"/>
              </a:lnSpc>
            </a:pPr>
            <a:r>
              <a:rPr lang="en-GB" dirty="0">
                <a:latin typeface="Tahoma"/>
                <a:ea typeface="Tahoma"/>
                <a:cs typeface="Tahoma"/>
              </a:rPr>
              <a:t>There is often a tendency by communications officer to underplay the seriousness of the situation</a:t>
            </a:r>
            <a:endParaRPr lang="en-GB" dirty="0">
              <a:ea typeface="Tahoma" pitchFamily="34" charset="0"/>
            </a:endParaRPr>
          </a:p>
          <a:p>
            <a:pPr lvl="2" indent="-360045">
              <a:lnSpc>
                <a:spcPct val="100000"/>
              </a:lnSpc>
            </a:pPr>
            <a:r>
              <a:rPr lang="en-GB" dirty="0">
                <a:latin typeface="Tahoma"/>
                <a:ea typeface="Tahoma"/>
                <a:cs typeface="Tahoma"/>
              </a:rPr>
              <a:t>You need to assist and advise</a:t>
            </a:r>
            <a:endParaRPr lang="en-GB" dirty="0">
              <a:ea typeface="Tahoma" pitchFamily="34" charset="0"/>
            </a:endParaRPr>
          </a:p>
        </p:txBody>
      </p:sp>
      <p:sp>
        <p:nvSpPr>
          <p:cNvPr id="4" name="Slide Number Placeholder 3">
            <a:extLst>
              <a:ext uri="{FF2B5EF4-FFF2-40B4-BE49-F238E27FC236}">
                <a16:creationId xmlns:a16="http://schemas.microsoft.com/office/drawing/2014/main" id="{377313BC-3B4E-11CF-AA19-11BEB0F636C8}"/>
              </a:ext>
            </a:extLst>
          </p:cNvPr>
          <p:cNvSpPr>
            <a:spLocks noGrp="1"/>
          </p:cNvSpPr>
          <p:nvPr>
            <p:ph type="sldNum" sz="quarter" idx="4"/>
          </p:nvPr>
        </p:nvSpPr>
        <p:spPr/>
        <p:txBody>
          <a:bodyPr/>
          <a:lstStyle/>
          <a:p>
            <a:fld id="{BDCBAB6D-1370-48C1-9A60-F13C755B526B}" type="slidenum">
              <a:rPr lang="en-US" smtClean="0"/>
              <a:pPr/>
              <a:t>3</a:t>
            </a:fld>
            <a:endParaRPr lang="en-US"/>
          </a:p>
        </p:txBody>
      </p:sp>
    </p:spTree>
    <p:extLst>
      <p:ext uri="{BB962C8B-B14F-4D97-AF65-F5344CB8AC3E}">
        <p14:creationId xmlns:p14="http://schemas.microsoft.com/office/powerpoint/2010/main" val="1763119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B94BC-6F3C-0EFA-5861-6B8D977EA43E}"/>
              </a:ext>
            </a:extLst>
          </p:cNvPr>
          <p:cNvSpPr>
            <a:spLocks noGrp="1"/>
          </p:cNvSpPr>
          <p:nvPr>
            <p:ph type="title"/>
          </p:nvPr>
        </p:nvSpPr>
        <p:spPr/>
        <p:txBody>
          <a:bodyPr/>
          <a:lstStyle/>
          <a:p>
            <a:r>
              <a:rPr lang="en-GB"/>
              <a:t>Challenges in hospital outbreak investigations</a:t>
            </a:r>
          </a:p>
        </p:txBody>
      </p:sp>
      <p:sp>
        <p:nvSpPr>
          <p:cNvPr id="3" name="Content Placeholder 2">
            <a:extLst>
              <a:ext uri="{FF2B5EF4-FFF2-40B4-BE49-F238E27FC236}">
                <a16:creationId xmlns:a16="http://schemas.microsoft.com/office/drawing/2014/main" id="{4E5DDD8C-BCB3-D4BD-150A-D6F152A14C4D}"/>
              </a:ext>
            </a:extLst>
          </p:cNvPr>
          <p:cNvSpPr>
            <a:spLocks noGrp="1"/>
          </p:cNvSpPr>
          <p:nvPr>
            <p:ph idx="1"/>
          </p:nvPr>
        </p:nvSpPr>
        <p:spPr>
          <a:xfrm>
            <a:off x="495300" y="1475494"/>
            <a:ext cx="7886700" cy="4426857"/>
          </a:xfrm>
        </p:spPr>
        <p:txBody>
          <a:bodyPr>
            <a:normAutofit/>
          </a:bodyPr>
          <a:lstStyle/>
          <a:p>
            <a:pPr marL="271145" indent="-271145">
              <a:lnSpc>
                <a:spcPct val="100000"/>
              </a:lnSpc>
            </a:pPr>
            <a:r>
              <a:rPr lang="en-GB" dirty="0">
                <a:latin typeface="Tahoma"/>
                <a:ea typeface="Tahoma"/>
                <a:cs typeface="Tahoma"/>
              </a:rPr>
              <a:t>Great urgency</a:t>
            </a:r>
            <a:endParaRPr lang="en-US" dirty="0">
              <a:latin typeface="Tahoma"/>
              <a:ea typeface="Tahoma"/>
              <a:cs typeface="Tahoma"/>
            </a:endParaRPr>
          </a:p>
          <a:p>
            <a:pPr marL="271145" indent="-271145">
              <a:lnSpc>
                <a:spcPct val="100000"/>
              </a:lnSpc>
            </a:pPr>
            <a:r>
              <a:rPr lang="en-GB" dirty="0">
                <a:latin typeface="Tahoma"/>
                <a:ea typeface="Tahoma"/>
                <a:cs typeface="Tahoma"/>
              </a:rPr>
              <a:t>Start without hypothesis</a:t>
            </a:r>
          </a:p>
          <a:p>
            <a:pPr marL="271145" indent="-271145">
              <a:lnSpc>
                <a:spcPct val="100000"/>
              </a:lnSpc>
            </a:pPr>
            <a:r>
              <a:rPr lang="en-GB" dirty="0">
                <a:latin typeface="Tahoma"/>
                <a:ea typeface="Tahoma"/>
                <a:cs typeface="Tahoma"/>
              </a:rPr>
              <a:t>Few cases but will potentially surge once increased testing/screening introduced</a:t>
            </a:r>
          </a:p>
          <a:p>
            <a:pPr marL="271145" indent="-271145">
              <a:lnSpc>
                <a:spcPct val="100000"/>
              </a:lnSpc>
            </a:pPr>
            <a:r>
              <a:rPr lang="en-GB" dirty="0">
                <a:latin typeface="Tahoma"/>
                <a:ea typeface="Tahoma"/>
                <a:cs typeface="Tahoma"/>
              </a:rPr>
              <a:t>Pressure to conclude quickly</a:t>
            </a:r>
          </a:p>
          <a:p>
            <a:pPr marL="271145" indent="-271145">
              <a:lnSpc>
                <a:spcPct val="100000"/>
              </a:lnSpc>
            </a:pPr>
            <a:r>
              <a:rPr lang="en-GB" dirty="0">
                <a:latin typeface="Tahoma"/>
                <a:ea typeface="Tahoma"/>
                <a:cs typeface="Tahoma"/>
              </a:rPr>
              <a:t>Hyperbole in media reports</a:t>
            </a:r>
          </a:p>
          <a:p>
            <a:pPr marL="271145" indent="-271145">
              <a:lnSpc>
                <a:spcPct val="100000"/>
              </a:lnSpc>
            </a:pPr>
            <a:r>
              <a:rPr lang="en-GB" dirty="0">
                <a:latin typeface="Tahoma"/>
                <a:ea typeface="Tahoma"/>
                <a:cs typeface="Tahoma"/>
              </a:rPr>
              <a:t>Alarm among hospital workers</a:t>
            </a:r>
          </a:p>
          <a:p>
            <a:pPr marL="271145" indent="-271145">
              <a:lnSpc>
                <a:spcPct val="100000"/>
              </a:lnSpc>
            </a:pPr>
            <a:r>
              <a:rPr lang="en-GB" dirty="0">
                <a:latin typeface="Tahoma"/>
                <a:ea typeface="Tahoma"/>
                <a:cs typeface="Tahoma"/>
              </a:rPr>
              <a:t>Legal and financial pressure</a:t>
            </a:r>
          </a:p>
          <a:p>
            <a:pPr marL="271145" indent="-271145">
              <a:lnSpc>
                <a:spcPct val="100000"/>
              </a:lnSpc>
            </a:pPr>
            <a:r>
              <a:rPr lang="en-GB" dirty="0">
                <a:latin typeface="Tahoma"/>
                <a:ea typeface="Tahoma"/>
                <a:cs typeface="Tahoma"/>
              </a:rPr>
              <a:t>Several departments and persons involved</a:t>
            </a:r>
          </a:p>
          <a:p>
            <a:pPr marL="271145" indent="-271145"/>
            <a:endParaRPr lang="en-GB" dirty="0">
              <a:ea typeface="Tahoma" pitchFamily="34" charset="0"/>
            </a:endParaRPr>
          </a:p>
        </p:txBody>
      </p:sp>
    </p:spTree>
    <p:extLst>
      <p:ext uri="{BB962C8B-B14F-4D97-AF65-F5344CB8AC3E}">
        <p14:creationId xmlns:p14="http://schemas.microsoft.com/office/powerpoint/2010/main" val="1233381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98766-355D-4689-A07C-E912AB817C1E}"/>
              </a:ext>
            </a:extLst>
          </p:cNvPr>
          <p:cNvSpPr>
            <a:spLocks noGrp="1"/>
          </p:cNvSpPr>
          <p:nvPr>
            <p:ph type="title"/>
          </p:nvPr>
        </p:nvSpPr>
        <p:spPr/>
        <p:txBody>
          <a:bodyPr/>
          <a:lstStyle/>
          <a:p>
            <a:r>
              <a:rPr lang="en-GB" dirty="0"/>
              <a:t>Announce early</a:t>
            </a:r>
          </a:p>
        </p:txBody>
      </p:sp>
      <p:sp>
        <p:nvSpPr>
          <p:cNvPr id="3" name="Content Placeholder 2">
            <a:extLst>
              <a:ext uri="{FF2B5EF4-FFF2-40B4-BE49-F238E27FC236}">
                <a16:creationId xmlns:a16="http://schemas.microsoft.com/office/drawing/2014/main" id="{64576FF3-75F6-F31C-A532-7D0D9C7BA1A0}"/>
              </a:ext>
            </a:extLst>
          </p:cNvPr>
          <p:cNvSpPr>
            <a:spLocks noGrp="1"/>
          </p:cNvSpPr>
          <p:nvPr>
            <p:ph idx="1"/>
          </p:nvPr>
        </p:nvSpPr>
        <p:spPr>
          <a:xfrm>
            <a:off x="250108" y="1155314"/>
            <a:ext cx="8526463" cy="4918670"/>
          </a:xfrm>
        </p:spPr>
        <p:txBody>
          <a:bodyPr>
            <a:normAutofit/>
          </a:bodyPr>
          <a:lstStyle/>
          <a:p>
            <a:pPr marL="13970" indent="0">
              <a:buNone/>
            </a:pPr>
            <a:r>
              <a:rPr lang="en-GB" dirty="0">
                <a:latin typeface="+mn-lt"/>
                <a:cs typeface="Tahoma"/>
              </a:rPr>
              <a:t>Outbreaks cannot be hidden! </a:t>
            </a:r>
            <a:endParaRPr lang="en-US" dirty="0"/>
          </a:p>
          <a:p>
            <a:pPr lvl="2" indent="-360045"/>
            <a:r>
              <a:rPr lang="en-GB" dirty="0">
                <a:latin typeface="+mn-lt"/>
                <a:cs typeface="Tahoma"/>
              </a:rPr>
              <a:t>Announce as early as possible</a:t>
            </a:r>
            <a:endParaRPr lang="en-GB" dirty="0">
              <a:latin typeface="+mn-lt"/>
              <a:ea typeface="Tahoma"/>
              <a:cs typeface="Tahoma"/>
            </a:endParaRPr>
          </a:p>
          <a:p>
            <a:pPr marL="401320" indent="-387350"/>
            <a:r>
              <a:rPr lang="en-GB" dirty="0">
                <a:latin typeface="+mn-lt"/>
                <a:ea typeface="Tahoma"/>
                <a:cs typeface="Tahoma"/>
              </a:rPr>
              <a:t>The first announcement is critical!</a:t>
            </a:r>
            <a:endParaRPr lang="en-GB" dirty="0">
              <a:latin typeface="+mn-lt"/>
              <a:cs typeface="Tahoma"/>
            </a:endParaRPr>
          </a:p>
          <a:p>
            <a:pPr marL="401320" indent="-387350"/>
            <a:r>
              <a:rPr lang="en-GB" dirty="0">
                <a:latin typeface="+mn-lt"/>
                <a:cs typeface="Tahoma"/>
              </a:rPr>
              <a:t>Avoids rumours and misinformation</a:t>
            </a:r>
            <a:endParaRPr lang="en-GB" dirty="0">
              <a:latin typeface="+mn-lt"/>
              <a:ea typeface="Tahoma"/>
              <a:cs typeface="Tahoma"/>
            </a:endParaRPr>
          </a:p>
          <a:p>
            <a:pPr marL="401320" indent="-387350"/>
            <a:r>
              <a:rPr lang="en-GB" dirty="0">
                <a:latin typeface="+mn-lt"/>
                <a:cs typeface="Tahoma"/>
              </a:rPr>
              <a:t>Avoids loss of trust when someone else reveals the situation </a:t>
            </a:r>
            <a:endParaRPr lang="en-GB" dirty="0">
              <a:latin typeface="+mn-lt"/>
              <a:ea typeface="Tahoma"/>
            </a:endParaRPr>
          </a:p>
          <a:p>
            <a:pPr marL="401320" lvl="1" indent="-387350">
              <a:tabLst/>
            </a:pPr>
            <a:r>
              <a:rPr lang="en-GB" sz="2400" dirty="0">
                <a:latin typeface="+mn-lt"/>
                <a:cs typeface="Tahoma"/>
              </a:rPr>
              <a:t>Pre-empts suspicion of a cover-up</a:t>
            </a:r>
            <a:endParaRPr lang="en-GB" sz="2400" dirty="0">
              <a:latin typeface="+mn-lt"/>
              <a:ea typeface="Tahoma"/>
              <a:cs typeface="Tahoma"/>
            </a:endParaRPr>
          </a:p>
          <a:p>
            <a:pPr marL="401320" indent="-387350"/>
            <a:r>
              <a:rPr lang="en-GB" dirty="0">
                <a:latin typeface="+mn-lt"/>
                <a:cs typeface="Tahoma"/>
              </a:rPr>
              <a:t>The longer you wait, the more frightening the information will seem when it is revealed</a:t>
            </a:r>
            <a:endParaRPr lang="en-GB" dirty="0">
              <a:latin typeface="+mn-lt"/>
              <a:ea typeface="Tahoma"/>
              <a:cs typeface="Tahoma"/>
            </a:endParaRPr>
          </a:p>
          <a:p>
            <a:pPr marL="401320" indent="-387350"/>
            <a:r>
              <a:rPr lang="en-GB" dirty="0">
                <a:latin typeface="+mn-lt"/>
                <a:cs typeface="Tahoma"/>
              </a:rPr>
              <a:t>And the media will ask </a:t>
            </a:r>
            <a:endParaRPr lang="en-GB" dirty="0">
              <a:latin typeface="+mn-lt"/>
              <a:ea typeface="Tahoma"/>
            </a:endParaRPr>
          </a:p>
          <a:p>
            <a:pPr marL="852170" lvl="2" indent="-387350">
              <a:spcBef>
                <a:spcPts val="300"/>
              </a:spcBef>
              <a:spcAft>
                <a:spcPts val="600"/>
              </a:spcAft>
            </a:pPr>
            <a:r>
              <a:rPr lang="en-GB" sz="2400" dirty="0">
                <a:latin typeface="+mn-lt"/>
                <a:cs typeface="Tahoma"/>
              </a:rPr>
              <a:t>“What do you know, and when did you know it?”</a:t>
            </a:r>
            <a:endParaRPr lang="en-GB" sz="2400" dirty="0">
              <a:latin typeface="+mn-lt"/>
              <a:ea typeface="Tahoma"/>
              <a:cs typeface="Tahoma"/>
            </a:endParaRPr>
          </a:p>
          <a:p>
            <a:pPr marL="852170" lvl="2" indent="-387350"/>
            <a:r>
              <a:rPr lang="en-GB" sz="2400" dirty="0">
                <a:latin typeface="Tahoma"/>
                <a:ea typeface="Tahoma"/>
                <a:cs typeface="Tahoma"/>
              </a:rPr>
              <a:t>Be prepared</a:t>
            </a:r>
            <a:endParaRPr lang="en-GB" sz="2400" dirty="0">
              <a:ea typeface="Tahoma" pitchFamily="34" charset="0"/>
            </a:endParaRPr>
          </a:p>
          <a:p>
            <a:pPr marL="271145" indent="-271145"/>
            <a:endParaRPr lang="en-GB">
              <a:ea typeface="Tahoma" pitchFamily="34" charset="0"/>
            </a:endParaRPr>
          </a:p>
        </p:txBody>
      </p:sp>
    </p:spTree>
    <p:extLst>
      <p:ext uri="{BB962C8B-B14F-4D97-AF65-F5344CB8AC3E}">
        <p14:creationId xmlns:p14="http://schemas.microsoft.com/office/powerpoint/2010/main" val="3789606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245C1-B5D4-6A33-ECBD-83C28B24313F}"/>
              </a:ext>
            </a:extLst>
          </p:cNvPr>
          <p:cNvSpPr>
            <a:spLocks noGrp="1"/>
          </p:cNvSpPr>
          <p:nvPr>
            <p:ph type="title"/>
          </p:nvPr>
        </p:nvSpPr>
        <p:spPr/>
        <p:txBody>
          <a:bodyPr/>
          <a:lstStyle/>
          <a:p>
            <a:r>
              <a:rPr lang="en-GB"/>
              <a:t>Pitfalls to avoid</a:t>
            </a:r>
          </a:p>
        </p:txBody>
      </p:sp>
      <p:sp>
        <p:nvSpPr>
          <p:cNvPr id="3" name="Content Placeholder 2">
            <a:extLst>
              <a:ext uri="{FF2B5EF4-FFF2-40B4-BE49-F238E27FC236}">
                <a16:creationId xmlns:a16="http://schemas.microsoft.com/office/drawing/2014/main" id="{C5371263-9798-2919-2316-1B6B7CCA7028}"/>
              </a:ext>
            </a:extLst>
          </p:cNvPr>
          <p:cNvSpPr>
            <a:spLocks noGrp="1"/>
          </p:cNvSpPr>
          <p:nvPr>
            <p:ph idx="1"/>
          </p:nvPr>
        </p:nvSpPr>
        <p:spPr>
          <a:xfrm>
            <a:off x="323850" y="2143124"/>
            <a:ext cx="8526463" cy="4098925"/>
          </a:xfrm>
        </p:spPr>
        <p:txBody>
          <a:bodyPr/>
          <a:lstStyle/>
          <a:p>
            <a:pPr marL="271145" indent="-271145"/>
            <a:r>
              <a:rPr lang="en-GB" dirty="0">
                <a:latin typeface="Tahoma"/>
                <a:ea typeface="Tahoma"/>
                <a:cs typeface="Tahoma"/>
              </a:rPr>
              <a:t>Make sure to inform your partners / administrators first</a:t>
            </a:r>
          </a:p>
          <a:p>
            <a:pPr marL="271145" indent="-271145"/>
            <a:r>
              <a:rPr lang="en-GB" dirty="0">
                <a:latin typeface="Tahoma"/>
                <a:ea typeface="Tahoma"/>
                <a:cs typeface="Tahoma"/>
              </a:rPr>
              <a:t>Establish contact with them in advance</a:t>
            </a:r>
          </a:p>
          <a:p>
            <a:pPr marL="271145" indent="-271145"/>
            <a:r>
              <a:rPr lang="en-GB" dirty="0">
                <a:latin typeface="Tahoma"/>
                <a:ea typeface="Tahoma"/>
                <a:cs typeface="Tahoma"/>
              </a:rPr>
              <a:t>Do not go alone!</a:t>
            </a:r>
          </a:p>
          <a:p>
            <a:pPr marL="271145" indent="-271145"/>
            <a:r>
              <a:rPr lang="en-GB" dirty="0">
                <a:latin typeface="Tahoma"/>
                <a:ea typeface="Tahoma"/>
                <a:cs typeface="Tahoma"/>
              </a:rPr>
              <a:t>Make reservations for incomplete information</a:t>
            </a:r>
          </a:p>
          <a:p>
            <a:pPr marL="271145" indent="-271145"/>
            <a:r>
              <a:rPr lang="en-GB" dirty="0">
                <a:latin typeface="Tahoma"/>
                <a:ea typeface="Tahoma"/>
                <a:cs typeface="Tahoma"/>
              </a:rPr>
              <a:t>State clearly </a:t>
            </a:r>
          </a:p>
          <a:p>
            <a:pPr lvl="2" indent="-360045"/>
            <a:r>
              <a:rPr lang="en-GB" i="1" dirty="0">
                <a:latin typeface="Tahoma"/>
                <a:ea typeface="Tahoma"/>
                <a:cs typeface="Tahoma"/>
              </a:rPr>
              <a:t>This is what we know at the moment... </a:t>
            </a:r>
            <a:endParaRPr lang="en-GB" i="1" dirty="0">
              <a:ea typeface="Tahoma"/>
            </a:endParaRPr>
          </a:p>
          <a:p>
            <a:pPr lvl="2" indent="-360045">
              <a:spcBef>
                <a:spcPts val="300"/>
              </a:spcBef>
              <a:spcAft>
                <a:spcPts val="600"/>
              </a:spcAft>
            </a:pPr>
            <a:r>
              <a:rPr lang="en-GB" i="1" dirty="0">
                <a:latin typeface="Tahoma"/>
                <a:ea typeface="Tahoma"/>
                <a:cs typeface="Tahoma"/>
              </a:rPr>
              <a:t>Information may change the investigation continues.</a:t>
            </a:r>
          </a:p>
          <a:p>
            <a:pPr marL="271145" indent="-271145"/>
            <a:endParaRPr lang="en-GB">
              <a:ea typeface="Tahoma" pitchFamily="34" charset="0"/>
            </a:endParaRPr>
          </a:p>
        </p:txBody>
      </p:sp>
    </p:spTree>
    <p:extLst>
      <p:ext uri="{BB962C8B-B14F-4D97-AF65-F5344CB8AC3E}">
        <p14:creationId xmlns:p14="http://schemas.microsoft.com/office/powerpoint/2010/main" val="2391469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DAFE4-D063-5311-5661-01B4ACC9D4BE}"/>
              </a:ext>
            </a:extLst>
          </p:cNvPr>
          <p:cNvSpPr>
            <a:spLocks noGrp="1"/>
          </p:cNvSpPr>
          <p:nvPr>
            <p:ph type="title"/>
          </p:nvPr>
        </p:nvSpPr>
        <p:spPr/>
        <p:txBody>
          <a:bodyPr/>
          <a:lstStyle/>
          <a:p>
            <a:r>
              <a:rPr lang="en-GB"/>
              <a:t>Emphasise uncertainty</a:t>
            </a:r>
          </a:p>
        </p:txBody>
      </p:sp>
      <p:sp>
        <p:nvSpPr>
          <p:cNvPr id="3" name="Content Placeholder 2">
            <a:extLst>
              <a:ext uri="{FF2B5EF4-FFF2-40B4-BE49-F238E27FC236}">
                <a16:creationId xmlns:a16="http://schemas.microsoft.com/office/drawing/2014/main" id="{1727DC45-D50B-933F-E07D-2B87D657D5F0}"/>
              </a:ext>
            </a:extLst>
          </p:cNvPr>
          <p:cNvSpPr>
            <a:spLocks noGrp="1"/>
          </p:cNvSpPr>
          <p:nvPr>
            <p:ph idx="1"/>
          </p:nvPr>
        </p:nvSpPr>
        <p:spPr>
          <a:xfrm>
            <a:off x="628650" y="1257300"/>
            <a:ext cx="7900471" cy="4918248"/>
          </a:xfrm>
        </p:spPr>
        <p:txBody>
          <a:bodyPr>
            <a:normAutofit fontScale="85000" lnSpcReduction="20000"/>
          </a:bodyPr>
          <a:lstStyle/>
          <a:p>
            <a:pPr>
              <a:lnSpc>
                <a:spcPct val="120000"/>
              </a:lnSpc>
            </a:pPr>
            <a:r>
              <a:rPr lang="en-GB" i="1" dirty="0"/>
              <a:t>At the early stages of an outbreak, there’s much uncertainty, and probably more than everyone would like. Our guidelines and advice are likely to be interim and fluid, subject to change as we learn more. We’re moving quickly to learn as much as possible.</a:t>
            </a:r>
          </a:p>
          <a:p>
            <a:pPr>
              <a:lnSpc>
                <a:spcPct val="120000"/>
              </a:lnSpc>
            </a:pPr>
            <a:r>
              <a:rPr lang="en-GB" i="1" dirty="0"/>
              <a:t>While we’re moving fast, it’s very likely that this will be more of a marathon than a sprint. Our recommendations, advice, and approaches will likely change as we learn more about the virus and we learn more about its transmission.</a:t>
            </a:r>
          </a:p>
          <a:p>
            <a:pPr>
              <a:lnSpc>
                <a:spcPct val="120000"/>
              </a:lnSpc>
            </a:pPr>
            <a:r>
              <a:rPr lang="en-GB" i="1" dirty="0"/>
              <a:t>Because things are changing, it’s likely that [at] any given moment there may be confusing or conflicting information available. We are very committed to minimizing where we find that, clearing up any of that misconception.</a:t>
            </a:r>
          </a:p>
          <a:p>
            <a:pPr marL="0" indent="0">
              <a:lnSpc>
                <a:spcPct val="120000"/>
              </a:lnSpc>
              <a:buNone/>
            </a:pPr>
            <a:endParaRPr lang="en-GB" sz="1500" dirty="0"/>
          </a:p>
          <a:p>
            <a:pPr marL="0" indent="0">
              <a:lnSpc>
                <a:spcPct val="120000"/>
              </a:lnSpc>
              <a:buNone/>
            </a:pPr>
            <a:r>
              <a:rPr lang="en-GB" sz="1500" dirty="0"/>
              <a:t>Press briefing by the </a:t>
            </a:r>
            <a:r>
              <a:rPr lang="en-GB" sz="1500" dirty="0" err="1"/>
              <a:t>Centers</a:t>
            </a:r>
            <a:r>
              <a:rPr lang="en-GB" sz="1500" dirty="0"/>
              <a:t> for Disease Control and Prevention’s Acting Director Richard </a:t>
            </a:r>
            <a:r>
              <a:rPr lang="en-GB" sz="1500" dirty="0" err="1"/>
              <a:t>Besser</a:t>
            </a:r>
            <a:r>
              <a:rPr lang="en-GB" sz="1500" dirty="0"/>
              <a:t>, MD, during the early stages of the influenza A(H1N1) outbreak (April 2009)</a:t>
            </a:r>
          </a:p>
        </p:txBody>
      </p:sp>
    </p:spTree>
    <p:extLst>
      <p:ext uri="{BB962C8B-B14F-4D97-AF65-F5344CB8AC3E}">
        <p14:creationId xmlns:p14="http://schemas.microsoft.com/office/powerpoint/2010/main" val="1542319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chemeClr val="bg2"/>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chemeClr val="bg2"/>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subTnLst>
                                    <p:animClr clrSpc="rgb" dir="cw">
                                      <p:cBhvr override="childStyle">
                                        <p:cTn dur="1" fill="hold" display="0" masterRel="nextClick" afterEffect="1"/>
                                        <p:tgtEl>
                                          <p:spTgt spid="3">
                                            <p:txEl>
                                              <p:pRg st="2" end="2"/>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DE7DE-93E9-1291-7179-8876386B2D6D}"/>
              </a:ext>
            </a:extLst>
          </p:cNvPr>
          <p:cNvSpPr>
            <a:spLocks noGrp="1"/>
          </p:cNvSpPr>
          <p:nvPr>
            <p:ph type="title"/>
          </p:nvPr>
        </p:nvSpPr>
        <p:spPr/>
        <p:txBody>
          <a:bodyPr/>
          <a:lstStyle/>
          <a:p>
            <a:r>
              <a:rPr lang="en-GB"/>
              <a:t>But offer reassurance</a:t>
            </a:r>
          </a:p>
        </p:txBody>
      </p:sp>
      <p:sp>
        <p:nvSpPr>
          <p:cNvPr id="3" name="Content Placeholder 2">
            <a:extLst>
              <a:ext uri="{FF2B5EF4-FFF2-40B4-BE49-F238E27FC236}">
                <a16:creationId xmlns:a16="http://schemas.microsoft.com/office/drawing/2014/main" id="{5F4B2614-8DC1-6174-6DDB-53128E86F7BF}"/>
              </a:ext>
            </a:extLst>
          </p:cNvPr>
          <p:cNvSpPr>
            <a:spLocks noGrp="1"/>
          </p:cNvSpPr>
          <p:nvPr>
            <p:ph idx="1"/>
          </p:nvPr>
        </p:nvSpPr>
        <p:spPr>
          <a:xfrm>
            <a:off x="323850" y="1514475"/>
            <a:ext cx="8526463" cy="5486400"/>
          </a:xfrm>
        </p:spPr>
        <p:txBody>
          <a:bodyPr>
            <a:normAutofit/>
          </a:bodyPr>
          <a:lstStyle/>
          <a:p>
            <a:r>
              <a:rPr lang="en-GB" i="1" dirty="0"/>
              <a:t>We want to ensure that every patient who might be at risk is tested. </a:t>
            </a:r>
          </a:p>
          <a:p>
            <a:r>
              <a:rPr lang="en-GB" i="1" dirty="0"/>
              <a:t>Thanks to the diligent work of our team [. . . . ], we are confident that we are at a point where we’ve identified the vast majority of patients who were put at risk. </a:t>
            </a:r>
          </a:p>
          <a:p>
            <a:r>
              <a:rPr lang="en-GB" i="1" dirty="0"/>
              <a:t>Mayo Clinic will do whatever is necessary to support the needs of its patients. Patient safety is central to the trust the organization shares with its patients. </a:t>
            </a:r>
          </a:p>
          <a:p>
            <a:r>
              <a:rPr lang="en-GB" i="1" dirty="0"/>
              <a:t>Mayo Clinic is working to ensure that this doesn’t happen again.</a:t>
            </a:r>
          </a:p>
          <a:p>
            <a:pPr marL="0" indent="0">
              <a:buNone/>
            </a:pPr>
            <a:endParaRPr lang="en-GB" sz="1500" dirty="0"/>
          </a:p>
          <a:p>
            <a:pPr marL="0" indent="0">
              <a:buNone/>
            </a:pPr>
            <a:r>
              <a:rPr lang="en-GB" sz="1500" dirty="0"/>
              <a:t>Media quotation from Mayo Clinic’s chief executive officer (Jacksonville, FL, September 2010)</a:t>
            </a:r>
          </a:p>
        </p:txBody>
      </p:sp>
    </p:spTree>
    <p:extLst>
      <p:ext uri="{BB962C8B-B14F-4D97-AF65-F5344CB8AC3E}">
        <p14:creationId xmlns:p14="http://schemas.microsoft.com/office/powerpoint/2010/main" val="2580647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chemeClr val="bg2"/>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chemeClr val="bg2"/>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subTnLst>
                                    <p:animClr clrSpc="rgb" dir="cw">
                                      <p:cBhvr override="childStyle">
                                        <p:cTn dur="1" fill="hold" display="0" masterRel="nextClick" afterEffect="1"/>
                                        <p:tgtEl>
                                          <p:spTgt spid="3">
                                            <p:txEl>
                                              <p:pRg st="2" end="2"/>
                                            </p:txEl>
                                          </p:spTgt>
                                        </p:tgtEl>
                                        <p:attrNameLst>
                                          <p:attrName>ppt_c</p:attrName>
                                        </p:attrNameLst>
                                      </p:cBhvr>
                                      <p:to>
                                        <a:schemeClr val="bg2"/>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subTnLst>
                                    <p:animClr clrSpc="rgb" dir="cw">
                                      <p:cBhvr override="childStyle">
                                        <p:cTn dur="1" fill="hold" display="0" masterRel="nextClick" afterEffect="1"/>
                                        <p:tgtEl>
                                          <p:spTgt spid="3">
                                            <p:txEl>
                                              <p:pRg st="3" end="3"/>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E668C-17D9-5842-FB12-AD9F0B320E13}"/>
              </a:ext>
            </a:extLst>
          </p:cNvPr>
          <p:cNvSpPr>
            <a:spLocks noGrp="1"/>
          </p:cNvSpPr>
          <p:nvPr>
            <p:ph type="title"/>
          </p:nvPr>
        </p:nvSpPr>
        <p:spPr/>
        <p:txBody>
          <a:bodyPr/>
          <a:lstStyle/>
          <a:p>
            <a:r>
              <a:rPr lang="en-GB"/>
              <a:t>Barriers to transparency</a:t>
            </a:r>
          </a:p>
        </p:txBody>
      </p:sp>
      <p:sp>
        <p:nvSpPr>
          <p:cNvPr id="3" name="Content Placeholder 2">
            <a:extLst>
              <a:ext uri="{FF2B5EF4-FFF2-40B4-BE49-F238E27FC236}">
                <a16:creationId xmlns:a16="http://schemas.microsoft.com/office/drawing/2014/main" id="{596A26CC-C075-259D-8B50-ABECCFF3CCDD}"/>
              </a:ext>
            </a:extLst>
          </p:cNvPr>
          <p:cNvSpPr>
            <a:spLocks noGrp="1"/>
          </p:cNvSpPr>
          <p:nvPr>
            <p:ph idx="1"/>
          </p:nvPr>
        </p:nvSpPr>
        <p:spPr>
          <a:xfrm>
            <a:off x="323850" y="1695450"/>
            <a:ext cx="8526463" cy="5162550"/>
          </a:xfrm>
        </p:spPr>
        <p:txBody>
          <a:bodyPr>
            <a:normAutofit/>
          </a:bodyPr>
          <a:lstStyle/>
          <a:p>
            <a:pPr marL="271145" indent="-271145"/>
            <a:r>
              <a:rPr lang="en-GB" dirty="0">
                <a:latin typeface="Tahoma"/>
                <a:ea typeface="Tahoma"/>
                <a:cs typeface="Tahoma"/>
              </a:rPr>
              <a:t>Fear of bad reputation </a:t>
            </a:r>
            <a:endParaRPr lang="en-US"/>
          </a:p>
          <a:p>
            <a:pPr marL="271145" lvl="1" indent="-271145">
              <a:tabLst/>
            </a:pPr>
            <a:r>
              <a:rPr lang="en-GB" sz="2400" dirty="0">
                <a:latin typeface="Tahoma"/>
                <a:ea typeface="Tahoma"/>
                <a:cs typeface="Tahoma"/>
              </a:rPr>
              <a:t>Fear that patients will be afraid</a:t>
            </a:r>
          </a:p>
          <a:p>
            <a:pPr marL="271145" indent="-271145"/>
            <a:r>
              <a:rPr lang="en-GB" dirty="0">
                <a:latin typeface="Tahoma"/>
                <a:ea typeface="Tahoma"/>
                <a:cs typeface="Tahoma"/>
              </a:rPr>
              <a:t>Fear of revealing weaknesses in infrastructure</a:t>
            </a:r>
            <a:endParaRPr lang="en-US" dirty="0">
              <a:latin typeface="Tahoma"/>
              <a:ea typeface="Tahoma"/>
              <a:cs typeface="Tahoma"/>
            </a:endParaRPr>
          </a:p>
          <a:p>
            <a:pPr marL="271145" indent="-271145"/>
            <a:r>
              <a:rPr lang="en-GB" dirty="0">
                <a:latin typeface="Tahoma"/>
                <a:ea typeface="Tahoma"/>
                <a:cs typeface="Tahoma"/>
              </a:rPr>
              <a:t>Bad planning and preparation</a:t>
            </a:r>
          </a:p>
          <a:p>
            <a:pPr marL="271145" indent="-271145"/>
            <a:r>
              <a:rPr lang="en-GB" dirty="0">
                <a:latin typeface="Tahoma"/>
                <a:ea typeface="Tahoma"/>
                <a:cs typeface="Tahoma"/>
              </a:rPr>
              <a:t>Forgot to prepare a message</a:t>
            </a:r>
          </a:p>
          <a:p>
            <a:pPr marL="271145" indent="-271145"/>
            <a:r>
              <a:rPr lang="en-GB" dirty="0">
                <a:latin typeface="Tahoma"/>
                <a:ea typeface="Tahoma"/>
                <a:cs typeface="Tahoma"/>
              </a:rPr>
              <a:t>Forgot to prepare answers to likely questions</a:t>
            </a:r>
          </a:p>
          <a:p>
            <a:pPr marL="271145" indent="-271145"/>
            <a:r>
              <a:rPr lang="en-GB" dirty="0">
                <a:latin typeface="Tahoma"/>
                <a:ea typeface="Tahoma"/>
                <a:cs typeface="Tahoma"/>
              </a:rPr>
              <a:t>No training in delivering bad news or discussing uncertainty</a:t>
            </a:r>
          </a:p>
          <a:p>
            <a:pPr marL="271145" indent="-271145"/>
            <a:endParaRPr lang="en-GB" dirty="0">
              <a:latin typeface="Tahoma"/>
              <a:ea typeface="Tahoma"/>
              <a:cs typeface="Tahoma"/>
            </a:endParaRPr>
          </a:p>
          <a:p>
            <a:pPr marL="271145" indent="-271145"/>
            <a:endParaRPr lang="en-GB">
              <a:ea typeface="Tahoma" pitchFamily="34" charset="0"/>
            </a:endParaRPr>
          </a:p>
        </p:txBody>
      </p:sp>
    </p:spTree>
    <p:extLst>
      <p:ext uri="{BB962C8B-B14F-4D97-AF65-F5344CB8AC3E}">
        <p14:creationId xmlns:p14="http://schemas.microsoft.com/office/powerpoint/2010/main" val="22902356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O_APP_VERSION" val="0.21.0.2123"/>
  <p:tag name="SLIDO_PRESENTATION_ID" val="00000000-0000-0000-0000-000000000000"/>
  <p:tag name="SLIDO_EVENT_UUID" val="d96a3e45-d13c-4a3a-a2a0-16cb667dab83"/>
  <p:tag name="SLIDO_EVENT_SECTION_UUID" val="91b4b364-4fd5-4130-a250-9d7ffe96e01e"/>
  <p:tag name="ARTICULATE_PROJECT_OPEN" val="0"/>
  <p:tag name="ARTICULATE_SLIDE_COUNT" val="28"/>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ECDC_PowerPoint_Template_2009_rev_1_4_MSO_2007">
  <a:themeElements>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04D13FE3-DAAA-4E6C-AC34-ABB718BC3EF0}" vid="{376A3672-FCC5-48F6-89AB-5F1B0C592389}"/>
    </a:ext>
  </a:ext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04D13FE3-DAAA-4E6C-AC34-ABB718BC3EF0}" vid="{9CA33981-6B8D-46C3-B1AA-93502EB293ED}"/>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customXsn xmlns="http://schemas.microsoft.com/office/2006/metadata/customXsn">
  <xsnLocation/>
  <cached>True</cached>
  <openByDefault>False</openByDefault>
  <xsnScope/>
</customXsn>
</file>

<file path=customXml/item3.xml><?xml version="1.0" encoding="utf-8"?>
<ct:contentTypeSchema xmlns:ct="http://schemas.microsoft.com/office/2006/metadata/contentType" xmlns:ma="http://schemas.microsoft.com/office/2006/metadata/properties/metaAttributes" ct:_="" ma:_="" ma:contentTypeName="Public Health Training" ma:contentTypeID="0x010100F92FB91056B24E40ACCE93A804002EFF001822ADB6403249B6AC60D10F8970E85E0019E65CB709D8407BB464DC22E99B93B100FEB7370E255A414D8C4CAB9F4642A53B" ma:contentTypeVersion="204" ma:contentTypeDescription="The main level of classification for the document" ma:contentTypeScope="" ma:versionID="748c7f1b7cd38d676dc52c759d444c35">
  <xsd:schema xmlns:xsd="http://www.w3.org/2001/XMLSchema" xmlns:xs="http://www.w3.org/2001/XMLSchema" xmlns:p="http://schemas.microsoft.com/office/2006/metadata/properties" xmlns:ns1="http://schemas.microsoft.com/sharepoint/v3" xmlns:ns2="d23a570b-d7a9-49ca-a34c-8afb8206b4bf" xmlns:ns3="a31fd676-cc33-4bdc-a8b6-cb1016b85608" xmlns:ns4="5c728178-6efc-4233-8faf-5837ddb4420c" targetNamespace="http://schemas.microsoft.com/office/2006/metadata/properties" ma:root="true" ma:fieldsID="63f4b478d245f4188fa2c5c7b6fff08e" ns1:_="" ns2:_="" ns3:_="" ns4:_="">
    <xsd:import namespace="http://schemas.microsoft.com/sharepoint/v3"/>
    <xsd:import namespace="d23a570b-d7a9-49ca-a34c-8afb8206b4bf"/>
    <xsd:import namespace="a31fd676-cc33-4bdc-a8b6-cb1016b85608"/>
    <xsd:import namespace="5c728178-6efc-4233-8faf-5837ddb4420c"/>
    <xsd:element name="properties">
      <xsd:complexType>
        <xsd:sequence>
          <xsd:element name="documentManagement">
            <xsd:complexType>
              <xsd:all>
                <xsd:element ref="ns2:TaxCatchAll" minOccurs="0"/>
                <xsd:element ref="ns2:TaxCatchAllLabel" minOccurs="0"/>
                <xsd:element ref="ns1:ECDC_Description" minOccurs="0"/>
                <xsd:element ref="ns3:ECDC_DMS_Author" minOccurs="0"/>
                <xsd:element ref="ns2:m4f2abd528a9430bb1514981700fe204" minOccurs="0"/>
                <xsd:element ref="ns3:ECDC_DMS_Public_Health_Training_Document_Type0" minOccurs="0"/>
                <xsd:element ref="ns3:ECDC_Subject_whatTaxHTField0" minOccurs="0"/>
                <xsd:element ref="ns3:ECDC_Subject_doesTaxHTField0" minOccurs="0"/>
                <xsd:element ref="ns3:ECDC_Subject_whoTaxHTField0" minOccurs="0"/>
                <xsd:element ref="ns2:ff0459edc9514eb0baaeb2ab50aaa8de" minOccurs="0"/>
                <xsd:element ref="ns2:ECDC_DMS_Meeting_Date" minOccurs="0"/>
                <xsd:element ref="ns3:ECDC_DMS_RestrictedAccess" minOccurs="0"/>
                <xsd:element ref="ns2:Restricted_x0020_Access_x0020_Mode" minOccurs="0"/>
                <xsd:element ref="ns2:TaxKeywordTaxHTField" minOccurs="0"/>
                <xsd:element ref="ns3:ECDC_DMS_Project0" minOccurs="0"/>
                <xsd:element ref="ns2:bf6f88d3567d49708e6ddfea625f3427" minOccurs="0"/>
                <xsd:element ref="ns3:ECDC_DMS_MIS_Activity_code0" minOccurs="0"/>
                <xsd:element ref="ns3:ECDC_DMS_Country0" minOccurs="0"/>
                <xsd:element ref="ns3:ECDC_DMS_Section" minOccurs="0"/>
                <xsd:element ref="ns3:ECDC_DMS_Group" minOccurs="0"/>
                <xsd:element ref="ns3:ECDC_DMS_Is_Public" minOccurs="0"/>
                <xsd:element ref="ns3:ECDC_Target_audienceTaxHTField0" minOccurs="0"/>
                <xsd:element ref="ns3:ECDC_DMS_Previous_Location" minOccurs="0"/>
                <xsd:element ref="ns3:ECDC_DMS_Previous_Creation_Date" minOccurs="0"/>
                <xsd:element ref="ns4:_dlc_DocId" minOccurs="0"/>
                <xsd:element ref="ns4:_dlc_DocIdUrl" minOccurs="0"/>
                <xsd:element ref="ns4: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ECDC_Description" ma:index="10" nillable="true" ma:displayName="Description" ma:description="Indicate a brief description or other comments related to the document " ma:internalName="ECDC_Description">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23a570b-d7a9-49ca-a34c-8afb8206b4bf"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0596fb77-e102-4c34-806d-b7e8d0f8e4af}" ma:internalName="TaxCatchAll" ma:showField="CatchAllData" ma:web="a31fd676-cc33-4bdc-a8b6-cb1016b85608">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0596fb77-e102-4c34-806d-b7e8d0f8e4af}" ma:internalName="TaxCatchAllLabel" ma:readOnly="true" ma:showField="CatchAllDataLabel" ma:web="a31fd676-cc33-4bdc-a8b6-cb1016b85608">
      <xsd:complexType>
        <xsd:complexContent>
          <xsd:extension base="dms:MultiChoiceLookup">
            <xsd:sequence>
              <xsd:element name="Value" type="dms:Lookup" maxOccurs="unbounded" minOccurs="0" nillable="true"/>
            </xsd:sequence>
          </xsd:extension>
        </xsd:complexContent>
      </xsd:complexType>
    </xsd:element>
    <xsd:element name="m4f2abd528a9430bb1514981700fe204" ma:index="12" nillable="true" ma:taxonomy="true" ma:internalName="m4f2abd528a9430bb1514981700fe204" ma:taxonomyFieldName="ECDC_DMS_Organigramme" ma:displayName="ECDC Organigramme" ma:fieldId="{64f2abd5-28a9-430b-b151-4981700fe204}" ma:taxonomyMulti="true" ma:sspId="de887f88-4a24-49db-a549-4c3cbb517053" ma:termSetId="0a8715e9-9613-4f3d-9487-c066723ad7a7" ma:anchorId="00000000-0000-0000-0000-000000000000" ma:open="false" ma:isKeyword="false">
      <xsd:complexType>
        <xsd:sequence>
          <xsd:element ref="pc:Terms" minOccurs="0" maxOccurs="1"/>
        </xsd:sequence>
      </xsd:complexType>
    </xsd:element>
    <xsd:element name="ff0459edc9514eb0baaeb2ab50aaa8de" ma:index="22" nillable="true" ma:taxonomy="true" ma:internalName="ff0459edc9514eb0baaeb2ab50aaa8de" ma:taxonomyFieldName="Meeting_x0020_Code" ma:displayName="Meeting Code" ma:readOnly="false" ma:default="" ma:fieldId="{ff0459ed-c951-4eb0-baae-b2ab50aaa8de}" ma:sspId="de887f88-4a24-49db-a549-4c3cbb517053" ma:termSetId="edec69b4-0510-43be-8a98-012c8d4b4d60" ma:anchorId="00000000-0000-0000-0000-000000000000" ma:open="true" ma:isKeyword="false">
      <xsd:complexType>
        <xsd:sequence>
          <xsd:element ref="pc:Terms" minOccurs="0" maxOccurs="1"/>
        </xsd:sequence>
      </xsd:complexType>
    </xsd:element>
    <xsd:element name="ECDC_DMS_Meeting_Date" ma:index="24" nillable="true" ma:displayName="Meeting/Event Date" ma:description="The date of meeting (1) the document belongs to or (2) was discussed, reviewed or approved." ma:format="DateOnly" ma:internalName="ECDC_DMS_Meeting_Date" ma:readOnly="false">
      <xsd:simpleType>
        <xsd:restriction base="dms:DateTime"/>
      </xsd:simpleType>
    </xsd:element>
    <xsd:element name="Restricted_x0020_Access_x0020_Mode" ma:index="29" nillable="true" ma:displayName="Restricted Access Mode" ma:format="RadioButtons" ma:internalName="Restricted_x0020_Access_x0020_Mode" ma:readOnly="false">
      <xsd:simpleType>
        <xsd:restriction base="dms:Choice">
          <xsd:enumeration value="Hide the document to other users. The document is visible only to the users under Restricted Access Field"/>
          <xsd:enumeration value="Allow other users to read the document. The document is visible as read-only to all users"/>
        </xsd:restriction>
      </xsd:simpleType>
    </xsd:element>
    <xsd:element name="TaxKeywordTaxHTField" ma:index="30" nillable="true" ma:taxonomy="true" ma:internalName="TaxKeywordTaxHTField" ma:taxonomyFieldName="TaxKeyword" ma:displayName="Additional Keywords" ma:fieldId="{23f27201-bee3-471e-b2e7-b64fd8b7ca38}" ma:taxonomyMulti="true" ma:sspId="de887f88-4a24-49db-a549-4c3cbb517053" ma:termSetId="00000000-0000-0000-0000-000000000000" ma:anchorId="00000000-0000-0000-0000-000000000000" ma:open="true" ma:isKeyword="true">
      <xsd:complexType>
        <xsd:sequence>
          <xsd:element ref="pc:Terms" minOccurs="0" maxOccurs="1"/>
        </xsd:sequence>
      </xsd:complexType>
    </xsd:element>
    <xsd:element name="bf6f88d3567d49708e6ddfea625f3427" ma:index="34" nillable="true" ma:taxonomy="true" ma:internalName="bf6f88d3567d49708e6ddfea625f3427" ma:taxonomyFieldName="DMS_x0020_Product" ma:displayName="Product" ma:readOnly="false" ma:default="" ma:fieldId="{bf6f88d3-567d-4970-8e6d-dfea625f3427}" ma:taxonomyMulti="true" ma:sspId="de887f88-4a24-49db-a549-4c3cbb517053" ma:termSetId="765c2105-95ad-4131-ade8-84f64ee0a1c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31fd676-cc33-4bdc-a8b6-cb1016b85608" elementFormDefault="qualified">
    <xsd:import namespace="http://schemas.microsoft.com/office/2006/documentManagement/types"/>
    <xsd:import namespace="http://schemas.microsoft.com/office/infopath/2007/PartnerControls"/>
    <xsd:element name="ECDC_DMS_Author" ma:index="11" nillable="true" ma:displayName="Owner" ma:description="An ECDC user or group(s) of users that are responsible for the document" ma:format="Hyperlink" ma:internalName="ECDC_DMS_Author" ma:readOnly="false" ma:showField="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CDC_DMS_Public_Health_Training_Document_Type0" ma:index="14" ma:taxonomy="true" ma:internalName="ECDC_DMS_Public_Health_Training_Document_Type0" ma:taxonomyFieldName="ECDC_DMS_Public_Health_Training_Document_Type" ma:displayName="Document Type" ma:default="" ma:fieldId="{825fce82-9c03-4cec-8c02-2a96a4e07245}" ma:taxonomyMulti="true" ma:sspId="de887f88-4a24-49db-a549-4c3cbb517053" ma:termSetId="05694767-788d-4e99-ad07-3dd6ddb61ccc" ma:anchorId="01e6fa5e-5c58-4903-9dec-cee52cf17a8b" ma:open="false" ma:isKeyword="false">
      <xsd:complexType>
        <xsd:sequence>
          <xsd:element ref="pc:Terms" minOccurs="0" maxOccurs="1"/>
        </xsd:sequence>
      </xsd:complexType>
    </xsd:element>
    <xsd:element name="ECDC_Subject_whatTaxHTField0" ma:index="16" ma:taxonomy="true" ma:internalName="ECDC_Subject_whatTaxHTField0" ma:taxonomyFieldName="ECDC_Subject_what" ma:displayName="Topic" ma:default="" ma:fieldId="{7525aafd-95ab-48e0-925f-ead7584e2866}" ma:taxonomyMulti="true" ma:sspId="de887f88-4a24-49db-a549-4c3cbb517053" ma:termSetId="b09c8666-4e2c-4f19-91e4-8f1fe34bcccd" ma:anchorId="00000000-0000-0000-0000-000000000000" ma:open="false" ma:isKeyword="false">
      <xsd:complexType>
        <xsd:sequence>
          <xsd:element ref="pc:Terms" minOccurs="0" maxOccurs="1"/>
        </xsd:sequence>
      </xsd:complexType>
    </xsd:element>
    <xsd:element name="ECDC_Subject_doesTaxHTField0" ma:index="18" nillable="true" ma:taxonomy="true" ma:internalName="ECDC_Subject_doesTaxHTField0" ma:taxonomyFieldName="ECDC_Subject_does" ma:displayName="Activity" ma:default="" ma:fieldId="{f4f89794-25e3-44dd-a94e-7e4212ed52cb}" ma:taxonomyMulti="true" ma:sspId="de887f88-4a24-49db-a549-4c3cbb517053" ma:termSetId="380f87da-0f7e-4cf1-ad09-525006c4d164" ma:anchorId="00000000-0000-0000-0000-000000000000" ma:open="false" ma:isKeyword="false">
      <xsd:complexType>
        <xsd:sequence>
          <xsd:element ref="pc:Terms" minOccurs="0" maxOccurs="1"/>
        </xsd:sequence>
      </xsd:complexType>
    </xsd:element>
    <xsd:element name="ECDC_Subject_whoTaxHTField0" ma:index="20" nillable="true" ma:taxonomy="true" ma:internalName="ECDC_Subject_whoTaxHTField0" ma:taxonomyFieldName="ECDC_Subject_who" ma:displayName="Actor" ma:default="" ma:fieldId="{abe70a07-b4c4-4a08-b47f-19f4275c5dd3}" ma:taxonomyMulti="true" ma:sspId="de887f88-4a24-49db-a549-4c3cbb517053" ma:termSetId="725f5f6f-0471-44ec-8ccb-6de6d3e4909b" ma:anchorId="00000000-0000-0000-0000-000000000000" ma:open="false" ma:isKeyword="false">
      <xsd:complexType>
        <xsd:sequence>
          <xsd:element ref="pc:Terms" minOccurs="0" maxOccurs="1"/>
        </xsd:sequence>
      </xsd:complexType>
    </xsd:element>
    <xsd:element name="ECDC_DMS_RestrictedAccess" ma:index="28" nillable="true" ma:displayName="Restricted Access" ma:description="The users or groups of users who will be able to access and edit the document. If you need other users to access the document as read-only, please check 'Allow other users to read the document' in the Restricted Access Mode field. The creator of the document is added by default in the restricted group of people" ma:format="Hyperlink" ma:internalName="ECDC_DMS_RestrictedAccess" ma:readOnly="false" ma:showField="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CDC_DMS_Project0" ma:index="32" nillable="true" ma:taxonomy="true" ma:internalName="ECDC_DMS_Project0" ma:taxonomyFieldName="ECDC_DMS_Project" ma:displayName="Project" ma:readOnly="false" ma:default="" ma:fieldId="{951a5c61-3e7d-4f5e-ad41-b76025ccfaa6}" ma:taxonomyMulti="true" ma:sspId="de887f88-4a24-49db-a549-4c3cbb517053" ma:termSetId="83bc1c21-e08b-4faa-97f2-3f7a70f36fcc" ma:anchorId="00000000-0000-0000-0000-000000000000" ma:open="false" ma:isKeyword="false">
      <xsd:complexType>
        <xsd:sequence>
          <xsd:element ref="pc:Terms" minOccurs="0" maxOccurs="1"/>
        </xsd:sequence>
      </xsd:complexType>
    </xsd:element>
    <xsd:element name="ECDC_DMS_MIS_Activity_code0" ma:index="36" nillable="true" ma:taxonomy="true" ma:internalName="ECDC_DMS_MIS_Activity_code0" ma:taxonomyFieldName="ECDC_DMS_MIS_Activity_code" ma:displayName="MIS Activity code" ma:readOnly="false" ma:default="" ma:fieldId="{8cb6b235-d851-4acc-9843-ae912a313215}" ma:taxonomyMulti="true" ma:sspId="de887f88-4a24-49db-a549-4c3cbb517053" ma:termSetId="141081f5-dfc8-474c-9d5b-c9b39840f641" ma:anchorId="00000000-0000-0000-0000-000000000000" ma:open="false" ma:isKeyword="false">
      <xsd:complexType>
        <xsd:sequence>
          <xsd:element ref="pc:Terms" minOccurs="0" maxOccurs="1"/>
        </xsd:sequence>
      </xsd:complexType>
    </xsd:element>
    <xsd:element name="ECDC_DMS_Country0" ma:index="38" nillable="true" ma:taxonomy="true" ma:internalName="ECDC_DMS_Country0" ma:taxonomyFieldName="ECDC_DMS_Country" ma:displayName="Country" ma:readOnly="false" ma:default="" ma:fieldId="{55706165-e828-40c8-8ef4-7f53aaba5845}" ma:taxonomyMulti="true" ma:sspId="de887f88-4a24-49db-a549-4c3cbb517053" ma:termSetId="1ff710a1-673a-41e0-bfbc-1a0da05ecc90" ma:anchorId="00000000-0000-0000-0000-000000000000" ma:open="true" ma:isKeyword="false">
      <xsd:complexType>
        <xsd:sequence>
          <xsd:element ref="pc:Terms" minOccurs="0" maxOccurs="1"/>
        </xsd:sequence>
      </xsd:complexType>
    </xsd:element>
    <xsd:element name="ECDC_DMS_Section" ma:index="40" nillable="true" ma:displayName="Section" ma:description="Indicates the creator users ECDC Unit" ma:hidden="true" ma:internalName="ECDC_DMS_Section" ma:readOnly="false">
      <xsd:simpleType>
        <xsd:restriction base="dms:Text"/>
      </xsd:simpleType>
    </xsd:element>
    <xsd:element name="ECDC_DMS_Group" ma:index="41" nillable="true" ma:displayName="Group" ma:description="Indicates the creator users ECDC Group" ma:hidden="true" ma:internalName="ECDC_DMS_Group" ma:readOnly="false">
      <xsd:simpleType>
        <xsd:restriction base="dms:Text"/>
      </xsd:simpleType>
    </xsd:element>
    <xsd:element name="ECDC_DMS_Is_Public" ma:index="42" nillable="true" ma:displayName="Is Public" ma:default="0" ma:description="The document could be made available in external systems (Eg: Portal)" ma:hidden="true" ma:internalName="ECDC_DMS_Is_Public" ma:readOnly="false">
      <xsd:simpleType>
        <xsd:restriction base="dms:Boolean"/>
      </xsd:simpleType>
    </xsd:element>
    <xsd:element name="ECDC_Target_audienceTaxHTField0" ma:index="43" nillable="true" ma:taxonomy="true" ma:internalName="ECDC_Target_audienceTaxHTField0" ma:taxonomyFieldName="ECDC_Target_audience" ma:displayName="Target Audience" ma:default="" ma:fieldId="{234ea4f9-252c-4d49-a519-4a376f3ed4d7}" ma:taxonomyMulti="true" ma:sspId="de887f88-4a24-49db-a549-4c3cbb517053" ma:termSetId="de5002ed-06b4-47ae-8592-fd6a24aa93a4" ma:anchorId="00000000-0000-0000-0000-000000000000" ma:open="false" ma:isKeyword="false">
      <xsd:complexType>
        <xsd:sequence>
          <xsd:element ref="pc:Terms" minOccurs="0" maxOccurs="1"/>
        </xsd:sequence>
      </xsd:complexType>
    </xsd:element>
    <xsd:element name="ECDC_DMS_Previous_Location" ma:index="45" nillable="true" ma:displayName="Previous Location" ma:description="Some useful information about where the document was stored before (Eg: Shared Drives, Unit Drives, etc.)" ma:hidden="true" ma:internalName="ECDC_DMS_Previous_Location" ma:readOnly="false">
      <xsd:simpleType>
        <xsd:restriction base="dms:Text"/>
      </xsd:simpleType>
    </xsd:element>
    <xsd:element name="ECDC_DMS_Previous_Creation_Date" ma:index="46" nillable="true" ma:displayName="Previous Creation Date" ma:default="[today]" ma:description="An earlier publication date or a previous relevant date of the document" ma:hidden="true" ma:internalName="ECDC_DMS_Previous_Creation_Date"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c728178-6efc-4233-8faf-5837ddb4420c" elementFormDefault="qualified">
    <xsd:import namespace="http://schemas.microsoft.com/office/2006/documentManagement/types"/>
    <xsd:import namespace="http://schemas.microsoft.com/office/infopath/2007/PartnerControls"/>
    <xsd:element name="_dlc_DocId" ma:index="47" nillable="true" ma:displayName="Document ID Value" ma:description="The value of the document ID assigned to this item." ma:internalName="_dlc_DocId" ma:readOnly="true">
      <xsd:simpleType>
        <xsd:restriction base="dms:Text"/>
      </xsd:simpleType>
    </xsd:element>
    <xsd:element name="_dlc_DocIdUrl" ma:index="4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4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documentManagement>
    <ECDC_DMS_Is_Public xmlns="a31fd676-cc33-4bdc-a8b6-cb1016b85608">false</ECDC_DMS_Is_Public>
    <ECDC_Subject_whatTaxHTField0 xmlns="a31fd676-cc33-4bdc-a8b6-cb1016b85608">
      <Terms xmlns="http://schemas.microsoft.com/office/infopath/2007/PartnerControls">
        <TermInfo xmlns="http://schemas.microsoft.com/office/infopath/2007/PartnerControls">
          <TermName xmlns="http://schemas.microsoft.com/office/infopath/2007/PartnerControls">Topic Not Identified</TermName>
          <TermId xmlns="http://schemas.microsoft.com/office/infopath/2007/PartnerControls">1bc9b571-1e74-46ed-9b11-99937b1f373f</TermId>
        </TermInfo>
      </Terms>
    </ECDC_Subject_whatTaxHTField0>
    <ECDC_DMS_MIS_Activity_code0 xmlns="a31fd676-cc33-4bdc-a8b6-cb1016b85608">
      <Terms xmlns="http://schemas.microsoft.com/office/infopath/2007/PartnerControls"/>
    </ECDC_DMS_MIS_Activity_code0>
    <TaxKeywordTaxHTField xmlns="d23a570b-d7a9-49ca-a34c-8afb8206b4bf">
      <Terms xmlns="http://schemas.microsoft.com/office/infopath/2007/PartnerControls"/>
    </TaxKeywordTaxHTField>
    <ECDC_DMS_Project0 xmlns="a31fd676-cc33-4bdc-a8b6-cb1016b85608">
      <Terms xmlns="http://schemas.microsoft.com/office/infopath/2007/PartnerControls"/>
    </ECDC_DMS_Project0>
    <ECDC_Description xmlns="http://schemas.microsoft.com/sharepoint/v3" xsi:nil="true"/>
    <TaxCatchAll xmlns="d23a570b-d7a9-49ca-a34c-8afb8206b4bf">
      <Value>40</Value>
      <Value>100</Value>
    </TaxCatchAll>
    <ECDC_DMS_Country0 xmlns="a31fd676-cc33-4bdc-a8b6-cb1016b85608">
      <Terms xmlns="http://schemas.microsoft.com/office/infopath/2007/PartnerControls"/>
    </ECDC_DMS_Country0>
    <ECDC_DMS_Section xmlns="a31fd676-cc33-4bdc-a8b6-cb1016b85608" xsi:nil="true"/>
    <ECDC_Subject_whoTaxHTField0 xmlns="a31fd676-cc33-4bdc-a8b6-cb1016b85608">
      <Terms xmlns="http://schemas.microsoft.com/office/infopath/2007/PartnerControls"/>
    </ECDC_Subject_whoTaxHTField0>
    <ECDC_DMS_Previous_Location xmlns="a31fd676-cc33-4bdc-a8b6-cb1016b85608" xsi:nil="true"/>
    <ECDC_Subject_doesTaxHTField0 xmlns="a31fd676-cc33-4bdc-a8b6-cb1016b85608">
      <Terms xmlns="http://schemas.microsoft.com/office/infopath/2007/PartnerControls"/>
    </ECDC_Subject_doesTaxHTField0>
    <ECDC_Target_audienceTaxHTField0 xmlns="a31fd676-cc33-4bdc-a8b6-cb1016b85608">
      <Terms xmlns="http://schemas.microsoft.com/office/infopath/2007/PartnerControls"/>
    </ECDC_Target_audienceTaxHTField0>
    <ECDC_DMS_Previous_Creation_Date xmlns="a31fd676-cc33-4bdc-a8b6-cb1016b85608">2013-02-01T12:14:00+00:00</ECDC_DMS_Previous_Creation_Date>
    <ECDC_DMS_Author xmlns="a31fd676-cc33-4bdc-a8b6-cb1016b85608">
      <UserInfo>
        <DisplayName/>
        <AccountId xsi:nil="true"/>
        <AccountType/>
      </UserInfo>
    </ECDC_DMS_Author>
    <ECDC_DMS_Group xmlns="a31fd676-cc33-4bdc-a8b6-cb1016b85608" xsi:nil="true"/>
    <ECDC_DMS_RestrictedAccess xmlns="a31fd676-cc33-4bdc-a8b6-cb1016b85608">
      <UserInfo>
        <DisplayName/>
        <AccountId xsi:nil="true"/>
        <AccountType/>
      </UserInfo>
    </ECDC_DMS_RestrictedAccess>
    <Restricted_x0020_Access_x0020_Mode xmlns="d23a570b-d7a9-49ca-a34c-8afb8206b4bf" xsi:nil="true"/>
    <m4f2abd528a9430bb1514981700fe204 xmlns="d23a570b-d7a9-49ca-a34c-8afb8206b4bf">
      <Terms xmlns="http://schemas.microsoft.com/office/infopath/2007/PartnerControls"/>
    </m4f2abd528a9430bb1514981700fe204>
    <ECDC_DMS_Public_Health_Training_Document_Type0 xmlns="a31fd676-cc33-4bdc-a8b6-cb1016b85608">
      <Terms xmlns="http://schemas.microsoft.com/office/infopath/2007/PartnerControls">
        <TermInfo xmlns="http://schemas.microsoft.com/office/infopath/2007/PartnerControls">
          <TermName xmlns="http://schemas.microsoft.com/office/infopath/2007/PartnerControls">Non-Classified Public Health Training Document</TermName>
          <TermId xmlns="http://schemas.microsoft.com/office/infopath/2007/PartnerControls">d9890c82-eeed-4b4c-9708-0acece2a8a72</TermId>
        </TermInfo>
      </Terms>
    </ECDC_DMS_Public_Health_Training_Document_Type0>
    <_dlc_DocId xmlns="5c728178-6efc-4233-8faf-5837ddb4420c">K2H7XUE7KNMN-28-117</_dlc_DocId>
    <_dlc_DocIdUrl xmlns="5c728178-6efc-4233-8faf-5837ddb4420c">
      <Url>http://dms.ecdcnet.europa.eu/_layouts/DocIdRedir.aspx?ID=K2H7XUE7KNMN-28-117</Url>
      <Description>K2H7XUE7KNMN-28-117</Description>
    </_dlc_DocIdUrl>
    <ECDC_DMS_Meeting_Date xmlns="d23a570b-d7a9-49ca-a34c-8afb8206b4bf" xsi:nil="true"/>
    <ff0459edc9514eb0baaeb2ab50aaa8de xmlns="d23a570b-d7a9-49ca-a34c-8afb8206b4bf">
      <Terms xmlns="http://schemas.microsoft.com/office/infopath/2007/PartnerControls"/>
    </ff0459edc9514eb0baaeb2ab50aaa8de>
    <bf6f88d3567d49708e6ddfea625f3427 xmlns="d23a570b-d7a9-49ca-a34c-8afb8206b4bf">
      <Terms xmlns="http://schemas.microsoft.com/office/infopath/2007/PartnerControls"/>
    </bf6f88d3567d49708e6ddfea625f3427>
  </documentManagement>
</p:properties>
</file>

<file path=customXml/item5.xml><?xml version="1.0" encoding="utf-8"?>
<?mso-contentType ?>
<SharedContentType xmlns="Microsoft.SharePoint.Taxonomy.ContentTypeSync" SourceId="de887f88-4a24-49db-a549-4c3cbb517053" ContentTypeId="0x010100F92FB91056B24E40ACCE93A804002EFF001822ADB6403249B6AC60D10F8970E85E0019E65CB709D8407BB464DC22E99B93B1" PreviousValue="true"/>
</file>

<file path=customXml/item6.xml><?xml version="1.0" encoding="utf-8"?>
<?mso-contentType ?>
<spe:Receivers xmlns:spe="http://schemas.microsoft.com/sharepoint/events">
  <Receiver>
    <Name>ECDC DMS Prevent Creating Folders</Name>
    <Synchronization>Synchronous</Synchronization>
    <Type>1</Type>
    <SequenceNumber>500</SequenceNumber>
    <Assembly>ECDC.DMS.EventReceivers, Version=1.0.0.0, Culture=neutral, PublicKeyToken=17e62c86e86476c3, processorArchitecture=MSIL</Assembly>
    <Class>ECDC.DMS.EventReceivers.PreventCreatingFolders.PreventCreatingFolders</Class>
    <Data>Data</Data>
    <Filter/>
  </Receiver>
  <Receiver>
    <Name>ECDC DMS Fix User Columns</Name>
    <Synchronization>Synchronous</Synchronization>
    <Type>10001</Type>
    <SequenceNumber>1000</SequenceNumber>
    <Assembly>ECDC.DMS.EventReceivers, Version=1.0.0.0, Culture=neutral, PublicKeyToken=17e62c86e86476c3, processorArchitecture=MSIL</Assembly>
    <Class>ECDC.DMS.EventReceivers.FixUserColumns.FixUserColumns</Class>
    <Data>Data</Data>
    <Filter/>
  </Receiver>
  <Receiver>
    <Name>ECDC DMS Preconfigure Fiels</Name>
    <Synchronization>Synchronous</Synchronization>
    <Type>1</Type>
    <SequenceNumber>1000</SequenceNumber>
    <Assembly>ECDC.DMS.EventReceivers, Version=1.0.0.0, Culture=neutral, PublicKeyToken=17e62c86e86476c3, processorArchitecture=MSIL</Assembly>
    <Class>ECDC.DMS.EventReceivers.PreconfigureFields.PreconfigureFields</Class>
    <Data>Data</Data>
    <Filter/>
  </Receiver>
  <Receiver>
    <Name>ECDC DMS Prevent Deleting</Name>
    <Synchronization>Synchronous</Synchronization>
    <Type>3</Type>
    <SequenceNumber>1000</SequenceNumber>
    <Assembly>ECDC.DMS.EventReceivers, Version=1.0.0.0, Culture=neutral, PublicKeyToken=17e62c86e86476c3, processorArchitecture=MSIL</Assembly>
    <Class>ECDC.DMS.EventReceivers.PreventDeleting.PreventDeleting</Class>
    <Data>Data</Data>
    <Filter/>
  </Receiver>
  <Receiver>
    <Name>ECDC DMS Restricted Access</Name>
    <Synchronization>Asynchronous</Synchronization>
    <Type>10002</Type>
    <SequenceNumber>1000</SequenceNumber>
    <Assembly>ECDC.DMS.EventReceivers, Version=1.0.0.0, Culture=neutral, PublicKeyToken=17e62c86e86476c3, processorArchitecture=MSIL</Assembly>
    <Class>ECDC.DMS.EventReceivers.RestrictedAccess.RestrictedAccess</Class>
    <Data>Data</Data>
    <Filter/>
  </Receiver>
  <Receiver>
    <Name>ECDC DMS Restricted AccessAdded</Name>
    <Synchronization>Synchronous</Synchronization>
    <Type>10001</Type>
    <SequenceNumber>2000</SequenceNumber>
    <Assembly>ECDC.DMS.EventReceivers, Version=1.0.0.0, Culture=neutral, PublicKeyToken=17e62c86e86476c3, processorArchitecture=MSIL</Assembly>
    <Class>ECDC.DMS.EventReceivers.RestrictedAccess.RestrictedAccess</Class>
    <Data>Data</Data>
    <Filter/>
  </Receiver>
  <Receiver>
    <Name>ECDC DMS Restricted Document Types</Name>
    <Synchronization>Synchronous</Synchronization>
    <Type>2</Type>
    <SequenceNumber>1050</SequenceNumber>
    <Assembly>ECDC.DMS.EventReceivers, Version=1.0.0.0, Culture=neutral, PublicKeyToken=17e62c86e86476c3, processorArchitecture=MSIL</Assembly>
    <Class>ECDC.DMS.EventReceivers.RestrictedDocumentTypes.RestrictedDocumentTypes</Class>
    <Data>Data</Data>
    <Filter/>
  </Receiver>
  <Receiver>
    <Name>ECDC DMS Restricted Document TypesAdding</Name>
    <Synchronization>Synchronous</Synchronization>
    <Type>1</Type>
    <SequenceNumber>2050</SequenceNumber>
    <Assembly>ECDC.DMS.EventReceivers, Version=1.0.0.0, Culture=neutral, PublicKeyToken=17e62c86e86476c3, processorArchitecture=MSIL</Assembly>
    <Class>ECDC.DMS.EventReceivers.RestrictedDocumentTypes.RestrictedDocumentTypes</Class>
    <Data>Data</Data>
    <Filter/>
  </Receiver>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9F39DACA-1FE1-413F-9C9E-EDC1BEE6F901}">
  <ds:schemaRefs>
    <ds:schemaRef ds:uri="http://schemas.microsoft.com/sharepoint/v3/contenttype/forms"/>
  </ds:schemaRefs>
</ds:datastoreItem>
</file>

<file path=customXml/itemProps2.xml><?xml version="1.0" encoding="utf-8"?>
<ds:datastoreItem xmlns:ds="http://schemas.openxmlformats.org/officeDocument/2006/customXml" ds:itemID="{F3B031BC-CB8D-4C0D-9189-465FE181007B}">
  <ds:schemaRefs>
    <ds:schemaRef ds:uri="http://schemas.microsoft.com/office/2006/metadata/customXsn"/>
  </ds:schemaRefs>
</ds:datastoreItem>
</file>

<file path=customXml/itemProps3.xml><?xml version="1.0" encoding="utf-8"?>
<ds:datastoreItem xmlns:ds="http://schemas.openxmlformats.org/officeDocument/2006/customXml" ds:itemID="{3906B23C-1BBA-426A-AD65-44B485069D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23a570b-d7a9-49ca-a34c-8afb8206b4bf"/>
    <ds:schemaRef ds:uri="a31fd676-cc33-4bdc-a8b6-cb1016b85608"/>
    <ds:schemaRef ds:uri="5c728178-6efc-4233-8faf-5837ddb4420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5FB06E3A-234A-4ACD-8288-48B424AC5979}">
  <ds:schemaRefs>
    <ds:schemaRef ds:uri="http://schemas.openxmlformats.org/package/2006/metadata/core-properties"/>
    <ds:schemaRef ds:uri="http://www.w3.org/XML/1998/namespace"/>
    <ds:schemaRef ds:uri="http://schemas.microsoft.com/sharepoint/v3"/>
    <ds:schemaRef ds:uri="a31fd676-cc33-4bdc-a8b6-cb1016b85608"/>
    <ds:schemaRef ds:uri="http://purl.org/dc/dcmitype/"/>
    <ds:schemaRef ds:uri="d23a570b-d7a9-49ca-a34c-8afb8206b4bf"/>
    <ds:schemaRef ds:uri="http://purl.org/dc/terms/"/>
    <ds:schemaRef ds:uri="http://schemas.microsoft.com/office/2006/documentManagement/types"/>
    <ds:schemaRef ds:uri="http://schemas.microsoft.com/office/infopath/2007/PartnerControls"/>
    <ds:schemaRef ds:uri="5c728178-6efc-4233-8faf-5837ddb4420c"/>
    <ds:schemaRef ds:uri="http://schemas.microsoft.com/office/2006/metadata/properties"/>
    <ds:schemaRef ds:uri="http://purl.org/dc/elements/1.1/"/>
  </ds:schemaRefs>
</ds:datastoreItem>
</file>

<file path=customXml/itemProps5.xml><?xml version="1.0" encoding="utf-8"?>
<ds:datastoreItem xmlns:ds="http://schemas.openxmlformats.org/officeDocument/2006/customXml" ds:itemID="{74A96BAD-B431-48FE-B10A-F14113EEEE18}">
  <ds:schemaRefs>
    <ds:schemaRef ds:uri="Microsoft.SharePoint.Taxonomy.ContentTypeSync"/>
  </ds:schemaRefs>
</ds:datastoreItem>
</file>

<file path=customXml/itemProps6.xml><?xml version="1.0" encoding="utf-8"?>
<ds:datastoreItem xmlns:ds="http://schemas.openxmlformats.org/officeDocument/2006/customXml" ds:itemID="{80016A9C-C22E-47C8-B8A9-36BC2A44421D}">
  <ds:schemaRefs>
    <ds:schemaRef ds:uri="http://schemas.microsoft.com/sharepoint/events"/>
  </ds:schemaRefs>
</ds:datastoreItem>
</file>

<file path=docMetadata/LabelInfo.xml><?xml version="1.0" encoding="utf-8"?>
<clbl:labelList xmlns:clbl="http://schemas.microsoft.com/office/2020/mipLabelMetadata">
  <clbl:label id="{5d6aa37e-3a89-4bd8-9367-95b8219209ae}" enabled="1" method="Standard" siteId="{6ad73702-409c-4046-ae59-cc4bea334507}" removed="0"/>
</clbl:labelList>
</file>

<file path=docProps/app.xml><?xml version="1.0" encoding="utf-8"?>
<Properties xmlns="http://schemas.openxmlformats.org/officeDocument/2006/extended-properties" xmlns:vt="http://schemas.openxmlformats.org/officeDocument/2006/docPropsVTypes">
  <Template>Presentation1</Template>
  <TotalTime>82</TotalTime>
  <Words>2214</Words>
  <Application>Microsoft Office PowerPoint</Application>
  <PresentationFormat>On-screen Show (4:3)</PresentationFormat>
  <Paragraphs>259</Paragraphs>
  <Slides>28</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28</vt:i4>
      </vt:variant>
    </vt:vector>
  </HeadingPairs>
  <TitlesOfParts>
    <vt:vector size="36" baseType="lpstr">
      <vt:lpstr>Arial</vt:lpstr>
      <vt:lpstr>Calibri</vt:lpstr>
      <vt:lpstr>Courier New</vt:lpstr>
      <vt:lpstr>Tahoma</vt:lpstr>
      <vt:lpstr>Times</vt:lpstr>
      <vt:lpstr>Wingdings</vt:lpstr>
      <vt:lpstr>1_ECDC_PowerPoint_Template_2009_rev_1_4_MSO_2007</vt:lpstr>
      <vt:lpstr>Custom Design</vt:lpstr>
      <vt:lpstr>Communicating outbreak data to the public, hospital staff and risk managers  </vt:lpstr>
      <vt:lpstr>Why?</vt:lpstr>
      <vt:lpstr>Isn't this something for  communications officers?</vt:lpstr>
      <vt:lpstr>Challenges in hospital outbreak investigations</vt:lpstr>
      <vt:lpstr>Announce early</vt:lpstr>
      <vt:lpstr>Pitfalls to avoid</vt:lpstr>
      <vt:lpstr>Emphasise uncertainty</vt:lpstr>
      <vt:lpstr>But offer reassurance</vt:lpstr>
      <vt:lpstr>Barriers to transparency</vt:lpstr>
      <vt:lpstr>Public</vt:lpstr>
      <vt:lpstr>Risk perception</vt:lpstr>
      <vt:lpstr>Credibility</vt:lpstr>
      <vt:lpstr>Providing information</vt:lpstr>
      <vt:lpstr>Communicating the outbreak</vt:lpstr>
      <vt:lpstr>Communicating the outbreak</vt:lpstr>
      <vt:lpstr>Communicating the outbreak</vt:lpstr>
      <vt:lpstr>Communicating the outbreak</vt:lpstr>
      <vt:lpstr>Communicating the outbreak</vt:lpstr>
      <vt:lpstr>Possible approaches</vt:lpstr>
      <vt:lpstr>Do’s &amp; Don’ts</vt:lpstr>
      <vt:lpstr>Do’s &amp; Don’ts</vt:lpstr>
      <vt:lpstr>Now for the real world…</vt:lpstr>
      <vt:lpstr>Power distance</vt:lpstr>
      <vt:lpstr>Uncertainty Avoidance</vt:lpstr>
      <vt:lpstr>Possible implications</vt:lpstr>
      <vt:lpstr>Cultural differences</vt:lpstr>
      <vt:lpstr>Cultural differences</vt:lpstr>
      <vt:lpstr>The silver lining…</vt:lpstr>
    </vt:vector>
  </TitlesOfParts>
  <Company>ECDC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Borg</dc:creator>
  <cp:keywords/>
  <cp:lastModifiedBy>Miriam Eichner</cp:lastModifiedBy>
  <cp:revision>102</cp:revision>
  <cp:lastPrinted>2016-08-20T08:59:11Z</cp:lastPrinted>
  <dcterms:created xsi:type="dcterms:W3CDTF">2016-01-06T20:32:37Z</dcterms:created>
  <dcterms:modified xsi:type="dcterms:W3CDTF">2023-12-15T13:28:55Z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9b04b388-8d08-4865-b6a1-787749f45b90</vt:lpwstr>
  </property>
  <property fmtid="{D5CDD505-2E9C-101B-9397-08002B2CF9AE}" pid="3" name="ContentTypeId">
    <vt:lpwstr>0x010100F92FB91056B24E40ACCE93A804002EFF001822ADB6403249B6AC60D10F8970E85E0019E65CB709D8407BB464DC22E99B93B100FEB7370E255A414D8C4CAB9F4642A53B</vt:lpwstr>
  </property>
  <property fmtid="{D5CDD505-2E9C-101B-9397-08002B2CF9AE}" pid="4" name="TaxKeyword">
    <vt:lpwstr/>
  </property>
  <property fmtid="{D5CDD505-2E9C-101B-9397-08002B2CF9AE}" pid="5" name="ECDC_Subject_does">
    <vt:lpwstr/>
  </property>
  <property fmtid="{D5CDD505-2E9C-101B-9397-08002B2CF9AE}" pid="6" name="ECDC_Target_audience">
    <vt:lpwstr/>
  </property>
  <property fmtid="{D5CDD505-2E9C-101B-9397-08002B2CF9AE}" pid="7" name="ECDC_DMS_Country">
    <vt:lpwstr/>
  </property>
  <property fmtid="{D5CDD505-2E9C-101B-9397-08002B2CF9AE}" pid="8" name="ECDC_DMS_Administrative_Document_Type">
    <vt:lpwstr>96;#Presentation|58188f1b-91d9-47b3-9620-426180bb9a64</vt:lpwstr>
  </property>
  <property fmtid="{D5CDD505-2E9C-101B-9397-08002B2CF9AE}" pid="9" name="ECDC_DMS_MIS_Activity_code">
    <vt:lpwstr/>
  </property>
  <property fmtid="{D5CDD505-2E9C-101B-9397-08002B2CF9AE}" pid="10" name="ECDC_DMS_Project">
    <vt:lpwstr/>
  </property>
  <property fmtid="{D5CDD505-2E9C-101B-9397-08002B2CF9AE}" pid="11" name="ECDC_Subject_who">
    <vt:lpwstr/>
  </property>
  <property fmtid="{D5CDD505-2E9C-101B-9397-08002B2CF9AE}" pid="12" name="Meeting_x0020_Code">
    <vt:lpwstr/>
  </property>
  <property fmtid="{D5CDD505-2E9C-101B-9397-08002B2CF9AE}" pid="13" name="ECDC_Subject_what">
    <vt:lpwstr>40;#Topic Not Identified|1bc9b571-1e74-46ed-9b11-99937b1f373f</vt:lpwstr>
  </property>
  <property fmtid="{D5CDD505-2E9C-101B-9397-08002B2CF9AE}" pid="14" name="Meeting Code">
    <vt:lpwstr/>
  </property>
  <property fmtid="{D5CDD505-2E9C-101B-9397-08002B2CF9AE}" pid="15" name="Order">
    <vt:r8>1700</vt:r8>
  </property>
  <property fmtid="{D5CDD505-2E9C-101B-9397-08002B2CF9AE}" pid="16" name="ECDC_DMS_Organigramme">
    <vt:lpwstr/>
  </property>
  <property fmtid="{D5CDD505-2E9C-101B-9397-08002B2CF9AE}" pid="17" name="ECDC_DMS_Folder">
    <vt:lpwstr/>
  </property>
  <property fmtid="{D5CDD505-2E9C-101B-9397-08002B2CF9AE}" pid="18" name="ECDC_DMS_Public_Health_Training_Document_Type">
    <vt:lpwstr>100;#Non-Classified Public Health Training Document|d9890c82-eeed-4b4c-9708-0acece2a8a72</vt:lpwstr>
  </property>
  <property fmtid="{D5CDD505-2E9C-101B-9397-08002B2CF9AE}" pid="19" name="DMS Product">
    <vt:lpwstr/>
  </property>
  <property fmtid="{D5CDD505-2E9C-101B-9397-08002B2CF9AE}" pid="20" name="n8c4514d5adf4f36a242cf41527a02b0">
    <vt:lpwstr/>
  </property>
  <property fmtid="{D5CDD505-2E9C-101B-9397-08002B2CF9AE}" pid="21" name="ECDC_DMS_Folder1">
    <vt:lpwstr/>
  </property>
  <property fmtid="{D5CDD505-2E9C-101B-9397-08002B2CF9AE}" pid="22" name="h3136aeb2e0349ae8522f1f6199b333f">
    <vt:lpwstr/>
  </property>
  <property fmtid="{D5CDD505-2E9C-101B-9397-08002B2CF9AE}" pid="23" name="ECDC_DMS_Organigramme1">
    <vt:lpwstr/>
  </property>
  <property fmtid="{D5CDD505-2E9C-101B-9397-08002B2CF9AE}" pid="24" name="ECDC_IsPublic">
    <vt:bool>true</vt:bool>
  </property>
  <property fmtid="{D5CDD505-2E9C-101B-9397-08002B2CF9AE}" pid="25" name="SlidoAppVersion">
    <vt:lpwstr>0.21.0.2123</vt:lpwstr>
  </property>
  <property fmtid="{D5CDD505-2E9C-101B-9397-08002B2CF9AE}" pid="26" name="ArticulateGUID">
    <vt:lpwstr>72E15E0F-6829-4D4A-BCEA-DF5189E17C73</vt:lpwstr>
  </property>
  <property fmtid="{D5CDD505-2E9C-101B-9397-08002B2CF9AE}" pid="27" name="ArticulatePath">
    <vt:lpwstr>https://ecdc365-my.sharepoint.com/personal/miriam_eichner_ecdc_europa_eu/Documents/Documents/IHAIO/Presentations/Communication ECDC</vt:lpwstr>
  </property>
  <property fmtid="{D5CDD505-2E9C-101B-9397-08002B2CF9AE}" pid="28" name="ClassificationContentMarkingHeaderLocations">
    <vt:lpwstr>1_ECDC_PowerPoint_Template_2009_rev_1_4_MSO_2007:3\Custom Design:3</vt:lpwstr>
  </property>
  <property fmtid="{D5CDD505-2E9C-101B-9397-08002B2CF9AE}" pid="29" name="ClassificationContentMarkingHeaderText">
    <vt:lpwstr>ECDC NORMAL</vt:lpwstr>
  </property>
</Properties>
</file>