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4"/>
    <p:sldMasterId id="2147483653" r:id="rId5"/>
    <p:sldMasterId id="2147483671" r:id="rId6"/>
    <p:sldMasterId id="2147483677" r:id="rId7"/>
  </p:sldMasterIdLst>
  <p:notesMasterIdLst>
    <p:notesMasterId r:id="rId59"/>
  </p:notesMasterIdLst>
  <p:handoutMasterIdLst>
    <p:handoutMasterId r:id="rId60"/>
  </p:handoutMasterIdLst>
  <p:sldIdLst>
    <p:sldId id="256" r:id="rId8"/>
    <p:sldId id="295" r:id="rId9"/>
    <p:sldId id="297" r:id="rId10"/>
    <p:sldId id="361" r:id="rId11"/>
    <p:sldId id="362" r:id="rId12"/>
    <p:sldId id="371" r:id="rId13"/>
    <p:sldId id="372" r:id="rId14"/>
    <p:sldId id="368" r:id="rId15"/>
    <p:sldId id="394" r:id="rId16"/>
    <p:sldId id="363" r:id="rId17"/>
    <p:sldId id="369" r:id="rId18"/>
    <p:sldId id="370" r:id="rId19"/>
    <p:sldId id="364" r:id="rId20"/>
    <p:sldId id="365" r:id="rId21"/>
    <p:sldId id="366" r:id="rId22"/>
    <p:sldId id="367" r:id="rId23"/>
    <p:sldId id="312" r:id="rId24"/>
    <p:sldId id="269" r:id="rId25"/>
    <p:sldId id="373" r:id="rId26"/>
    <p:sldId id="374" r:id="rId27"/>
    <p:sldId id="375" r:id="rId28"/>
    <p:sldId id="376" r:id="rId29"/>
    <p:sldId id="377" r:id="rId30"/>
    <p:sldId id="381" r:id="rId31"/>
    <p:sldId id="378" r:id="rId32"/>
    <p:sldId id="379" r:id="rId33"/>
    <p:sldId id="380" r:id="rId34"/>
    <p:sldId id="382" r:id="rId35"/>
    <p:sldId id="383" r:id="rId36"/>
    <p:sldId id="395" r:id="rId37"/>
    <p:sldId id="266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6" r:id="rId48"/>
    <p:sldId id="410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393" r:id="rId58"/>
  </p:sldIdLst>
  <p:sldSz cx="12192000" cy="6858000"/>
  <p:notesSz cx="7023100" cy="9309100"/>
  <p:custDataLst>
    <p:tags r:id="rId6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55" autoAdjust="0"/>
  </p:normalViewPr>
  <p:slideViewPr>
    <p:cSldViewPr snapToGrid="0">
      <p:cViewPr varScale="1">
        <p:scale>
          <a:sx n="131" d="100"/>
          <a:sy n="131" d="100"/>
        </p:scale>
        <p:origin x="6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88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1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52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26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20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03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58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14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7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254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14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951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1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3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20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91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8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0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01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8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58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23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70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95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16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4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8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24536D-1F76-4CA4-B8A0-42242BE2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17/02/2025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10B96-4AE9-44E7-87D5-79EB4FB3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DAAAA-2B59-4C99-814B-17AD735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F9D6A-18B6-422E-B5F3-6B644576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580B1-FB07-487F-B9CC-C4E1D0D5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153-D612-47F9-9084-B6670E30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8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2.png"/><Relationship Id="rId5" Type="http://schemas.openxmlformats.org/officeDocument/2006/relationships/tags" Target="../tags/tag34.xml"/><Relationship Id="rId10" Type="http://schemas.openxmlformats.org/officeDocument/2006/relationships/image" Target="../media/image11.svg"/><Relationship Id="rId4" Type="http://schemas.openxmlformats.org/officeDocument/2006/relationships/tags" Target="../tags/tag33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3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2.png"/><Relationship Id="rId5" Type="http://schemas.openxmlformats.org/officeDocument/2006/relationships/tags" Target="../tags/tag41.xml"/><Relationship Id="rId10" Type="http://schemas.openxmlformats.org/officeDocument/2006/relationships/image" Target="../media/image11.svg"/><Relationship Id="rId4" Type="http://schemas.openxmlformats.org/officeDocument/2006/relationships/tags" Target="../tags/tag40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3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2.png"/><Relationship Id="rId5" Type="http://schemas.openxmlformats.org/officeDocument/2006/relationships/tags" Target="../tags/tag48.xml"/><Relationship Id="rId10" Type="http://schemas.openxmlformats.org/officeDocument/2006/relationships/image" Target="../media/image11.svg"/><Relationship Id="rId4" Type="http://schemas.openxmlformats.org/officeDocument/2006/relationships/tags" Target="../tags/tag47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3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2.png"/><Relationship Id="rId5" Type="http://schemas.openxmlformats.org/officeDocument/2006/relationships/tags" Target="../tags/tag55.xml"/><Relationship Id="rId10" Type="http://schemas.openxmlformats.org/officeDocument/2006/relationships/image" Target="../media/image11.svg"/><Relationship Id="rId4" Type="http://schemas.openxmlformats.org/officeDocument/2006/relationships/tags" Target="../tags/tag54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3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2.png"/><Relationship Id="rId5" Type="http://schemas.openxmlformats.org/officeDocument/2006/relationships/tags" Target="../tags/tag62.xml"/><Relationship Id="rId10" Type="http://schemas.openxmlformats.org/officeDocument/2006/relationships/image" Target="../media/image11.svg"/><Relationship Id="rId4" Type="http://schemas.openxmlformats.org/officeDocument/2006/relationships/tags" Target="../tags/tag61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3.sv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12.png"/><Relationship Id="rId5" Type="http://schemas.openxmlformats.org/officeDocument/2006/relationships/tags" Target="../tags/tag69.xml"/><Relationship Id="rId10" Type="http://schemas.openxmlformats.org/officeDocument/2006/relationships/image" Target="../media/image11.svg"/><Relationship Id="rId4" Type="http://schemas.openxmlformats.org/officeDocument/2006/relationships/tags" Target="../tags/tag68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3.sv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2.png"/><Relationship Id="rId5" Type="http://schemas.openxmlformats.org/officeDocument/2006/relationships/tags" Target="../tags/tag76.xml"/><Relationship Id="rId10" Type="http://schemas.openxmlformats.org/officeDocument/2006/relationships/image" Target="../media/image11.svg"/><Relationship Id="rId4" Type="http://schemas.openxmlformats.org/officeDocument/2006/relationships/tags" Target="../tags/tag75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2.png"/><Relationship Id="rId5" Type="http://schemas.openxmlformats.org/officeDocument/2006/relationships/tags" Target="../tags/tag27.xml"/><Relationship Id="rId10" Type="http://schemas.openxmlformats.org/officeDocument/2006/relationships/image" Target="../media/image11.svg"/><Relationship Id="rId4" Type="http://schemas.openxmlformats.org/officeDocument/2006/relationships/tags" Target="../tags/tag26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R data analysis and visualization for beginners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18.02.2025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A scheme with rows and columns (as a matrix) where </a:t>
            </a:r>
            <a:r>
              <a:rPr lang="en-GB" dirty="0">
                <a:solidFill>
                  <a:srgbClr val="0070C0"/>
                </a:solidFill>
              </a:rPr>
              <a:t>rows</a:t>
            </a:r>
            <a:r>
              <a:rPr lang="en-GB" dirty="0"/>
              <a:t> stand for </a:t>
            </a:r>
            <a:r>
              <a:rPr lang="en-GB" dirty="0">
                <a:solidFill>
                  <a:srgbClr val="0070C0"/>
                </a:solidFill>
              </a:rPr>
              <a:t>individuals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columns</a:t>
            </a:r>
            <a:r>
              <a:rPr lang="en-GB" dirty="0"/>
              <a:t> for measured </a:t>
            </a:r>
            <a:r>
              <a:rPr lang="en-GB" dirty="0">
                <a:solidFill>
                  <a:srgbClr val="FF0000"/>
                </a:solidFill>
              </a:rPr>
              <a:t>variables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Similar to matrix but can store multiple data types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Like an excel table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82563B-BE15-496E-9EDC-72393314955D}"/>
              </a:ext>
            </a:extLst>
          </p:cNvPr>
          <p:cNvGrpSpPr/>
          <p:nvPr/>
        </p:nvGrpSpPr>
        <p:grpSpPr>
          <a:xfrm>
            <a:off x="8697334" y="1939636"/>
            <a:ext cx="2216728" cy="3327490"/>
            <a:chOff x="8697334" y="1939636"/>
            <a:chExt cx="2216728" cy="33274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C75A46-C29B-4E47-8073-2D075214D1DB}"/>
                </a:ext>
              </a:extLst>
            </p:cNvPr>
            <p:cNvGrpSpPr/>
            <p:nvPr/>
          </p:nvGrpSpPr>
          <p:grpSpPr>
            <a:xfrm>
              <a:off x="8697334" y="1939636"/>
              <a:ext cx="2216728" cy="1113160"/>
              <a:chOff x="7620000" y="1662545"/>
              <a:chExt cx="2216728" cy="111316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28394C1-AA3A-47EB-A0C8-412253FFF5A1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04C58EE-CD71-4EDF-A2ED-4C1EDDBAEDC4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E9E790-E14F-424F-AE16-2251938BF455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5A06E4A-5DAB-45AE-A48D-EBB73EEE301F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FC39F0C-AC0F-4A2B-8A15-D8DF724C3027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61DAB3-002B-4228-ACC5-82B369C368AA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A4BE94D-BEFA-4576-ADCA-32788E1507E4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28FAC17-5B6B-42A5-B81B-DB986DEC4583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018882C-BF48-4CE1-BCF9-DBCB2C63D70C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4A6BAC-A676-4857-9A80-4CE50A81E464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B315D5-4A9E-45C3-AF88-C09122B5F63A}"/>
                </a:ext>
              </a:extLst>
            </p:cNvPr>
            <p:cNvGrpSpPr/>
            <p:nvPr/>
          </p:nvGrpSpPr>
          <p:grpSpPr>
            <a:xfrm>
              <a:off x="8697334" y="3040806"/>
              <a:ext cx="2216728" cy="1113160"/>
              <a:chOff x="7620000" y="1662545"/>
              <a:chExt cx="2216728" cy="111316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33F90D3-BA54-4F86-9E37-4630586C716D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B0020A4-D374-4066-9767-E644D4F941BE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8B90439-AA91-419F-916E-5144859009D2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9035D1D-D224-4EC5-B736-EAA82E911F86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92C912D-F755-4332-B290-F47B1441FFEB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BB21092-9751-4A57-9ED8-B062092601D7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8023406-5952-4E61-AB7E-F1BB7E24408A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FA025CE-3E4B-42B3-9328-BA6A22A30A65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7A841BE-45BB-4DB0-87F1-BF3A26A6C392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707EBE6-5CF3-4227-9ACF-C2604E526B0D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F3F6D27-C55C-4BDB-B98E-797A946E9736}"/>
                </a:ext>
              </a:extLst>
            </p:cNvPr>
            <p:cNvGrpSpPr/>
            <p:nvPr/>
          </p:nvGrpSpPr>
          <p:grpSpPr>
            <a:xfrm>
              <a:off x="8697334" y="4153966"/>
              <a:ext cx="2216728" cy="1113160"/>
              <a:chOff x="7620000" y="1662545"/>
              <a:chExt cx="2216728" cy="111316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6F80CD1-C6E8-45A3-8151-CC66620EEB5B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2332260-8D4F-4395-B8CC-54D55BA452DF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8286CE6-75C1-47FB-8DEB-42B9F9420C0A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27444C-0225-417D-A0B2-CF177136EE2D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B05B0C5-A8A5-4924-A1B5-0C65DEC7E534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8ACA304-1885-4425-A445-5759A9AC3962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D43625D-3774-4789-A085-877272195E94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B76B5C6-D1F7-4384-8B9C-AF60C97760FD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8B90025-EB2F-4EDE-8D8C-C2F8BDF16555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E39F646-71DD-4F60-8B9B-791A91BB7676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EE6EA3B-C316-4FB2-989E-DC3B7EA178F6}"/>
              </a:ext>
            </a:extLst>
          </p:cNvPr>
          <p:cNvSpPr txBox="1"/>
          <p:nvPr/>
        </p:nvSpPr>
        <p:spPr>
          <a:xfrm>
            <a:off x="9035295" y="1008207"/>
            <a:ext cx="15408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hohoho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Think of a data frame as a collection of equally long vectors of heterogenous data types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Columns are accessible by name (as if they were individual vectors)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hohoho$Y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88BF5-1B1D-483E-9E94-781D265BF3C9}"/>
              </a:ext>
            </a:extLst>
          </p:cNvPr>
          <p:cNvSpPr txBox="1"/>
          <p:nvPr/>
        </p:nvSpPr>
        <p:spPr>
          <a:xfrm>
            <a:off x="8762668" y="1439829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7D17B-DAD2-4B13-9408-B1E7FA5EC904}"/>
              </a:ext>
            </a:extLst>
          </p:cNvPr>
          <p:cNvSpPr txBox="1"/>
          <p:nvPr/>
        </p:nvSpPr>
        <p:spPr>
          <a:xfrm>
            <a:off x="9867879" y="1425072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74C7D-F31F-4684-AE17-23751997B7EA}"/>
              </a:ext>
            </a:extLst>
          </p:cNvPr>
          <p:cNvSpPr txBox="1"/>
          <p:nvPr/>
        </p:nvSpPr>
        <p:spPr>
          <a:xfrm>
            <a:off x="9320003" y="1439829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9E6AB-4D56-4F8A-B271-7BAC6371CF26}"/>
              </a:ext>
            </a:extLst>
          </p:cNvPr>
          <p:cNvSpPr txBox="1"/>
          <p:nvPr/>
        </p:nvSpPr>
        <p:spPr>
          <a:xfrm>
            <a:off x="10314222" y="1432979"/>
            <a:ext cx="6454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TT</a:t>
            </a:r>
            <a:endParaRPr lang="de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F3BE1-608C-438E-8ED2-DC05E5D3690C}"/>
              </a:ext>
            </a:extLst>
          </p:cNvPr>
          <p:cNvGrpSpPr/>
          <p:nvPr/>
        </p:nvGrpSpPr>
        <p:grpSpPr>
          <a:xfrm>
            <a:off x="8697334" y="1939636"/>
            <a:ext cx="2216728" cy="3327490"/>
            <a:chOff x="8697334" y="1939636"/>
            <a:chExt cx="2216728" cy="332749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DE8F55-9462-41D3-89B8-27B6150825DD}"/>
                </a:ext>
              </a:extLst>
            </p:cNvPr>
            <p:cNvGrpSpPr/>
            <p:nvPr/>
          </p:nvGrpSpPr>
          <p:grpSpPr>
            <a:xfrm>
              <a:off x="8697334" y="1939636"/>
              <a:ext cx="2216728" cy="1113160"/>
              <a:chOff x="7620000" y="1662545"/>
              <a:chExt cx="2216728" cy="11131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EA642A7-0205-42FB-95A2-47D9B0C463AC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EF310A5-037D-4844-8CB5-22ED5BEAF6BE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63434A8-2CA9-4DF6-AD7A-DE2B48D11F58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0A5865E-D670-42AF-AC1E-BED1F95F21DB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821A503-380D-469A-A833-10CDAA767E93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D8117F8-0C76-4089-A97D-11B20F7A1743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59B5183-9FC5-45D4-8371-E612AC8176A3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503B4EE-5604-492E-8119-AF4B010FF191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AF8B7DA-62C0-4A95-BF01-7767F250C713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0233C42-D430-4175-8139-ACEEC9053959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E3F638-4C20-4FF0-B1AF-AD57B467F02D}"/>
                </a:ext>
              </a:extLst>
            </p:cNvPr>
            <p:cNvGrpSpPr/>
            <p:nvPr/>
          </p:nvGrpSpPr>
          <p:grpSpPr>
            <a:xfrm>
              <a:off x="8697334" y="3040806"/>
              <a:ext cx="2216728" cy="1113160"/>
              <a:chOff x="7620000" y="1662545"/>
              <a:chExt cx="2216728" cy="111316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1D3D945-3411-494A-A935-A62EBB5B8E22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8A28681-AC3E-4989-8A88-5BB0B0F9D66E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31C025-8746-4ECF-9C9A-1A6B70AC0D84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B1CEA6F-C1B1-41A4-ACD8-2E3FCE9D4EC9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D0DA26E-4564-46DC-8A37-7ABBC339C9AE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A1F64A-52E1-4774-898E-4A18AC8A2D7C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9A55C2-E599-4192-A342-6549E4C5565D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E7BFB7C-37D0-4CAE-B8A9-4490270795D0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768F2E6-A9A3-42BA-92B8-A709B5C34631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90D5C37-E818-47F9-A31F-323D916CDCC5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B9EBF5-5815-4989-9F7B-83F19507558F}"/>
                </a:ext>
              </a:extLst>
            </p:cNvPr>
            <p:cNvGrpSpPr/>
            <p:nvPr/>
          </p:nvGrpSpPr>
          <p:grpSpPr>
            <a:xfrm>
              <a:off x="8697334" y="4153966"/>
              <a:ext cx="2216728" cy="1113160"/>
              <a:chOff x="7620000" y="1662545"/>
              <a:chExt cx="2216728" cy="1113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53DEFFB-6EB6-4F2E-896E-848647F92D69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04CC31D-7BA1-44B6-81BF-17BE94DB9283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681A028-C00D-4D79-A8A4-08BA254A678A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1BA1C5-3755-433E-87F5-CA88F085C43B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00C937B-CA00-4BAD-BD15-B4A55A52BA94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04AB0F6-A604-4C98-89B3-B62753627DAA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D1B106D-D87E-4757-A169-6F471FB5D27C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300520-EEAB-4F95-80BA-757A3973DF11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AC3E288-0A1E-4683-BAC1-1FB2F77121C5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46CBFB9-CB67-42F9-AAE5-FFFFFE4B9CB9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6FA4048-8CD1-4462-84AD-FD5911BA9062}"/>
              </a:ext>
            </a:extLst>
          </p:cNvPr>
          <p:cNvSpPr txBox="1"/>
          <p:nvPr/>
        </p:nvSpPr>
        <p:spPr>
          <a:xfrm>
            <a:off x="7220044" y="1039978"/>
            <a:ext cx="15408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hohoho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3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</a:t>
            </a:r>
            <a:r>
              <a:rPr lang="en-GB" dirty="0">
                <a:solidFill>
                  <a:srgbClr val="0070C0"/>
                </a:solidFill>
              </a:rPr>
              <a:t>subset()</a:t>
            </a:r>
            <a:r>
              <a:rPr lang="en-GB" dirty="0"/>
              <a:t> a data frame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Columns and rows can be added, </a:t>
            </a:r>
            <a:r>
              <a:rPr lang="en-GB" dirty="0" err="1">
                <a:solidFill>
                  <a:srgbClr val="0070C0"/>
                </a:solidFill>
              </a:rPr>
              <a:t>rbind</a:t>
            </a:r>
            <a:r>
              <a:rPr lang="en-GB" dirty="0">
                <a:solidFill>
                  <a:srgbClr val="0070C0"/>
                </a:solidFill>
              </a:rPr>
              <a:t>()</a:t>
            </a:r>
            <a:r>
              <a:rPr lang="en-GB" dirty="0"/>
              <a:t>, </a:t>
            </a:r>
            <a:r>
              <a:rPr lang="en-GB" dirty="0" err="1">
                <a:solidFill>
                  <a:srgbClr val="0070C0"/>
                </a:solidFill>
              </a:rPr>
              <a:t>cbind</a:t>
            </a:r>
            <a:r>
              <a:rPr lang="en-GB" dirty="0">
                <a:solidFill>
                  <a:srgbClr val="0070C0"/>
                </a:solidFill>
              </a:rPr>
              <a:t>()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88BF5-1B1D-483E-9E94-781D265BF3C9}"/>
              </a:ext>
            </a:extLst>
          </p:cNvPr>
          <p:cNvSpPr txBox="1"/>
          <p:nvPr/>
        </p:nvSpPr>
        <p:spPr>
          <a:xfrm>
            <a:off x="8762668" y="1439829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7D17B-DAD2-4B13-9408-B1E7FA5EC904}"/>
              </a:ext>
            </a:extLst>
          </p:cNvPr>
          <p:cNvSpPr txBox="1"/>
          <p:nvPr/>
        </p:nvSpPr>
        <p:spPr>
          <a:xfrm>
            <a:off x="9867879" y="1425072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74C7D-F31F-4684-AE17-23751997B7EA}"/>
              </a:ext>
            </a:extLst>
          </p:cNvPr>
          <p:cNvSpPr txBox="1"/>
          <p:nvPr/>
        </p:nvSpPr>
        <p:spPr>
          <a:xfrm>
            <a:off x="9320003" y="1439829"/>
            <a:ext cx="4235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9E6AB-4D56-4F8A-B271-7BAC6371CF26}"/>
              </a:ext>
            </a:extLst>
          </p:cNvPr>
          <p:cNvSpPr txBox="1"/>
          <p:nvPr/>
        </p:nvSpPr>
        <p:spPr>
          <a:xfrm>
            <a:off x="10314222" y="1432979"/>
            <a:ext cx="6454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TT</a:t>
            </a:r>
            <a:endParaRPr lang="de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F3BE1-608C-438E-8ED2-DC05E5D3690C}"/>
              </a:ext>
            </a:extLst>
          </p:cNvPr>
          <p:cNvGrpSpPr/>
          <p:nvPr/>
        </p:nvGrpSpPr>
        <p:grpSpPr>
          <a:xfrm>
            <a:off x="8697334" y="1939636"/>
            <a:ext cx="2216728" cy="3327490"/>
            <a:chOff x="8697334" y="1939636"/>
            <a:chExt cx="2216728" cy="332749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DE8F55-9462-41D3-89B8-27B6150825DD}"/>
                </a:ext>
              </a:extLst>
            </p:cNvPr>
            <p:cNvGrpSpPr/>
            <p:nvPr/>
          </p:nvGrpSpPr>
          <p:grpSpPr>
            <a:xfrm>
              <a:off x="8697334" y="1939636"/>
              <a:ext cx="2216728" cy="1113160"/>
              <a:chOff x="7620000" y="1662545"/>
              <a:chExt cx="2216728" cy="11131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EA642A7-0205-42FB-95A2-47D9B0C463AC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EF310A5-037D-4844-8CB5-22ED5BEAF6BE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63434A8-2CA9-4DF6-AD7A-DE2B48D11F58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0A5865E-D670-42AF-AC1E-BED1F95F21DB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821A503-380D-469A-A833-10CDAA767E93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D8117F8-0C76-4089-A97D-11B20F7A1743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59B5183-9FC5-45D4-8371-E612AC8176A3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503B4EE-5604-492E-8119-AF4B010FF191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AF8B7DA-62C0-4A95-BF01-7767F250C713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0233C42-D430-4175-8139-ACEEC9053959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E3F638-4C20-4FF0-B1AF-AD57B467F02D}"/>
                </a:ext>
              </a:extLst>
            </p:cNvPr>
            <p:cNvGrpSpPr/>
            <p:nvPr/>
          </p:nvGrpSpPr>
          <p:grpSpPr>
            <a:xfrm>
              <a:off x="8697334" y="3040806"/>
              <a:ext cx="2216728" cy="1113160"/>
              <a:chOff x="7620000" y="1662545"/>
              <a:chExt cx="2216728" cy="111316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1D3D945-3411-494A-A935-A62EBB5B8E22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8A28681-AC3E-4989-8A88-5BB0B0F9D66E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31C025-8746-4ECF-9C9A-1A6B70AC0D84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B1CEA6F-C1B1-41A4-ACD8-2E3FCE9D4EC9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D0DA26E-4564-46DC-8A37-7ABBC339C9AE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A1F64A-52E1-4774-898E-4A18AC8A2D7C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9A55C2-E599-4192-A342-6549E4C5565D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E7BFB7C-37D0-4CAE-B8A9-4490270795D0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768F2E6-A9A3-42BA-92B8-A709B5C34631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90D5C37-E818-47F9-A31F-323D916CDCC5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B9EBF5-5815-4989-9F7B-83F19507558F}"/>
                </a:ext>
              </a:extLst>
            </p:cNvPr>
            <p:cNvGrpSpPr/>
            <p:nvPr/>
          </p:nvGrpSpPr>
          <p:grpSpPr>
            <a:xfrm>
              <a:off x="8697334" y="4153966"/>
              <a:ext cx="2216728" cy="1113160"/>
              <a:chOff x="7620000" y="1662545"/>
              <a:chExt cx="2216728" cy="1113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53DEFFB-6EB6-4F2E-896E-848647F92D69}"/>
                  </a:ext>
                </a:extLst>
              </p:cNvPr>
              <p:cNvGrpSpPr/>
              <p:nvPr/>
            </p:nvGrpSpPr>
            <p:grpSpPr>
              <a:xfrm>
                <a:off x="7620000" y="1662545"/>
                <a:ext cx="2216728" cy="558978"/>
                <a:chOff x="7620000" y="1662545"/>
                <a:chExt cx="2216728" cy="55897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04CC31D-7BA1-44B6-81BF-17BE94DB9283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681A028-C00D-4D79-A8A4-08BA254A678A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1BA1C5-3755-433E-87F5-CA88F085C43B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00C937B-CA00-4BAD-BD15-B4A55A52BA94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04AB0F6-A604-4C98-89B3-B62753627DAA}"/>
                  </a:ext>
                </a:extLst>
              </p:cNvPr>
              <p:cNvGrpSpPr/>
              <p:nvPr/>
            </p:nvGrpSpPr>
            <p:grpSpPr>
              <a:xfrm>
                <a:off x="7620000" y="2216727"/>
                <a:ext cx="2216728" cy="558978"/>
                <a:chOff x="7620000" y="1662545"/>
                <a:chExt cx="2216728" cy="55897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D1B106D-D87E-4757-A169-6F471FB5D27C}"/>
                    </a:ext>
                  </a:extLst>
                </p:cNvPr>
                <p:cNvSpPr/>
                <p:nvPr/>
              </p:nvSpPr>
              <p:spPr>
                <a:xfrm>
                  <a:off x="7620000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300520-EEAB-4F95-80BA-757A3973DF11}"/>
                    </a:ext>
                  </a:extLst>
                </p:cNvPr>
                <p:cNvSpPr/>
                <p:nvPr/>
              </p:nvSpPr>
              <p:spPr>
                <a:xfrm>
                  <a:off x="8174182" y="1667341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AC3E288-0A1E-4683-BAC1-1FB2F77121C5}"/>
                    </a:ext>
                  </a:extLst>
                </p:cNvPr>
                <p:cNvSpPr/>
                <p:nvPr/>
              </p:nvSpPr>
              <p:spPr>
                <a:xfrm>
                  <a:off x="8728364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46CBFB9-CB67-42F9-AAE5-FFFFFE4B9CB9}"/>
                    </a:ext>
                  </a:extLst>
                </p:cNvPr>
                <p:cNvSpPr/>
                <p:nvPr/>
              </p:nvSpPr>
              <p:spPr>
                <a:xfrm>
                  <a:off x="9282546" y="1662545"/>
                  <a:ext cx="554182" cy="554182"/>
                </a:xfrm>
                <a:prstGeom prst="rect">
                  <a:avLst/>
                </a:prstGeom>
                <a:noFill/>
                <a:ln w="38100">
                  <a:solidFill>
                    <a:srgbClr val="69AE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4116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75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Make a data frame with 3 columns and 5 rows, make sure first column is sequence of numbers 1:5, second column is a character vector, and the third one is a logical vector.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Add a fourth column of numbers to the data frame.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Extract those rows where fourth column is bigger than 2.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Change the values of the fourth column by adding the values of the first column.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483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Missing data should </a:t>
            </a:r>
            <a:r>
              <a:rPr lang="en-GB" sz="2800" dirty="0">
                <a:solidFill>
                  <a:srgbClr val="0070C0"/>
                </a:solidFill>
              </a:rPr>
              <a:t>ALWAYS</a:t>
            </a:r>
            <a:r>
              <a:rPr lang="en-GB" sz="2800" dirty="0"/>
              <a:t> be coded as </a:t>
            </a:r>
            <a:r>
              <a:rPr lang="en-GB" sz="2800" dirty="0">
                <a:solidFill>
                  <a:srgbClr val="0070C0"/>
                </a:solidFill>
              </a:rPr>
              <a:t>NA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0070C0"/>
                </a:solidFill>
              </a:rPr>
              <a:t>NEVER</a:t>
            </a:r>
            <a:r>
              <a:rPr lang="en-GB" sz="2800" dirty="0"/>
              <a:t> as a </a:t>
            </a:r>
            <a:r>
              <a:rPr lang="en-GB" sz="2800" dirty="0">
                <a:solidFill>
                  <a:srgbClr val="0070C0"/>
                </a:solidFill>
              </a:rPr>
              <a:t>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It is easy to check for and exclude missing values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00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Data Import and Export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18.02.2025</a:t>
            </a:r>
          </a:p>
        </p:txBody>
      </p:sp>
    </p:spTree>
    <p:extLst>
      <p:ext uri="{BB962C8B-B14F-4D97-AF65-F5344CB8AC3E}">
        <p14:creationId xmlns:p14="http://schemas.microsoft.com/office/powerpoint/2010/main" val="419764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Import csv and excel files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Export csv and excel files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Inspect imported data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56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474237"/>
            <a:ext cx="6683504" cy="4702726"/>
          </a:xfrm>
        </p:spPr>
        <p:txBody>
          <a:bodyPr/>
          <a:lstStyle/>
          <a:p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Lets create the following table and save it as </a:t>
            </a:r>
            <a:r>
              <a:rPr lang="en-GB" dirty="0">
                <a:solidFill>
                  <a:srgbClr val="0070C0"/>
                </a:solidFill>
              </a:rPr>
              <a:t>data2.txt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3DF02-AC26-4069-A558-23F644840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40741"/>
              </p:ext>
            </p:extLst>
          </p:nvPr>
        </p:nvGraphicFramePr>
        <p:xfrm>
          <a:off x="886372" y="4051738"/>
          <a:ext cx="50729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998">
                  <a:extLst>
                    <a:ext uri="{9D8B030D-6E8A-4147-A177-3AD203B41FA5}">
                      <a16:colId xmlns:a16="http://schemas.microsoft.com/office/drawing/2014/main" val="146048074"/>
                    </a:ext>
                  </a:extLst>
                </a:gridCol>
                <a:gridCol w="1690998">
                  <a:extLst>
                    <a:ext uri="{9D8B030D-6E8A-4147-A177-3AD203B41FA5}">
                      <a16:colId xmlns:a16="http://schemas.microsoft.com/office/drawing/2014/main" val="3421958631"/>
                    </a:ext>
                  </a:extLst>
                </a:gridCol>
                <a:gridCol w="1690998">
                  <a:extLst>
                    <a:ext uri="{9D8B030D-6E8A-4147-A177-3AD203B41FA5}">
                      <a16:colId xmlns:a16="http://schemas.microsoft.com/office/drawing/2014/main" val="1587288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Sex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170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22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2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177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6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7CC056A-5560-4F5E-BBC6-00A63DFCB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264966"/>
              </p:ext>
            </p:extLst>
          </p:nvPr>
        </p:nvGraphicFramePr>
        <p:xfrm>
          <a:off x="285519" y="1135434"/>
          <a:ext cx="11347682" cy="507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21">
                  <a:extLst>
                    <a:ext uri="{9D8B030D-6E8A-4147-A177-3AD203B41FA5}">
                      <a16:colId xmlns:a16="http://schemas.microsoft.com/office/drawing/2014/main" val="3956539880"/>
                    </a:ext>
                  </a:extLst>
                </a:gridCol>
                <a:gridCol w="6611500">
                  <a:extLst>
                    <a:ext uri="{9D8B030D-6E8A-4147-A177-3AD203B41FA5}">
                      <a16:colId xmlns:a16="http://schemas.microsoft.com/office/drawing/2014/main" val="2230260178"/>
                    </a:ext>
                  </a:extLst>
                </a:gridCol>
                <a:gridCol w="3782561">
                  <a:extLst>
                    <a:ext uri="{9D8B030D-6E8A-4147-A177-3AD203B41FA5}">
                      <a16:colId xmlns:a16="http://schemas.microsoft.com/office/drawing/2014/main" val="2069613239"/>
                    </a:ext>
                  </a:extLst>
                </a:gridCol>
              </a:tblGrid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2093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Greetings and recaps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9:00 – 9:15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2543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Structures continued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9:15 – 10:00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329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– 10:10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32678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Data 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10:10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58184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– 10:40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10145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Break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10:40 – 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4216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– 11:30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97192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Q&amp;A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11:30 – 11:40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8091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11:40 – 11:50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86433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</a:t>
                      </a:r>
                      <a:r>
                        <a:rPr lang="de-DE" dirty="0"/>
                        <a:t>lotting or 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11:50 – 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129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5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64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917189"/>
            <a:ext cx="6683504" cy="4702726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</a:t>
            </a:r>
            <a:r>
              <a:rPr lang="en-GB" dirty="0">
                <a:solidFill>
                  <a:srgbClr val="0070C0"/>
                </a:solidFill>
              </a:rPr>
              <a:t> read.csv() </a:t>
            </a:r>
            <a:r>
              <a:rPr lang="en-GB" dirty="0"/>
              <a:t>or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read.table</a:t>
            </a:r>
            <a:r>
              <a:rPr lang="en-GB" dirty="0">
                <a:solidFill>
                  <a:srgbClr val="0070C0"/>
                </a:solidFill>
              </a:rPr>
              <a:t>() </a:t>
            </a:r>
            <a:r>
              <a:rPr lang="en-GB" dirty="0"/>
              <a:t>to import tabular data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read_excel</a:t>
            </a:r>
            <a:r>
              <a:rPr lang="en-GB" dirty="0">
                <a:solidFill>
                  <a:srgbClr val="0070C0"/>
                </a:solidFill>
              </a:rPr>
              <a:t>()</a:t>
            </a:r>
            <a:r>
              <a:rPr lang="en-GB" dirty="0"/>
              <a:t> to import from excel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the </a:t>
            </a:r>
            <a:r>
              <a:rPr lang="en-GB" dirty="0">
                <a:solidFill>
                  <a:srgbClr val="FF0000"/>
                </a:solidFill>
              </a:rPr>
              <a:t>Import Dataset </a:t>
            </a:r>
            <a:r>
              <a:rPr lang="en-GB" dirty="0"/>
              <a:t>option in </a:t>
            </a:r>
            <a:r>
              <a:rPr lang="en-GB" dirty="0" err="1"/>
              <a:t>Rstudio</a:t>
            </a:r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read_excel</a:t>
            </a:r>
            <a:r>
              <a:rPr lang="en-GB" dirty="0">
                <a:solidFill>
                  <a:srgbClr val="0070C0"/>
                </a:solidFill>
              </a:rPr>
              <a:t>() </a:t>
            </a:r>
            <a:r>
              <a:rPr lang="en-GB" dirty="0"/>
              <a:t>needs the package </a:t>
            </a:r>
            <a:r>
              <a:rPr lang="en-GB" dirty="0" err="1">
                <a:solidFill>
                  <a:srgbClr val="0070C0"/>
                </a:solidFill>
              </a:rPr>
              <a:t>readxl</a:t>
            </a:r>
            <a:r>
              <a:rPr lang="en-GB" dirty="0"/>
              <a:t> installed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654AC-09E4-44BC-8FB3-9E0B243C8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7"/>
          <a:stretch/>
        </p:blipFill>
        <p:spPr>
          <a:xfrm>
            <a:off x="6999890" y="1230201"/>
            <a:ext cx="5001887" cy="4309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AB5BF9-AD17-427F-8871-747E186EB1D9}"/>
              </a:ext>
            </a:extLst>
          </p:cNvPr>
          <p:cNvSpPr/>
          <p:nvPr/>
        </p:nvSpPr>
        <p:spPr>
          <a:xfrm>
            <a:off x="7731996" y="1485877"/>
            <a:ext cx="1601190" cy="3196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3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32375A-E0C8-4B10-9419-8D2862A5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6010842" cy="4702726"/>
          </a:xfrm>
        </p:spPr>
        <p:txBody>
          <a:bodyPr/>
          <a:lstStyle/>
          <a:p>
            <a:r>
              <a:rPr lang="en-GB" dirty="0"/>
              <a:t>Common errors while importing: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Cannot open file “…”: No such file or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All variables as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9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32375A-E0C8-4B10-9419-8D2862A5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6010842" cy="470272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dirty="0" err="1">
                <a:solidFill>
                  <a:srgbClr val="0070C0"/>
                </a:solidFill>
              </a:rPr>
              <a:t>write.table</a:t>
            </a:r>
            <a:r>
              <a:rPr lang="en-GB" dirty="0">
                <a:solidFill>
                  <a:srgbClr val="0070C0"/>
                </a:solidFill>
              </a:rPr>
              <a:t>() </a:t>
            </a:r>
            <a:r>
              <a:rPr lang="en-GB" dirty="0"/>
              <a:t>or</a:t>
            </a:r>
            <a:r>
              <a:rPr lang="en-GB" dirty="0">
                <a:solidFill>
                  <a:srgbClr val="0070C0"/>
                </a:solidFill>
              </a:rPr>
              <a:t> write.csv() </a:t>
            </a:r>
            <a:r>
              <a:rPr lang="en-GB" dirty="0"/>
              <a:t>functions to export tables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dirty="0" err="1">
                <a:solidFill>
                  <a:srgbClr val="0070C0"/>
                </a:solidFill>
              </a:rPr>
              <a:t>write_xlsx</a:t>
            </a:r>
            <a:r>
              <a:rPr lang="en-GB" dirty="0">
                <a:solidFill>
                  <a:srgbClr val="0070C0"/>
                </a:solidFill>
              </a:rPr>
              <a:t>() </a:t>
            </a:r>
            <a:r>
              <a:rPr lang="en-GB" dirty="0"/>
              <a:t>function from the </a:t>
            </a:r>
            <a:r>
              <a:rPr lang="en-GB" dirty="0" err="1">
                <a:solidFill>
                  <a:srgbClr val="0070C0"/>
                </a:solidFill>
              </a:rPr>
              <a:t>writexl</a:t>
            </a:r>
            <a:r>
              <a:rPr lang="en-GB" dirty="0"/>
              <a:t> library to export excel files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also save your working data as an R object with </a:t>
            </a:r>
            <a:r>
              <a:rPr lang="en-GB" dirty="0">
                <a:solidFill>
                  <a:srgbClr val="0070C0"/>
                </a:solidFill>
              </a:rPr>
              <a:t>save() </a:t>
            </a:r>
            <a:r>
              <a:rPr lang="en-GB" dirty="0"/>
              <a:t>and load it with </a:t>
            </a:r>
            <a:r>
              <a:rPr lang="en-GB" dirty="0">
                <a:solidFill>
                  <a:srgbClr val="0070C0"/>
                </a:solidFill>
              </a:rPr>
              <a:t>load()</a:t>
            </a:r>
            <a:endParaRPr lang="de-DE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02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Inspection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32375A-E0C8-4B10-9419-8D2862A5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75658"/>
            <a:ext cx="6010842" cy="470272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Key functions for data inspections: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Displays the first few rows of your data (default is 6 rows)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Displays the last few rows of your data (default is 6 rows)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Statistical summary of each column in the dataset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Displays the structure of the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61F4F-7F13-4B6A-940D-123C449F9D10}"/>
              </a:ext>
            </a:extLst>
          </p:cNvPr>
          <p:cNvSpPr txBox="1"/>
          <p:nvPr/>
        </p:nvSpPr>
        <p:spPr>
          <a:xfrm>
            <a:off x="7861738" y="2297639"/>
            <a:ext cx="1922321" cy="355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70C0"/>
                </a:solidFill>
              </a:rPr>
              <a:t>head()</a:t>
            </a:r>
          </a:p>
          <a:p>
            <a:pPr>
              <a:lnSpc>
                <a:spcPct val="100000"/>
              </a:lnSpc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70C0"/>
                </a:solidFill>
              </a:rPr>
              <a:t>tail()</a:t>
            </a:r>
          </a:p>
          <a:p>
            <a:pPr>
              <a:lnSpc>
                <a:spcPct val="100000"/>
              </a:lnSpc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70C0"/>
                </a:solidFill>
              </a:rPr>
              <a:t>summary()</a:t>
            </a:r>
          </a:p>
          <a:p>
            <a:pPr>
              <a:lnSpc>
                <a:spcPct val="100000"/>
              </a:lnSpc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70C0"/>
                </a:solidFill>
              </a:rPr>
              <a:t>str()</a:t>
            </a:r>
          </a:p>
          <a:p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5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92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D77D3E-B20B-4922-A057-3883028D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0F5F1-6DF9-4D01-A52B-E48AC672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2DE00B-1F0B-4FAD-A3CE-5AF7498A74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Please download and install the Slido app on all computers you use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7D2948-A649-4F92-830F-AF0161A6FCB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E0A38A-9A1E-4BF3-8997-88F5D577AFE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A7489C-F99C-40D9-8C57-A6D99E31ACA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S2Q4: What function from the writexl package is used to export data to an Excel file?</a:t>
            </a:r>
            <a:endParaRPr kumimoji="0" lang="de-DE" sz="38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26CF2-34E8-4595-B46D-2EDF412A819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ⓘ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Start presenting to display the poll results on this slide.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FC81E17-CF6A-4767-B7A1-E80BB67268AC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8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6A1281-7377-4824-AD4C-17C39009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CD441-2303-44DC-B810-783ACF0A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21C7EA-ABD7-4791-A0EE-985389555A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Please download and install the Slido app on all computers you use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F56492-B715-42DA-95AD-C1B8797932C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5B3ED7-9C0E-4E9B-8A16-B7505F5393C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7CB70F-B816-4527-8689-8656F2D4D17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S2Q5: Which function is used to import a CSV file into R?</a:t>
            </a:r>
            <a:endParaRPr kumimoji="0" lang="de-DE" sz="40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F779C-0F0A-468B-BE07-BE1064C470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ⓘ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Start presenting to display the poll results on this slide.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1416805-08C0-435F-9FDC-DB4E2D0EC7FC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3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Write </a:t>
            </a:r>
            <a:r>
              <a:rPr lang="en-GB" sz="2800" dirty="0">
                <a:solidFill>
                  <a:srgbClr val="0070C0"/>
                </a:solidFill>
              </a:rPr>
              <a:t>data1</a:t>
            </a:r>
            <a:r>
              <a:rPr lang="en-GB" sz="2800" dirty="0"/>
              <a:t> to a file </a:t>
            </a:r>
            <a:r>
              <a:rPr lang="en-GB" sz="2800" dirty="0">
                <a:solidFill>
                  <a:srgbClr val="0070C0"/>
                </a:solidFill>
              </a:rPr>
              <a:t>data3.txt</a:t>
            </a:r>
            <a:r>
              <a:rPr lang="en-GB" sz="2800" dirty="0"/>
              <a:t> this time using tab </a:t>
            </a:r>
            <a:r>
              <a:rPr lang="en-GB" sz="2800" dirty="0">
                <a:solidFill>
                  <a:srgbClr val="0070C0"/>
                </a:solidFill>
              </a:rPr>
              <a:t>\t</a:t>
            </a:r>
            <a:r>
              <a:rPr lang="en-GB" sz="2800" dirty="0"/>
              <a:t> as a separator. Open the file in a text editor to see the difference between it and </a:t>
            </a:r>
            <a:r>
              <a:rPr lang="en-GB" sz="2800" dirty="0">
                <a:solidFill>
                  <a:srgbClr val="0070C0"/>
                </a:solidFill>
              </a:rPr>
              <a:t>data2.txt</a:t>
            </a:r>
            <a:r>
              <a:rPr lang="en-GB" sz="2800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66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Functions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18.02.2025</a:t>
            </a:r>
          </a:p>
        </p:txBody>
      </p:sp>
    </p:spTree>
    <p:extLst>
      <p:ext uri="{BB962C8B-B14F-4D97-AF65-F5344CB8AC3E}">
        <p14:creationId xmlns:p14="http://schemas.microsoft.com/office/powerpoint/2010/main" val="12406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participation is appreciated!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5C1EF1-3682-4FA9-8FAE-2B139A43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Slido</a:t>
            </a:r>
            <a:r>
              <a:rPr lang="de-DE" dirty="0"/>
              <a:t> </a:t>
            </a:r>
            <a:r>
              <a:rPr lang="de-DE" dirty="0" err="1"/>
              <a:t>polls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and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After the session use the discussion forum on Learning Portal to interact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de-DE" dirty="0"/>
              <a:t>emember your working directory!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9AE23"/>
                </a:solidFill>
              </a:rPr>
              <a:t>https://app.sli.do/event/1ggsJNFuCDUVt7hhX8r5RT</a:t>
            </a:r>
          </a:p>
        </p:txBody>
      </p:sp>
    </p:spTree>
    <p:extLst>
      <p:ext uri="{BB962C8B-B14F-4D97-AF65-F5344CB8AC3E}">
        <p14:creationId xmlns:p14="http://schemas.microsoft.com/office/powerpoint/2010/main" val="424171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a function?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Write a function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proper indentation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17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+mj-lt"/>
              </a:rPr>
              <a:t>To understand computations in R, two slogans are helpful: 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+mj-lt"/>
              </a:rPr>
              <a:t>Everything that exists is an object. 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+mj-lt"/>
              </a:rPr>
              <a:t>Everything that happens is a function call.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6AA65-8F06-4B7F-9A3A-D11BE0CFD65D}"/>
              </a:ext>
            </a:extLst>
          </p:cNvPr>
          <p:cNvSpPr txBox="1"/>
          <p:nvPr/>
        </p:nvSpPr>
        <p:spPr>
          <a:xfrm>
            <a:off x="4228694" y="4666593"/>
            <a:ext cx="375917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v2 &lt;- c(“a”, 1, 2, 3)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str(v2)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0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+mn-lt"/>
              </a:rPr>
              <a:t>All R functions have three parts: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 </a:t>
            </a:r>
            <a:r>
              <a:rPr lang="en-GB" b="1" dirty="0">
                <a:latin typeface="+mn-lt"/>
              </a:rPr>
              <a:t>body</a:t>
            </a:r>
            <a:r>
              <a:rPr lang="en-GB" dirty="0">
                <a:latin typeface="+mn-lt"/>
              </a:rPr>
              <a:t>, the code inside the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 </a:t>
            </a:r>
            <a:r>
              <a:rPr lang="en-GB" b="1" dirty="0">
                <a:latin typeface="+mn-lt"/>
              </a:rPr>
              <a:t>formals</a:t>
            </a:r>
            <a:r>
              <a:rPr lang="en-GB" dirty="0">
                <a:latin typeface="+mn-lt"/>
              </a:rPr>
              <a:t>, the list of arguments which controls how you can call the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 </a:t>
            </a:r>
            <a:r>
              <a:rPr lang="en-GB" b="1" dirty="0">
                <a:latin typeface="+mn-lt"/>
              </a:rPr>
              <a:t>environment</a:t>
            </a:r>
            <a:r>
              <a:rPr lang="en-GB" dirty="0">
                <a:latin typeface="+mn-lt"/>
              </a:rPr>
              <a:t>, the map of the location of the functions variables</a:t>
            </a:r>
            <a:r>
              <a:rPr lang="en-GB" dirty="0"/>
              <a:t>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62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9D790-CC3B-4EDC-ADE7-A4D1A868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26" y="2564250"/>
            <a:ext cx="5295476" cy="17294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3E18C3-8253-497D-A82A-77E5EA3649EA}"/>
              </a:ext>
            </a:extLst>
          </p:cNvPr>
          <p:cNvCxnSpPr/>
          <p:nvPr/>
        </p:nvCxnSpPr>
        <p:spPr>
          <a:xfrm flipH="1" flipV="1">
            <a:off x="2165131" y="1870841"/>
            <a:ext cx="1638395" cy="788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19116A-59CE-4D92-B214-2DB0A71F71D4}"/>
              </a:ext>
            </a:extLst>
          </p:cNvPr>
          <p:cNvSpPr txBox="1"/>
          <p:nvPr/>
        </p:nvSpPr>
        <p:spPr>
          <a:xfrm>
            <a:off x="819807" y="1335310"/>
            <a:ext cx="123463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Name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EBFEC0-8F4C-4FA5-A31E-6D7D37F62398}"/>
              </a:ext>
            </a:extLst>
          </p:cNvPr>
          <p:cNvCxnSpPr/>
          <p:nvPr/>
        </p:nvCxnSpPr>
        <p:spPr>
          <a:xfrm flipH="1" flipV="1">
            <a:off x="6334643" y="1869067"/>
            <a:ext cx="1638395" cy="788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0B0AA2-97AB-4A6C-81AB-CF385826B691}"/>
              </a:ext>
            </a:extLst>
          </p:cNvPr>
          <p:cNvSpPr txBox="1"/>
          <p:nvPr/>
        </p:nvSpPr>
        <p:spPr>
          <a:xfrm>
            <a:off x="4861367" y="1333536"/>
            <a:ext cx="159710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Formals</a:t>
            </a:r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105A00-DD92-4786-B781-4143D7BF95FD}"/>
              </a:ext>
            </a:extLst>
          </p:cNvPr>
          <p:cNvSpPr/>
          <p:nvPr/>
        </p:nvSpPr>
        <p:spPr>
          <a:xfrm>
            <a:off x="4330262" y="3163614"/>
            <a:ext cx="2764221" cy="472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DC1BAE-7935-4935-95D3-B9B6B9C549D6}"/>
              </a:ext>
            </a:extLst>
          </p:cNvPr>
          <p:cNvCxnSpPr>
            <a:cxnSpLocks/>
          </p:cNvCxnSpPr>
          <p:nvPr/>
        </p:nvCxnSpPr>
        <p:spPr>
          <a:xfrm>
            <a:off x="6458471" y="3774851"/>
            <a:ext cx="1666026" cy="84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032C12-DC2F-4339-B03D-FEE6F407FEF1}"/>
              </a:ext>
            </a:extLst>
          </p:cNvPr>
          <p:cNvSpPr txBox="1"/>
          <p:nvPr/>
        </p:nvSpPr>
        <p:spPr>
          <a:xfrm>
            <a:off x="7501898" y="4719392"/>
            <a:ext cx="406961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Body, everything within the curly brackets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25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Interlude: indentation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9D790-CC3B-4EDC-ADE7-A4D1A868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6" y="1670597"/>
            <a:ext cx="5295476" cy="1729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6F2B7-9587-46B6-A3B0-ED67EEFEA72C}"/>
              </a:ext>
            </a:extLst>
          </p:cNvPr>
          <p:cNvSpPr txBox="1"/>
          <p:nvPr/>
        </p:nvSpPr>
        <p:spPr>
          <a:xfrm>
            <a:off x="304800" y="1670597"/>
            <a:ext cx="416209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tab to indent your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One liners can quickly become unreadable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E7880-94F9-412C-B511-A66E727B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04" y="4805060"/>
            <a:ext cx="8596804" cy="6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2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56DEAB1-B37B-4AE4-B826-5689D723A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4702726"/>
          </a:xfrm>
        </p:spPr>
        <p:txBody>
          <a:bodyPr/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+mn-lt"/>
              </a:rPr>
              <a:t>A function may have more than one argument: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AEA1E-5B8D-4E0E-84ED-CF532F8B0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/>
        </p:blipFill>
        <p:spPr>
          <a:xfrm>
            <a:off x="1317171" y="3429000"/>
            <a:ext cx="9121599" cy="17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4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56DEAB1-B37B-4AE4-B826-5689D723A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4702726"/>
          </a:xfrm>
        </p:spPr>
        <p:txBody>
          <a:bodyPr/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latin typeface="+mn-lt"/>
              </a:rPr>
              <a:t>F</a:t>
            </a:r>
            <a:r>
              <a:rPr lang="de-DE" altLang="de-DE" dirty="0">
                <a:latin typeface="+mn-lt"/>
              </a:rPr>
              <a:t>unction arguments do not have to be numeric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dirty="0">
              <a:latin typeface="+mn-lt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latin typeface="+mn-lt"/>
              </a:rPr>
              <a:t>A</a:t>
            </a:r>
            <a:r>
              <a:rPr lang="de-DE" altLang="de-DE" dirty="0">
                <a:latin typeface="+mn-lt"/>
              </a:rPr>
              <a:t>rguments can be predifined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dirty="0">
              <a:latin typeface="+mn-lt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latin typeface="+mn-lt"/>
              </a:rPr>
              <a:t>U</a:t>
            </a:r>
            <a:r>
              <a:rPr lang="de-DE" altLang="de-DE" dirty="0">
                <a:latin typeface="+mn-lt"/>
              </a:rPr>
              <a:t>se the </a:t>
            </a:r>
            <a:r>
              <a:rPr lang="de-DE" altLang="de-DE" dirty="0">
                <a:solidFill>
                  <a:srgbClr val="FF0000"/>
                </a:solidFill>
                <a:latin typeface="+mn-lt"/>
              </a:rPr>
              <a:t>Help tab in Rstudio</a:t>
            </a:r>
            <a:r>
              <a:rPr lang="de-DE" altLang="de-DE" dirty="0">
                <a:latin typeface="+mn-lt"/>
              </a:rPr>
              <a:t> to learn about the prebuilt functions you are using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de-DE" dirty="0">
              <a:latin typeface="+mn-lt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latin typeface="+mn-lt"/>
              </a:rPr>
              <a:t>R does not keep track of objects defined in a function</a:t>
            </a:r>
            <a:endParaRPr lang="de-DE" altLang="de-DE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906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84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87CE81-AA7E-413E-BA16-52DC0794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9314F-4586-4EAE-A176-902C0EF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F0E507-2C4D-4A40-AB53-ACAB5FF86B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8F8FEB-9B8B-4D60-8983-EC6377BC5F5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AA9E32-B2DD-4919-AA6B-8F1FEAFDE79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B28599-0EE3-4676-B43A-C887746076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S2Q6: What is the default behavior if no return() is specified in an R function?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7CE523-D2C9-4D92-BE87-411384228AC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E99A77E-6F3A-4AD9-8A76-84CD278B6CB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6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90470A-73A6-483A-B6F8-57830571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7DB6F-78D5-4A94-AE2D-F5E3B08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39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A7637E-8CDD-414D-92CD-E0F607086A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74A7F3-941A-4592-83E7-76C12FF198C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2EBB1C0-01F9-4DBE-9F07-06AF3E49DCE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C84199-557F-4A82-A25C-1A0748252E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S2Q7: What are the formals of a function in 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8C5DB-C20A-4880-8B27-AA80A84A24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F8C601-AD54-4FA4-BAC1-AED5B851FE7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7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818758-5CDE-4D3E-BE1D-7A2C5A59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DC46C-7DD4-4007-9466-DCD8F719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A8CFF2-77A8-4924-81CF-11638E2C30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F7DB34-4301-4F89-BF72-ACCA621DC5E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1B6B381-AD3D-437D-9CFE-74D53C51A43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C90E24-92E2-41CA-A1C7-DDCFFD87D24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76149C-0063-42E3-8481-E63A5A787B7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S2 Icebreaker: Which country do you come from?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D923D-E047-47BB-8297-260AD590EAA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54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24191" y="1559127"/>
            <a:ext cx="1082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>
                <a:latin typeface="+mn-lt"/>
              </a:rPr>
              <a:t>Create a function that converts Fahrenheit to Celsius.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latin typeface="+mn-lt"/>
              </a:rPr>
              <a:t>	Hint: </a:t>
            </a:r>
            <a:r>
              <a:rPr lang="de-DE" sz="2800" dirty="0">
                <a:latin typeface="+mn-lt"/>
              </a:rPr>
              <a:t>celsius = (fahrenheit - 32) * 5/9</a:t>
            </a:r>
            <a:endParaRPr lang="en-GB" sz="28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256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Data </a:t>
            </a:r>
            <a:r>
              <a:rPr lang="en-US" sz="4000" dirty="0" err="1"/>
              <a:t>Visualisation</a:t>
            </a:r>
            <a:r>
              <a:rPr lang="en-US" sz="4000" dirty="0"/>
              <a:t> part 1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18.02.2025</a:t>
            </a:r>
          </a:p>
        </p:txBody>
      </p:sp>
    </p:spTree>
    <p:extLst>
      <p:ext uri="{BB962C8B-B14F-4D97-AF65-F5344CB8AC3E}">
        <p14:creationId xmlns:p14="http://schemas.microsoft.com/office/powerpoint/2010/main" val="2531295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Learn basic plots (scatterplots, </a:t>
            </a:r>
            <a:r>
              <a:rPr lang="en-GB" dirty="0" err="1"/>
              <a:t>barplots</a:t>
            </a:r>
            <a:r>
              <a:rPr lang="en-GB" dirty="0"/>
              <a:t>, histograms…)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48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000" y="1474237"/>
            <a:ext cx="5292526" cy="4702726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Strong graphical possibilities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Many plotting options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Scatterplot – </a:t>
            </a:r>
            <a:r>
              <a:rPr lang="en-GB" dirty="0">
                <a:solidFill>
                  <a:srgbClr val="0070C0"/>
                </a:solidFill>
              </a:rPr>
              <a:t>plot(x, y, …)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Histogram – </a:t>
            </a:r>
            <a:r>
              <a:rPr lang="en-GB" dirty="0" err="1">
                <a:solidFill>
                  <a:srgbClr val="0070C0"/>
                </a:solidFill>
              </a:rPr>
              <a:t>hist</a:t>
            </a:r>
            <a:r>
              <a:rPr lang="en-GB" dirty="0">
                <a:solidFill>
                  <a:srgbClr val="0070C0"/>
                </a:solidFill>
              </a:rPr>
              <a:t>(x,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29FDCDA-29BB-42E3-B140-7E3E05D1D7D9}"/>
              </a:ext>
            </a:extLst>
          </p:cNvPr>
          <p:cNvSpPr txBox="1">
            <a:spLocks/>
          </p:cNvSpPr>
          <p:nvPr/>
        </p:nvSpPr>
        <p:spPr>
          <a:xfrm>
            <a:off x="5861250" y="1474237"/>
            <a:ext cx="529252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Boxplot – </a:t>
            </a:r>
            <a:r>
              <a:rPr lang="de-DE" dirty="0">
                <a:solidFill>
                  <a:srgbClr val="0070C0"/>
                </a:solidFill>
              </a:rPr>
              <a:t>boxplot(x ~ y, …)</a:t>
            </a: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Barplot</a:t>
            </a:r>
            <a:r>
              <a:rPr lang="en-GB" dirty="0"/>
              <a:t> – </a:t>
            </a:r>
            <a:r>
              <a:rPr lang="en-GB" dirty="0" err="1">
                <a:solidFill>
                  <a:srgbClr val="0070C0"/>
                </a:solidFill>
              </a:rPr>
              <a:t>barplot</a:t>
            </a:r>
            <a:r>
              <a:rPr lang="en-GB" dirty="0">
                <a:solidFill>
                  <a:srgbClr val="0070C0"/>
                </a:solidFill>
              </a:rPr>
              <a:t>(x, …)</a:t>
            </a: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Add a line – </a:t>
            </a:r>
            <a:r>
              <a:rPr lang="en-GB" dirty="0" err="1">
                <a:solidFill>
                  <a:srgbClr val="0070C0"/>
                </a:solidFill>
              </a:rPr>
              <a:t>abline</a:t>
            </a:r>
            <a:r>
              <a:rPr lang="en-GB" dirty="0">
                <a:solidFill>
                  <a:srgbClr val="0070C0"/>
                </a:solidFill>
              </a:rPr>
              <a:t>()</a:t>
            </a: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And many </a:t>
            </a:r>
            <a:r>
              <a:rPr lang="en-GB" dirty="0" err="1"/>
              <a:t>many</a:t>
            </a:r>
            <a:r>
              <a:rPr lang="en-GB" dirty="0"/>
              <a:t> more…</a:t>
            </a:r>
          </a:p>
        </p:txBody>
      </p:sp>
    </p:spTree>
    <p:extLst>
      <p:ext uri="{BB962C8B-B14F-4D97-AF65-F5344CB8AC3E}">
        <p14:creationId xmlns:p14="http://schemas.microsoft.com/office/powerpoint/2010/main" val="936611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F9E42-6A8F-4DDB-87E6-A4976023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240286"/>
            <a:ext cx="481330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97AB7-D1D6-4300-B52D-CEB963E5D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7120"/>
            <a:ext cx="5562600" cy="5270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6700EA-7144-48F7-9490-F560161BFA1F}"/>
              </a:ext>
            </a:extLst>
          </p:cNvPr>
          <p:cNvSpPr txBox="1"/>
          <p:nvPr/>
        </p:nvSpPr>
        <p:spPr>
          <a:xfrm>
            <a:off x="771525" y="1666875"/>
            <a:ext cx="457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Quality of the plot depends in the end on the number of plotting parameters used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04297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700EA-7144-48F7-9490-F560161BFA1F}"/>
              </a:ext>
            </a:extLst>
          </p:cNvPr>
          <p:cNvSpPr txBox="1"/>
          <p:nvPr/>
        </p:nvSpPr>
        <p:spPr>
          <a:xfrm>
            <a:off x="771525" y="1666875"/>
            <a:ext cx="44100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Quality of the plot depends in the end on the number of plotting parameters used</a:t>
            </a:r>
            <a:endParaRPr lang="de-DE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1C19AA-C6D5-4C2C-B374-07D8D6052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644873"/>
            <a:ext cx="6019800" cy="57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5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38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>
                <a:latin typeface="+mn-lt"/>
              </a:rPr>
              <a:t>Do a scatterplot of sepal length and sepal width from the iris dataset, use differently shaped symbols to represent the sample.</a:t>
            </a:r>
          </a:p>
        </p:txBody>
      </p:sp>
    </p:spTree>
    <p:extLst>
      <p:ext uri="{BB962C8B-B14F-4D97-AF65-F5344CB8AC3E}">
        <p14:creationId xmlns:p14="http://schemas.microsoft.com/office/powerpoint/2010/main" val="219435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E9FF7D-853C-47B6-86D3-C1C606AB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CF28D-D91A-4EF1-A96C-B6409B3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DFC885-2B1A-448B-9536-19A865FDD3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612D03-0CE7-4025-8578-022AEAE8A43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73EE51-41F3-4F73-9CB4-AB928D6FB24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FA698F-A629-49E6-84C4-FDC9BAC6894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S2Q8: What is the default type of plot created by the plot() function in base 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C332F-7BE9-46E9-9D4E-BF6A448ECDA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79A7B32-2CF1-4471-99A1-22ECE7B2324A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5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A33ED-8472-4C0C-B228-B51D351C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69E54-BCFF-48C2-A43F-B1B6FA62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49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7694B8-67E6-4287-AD26-02319F086F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9BC1646-DA43-4B3A-A377-94343042CCD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3AC7110-4297-4469-91C8-05FE45BF525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241A7C-7DD9-4FF6-AA10-6CEE83C8CF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800" b="1">
                <a:solidFill>
                  <a:srgbClr val="5B5B5B"/>
                </a:solidFill>
              </a:rPr>
              <a:t>S2Q9: Which arguments are used to add a title and axis labels in the plot() function?</a:t>
            </a:r>
            <a:endParaRPr lang="de-DE" sz="38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D20E5-B13D-46E7-97F0-5B6F52250D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8F8116-634D-45FC-9E10-6EE8E12D288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4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72F029-6249-4661-B230-1139EB0D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353F8-5050-4EF8-A051-B2765153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23A133-8D1C-4141-A6E1-01941ECB09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14593B-A50D-42FA-A7DB-AA8A8109159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085A731-B68B-4830-9BF0-4BDCF052933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370248-820F-467D-9647-5CACB1A740E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800" b="1">
                <a:solidFill>
                  <a:srgbClr val="5B5B5B"/>
                </a:solidFill>
              </a:rPr>
              <a:t>S2Q1: Which of the following is the correct way to assign a value to a variable in R?</a:t>
            </a:r>
            <a:endParaRPr lang="de-DE" sz="38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37AE76-995B-40F7-9D62-50133DAAC4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9FF7F5-D9ED-454B-8597-D7C7C3E366D9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3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85EA9A-D3E4-4BA4-B082-F5B178EA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22032-CEC6-405C-B00B-03183EEB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50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ACB7F2-A012-41E0-89CF-F771D99009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3CCA22A-EEB2-4029-8779-C034A52CA48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2B809A4-D8C3-4E66-BA0C-CA2BE5D616F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3014F0-C86A-4C4A-9E3B-D52BD1347B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800" b="1">
                <a:solidFill>
                  <a:srgbClr val="5B5B5B"/>
                </a:solidFill>
              </a:rPr>
              <a:t>S2Q10: Which argument in the plot() function is used to change the symbol for points?</a:t>
            </a:r>
            <a:endParaRPr lang="de-DE" sz="38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DCA88-8133-476F-8803-00906F5718D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FFF50E3-7C52-44EC-8910-9DD01E8E4948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3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sz="1100" dirty="0"/>
              <a:t>The creation of this training material was commissioned by ECDC to Research </a:t>
            </a:r>
            <a:r>
              <a:rPr lang="en-GB" sz="1100" dirty="0" err="1"/>
              <a:t>Center</a:t>
            </a:r>
            <a:r>
              <a:rPr lang="en-GB" sz="1100" dirty="0"/>
              <a:t> </a:t>
            </a:r>
            <a:r>
              <a:rPr lang="en-GB" sz="1100" dirty="0" err="1"/>
              <a:t>Borstel</a:t>
            </a:r>
            <a:r>
              <a:rPr lang="en-GB" sz="1100" dirty="0"/>
              <a:t> with the direct involvement of Ivan Barilar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3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833A8-9F38-4E01-A76B-A0EAF140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48150-7887-4D10-A8C0-DE535632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BBB491-0C69-458A-B40D-BF89C69C010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F5E3D3-AE30-424C-8052-104342078A6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6B0541B-2FA2-4B02-9DFB-68866E52F75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1D5BDA-CDB1-4298-BE9E-9CF6F1D15E1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S2Q2: Which of the following is the correct way to create a 2x3 matrix with the numbers 1 to 6?</a:t>
            </a:r>
            <a:endParaRPr lang="de-DE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3DE47-40DF-419A-A721-B4FF4B14A0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64DB10-E833-47DC-8292-86730E02726A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5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18D6E0-166C-4D61-AA5E-4AC9B877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2ECA5-276E-4783-A0A1-45915E8E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485638-4113-4CDC-9BE4-33105A7292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D70B7B-F9CC-478F-A1E9-75293FB2BF5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4ED4E0-CDC1-4C4A-B079-076618F3C95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905231-4B30-421B-9A53-6FD4CC8828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5B5B5B"/>
                </a:solidFill>
              </a:rPr>
              <a:t>S2Q3: If we created the matrix from the previous question and called it M, what would be the console output of the command M[2, ]?</a:t>
            </a:r>
            <a:endParaRPr lang="de-DE" sz="24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7A1E16-1C89-4DCB-9C60-2B67BB73DF1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85E9CF-3E77-4619-A86F-5E268DB0AFF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6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Data Types &amp; Structures (continued)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18.02.2025</a:t>
            </a:r>
          </a:p>
        </p:txBody>
      </p:sp>
    </p:spTree>
    <p:extLst>
      <p:ext uri="{BB962C8B-B14F-4D97-AF65-F5344CB8AC3E}">
        <p14:creationId xmlns:p14="http://schemas.microsoft.com/office/powerpoint/2010/main" val="398986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are data frames and how to use them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Missing data, what, how,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020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bc06cd06-1393-4bd5-bd9a-58b3337761b2"/>
  <p:tag name="SLIDO_EVENT_UUID" val="0221af4a-762d-46ab-b179-64609b210295"/>
  <p:tag name="SLIDO_EVENT_SECTION_UUID" val="e38c315a-ffef-46d8-af97-30505c006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zEyMDZ9"/>
  <p:tag name="SLIDO_TYPE" val="SlidoPoll"/>
  <p:tag name="SLIDO_POLL_UUID" val="0fe7434a-ba36-4867-81d3-7f5a1df29c07"/>
  <p:tag name="SLIDO_TIMELINE" val="W3sicG9sbFF1ZXN0aW9uVXVpZCI6IjYyN2RkNDg4LTdhOWItNGMxZi05Njk3LTViOTlhZjYzY2U4MyIsInNob3dSZXN1bHRzIjpmYWxzZSwic2hvd0NvcnJlY3RBbnN3ZXJzIjpmYWxzZSwidm90aW5nTG9ja2VkIjpmYWxzZX0seyJwb2xsUXVlc3Rpb25VdWlkIjoiNjI3ZGQ0ODgtN2E5Yi00YzFmLTk2OTctNWI5OWFmNjNjZTgzIiwic2hvd1Jlc3VsdHMiOnRydWUsInNob3dDb3JyZWN0QW5zd2VycyI6dHJ1ZSwidm90aW5nTG9ja2VkIjpmYWxzZX1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TMxMzB9"/>
  <p:tag name="SLIDO_TYPE" val="SlidoPoll"/>
  <p:tag name="SLIDO_POLL_UUID" val="7bb9b727-5e79-4724-be66-c2373b5e1cf1"/>
  <p:tag name="SLIDO_TIMELINE" val="W3sicG9sbFF1ZXN0aW9uVXVpZCI6ImJiNDIzYzhjLTJlMzItNDhiMS1hYjZiLTNlYzAyZDQxYTE4Yy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zE1NDd9"/>
  <p:tag name="SLIDO_TYPE" val="SlidoPoll"/>
  <p:tag name="SLIDO_POLL_UUID" val="3f6b71f5-73c5-4b86-bd5a-478e801677dc"/>
  <p:tag name="SLIDO_TIMELINE" val="W3sicG9sbFF1ZXN0aW9uVXVpZCI6ImVjYWJlNWRmLTFmYzAtNDNjMy1iOTM3LTlkNDgzMmJkOTE0MyIsInNob3dSZXN1bHRzIjpmYWxzZSwic2hvd0NvcnJlY3RBbnN3ZXJzIjpmYWxzZSwidm90aW5nTG9ja2VkIjpmYWxzZX0seyJwb2xsUXVlc3Rpb25VdWlkIjoiZWNhYmU1ZGYtMWZjMC00M2MzLWI5MzctOWQ0ODMyYmQ5MTQzIiwic2hvd1Jlc3VsdHMiOnRydWUsInNob3dDb3JyZWN0QW5zd2VycyI6ZmFsc2UsInZvdGluZ0xvY2tlZCI6ZmFsc2V9XQ=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zU5ODF9"/>
  <p:tag name="SLIDO_TYPE" val="SlidoPoll"/>
  <p:tag name="SLIDO_POLL_UUID" val="dff4cb88-a799-4af8-a2f2-0feac24f5bc6"/>
  <p:tag name="SLIDO_TIMELINE" val="W3sicG9sbFF1ZXN0aW9uVXVpZCI6IjE5NjU0YmNhLTg0NDYtNDk2Yy05ZjExLTQwMjNkYjIxMGYxYyIsInNob3dSZXN1bHRzIjpmYWxzZSwic2hvd0NvcnJlY3RBbnN3ZXJzIjpmYWxzZSwidm90aW5nTG9ja2VkIjpmYWxzZX0seyJwb2xsUXVlc3Rpb25VdWlkIjoiMTk2NTRiY2EtODQ0Ni00OTZjLTlmMTEtNDAyM2RiMjEwZjFjIiwic2hvd1Jlc3VsdHMiOnRydWUsInNob3dDb3JyZWN0QW5zd2VycyI6dHJ1ZSwidm90aW5nTG9ja2VkIjpmYWxzZX1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zYwNDN9"/>
  <p:tag name="SLIDO_TYPE" val="SlidoPoll"/>
  <p:tag name="SLIDO_POLL_UUID" val="537dcb48-7ec5-466c-8c30-9a2c81cb8d1a"/>
  <p:tag name="SLIDO_TIMELINE" val="W3sicG9sbFF1ZXN0aW9uVXVpZCI6IjIyYzA5YjcwLTA3NmQtNDJjYS1iNDJkLWZjYWEzNTZkNWQyNCIsInNob3dSZXN1bHRzIjpmYWxzZSwic2hvd0NvcnJlY3RBbnN3ZXJzIjpmYWxzZSwidm90aW5nTG9ja2VkIjpmYWxzZX0seyJwb2xsUXVlc3Rpb25VdWlkIjoiMjJjMDliNzAtMDc2ZC00MmNhLWI0MmQtZmNhYTM1NmQ1ZDI0Iiwic2hvd1Jlc3VsdHMiOnRydWUsInNob3dDb3JyZWN0QW5zd2VycyI6dHJ1ZSwidm90aW5nTG9ja2VkIjpmYWxz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DI5NDZ9"/>
  <p:tag name="SLIDO_TYPE" val="SlidoPoll"/>
  <p:tag name="SLIDO_POLL_UUID" val="82209d80-d1a5-468a-9c61-22c759d9e0d7"/>
  <p:tag name="SLIDO_TIMELINE" val="W3sicG9sbFF1ZXN0aW9uVXVpZCI6ImU2NzE2NTlhLWY5NzctNGQ0YS1iYWY2LWZhMDQ5Y2EyM2M1OCIsInNob3dSZXN1bHRzIjpmYWxzZSwic2hvd0NvcnJlY3RBbnN3ZXJzIjpmYWxzZSwidm90aW5nTG9ja2VkIjpmYWxzZX0seyJwb2xsUXVlc3Rpb25VdWlkIjoiZTY3MTY1OWEtZjk3Ny00ZDRhLWJhZjYtZmEwNDljYTIzYzU4Iiwic2hvd1Jlc3VsdHMiOnRydWUsInNob3dDb3JyZWN0QW5zd2VycyI6dHJ1ZSwidm90aW5nTG9ja2VkIjpmYWxzZX1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DMxMTR9"/>
  <p:tag name="SLIDO_TYPE" val="SlidoPoll"/>
  <p:tag name="SLIDO_POLL_UUID" val="c856d160-84ad-4215-bed9-195820045a01"/>
  <p:tag name="SLIDO_TIMELINE" val="W3sicG9sbFF1ZXN0aW9uVXVpZCI6IjgxOWU3NDlmLTE5YmItNGFmMi1iYmQ5LTk0ZDdjOWQ5YjRmMSIsInNob3dSZXN1bHRzIjpmYWxzZSwic2hvd0NvcnJlY3RBbnN3ZXJzIjpmYWxzZSwidm90aW5nTG9ja2VkIjpmYWxzZX0seyJwb2xsUXVlc3Rpb25VdWlkIjoiODE5ZTc0OWYtMTliYi00YWYyLWJiZDktOTRkN2M5ZDliNGYxIiwic2hvd1Jlc3VsdHMiOnRydWUsInNob3dDb3JyZWN0QW5zd2VycyI6dHJ1ZSwidm90aW5nTG9ja2VkIjpmYWxzZX1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1NDIwMjl9"/>
  <p:tag name="SLIDO_TYPE" val="SlidoPoll"/>
  <p:tag name="SLIDO_POLL_UUID" val="828fa961-32bd-4245-a14d-63d21885cc22"/>
  <p:tag name="SLIDO_TIMELINE" val="W3sicG9sbFF1ZXN0aW9uVXVpZCI6IjY0NTZhYWY2LTEzYjgtNDVhMy1hNzYzLTUzOTE2MGY3M2NkMCIsInNob3dSZXN1bHRzIjpmYWxzZSwic2hvd0NvcnJlY3RBbnN3ZXJzIjpmYWxzZSwidm90aW5nTG9ja2VkIjpmYWxzZX0seyJwb2xsUXVlc3Rpb25VdWlkIjoiNjQ1NmFhZjYtMTNiOC00NWEzLWE3NjMtNTM5MTYwZjczY2QwIiwic2hvd1Jlc3VsdHMiOnRydWUsInNob3dDb3JyZWN0QW5zd2VycyI6dHJ1ZSwidm90aW5nTG9ja2VkIjpmYWxzZX1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1NDIxMDh9"/>
  <p:tag name="SLIDO_TYPE" val="SlidoPoll"/>
  <p:tag name="SLIDO_POLL_UUID" val="b0ea139d-05da-4174-8346-2f8bc90710a0"/>
  <p:tag name="SLIDO_TIMELINE" val="W3sicG9sbFF1ZXN0aW9uVXVpZCI6IjYzNWQ1NDBkLTg2ZWMtNDUxMi04YTgzLTlhMGI3OTFjZDc4NiIsInNob3dSZXN1bHRzIjpmYWxzZSwic2hvd0NvcnJlY3RBbnN3ZXJzIjpmYWxzZSwidm90aW5nTG9ja2VkIjpmYWxzZX0seyJwb2xsUXVlc3Rpb25VdWlkIjoiNjM1ZDU0MGQtODZlYy00NTEyLThhODMtOWEwYjc5MWNkNzg2Iiwic2hvd1Jlc3VsdHMiOnRydWUsInNob3dDb3JyZWN0QW5zd2VycyI6dHJ1ZSwidm90aW5nTG9ja2VkIjpmYWxzZX1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1NDIxNTJ9"/>
  <p:tag name="SLIDO_TYPE" val="SlidoPoll"/>
  <p:tag name="SLIDO_POLL_UUID" val="bc902f1b-66c9-461e-bb0e-0aea0ac7092e"/>
  <p:tag name="SLIDO_TIMELINE" val="W3sicG9sbFF1ZXN0aW9uVXVpZCI6IjZmZGZiNWIxLWQwM2ItNDE1MS04OGU1LTRhYzY1MzJhODJlMSIsInNob3dSZXN1bHRzIjpmYWxzZSwic2hvd0NvcnJlY3RBbnN3ZXJzIjpmYWxzZSwidm90aW5nTG9ja2VkIjpmYWxzZX0seyJwb2xsUXVlc3Rpb25VdWlkIjoiNmZkZmI1YjEtZDAzYi00MTUxLTg4ZTUtNGFjNjUzMmE4MmUxIiwic2hvd1Jlc3VsdHMiOnRydWUsInNob3dDb3JyZWN0QW5zd2VycyI6dHJ1ZSwidm90aW5nTG9ja2VkIjpmYWxzZX1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TMyNzV9"/>
  <p:tag name="SLIDO_TYPE" val="SlidoPoll"/>
  <p:tag name="SLIDO_POLL_UUID" val="77fe302d-df3a-4e7c-9175-6d395e9064e3"/>
  <p:tag name="SLIDO_TIMELINE" val="W3sicG9sbFF1ZXN0aW9uVXVpZCI6IjRiZTk3MWVmLTMzMGItNDFiMi1hYzRjLWMyZGI3M2EyYTEwZCIsInNob3dSZXN1bHRzIjpmYWxzZSwic2hvd0NvcnJlY3RBbnN3ZXJzIjpmYWxzZSwidm90aW5nTG9ja2VkIjpmYWxzZX0seyJwb2xsUXVlc3Rpb25VdWlkIjoiNGJlOTcxZWYtMzMwYi00MWIyLWFjNGMtYzJkYjczYTJhMTBkIiwic2hvd1Jlc3VsdHMiOnRydWUsInNob3dDb3JyZWN0QW5zd2VycyI6dHJ1ZSwidm90aW5nTG9ja2VkIjpmYWxzZX1d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419B6F8A-724B-4F19-831B-7627B7ED5707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DBFB08C5-8F5D-4950-BABD-4302568943F0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1CD271B9-D4A6-4AAD-B2CE-531A3888B8CB}" vid="{4BA9190D-FFD1-4E72-B578-6ED1DAAC9562}"/>
    </a:ext>
  </a:extLst>
</a:theme>
</file>

<file path=ppt/theme/theme4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AFBB8357-7E4C-4B7E-B431-96514BA3E6BC}" vid="{6310EADB-7560-416F-8E63-F18DE4F31819}"/>
    </a:ext>
  </a:extLst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>
      <Value>9</Value>
      <Value>10</Value>
      <Value>30</Value>
      <Value>85</Value>
    </TaxCatchAll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49270-8666-4052-9AB8-E83C45AFB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5668B-D425-4D8D-A0F6-5E0747332DCB}">
  <ds:schemaRefs>
    <ds:schemaRef ds:uri="http://purl.org/dc/dcmitype/"/>
    <ds:schemaRef ds:uri="http://purl.org/dc/terms/"/>
    <ds:schemaRef ds:uri="http://schemas.microsoft.com/office/infopath/2007/PartnerControls"/>
    <ds:schemaRef ds:uri="f315b8fc-4937-4802-b4b3-4554cec0e849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236abc72-1b35-4045-bc74-cc6f93157f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</Template>
  <TotalTime>0</TotalTime>
  <Words>1520</Words>
  <Application>Microsoft Office PowerPoint</Application>
  <PresentationFormat>Widescreen</PresentationFormat>
  <Paragraphs>316</Paragraphs>
  <Slides>51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Tahoma</vt:lpstr>
      <vt:lpstr>Wingdings</vt:lpstr>
      <vt:lpstr>ECDC_PowerPoint_Template_2017</vt:lpstr>
      <vt:lpstr>ECDC_PowerPoint_Template_2017-2</vt:lpstr>
      <vt:lpstr>Theme_ECDC</vt:lpstr>
      <vt:lpstr>1_Theme_ECDC</vt:lpstr>
      <vt:lpstr>R data analysis and visualization for beginners</vt:lpstr>
      <vt:lpstr>Outline</vt:lpstr>
      <vt:lpstr>Active participation is appreciated!</vt:lpstr>
      <vt:lpstr>PowerPoint Presentation</vt:lpstr>
      <vt:lpstr>PowerPoint Presentation</vt:lpstr>
      <vt:lpstr>PowerPoint Presentation</vt:lpstr>
      <vt:lpstr>PowerPoint Presentation</vt:lpstr>
      <vt:lpstr>Data Types &amp; Structures (continued)</vt:lpstr>
      <vt:lpstr>Objectives:</vt:lpstr>
      <vt:lpstr>Data frames</vt:lpstr>
      <vt:lpstr>Data frames</vt:lpstr>
      <vt:lpstr>Data frames</vt:lpstr>
      <vt:lpstr>Hands On!</vt:lpstr>
      <vt:lpstr>PowerPoint Presentation</vt:lpstr>
      <vt:lpstr>Missing data</vt:lpstr>
      <vt:lpstr>Hands On!</vt:lpstr>
      <vt:lpstr>Data Import and Export</vt:lpstr>
      <vt:lpstr>Objectives</vt:lpstr>
      <vt:lpstr>Import data</vt:lpstr>
      <vt:lpstr>Hands On!</vt:lpstr>
      <vt:lpstr>Import data</vt:lpstr>
      <vt:lpstr>Import data</vt:lpstr>
      <vt:lpstr>Export data</vt:lpstr>
      <vt:lpstr>Data Inspection</vt:lpstr>
      <vt:lpstr>Hands On!</vt:lpstr>
      <vt:lpstr>PowerPoint Presentation</vt:lpstr>
      <vt:lpstr>PowerPoint Presentation</vt:lpstr>
      <vt:lpstr>PowerPoint Presentation</vt:lpstr>
      <vt:lpstr>Functions</vt:lpstr>
      <vt:lpstr>Objectives</vt:lpstr>
      <vt:lpstr>Functions</vt:lpstr>
      <vt:lpstr>Functions</vt:lpstr>
      <vt:lpstr>Functions</vt:lpstr>
      <vt:lpstr>Interlude: indentation</vt:lpstr>
      <vt:lpstr>Functions</vt:lpstr>
      <vt:lpstr>Functions</vt:lpstr>
      <vt:lpstr>Hands On!</vt:lpstr>
      <vt:lpstr>PowerPoint Presentation</vt:lpstr>
      <vt:lpstr>PowerPoint Presentation</vt:lpstr>
      <vt:lpstr>PowerPoint Presentation</vt:lpstr>
      <vt:lpstr>Data Visualisation part 1</vt:lpstr>
      <vt:lpstr>Objectives:</vt:lpstr>
      <vt:lpstr>Basic R</vt:lpstr>
      <vt:lpstr>Basic R</vt:lpstr>
      <vt:lpstr>Basic R</vt:lpstr>
      <vt:lpstr>Hands On!</vt:lpstr>
      <vt:lpstr>PowerPoint Presentation</vt:lpstr>
      <vt:lpstr>PowerPoint Presentation</vt:lpstr>
      <vt:lpstr>PowerPoint Presentation</vt:lpstr>
      <vt:lpstr>PowerPoint Presentation</vt:lpstr>
      <vt:lpstr>Acknowledgements The creation of this training material was commissioned by ECDC to Research Center Borstel with the direct involvement of Ivan Barilar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2024-12-20T11:20:40Z</dcterms:created>
  <dcterms:modified xsi:type="dcterms:W3CDTF">2025-02-17T15:05:20Z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</Properties>
</file>