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8" r:id="rId2"/>
  </p:sldMasterIdLst>
  <p:notesMasterIdLst>
    <p:notesMasterId r:id="rId10"/>
  </p:notesMasterIdLst>
  <p:sldIdLst>
    <p:sldId id="265" r:id="rId3"/>
    <p:sldId id="279" r:id="rId4"/>
    <p:sldId id="304" r:id="rId5"/>
    <p:sldId id="466" r:id="rId6"/>
    <p:sldId id="467" r:id="rId7"/>
    <p:sldId id="469" r:id="rId8"/>
    <p:sldId id="468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 showGuides="1">
      <p:cViewPr varScale="1">
        <p:scale>
          <a:sx n="63" d="100"/>
          <a:sy n="63" d="100"/>
        </p:scale>
        <p:origin x="764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 Freschi" userId="9ebf612a-55c1-4cc2-84df-80a7d17271b9" providerId="ADAL" clId="{4DF271BA-32AA-4F82-9B8A-A054679BEE47}"/>
    <pc:docChg chg="custSel delSld modSld">
      <pc:chgData name="Luca Freschi" userId="9ebf612a-55c1-4cc2-84df-80a7d17271b9" providerId="ADAL" clId="{4DF271BA-32AA-4F82-9B8A-A054679BEE47}" dt="2025-02-18T12:50:32.631" v="27" actId="403"/>
      <pc:docMkLst>
        <pc:docMk/>
      </pc:docMkLst>
      <pc:sldChg chg="del">
        <pc:chgData name="Luca Freschi" userId="9ebf612a-55c1-4cc2-84df-80a7d17271b9" providerId="ADAL" clId="{4DF271BA-32AA-4F82-9B8A-A054679BEE47}" dt="2025-02-18T12:48:16.155" v="0" actId="47"/>
        <pc:sldMkLst>
          <pc:docMk/>
          <pc:sldMk cId="682898210" sldId="257"/>
        </pc:sldMkLst>
      </pc:sldChg>
      <pc:sldChg chg="delSp modSp mod">
        <pc:chgData name="Luca Freschi" userId="9ebf612a-55c1-4cc2-84df-80a7d17271b9" providerId="ADAL" clId="{4DF271BA-32AA-4F82-9B8A-A054679BEE47}" dt="2025-02-18T12:49:49.512" v="24" actId="947"/>
        <pc:sldMkLst>
          <pc:docMk/>
          <pc:sldMk cId="1689161073" sldId="265"/>
        </pc:sldMkLst>
        <pc:spChg chg="mod">
          <ac:chgData name="Luca Freschi" userId="9ebf612a-55c1-4cc2-84df-80a7d17271b9" providerId="ADAL" clId="{4DF271BA-32AA-4F82-9B8A-A054679BEE47}" dt="2025-02-18T12:49:49.512" v="24" actId="947"/>
          <ac:spMkLst>
            <pc:docMk/>
            <pc:sldMk cId="1689161073" sldId="265"/>
            <ac:spMk id="4" creationId="{79423419-FBA6-7A33-FE54-6AF2F7D9F722}"/>
          </ac:spMkLst>
        </pc:spChg>
        <pc:spChg chg="del">
          <ac:chgData name="Luca Freschi" userId="9ebf612a-55c1-4cc2-84df-80a7d17271b9" providerId="ADAL" clId="{4DF271BA-32AA-4F82-9B8A-A054679BEE47}" dt="2025-02-18T12:48:51.028" v="1" actId="478"/>
          <ac:spMkLst>
            <pc:docMk/>
            <pc:sldMk cId="1689161073" sldId="265"/>
            <ac:spMk id="6" creationId="{964FED30-328B-6616-BEEA-019B8B17E062}"/>
          </ac:spMkLst>
        </pc:spChg>
      </pc:sldChg>
      <pc:sldChg chg="modSp mod">
        <pc:chgData name="Luca Freschi" userId="9ebf612a-55c1-4cc2-84df-80a7d17271b9" providerId="ADAL" clId="{4DF271BA-32AA-4F82-9B8A-A054679BEE47}" dt="2025-02-18T12:50:17.111" v="26" actId="115"/>
        <pc:sldMkLst>
          <pc:docMk/>
          <pc:sldMk cId="3456568539" sldId="304"/>
        </pc:sldMkLst>
        <pc:spChg chg="mod">
          <ac:chgData name="Luca Freschi" userId="9ebf612a-55c1-4cc2-84df-80a7d17271b9" providerId="ADAL" clId="{4DF271BA-32AA-4F82-9B8A-A054679BEE47}" dt="2025-02-18T12:50:17.111" v="26" actId="115"/>
          <ac:spMkLst>
            <pc:docMk/>
            <pc:sldMk cId="3456568539" sldId="304"/>
            <ac:spMk id="3" creationId="{CFB6D995-F00A-4ED3-8C7B-DBE6D0CA62FB}"/>
          </ac:spMkLst>
        </pc:spChg>
      </pc:sldChg>
      <pc:sldChg chg="modSp mod">
        <pc:chgData name="Luca Freschi" userId="9ebf612a-55c1-4cc2-84df-80a7d17271b9" providerId="ADAL" clId="{4DF271BA-32AA-4F82-9B8A-A054679BEE47}" dt="2025-02-18T12:50:32.631" v="27" actId="403"/>
        <pc:sldMkLst>
          <pc:docMk/>
          <pc:sldMk cId="252706916" sldId="469"/>
        </pc:sldMkLst>
        <pc:spChg chg="mod">
          <ac:chgData name="Luca Freschi" userId="9ebf612a-55c1-4cc2-84df-80a7d17271b9" providerId="ADAL" clId="{4DF271BA-32AA-4F82-9B8A-A054679BEE47}" dt="2025-02-18T12:50:32.631" v="27" actId="403"/>
          <ac:spMkLst>
            <pc:docMk/>
            <pc:sldMk cId="252706916" sldId="469"/>
            <ac:spMk id="7" creationId="{F4FE6E56-9D06-5FE7-A044-756A96D9A15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43EE1-5E59-4B74-8C06-C0C3A758BED5}" type="datetimeFigureOut">
              <a:rPr lang="en-GB" smtClean="0"/>
              <a:t>16/02/2025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FDB31-D042-41C2-9386-BF69AF3743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87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to share in the meeting while we wait for participants </a:t>
            </a:r>
            <a:r>
              <a:rPr lang="en-GB"/>
              <a:t>to join.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FDB31-D042-41C2-9386-BF69AF37438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84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0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29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D2C8C-6373-815E-B315-A3259443F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2C6ED7EE-E3CC-EACB-9C7A-4F85384A9F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59B0918-39F4-592E-C875-F467AD1A9C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CEC3550-1998-9320-1D95-19779B9085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04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D18800-03A3-4371-B392-80B672D011D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9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528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1999" y="6475541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584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29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A26A-9D65-4396-950F-D73F47C3DDA2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1"/>
            <a:ext cx="1993651" cy="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87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7A26A-9D65-4396-950F-D73F47C3DDA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1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D1BBE-F479-7E8A-137D-025B190620A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5708650" y="63500"/>
            <a:ext cx="8032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ECDC NORMAL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16/02/2025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08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76F92-4341-4179-B383-040BAE537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5120" y="2743201"/>
            <a:ext cx="10485120" cy="782320"/>
          </a:xfrm>
        </p:spPr>
        <p:txBody>
          <a:bodyPr/>
          <a:lstStyle/>
          <a:p>
            <a:pPr algn="ctr"/>
            <a:r>
              <a:rPr lang="en-GB" sz="3200" dirty="0"/>
              <a:t>R data analysis and visualisation for beginners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3735E-CB32-4CB6-9D63-4D1FE7E3E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80319" y="6172908"/>
            <a:ext cx="9039497" cy="695338"/>
          </a:xfrm>
        </p:spPr>
        <p:txBody>
          <a:bodyPr>
            <a:normAutofit/>
          </a:bodyPr>
          <a:lstStyle/>
          <a:p>
            <a:r>
              <a:rPr lang="sv-SE" sz="1700" dirty="0"/>
              <a:t>Virtual training - Part of </a:t>
            </a:r>
            <a:r>
              <a:rPr lang="en-GB" sz="1700" dirty="0"/>
              <a:t>Genetic Epidemiology and Bioinformatics Training Programme (</a:t>
            </a:r>
            <a:r>
              <a:rPr lang="sv-SE" sz="1700" dirty="0"/>
              <a:t>GenEpi-BioTrain)</a:t>
            </a:r>
            <a:endParaRPr lang="en-GB" sz="17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9423419-FBA6-7A33-FE54-6AF2F7D9F722}"/>
              </a:ext>
            </a:extLst>
          </p:cNvPr>
          <p:cNvSpPr txBox="1">
            <a:spLocks/>
          </p:cNvSpPr>
          <p:nvPr/>
        </p:nvSpPr>
        <p:spPr>
          <a:xfrm>
            <a:off x="603817" y="3736378"/>
            <a:ext cx="9039497" cy="4116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17</a:t>
            </a:r>
            <a:r>
              <a:rPr lang="sv-SE" baseline="30000" dirty="0"/>
              <a:t>th</a:t>
            </a:r>
            <a:r>
              <a:rPr lang="sv-SE" dirty="0"/>
              <a:t> – 20</a:t>
            </a:r>
            <a:r>
              <a:rPr lang="sv-SE" baseline="30000" dirty="0"/>
              <a:t>th</a:t>
            </a:r>
            <a:r>
              <a:rPr lang="sv-SE" dirty="0"/>
              <a:t> February 2025 </a:t>
            </a:r>
            <a:endParaRPr lang="en-GB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D0993D7-0896-91A6-1BA9-2B029C62C437}"/>
              </a:ext>
            </a:extLst>
          </p:cNvPr>
          <p:cNvSpPr txBox="1">
            <a:spLocks/>
          </p:cNvSpPr>
          <p:nvPr/>
        </p:nvSpPr>
        <p:spPr>
          <a:xfrm>
            <a:off x="311786" y="4145477"/>
            <a:ext cx="9331528" cy="13035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sv-SE" sz="1900" dirty="0">
                <a:solidFill>
                  <a:srgbClr val="90C226"/>
                </a:solidFill>
              </a:rPr>
              <a:t>Ivan Barilar (Research Center Borstel)</a:t>
            </a:r>
          </a:p>
          <a:p>
            <a:pPr>
              <a:spcBef>
                <a:spcPts val="400"/>
              </a:spcBef>
            </a:pPr>
            <a:r>
              <a:rPr lang="fr-FR" sz="1900" dirty="0">
                <a:solidFill>
                  <a:srgbClr val="90C226"/>
                </a:solidFill>
              </a:rPr>
              <a:t> </a:t>
            </a:r>
            <a:endParaRPr lang="sv-SE" sz="1900" dirty="0">
              <a:solidFill>
                <a:srgbClr val="90C226"/>
              </a:solidFill>
            </a:endParaRPr>
          </a:p>
          <a:p>
            <a:endParaRPr lang="en-GB" sz="1900" dirty="0">
              <a:solidFill>
                <a:srgbClr val="90C22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916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73CE9-3E23-41B8-A415-3DF1013CB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GenEpi-BioTrain programme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BDB1C8-E203-4545-B496-0D001E8C5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474237"/>
            <a:ext cx="11446812" cy="47027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Funded by ECDC under a four-year contract (2023–2026)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/>
              <a:t>Run by a consortium of institutions (DTU, SSI, IP, KUH, RCB, THL); coordinated by DTU and SSI</a:t>
            </a:r>
          </a:p>
          <a:p>
            <a:endParaRPr lang="da-DK" sz="2600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18676F2-F0A9-4618-BFC2-7414D4682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9950" y="6555051"/>
            <a:ext cx="7733681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D142FD-78B1-4C94-8CCA-05CEE45B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313" y="655505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616F835-C356-4DFB-92D2-3CA3F0A5806B}"/>
              </a:ext>
            </a:extLst>
          </p:cNvPr>
          <p:cNvSpPr/>
          <p:nvPr/>
        </p:nvSpPr>
        <p:spPr>
          <a:xfrm>
            <a:off x="134981" y="5661385"/>
            <a:ext cx="12069322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SCMID Conduit ITC Light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D954E68-B52E-4A25-AC08-E56AE95351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12" t="29000" r="7475" b="64000"/>
          <a:stretch/>
        </p:blipFill>
        <p:spPr>
          <a:xfrm>
            <a:off x="2575559" y="5713199"/>
            <a:ext cx="2701992" cy="900664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6FC56B2-5D76-4AB9-A7C8-B7738F6866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17" t="27109" r="11012" b="65780"/>
          <a:stretch/>
        </p:blipFill>
        <p:spPr>
          <a:xfrm>
            <a:off x="592728" y="5606897"/>
            <a:ext cx="2161456" cy="129614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C24C4F95-EC9F-4DBC-A985-9625706AC7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75" t="27112" r="70857" b="65693"/>
          <a:stretch/>
        </p:blipFill>
        <p:spPr>
          <a:xfrm>
            <a:off x="104500" y="5668506"/>
            <a:ext cx="718864" cy="1051011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7B4BB8E5-03AC-4DF3-80D3-19214FB26B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562" t="29000" r="9051" b="65400"/>
          <a:stretch/>
        </p:blipFill>
        <p:spPr>
          <a:xfrm>
            <a:off x="7181266" y="5827075"/>
            <a:ext cx="3264363" cy="73387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B1B78AF2-9499-4CC2-850E-0F6BFFD0BD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900" t="20671" r="64963" b="65400"/>
          <a:stretch/>
        </p:blipFill>
        <p:spPr>
          <a:xfrm>
            <a:off x="5037830" y="5871293"/>
            <a:ext cx="2400267" cy="645436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55DBC91B-66F8-4371-97C1-B516C356F2E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4250" t="30400" r="53937" b="59800"/>
          <a:stretch/>
        </p:blipFill>
        <p:spPr>
          <a:xfrm>
            <a:off x="10215600" y="5737093"/>
            <a:ext cx="1958223" cy="9138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FD27AF-FDE1-41E8-0A38-78FF482D0303}"/>
              </a:ext>
            </a:extLst>
          </p:cNvPr>
          <p:cNvSpPr txBox="1"/>
          <p:nvPr/>
        </p:nvSpPr>
        <p:spPr>
          <a:xfrm>
            <a:off x="823364" y="3280186"/>
            <a:ext cx="579079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dirty="0"/>
              <a:t>DTU (Technical University of Denmark, DK)</a:t>
            </a:r>
          </a:p>
          <a:p>
            <a:pPr>
              <a:spcBef>
                <a:spcPts val="600"/>
              </a:spcBef>
            </a:pPr>
            <a:r>
              <a:rPr lang="en-GB" dirty="0"/>
              <a:t>SSI (</a:t>
            </a:r>
            <a:r>
              <a:rPr lang="en-GB" dirty="0" err="1"/>
              <a:t>Statens</a:t>
            </a:r>
            <a:r>
              <a:rPr lang="en-GB" dirty="0"/>
              <a:t> Serum </a:t>
            </a:r>
            <a:r>
              <a:rPr lang="en-GB" dirty="0" err="1"/>
              <a:t>Institut</a:t>
            </a:r>
            <a:r>
              <a:rPr lang="en-GB" dirty="0"/>
              <a:t>, DK)</a:t>
            </a:r>
          </a:p>
          <a:p>
            <a:pPr>
              <a:spcBef>
                <a:spcPts val="600"/>
              </a:spcBef>
            </a:pPr>
            <a:r>
              <a:rPr lang="en-GB" dirty="0"/>
              <a:t>IP (</a:t>
            </a:r>
            <a:r>
              <a:rPr lang="en-GB" dirty="0" err="1"/>
              <a:t>Institut</a:t>
            </a:r>
            <a:r>
              <a:rPr lang="en-GB" dirty="0"/>
              <a:t> Pasteur, FR)</a:t>
            </a:r>
          </a:p>
          <a:p>
            <a:pPr>
              <a:spcBef>
                <a:spcPts val="600"/>
              </a:spcBef>
            </a:pPr>
            <a:r>
              <a:rPr lang="en-GB" dirty="0"/>
              <a:t>KUH (Karolinska University Hospital, SE)</a:t>
            </a:r>
          </a:p>
          <a:p>
            <a:pPr>
              <a:spcBef>
                <a:spcPts val="600"/>
              </a:spcBef>
            </a:pPr>
            <a:r>
              <a:rPr lang="en-GB" dirty="0"/>
              <a:t>RCB (Research </a:t>
            </a:r>
            <a:r>
              <a:rPr lang="en-GB" dirty="0" err="1"/>
              <a:t>Center</a:t>
            </a:r>
            <a:r>
              <a:rPr lang="en-GB" dirty="0"/>
              <a:t> </a:t>
            </a:r>
            <a:r>
              <a:rPr lang="en-GB" dirty="0" err="1"/>
              <a:t>Borstel</a:t>
            </a:r>
            <a:r>
              <a:rPr lang="en-GB" dirty="0"/>
              <a:t>, DE)</a:t>
            </a:r>
          </a:p>
          <a:p>
            <a:pPr>
              <a:spcBef>
                <a:spcPts val="600"/>
              </a:spcBef>
            </a:pPr>
            <a:r>
              <a:rPr lang="en-GB" dirty="0"/>
              <a:t>THL (Finnish Institute for Health and Welfare, FI)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09EFB21-4772-2DD4-EDA2-C6E8C0CA1B4E}"/>
              </a:ext>
            </a:extLst>
          </p:cNvPr>
          <p:cNvCxnSpPr/>
          <p:nvPr/>
        </p:nvCxnSpPr>
        <p:spPr>
          <a:xfrm>
            <a:off x="2397760" y="2844800"/>
            <a:ext cx="0" cy="335280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07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6D995-F00A-4ED3-8C7B-DBE6D0CA6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584134"/>
            <a:ext cx="11674276" cy="49896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GB" sz="2000" b="1" dirty="0">
                <a:latin typeface="+mn-lt"/>
              </a:rPr>
              <a:t>Overall objectives of the program: 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Increase the capacity to respond to the COVID-19</a:t>
            </a:r>
          </a:p>
          <a:p>
            <a:pPr marL="342900" indent="-342900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Increase the capacity in genomic epidemiology for other diseases / potential future pandemics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endParaRPr lang="en-GB" sz="2000" dirty="0">
              <a:latin typeface="+mn-lt"/>
            </a:endParaRPr>
          </a:p>
          <a:p>
            <a:pPr algn="l" rtl="0" fontAlgn="base">
              <a:lnSpc>
                <a:spcPct val="100000"/>
              </a:lnSpc>
              <a:spcBef>
                <a:spcPts val="1800"/>
              </a:spcBef>
            </a:pPr>
            <a:r>
              <a:rPr lang="en-GB" sz="2000" b="1" dirty="0">
                <a:solidFill>
                  <a:srgbClr val="000000"/>
                </a:solidFill>
                <a:latin typeface="+mn-lt"/>
              </a:rPr>
              <a:t>Specific o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+mn-lt"/>
              </a:rPr>
              <a:t>bjectives of the program: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marL="342900" indent="-342900" algn="l" rtl="0" fontAlgn="base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b="0" i="0" u="sng" strike="noStrike" dirty="0">
                <a:solidFill>
                  <a:srgbClr val="000000"/>
                </a:solidFill>
                <a:effectLst/>
                <a:latin typeface="+mn-lt"/>
              </a:rPr>
              <a:t>Filling the know-how gaps in genomic epidemiology and bioinformatics</a:t>
            </a:r>
            <a:r>
              <a:rPr lang="en-GB" sz="2000" b="0" i="0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according to country needs</a:t>
            </a:r>
            <a:endParaRPr lang="en-US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pPr marL="342900" indent="-342900" algn="l" rtl="0" fontAlgn="base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Increasing the </a:t>
            </a:r>
            <a:r>
              <a:rPr lang="en-GB" sz="2000" b="0" i="0" u="sng" strike="noStrike" dirty="0">
                <a:solidFill>
                  <a:srgbClr val="000000"/>
                </a:solidFill>
                <a:effectLst/>
                <a:latin typeface="+mn-lt"/>
              </a:rPr>
              <a:t>interdisciplinary collaboration</a:t>
            </a:r>
            <a:r>
              <a:rPr lang="en-GB" sz="2000" b="0" i="0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between bioinformaticians, epidemiologists and microbiologists within a country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​</a:t>
            </a:r>
          </a:p>
          <a:p>
            <a:pPr marL="342900" indent="-342900" algn="l" rtl="0" fontAlgn="base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Facilitating the </a:t>
            </a:r>
            <a:r>
              <a:rPr lang="en-GB" sz="2000" b="0" i="0" u="sng" strike="noStrike" dirty="0">
                <a:solidFill>
                  <a:srgbClr val="000000"/>
                </a:solidFill>
                <a:effectLst/>
                <a:latin typeface="+mn-lt"/>
              </a:rPr>
              <a:t>routine use of genomic information</a:t>
            </a:r>
            <a:r>
              <a:rPr lang="en-GB" sz="2000" b="0" i="0" strike="noStrike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  <a:latin typeface="+mn-lt"/>
              </a:rPr>
              <a:t>for surveillance, preparedness and outbreak response</a:t>
            </a:r>
            <a:endParaRPr lang="en-US" sz="2000" b="0" i="0" dirty="0">
              <a:solidFill>
                <a:srgbClr val="000000"/>
              </a:solidFill>
              <a:effectLst/>
              <a:latin typeface="+mn-lt"/>
            </a:endParaRPr>
          </a:p>
          <a:p>
            <a:endParaRPr lang="en-GB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519626-3540-4939-996B-DDFC82AB1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602CC-0C98-4EA8-9DE6-7FE8F0E9A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714A34-1482-302E-8325-4387E311D817}"/>
              </a:ext>
            </a:extLst>
          </p:cNvPr>
          <p:cNvSpPr/>
          <p:nvPr/>
        </p:nvSpPr>
        <p:spPr>
          <a:xfrm>
            <a:off x="454301" y="2766680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ECD8D60-651A-12D0-BA24-2848D0A1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/>
          <a:lstStyle/>
          <a:p>
            <a:r>
              <a:rPr lang="en-GB" dirty="0"/>
              <a:t>GenEpi-BioTrain programme: objectives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6568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rrow: Right 49">
            <a:extLst>
              <a:ext uri="{FF2B5EF4-FFF2-40B4-BE49-F238E27FC236}">
                <a16:creationId xmlns:a16="http://schemas.microsoft.com/office/drawing/2014/main" id="{FB8816BA-AF9C-CE5D-43AB-B1A484173019}"/>
              </a:ext>
            </a:extLst>
          </p:cNvPr>
          <p:cNvSpPr/>
          <p:nvPr/>
        </p:nvSpPr>
        <p:spPr>
          <a:xfrm>
            <a:off x="606672" y="2630573"/>
            <a:ext cx="11050693" cy="372509"/>
          </a:xfrm>
          <a:prstGeom prst="rightArrow">
            <a:avLst/>
          </a:prstGeom>
          <a:solidFill>
            <a:srgbClr val="E1F5CD">
              <a:alpha val="45098"/>
            </a:srgbClr>
          </a:solidFill>
          <a:ln>
            <a:solidFill>
              <a:srgbClr val="C3EB9B">
                <a:alpha val="3686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E644827-484F-12EA-7D5F-BCFCC4D40740}"/>
              </a:ext>
            </a:extLst>
          </p:cNvPr>
          <p:cNvSpPr/>
          <p:nvPr/>
        </p:nvSpPr>
        <p:spPr>
          <a:xfrm>
            <a:off x="7352718" y="2536243"/>
            <a:ext cx="583179" cy="587724"/>
          </a:xfrm>
          <a:prstGeom prst="ellipse">
            <a:avLst/>
          </a:prstGeom>
          <a:solidFill>
            <a:srgbClr val="69AE23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4" name="Graphic 13" descr="Man with solid fill">
            <a:extLst>
              <a:ext uri="{FF2B5EF4-FFF2-40B4-BE49-F238E27FC236}">
                <a16:creationId xmlns:a16="http://schemas.microsoft.com/office/drawing/2014/main" id="{A73C8097-7962-17DA-45E9-F975F77E9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9361" y="2445158"/>
            <a:ext cx="769895" cy="76989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59B33F6D-449D-DA7F-DBFF-C413260BA3D6}"/>
              </a:ext>
            </a:extLst>
          </p:cNvPr>
          <p:cNvSpPr/>
          <p:nvPr/>
        </p:nvSpPr>
        <p:spPr>
          <a:xfrm>
            <a:off x="1832447" y="2529828"/>
            <a:ext cx="583179" cy="587724"/>
          </a:xfrm>
          <a:prstGeom prst="ellipse">
            <a:avLst/>
          </a:prstGeom>
          <a:solidFill>
            <a:srgbClr val="69AE23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D960BF6-9B84-900D-6EFE-E2BA98297300}"/>
              </a:ext>
            </a:extLst>
          </p:cNvPr>
          <p:cNvSpPr/>
          <p:nvPr/>
        </p:nvSpPr>
        <p:spPr>
          <a:xfrm>
            <a:off x="4330021" y="2568638"/>
            <a:ext cx="1260456" cy="587724"/>
          </a:xfrm>
          <a:prstGeom prst="ellipse">
            <a:avLst/>
          </a:prstGeom>
          <a:solidFill>
            <a:srgbClr val="69AE23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F62294F-2E4E-460B-1595-FA9405BE9FE3}"/>
              </a:ext>
            </a:extLst>
          </p:cNvPr>
          <p:cNvSpPr/>
          <p:nvPr/>
        </p:nvSpPr>
        <p:spPr>
          <a:xfrm>
            <a:off x="9235065" y="2564190"/>
            <a:ext cx="1260456" cy="587724"/>
          </a:xfrm>
          <a:prstGeom prst="ellipse">
            <a:avLst/>
          </a:prstGeom>
          <a:solidFill>
            <a:srgbClr val="69AE23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E648638E-D55A-B706-52C8-573B4D8BC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1902" y="2416803"/>
            <a:ext cx="769896" cy="76989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D98B7F-BCC4-A267-5B2B-1570A5EC5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Graphic 10" descr="Modern architecture with solid fill">
            <a:extLst>
              <a:ext uri="{FF2B5EF4-FFF2-40B4-BE49-F238E27FC236}">
                <a16:creationId xmlns:a16="http://schemas.microsoft.com/office/drawing/2014/main" id="{9E9712CA-A99D-8FFC-B514-65DAFD5BC9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07330" y="2372905"/>
            <a:ext cx="914400" cy="914400"/>
          </a:xfrm>
          <a:prstGeom prst="rect">
            <a:avLst/>
          </a:prstGeom>
        </p:spPr>
      </p:pic>
      <p:pic>
        <p:nvPicPr>
          <p:cNvPr id="13" name="Graphic 12" descr="Internet with solid fill">
            <a:extLst>
              <a:ext uri="{FF2B5EF4-FFF2-40B4-BE49-F238E27FC236}">
                <a16:creationId xmlns:a16="http://schemas.microsoft.com/office/drawing/2014/main" id="{C1A32957-F407-35D9-AD3E-89B9FA081E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52549" y="5106119"/>
            <a:ext cx="914400" cy="914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A15DED5-25DC-8FBB-A6AB-435650F84E8A}"/>
              </a:ext>
            </a:extLst>
          </p:cNvPr>
          <p:cNvGrpSpPr/>
          <p:nvPr/>
        </p:nvGrpSpPr>
        <p:grpSpPr>
          <a:xfrm>
            <a:off x="4330021" y="2395640"/>
            <a:ext cx="1325235" cy="914400"/>
            <a:chOff x="5638800" y="2971800"/>
            <a:chExt cx="1325235" cy="914400"/>
          </a:xfrm>
        </p:grpSpPr>
        <p:pic>
          <p:nvPicPr>
            <p:cNvPr id="16" name="Graphic 15" descr="Man and woman with solid fill">
              <a:extLst>
                <a:ext uri="{FF2B5EF4-FFF2-40B4-BE49-F238E27FC236}">
                  <a16:creationId xmlns:a16="http://schemas.microsoft.com/office/drawing/2014/main" id="{8767EEA1-7073-ACEF-74EC-D1073C0ED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Woman with solid fill">
              <a:extLst>
                <a:ext uri="{FF2B5EF4-FFF2-40B4-BE49-F238E27FC236}">
                  <a16:creationId xmlns:a16="http://schemas.microsoft.com/office/drawing/2014/main" id="{B4E0DAE8-AC0E-4A24-EF06-DDF3759275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172035" y="3051107"/>
              <a:ext cx="792000" cy="7920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574BBA8-0964-CBEE-4E65-74CC0B9D2308}"/>
              </a:ext>
            </a:extLst>
          </p:cNvPr>
          <p:cNvSpPr txBox="1"/>
          <p:nvPr/>
        </p:nvSpPr>
        <p:spPr>
          <a:xfrm>
            <a:off x="1169666" y="1789245"/>
            <a:ext cx="2187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“Bridging the Gaps”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6B2F29-E277-7647-50E1-308592A1A6D4}"/>
              </a:ext>
            </a:extLst>
          </p:cNvPr>
          <p:cNvSpPr txBox="1"/>
          <p:nvPr/>
        </p:nvSpPr>
        <p:spPr>
          <a:xfrm>
            <a:off x="3955102" y="911635"/>
            <a:ext cx="1994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Interdisciplinary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GenEpi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and PH Bioinformatics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BDCEF0-82B0-DC5D-5169-58748DBD0BFB}"/>
              </a:ext>
            </a:extLst>
          </p:cNvPr>
          <p:cNvSpPr txBox="1"/>
          <p:nvPr/>
        </p:nvSpPr>
        <p:spPr>
          <a:xfrm>
            <a:off x="6835208" y="1819988"/>
            <a:ext cx="161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Specific topics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F1EB7F-4594-2F39-DBD2-9D6EF9FCA7F3}"/>
              </a:ext>
            </a:extLst>
          </p:cNvPr>
          <p:cNvSpPr txBox="1"/>
          <p:nvPr/>
        </p:nvSpPr>
        <p:spPr>
          <a:xfrm>
            <a:off x="8996343" y="108313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Exchange visits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93EF08-BF62-5D27-51CC-EE79EA80926B}"/>
              </a:ext>
            </a:extLst>
          </p:cNvPr>
          <p:cNvSpPr txBox="1"/>
          <p:nvPr/>
        </p:nvSpPr>
        <p:spPr>
          <a:xfrm>
            <a:off x="5204954" y="4904890"/>
            <a:ext cx="178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Virtual trainings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3A45CF-9039-0F06-B5F8-C19AC8FC328F}"/>
              </a:ext>
            </a:extLst>
          </p:cNvPr>
          <p:cNvCxnSpPr>
            <a:stCxn id="20" idx="2"/>
            <a:endCxn id="7" idx="0"/>
          </p:cNvCxnSpPr>
          <p:nvPr/>
        </p:nvCxnSpPr>
        <p:spPr>
          <a:xfrm flipH="1">
            <a:off x="2116850" y="2158577"/>
            <a:ext cx="146802" cy="2582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8702A4-C4BF-9B8E-E482-36D2DF2DB3E2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4952153" y="1834965"/>
            <a:ext cx="0" cy="560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EBA5CC4-F3AE-6E32-384E-9CE0CE744441}"/>
              </a:ext>
            </a:extLst>
          </p:cNvPr>
          <p:cNvCxnSpPr>
            <a:stCxn id="22" idx="2"/>
            <a:endCxn id="14" idx="0"/>
          </p:cNvCxnSpPr>
          <p:nvPr/>
        </p:nvCxnSpPr>
        <p:spPr>
          <a:xfrm>
            <a:off x="7644308" y="2189320"/>
            <a:ext cx="1" cy="255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3ADC5B-586B-B25C-958F-60EBBA6D3199}"/>
              </a:ext>
            </a:extLst>
          </p:cNvPr>
          <p:cNvCxnSpPr>
            <a:stCxn id="23" idx="2"/>
            <a:endCxn id="11" idx="0"/>
          </p:cNvCxnSpPr>
          <p:nvPr/>
        </p:nvCxnSpPr>
        <p:spPr>
          <a:xfrm>
            <a:off x="9864530" y="1452466"/>
            <a:ext cx="0" cy="9204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Table 41">
            <a:extLst>
              <a:ext uri="{FF2B5EF4-FFF2-40B4-BE49-F238E27FC236}">
                <a16:creationId xmlns:a16="http://schemas.microsoft.com/office/drawing/2014/main" id="{FC8CE8CF-B275-3774-A4FC-DBA1F026982C}"/>
              </a:ext>
            </a:extLst>
          </p:cNvPr>
          <p:cNvGraphicFramePr>
            <a:graphicFrameLocks noGrp="1"/>
          </p:cNvGraphicFramePr>
          <p:nvPr/>
        </p:nvGraphicFramePr>
        <p:xfrm>
          <a:off x="1527455" y="3702460"/>
          <a:ext cx="1178140" cy="49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562918393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3288797885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3505779523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2427650377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3363032773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4656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89970"/>
                  </a:ext>
                </a:extLst>
              </a:tr>
            </a:tbl>
          </a:graphicData>
        </a:graphic>
      </p:graphicFrame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D2178EBC-5D6C-3191-5B7C-F4F10C335FCE}"/>
              </a:ext>
            </a:extLst>
          </p:cNvPr>
          <p:cNvGraphicFramePr>
            <a:graphicFrameLocks noGrp="1"/>
          </p:cNvGraphicFramePr>
          <p:nvPr/>
        </p:nvGraphicFramePr>
        <p:xfrm>
          <a:off x="4332767" y="3706592"/>
          <a:ext cx="1205488" cy="49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562918393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3288797885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3505779523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2427650377"/>
                    </a:ext>
                  </a:extLst>
                </a:gridCol>
                <a:gridCol w="262976">
                  <a:extLst>
                    <a:ext uri="{9D8B030D-6E8A-4147-A177-3AD203B41FA5}">
                      <a16:colId xmlns:a16="http://schemas.microsoft.com/office/drawing/2014/main" val="3363032773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46563"/>
                  </a:ext>
                </a:extLst>
              </a:tr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489970"/>
                  </a:ext>
                </a:extLst>
              </a:tr>
            </a:tbl>
          </a:graphicData>
        </a:graphic>
      </p:graphicFrame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B1F80C4-1F48-AFC8-8869-8CF8F7FE77DE}"/>
              </a:ext>
            </a:extLst>
          </p:cNvPr>
          <p:cNvGraphicFramePr>
            <a:graphicFrameLocks noGrp="1"/>
          </p:cNvGraphicFramePr>
          <p:nvPr/>
        </p:nvGraphicFramePr>
        <p:xfrm>
          <a:off x="7290865" y="3512825"/>
          <a:ext cx="706884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562918393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3288797885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3505779523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46563"/>
                  </a:ext>
                </a:extLst>
              </a:tr>
            </a:tbl>
          </a:graphicData>
        </a:graphic>
      </p:graphicFrame>
      <p:graphicFrame>
        <p:nvGraphicFramePr>
          <p:cNvPr id="44" name="Table 43">
            <a:extLst>
              <a:ext uri="{FF2B5EF4-FFF2-40B4-BE49-F238E27FC236}">
                <a16:creationId xmlns:a16="http://schemas.microsoft.com/office/drawing/2014/main" id="{CD39588C-249C-BCD0-7485-85418789233A}"/>
              </a:ext>
            </a:extLst>
          </p:cNvPr>
          <p:cNvGraphicFramePr>
            <a:graphicFrameLocks noGrp="1"/>
          </p:cNvGraphicFramePr>
          <p:nvPr/>
        </p:nvGraphicFramePr>
        <p:xfrm>
          <a:off x="9407330" y="3507837"/>
          <a:ext cx="1171770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54">
                  <a:extLst>
                    <a:ext uri="{9D8B030D-6E8A-4147-A177-3AD203B41FA5}">
                      <a16:colId xmlns:a16="http://schemas.microsoft.com/office/drawing/2014/main" val="245444068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1996059302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421086444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2577214533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3776474479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22626"/>
                  </a:ext>
                </a:extLst>
              </a:tr>
            </a:tbl>
          </a:graphicData>
        </a:graphic>
      </p:graphicFrame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B9734F7B-58C4-85B6-36A5-63A9481EA763}"/>
              </a:ext>
            </a:extLst>
          </p:cNvPr>
          <p:cNvCxnSpPr>
            <a:cxnSpLocks/>
            <a:stCxn id="24" idx="1"/>
          </p:cNvCxnSpPr>
          <p:nvPr/>
        </p:nvCxnSpPr>
        <p:spPr>
          <a:xfrm rot="10800000">
            <a:off x="3359650" y="3113996"/>
            <a:ext cx="1845305" cy="1975561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6D5308A9-07ED-FAF3-9D38-0C638FBBB670}"/>
              </a:ext>
            </a:extLst>
          </p:cNvPr>
          <p:cNvCxnSpPr>
            <a:stCxn id="24" idx="0"/>
          </p:cNvCxnSpPr>
          <p:nvPr/>
        </p:nvCxnSpPr>
        <p:spPr>
          <a:xfrm rot="5400000" flipH="1" flipV="1">
            <a:off x="5511996" y="3735918"/>
            <a:ext cx="1752976" cy="5849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6E20DE55-7707-A0DA-2F68-5EE56C3679AF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6987045" y="3151914"/>
            <a:ext cx="1725440" cy="1937642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87AB250-E9B4-3C84-2D3B-AC4085D9C77B}"/>
              </a:ext>
            </a:extLst>
          </p:cNvPr>
          <p:cNvSpPr txBox="1"/>
          <p:nvPr/>
        </p:nvSpPr>
        <p:spPr>
          <a:xfrm>
            <a:off x="4321951" y="3113996"/>
            <a:ext cx="128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stanty Cortez" panose="020B0604020202020204" pitchFamily="2" charset="0"/>
                <a:ea typeface="+mn-ea"/>
                <a:cs typeface="+mn-cs"/>
              </a:rPr>
              <a:t>Country team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C13A6890-61B4-B8DF-D7A0-C800E4B225CD}"/>
              </a:ext>
            </a:extLst>
          </p:cNvPr>
          <p:cNvGraphicFramePr>
            <a:graphicFrameLocks noGrp="1"/>
          </p:cNvGraphicFramePr>
          <p:nvPr/>
        </p:nvGraphicFramePr>
        <p:xfrm>
          <a:off x="7290865" y="4047824"/>
          <a:ext cx="706884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562918393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3288797885"/>
                    </a:ext>
                  </a:extLst>
                </a:gridCol>
                <a:gridCol w="235628">
                  <a:extLst>
                    <a:ext uri="{9D8B030D-6E8A-4147-A177-3AD203B41FA5}">
                      <a16:colId xmlns:a16="http://schemas.microsoft.com/office/drawing/2014/main" val="3505779523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46563"/>
                  </a:ext>
                </a:extLst>
              </a:tr>
            </a:tbl>
          </a:graphicData>
        </a:graphic>
      </p:graphicFrame>
      <p:pic>
        <p:nvPicPr>
          <p:cNvPr id="32" name="Graphic 31" descr="Add with solid fill">
            <a:extLst>
              <a:ext uri="{FF2B5EF4-FFF2-40B4-BE49-F238E27FC236}">
                <a16:creationId xmlns:a16="http://schemas.microsoft.com/office/drawing/2014/main" id="{0F6B255A-3862-BC5E-1EBC-0CDB77C114E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07055" y="3762361"/>
            <a:ext cx="274503" cy="274503"/>
          </a:xfrm>
          <a:prstGeom prst="rect">
            <a:avLst/>
          </a:prstGeom>
        </p:spPr>
      </p:pic>
      <p:graphicFrame>
        <p:nvGraphicFramePr>
          <p:cNvPr id="2" name="Table 45">
            <a:extLst>
              <a:ext uri="{FF2B5EF4-FFF2-40B4-BE49-F238E27FC236}">
                <a16:creationId xmlns:a16="http://schemas.microsoft.com/office/drawing/2014/main" id="{2260D9F0-6046-748D-E715-5CE4F01FFEA4}"/>
              </a:ext>
            </a:extLst>
          </p:cNvPr>
          <p:cNvGraphicFramePr>
            <a:graphicFrameLocks noGrp="1"/>
          </p:cNvGraphicFramePr>
          <p:nvPr/>
        </p:nvGraphicFramePr>
        <p:xfrm>
          <a:off x="578742" y="5721199"/>
          <a:ext cx="235628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245444068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22626"/>
                  </a:ext>
                </a:extLst>
              </a:tr>
            </a:tbl>
          </a:graphicData>
        </a:graphic>
      </p:graphicFrame>
      <p:graphicFrame>
        <p:nvGraphicFramePr>
          <p:cNvPr id="4" name="Table 45">
            <a:extLst>
              <a:ext uri="{FF2B5EF4-FFF2-40B4-BE49-F238E27FC236}">
                <a16:creationId xmlns:a16="http://schemas.microsoft.com/office/drawing/2014/main" id="{A8D10683-5E19-7D8E-5E71-9901495DE152}"/>
              </a:ext>
            </a:extLst>
          </p:cNvPr>
          <p:cNvGraphicFramePr>
            <a:graphicFrameLocks noGrp="1"/>
          </p:cNvGraphicFramePr>
          <p:nvPr/>
        </p:nvGraphicFramePr>
        <p:xfrm>
          <a:off x="349163" y="5994653"/>
          <a:ext cx="235628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245444068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22626"/>
                  </a:ext>
                </a:extLst>
              </a:tr>
            </a:tbl>
          </a:graphicData>
        </a:graphic>
      </p:graphicFrame>
      <p:graphicFrame>
        <p:nvGraphicFramePr>
          <p:cNvPr id="6" name="Table 45">
            <a:extLst>
              <a:ext uri="{FF2B5EF4-FFF2-40B4-BE49-F238E27FC236}">
                <a16:creationId xmlns:a16="http://schemas.microsoft.com/office/drawing/2014/main" id="{224B5A6C-9E0F-7C12-E85E-40B42F60A485}"/>
              </a:ext>
            </a:extLst>
          </p:cNvPr>
          <p:cNvGraphicFramePr>
            <a:graphicFrameLocks noGrp="1"/>
          </p:cNvGraphicFramePr>
          <p:nvPr/>
        </p:nvGraphicFramePr>
        <p:xfrm>
          <a:off x="137659" y="6268049"/>
          <a:ext cx="235628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245444068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22626"/>
                  </a:ext>
                </a:extLst>
              </a:tr>
            </a:tbl>
          </a:graphicData>
        </a:graphic>
      </p:graphicFrame>
      <p:graphicFrame>
        <p:nvGraphicFramePr>
          <p:cNvPr id="9" name="Table 45">
            <a:extLst>
              <a:ext uri="{FF2B5EF4-FFF2-40B4-BE49-F238E27FC236}">
                <a16:creationId xmlns:a16="http://schemas.microsoft.com/office/drawing/2014/main" id="{4D8F4A80-8101-5883-A3F8-C601BEDE444F}"/>
              </a:ext>
            </a:extLst>
          </p:cNvPr>
          <p:cNvGraphicFramePr>
            <a:graphicFrameLocks noGrp="1"/>
          </p:cNvGraphicFramePr>
          <p:nvPr/>
        </p:nvGraphicFramePr>
        <p:xfrm>
          <a:off x="578742" y="5994653"/>
          <a:ext cx="235628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245444068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22626"/>
                  </a:ext>
                </a:extLst>
              </a:tr>
            </a:tbl>
          </a:graphicData>
        </a:graphic>
      </p:graphicFrame>
      <p:graphicFrame>
        <p:nvGraphicFramePr>
          <p:cNvPr id="12" name="Table 45">
            <a:extLst>
              <a:ext uri="{FF2B5EF4-FFF2-40B4-BE49-F238E27FC236}">
                <a16:creationId xmlns:a16="http://schemas.microsoft.com/office/drawing/2014/main" id="{950CA428-5A9B-EBF4-8C3D-C94F0380FF84}"/>
              </a:ext>
            </a:extLst>
          </p:cNvPr>
          <p:cNvGraphicFramePr>
            <a:graphicFrameLocks noGrp="1"/>
          </p:cNvGraphicFramePr>
          <p:nvPr/>
        </p:nvGraphicFramePr>
        <p:xfrm>
          <a:off x="581867" y="6268107"/>
          <a:ext cx="235628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245444068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22626"/>
                  </a:ext>
                </a:extLst>
              </a:tr>
            </a:tbl>
          </a:graphicData>
        </a:graphic>
      </p:graphicFrame>
      <p:graphicFrame>
        <p:nvGraphicFramePr>
          <p:cNvPr id="15" name="Table 45">
            <a:extLst>
              <a:ext uri="{FF2B5EF4-FFF2-40B4-BE49-F238E27FC236}">
                <a16:creationId xmlns:a16="http://schemas.microsoft.com/office/drawing/2014/main" id="{BCAF4595-589B-D0E8-AA70-F80DD64DEFAF}"/>
              </a:ext>
            </a:extLst>
          </p:cNvPr>
          <p:cNvGraphicFramePr>
            <a:graphicFrameLocks noGrp="1"/>
          </p:cNvGraphicFramePr>
          <p:nvPr/>
        </p:nvGraphicFramePr>
        <p:xfrm>
          <a:off x="359763" y="6268049"/>
          <a:ext cx="235628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245444068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2262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DEDF94E-D9E3-F0E9-C92D-B0799B72EA48}"/>
              </a:ext>
            </a:extLst>
          </p:cNvPr>
          <p:cNvSpPr txBox="1"/>
          <p:nvPr/>
        </p:nvSpPr>
        <p:spPr>
          <a:xfrm>
            <a:off x="930821" y="5710908"/>
            <a:ext cx="1016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 day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1FDEBB-F61A-89D9-2AEF-08912866C314}"/>
              </a:ext>
            </a:extLst>
          </p:cNvPr>
          <p:cNvSpPr txBox="1"/>
          <p:nvPr/>
        </p:nvSpPr>
        <p:spPr>
          <a:xfrm>
            <a:off x="930821" y="5986382"/>
            <a:ext cx="1016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 days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C9B4A11-C75F-6638-66BF-A54B70340716}"/>
              </a:ext>
            </a:extLst>
          </p:cNvPr>
          <p:cNvSpPr txBox="1"/>
          <p:nvPr/>
        </p:nvSpPr>
        <p:spPr>
          <a:xfrm>
            <a:off x="930821" y="6261856"/>
            <a:ext cx="1016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 days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EF011-BB1D-7FAB-5385-24785CB55B9F}"/>
              </a:ext>
            </a:extLst>
          </p:cNvPr>
          <p:cNvSpPr txBox="1"/>
          <p:nvPr/>
        </p:nvSpPr>
        <p:spPr>
          <a:xfrm rot="5400000">
            <a:off x="1140294" y="6516830"/>
            <a:ext cx="276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…</a:t>
            </a:r>
          </a:p>
        </p:txBody>
      </p:sp>
      <p:graphicFrame>
        <p:nvGraphicFramePr>
          <p:cNvPr id="37" name="Table 45">
            <a:extLst>
              <a:ext uri="{FF2B5EF4-FFF2-40B4-BE49-F238E27FC236}">
                <a16:creationId xmlns:a16="http://schemas.microsoft.com/office/drawing/2014/main" id="{061B9096-448F-D4C1-08A6-3DDA3F55585F}"/>
              </a:ext>
            </a:extLst>
          </p:cNvPr>
          <p:cNvGraphicFramePr>
            <a:graphicFrameLocks noGrp="1"/>
          </p:cNvGraphicFramePr>
          <p:nvPr/>
        </p:nvGraphicFramePr>
        <p:xfrm>
          <a:off x="6014204" y="6000941"/>
          <a:ext cx="235628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628">
                  <a:extLst>
                    <a:ext uri="{9D8B030D-6E8A-4147-A177-3AD203B41FA5}">
                      <a16:colId xmlns:a16="http://schemas.microsoft.com/office/drawing/2014/main" val="245444068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2262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38E66919-97F9-0172-3E7A-5FFAB27ADF25}"/>
              </a:ext>
            </a:extLst>
          </p:cNvPr>
          <p:cNvGraphicFramePr>
            <a:graphicFrameLocks noGrp="1"/>
          </p:cNvGraphicFramePr>
          <p:nvPr/>
        </p:nvGraphicFramePr>
        <p:xfrm>
          <a:off x="9407330" y="3754924"/>
          <a:ext cx="1171770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54">
                  <a:extLst>
                    <a:ext uri="{9D8B030D-6E8A-4147-A177-3AD203B41FA5}">
                      <a16:colId xmlns:a16="http://schemas.microsoft.com/office/drawing/2014/main" val="245444068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1996059302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421086444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2577214533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3776474479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22626"/>
                  </a:ext>
                </a:extLst>
              </a:tr>
            </a:tbl>
          </a:graphicData>
        </a:graphic>
      </p:graphicFrame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4707674-0B3C-9268-BA93-1FFD9529A064}"/>
              </a:ext>
            </a:extLst>
          </p:cNvPr>
          <p:cNvGraphicFramePr>
            <a:graphicFrameLocks noGrp="1"/>
          </p:cNvGraphicFramePr>
          <p:nvPr/>
        </p:nvGraphicFramePr>
        <p:xfrm>
          <a:off x="9407330" y="4000556"/>
          <a:ext cx="1171770" cy="2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54">
                  <a:extLst>
                    <a:ext uri="{9D8B030D-6E8A-4147-A177-3AD203B41FA5}">
                      <a16:colId xmlns:a16="http://schemas.microsoft.com/office/drawing/2014/main" val="245444068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1996059302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421086444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2577214533"/>
                    </a:ext>
                  </a:extLst>
                </a:gridCol>
                <a:gridCol w="234354">
                  <a:extLst>
                    <a:ext uri="{9D8B030D-6E8A-4147-A177-3AD203B41FA5}">
                      <a16:colId xmlns:a16="http://schemas.microsoft.com/office/drawing/2014/main" val="3776474479"/>
                    </a:ext>
                  </a:extLst>
                </a:gridCol>
              </a:tblGrid>
              <a:tr h="248781"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222626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DA23B5BB-DB9F-905A-8542-A1B811F331C4}"/>
              </a:ext>
            </a:extLst>
          </p:cNvPr>
          <p:cNvSpPr txBox="1"/>
          <p:nvPr/>
        </p:nvSpPr>
        <p:spPr>
          <a:xfrm>
            <a:off x="10579100" y="3465398"/>
            <a:ext cx="56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1x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A0033AD-8CC6-CF56-28B9-234F6FDF19CB}"/>
              </a:ext>
            </a:extLst>
          </p:cNvPr>
          <p:cNvSpPr txBox="1"/>
          <p:nvPr/>
        </p:nvSpPr>
        <p:spPr>
          <a:xfrm>
            <a:off x="10579100" y="3710926"/>
            <a:ext cx="56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(2x)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DC1B84-2873-F7DB-1D72-503AE23322CF}"/>
              </a:ext>
            </a:extLst>
          </p:cNvPr>
          <p:cNvSpPr txBox="1"/>
          <p:nvPr/>
        </p:nvSpPr>
        <p:spPr>
          <a:xfrm>
            <a:off x="10579100" y="3956454"/>
            <a:ext cx="562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(3x)</a:t>
            </a:r>
          </a:p>
        </p:txBody>
      </p:sp>
      <p:sp>
        <p:nvSpPr>
          <p:cNvPr id="46" name="Titel 45">
            <a:extLst>
              <a:ext uri="{FF2B5EF4-FFF2-40B4-BE49-F238E27FC236}">
                <a16:creationId xmlns:a16="http://schemas.microsoft.com/office/drawing/2014/main" id="{61D6C08C-EC03-4679-9791-D54BC503C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Training activities in GenEpi-BioTrain</a:t>
            </a:r>
            <a:endParaRPr lang="da-DK"/>
          </a:p>
        </p:txBody>
      </p:sp>
      <p:sp>
        <p:nvSpPr>
          <p:cNvPr id="54" name="Pladsholder til indhold 2">
            <a:extLst>
              <a:ext uri="{FF2B5EF4-FFF2-40B4-BE49-F238E27FC236}">
                <a16:creationId xmlns:a16="http://schemas.microsoft.com/office/drawing/2014/main" id="{15CA4E98-369D-4D58-A093-FCFA7F8C8449}"/>
              </a:ext>
            </a:extLst>
          </p:cNvPr>
          <p:cNvSpPr txBox="1">
            <a:spLocks/>
          </p:cNvSpPr>
          <p:nvPr/>
        </p:nvSpPr>
        <p:spPr>
          <a:xfrm>
            <a:off x="6773408" y="5649980"/>
            <a:ext cx="4586320" cy="1090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marR="0" lvl="1" indent="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welcome to use the dedicated space in the ECDC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learning portal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express wishes for topics of virtual trainings!</a:t>
            </a:r>
            <a:endParaRPr kumimoji="0" lang="da-DK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68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D142FD-78B1-4C94-8CCA-05CEE45B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313" y="655505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FEF2A48-926B-1EF3-C9D2-84ED371E9F34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sz="3600" dirty="0"/>
              <a:t>Meeting rules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8181B8E-0DB2-0642-092C-091AAD712057}"/>
              </a:ext>
            </a:extLst>
          </p:cNvPr>
          <p:cNvSpPr txBox="1">
            <a:spLocks/>
          </p:cNvSpPr>
          <p:nvPr/>
        </p:nvSpPr>
        <p:spPr>
          <a:xfrm>
            <a:off x="677333" y="2160589"/>
            <a:ext cx="970004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Recording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Cameras and microphones are automatically de-activated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&amp; A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questions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Evaluation (important to obtain certificate)</a:t>
            </a:r>
          </a:p>
        </p:txBody>
      </p:sp>
      <p:pic>
        <p:nvPicPr>
          <p:cNvPr id="24" name="Picture 2" descr="Record - Free signaling icons">
            <a:extLst>
              <a:ext uri="{FF2B5EF4-FFF2-40B4-BE49-F238E27FC236}">
                <a16:creationId xmlns:a16="http://schemas.microsoft.com/office/drawing/2014/main" id="{00E8E273-8CD8-9753-12C4-B87D5799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55" y="1972345"/>
            <a:ext cx="936851" cy="93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hat Question Icons - Free SVG &amp; PNG Chat Question Images - Noun Project">
            <a:extLst>
              <a:ext uri="{FF2B5EF4-FFF2-40B4-BE49-F238E27FC236}">
                <a16:creationId xmlns:a16="http://schemas.microsoft.com/office/drawing/2014/main" id="{52498178-0563-4B16-2984-18B4D122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92" y="4271626"/>
            <a:ext cx="832757" cy="83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20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9262A-ACEF-67E3-2DEC-F8CA02B14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6742EEF-9116-3ECF-921D-9FC0176B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313" y="655505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CCD03-4F01-F39F-7848-8228A8626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039" y="1274635"/>
            <a:ext cx="9685874" cy="50873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4FE6E56-9D06-5FE7-A044-756A96D9A15D}"/>
              </a:ext>
            </a:extLst>
          </p:cNvPr>
          <p:cNvSpPr txBox="1">
            <a:spLocks/>
          </p:cNvSpPr>
          <p:nvPr/>
        </p:nvSpPr>
        <p:spPr>
          <a:xfrm>
            <a:off x="677334" y="12006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/>
              <a:t>Where to find the Q&amp;A tab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FCDBA7-1540-F019-A3FC-624953D1B4A9}"/>
              </a:ext>
            </a:extLst>
          </p:cNvPr>
          <p:cNvSpPr/>
          <p:nvPr/>
        </p:nvSpPr>
        <p:spPr>
          <a:xfrm>
            <a:off x="4795520" y="1778000"/>
            <a:ext cx="406400" cy="4775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0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DD142FD-78B1-4C94-8CCA-05CEE45B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9313" y="655505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E29A8E-A0F1-419A-8E8B-A78BF9C70DE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972594F-7649-E8A9-4699-5BE8942138A0}"/>
              </a:ext>
            </a:extLst>
          </p:cNvPr>
          <p:cNvSpPr txBox="1">
            <a:spLocks/>
          </p:cNvSpPr>
          <p:nvPr/>
        </p:nvSpPr>
        <p:spPr>
          <a:xfrm>
            <a:off x="572558" y="1438509"/>
            <a:ext cx="11457255" cy="491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Treat each other with respect and consideration, valuing a diversity of views and opinions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Communicate openly, criticising ideas rather than individuals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Be kind to others, do not insult or put down other attendees or trainers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Be polite and respectful in chats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ea typeface="+mn-ea"/>
                <a:cs typeface="+mn-cs"/>
              </a:rPr>
              <a:t>We have </a:t>
            </a:r>
            <a:r>
              <a:rPr kumimoji="0" lang="en-GB" sz="1700" b="0" i="0" u="sng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ea typeface="+mn-ea"/>
                <a:cs typeface="+mn-cs"/>
              </a:rPr>
              <a:t>zero tolerance </a:t>
            </a: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ea typeface="+mn-ea"/>
                <a:cs typeface="+mn-cs"/>
              </a:rPr>
              <a:t>for inappropriate behaviour and harassment of participants and trainers in any form. These include but are not limited to: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Offensive comments and inappropriate use of language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Unwanted advances or comments of a sexual nature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Discrimination based on race, gender, ethnicity, or any other characteristic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Bullying or intimidation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ea typeface="+mn-ea"/>
                <a:cs typeface="+mn-cs"/>
              </a:rPr>
              <a:t>We want to foster a training environment where all participants and trainers feel respected and valued.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308197-6896-C5E9-0AA7-B18539B49EE8}"/>
              </a:ext>
            </a:extLst>
          </p:cNvPr>
          <p:cNvSpPr txBox="1">
            <a:spLocks/>
          </p:cNvSpPr>
          <p:nvPr/>
        </p:nvSpPr>
        <p:spPr>
          <a:xfrm>
            <a:off x="572559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dirty="0">
                <a:solidFill>
                  <a:prstClr val="black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Code of conduct</a:t>
            </a:r>
          </a:p>
        </p:txBody>
      </p:sp>
    </p:spTree>
    <p:extLst>
      <p:ext uri="{BB962C8B-B14F-4D97-AF65-F5344CB8AC3E}">
        <p14:creationId xmlns:p14="http://schemas.microsoft.com/office/powerpoint/2010/main" val="35738840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  <p:tag name="SLIDO_APP_VERSION" val="1.6.1.4122"/>
  <p:tag name="SLIDO_PRESENTATION_ID" val="00000000-0000-0000-0000-000000000000"/>
  <p:tag name="SLIDO_EVENT_UUID" val="59b601c4-994a-4099-ad0f-b0ca12cad633"/>
  <p:tag name="SLIDO_EVENT_SECTION_UUID" val="bc11f94a-9a45-4f5c-a404-cad74aa5cb9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69AE23"/>
      </a:accent1>
      <a:accent2>
        <a:srgbClr val="7CBDC1"/>
      </a:accent2>
      <a:accent3>
        <a:srgbClr val="C0D236"/>
      </a:accent3>
      <a:accent4>
        <a:srgbClr val="3E5B84"/>
      </a:accent4>
      <a:accent5>
        <a:srgbClr val="008C75"/>
      </a:accent5>
      <a:accent6>
        <a:srgbClr val="82428D"/>
      </a:accent6>
      <a:hlink>
        <a:srgbClr val="69AE23"/>
      </a:hlink>
      <a:folHlink>
        <a:srgbClr val="69AE23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GS-based detection of AMR_Session 1.potx" id="{D0500642-0BE4-4DA2-9555-A0739B264490}" vid="{A8913CB9-91B1-42A7-93F4-A710DEBE433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16867</TotalTime>
  <Words>434</Words>
  <Application>Microsoft Office PowerPoint</Application>
  <PresentationFormat>Widescreen</PresentationFormat>
  <Paragraphs>72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ESCMID Conduit ITC Light</vt:lpstr>
      <vt:lpstr>Rastanty Cortez</vt:lpstr>
      <vt:lpstr>Tahoma</vt:lpstr>
      <vt:lpstr>Trebuchet MS</vt:lpstr>
      <vt:lpstr>Wingdings 3</vt:lpstr>
      <vt:lpstr>Facet</vt:lpstr>
      <vt:lpstr>Theme_ECDC</vt:lpstr>
      <vt:lpstr>R data analysis and visualisation for beginners</vt:lpstr>
      <vt:lpstr>GenEpi-BioTrain programme</vt:lpstr>
      <vt:lpstr>GenEpi-BioTrain programme: objectives</vt:lpstr>
      <vt:lpstr>Training activities in GenEpi-BioTrain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resumes at 14:05</dc:title>
  <dc:creator>Rodrigo Filipe</dc:creator>
  <cp:lastModifiedBy>Luca Freschi</cp:lastModifiedBy>
  <cp:revision>7</cp:revision>
  <dcterms:created xsi:type="dcterms:W3CDTF">2023-09-04T11:36:00Z</dcterms:created>
  <dcterms:modified xsi:type="dcterms:W3CDTF">2025-02-18T12:50:35Z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Facet:9</vt:lpwstr>
  </property>
  <property fmtid="{D5CDD505-2E9C-101B-9397-08002B2CF9AE}" pid="3" name="ClassificationContentMarkingHeaderText">
    <vt:lpwstr>ECDC NORMAL</vt:lpwstr>
  </property>
  <property fmtid="{D5CDD505-2E9C-101B-9397-08002B2CF9AE}" pid="4" name="ArticulateGUID">
    <vt:lpwstr>5C8E7A0C-A3E5-4C1C-ACF8-0486D65450A9</vt:lpwstr>
  </property>
  <property fmtid="{D5CDD505-2E9C-101B-9397-08002B2CF9AE}" pid="5" name="ArticulatePath">
    <vt:lpwstr>https://ecdc365-my.sharepoint.com/personal/rodrigo_filipe_ecdc_europa_eu/Documents/Desktop/Session resumes at ...</vt:lpwstr>
  </property>
  <property fmtid="{D5CDD505-2E9C-101B-9397-08002B2CF9AE}" pid="6" name="SlidoAppVersion">
    <vt:lpwstr>1.6.1.4122</vt:lpwstr>
  </property>
</Properties>
</file>