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1" r:id="rId4"/>
    <p:sldMasterId id="2147483653" r:id="rId5"/>
    <p:sldMasterId id="2147483671" r:id="rId6"/>
    <p:sldMasterId id="2147483677" r:id="rId7"/>
  </p:sldMasterIdLst>
  <p:notesMasterIdLst>
    <p:notesMasterId r:id="rId24"/>
  </p:notesMasterIdLst>
  <p:handoutMasterIdLst>
    <p:handoutMasterId r:id="rId25"/>
  </p:handoutMasterIdLst>
  <p:sldIdLst>
    <p:sldId id="256" r:id="rId8"/>
    <p:sldId id="295" r:id="rId9"/>
    <p:sldId id="297" r:id="rId10"/>
    <p:sldId id="433" r:id="rId11"/>
    <p:sldId id="435" r:id="rId12"/>
    <p:sldId id="436" r:id="rId13"/>
    <p:sldId id="437" r:id="rId14"/>
    <p:sldId id="438" r:id="rId15"/>
    <p:sldId id="368" r:id="rId16"/>
    <p:sldId id="400" r:id="rId17"/>
    <p:sldId id="434" r:id="rId18"/>
    <p:sldId id="312" r:id="rId19"/>
    <p:sldId id="441" r:id="rId20"/>
    <p:sldId id="410" r:id="rId21"/>
    <p:sldId id="440" r:id="rId22"/>
    <p:sldId id="393" r:id="rId23"/>
  </p:sldIdLst>
  <p:sldSz cx="12192000" cy="6858000"/>
  <p:notesSz cx="7023100" cy="9309100"/>
  <p:custDataLst>
    <p:tags r:id="rId26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E23"/>
    <a:srgbClr val="99CC00"/>
    <a:srgbClr val="FFDD00"/>
    <a:srgbClr val="996633"/>
    <a:srgbClr val="FF0000"/>
    <a:srgbClr val="336699"/>
    <a:srgbClr val="008000"/>
    <a:srgbClr val="333333"/>
    <a:srgbClr val="3366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9255" autoAdjust="0"/>
  </p:normalViewPr>
  <p:slideViewPr>
    <p:cSldViewPr snapToGrid="0">
      <p:cViewPr varScale="1">
        <p:scale>
          <a:sx n="143" d="100"/>
          <a:sy n="143" d="100"/>
        </p:scale>
        <p:origin x="120" y="5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>
      <p:cViewPr varScale="1">
        <p:scale>
          <a:sx n="79" d="100"/>
          <a:sy n="79" d="100"/>
        </p:scale>
        <p:origin x="3102" y="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4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534988"/>
            <a:ext cx="4221163" cy="237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9211" y="3235559"/>
            <a:ext cx="5618480" cy="53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7569" y="8841859"/>
            <a:ext cx="3043891" cy="465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355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660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65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51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60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68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409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573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623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61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24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68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A24536D-1F76-4CA4-B8A0-42242BE2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339A-AD4C-4299-B676-C4ADA05616EE}" type="datetime1">
              <a:rPr lang="en-GB" smtClean="0"/>
              <a:t>18/02/2025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E10B96-4AE9-44E7-87D5-79EB4FB34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2DAAAA-2B59-4C99-814B-17AD7356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80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1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3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0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26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59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F9D6A-18B6-422E-B5F3-6B6445763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339A-AD4C-4299-B676-C4ADA05616EE}" type="datetime1">
              <a:rPr lang="en-GB" smtClean="0"/>
              <a:t>18/02/2025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F580B1-FB07-487F-B9CC-C4E1D0D54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AB153-D612-47F9-9084-B6670E30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4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8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0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32000" y="4320014"/>
            <a:ext cx="109728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285" indent="-28573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252" indent="-22858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218" indent="-22858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8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87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82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30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3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svg"/><Relationship Id="rId4" Type="http://schemas.openxmlformats.org/officeDocument/2006/relationships/tags" Target="../tags/tag5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3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2.png"/><Relationship Id="rId5" Type="http://schemas.openxmlformats.org/officeDocument/2006/relationships/tags" Target="../tags/tag13.xml"/><Relationship Id="rId10" Type="http://schemas.openxmlformats.org/officeDocument/2006/relationships/image" Target="../media/image11.svg"/><Relationship Id="rId4" Type="http://schemas.openxmlformats.org/officeDocument/2006/relationships/tags" Target="../tags/tag12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3.sv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2.png"/><Relationship Id="rId5" Type="http://schemas.openxmlformats.org/officeDocument/2006/relationships/tags" Target="../tags/tag20.xml"/><Relationship Id="rId10" Type="http://schemas.openxmlformats.org/officeDocument/2006/relationships/image" Target="../media/image11.svg"/><Relationship Id="rId4" Type="http://schemas.openxmlformats.org/officeDocument/2006/relationships/tags" Target="../tags/tag19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13.sv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12.png"/><Relationship Id="rId5" Type="http://schemas.openxmlformats.org/officeDocument/2006/relationships/tags" Target="../tags/tag27.xml"/><Relationship Id="rId10" Type="http://schemas.openxmlformats.org/officeDocument/2006/relationships/image" Target="../media/image11.svg"/><Relationship Id="rId4" Type="http://schemas.openxmlformats.org/officeDocument/2006/relationships/tags" Target="../tags/tag26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13.sv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12.png"/><Relationship Id="rId5" Type="http://schemas.openxmlformats.org/officeDocument/2006/relationships/tags" Target="../tags/tag34.xml"/><Relationship Id="rId10" Type="http://schemas.openxmlformats.org/officeDocument/2006/relationships/image" Target="../media/image11.svg"/><Relationship Id="rId4" Type="http://schemas.openxmlformats.org/officeDocument/2006/relationships/tags" Target="../tags/tag33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320001"/>
            <a:ext cx="10869432" cy="1146523"/>
          </a:xfrm>
        </p:spPr>
        <p:txBody>
          <a:bodyPr/>
          <a:lstStyle/>
          <a:p>
            <a:pPr algn="ctr"/>
            <a:r>
              <a:rPr lang="en-US" sz="4000" dirty="0"/>
              <a:t>R data analysis and visualization for beginners</a:t>
            </a:r>
            <a:endParaRPr lang="de-D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/>
          <a:lstStyle/>
          <a:p>
            <a:r>
              <a:rPr lang="en-US" sz="2800" b="0" dirty="0" err="1"/>
              <a:t>GenEpi-BioTrain</a:t>
            </a:r>
            <a:r>
              <a:rPr lang="en-US" sz="2800" b="0" dirty="0"/>
              <a:t> – Virtual Training 14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057" y="5652001"/>
            <a:ext cx="10869432" cy="9985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20.02.2025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Qubit vs FA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1999" y="1474237"/>
            <a:ext cx="5143611" cy="470272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Two machines used to measure DNA concentration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Needed for DNA library preparation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A83F9C-FCEC-4C57-A9DD-C02033D91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75" y="1422894"/>
            <a:ext cx="5330952" cy="43364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16A4B-1667-42E4-86FE-902B9E6297FC}"/>
              </a:ext>
            </a:extLst>
          </p:cNvPr>
          <p:cNvSpPr txBox="1"/>
          <p:nvPr/>
        </p:nvSpPr>
        <p:spPr>
          <a:xfrm>
            <a:off x="8028878" y="1000543"/>
            <a:ext cx="1940339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FA output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602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Is there a systemic difference between the two measurements?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Can you somehow visualise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252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320001"/>
            <a:ext cx="10869432" cy="1146523"/>
          </a:xfrm>
        </p:spPr>
        <p:txBody>
          <a:bodyPr/>
          <a:lstStyle/>
          <a:p>
            <a:pPr algn="ctr"/>
            <a:r>
              <a:rPr lang="en-US" sz="4000" dirty="0"/>
              <a:t>Final Assignment 2</a:t>
            </a:r>
            <a:endParaRPr lang="de-D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/>
          <a:lstStyle/>
          <a:p>
            <a:r>
              <a:rPr lang="en-US" sz="2800" b="0" dirty="0" err="1"/>
              <a:t>GenEpi-BioTrain</a:t>
            </a:r>
            <a:r>
              <a:rPr lang="en-US" sz="2800" b="0" dirty="0"/>
              <a:t> – Virtual Training 14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057" y="5652001"/>
            <a:ext cx="10869432" cy="9985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19.02.2025</a:t>
            </a:r>
          </a:p>
        </p:txBody>
      </p:sp>
    </p:spTree>
    <p:extLst>
      <p:ext uri="{BB962C8B-B14F-4D97-AF65-F5344CB8AC3E}">
        <p14:creationId xmlns:p14="http://schemas.microsoft.com/office/powerpoint/2010/main" val="419764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Mozambique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832FCE-65C3-4B04-AA14-1F798059E80F}"/>
              </a:ext>
            </a:extLst>
          </p:cNvPr>
          <p:cNvSpPr/>
          <p:nvPr/>
        </p:nvSpPr>
        <p:spPr>
          <a:xfrm>
            <a:off x="4894641" y="5879692"/>
            <a:ext cx="6475141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https://www.thelancet.com/pdfs/journals/laninf/PIIS1473-3099(23)00498-X.pdf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BB1D08-F18D-4E43-BE3A-6FAD5F1E322C}"/>
              </a:ext>
            </a:extLst>
          </p:cNvPr>
          <p:cNvSpPr/>
          <p:nvPr/>
        </p:nvSpPr>
        <p:spPr>
          <a:xfrm>
            <a:off x="2374464" y="1207131"/>
            <a:ext cx="8201352" cy="3882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/>
              <a:t>Emergence of bedaquiline-resistant tuberculosis and of multidrug-resistant and extensively drug-resistant Mycobacterium tuberculosis strains with rpoB Ile491Phe mutation not detected by Xpert MTB/RIF in Mozambique: a retrospective observational study</a:t>
            </a:r>
          </a:p>
        </p:txBody>
      </p:sp>
    </p:spTree>
    <p:extLst>
      <p:ext uri="{BB962C8B-B14F-4D97-AF65-F5344CB8AC3E}">
        <p14:creationId xmlns:p14="http://schemas.microsoft.com/office/powerpoint/2010/main" val="1230455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1999" y="1474237"/>
            <a:ext cx="5585199" cy="4702726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Clean the data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Explore the data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Major resistance mutations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Infection bias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Resistance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AA5EF33-F124-4D85-91D1-3C37620E8292}"/>
              </a:ext>
            </a:extLst>
          </p:cNvPr>
          <p:cNvSpPr txBox="1">
            <a:spLocks/>
          </p:cNvSpPr>
          <p:nvPr/>
        </p:nvSpPr>
        <p:spPr>
          <a:xfrm>
            <a:off x="5954826" y="1474237"/>
            <a:ext cx="5585199" cy="4702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Novel resistance spread</a:t>
            </a:r>
          </a:p>
        </p:txBody>
      </p:sp>
    </p:spTree>
    <p:extLst>
      <p:ext uri="{BB962C8B-B14F-4D97-AF65-F5344CB8AC3E}">
        <p14:creationId xmlns:p14="http://schemas.microsoft.com/office/powerpoint/2010/main" val="1310048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510" y="2628139"/>
            <a:ext cx="10354188" cy="951722"/>
          </a:xfrm>
        </p:spPr>
        <p:txBody>
          <a:bodyPr/>
          <a:lstStyle/>
          <a:p>
            <a:r>
              <a:rPr lang="en-GB" dirty="0"/>
              <a:t>Assignment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707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  <a:br>
              <a:rPr lang="en-GB" dirty="0"/>
            </a:br>
            <a:r>
              <a:rPr lang="en-GB" sz="1100" dirty="0"/>
              <a:t>The creation of this training material was commissioned by ECDC to Research </a:t>
            </a:r>
            <a:r>
              <a:rPr lang="en-GB" sz="1100" dirty="0" err="1"/>
              <a:t>Center</a:t>
            </a:r>
            <a:r>
              <a:rPr lang="en-GB" sz="1100" dirty="0"/>
              <a:t> </a:t>
            </a:r>
            <a:r>
              <a:rPr lang="en-GB" sz="1100" dirty="0" err="1"/>
              <a:t>Borstel</a:t>
            </a:r>
            <a:r>
              <a:rPr lang="en-GB" sz="1100" dirty="0"/>
              <a:t> with the direct involvement of Ivan Barilar</a:t>
            </a:r>
            <a:br>
              <a:rPr lang="en-GB" sz="1100" dirty="0"/>
            </a:br>
            <a:endParaRPr lang="en-GB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63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D7CC056A-5560-4F5E-BBC6-00A63DFCBD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379025"/>
              </p:ext>
            </p:extLst>
          </p:nvPr>
        </p:nvGraphicFramePr>
        <p:xfrm>
          <a:off x="285519" y="1135434"/>
          <a:ext cx="11347682" cy="4611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621">
                  <a:extLst>
                    <a:ext uri="{9D8B030D-6E8A-4147-A177-3AD203B41FA5}">
                      <a16:colId xmlns:a16="http://schemas.microsoft.com/office/drawing/2014/main" val="3956539880"/>
                    </a:ext>
                  </a:extLst>
                </a:gridCol>
                <a:gridCol w="6611500">
                  <a:extLst>
                    <a:ext uri="{9D8B030D-6E8A-4147-A177-3AD203B41FA5}">
                      <a16:colId xmlns:a16="http://schemas.microsoft.com/office/drawing/2014/main" val="2230260178"/>
                    </a:ext>
                  </a:extLst>
                </a:gridCol>
                <a:gridCol w="3782561">
                  <a:extLst>
                    <a:ext uri="{9D8B030D-6E8A-4147-A177-3AD203B41FA5}">
                      <a16:colId xmlns:a16="http://schemas.microsoft.com/office/drawing/2014/main" val="2069613239"/>
                    </a:ext>
                  </a:extLst>
                </a:gridCol>
              </a:tblGrid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62093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Greetings and recaps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9:00 – 9:15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925437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Assignment 1 explanation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9:15 – 9:30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13297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Assignment 1 Working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9:30 – 10:15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032678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Assignment 1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10:15 – 10:30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610145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Break 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10:30 – 10:50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204216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Assignment 2 explanation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10:50 – 11:00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397192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Assignment 2 Working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11:00 – 12:00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38091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Assignment 2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12:00 – 12:15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12950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Wrap Up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12:15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24807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55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participation is appreciated!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85C1EF1-3682-4FA9-8FAE-2B139A43D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Ask</a:t>
            </a:r>
            <a:r>
              <a:rPr lang="de-DE" dirty="0"/>
              <a:t> </a:t>
            </a:r>
            <a:r>
              <a:rPr lang="de-DE" dirty="0" err="1"/>
              <a:t>questions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Participate</a:t>
            </a:r>
            <a:r>
              <a:rPr lang="de-DE" dirty="0"/>
              <a:t> in </a:t>
            </a:r>
            <a:r>
              <a:rPr lang="de-DE" dirty="0" err="1"/>
              <a:t>Slido</a:t>
            </a:r>
            <a:r>
              <a:rPr lang="de-DE" dirty="0"/>
              <a:t> </a:t>
            </a:r>
            <a:r>
              <a:rPr lang="de-DE" dirty="0" err="1"/>
              <a:t>polls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Share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and </a:t>
            </a: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experiences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After the session use the discussion forum on Learning Portal to interact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de-DE" dirty="0"/>
              <a:t>emember your working directory!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https://app.sli.do/event/1ggsJNFuCDUVt7hhX8r5RT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171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02BA91-D52D-4A0E-93D1-6C2A24A6B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43D888-60D1-42C1-9EB9-36DB455E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4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E603F2B-5D53-4DA8-9774-C25CDB51508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DB20B46-534F-485C-B497-A17AC739B7D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E0E69F6-8385-408F-8894-39406B70AD56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1C09460-234C-442F-AEA9-53DBB7959756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24B331-06C1-4B4F-A6F9-D2358EE7A99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S4 Icebreaker: Coffee, Tea or neither?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6CE8ED-8CC0-46C4-B8CF-55B6EF0BC9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21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152967-B5F7-4EDC-9D31-E28880478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17DFAC-99D7-4087-B60E-EE531E22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5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E5D309-6A0C-4AE5-90F2-FB6366C4A47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8FE26B7-AB0B-4716-A260-609B8267DE5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925EB2E-63E4-4889-A291-C585F65BE40D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692C1D-9B4A-4491-8E72-D1623878713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S4Q1: How do you add a new column to a tibble in dplyr?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0DABF4-8545-45DA-BFB2-8C066943C58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4FC0E64-E6ED-43F7-B259-8A8B70CCE94D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775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32FE0-3612-4627-A171-B2E7807F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09FF15-9325-4B5F-B798-061D4E4A6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6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32822D-BCF5-4A14-8EE9-26A2232A3BA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27967E7-A306-458B-85E2-9B92B6F90EF8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48F7D7A-BBC4-4731-B4FF-D4DA2E77559D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65A659-36A9-47CA-ADE2-3BE6DFFB2FD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S4Q2: What does the filter() function do in dplyr?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19C039-FB09-4519-AFA3-8C0A18AFE28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7CC5EA5-2C2A-41CA-8FB6-C3EC02503EF5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155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C13DE0-086E-4E06-8E8E-7BC513701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A1395-B4FD-4B6D-ADC3-10E07B0F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7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AAB913-B952-4320-85C8-E506706984D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2E2D14C-0FC5-46AD-8CAB-AD1B4ACCB9E9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C41887D-0C52-4554-8382-FE8CA7023075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DA0C59-8639-4E7D-9F1A-B0FA7FF7CCA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S4Q3: Which ggplot2 geom is used to create scatter plots?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6F24F-CB87-49A8-BB8B-9A736F91C8F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EE50F9D-4ADA-4574-B429-C5501717562A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8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D55536-D044-4275-AE2E-F8C63612E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053DC-E33A-4D46-909B-C15BB0468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8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E1466D-76EB-4DA4-87C9-AE926557C8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523FD0F-BED2-4B51-A463-D719F707497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8C03FDD-7081-4175-AC97-5FC85CD5BE9C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1C2CA6-5C09-41B4-9B3E-C4C5A9F26D3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S4Q4: Which ggplot2 geom would you use to visualize the trend over time?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2F5776-627C-4A91-8615-3EDAC985EB1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F4BB4C2-E453-4B6B-96F5-3D6A2925763E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010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320001"/>
            <a:ext cx="10869432" cy="1146523"/>
          </a:xfrm>
        </p:spPr>
        <p:txBody>
          <a:bodyPr/>
          <a:lstStyle/>
          <a:p>
            <a:pPr algn="ctr"/>
            <a:r>
              <a:rPr lang="en-US" sz="4000" dirty="0"/>
              <a:t>Final Assignment 1</a:t>
            </a:r>
            <a:endParaRPr lang="de-D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>
            <a:normAutofit lnSpcReduction="10000"/>
          </a:bodyPr>
          <a:lstStyle/>
          <a:p>
            <a:r>
              <a:rPr lang="en-US" sz="2800" b="0" dirty="0" err="1"/>
              <a:t>GenEpi-BioTrain</a:t>
            </a:r>
            <a:r>
              <a:rPr lang="en-US" sz="2800" b="0" dirty="0"/>
              <a:t> – Virtual Training 14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057" y="5652001"/>
            <a:ext cx="10869432" cy="9985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20.02.2025</a:t>
            </a:r>
          </a:p>
        </p:txBody>
      </p:sp>
    </p:spTree>
    <p:extLst>
      <p:ext uri="{BB962C8B-B14F-4D97-AF65-F5344CB8AC3E}">
        <p14:creationId xmlns:p14="http://schemas.microsoft.com/office/powerpoint/2010/main" val="3989865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4.1.6203"/>
  <p:tag name="SLIDO_PRESENTATION_ID" val="bc06cd06-1393-4bd5-bd9a-58b3337761b2"/>
  <p:tag name="SLIDO_EVENT_UUID" val="0221af4a-762d-46ab-b179-64609b210295"/>
  <p:tag name="SLIDO_EVENT_SECTION_UUID" val="e38c315a-ffef-46d8-af97-30505c0061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AwMzI4NzZ9"/>
  <p:tag name="SLIDO_TYPE" val="SlidoPoll"/>
  <p:tag name="SLIDO_POLL_UUID" val="dd2de40c-bbae-4b3f-921b-6dc3b9b768eb"/>
  <p:tag name="SLIDO_TIMELINE" val="W3sicG9sbFF1ZXN0aW9uVXVpZCI6IjcwN2E1M2I1LTIyZGEtNDFjYi1iN2VkLTI1ZTliYjE4YmE1MSIsInNob3dSZXN1bHRzIjpmYWxzZSwic2hvd0NvcnJlY3RBbnN3ZXJzIjpmYWxzZSwidm90aW5nTG9ja2VkIjpmYWxzZX0seyJwb2xsUXVlc3Rpb25VdWlkIjoiNzA3YTUzYjUtMjJkYS00MWNiLWI3ZWQtMjVlOWJiMThiYTUxIiwic2hvd1Jlc3VsdHMiOnRydWUsInNob3dDb3JyZWN0QW5zd2VycyI6dHJ1ZSwidm90aW5nTG9ja2VkIjpmYWxzZX1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AwMzE5MTB9"/>
  <p:tag name="SLIDO_TYPE" val="SlidoPoll"/>
  <p:tag name="SLIDO_POLL_UUID" val="a1c9b683-3285-4380-b553-4848ca7eea54"/>
  <p:tag name="SLIDO_TIMELINE" val="W3sicG9sbFF1ZXN0aW9uVXVpZCI6IjQyYTY1NDBiLTNmOTQtNDEwNy05MjU5LWNiYWY1ZTYyZWNjMCIsInNob3dSZXN1bHRzIjp0cnVlLCJzaG93Q29ycmVjdEFuc3dlcnMiOmZhbHNlLCJ2b3RpbmdMb2NrZWQiOmZhbHNl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AwMzMwODh9"/>
  <p:tag name="SLIDO_TYPE" val="SlidoPoll"/>
  <p:tag name="SLIDO_POLL_UUID" val="24db580d-df88-4cfc-b6a1-07e8d0bc8015"/>
  <p:tag name="SLIDO_TIMELINE" val="W3sicG9sbFF1ZXN0aW9uVXVpZCI6IjNiMjdhNDI1LTBmODktNDU5MS04NzgwLTljOGQ1YzhmYzU4MiIsInNob3dSZXN1bHRzIjpmYWxzZSwic2hvd0NvcnJlY3RBbnN3ZXJzIjpmYWxzZSwidm90aW5nTG9ja2VkIjpmYWxzZX0seyJwb2xsUXVlc3Rpb25VdWlkIjoiM2IyN2E0MjUtMGY4OS00NTkxLTg3ODAtOWM4ZDVjOGZjNTgyIiwic2hvd1Jlc3VsdHMiOnRydWUsInNob3dDb3JyZWN0QW5zd2VycyI6dHJ1ZSwidm90aW5nTG9ja2VkIjpmYWxzZX1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AwMzMwOTZ9"/>
  <p:tag name="SLIDO_TYPE" val="SlidoPoll"/>
  <p:tag name="SLIDO_POLL_UUID" val="a8ed7193-a0d4-4b2c-9fd8-29a1380bcca2"/>
  <p:tag name="SLIDO_TIMELINE" val="W3sicG9sbFF1ZXN0aW9uVXVpZCI6IjNlNGQ1YjdmLTkxMWQtNDgzZS04MWY5LTU4ZTA2OTFmNjVhNSIsInNob3dSZXN1bHRzIjpmYWxzZSwic2hvd0NvcnJlY3RBbnN3ZXJzIjpmYWxzZSwidm90aW5nTG9ja2VkIjpmYWxzZX0seyJwb2xsUXVlc3Rpb25VdWlkIjoiM2U0ZDViN2YtOTExZC00ODNlLTgxZjktNThlMDY5MWY2NWE1Iiwic2hvd1Jlc3VsdHMiOnRydWUsInNob3dDb3JyZWN0QW5zd2VycyI6dHJ1ZSwidm90aW5nTG9ja2VkIjpmYWxzZX1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AwMzI4MTV9"/>
  <p:tag name="SLIDO_TYPE" val="SlidoPoll"/>
  <p:tag name="SLIDO_POLL_UUID" val="f3cdb8dc-4a25-4885-822f-9b3aa6a5bfeb"/>
  <p:tag name="SLIDO_TIMELINE" val="W3sicG9sbFF1ZXN0aW9uVXVpZCI6IjQyOGE3ZmNlLWUwZTItNDUyNC04M2UxLTE3NGQ1MmViMWE0NCIsInNob3dSZXN1bHRzIjpmYWxzZSwic2hvd0NvcnJlY3RBbnN3ZXJzIjpmYWxzZSwidm90aW5nTG9ja2VkIjpmYWxzZX0seyJwb2xsUXVlc3Rpb25VdWlkIjoiNDI4YTdmY2UtZTBlMi00NTI0LTgzZTEtMTc0ZDUyZWIxYTQ0Iiwic2hvd1Jlc3VsdHMiOnRydWUsInNob3dDb3JyZWN0QW5zd2VycyI6dHJ1ZSwidm90aW5nTG9ja2VkIjpmYWxzZX1d"/>
</p:tagLst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DC_template_for_lectures.potx" id="{1CD271B9-D4A6-4AAD-B2CE-531A3888B8CB}" vid="{419B6F8A-724B-4F19-831B-7627B7ED5707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DC_template_for_lectures.potx" id="{1CD271B9-D4A6-4AAD-B2CE-531A3888B8CB}" vid="{DBFB08C5-8F5D-4950-BABD-4302568943F0}"/>
    </a:ext>
  </a:extLst>
</a:theme>
</file>

<file path=ppt/theme/theme3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template_for_lectures.potx" id="{1CD271B9-D4A6-4AAD-B2CE-531A3888B8CB}" vid="{4BA9190D-FFD1-4E72-B578-6ED1DAAC9562}"/>
    </a:ext>
  </a:extLst>
</a:theme>
</file>

<file path=ppt/theme/theme4.xml><?xml version="1.0" encoding="utf-8"?>
<a:theme xmlns:a="http://schemas.openxmlformats.org/drawingml/2006/main" name="1_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template_for_lectures.potx" id="{AFBB8357-7E4C-4B7E-B431-96514BA3E6BC}" vid="{6310EADB-7560-416F-8E63-F18DE4F31819}"/>
    </a:ext>
  </a:extLst>
</a:theme>
</file>

<file path=ppt/theme/theme5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2B1FDCEC69474394C8C7F29979CE4D" ma:contentTypeVersion="13" ma:contentTypeDescription="Opret et nyt dokument." ma:contentTypeScope="" ma:versionID="2d1f60074d328f918731c95d1912207e">
  <xsd:schema xmlns:xsd="http://www.w3.org/2001/XMLSchema" xmlns:xs="http://www.w3.org/2001/XMLSchema" xmlns:p="http://schemas.microsoft.com/office/2006/metadata/properties" xmlns:ns2="236abc72-1b35-4045-bc74-cc6f93157faf" xmlns:ns3="f315b8fc-4937-4802-b4b3-4554cec0e849" targetNamespace="http://schemas.microsoft.com/office/2006/metadata/properties" ma:root="true" ma:fieldsID="4ab37fa215cd0160bb9dd4cb9cbfa9a9" ns2:_="" ns3:_="">
    <xsd:import namespace="236abc72-1b35-4045-bc74-cc6f93157faf"/>
    <xsd:import namespace="f315b8fc-4937-4802-b4b3-4554cec0e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bc72-1b35-4045-bc74-cc6f93157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b954ac37-474b-4ce9-96da-5e2495cdfa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5b8fc-4937-4802-b4b3-4554cec0e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29cc62-26f1-4060-8cbc-a4b1eee5d41b}" ma:internalName="TaxCatchAll" ma:showField="CatchAllData" ma:web="f315b8fc-4937-4802-b4b3-4554cec0e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15b8fc-4937-4802-b4b3-4554cec0e849">
      <Value>9</Value>
      <Value>10</Value>
      <Value>30</Value>
      <Value>85</Value>
    </TaxCatchAll>
    <lcf76f155ced4ddcb4097134ff3c332f xmlns="236abc72-1b35-4045-bc74-cc6f93157fa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342C2F-7896-410F-AA12-1800328579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249270-8666-4052-9AB8-E83C45AFB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abc72-1b35-4045-bc74-cc6f93157faf"/>
    <ds:schemaRef ds:uri="f315b8fc-4937-4802-b4b3-4554cec0e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25668B-D425-4D8D-A0F6-5E0747332DCB}">
  <ds:schemaRefs>
    <ds:schemaRef ds:uri="http://schemas.openxmlformats.org/package/2006/metadata/core-properties"/>
    <ds:schemaRef ds:uri="http://purl.org/dc/dcmitype/"/>
    <ds:schemaRef ds:uri="236abc72-1b35-4045-bc74-cc6f93157faf"/>
    <ds:schemaRef ds:uri="f315b8fc-4937-4802-b4b3-4554cec0e849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ECDC_template_for_lectures</Template>
  <TotalTime>0</TotalTime>
  <Words>469</Words>
  <Application>Microsoft Office PowerPoint</Application>
  <PresentationFormat>Widescreen</PresentationFormat>
  <Paragraphs>107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Tahoma</vt:lpstr>
      <vt:lpstr>Wingdings</vt:lpstr>
      <vt:lpstr>ECDC_PowerPoint_Template_2017</vt:lpstr>
      <vt:lpstr>ECDC_PowerPoint_Template_2017-2</vt:lpstr>
      <vt:lpstr>Theme_ECDC</vt:lpstr>
      <vt:lpstr>1_Theme_ECDC</vt:lpstr>
      <vt:lpstr>R data analysis and visualization for beginners</vt:lpstr>
      <vt:lpstr>Outline</vt:lpstr>
      <vt:lpstr>Active participation is appreciated!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Assignment 1</vt:lpstr>
      <vt:lpstr>Qubit vs FA</vt:lpstr>
      <vt:lpstr>Objectives:</vt:lpstr>
      <vt:lpstr>Final Assignment 2</vt:lpstr>
      <vt:lpstr>Mozambique Data</vt:lpstr>
      <vt:lpstr>Objectives:</vt:lpstr>
      <vt:lpstr>Assignment Time</vt:lpstr>
      <vt:lpstr>Acknowledgements The creation of this training material was commissioned by ECDC to Research Center Borstel with the direct involvement of Ivan Barilar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cp:lastModifiedBy/>
  <cp:revision>1</cp:revision>
  <dcterms:created xsi:type="dcterms:W3CDTF">2024-12-20T11:20:40Z</dcterms:created>
  <dcterms:modified xsi:type="dcterms:W3CDTF">2025-02-20T07:57:19Z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0x0101003D2B1FDCEC69474394C8C7F29979CE4D</vt:lpwstr>
  </property>
  <property fmtid="{D5CDD505-2E9C-101B-9397-08002B2CF9AE}" pid="3" name="ECMX_ENTITY">
    <vt:lpwstr/>
  </property>
  <property fmtid="{D5CDD505-2E9C-101B-9397-08002B2CF9AE}" pid="4" name="b80f357c25a94dacb60f1fd0d4d680fc">
    <vt:lpwstr/>
  </property>
  <property fmtid="{D5CDD505-2E9C-101B-9397-08002B2CF9AE}" pid="5" name="ECMX_LIFECYCLE">
    <vt:lpwstr>9;#Active|50127695-0d4f-4ac1-ab93-ebc716c3e584</vt:lpwstr>
  </property>
  <property fmtid="{D5CDD505-2E9C-101B-9397-08002B2CF9AE}" pid="6" name="ECMX_DISEASEPATHOGEN">
    <vt:lpwstr/>
  </property>
  <property fmtid="{D5CDD505-2E9C-101B-9397-08002B2CF9AE}" pid="7" name="ECMX_DOCUMENTTYPE">
    <vt:lpwstr>85;#Training Material|31e39f6d-8728-42bb-87ba-ba7371348e4a</vt:lpwstr>
  </property>
  <property fmtid="{D5CDD505-2E9C-101B-9397-08002B2CF9AE}" pid="8" name="h05cc6f867ac4da49e4569497b7e270e">
    <vt:lpwstr/>
  </property>
  <property fmtid="{D5CDD505-2E9C-101B-9397-08002B2CF9AE}" pid="9" name="DocumentType">
    <vt:lpwstr/>
  </property>
  <property fmtid="{D5CDD505-2E9C-101B-9397-08002B2CF9AE}" pid="10" name="ECMX_CATEGORYLABEL">
    <vt:lpwstr>30;#Public health training|75714065-8f11-40ef-97c0-a6ab016bbaa4</vt:lpwstr>
  </property>
  <property fmtid="{D5CDD505-2E9C-101B-9397-08002B2CF9AE}" pid="11" name="ECMX_DOCUMENTSTATUS">
    <vt:lpwstr>10;#Final|a32a3a8d-4a80-4138-955a-de688ad92766</vt:lpwstr>
  </property>
  <property fmtid="{D5CDD505-2E9C-101B-9397-08002B2CF9AE}" pid="12" name="CategoryLabel">
    <vt:lpwstr/>
  </property>
  <property fmtid="{D5CDD505-2E9C-101B-9397-08002B2CF9AE}" pid="13" name="_dlc_DocIdItemGuid">
    <vt:lpwstr>bfd35217-d4ed-4b6f-b4a5-8fc4ab90b00b</vt:lpwstr>
  </property>
</Properties>
</file>