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omments/comment2.xml" ContentType="application/vnd.openxmlformats-officedocument.presentationml.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omments/comment3.xml" ContentType="application/vnd.openxmlformats-officedocument.presentationml.comments+xml"/>
  <Override PartName="/ppt/notesSlides/notesSlide21.xml" ContentType="application/vnd.openxmlformats-officedocument.presentationml.notesSlide+xml"/>
  <Override PartName="/ppt/comments/comment4.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28"/>
  </p:notesMasterIdLst>
  <p:handoutMasterIdLst>
    <p:handoutMasterId r:id="rId29"/>
  </p:handoutMasterIdLst>
  <p:sldIdLst>
    <p:sldId id="298" r:id="rId5"/>
    <p:sldId id="267" r:id="rId6"/>
    <p:sldId id="327" r:id="rId7"/>
    <p:sldId id="322" r:id="rId8"/>
    <p:sldId id="323" r:id="rId9"/>
    <p:sldId id="326" r:id="rId10"/>
    <p:sldId id="325" r:id="rId11"/>
    <p:sldId id="339" r:id="rId12"/>
    <p:sldId id="316" r:id="rId13"/>
    <p:sldId id="343" r:id="rId14"/>
    <p:sldId id="344" r:id="rId15"/>
    <p:sldId id="310" r:id="rId16"/>
    <p:sldId id="335" r:id="rId17"/>
    <p:sldId id="334" r:id="rId18"/>
    <p:sldId id="311" r:id="rId19"/>
    <p:sldId id="338" r:id="rId20"/>
    <p:sldId id="342" r:id="rId21"/>
    <p:sldId id="312" r:id="rId22"/>
    <p:sldId id="340" r:id="rId23"/>
    <p:sldId id="317" r:id="rId24"/>
    <p:sldId id="345" r:id="rId25"/>
    <p:sldId id="330" r:id="rId26"/>
    <p:sldId id="341" r:id="rId27"/>
  </p:sldIdLst>
  <p:sldSz cx="10801350" cy="6858000"/>
  <p:notesSz cx="6797675" cy="9926638"/>
  <p:custDataLst>
    <p:tags r:id="rId30"/>
  </p:custDataLst>
  <p:defaultTextStyle>
    <a:defPPr>
      <a:defRPr lang="it-IT"/>
    </a:defPPr>
    <a:lvl1pPr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1pPr>
    <a:lvl2pPr marL="4572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2pPr>
    <a:lvl3pPr marL="9144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3pPr>
    <a:lvl4pPr marL="13716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4pPr>
    <a:lvl5pPr marL="18288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5pPr>
    <a:lvl6pPr marL="2286000" algn="l" defTabSz="914400" rtl="0" eaLnBrk="1" latinLnBrk="0" hangingPunct="1">
      <a:defRPr sz="1200" u="sng" kern="1200">
        <a:solidFill>
          <a:schemeClr val="tx1"/>
        </a:solidFill>
        <a:latin typeface="Microsoft Sans Serif" pitchFamily="34" charset="0"/>
        <a:ea typeface="+mn-ea"/>
        <a:cs typeface="+mn-cs"/>
      </a:defRPr>
    </a:lvl6pPr>
    <a:lvl7pPr marL="2743200" algn="l" defTabSz="914400" rtl="0" eaLnBrk="1" latinLnBrk="0" hangingPunct="1">
      <a:defRPr sz="1200" u="sng" kern="1200">
        <a:solidFill>
          <a:schemeClr val="tx1"/>
        </a:solidFill>
        <a:latin typeface="Microsoft Sans Serif" pitchFamily="34" charset="0"/>
        <a:ea typeface="+mn-ea"/>
        <a:cs typeface="+mn-cs"/>
      </a:defRPr>
    </a:lvl7pPr>
    <a:lvl8pPr marL="3200400" algn="l" defTabSz="914400" rtl="0" eaLnBrk="1" latinLnBrk="0" hangingPunct="1">
      <a:defRPr sz="1200" u="sng" kern="1200">
        <a:solidFill>
          <a:schemeClr val="tx1"/>
        </a:solidFill>
        <a:latin typeface="Microsoft Sans Serif" pitchFamily="34" charset="0"/>
        <a:ea typeface="+mn-ea"/>
        <a:cs typeface="+mn-cs"/>
      </a:defRPr>
    </a:lvl8pPr>
    <a:lvl9pPr marL="3657600" algn="l" defTabSz="914400" rtl="0" eaLnBrk="1" latinLnBrk="0" hangingPunct="1">
      <a:defRPr sz="1200" u="sng" kern="1200">
        <a:solidFill>
          <a:schemeClr val="tx1"/>
        </a:solidFill>
        <a:latin typeface="Microsoft Sans Serif"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walter" initials="b" lastIdx="3" clrIdx="0"/>
  <p:cmAuthor id="1" name="Simulware" initials="S" lastIdx="0" clrIdx="1"/>
  <p:cmAuthor id="2" name="Tarik Derrough" initials="TD" lastIdx="17" clrIdx="2">
    <p:extLst>
      <p:ext uri="{19B8F6BF-5375-455C-9EA6-DF929625EA0E}">
        <p15:presenceInfo xmlns:p15="http://schemas.microsoft.com/office/powerpoint/2012/main" userId="S-1-5-21-3732144185-4277010889-2338737342-9640" providerId="AD"/>
      </p:ext>
    </p:extLst>
  </p:cmAuthor>
  <p:cmAuthor id="3" name="Laura Espinosa" initials="LE" lastIdx="8" clrIdx="3">
    <p:extLst>
      <p:ext uri="{19B8F6BF-5375-455C-9EA6-DF929625EA0E}">
        <p15:presenceInfo xmlns:p15="http://schemas.microsoft.com/office/powerpoint/2012/main" userId="S-1-5-21-3732144185-4277010889-2338737342-16042" providerId="AD"/>
      </p:ext>
    </p:extLst>
  </p:cmAuthor>
  <p:cmAuthor id="4" name="Leonidas Alexakis" initials="LA" lastIdx="14" clrIdx="4">
    <p:extLst>
      <p:ext uri="{19B8F6BF-5375-455C-9EA6-DF929625EA0E}">
        <p15:presenceInfo xmlns:p15="http://schemas.microsoft.com/office/powerpoint/2012/main" userId="S-1-5-21-3732144185-4277010889-2338737342-23834" providerId="AD"/>
      </p:ext>
    </p:extLst>
  </p:cmAuthor>
  <p:cmAuthor id="5" name="EOC Manager" initials="EM" lastIdx="3" clrIdx="5">
    <p:extLst>
      <p:ext uri="{19B8F6BF-5375-455C-9EA6-DF929625EA0E}">
        <p15:presenceInfo xmlns:p15="http://schemas.microsoft.com/office/powerpoint/2012/main" userId="S-1-5-21-3732144185-4277010889-2338737342-1945" providerId="AD"/>
      </p:ext>
    </p:extLst>
  </p:cmAuthor>
  <p:cmAuthor id="6" name="Alice Friaux" initials="AF" lastIdx="5" clrIdx="6">
    <p:extLst>
      <p:ext uri="{19B8F6BF-5375-455C-9EA6-DF929625EA0E}">
        <p15:presenceInfo xmlns:p15="http://schemas.microsoft.com/office/powerpoint/2012/main" userId="S-1-5-21-3732144185-4277010889-2338737342-93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69AE23"/>
    <a:srgbClr val="F7F7F7"/>
    <a:srgbClr val="71DAFF"/>
    <a:srgbClr val="BEBEBE"/>
    <a:srgbClr val="F0F0F0"/>
    <a:srgbClr val="C1E1FB"/>
    <a:srgbClr val="FE6A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69" autoAdjust="0"/>
    <p:restoredTop sz="50785" autoAdjust="0"/>
  </p:normalViewPr>
  <p:slideViewPr>
    <p:cSldViewPr>
      <p:cViewPr varScale="1">
        <p:scale>
          <a:sx n="35" d="100"/>
          <a:sy n="35" d="100"/>
        </p:scale>
        <p:origin x="1236" y="36"/>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p:cViewPr>
        <p:scale>
          <a:sx n="66" d="100"/>
          <a:sy n="66" d="100"/>
        </p:scale>
        <p:origin x="2376" y="-256"/>
      </p:cViewPr>
      <p:guideLst>
        <p:guide orient="horz" pos="3127"/>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4" dt="2019-11-14T13:47:32.737" idx="12">
    <p:pos x="10" y="10"/>
    <p:text>to be aligned with definition in the intro</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6" dt="2020-11-06T13:53:54.473" idx="1">
    <p:pos x="10" y="10"/>
    <p:text/>
    <p:extLst>
      <p:ext uri="{C676402C-5697-4E1C-873F-D02D1690AC5C}">
        <p15:threadingInfo xmlns:p15="http://schemas.microsoft.com/office/powerpoint/2012/main" timeZoneBias="-60"/>
      </p:ext>
    </p:extLst>
  </p:cm>
  <p:cm authorId="6" dt="2020-11-06T13:54:01.222" idx="2">
    <p:pos x="4933" y="3918"/>
    <p:text>To know more about migrants health in the EU:</p:text>
    <p:extLst>
      <p:ext uri="{C676402C-5697-4E1C-873F-D02D1690AC5C}">
        <p15:threadingInfo xmlns:p15="http://schemas.microsoft.com/office/powerpoint/2012/main" timeZoneBias="-60"/>
      </p:ext>
    </p:extLst>
  </p:cm>
  <p:cm authorId="6" dt="2020-11-06T13:55:04.197" idx="3">
    <p:pos x="4933" y="4031"/>
    <p:text>https://www.ecdc.europa.eu/en/migrant-health</p:text>
    <p:extLst>
      <p:ext uri="{C676402C-5697-4E1C-873F-D02D1690AC5C}">
        <p15:threadingInfo xmlns:p15="http://schemas.microsoft.com/office/powerpoint/2012/main" timeZoneBias="-60">
          <p15:parentCm authorId="6" idx="2"/>
        </p15:threadingInfo>
      </p:ext>
    </p:extLst>
  </p:cm>
  <p:cm authorId="6" dt="2020-11-09T11:10:13.289" idx="5">
    <p:pos x="4933" y="4144"/>
    <p:text>Other online courses</p:text>
    <p:extLst>
      <p:ext uri="{C676402C-5697-4E1C-873F-D02D1690AC5C}">
        <p15:threadingInfo xmlns:p15="http://schemas.microsoft.com/office/powerpoint/2012/main" timeZoneBias="-60">
          <p15:parentCm authorId="6" idx="2"/>
        </p15:threadingInfo>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6" dt="2020-11-09T09:50:12.478" idx="4">
    <p:pos x="4352" y="2188"/>
    <p:text>Add them in the resources</p:text>
    <p:extLst>
      <p:ext uri="{C676402C-5697-4E1C-873F-D02D1690AC5C}">
        <p15:threadingInfo xmlns:p15="http://schemas.microsoft.com/office/powerpoint/2012/main" timeZoneBias="-6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4" dt="2020-01-16T10:16:29.129" idx="14">
    <p:pos x="899" y="1609"/>
    <p:text>Yes: Wrong answer because the analysis should not only include information on the item of interest but include information on the background information and context surrounding the event.</p:text>
    <p:extLst mod="1">
      <p:ext uri="{C676402C-5697-4E1C-873F-D02D1690AC5C}">
        <p15:threadingInfo xmlns:p15="http://schemas.microsoft.com/office/powerpoint/2012/main" timeZoneBias="-60"/>
      </p:ext>
    </p:extLst>
  </p:cm>
  <p:cm authorId="2" dt="2020-01-21T08:53:25.494" idx="17">
    <p:pos x="1841" y="3466"/>
    <p:text>The analysis should lead the epidemic intelligence team to have a global overview of the event in terms of time, place and person as well as on the context surronding the event. The outcome of the analysis should dictate the furter steps to be taken to gain further understanding, provide an assessment and guide management options to respond to the event.</p:text>
    <p:extLst>
      <p:ext uri="{C676402C-5697-4E1C-873F-D02D1690AC5C}">
        <p15:threadingInfo xmlns:p15="http://schemas.microsoft.com/office/powerpoint/2012/main" timeZoneBias="-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3" name="Rectangle 3"/>
          <p:cNvSpPr>
            <a:spLocks noGrp="1" noChangeArrowheads="1"/>
          </p:cNvSpPr>
          <p:nvPr>
            <p:ph type="dt" sz="quarter"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4" name="Rectangle 4"/>
          <p:cNvSpPr>
            <a:spLocks noGrp="1" noChangeArrowheads="1"/>
          </p:cNvSpPr>
          <p:nvPr>
            <p:ph type="ftr" sz="quarter" idx="2"/>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5" name="Rectangle 5"/>
          <p:cNvSpPr>
            <a:spLocks noGrp="1" noChangeArrowheads="1"/>
          </p:cNvSpPr>
          <p:nvPr>
            <p:ph type="sldNum" sz="quarter" idx="3"/>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E5F18FF9-29BD-4535-B5C9-375A218A0C70}" type="slidenum">
              <a:rPr lang="it-IT"/>
              <a:pPr>
                <a:defRPr/>
              </a:pPr>
              <a:t>‹#›</a:t>
            </a:fld>
            <a:endParaRPr lang="it-IT"/>
          </a:p>
        </p:txBody>
      </p:sp>
    </p:spTree>
    <p:extLst>
      <p:ext uri="{BB962C8B-B14F-4D97-AF65-F5344CB8AC3E}">
        <p14:creationId xmlns:p14="http://schemas.microsoft.com/office/powerpoint/2010/main" val="30810540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3" name="Rectangle 3"/>
          <p:cNvSpPr>
            <a:spLocks noGrp="1" noChangeArrowheads="1"/>
          </p:cNvSpPr>
          <p:nvPr>
            <p:ph type="dt"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25604" name="Rectangle 4"/>
          <p:cNvSpPr>
            <a:spLocks noGrp="1" noRot="1" noChangeAspect="1" noChangeArrowheads="1" noTextEdit="1"/>
          </p:cNvSpPr>
          <p:nvPr>
            <p:ph type="sldImg" idx="2"/>
          </p:nvPr>
        </p:nvSpPr>
        <p:spPr bwMode="auto">
          <a:xfrm>
            <a:off x="468313" y="744538"/>
            <a:ext cx="5862637" cy="3722687"/>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679293" y="4715788"/>
            <a:ext cx="5439089" cy="446667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61446" name="Rectangle 6"/>
          <p:cNvSpPr>
            <a:spLocks noGrp="1" noChangeArrowheads="1"/>
          </p:cNvSpPr>
          <p:nvPr>
            <p:ph type="ftr" sz="quarter" idx="4"/>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7" name="Rectangle 7"/>
          <p:cNvSpPr>
            <a:spLocks noGrp="1" noChangeArrowheads="1"/>
          </p:cNvSpPr>
          <p:nvPr>
            <p:ph type="sldNum" sz="quarter" idx="5"/>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0FC31188-EB0F-41C4-A4E2-ADE25AA12F0C}" type="slidenum">
              <a:rPr lang="it-IT"/>
              <a:pPr>
                <a:defRPr/>
              </a:pPr>
              <a:t>‹#›</a:t>
            </a:fld>
            <a:endParaRPr lang="it-IT"/>
          </a:p>
        </p:txBody>
      </p:sp>
    </p:spTree>
    <p:extLst>
      <p:ext uri="{BB962C8B-B14F-4D97-AF65-F5344CB8AC3E}">
        <p14:creationId xmlns:p14="http://schemas.microsoft.com/office/powerpoint/2010/main" val="34524863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vaccine-schedule.ecdc.europa.eu/"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www.who.int/teams/immunization-vaccines-and-biologicals/policies/who-recommendations-for-routine-immunization---summary-tables"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r>
              <a:rPr lang="it-IT" dirty="0" smtClean="0"/>
              <a:t>First info: ITEM</a:t>
            </a:r>
          </a:p>
          <a:p>
            <a:endParaRPr lang="it-IT" b="1" dirty="0" smtClean="0"/>
          </a:p>
          <a:p>
            <a:r>
              <a:rPr lang="it-IT" b="1" dirty="0" smtClean="0"/>
              <a:t>- ITEM (cases, outbreaks, rumors)</a:t>
            </a:r>
          </a:p>
          <a:p>
            <a:r>
              <a:rPr lang="it-IT" b="1" dirty="0" smtClean="0"/>
              <a:t>- SIGNAL: </a:t>
            </a:r>
          </a:p>
          <a:p>
            <a:r>
              <a:rPr lang="it-IT" b="1" dirty="0" smtClean="0"/>
              <a:t>- EVENT: reported at the RT</a:t>
            </a:r>
          </a:p>
          <a:p>
            <a:r>
              <a:rPr lang="it-IT" b="1" dirty="0" smtClean="0"/>
              <a:t>- </a:t>
            </a:r>
            <a:r>
              <a:rPr lang="it-IT" b="1" dirty="0" smtClean="0"/>
              <a:t>THREAT: </a:t>
            </a:r>
            <a:r>
              <a:rPr lang="it-IT" b="1" dirty="0" smtClean="0"/>
              <a:t>IHR criteria</a:t>
            </a:r>
          </a:p>
          <a:p>
            <a:endParaRPr lang="it-IT" b="1" dirty="0" smtClean="0"/>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1</a:t>
            </a:fld>
            <a:endParaRPr lang="it-IT" smtClean="0"/>
          </a:p>
        </p:txBody>
      </p:sp>
    </p:spTree>
    <p:extLst>
      <p:ext uri="{BB962C8B-B14F-4D97-AF65-F5344CB8AC3E}">
        <p14:creationId xmlns:p14="http://schemas.microsoft.com/office/powerpoint/2010/main" val="2568483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kern="1200" dirty="0" smtClean="0">
              <a:solidFill>
                <a:schemeClr val="tx1"/>
              </a:solidFill>
              <a:effectLst/>
              <a:latin typeface="Arial" charset="0"/>
              <a:ea typeface="+mn-ea"/>
              <a:cs typeface="+mn-cs"/>
            </a:endParaRPr>
          </a:p>
          <a:p>
            <a:r>
              <a:rPr lang="en-GB" sz="1200" b="0" i="0" kern="1200" dirty="0" smtClean="0">
                <a:solidFill>
                  <a:schemeClr val="tx1"/>
                </a:solidFill>
                <a:effectLst/>
                <a:latin typeface="Arial" charset="0"/>
                <a:ea typeface="+mn-ea"/>
                <a:cs typeface="+mn-cs"/>
              </a:rPr>
              <a:t>A </a:t>
            </a:r>
            <a:r>
              <a:rPr lang="en-GB" sz="1200" b="0" i="0" kern="1200" dirty="0" smtClean="0">
                <a:solidFill>
                  <a:schemeClr val="tx1"/>
                </a:solidFill>
                <a:effectLst/>
                <a:latin typeface="Arial" charset="0"/>
                <a:ea typeface="+mn-ea"/>
                <a:cs typeface="+mn-cs"/>
              </a:rPr>
              <a:t>typical </a:t>
            </a:r>
            <a:r>
              <a:rPr lang="en-GB" sz="1200" b="0" i="0" kern="1200" dirty="0" smtClean="0">
                <a:solidFill>
                  <a:schemeClr val="tx1"/>
                </a:solidFill>
                <a:effectLst/>
                <a:latin typeface="Arial" charset="0"/>
                <a:ea typeface="+mn-ea"/>
                <a:cs typeface="+mn-cs"/>
              </a:rPr>
              <a:t>example of this dimension is</a:t>
            </a:r>
            <a:r>
              <a:rPr lang="en-GB" sz="1200" b="0" i="0" kern="1200" baseline="0" dirty="0" smtClean="0">
                <a:solidFill>
                  <a:schemeClr val="tx1"/>
                </a:solidFill>
                <a:effectLst/>
                <a:latin typeface="Arial" charset="0"/>
                <a:ea typeface="+mn-ea"/>
                <a:cs typeface="+mn-cs"/>
              </a:rPr>
              <a:t> the migrants’ health. </a:t>
            </a:r>
            <a:endParaRPr lang="en-GB" sz="1200" b="0" i="0" kern="1200" dirty="0" smtClean="0">
              <a:solidFill>
                <a:schemeClr val="tx1"/>
              </a:solidFill>
              <a:effectLst/>
              <a:latin typeface="Arial" charset="0"/>
              <a:ea typeface="+mn-ea"/>
              <a:cs typeface="+mn-cs"/>
            </a:endParaRPr>
          </a:p>
          <a:p>
            <a:r>
              <a:rPr lang="en-GB" sz="1200" b="0" i="0" kern="1200" dirty="0" smtClean="0">
                <a:solidFill>
                  <a:schemeClr val="tx1"/>
                </a:solidFill>
                <a:effectLst/>
                <a:latin typeface="Arial" charset="0"/>
                <a:ea typeface="+mn-ea"/>
                <a:cs typeface="+mn-cs"/>
              </a:rPr>
              <a:t>There</a:t>
            </a:r>
            <a:r>
              <a:rPr lang="en-GB" sz="1200" b="0" i="0" kern="1200" baseline="0" dirty="0" smtClean="0">
                <a:solidFill>
                  <a:schemeClr val="tx1"/>
                </a:solidFill>
                <a:effectLst/>
                <a:latin typeface="Arial" charset="0"/>
                <a:ea typeface="+mn-ea"/>
                <a:cs typeface="+mn-cs"/>
              </a:rPr>
              <a:t> have been i</a:t>
            </a:r>
            <a:r>
              <a:rPr lang="en-GB" sz="1200" b="0" i="0" kern="1200" dirty="0" smtClean="0">
                <a:solidFill>
                  <a:schemeClr val="tx1"/>
                </a:solidFill>
                <a:effectLst/>
                <a:latin typeface="Arial" charset="0"/>
                <a:ea typeface="+mn-ea"/>
                <a:cs typeface="+mn-cs"/>
              </a:rPr>
              <a:t>ncreased rates of migration to and within the EU in recent years. </a:t>
            </a:r>
          </a:p>
          <a:p>
            <a:endParaRPr lang="en-GB" sz="1200" b="0" i="0" kern="1200" dirty="0" smtClean="0">
              <a:solidFill>
                <a:schemeClr val="tx1"/>
              </a:solidFill>
              <a:effectLst/>
              <a:latin typeface="Arial" charset="0"/>
              <a:ea typeface="+mn-ea"/>
              <a:cs typeface="+mn-cs"/>
            </a:endParaRPr>
          </a:p>
          <a:p>
            <a:r>
              <a:rPr lang="en-GB" dirty="0" smtClean="0"/>
              <a:t>Some subgroups of migrants, including refugees, asylum seekers, and irregular migrants are particularly vulnerable to infectious diseases and may have worse health outcomes than the host population. In a number of EU/EEA Member States, subgroups of migrant populations are disproportionately affected by infectious diseases such as tuberculosis, HIV, and hepatitis B and C. Immunisation coverage can be low in their country of origin,</a:t>
            </a:r>
            <a:r>
              <a:rPr lang="en-GB" baseline="0" dirty="0" smtClean="0"/>
              <a:t> making them more</a:t>
            </a:r>
            <a:r>
              <a:rPr lang="en-GB" dirty="0" smtClean="0"/>
              <a:t> susceptible to vaccine-preventable diseases (measles, mumps, rubella, diphtheria, tetanus, pertussis, polio).  </a:t>
            </a:r>
          </a:p>
          <a:p>
            <a:r>
              <a:rPr lang="en-GB" dirty="0" smtClean="0"/>
              <a:t>Many factors can explain their vulnerability. </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10</a:t>
            </a:fld>
            <a:endParaRPr lang="it-IT"/>
          </a:p>
        </p:txBody>
      </p:sp>
    </p:spTree>
    <p:extLst>
      <p:ext uri="{BB962C8B-B14F-4D97-AF65-F5344CB8AC3E}">
        <p14:creationId xmlns:p14="http://schemas.microsoft.com/office/powerpoint/2010/main" val="22516293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Analysing migrants’ health mean to analyse</a:t>
            </a:r>
            <a:r>
              <a:rPr lang="en-GB" baseline="0" dirty="0" smtClean="0"/>
              <a:t> all the factors that can impact their vulnerability: </a:t>
            </a:r>
          </a:p>
          <a:p>
            <a:endParaRPr lang="en-GB" sz="1200" u="none" baseline="0" dirty="0" smtClean="0"/>
          </a:p>
          <a:p>
            <a:pPr marL="171450" indent="-171450">
              <a:buFont typeface="Arial" panose="020B0604020202020204" pitchFamily="34" charset="0"/>
              <a:buChar char="•"/>
            </a:pPr>
            <a:r>
              <a:rPr lang="en-GB" sz="1200" u="none" baseline="0" dirty="0" smtClean="0"/>
              <a:t>The </a:t>
            </a:r>
            <a:r>
              <a:rPr lang="en-GB" sz="1200" u="none" dirty="0" smtClean="0"/>
              <a:t>demographic profile in their</a:t>
            </a:r>
            <a:r>
              <a:rPr lang="en-GB" sz="1200" u="none" baseline="0" dirty="0" smtClean="0"/>
              <a:t> country of origin as well as the</a:t>
            </a:r>
            <a:r>
              <a:rPr lang="en-GB" sz="1200" u="none" dirty="0" smtClean="0"/>
              <a:t> patterns of disease and health </a:t>
            </a:r>
            <a:r>
              <a:rPr lang="en-GB" sz="1200" u="none" dirty="0" smtClean="0"/>
              <a:t>systems</a:t>
            </a:r>
            <a:endParaRPr lang="en-GB" sz="1200" u="none" dirty="0" smtClean="0"/>
          </a:p>
          <a:p>
            <a:pPr marL="171450" indent="-171450" algn="l">
              <a:buFont typeface="Arial" panose="020B0604020202020204" pitchFamily="34" charset="0"/>
              <a:buChar char="•"/>
            </a:pPr>
            <a:r>
              <a:rPr lang="en-GB" sz="1200" u="none" dirty="0" smtClean="0"/>
              <a:t>Their</a:t>
            </a:r>
            <a:r>
              <a:rPr lang="en-GB" sz="1200" u="none" baseline="0" dirty="0" smtClean="0"/>
              <a:t> migration journey if it implied </a:t>
            </a:r>
            <a:r>
              <a:rPr lang="en-GB" sz="1200" u="none" dirty="0" smtClean="0"/>
              <a:t>high-risk behaviour, exposure to dangers or overcrowd.</a:t>
            </a:r>
            <a:r>
              <a:rPr lang="en-GB" sz="1200" u="none" baseline="0" dirty="0" smtClean="0"/>
              <a:t> </a:t>
            </a:r>
            <a:endParaRPr lang="en-GB" sz="1200" u="none" dirty="0" smtClean="0"/>
          </a:p>
          <a:p>
            <a:pPr marL="171450" indent="-171450" algn="l">
              <a:buFont typeface="Arial" panose="020B0604020202020204" pitchFamily="34" charset="0"/>
              <a:buChar char="•"/>
            </a:pPr>
            <a:r>
              <a:rPr lang="en-GB" sz="1200" u="none" dirty="0" smtClean="0"/>
              <a:t>Their living conditions in the host countries (such as reception centres, overcrowding or shared accommodation</a:t>
            </a:r>
            <a:r>
              <a:rPr lang="en-GB" sz="1200" u="none" dirty="0" smtClean="0"/>
              <a:t>)</a:t>
            </a:r>
            <a:endParaRPr lang="en-GB" sz="1200" u="none" dirty="0" smtClean="0"/>
          </a:p>
          <a:p>
            <a:pPr marL="171450" indent="-171450" algn="l">
              <a:buFont typeface="Arial" panose="020B0604020202020204" pitchFamily="34" charset="0"/>
              <a:buChar char="•"/>
            </a:pPr>
            <a:r>
              <a:rPr lang="en-GB" sz="1200" u="none" dirty="0" smtClean="0"/>
              <a:t>The</a:t>
            </a:r>
            <a:r>
              <a:rPr lang="en-GB" dirty="0"/>
              <a:t> </a:t>
            </a:r>
            <a:r>
              <a:rPr lang="en-GB" sz="1200" u="none" baseline="0" dirty="0" smtClean="0"/>
              <a:t>e</a:t>
            </a:r>
            <a:r>
              <a:rPr lang="en-GB" sz="1200" u="none" dirty="0" smtClean="0"/>
              <a:t>conomic </a:t>
            </a:r>
            <a:r>
              <a:rPr lang="en-GB" sz="1200" u="none" dirty="0" smtClean="0"/>
              <a:t>barriers in the host countries that might limit or prevent their access to healthcare services </a:t>
            </a:r>
          </a:p>
          <a:p>
            <a:pPr marL="171450" indent="-171450">
              <a:buFont typeface="Arial" panose="020B0604020202020204" pitchFamily="34" charset="0"/>
              <a:buChar char="•"/>
            </a:pPr>
            <a:r>
              <a:rPr lang="en-GB" sz="1200" u="none" dirty="0" smtClean="0"/>
              <a:t>Some social factors including stigma, discrimination and </a:t>
            </a:r>
            <a:r>
              <a:rPr lang="en-GB" dirty="0" smtClean="0"/>
              <a:t>isolation, and </a:t>
            </a:r>
            <a:r>
              <a:rPr lang="en-GB" dirty="0"/>
              <a:t>finally</a:t>
            </a:r>
            <a:endParaRPr lang="en-GB" sz="1200" u="none" dirty="0" smtClean="0"/>
          </a:p>
          <a:p>
            <a:pPr marL="171450" indent="-171450" algn="l">
              <a:buFont typeface="Arial" panose="020B0604020202020204" pitchFamily="34" charset="0"/>
              <a:buChar char="•"/>
            </a:pPr>
            <a:r>
              <a:rPr lang="en-GB" sz="1200" u="none" baseline="0" dirty="0" smtClean="0"/>
              <a:t>the </a:t>
            </a:r>
            <a:r>
              <a:rPr lang="en-GB" sz="1200" u="none" baseline="0" dirty="0" smtClean="0"/>
              <a:t>c</a:t>
            </a:r>
            <a:r>
              <a:rPr lang="en-GB" sz="1200" u="none" dirty="0" smtClean="0"/>
              <a:t>ultural and legal barriers</a:t>
            </a:r>
            <a:r>
              <a:rPr lang="en-GB" sz="1200" u="none" baseline="0" dirty="0" smtClean="0"/>
              <a:t> that might affect their entitlement </a:t>
            </a:r>
            <a:r>
              <a:rPr lang="en-GB" sz="1200" u="none" dirty="0" smtClean="0"/>
              <a:t>to </a:t>
            </a:r>
            <a:r>
              <a:rPr lang="en-GB" sz="1200" u="none" dirty="0" smtClean="0"/>
              <a:t>healthcare</a:t>
            </a:r>
            <a:endParaRPr lang="en-GB" sz="1200" u="none" dirty="0" smtClean="0"/>
          </a:p>
          <a:p>
            <a:pPr algn="l"/>
            <a:endParaRPr lang="en-GB" u="none" dirty="0" smtClean="0"/>
          </a:p>
          <a:p>
            <a:pPr algn="l"/>
            <a:r>
              <a:rPr lang="en-GB" u="none" dirty="0" smtClean="0"/>
              <a:t>This </a:t>
            </a:r>
            <a:r>
              <a:rPr lang="en-GB" u="none" dirty="0" smtClean="0"/>
              <a:t>example shows how much political and economical context have an impact on a population’s health.</a:t>
            </a:r>
            <a:endParaRPr lang="en-GB" sz="1200" u="none"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11</a:t>
            </a:fld>
            <a:endParaRPr lang="it-IT"/>
          </a:p>
        </p:txBody>
      </p:sp>
    </p:spTree>
    <p:extLst>
      <p:ext uri="{BB962C8B-B14F-4D97-AF65-F5344CB8AC3E}">
        <p14:creationId xmlns:p14="http://schemas.microsoft.com/office/powerpoint/2010/main" val="30185514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l" defTabSz="820738" rtl="0" eaLnBrk="0" fontAlgn="base" latinLnBrk="0" hangingPunct="0">
              <a:lnSpc>
                <a:spcPct val="100000"/>
              </a:lnSpc>
              <a:spcBef>
                <a:spcPct val="50000"/>
              </a:spcBef>
              <a:spcAft>
                <a:spcPct val="0"/>
              </a:spcAft>
              <a:buClr>
                <a:srgbClr val="B22C1B"/>
              </a:buClr>
              <a:buSzPct val="80000"/>
              <a:buFontTx/>
              <a:buNone/>
              <a:tabLst>
                <a:tab pos="341313" algn="l"/>
                <a:tab pos="1150938" algn="l"/>
              </a:tabLst>
              <a:defRPr/>
            </a:pPr>
            <a:r>
              <a:rPr lang="en-GB" dirty="0" smtClean="0"/>
              <a:t>[</a:t>
            </a:r>
            <a:r>
              <a:rPr lang="en-GB" b="1" dirty="0" smtClean="0"/>
              <a:t>AUDIO: </a:t>
            </a:r>
            <a:r>
              <a:rPr lang="en-GB" sz="1200" b="0" u="none" dirty="0" smtClean="0">
                <a:solidFill>
                  <a:srgbClr val="000000"/>
                </a:solidFill>
                <a:latin typeface="Arial" charset="0"/>
                <a:cs typeface="Times New Roman" pitchFamily="18" charset="0"/>
              </a:rPr>
              <a:t>text from the slide]</a:t>
            </a:r>
            <a:endParaRPr lang="en-GB" sz="1200" b="0" u="none" dirty="0" smtClean="0">
              <a:solidFill>
                <a:srgbClr val="000000"/>
              </a:solidFill>
              <a:latin typeface="Arial"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12</a:t>
            </a:fld>
            <a:endParaRPr lang="it-IT"/>
          </a:p>
        </p:txBody>
      </p:sp>
    </p:spTree>
    <p:extLst>
      <p:ext uri="{BB962C8B-B14F-4D97-AF65-F5344CB8AC3E}">
        <p14:creationId xmlns:p14="http://schemas.microsoft.com/office/powerpoint/2010/main" val="16327673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smtClean="0">
                <a:solidFill>
                  <a:schemeClr val="tx1"/>
                </a:solidFill>
                <a:effectLst/>
                <a:latin typeface="Arial" charset="0"/>
                <a:ea typeface="+mn-ea"/>
                <a:cs typeface="+mn-cs"/>
              </a:rPr>
              <a:t>[AUDIO or TEXT to ADD to the POP-UP]</a:t>
            </a:r>
          </a:p>
          <a:p>
            <a:r>
              <a:rPr lang="en-GB" sz="1200" b="0" i="0" kern="1200" dirty="0" err="1" smtClean="0">
                <a:solidFill>
                  <a:schemeClr val="tx1"/>
                </a:solidFill>
                <a:effectLst/>
                <a:latin typeface="Arial" charset="0"/>
                <a:ea typeface="+mn-ea"/>
                <a:cs typeface="+mn-cs"/>
              </a:rPr>
              <a:t>VectorNet</a:t>
            </a:r>
            <a:r>
              <a:rPr lang="en-GB" sz="1200" b="0" i="0" kern="1200" dirty="0" smtClean="0">
                <a:solidFill>
                  <a:schemeClr val="tx1"/>
                </a:solidFill>
                <a:effectLst/>
                <a:latin typeface="Arial" charset="0"/>
                <a:ea typeface="+mn-ea"/>
                <a:cs typeface="+mn-cs"/>
              </a:rPr>
              <a:t> </a:t>
            </a:r>
            <a:r>
              <a:rPr lang="en-GB" sz="1200" b="0" i="0" kern="1200" dirty="0" smtClean="0">
                <a:solidFill>
                  <a:schemeClr val="tx1"/>
                </a:solidFill>
                <a:effectLst/>
                <a:latin typeface="Arial" charset="0"/>
                <a:ea typeface="+mn-ea"/>
                <a:cs typeface="+mn-cs"/>
              </a:rPr>
              <a:t>is a joint initiative of the European Food Safety Authority (EFSA) and the European Centre for Disease Prevention and Control (ECDC). </a:t>
            </a:r>
          </a:p>
          <a:p>
            <a:r>
              <a:rPr lang="en-GB" sz="1200" b="0" i="0" kern="1200" dirty="0" err="1" smtClean="0">
                <a:solidFill>
                  <a:schemeClr val="tx1"/>
                </a:solidFill>
                <a:effectLst/>
                <a:latin typeface="Arial" charset="0"/>
                <a:ea typeface="+mn-ea"/>
                <a:cs typeface="+mn-cs"/>
              </a:rPr>
              <a:t>VectorNet</a:t>
            </a:r>
            <a:r>
              <a:rPr lang="en-GB" sz="1200" b="0" i="0" kern="1200" dirty="0" smtClean="0">
                <a:solidFill>
                  <a:schemeClr val="tx1"/>
                </a:solidFill>
                <a:effectLst/>
                <a:latin typeface="Arial" charset="0"/>
                <a:ea typeface="+mn-ea"/>
                <a:cs typeface="+mn-cs"/>
              </a:rPr>
              <a:t> supports the collection of data on vectors and pathogens in vectors, related to both animal and human health. </a:t>
            </a:r>
          </a:p>
          <a:p>
            <a:r>
              <a:rPr lang="en-GB" sz="1200" b="0" i="0" kern="1200" dirty="0" smtClean="0">
                <a:solidFill>
                  <a:schemeClr val="tx1"/>
                </a:solidFill>
                <a:effectLst/>
                <a:latin typeface="Arial" charset="0"/>
                <a:ea typeface="+mn-ea"/>
                <a:cs typeface="+mn-cs"/>
              </a:rPr>
              <a:t>ECDC and EFSA maintain a common database on the presence and distribution of vectors and pathogens in vectors in Europe and the Mediterranean basin, through developing a network of experts and organisations from the medical and veterinary domains. </a:t>
            </a:r>
          </a:p>
          <a:p>
            <a:r>
              <a:rPr lang="en-GB" sz="1200" b="0" i="0" kern="1200" dirty="0" smtClean="0">
                <a:solidFill>
                  <a:schemeClr val="tx1"/>
                </a:solidFill>
                <a:effectLst/>
                <a:latin typeface="Arial" charset="0"/>
                <a:ea typeface="+mn-ea"/>
                <a:cs typeface="+mn-cs"/>
              </a:rPr>
              <a:t>The project</a:t>
            </a:r>
            <a:r>
              <a:rPr lang="en-GB" sz="1200" b="0" i="0" kern="1200" baseline="0" dirty="0" smtClean="0">
                <a:solidFill>
                  <a:schemeClr val="tx1"/>
                </a:solidFill>
                <a:effectLst/>
                <a:latin typeface="Arial" charset="0"/>
                <a:ea typeface="+mn-ea"/>
                <a:cs typeface="+mn-cs"/>
              </a:rPr>
              <a:t> </a:t>
            </a:r>
            <a:r>
              <a:rPr lang="en-GB" sz="1200" b="0" i="0" kern="1200" dirty="0" smtClean="0">
                <a:solidFill>
                  <a:schemeClr val="tx1"/>
                </a:solidFill>
                <a:effectLst/>
                <a:latin typeface="Arial" charset="0"/>
                <a:ea typeface="+mn-ea"/>
                <a:cs typeface="+mn-cs"/>
              </a:rPr>
              <a:t>contribute to improving preparedness and response for vector-borne diseases in the European Union</a:t>
            </a:r>
            <a:r>
              <a:rPr lang="en-GB" sz="1200" b="0" i="0" kern="1200" baseline="0" dirty="0" smtClean="0">
                <a:solidFill>
                  <a:schemeClr val="tx1"/>
                </a:solidFill>
                <a:effectLst/>
                <a:latin typeface="Arial" charset="0"/>
                <a:ea typeface="+mn-ea"/>
                <a:cs typeface="+mn-cs"/>
              </a:rPr>
              <a:t> and allows to have up-to-date information of the presence of vectors in Europe.</a:t>
            </a:r>
            <a:endParaRPr lang="en-GB" sz="1200" b="0" i="0" kern="1200" dirty="0" smtClean="0">
              <a:solidFill>
                <a:schemeClr val="tx1"/>
              </a:solidFill>
              <a:effectLst/>
              <a:latin typeface="Arial" charset="0"/>
              <a:ea typeface="+mn-ea"/>
              <a:cs typeface="+mn-cs"/>
            </a:endParaRP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13</a:t>
            </a:fld>
            <a:endParaRPr lang="it-IT"/>
          </a:p>
        </p:txBody>
      </p:sp>
    </p:spTree>
    <p:extLst>
      <p:ext uri="{BB962C8B-B14F-4D97-AF65-F5344CB8AC3E}">
        <p14:creationId xmlns:p14="http://schemas.microsoft.com/office/powerpoint/2010/main" val="16019832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b="1" i="0" kern="1200" dirty="0" smtClean="0">
                <a:solidFill>
                  <a:schemeClr val="tx1"/>
                </a:solidFill>
                <a:effectLst/>
                <a:latin typeface="Arial" charset="0"/>
                <a:ea typeface="+mn-ea"/>
                <a:cs typeface="+mn-cs"/>
              </a:rPr>
              <a:t>[AUDIO </a:t>
            </a:r>
            <a:r>
              <a:rPr lang="en-GB" sz="1400" b="1" i="0" kern="1200" dirty="0" smtClean="0">
                <a:solidFill>
                  <a:schemeClr val="tx1"/>
                </a:solidFill>
                <a:effectLst/>
                <a:latin typeface="Arial" charset="0"/>
                <a:ea typeface="+mn-ea"/>
                <a:cs typeface="+mn-cs"/>
              </a:rPr>
              <a:t>or TEXT to</a:t>
            </a:r>
            <a:r>
              <a:rPr lang="en-GB" sz="1400" b="1" i="0" kern="1200" baseline="0" dirty="0" smtClean="0">
                <a:solidFill>
                  <a:schemeClr val="tx1"/>
                </a:solidFill>
                <a:effectLst/>
                <a:latin typeface="Arial" charset="0"/>
                <a:ea typeface="+mn-ea"/>
                <a:cs typeface="+mn-cs"/>
              </a:rPr>
              <a:t> ADD to the </a:t>
            </a:r>
            <a:r>
              <a:rPr lang="en-GB" sz="1400" b="1" i="0" kern="1200" baseline="0" dirty="0" smtClean="0">
                <a:solidFill>
                  <a:schemeClr val="tx1"/>
                </a:solidFill>
                <a:effectLst/>
                <a:latin typeface="Arial" charset="0"/>
                <a:ea typeface="+mn-ea"/>
                <a:cs typeface="+mn-cs"/>
              </a:rPr>
              <a:t>POP-UP]</a:t>
            </a:r>
            <a:endParaRPr lang="en-GB" sz="1400" b="1" i="0" kern="1200" dirty="0" smtClean="0">
              <a:solidFill>
                <a:schemeClr val="tx1"/>
              </a:solidFill>
              <a:effectLst/>
              <a:latin typeface="Arial" charset="0"/>
              <a:ea typeface="+mn-ea"/>
              <a:cs typeface="+mn-cs"/>
            </a:endParaRPr>
          </a:p>
          <a:p>
            <a:pPr marL="0" indent="0">
              <a:buNone/>
            </a:pPr>
            <a:r>
              <a:rPr lang="en-GB" sz="1200" dirty="0" smtClean="0"/>
              <a:t>ECDC publishes data on outbreaks of WNV infections among equids and birds, defined as one or more equid/ bird infected with WNV. </a:t>
            </a:r>
          </a:p>
          <a:p>
            <a:pPr marL="0" indent="0">
              <a:buNone/>
            </a:pPr>
            <a:r>
              <a:rPr lang="en-GB" sz="1200" dirty="0" smtClean="0"/>
              <a:t>Following a One Health approach, the maps aim at highlighting areas where WNV is circulating among humans and animals:</a:t>
            </a:r>
          </a:p>
          <a:p>
            <a:pPr marL="0" indent="0">
              <a:buNone/>
            </a:pPr>
            <a:r>
              <a:rPr lang="en-GB" sz="1200" dirty="0" smtClean="0"/>
              <a:t>1) Distribution of WNV outbreaks among equids and/or birds;</a:t>
            </a:r>
          </a:p>
          <a:p>
            <a:pPr marL="0" indent="0">
              <a:buNone/>
            </a:pPr>
            <a:r>
              <a:rPr lang="en-GB" sz="1200" dirty="0" smtClean="0"/>
              <a:t>2) Combined distribution of WNV infections among humans and outbreaks among equids and/or birds.</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14</a:t>
            </a:fld>
            <a:endParaRPr lang="it-IT"/>
          </a:p>
        </p:txBody>
      </p:sp>
    </p:spTree>
    <p:extLst>
      <p:ext uri="{BB962C8B-B14F-4D97-AF65-F5344CB8AC3E}">
        <p14:creationId xmlns:p14="http://schemas.microsoft.com/office/powerpoint/2010/main" val="11282359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r>
              <a:rPr lang="en-US" sz="1200" b="0" u="none" dirty="0" smtClean="0">
                <a:solidFill>
                  <a:srgbClr val="000000"/>
                </a:solidFill>
                <a:latin typeface="Arial" charset="0"/>
                <a:cs typeface="Times New Roman" pitchFamily="18" charset="0"/>
              </a:rPr>
              <a:t>The </a:t>
            </a:r>
            <a:r>
              <a:rPr lang="en-US" sz="1200" b="0" u="none" dirty="0" smtClean="0">
                <a:solidFill>
                  <a:srgbClr val="000000"/>
                </a:solidFill>
                <a:latin typeface="Arial" charset="0"/>
                <a:cs typeface="Times New Roman" pitchFamily="18" charset="0"/>
              </a:rPr>
              <a:t>EI should identify all the real/potential natural hazards that can influence the occurrence of an outbreak. Floods, earthquakes, tsunami, volcanic irruptions and hurricanes might have an direct or indirect impact on the spread of a disease.</a:t>
            </a:r>
            <a:r>
              <a:rPr lang="en-US" sz="1200" b="0" u="none" baseline="0" dirty="0" smtClean="0">
                <a:solidFill>
                  <a:srgbClr val="000000"/>
                </a:solidFill>
                <a:latin typeface="Arial" charset="0"/>
                <a:cs typeface="Times New Roman" pitchFamily="18" charset="0"/>
              </a:rPr>
              <a:t> </a:t>
            </a:r>
            <a:r>
              <a:rPr lang="en-US" sz="1200" b="0" u="none" dirty="0" smtClean="0">
                <a:solidFill>
                  <a:srgbClr val="000000"/>
                </a:solidFill>
                <a:latin typeface="Arial" charset="0"/>
                <a:cs typeface="Times New Roman" pitchFamily="18" charset="0"/>
              </a:rPr>
              <a:t>The EI should answer to the following question:</a:t>
            </a:r>
            <a:r>
              <a:rPr lang="en-US" sz="1200" b="0" u="none" baseline="0" dirty="0" smtClean="0">
                <a:solidFill>
                  <a:srgbClr val="000000"/>
                </a:solidFill>
                <a:latin typeface="Arial" charset="0"/>
                <a:cs typeface="Times New Roman" pitchFamily="18" charset="0"/>
              </a:rPr>
              <a:t> </a:t>
            </a:r>
            <a:r>
              <a:rPr lang="en-US" sz="1200" b="0" u="none" dirty="0" smtClean="0">
                <a:solidFill>
                  <a:srgbClr val="000000"/>
                </a:solidFill>
                <a:latin typeface="Arial" charset="0"/>
                <a:cs typeface="Times New Roman" pitchFamily="18" charset="0"/>
              </a:rPr>
              <a:t>Is there a natural hazards at the origin of an outbreak ?</a:t>
            </a:r>
            <a:r>
              <a:rPr lang="en-US" sz="1200" b="0" u="none" baseline="0" dirty="0" smtClean="0">
                <a:solidFill>
                  <a:srgbClr val="000000"/>
                </a:solidFill>
                <a:latin typeface="Arial" charset="0"/>
                <a:cs typeface="Times New Roman" pitchFamily="18" charset="0"/>
              </a:rPr>
              <a:t> </a:t>
            </a:r>
            <a:r>
              <a:rPr lang="en-US" sz="1200" b="0" u="none" dirty="0" smtClean="0">
                <a:solidFill>
                  <a:srgbClr val="000000"/>
                </a:solidFill>
                <a:latin typeface="Arial" charset="0"/>
                <a:cs typeface="Times New Roman" pitchFamily="18" charset="0"/>
              </a:rPr>
              <a:t>If yes, how can it affect the kinetic of the outbreak and the control measures?</a:t>
            </a:r>
            <a:endParaRPr lang="en-GB" sz="1200" b="0" u="none" dirty="0" smtClean="0">
              <a:solidFill>
                <a:srgbClr val="000000"/>
              </a:solidFill>
              <a:latin typeface="Arial"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15</a:t>
            </a:fld>
            <a:endParaRPr lang="it-IT"/>
          </a:p>
        </p:txBody>
      </p:sp>
    </p:spTree>
    <p:extLst>
      <p:ext uri="{BB962C8B-B14F-4D97-AF65-F5344CB8AC3E}">
        <p14:creationId xmlns:p14="http://schemas.microsoft.com/office/powerpoint/2010/main" val="30923487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25" y="733425"/>
            <a:ext cx="5862638" cy="3722688"/>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16</a:t>
            </a:fld>
            <a:endParaRPr lang="it-IT"/>
          </a:p>
        </p:txBody>
      </p:sp>
    </p:spTree>
    <p:extLst>
      <p:ext uri="{BB962C8B-B14F-4D97-AF65-F5344CB8AC3E}">
        <p14:creationId xmlns:p14="http://schemas.microsoft.com/office/powerpoint/2010/main" val="3865807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l" defTabSz="820738" rtl="0" eaLnBrk="0" fontAlgn="base" latinLnBrk="0" hangingPunct="0">
              <a:lnSpc>
                <a:spcPct val="100000"/>
              </a:lnSpc>
              <a:spcBef>
                <a:spcPct val="50000"/>
              </a:spcBef>
              <a:spcAft>
                <a:spcPct val="0"/>
              </a:spcAft>
              <a:buClr>
                <a:srgbClr val="B22C1B"/>
              </a:buClr>
              <a:buSzPct val="80000"/>
              <a:buFontTx/>
              <a:buNone/>
              <a:tabLst>
                <a:tab pos="341313" algn="l"/>
                <a:tab pos="1150938" algn="l"/>
              </a:tabLst>
              <a:defRPr/>
            </a:pPr>
            <a:r>
              <a:rPr lang="en-GB" sz="1200" u="none" dirty="0" smtClean="0"/>
              <a:t>Public </a:t>
            </a:r>
            <a:r>
              <a:rPr lang="en-GB" sz="1200" u="none" dirty="0" smtClean="0"/>
              <a:t>health emergency preparedness (PHEP) is the capability of a country to prevent, quickly respond to, and recover from health emergencies.</a:t>
            </a:r>
            <a:r>
              <a:rPr lang="en-GB" sz="1200" u="none" baseline="0" dirty="0" smtClean="0"/>
              <a:t> </a:t>
            </a:r>
          </a:p>
          <a:p>
            <a:pPr marL="0" marR="0" lvl="0" indent="0" algn="l" defTabSz="820738" rtl="0" eaLnBrk="0" fontAlgn="base" latinLnBrk="0" hangingPunct="0">
              <a:lnSpc>
                <a:spcPct val="100000"/>
              </a:lnSpc>
              <a:spcBef>
                <a:spcPct val="50000"/>
              </a:spcBef>
              <a:spcAft>
                <a:spcPct val="0"/>
              </a:spcAft>
              <a:buClr>
                <a:srgbClr val="B22C1B"/>
              </a:buClr>
              <a:buSzPct val="80000"/>
              <a:buFontTx/>
              <a:buNone/>
              <a:tabLst>
                <a:tab pos="341313" algn="l"/>
                <a:tab pos="1150938" algn="l"/>
              </a:tabLst>
              <a:defRPr/>
            </a:pPr>
            <a:endParaRPr lang="en-GB" sz="1200" u="none" dirty="0" smtClean="0"/>
          </a:p>
          <a:p>
            <a:pPr marL="287338" marR="0" lvl="0" indent="-287338"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r>
              <a:rPr lang="en-US" sz="1200" u="none" dirty="0" smtClean="0">
                <a:solidFill>
                  <a:srgbClr val="000000"/>
                </a:solidFill>
                <a:latin typeface="Arial" charset="0"/>
                <a:cs typeface="Times New Roman" pitchFamily="18" charset="0"/>
              </a:rPr>
              <a:t>The analysis should answer the following questions:</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US" sz="1200" u="none" dirty="0" smtClean="0">
                <a:solidFill>
                  <a:srgbClr val="000000"/>
                </a:solidFill>
                <a:latin typeface="Arial" charset="0"/>
                <a:cs typeface="Times New Roman" pitchFamily="18" charset="0"/>
              </a:rPr>
              <a:t>Is there a treatment for the disease? </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US" sz="1200" u="none" dirty="0" smtClean="0">
                <a:latin typeface="Arial" charset="0"/>
                <a:cs typeface="Times New Roman" pitchFamily="18" charset="0"/>
              </a:rPr>
              <a:t>Are control measures available? </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sz="1200" u="none" dirty="0" smtClean="0">
                <a:latin typeface="Arial" charset="0"/>
                <a:cs typeface="Times New Roman" pitchFamily="18" charset="0"/>
              </a:rPr>
              <a:t>Does the country have the means to implement them? </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sz="1200" u="none" dirty="0" smtClean="0">
                <a:latin typeface="Arial" charset="0"/>
                <a:cs typeface="Times New Roman" pitchFamily="18" charset="0"/>
              </a:rPr>
              <a:t>Does the affected population has access to the health care system?</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sz="1200" u="none" dirty="0" smtClean="0">
                <a:latin typeface="Arial" charset="0"/>
                <a:cs typeface="Times New Roman" pitchFamily="18" charset="0"/>
              </a:rPr>
              <a:t>Is prophylaxis readily available?</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GB" sz="1200" u="none" dirty="0" smtClean="0">
                <a:latin typeface="Arial" charset="0"/>
                <a:cs typeface="Times New Roman" pitchFamily="18" charset="0"/>
              </a:rPr>
              <a:t>Has the health system in the affected country the capacity to detect additional cases and respond to an upsurge in cases?</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GB" sz="1200" u="none" dirty="0" smtClean="0">
                <a:latin typeface="Arial" charset="0"/>
                <a:cs typeface="Times New Roman" pitchFamily="18" charset="0"/>
              </a:rPr>
              <a:t>Is the affected country already undergoing a large outbreak of another communicable disease?</a:t>
            </a:r>
          </a:p>
          <a:p>
            <a:pPr marL="0" marR="0" lvl="0" indent="0" algn="l" defTabSz="820738" rtl="0" eaLnBrk="0" fontAlgn="base" latinLnBrk="0" hangingPunct="0">
              <a:lnSpc>
                <a:spcPct val="100000"/>
              </a:lnSpc>
              <a:spcBef>
                <a:spcPct val="50000"/>
              </a:spcBef>
              <a:spcAft>
                <a:spcPct val="0"/>
              </a:spcAft>
              <a:buClr>
                <a:srgbClr val="B22C1B"/>
              </a:buClr>
              <a:buSzPct val="80000"/>
              <a:buFontTx/>
              <a:buNone/>
              <a:tabLst>
                <a:tab pos="341313" algn="l"/>
                <a:tab pos="1150938" algn="l"/>
              </a:tabLst>
              <a:defRPr/>
            </a:pPr>
            <a:endParaRPr lang="en-US" sz="1200" b="0" u="none" dirty="0" smtClean="0">
              <a:solidFill>
                <a:srgbClr val="000000"/>
              </a:solidFill>
              <a:latin typeface="Arial"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18</a:t>
            </a:fld>
            <a:endParaRPr lang="it-IT"/>
          </a:p>
        </p:txBody>
      </p:sp>
    </p:spTree>
    <p:extLst>
      <p:ext uri="{BB962C8B-B14F-4D97-AF65-F5344CB8AC3E}">
        <p14:creationId xmlns:p14="http://schemas.microsoft.com/office/powerpoint/2010/main" val="23395666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19</a:t>
            </a:fld>
            <a:endParaRPr lang="it-IT"/>
          </a:p>
        </p:txBody>
      </p:sp>
    </p:spTree>
    <p:extLst>
      <p:ext uri="{BB962C8B-B14F-4D97-AF65-F5344CB8AC3E}">
        <p14:creationId xmlns:p14="http://schemas.microsoft.com/office/powerpoint/2010/main" val="328362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l" defTabSz="820738" rtl="0" eaLnBrk="0" fontAlgn="base" latinLnBrk="0" hangingPunct="0">
              <a:lnSpc>
                <a:spcPct val="100000"/>
              </a:lnSpc>
              <a:spcBef>
                <a:spcPct val="30000"/>
              </a:spcBef>
              <a:spcAft>
                <a:spcPct val="0"/>
              </a:spcAft>
              <a:buClr>
                <a:srgbClr val="B22C1B"/>
              </a:buClr>
              <a:buSzPct val="80000"/>
              <a:buFontTx/>
              <a:buNone/>
              <a:tabLst>
                <a:tab pos="341313" algn="l"/>
                <a:tab pos="1150938" algn="l"/>
              </a:tabLst>
              <a:defRPr/>
            </a:pPr>
            <a:r>
              <a:rPr lang="it-IT" b="0" u="sng" dirty="0" smtClean="0"/>
              <a:t>[</a:t>
            </a:r>
            <a:r>
              <a:rPr lang="it-IT" b="1" u="sng" dirty="0" smtClean="0"/>
              <a:t>AUDIO</a:t>
            </a:r>
            <a:r>
              <a:rPr lang="it-IT" b="1" u="sng" baseline="0" dirty="0" smtClean="0"/>
              <a:t>:</a:t>
            </a:r>
            <a:r>
              <a:rPr lang="en-GB" sz="1200" b="0" u="none" dirty="0" smtClean="0">
                <a:solidFill>
                  <a:srgbClr val="000000"/>
                </a:solidFill>
                <a:latin typeface="Arial" charset="0"/>
                <a:cs typeface="Times New Roman" pitchFamily="18" charset="0"/>
              </a:rPr>
              <a:t>Slide text]</a:t>
            </a:r>
            <a:endParaRPr kumimoji="0" lang="en-GB" sz="1600" b="0" i="0" u="none" strike="noStrike" kern="0" cap="none" spc="0" normalizeH="0" baseline="0" noProof="0" dirty="0" smtClean="0">
              <a:ln>
                <a:noFill/>
              </a:ln>
              <a:solidFill>
                <a:srgbClr val="000000"/>
              </a:solidFill>
              <a:effectLst/>
              <a:uLnTx/>
              <a:uFillTx/>
              <a:latin typeface="Arial" charset="0"/>
              <a:ea typeface="+mn-ea"/>
              <a:cs typeface="+mn-cs"/>
            </a:endParaRPr>
          </a:p>
          <a:p>
            <a:endParaRPr lang="it-IT" b="0"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20</a:t>
            </a:fld>
            <a:endParaRPr lang="it-IT"/>
          </a:p>
        </p:txBody>
      </p:sp>
    </p:spTree>
    <p:extLst>
      <p:ext uri="{BB962C8B-B14F-4D97-AF65-F5344CB8AC3E}">
        <p14:creationId xmlns:p14="http://schemas.microsoft.com/office/powerpoint/2010/main" val="84386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11AA12E-B2E4-49BB-B911-F9334AD83618}" type="slidenum">
              <a:rPr lang="it-IT" smtClean="0"/>
              <a:pPr/>
              <a:t>2</a:t>
            </a:fld>
            <a:endParaRPr lang="it-IT"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it-IT" noProof="1" smtClean="0">
              <a:solidFill>
                <a:srgbClr val="FF0000"/>
              </a:solidFill>
            </a:endParaRPr>
          </a:p>
        </p:txBody>
      </p:sp>
    </p:spTree>
    <p:extLst>
      <p:ext uri="{BB962C8B-B14F-4D97-AF65-F5344CB8AC3E}">
        <p14:creationId xmlns:p14="http://schemas.microsoft.com/office/powerpoint/2010/main" val="26026212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293" y="4715788"/>
            <a:ext cx="5439089" cy="5153076"/>
          </a:xfrm>
        </p:spPr>
        <p:txBody>
          <a:bodyPr/>
          <a:lstStyle/>
          <a:p>
            <a:r>
              <a:rPr lang="en-GB" sz="1200" dirty="0" smtClean="0"/>
              <a:t>In </a:t>
            </a:r>
            <a:r>
              <a:rPr lang="en-GB" sz="1200" dirty="0" smtClean="0"/>
              <a:t>the specific case of diseases that can be prevented by vaccination, an understanding of the past and current vaccination programme and uptake of vaccination should be considered when analysing an item of interest</a:t>
            </a:r>
            <a:r>
              <a:rPr lang="en-GB" sz="1200" dirty="0" smtClean="0"/>
              <a:t>.</a:t>
            </a:r>
            <a:endParaRPr lang="en-GB" sz="1200" dirty="0" smtClean="0"/>
          </a:p>
          <a:p>
            <a:r>
              <a:rPr lang="en-GB" sz="1200" dirty="0" smtClean="0"/>
              <a:t>The following should be considered and relevant information sources should be used: </a:t>
            </a:r>
          </a:p>
          <a:p>
            <a:pPr marL="171450" indent="-171450">
              <a:buFont typeface="Arial" panose="020B0604020202020204" pitchFamily="34" charset="0"/>
              <a:buChar char="•"/>
            </a:pPr>
            <a:r>
              <a:rPr lang="en-GB" sz="1200" dirty="0" smtClean="0"/>
              <a:t>Identify </a:t>
            </a:r>
            <a:r>
              <a:rPr lang="en-GB" sz="1200" dirty="0" smtClean="0"/>
              <a:t>if the vaccine is included as routine in the vaccination programme. Resources that can be used include the ECDC vaccine scheduler </a:t>
            </a:r>
            <a:r>
              <a:rPr lang="en-GB" sz="1200" dirty="0" smtClean="0">
                <a:hlinkClick r:id="rId3"/>
              </a:rPr>
              <a:t>https://vaccine-schedule.ecdc.europa.eu/</a:t>
            </a:r>
            <a:r>
              <a:rPr lang="en-GB" sz="1200" dirty="0" smtClean="0"/>
              <a:t> and the WHO website </a:t>
            </a:r>
            <a:r>
              <a:rPr lang="en-GB" sz="1200" dirty="0" smtClean="0">
                <a:hlinkClick r:id="rId4"/>
              </a:rPr>
              <a:t>https://www.who.int/teams/immunization-vaccines-and-biologicals/policies/who-recommendations-for-routine-immunization---summary-tables</a:t>
            </a:r>
            <a:endParaRPr lang="en-GB" sz="1200" dirty="0" smtClean="0"/>
          </a:p>
          <a:p>
            <a:pPr marL="171450" indent="-171450">
              <a:buFont typeface="Arial" panose="020B0604020202020204" pitchFamily="34" charset="0"/>
              <a:buChar char="•"/>
            </a:pPr>
            <a:r>
              <a:rPr lang="en-GB" sz="1200" dirty="0" smtClean="0"/>
              <a:t>Identify </a:t>
            </a:r>
            <a:r>
              <a:rPr lang="en-GB" sz="1200" dirty="0" smtClean="0"/>
              <a:t>which cohorts or groups of populations have been targeted by the vaccination programme </a:t>
            </a:r>
          </a:p>
          <a:p>
            <a:pPr marL="171450" indent="-171450">
              <a:buFont typeface="Arial" panose="020B0604020202020204" pitchFamily="34" charset="0"/>
              <a:buChar char="•"/>
            </a:pPr>
            <a:r>
              <a:rPr lang="en-GB" sz="1200" dirty="0" smtClean="0"/>
              <a:t>Have </a:t>
            </a:r>
            <a:r>
              <a:rPr lang="en-GB" sz="1200" dirty="0" smtClean="0"/>
              <a:t>an understanding if the population investigated is likely to have been targeted by the vaccination programme</a:t>
            </a:r>
          </a:p>
          <a:p>
            <a:pPr marL="171450" indent="-171450">
              <a:buFont typeface="Arial" panose="020B0604020202020204" pitchFamily="34" charset="0"/>
              <a:buChar char="•"/>
            </a:pPr>
            <a:r>
              <a:rPr lang="en-GB" sz="1200" dirty="0" smtClean="0"/>
              <a:t>If </a:t>
            </a:r>
            <a:r>
              <a:rPr lang="en-GB" sz="1200" dirty="0" smtClean="0"/>
              <a:t>available, analyse reported coverage data in the population of interest</a:t>
            </a:r>
          </a:p>
          <a:p>
            <a:pPr marL="171450" indent="-171450">
              <a:buFont typeface="Arial" panose="020B0604020202020204" pitchFamily="34" charset="0"/>
              <a:buChar char="•"/>
            </a:pPr>
            <a:r>
              <a:rPr lang="en-GB" sz="1200" dirty="0" smtClean="0"/>
              <a:t>Consider </a:t>
            </a:r>
            <a:r>
              <a:rPr lang="en-GB" sz="1200" dirty="0" smtClean="0"/>
              <a:t>if there are any reports of disease in population despite having been vaccinated. Remember that no vaccine is 100% efficacious against disease and their may be occurrence of vaccination failure (primary or secondary) or suboptimal efficacy of some vaccines/vaccines specific-batch. These are rare events but to be considered.</a:t>
            </a:r>
          </a:p>
          <a:p>
            <a:endParaRPr lang="en-GB" sz="1200" dirty="0" smtClean="0"/>
          </a:p>
          <a:p>
            <a:r>
              <a:rPr lang="en-GB" sz="1200" dirty="0" smtClean="0"/>
              <a:t>This analysis should ideally be done for the population where an item of interest is being reported but also for population that may be affected by the </a:t>
            </a:r>
            <a:r>
              <a:rPr lang="en-GB" sz="1200" dirty="0" smtClean="0"/>
              <a:t>event.</a:t>
            </a:r>
            <a:endParaRPr lang="en-GB" sz="1200" dirty="0" smtClean="0"/>
          </a:p>
          <a:p>
            <a:endParaRPr lang="en-GB" sz="1200" dirty="0" smtClean="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21</a:t>
            </a:fld>
            <a:endParaRPr lang="it-IT"/>
          </a:p>
        </p:txBody>
      </p:sp>
    </p:spTree>
    <p:extLst>
      <p:ext uri="{BB962C8B-B14F-4D97-AF65-F5344CB8AC3E}">
        <p14:creationId xmlns:p14="http://schemas.microsoft.com/office/powerpoint/2010/main" val="7904636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a:t>
            </a:r>
            <a:r>
              <a:rPr lang="en-GB" dirty="0" smtClean="0"/>
              <a:t>analysis</a:t>
            </a:r>
            <a:r>
              <a:rPr lang="en-GB" baseline="0" dirty="0" smtClean="0"/>
              <a:t> of a validated event will provide a preliminary assessment of the event detected and validated through the earlier steps of EI.</a:t>
            </a:r>
          </a:p>
          <a:p>
            <a:r>
              <a:rPr lang="en-GB" baseline="0" dirty="0" smtClean="0"/>
              <a:t>It will inform further actions to be conducted and allow to assess in more detail the level of risk posed by the validated event (refer to RRA tutorial)</a:t>
            </a:r>
          </a:p>
          <a:p>
            <a:endParaRPr lang="en-GB" baseline="0" dirty="0" smtClean="0"/>
          </a:p>
          <a:p>
            <a:r>
              <a:rPr lang="en-GB" baseline="0" dirty="0" smtClean="0"/>
              <a:t>At this stage, it is crucial to document all actions undertaken including contacts made with local public health teams and record all the information in an appropriate document management system (refer to the documentation section of the tutorial).</a:t>
            </a:r>
          </a:p>
          <a:p>
            <a:endParaRPr lang="en-GB" baseline="0" dirty="0" smtClean="0"/>
          </a:p>
          <a:p>
            <a:r>
              <a:rPr lang="en-GB" baseline="0" dirty="0" smtClean="0"/>
              <a:t>The outcome of the analysis will be presented at the daily threat review meeting and shared with subject matter experts and senior management. This will allow to make further decision on conducting a full risk assessment.</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22</a:t>
            </a:fld>
            <a:endParaRPr lang="it-IT"/>
          </a:p>
        </p:txBody>
      </p:sp>
    </p:spTree>
    <p:extLst>
      <p:ext uri="{BB962C8B-B14F-4D97-AF65-F5344CB8AC3E}">
        <p14:creationId xmlns:p14="http://schemas.microsoft.com/office/powerpoint/2010/main" val="891394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3</a:t>
            </a:fld>
            <a:endParaRPr lang="it-IT"/>
          </a:p>
        </p:txBody>
      </p:sp>
    </p:spTree>
    <p:extLst>
      <p:ext uri="{BB962C8B-B14F-4D97-AF65-F5344CB8AC3E}">
        <p14:creationId xmlns:p14="http://schemas.microsoft.com/office/powerpoint/2010/main" val="280778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a:t>
            </a:r>
            <a:r>
              <a:rPr lang="en-GB" dirty="0" smtClean="0"/>
              <a:t>order to assess</a:t>
            </a:r>
            <a:r>
              <a:rPr lang="en-GB" baseline="0" dirty="0" smtClean="0"/>
              <a:t> the signal, event or threat a crude analysis of the event and the context in which it is occurring will be conducted.</a:t>
            </a:r>
          </a:p>
          <a:p>
            <a:endParaRPr lang="en-GB" baseline="0" dirty="0" smtClean="0"/>
          </a:p>
          <a:p>
            <a:r>
              <a:rPr lang="en-GB" baseline="0" dirty="0" smtClean="0"/>
              <a:t>This preliminary assessment will be lead by the Epidemic Intelligence team in collaboration with subject-matter experts when needed.</a:t>
            </a:r>
          </a:p>
          <a:p>
            <a:endParaRPr lang="en-GB" baseline="0" dirty="0" smtClean="0"/>
          </a:p>
          <a:p>
            <a:r>
              <a:rPr lang="en-GB" baseline="0" dirty="0" smtClean="0"/>
              <a:t>The analysis will consider the event in terms of :</a:t>
            </a:r>
          </a:p>
          <a:p>
            <a:pPr marL="171450" indent="-171450">
              <a:buFontTx/>
              <a:buChar char="-"/>
            </a:pPr>
            <a:r>
              <a:rPr lang="en-GB" baseline="0" dirty="0" smtClean="0"/>
              <a:t>time, place and person</a:t>
            </a:r>
          </a:p>
          <a:p>
            <a:pPr marL="171450" indent="-171450">
              <a:buFontTx/>
              <a:buChar char="-"/>
            </a:pPr>
            <a:r>
              <a:rPr lang="en-GB" baseline="0" dirty="0" smtClean="0"/>
              <a:t>Considering the potential for further transmission and exposure</a:t>
            </a:r>
          </a:p>
          <a:p>
            <a:pPr marL="171450" indent="-171450">
              <a:buFontTx/>
              <a:buChar char="-"/>
            </a:pPr>
            <a:r>
              <a:rPr lang="en-GB" baseline="0" dirty="0" smtClean="0"/>
              <a:t>But also and importantly considering the broader context in which the event is occurring</a:t>
            </a:r>
          </a:p>
          <a:p>
            <a:pPr marL="171450" indent="-171450">
              <a:buFontTx/>
              <a:buChar char="-"/>
            </a:pPr>
            <a:endParaRPr lang="en-GB" baseline="0" dirty="0" smtClean="0"/>
          </a:p>
          <a:p>
            <a:endParaRPr lang="en-GB" baseline="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4</a:t>
            </a:fld>
            <a:endParaRPr lang="it-IT"/>
          </a:p>
        </p:txBody>
      </p:sp>
    </p:spTree>
    <p:extLst>
      <p:ext uri="{BB962C8B-B14F-4D97-AF65-F5344CB8AC3E}">
        <p14:creationId xmlns:p14="http://schemas.microsoft.com/office/powerpoint/2010/main" val="3687951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293" y="4715788"/>
            <a:ext cx="5439089" cy="4613016"/>
          </a:xfrm>
        </p:spPr>
        <p:txBody>
          <a:bodyPr/>
          <a:lstStyle/>
          <a:p>
            <a:endParaRPr lang="en-GB" b="1" u="sng" dirty="0" smtClean="0"/>
          </a:p>
          <a:p>
            <a:r>
              <a:rPr lang="en-GB" baseline="0" dirty="0" smtClean="0"/>
              <a:t>A combination of the following elements will constitute the preliminary </a:t>
            </a:r>
            <a:r>
              <a:rPr lang="en-GB" baseline="0" dirty="0" smtClean="0"/>
              <a:t>assessment:</a:t>
            </a:r>
            <a:endParaRPr lang="en-GB" baseline="0" dirty="0" smtClean="0"/>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baseline="0" dirty="0" smtClean="0"/>
              <a:t>A review of similar signals, events and threats previously reported. This highlights the need for proper documentation of past events and easy view to retrieve those. </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baseline="0" dirty="0" smtClean="0"/>
              <a:t>A review of background rates of the suspected disease being reported. Easy and timely access to indicator-based surveillance systems is required. This may also require to query online databases of communicable diseases surveillance data. </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GB" baseline="0" dirty="0" smtClean="0"/>
              <a:t>Inform and engage subject-matter experts in this preliminary assessment. Is the event observed expected in terms of time, place and person or is this something unexpected that requires deeper assessment. </a:t>
            </a:r>
          </a:p>
          <a:p>
            <a:pPr marL="171450" indent="-171450">
              <a:buFontTx/>
              <a:buChar char="-"/>
            </a:pPr>
            <a:r>
              <a:rPr lang="en-GB" baseline="0" dirty="0" smtClean="0"/>
              <a:t>Perform a rapid literature review thereby highlighting the importance  for Epidemic intelligence experts to keeping up-to-date with the literature</a:t>
            </a:r>
            <a:r>
              <a:rPr lang="en-GB" baseline="0" dirty="0" smtClean="0"/>
              <a:t>.</a:t>
            </a:r>
            <a:endParaRPr lang="en-GB" baseline="0" dirty="0" smtClean="0"/>
          </a:p>
          <a:p>
            <a:pPr marL="171450" indent="-171450">
              <a:buFontTx/>
              <a:buChar char="-"/>
            </a:pPr>
            <a:endParaRPr lang="en-GB" baseline="0" dirty="0" smtClean="0"/>
          </a:p>
          <a:p>
            <a:pPr marL="0" indent="0">
              <a:buFontTx/>
              <a:buNone/>
            </a:pPr>
            <a:r>
              <a:rPr lang="en-GB" dirty="0"/>
              <a:t>SPECIFIC FOR ECDC</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The outcome of the analysis will lead to a discussion during the daily threat review meeting. ECDC holds every day a 30 minutes meeting (the so-called “round table”) where events are being detailed and assessed. Experts with varied expertise provide a multidisciplinary approach for discussion, characterisation and assessment of the event.</a:t>
            </a:r>
          </a:p>
          <a:p>
            <a:pPr marL="0" indent="0">
              <a:buFontTx/>
              <a:buNone/>
            </a:pPr>
            <a:endParaRPr lang="en-GB" baseline="0"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5</a:t>
            </a:fld>
            <a:endParaRPr lang="it-IT"/>
          </a:p>
        </p:txBody>
      </p:sp>
    </p:spTree>
    <p:extLst>
      <p:ext uri="{BB962C8B-B14F-4D97-AF65-F5344CB8AC3E}">
        <p14:creationId xmlns:p14="http://schemas.microsoft.com/office/powerpoint/2010/main" val="17777112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t>
            </a:r>
            <a:r>
              <a:rPr lang="en-GB" b="1" dirty="0" smtClean="0"/>
              <a:t>AUDIO:</a:t>
            </a:r>
            <a:r>
              <a:rPr lang="en-GB" b="0" dirty="0" smtClean="0"/>
              <a:t> read the first </a:t>
            </a:r>
            <a:r>
              <a:rPr lang="en-GB" b="0" dirty="0" smtClean="0"/>
              <a:t>two </a:t>
            </a:r>
            <a:r>
              <a:rPr lang="en-GB" b="0" dirty="0" smtClean="0"/>
              <a:t>paragraphs from the slide]</a:t>
            </a:r>
            <a:endParaRPr lang="en-GB" b="0" dirty="0" smtClean="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6</a:t>
            </a:fld>
            <a:endParaRPr lang="it-IT"/>
          </a:p>
        </p:txBody>
      </p:sp>
    </p:spTree>
    <p:extLst>
      <p:ext uri="{BB962C8B-B14F-4D97-AF65-F5344CB8AC3E}">
        <p14:creationId xmlns:p14="http://schemas.microsoft.com/office/powerpoint/2010/main" val="2356675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it-IT" b="0" dirty="0" smtClean="0"/>
              <a:t>To</a:t>
            </a:r>
            <a:r>
              <a:rPr lang="it-IT" b="0" baseline="0" dirty="0" smtClean="0"/>
              <a:t> </a:t>
            </a:r>
            <a:r>
              <a:rPr lang="it-IT" b="0" baseline="0" dirty="0" smtClean="0"/>
              <a:t>conduct the analysis, three layers must be considered: </a:t>
            </a:r>
            <a:r>
              <a:rPr lang="en-GB" sz="1200" b="0" u="none" dirty="0" smtClean="0">
                <a:latin typeface="Arial" pitchFamily="34" charset="0"/>
                <a:cs typeface="Arial" pitchFamily="34" charset="0"/>
              </a:rPr>
              <a:t>Time, Place, and Person</a:t>
            </a:r>
            <a:r>
              <a:rPr lang="it-IT" sz="1200" b="0" u="none" dirty="0" smtClean="0">
                <a:latin typeface="Arial" charset="0"/>
                <a:cs typeface="+mn-cs"/>
              </a:rPr>
              <a:t>;</a:t>
            </a:r>
            <a:r>
              <a:rPr lang="it-IT" sz="1200" b="0" u="none" baseline="0" dirty="0" smtClean="0">
                <a:latin typeface="Arial" charset="0"/>
                <a:cs typeface="+mn-cs"/>
              </a:rPr>
              <a:t> </a:t>
            </a:r>
            <a:r>
              <a:rPr lang="en-GB" sz="1200" b="0" u="none" dirty="0" smtClean="0">
                <a:latin typeface="Arial" pitchFamily="34" charset="0"/>
                <a:cs typeface="Arial" pitchFamily="34" charset="0"/>
              </a:rPr>
              <a:t>Transmission and exposure potential</a:t>
            </a:r>
            <a:r>
              <a:rPr lang="en-GB" sz="1200" b="0" u="none" baseline="0" dirty="0" smtClean="0">
                <a:latin typeface="Arial" pitchFamily="34" charset="0"/>
                <a:cs typeface="Arial" pitchFamily="34" charset="0"/>
              </a:rPr>
              <a:t>; and </a:t>
            </a:r>
            <a:r>
              <a:rPr lang="en-GB" sz="1200" b="0" u="none" dirty="0" smtClean="0">
                <a:latin typeface="Arial" pitchFamily="34" charset="0"/>
                <a:cs typeface="Arial" pitchFamily="34" charset="0"/>
              </a:rPr>
              <a:t>other determinants</a:t>
            </a:r>
            <a:r>
              <a:rPr lang="it-IT" sz="1200" b="0" u="none" noProof="1" smtClean="0">
                <a:latin typeface="Arial" pitchFamily="34" charset="0"/>
                <a:cs typeface="Arial" pitchFamily="34" charset="0"/>
              </a:rPr>
              <a:t>.</a:t>
            </a:r>
            <a:r>
              <a:rPr lang="it-IT" sz="1200" b="0" u="none" baseline="0" noProof="1" smtClean="0">
                <a:latin typeface="Arial" pitchFamily="34" charset="0"/>
                <a:cs typeface="Arial" pitchFamily="34" charset="0"/>
              </a:rPr>
              <a:t> The first layer deals with the basic informations that can be gathered from an event: time (when the event happened and when related information was discovered), place (where the event happened and how it spread), and person (who was involved during the event). The second layer’s objective is to understand the t</a:t>
            </a:r>
            <a:r>
              <a:rPr lang="en-GB" u="none" dirty="0" err="1" smtClean="0"/>
              <a:t>ransmission</a:t>
            </a:r>
            <a:r>
              <a:rPr lang="en-GB" u="none" dirty="0" smtClean="0"/>
              <a:t> and exposure potential</a:t>
            </a:r>
            <a:r>
              <a:rPr lang="it-IT" sz="1200" b="0" u="none" baseline="0" noProof="1" smtClean="0">
                <a:latin typeface="Arial" pitchFamily="34" charset="0"/>
                <a:cs typeface="Arial" pitchFamily="34" charset="0"/>
              </a:rPr>
              <a:t>. The third layer gathers all data that can help understand better the context in which the event happened: the commercial aspect, the climate aspect, natural hazards, economy, the level of prepardness of the country.</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sz="1200" b="0" u="none" baseline="0" noProof="1" smtClean="0">
              <a:latin typeface="Arial" pitchFamily="34" charset="0"/>
              <a:cs typeface="Arial"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it-IT" sz="1200" b="0" u="none" baseline="0" noProof="1" smtClean="0">
                <a:latin typeface="Arial" pitchFamily="34" charset="0"/>
                <a:cs typeface="Arial" pitchFamily="34" charset="0"/>
              </a:rPr>
              <a:t>The first two layer mainly are analysed in the outbreak investigation, some of the components of the third layer of analysis are explained in detail in this unit..</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sz="1200" b="0" u="none" baseline="0" noProof="1" smtClean="0">
              <a:latin typeface="Arial" pitchFamily="34" charset="0"/>
              <a:cs typeface="Arial" pitchFamily="34" charset="0"/>
            </a:endParaRP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extLst>
      <p:ext uri="{BB962C8B-B14F-4D97-AF65-F5344CB8AC3E}">
        <p14:creationId xmlns:p14="http://schemas.microsoft.com/office/powerpoint/2010/main" val="3809375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8</a:t>
            </a:fld>
            <a:endParaRPr lang="it-IT"/>
          </a:p>
        </p:txBody>
      </p:sp>
    </p:spTree>
    <p:extLst>
      <p:ext uri="{BB962C8B-B14F-4D97-AF65-F5344CB8AC3E}">
        <p14:creationId xmlns:p14="http://schemas.microsoft.com/office/powerpoint/2010/main" val="3588049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lvl="0" algn="l" defTabSz="820738" eaLnBrk="0" hangingPunct="0">
              <a:lnSpc>
                <a:spcPct val="100000"/>
              </a:lnSpc>
              <a:spcBef>
                <a:spcPct val="50000"/>
              </a:spcBef>
              <a:buClr>
                <a:srgbClr val="B22C1B"/>
              </a:buClr>
              <a:buSzPct val="80000"/>
              <a:tabLst>
                <a:tab pos="341313" algn="l"/>
                <a:tab pos="1150938" algn="l"/>
              </a:tabLst>
              <a:defRPr/>
            </a:pPr>
            <a:r>
              <a:rPr lang="en-GB" sz="1200" b="0" u="none" dirty="0" smtClean="0">
                <a:solidFill>
                  <a:srgbClr val="000000"/>
                </a:solidFill>
                <a:latin typeface="Arial" charset="0"/>
                <a:cs typeface="Times New Roman" pitchFamily="18" charset="0"/>
              </a:rPr>
              <a:t>Political </a:t>
            </a:r>
            <a:r>
              <a:rPr lang="en-GB" sz="1200" b="0" u="none" dirty="0" smtClean="0">
                <a:solidFill>
                  <a:srgbClr val="000000"/>
                </a:solidFill>
                <a:latin typeface="Arial" charset="0"/>
                <a:cs typeface="Times New Roman" pitchFamily="18" charset="0"/>
              </a:rPr>
              <a:t>and security instability can weaken the populations and </a:t>
            </a:r>
            <a:r>
              <a:rPr lang="en-US" u="none" dirty="0" smtClean="0">
                <a:solidFill>
                  <a:srgbClr val="000000"/>
                </a:solidFill>
                <a:latin typeface="Arial" charset="0"/>
                <a:cs typeface="Times New Roman" pitchFamily="18" charset="0"/>
              </a:rPr>
              <a:t>their </a:t>
            </a:r>
            <a:r>
              <a:rPr lang="en-US" u="none" dirty="0" smtClean="0">
                <a:solidFill>
                  <a:srgbClr val="000000"/>
                </a:solidFill>
                <a:latin typeface="Arial" charset="0"/>
                <a:cs typeface="Times New Roman" pitchFamily="18" charset="0"/>
              </a:rPr>
              <a:t>response to an outbreak. </a:t>
            </a:r>
            <a:r>
              <a:rPr lang="en-GB" sz="1200" b="0" u="none" dirty="0" smtClean="0">
                <a:solidFill>
                  <a:srgbClr val="000000"/>
                </a:solidFill>
                <a:latin typeface="Arial" charset="0"/>
                <a:cs typeface="Times New Roman" pitchFamily="18" charset="0"/>
              </a:rPr>
              <a:t>This </a:t>
            </a:r>
            <a:r>
              <a:rPr lang="en-GB" sz="1200" b="0" u="none" dirty="0" smtClean="0">
                <a:solidFill>
                  <a:srgbClr val="000000"/>
                </a:solidFill>
                <a:latin typeface="Arial" charset="0"/>
                <a:cs typeface="Times New Roman" pitchFamily="18" charset="0"/>
              </a:rPr>
              <a:t>should be considered during the analysis phase. The economical situation of a region or country can also affect the exposure, the control measures,</a:t>
            </a:r>
            <a:r>
              <a:rPr lang="en-GB" sz="1200" b="0" u="none" baseline="0" dirty="0" smtClean="0">
                <a:solidFill>
                  <a:srgbClr val="000000"/>
                </a:solidFill>
                <a:latin typeface="Arial" charset="0"/>
                <a:cs typeface="Times New Roman" pitchFamily="18" charset="0"/>
              </a:rPr>
              <a:t> the health systems or </a:t>
            </a:r>
            <a:r>
              <a:rPr lang="en-GB" sz="1200" b="0" u="none" dirty="0" smtClean="0">
                <a:solidFill>
                  <a:srgbClr val="000000"/>
                </a:solidFill>
                <a:latin typeface="Arial" charset="0"/>
                <a:cs typeface="Times New Roman" pitchFamily="18" charset="0"/>
              </a:rPr>
              <a:t>the performance of the diseases surveillance systems.</a:t>
            </a:r>
          </a:p>
          <a:p>
            <a:pPr lvl="0" algn="l" defTabSz="820738" eaLnBrk="0" hangingPunct="0">
              <a:lnSpc>
                <a:spcPct val="100000"/>
              </a:lnSpc>
              <a:spcBef>
                <a:spcPct val="50000"/>
              </a:spcBef>
              <a:buClr>
                <a:srgbClr val="B22C1B"/>
              </a:buClr>
              <a:buSzPct val="80000"/>
              <a:tabLst>
                <a:tab pos="341313" algn="l"/>
                <a:tab pos="1150938" algn="l"/>
              </a:tabLst>
              <a:defRPr/>
            </a:pPr>
            <a:r>
              <a:rPr lang="en-US" sz="1200" b="0" u="none" dirty="0" smtClean="0">
                <a:solidFill>
                  <a:srgbClr val="000000"/>
                </a:solidFill>
                <a:latin typeface="Arial" charset="0"/>
                <a:cs typeface="Times New Roman" pitchFamily="18" charset="0"/>
              </a:rPr>
              <a:t>Therefore the analysis should include an assessment of the political and economical context where the event is occurring. </a:t>
            </a:r>
          </a:p>
          <a:p>
            <a:pPr lvl="0" algn="l" defTabSz="820738" eaLnBrk="0" hangingPunct="0">
              <a:lnSpc>
                <a:spcPct val="100000"/>
              </a:lnSpc>
              <a:spcBef>
                <a:spcPct val="50000"/>
              </a:spcBef>
              <a:buClr>
                <a:srgbClr val="B22C1B"/>
              </a:buClr>
              <a:buSzPct val="80000"/>
              <a:tabLst>
                <a:tab pos="341313" algn="l"/>
                <a:tab pos="1150938" algn="l"/>
              </a:tabLst>
              <a:defRPr/>
            </a:pPr>
            <a:endParaRPr lang="en-US" sz="1200" b="0" u="none" dirty="0" smtClean="0">
              <a:solidFill>
                <a:srgbClr val="000000"/>
              </a:solidFill>
              <a:latin typeface="Arial" charset="0"/>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r>
              <a:rPr lang="en-US" sz="1200" b="0" u="none" dirty="0" smtClean="0">
                <a:solidFill>
                  <a:srgbClr val="000000"/>
                </a:solidFill>
                <a:latin typeface="Arial" charset="0"/>
                <a:cs typeface="Times New Roman" pitchFamily="18" charset="0"/>
              </a:rPr>
              <a:t>A number</a:t>
            </a:r>
            <a:r>
              <a:rPr lang="en-US" sz="1200" b="0" u="none" baseline="0" dirty="0" smtClean="0">
                <a:solidFill>
                  <a:srgbClr val="000000"/>
                </a:solidFill>
                <a:latin typeface="Arial" charset="0"/>
                <a:cs typeface="Times New Roman" pitchFamily="18" charset="0"/>
              </a:rPr>
              <a:t> of parameters need to be taken into consideration as part of the analysis:</a:t>
            </a:r>
          </a:p>
          <a:p>
            <a:pPr marL="171450" marR="0" lvl="0" indent="-1714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sz="1200" u="none" kern="1200" dirty="0" smtClean="0">
                <a:solidFill>
                  <a:schemeClr val="tx1"/>
                </a:solidFill>
                <a:latin typeface="Arial" charset="0"/>
                <a:ea typeface="+mn-ea"/>
                <a:cs typeface="Times New Roman" pitchFamily="18" charset="0"/>
              </a:rPr>
              <a:t>Is there any political event that can impact the population? </a:t>
            </a:r>
          </a:p>
          <a:p>
            <a:pPr marL="171450"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GB" sz="1200" u="none" kern="1200" dirty="0" smtClean="0">
                <a:solidFill>
                  <a:schemeClr val="tx1"/>
                </a:solidFill>
                <a:latin typeface="Arial" charset="0"/>
                <a:ea typeface="+mn-ea"/>
                <a:cs typeface="Times New Roman" pitchFamily="18" charset="0"/>
              </a:rPr>
              <a:t>What is the economical  situation of the country? </a:t>
            </a:r>
          </a:p>
          <a:p>
            <a:pPr marL="171450"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GB" sz="1200" u="none" kern="1200" dirty="0" smtClean="0">
                <a:solidFill>
                  <a:schemeClr val="tx1"/>
                </a:solidFill>
                <a:latin typeface="Arial" charset="0"/>
                <a:ea typeface="+mn-ea"/>
                <a:cs typeface="Times New Roman" pitchFamily="18" charset="0"/>
              </a:rPr>
              <a:t>What is the political and economical impact on the affected population?</a:t>
            </a:r>
          </a:p>
          <a:p>
            <a:pPr marL="171450" marR="0" lvl="0" indent="-1714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sz="1200" u="none" kern="1200" dirty="0" smtClean="0">
                <a:solidFill>
                  <a:schemeClr val="tx1"/>
                </a:solidFill>
                <a:latin typeface="Arial" charset="0"/>
                <a:ea typeface="+mn-ea"/>
                <a:cs typeface="Times New Roman" pitchFamily="18" charset="0"/>
              </a:rPr>
              <a:t>Might there be population movement across the areas where an event has been detected?</a:t>
            </a:r>
          </a:p>
          <a:p>
            <a:pPr marL="171450" marR="0" lvl="0" indent="-1714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sz="1200" u="none" kern="1200" dirty="0" smtClean="0">
                <a:solidFill>
                  <a:schemeClr val="tx1"/>
                </a:solidFill>
                <a:latin typeface="Arial" charset="0"/>
                <a:ea typeface="+mn-ea"/>
                <a:cs typeface="Times New Roman" pitchFamily="18" charset="0"/>
              </a:rPr>
              <a:t>Can the event spread to neighboring countries due to population movement?</a:t>
            </a:r>
          </a:p>
          <a:p>
            <a:pPr marL="171450" marR="0" lvl="0" indent="-1714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sz="1200" u="none" kern="1200" dirty="0" smtClean="0">
                <a:solidFill>
                  <a:schemeClr val="tx1"/>
                </a:solidFill>
                <a:latin typeface="Arial" charset="0"/>
                <a:ea typeface="+mn-ea"/>
                <a:cs typeface="Times New Roman" pitchFamily="18" charset="0"/>
              </a:rPr>
              <a:t>Are there security issues that may impact detection of further cases and response measures?</a:t>
            </a:r>
          </a:p>
          <a:p>
            <a:pPr lvl="0" algn="l" defTabSz="820738" eaLnBrk="0" hangingPunct="0">
              <a:lnSpc>
                <a:spcPct val="100000"/>
              </a:lnSpc>
              <a:spcBef>
                <a:spcPct val="50000"/>
              </a:spcBef>
              <a:buClr>
                <a:srgbClr val="B22C1B"/>
              </a:buClr>
              <a:buSzPct val="80000"/>
              <a:tabLst>
                <a:tab pos="341313" algn="l"/>
                <a:tab pos="1150938" algn="l"/>
              </a:tabLst>
              <a:defRPr/>
            </a:pPr>
            <a:endParaRPr lang="en-US" sz="1200" b="0" u="none" baseline="0" dirty="0" smtClean="0">
              <a:solidFill>
                <a:srgbClr val="000000"/>
              </a:solidFill>
              <a:latin typeface="Arial" charset="0"/>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endParaRPr lang="en-US" sz="1200" b="0" u="none" baseline="0" dirty="0" smtClean="0">
              <a:solidFill>
                <a:srgbClr val="000000"/>
              </a:solidFill>
              <a:latin typeface="Arial"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9</a:t>
            </a:fld>
            <a:endParaRPr lang="it-IT"/>
          </a:p>
        </p:txBody>
      </p:sp>
    </p:spTree>
    <p:extLst>
      <p:ext uri="{BB962C8B-B14F-4D97-AF65-F5344CB8AC3E}">
        <p14:creationId xmlns:p14="http://schemas.microsoft.com/office/powerpoint/2010/main" val="4127698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l">
              <a:buFont typeface="Wingdings" pitchFamily="2" charset="2"/>
              <a:buNone/>
              <a:tabLst/>
              <a:defRPr sz="2400" b="0"/>
            </a:lvl1pPr>
          </a:lstStyle>
          <a:p>
            <a:r>
              <a:rPr lang="en-US" dirty="0"/>
              <a:t>Click to edit Master subtitle style</a:t>
            </a: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fld id="{3E926DAD-BF23-4A76-9CCD-78B2FA872147}" type="datetimeFigureOut">
              <a:rPr lang="it-IT"/>
              <a:pPr>
                <a:defRPr/>
              </a:pPr>
              <a:t>08/12/2020</a:t>
            </a:fld>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Landscape - short text">
    <p:spTree>
      <p:nvGrpSpPr>
        <p:cNvPr id="1" name=""/>
        <p:cNvGrpSpPr/>
        <p:nvPr/>
      </p:nvGrpSpPr>
      <p:grpSpPr>
        <a:xfrm>
          <a:off x="0" y="0"/>
          <a:ext cx="0" cy="0"/>
          <a:chOff x="0" y="0"/>
          <a:chExt cx="0" cy="0"/>
        </a:xfrm>
      </p:grpSpPr>
      <p:sp>
        <p:nvSpPr>
          <p:cNvPr id="9" name="Picture Placeholder 8"/>
          <p:cNvSpPr>
            <a:spLocks noGrp="1"/>
          </p:cNvSpPr>
          <p:nvPr>
            <p:ph type="pic" sz="quarter" idx="10" hasCustomPrompt="1"/>
          </p:nvPr>
        </p:nvSpPr>
        <p:spPr>
          <a:xfrm>
            <a:off x="318938" y="359999"/>
            <a:ext cx="10206000" cy="4680000"/>
          </a:xfrm>
        </p:spPr>
        <p:txBody>
          <a:bodyPr/>
          <a:lstStyle>
            <a:lvl1pPr marL="0" indent="0">
              <a:buNone/>
              <a:defRPr/>
            </a:lvl1pPr>
          </a:lstStyle>
          <a:p>
            <a:r>
              <a:rPr lang="en-GB" dirty="0"/>
              <a:t>Figure</a:t>
            </a:r>
          </a:p>
        </p:txBody>
      </p:sp>
      <p:sp>
        <p:nvSpPr>
          <p:cNvPr id="11" name="Text Placeholder 10"/>
          <p:cNvSpPr>
            <a:spLocks noGrp="1"/>
          </p:cNvSpPr>
          <p:nvPr>
            <p:ph type="body" sz="quarter" idx="11" hasCustomPrompt="1"/>
          </p:nvPr>
        </p:nvSpPr>
        <p:spPr>
          <a:xfrm>
            <a:off x="319912" y="5220000"/>
            <a:ext cx="10205025" cy="720000"/>
          </a:xfrm>
        </p:spPr>
        <p:txBody>
          <a:bodyPr>
            <a:normAutofit/>
          </a:bodyPr>
          <a:lstStyle>
            <a:lvl1pPr marL="0" indent="0">
              <a:buNone/>
              <a:defRPr sz="709">
                <a:latin typeface="Arial" panose="020B0604020202020204" pitchFamily="34" charset="0"/>
                <a:cs typeface="Arial" panose="020B0604020202020204" pitchFamily="34" charset="0"/>
              </a:defRPr>
            </a:lvl1pPr>
          </a:lstStyle>
          <a:p>
            <a:r>
              <a:rPr lang="en-US"/>
              <a:t>Text</a:t>
            </a:r>
          </a:p>
        </p:txBody>
      </p:sp>
      <p:sp>
        <p:nvSpPr>
          <p:cNvPr id="14" name="Text Placeholder 13"/>
          <p:cNvSpPr>
            <a:spLocks noGrp="1"/>
          </p:cNvSpPr>
          <p:nvPr>
            <p:ph type="body" sz="quarter" idx="12" hasCustomPrompt="1"/>
          </p:nvPr>
        </p:nvSpPr>
        <p:spPr>
          <a:xfrm>
            <a:off x="319259" y="6120000"/>
            <a:ext cx="10205025" cy="360000"/>
          </a:xfrm>
        </p:spPr>
        <p:txBody>
          <a:bodyPr>
            <a:normAutofit/>
          </a:bodyPr>
          <a:lstStyle>
            <a:lvl1pPr marL="0" indent="0">
              <a:buNone/>
              <a:defRPr sz="709">
                <a:latin typeface="Arial" panose="020B0604020202020204" pitchFamily="34" charset="0"/>
                <a:cs typeface="Arial" panose="020B0604020202020204" pitchFamily="34" charset="0"/>
              </a:defRPr>
            </a:lvl1pPr>
          </a:lstStyle>
          <a:p>
            <a:r>
              <a:rPr lang="en-US"/>
              <a:t>Citation</a:t>
            </a:r>
          </a:p>
        </p:txBody>
      </p:sp>
      <p:sp>
        <p:nvSpPr>
          <p:cNvPr id="18" name="Text Placeholder 17"/>
          <p:cNvSpPr>
            <a:spLocks noGrp="1"/>
          </p:cNvSpPr>
          <p:nvPr>
            <p:ph type="body" sz="quarter" idx="13" hasCustomPrompt="1"/>
          </p:nvPr>
        </p:nvSpPr>
        <p:spPr>
          <a:xfrm>
            <a:off x="319259" y="6660000"/>
            <a:ext cx="10205025" cy="180000"/>
          </a:xfrm>
        </p:spPr>
        <p:txBody>
          <a:bodyPr>
            <a:noAutofit/>
          </a:bodyPr>
          <a:lstStyle>
            <a:lvl1pPr marL="0" indent="0" algn="r">
              <a:buNone/>
              <a:defRPr sz="709">
                <a:latin typeface="Arial" panose="020B0604020202020204" pitchFamily="34" charset="0"/>
                <a:cs typeface="Arial" panose="020B0604020202020204" pitchFamily="34" charset="0"/>
              </a:defRPr>
            </a:lvl1pPr>
            <a:lvl2pPr>
              <a:defRPr sz="709">
                <a:latin typeface="Arial" panose="020B0604020202020204" pitchFamily="34" charset="0"/>
                <a:cs typeface="Arial" panose="020B0604020202020204" pitchFamily="34" charset="0"/>
              </a:defRPr>
            </a:lvl2pPr>
            <a:lvl3pPr>
              <a:defRPr sz="709">
                <a:latin typeface="Arial" panose="020B0604020202020204" pitchFamily="34" charset="0"/>
                <a:cs typeface="Arial" panose="020B0604020202020204" pitchFamily="34" charset="0"/>
              </a:defRPr>
            </a:lvl3pPr>
            <a:lvl4pPr>
              <a:defRPr sz="709">
                <a:latin typeface="Arial" panose="020B0604020202020204" pitchFamily="34" charset="0"/>
                <a:cs typeface="Arial" panose="020B0604020202020204" pitchFamily="34" charset="0"/>
              </a:defRPr>
            </a:lvl4pPr>
            <a:lvl5pPr>
              <a:defRPr sz="709">
                <a:latin typeface="Arial" panose="020B0604020202020204" pitchFamily="34" charset="0"/>
                <a:cs typeface="Arial" panose="020B0604020202020204" pitchFamily="34" charset="0"/>
              </a:defRPr>
            </a:lvl5pPr>
          </a:lstStyle>
          <a:p>
            <a:r>
              <a:rPr lang="en-US"/>
              <a:t>Copyright</a:t>
            </a:r>
          </a:p>
        </p:txBody>
      </p:sp>
    </p:spTree>
    <p:extLst>
      <p:ext uri="{BB962C8B-B14F-4D97-AF65-F5344CB8AC3E}">
        <p14:creationId xmlns:p14="http://schemas.microsoft.com/office/powerpoint/2010/main" val="3426495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it-IT"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dirty="0" smtClean="0"/>
              <a:t>First level subhead here</a:t>
            </a:r>
          </a:p>
          <a:p>
            <a:pPr lvl="1"/>
            <a:r>
              <a:rPr lang="en-US" dirty="0" smtClean="0"/>
              <a:t>Second level content</a:t>
            </a:r>
          </a:p>
          <a:p>
            <a:pPr lvl="2"/>
            <a:r>
              <a:rPr lang="en-US" dirty="0" smtClean="0"/>
              <a:t>Third level content</a:t>
            </a:r>
          </a:p>
          <a:p>
            <a:pPr lvl="3"/>
            <a:r>
              <a:rPr lang="en-US" dirty="0" smtClean="0"/>
              <a:t> </a:t>
            </a:r>
          </a:p>
          <a:p>
            <a:pPr lvl="0"/>
            <a:r>
              <a:rPr lang="en-US" dirty="0" smtClean="0"/>
              <a:t>First level subhead here</a:t>
            </a:r>
          </a:p>
          <a:p>
            <a:pPr lvl="1"/>
            <a:r>
              <a:rPr lang="en-US" dirty="0" smtClean="0"/>
              <a:t>Second level content</a:t>
            </a:r>
          </a:p>
          <a:p>
            <a:pPr lvl="2"/>
            <a:r>
              <a:rPr lang="en-US" dirty="0" smtClean="0"/>
              <a:t>Third level content</a:t>
            </a:r>
          </a:p>
          <a:p>
            <a:pPr lvl="3"/>
            <a:r>
              <a:rPr lang="en-US" dirty="0" smtClean="0"/>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l">
              <a:lnSpc>
                <a:spcPct val="85000"/>
              </a:lnSpc>
              <a:buClr>
                <a:schemeClr val="tx2"/>
              </a:buClr>
              <a:buSzPct val="90000"/>
              <a:buFont typeface="Wingdings" pitchFamily="2" charset="2"/>
              <a:buNone/>
              <a:defRPr/>
            </a:pPr>
            <a:r>
              <a:rPr lang="it-IT" sz="2600" u="none" dirty="0" err="1" smtClean="0">
                <a:solidFill>
                  <a:schemeClr val="bg1"/>
                </a:solidFill>
                <a:latin typeface="Arial" charset="0"/>
              </a:rPr>
              <a:t>Epidemic</a:t>
            </a:r>
            <a:r>
              <a:rPr lang="it-IT" sz="2600" u="none" dirty="0" smtClean="0">
                <a:solidFill>
                  <a:schemeClr val="bg1"/>
                </a:solidFill>
                <a:latin typeface="Arial" charset="0"/>
              </a:rPr>
              <a:t> Intelligence</a:t>
            </a:r>
            <a:r>
              <a:rPr lang="it-IT" sz="2600" u="none" baseline="0" dirty="0" smtClean="0">
                <a:solidFill>
                  <a:schemeClr val="bg1"/>
                </a:solidFill>
                <a:latin typeface="Arial" charset="0"/>
              </a:rPr>
              <a:t> Tutorial</a:t>
            </a:r>
          </a:p>
          <a:p>
            <a:pPr algn="l">
              <a:lnSpc>
                <a:spcPct val="85000"/>
              </a:lnSpc>
              <a:buClr>
                <a:schemeClr val="tx2"/>
              </a:buClr>
              <a:buSzPct val="90000"/>
              <a:buFont typeface="Wingdings" pitchFamily="2" charset="2"/>
              <a:buNone/>
              <a:defRPr/>
            </a:pPr>
            <a:r>
              <a:rPr lang="it-IT" sz="2600" u="none" dirty="0" err="1" smtClean="0">
                <a:solidFill>
                  <a:schemeClr val="bg1"/>
                </a:solidFill>
                <a:latin typeface="Arial" charset="0"/>
              </a:rPr>
              <a:t>Analysis</a:t>
            </a:r>
            <a:endParaRPr lang="it-IT" sz="2600" u="none" noProof="1">
              <a:solidFill>
                <a:schemeClr val="bg1"/>
              </a:solidFill>
              <a:latin typeface="Arial" charset="0"/>
            </a:endParaRPr>
          </a:p>
        </p:txBody>
      </p:sp>
      <p:sp>
        <p:nvSpPr>
          <p:cNvPr id="4109" name="Text Box 13"/>
          <p:cNvSpPr txBox="1">
            <a:spLocks noChangeArrowheads="1"/>
          </p:cNvSpPr>
          <p:nvPr userDrawn="1"/>
        </p:nvSpPr>
        <p:spPr bwMode="auto">
          <a:xfrm>
            <a:off x="9269413" y="584200"/>
            <a:ext cx="1531937" cy="312738"/>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it-IT" sz="1600" b="1" u="none" dirty="0">
                <a:latin typeface="Arial" charset="0"/>
              </a:rPr>
              <a:t>/11</a:t>
            </a:r>
            <a:endParaRPr lang="it-IT" sz="1600" b="1" u="none" noProof="1">
              <a:latin typeface="Arial" charset="0"/>
            </a:endParaRP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pic>
        <p:nvPicPr>
          <p:cNvPr id="1032" name="Immagine 9" descr="ecdc_logo_x_ppt.png"/>
          <p:cNvPicPr>
            <a:picLocks noChangeAspect="1"/>
          </p:cNvPicPr>
          <p:nvPr userDrawn="1"/>
        </p:nvPicPr>
        <p:blipFill>
          <a:blip r:embed="rId16" cstate="print"/>
          <a:srcRect/>
          <a:stretch>
            <a:fillRect/>
          </a:stretch>
        </p:blipFill>
        <p:spPr bwMode="auto">
          <a:xfrm>
            <a:off x="0" y="0"/>
            <a:ext cx="1154113" cy="895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6" r:id="rId1"/>
    <p:sldLayoutId id="2147484197" r:id="rId2"/>
    <p:sldLayoutId id="2147484198" r:id="rId3"/>
    <p:sldLayoutId id="2147484199" r:id="rId4"/>
    <p:sldLayoutId id="2147484200" r:id="rId5"/>
    <p:sldLayoutId id="2147484201" r:id="rId6"/>
    <p:sldLayoutId id="2147484202" r:id="rId7"/>
    <p:sldLayoutId id="2147484203" r:id="rId8"/>
    <p:sldLayoutId id="2147484204" r:id="rId9"/>
    <p:sldLayoutId id="2147484205" r:id="rId10"/>
    <p:sldLayoutId id="2147484206" r:id="rId11"/>
    <p:sldLayoutId id="2147484207" r:id="rId12"/>
    <p:sldLayoutId id="2147484208" r:id="rId13"/>
    <p:sldLayoutId id="2147484209" r:id="rId14"/>
  </p:sldLayoutIdLst>
  <p:transition>
    <p:wipe dir="r"/>
  </p:transition>
  <p:timing>
    <p:tnLst>
      <p:par>
        <p:cTn id="1" dur="indefinite" restart="never" nodeType="tmRoot"/>
      </p:par>
    </p:tnLst>
  </p:timing>
  <p:txStyles>
    <p:titleStyle>
      <a:lvl1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l" defTabSz="820738" rtl="0"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8" Type="http://schemas.openxmlformats.org/officeDocument/2006/relationships/hyperlink" Target="http://www.cdc.gov/ncidod/dvbid/index.html" TargetMode="External"/><Relationship Id="rId13" Type="http://schemas.openxmlformats.org/officeDocument/2006/relationships/hyperlink" Target="http://www.wmo.int/pages/members/region6_en.html" TargetMode="External"/><Relationship Id="rId3" Type="http://schemas.openxmlformats.org/officeDocument/2006/relationships/hyperlink" Target="http://www.oie.int/fr/info/fr_urgences.htm" TargetMode="External"/><Relationship Id="rId7" Type="http://schemas.openxmlformats.org/officeDocument/2006/relationships/hyperlink" Target="http://www.issg.org/index.html" TargetMode="External"/><Relationship Id="rId12" Type="http://schemas.openxmlformats.org/officeDocument/2006/relationships/hyperlink" Target="http://www.meteoalarm.eu/"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hyperlink" Target="http://www.europe-aliens.org/index.jsp" TargetMode="External"/><Relationship Id="rId11" Type="http://schemas.openxmlformats.org/officeDocument/2006/relationships/hyperlink" Target="http://www.worldweather.org/" TargetMode="External"/><Relationship Id="rId5" Type="http://schemas.openxmlformats.org/officeDocument/2006/relationships/hyperlink" Target="http://www.unep-aewa.org/news/latest_news.htm" TargetMode="External"/><Relationship Id="rId10" Type="http://schemas.openxmlformats.org/officeDocument/2006/relationships/hyperlink" Target="http://ergodd.zoo.ox.ac.uk/eden/index.php?p=82" TargetMode="External"/><Relationship Id="rId4" Type="http://schemas.openxmlformats.org/officeDocument/2006/relationships/hyperlink" Target="http://empres-i.fao.org/empres-i/home" TargetMode="External"/><Relationship Id="rId9" Type="http://schemas.openxmlformats.org/officeDocument/2006/relationships/hyperlink" Target="http://www.ecdc.europa.eu/en/activities/diseaseprogrammes/Pages/VBORNET.aspx" TargetMode="External"/><Relationship Id="rId14" Type="http://schemas.openxmlformats.org/officeDocument/2006/relationships/hyperlink" Target="http://french.wunderground.com/"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ecdc.europa.eu/en/about-us/partnerships-and-networks/disease-and-laboratory-networks/vector-net"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www.ecdc.europa.eu/sites/default/files/images/map-Invasive-mosquito-distribution-July-2019.png"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ecdc.europa.eu/en/west-nile-fever/surveillance-and-disease-data/about"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www.ecdc.europa.eu/en/publications-data/west-nile-virus-europe-2019-outbreaks-among-equids-andor-birds-updated-29"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www.gdacs.org/" TargetMode="External"/><Relationship Id="rId3" Type="http://schemas.openxmlformats.org/officeDocument/2006/relationships/hyperlink" Target="http://www.dartmouth.edu/~floods/" TargetMode="External"/><Relationship Id="rId7" Type="http://schemas.openxmlformats.org/officeDocument/2006/relationships/hyperlink" Target="http://www.usgs.gov/hazards/"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hyperlink" Target="http://www.pdc.org/iweb/pdchome.html;jsessionid=3094F40AC5E3F84873332C9E6509BE21" TargetMode="External"/><Relationship Id="rId5" Type="http://schemas.openxmlformats.org/officeDocument/2006/relationships/hyperlink" Target="http://www.ssd.noaa.gov/VAAC/washington.html" TargetMode="External"/><Relationship Id="rId10" Type="http://schemas.openxmlformats.org/officeDocument/2006/relationships/hyperlink" Target="http://www.airqualitynow.eu/comparing_home.php" TargetMode="External"/><Relationship Id="rId4" Type="http://schemas.openxmlformats.org/officeDocument/2006/relationships/hyperlink" Target="http://www.nhc.noaa.gov/gtwo_epac.shtml" TargetMode="External"/><Relationship Id="rId9" Type="http://schemas.openxmlformats.org/officeDocument/2006/relationships/hyperlink" Target="http://iys.cidi.org/disaster/"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erccportal.jrc.ec.europa.eu/getdailymap/docId/2220"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who.int/topics/en/" TargetMode="External"/><Relationship Id="rId7" Type="http://schemas.openxmlformats.org/officeDocument/2006/relationships/hyperlink" Target="http://data.worldbank.org/topic/health"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hyperlink" Target="http://www.who.int/gho/countries/en/index.html" TargetMode="External"/><Relationship Id="rId5" Type="http://schemas.openxmlformats.org/officeDocument/2006/relationships/hyperlink" Target="http://www.cdc.gov/DiseasesConditions/" TargetMode="External"/><Relationship Id="rId4" Type="http://schemas.openxmlformats.org/officeDocument/2006/relationships/hyperlink" Target="http://www.ecdc.europa.eu/en/healthtopics/Pages/AZIndex.aspx"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ecdc.europa.eu/en/publications-data/zika-virus-disease-epidemic-preparedness-planning-guide-diseases-transmitted" TargetMode="External"/><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http://www.earthcalendar.net/_php/ReligionSearch.php" TargetMode="External"/><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hyperlink" Target="http://festivals.iloveindia.com/festival-calendar.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vaccine-schedule.ecdc.europa.eu/"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comments" Target="../comments/comment3.xml"/><Relationship Id="rId4" Type="http://schemas.openxmlformats.org/officeDocument/2006/relationships/hyperlink" Target="https://www.who.int/teams/immunization-vaccines-and-biologicals/policies/who-recommendations-for-routine-immunization---summary-tables"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5"/>
          <p:cNvSpPr txBox="1">
            <a:spLocks noChangeArrowheads="1"/>
          </p:cNvSpPr>
          <p:nvPr/>
        </p:nvSpPr>
        <p:spPr bwMode="auto">
          <a:xfrm>
            <a:off x="1528557" y="2186810"/>
            <a:ext cx="8191500" cy="369888"/>
          </a:xfrm>
          <a:prstGeom prst="rect">
            <a:avLst/>
          </a:prstGeom>
          <a:noFill/>
          <a:ln w="9525">
            <a:noFill/>
            <a:miter lim="800000"/>
            <a:headEnd/>
            <a:tailEnd/>
          </a:ln>
        </p:spPr>
        <p:txBody>
          <a:bodyPr>
            <a:spAutoFit/>
          </a:bodyPr>
          <a:lstStyle/>
          <a:p>
            <a:pPr algn="l"/>
            <a:r>
              <a:rPr lang="en-US" sz="2000" u="none" dirty="0" smtClean="0">
                <a:solidFill>
                  <a:schemeClr val="bg2"/>
                </a:solidFill>
                <a:latin typeface="Arial" charset="0"/>
                <a:cs typeface="Arial" charset="0"/>
              </a:rPr>
              <a:t>In this </a:t>
            </a:r>
            <a:r>
              <a:rPr lang="it-IT" sz="2000" u="none" dirty="0" smtClean="0">
                <a:solidFill>
                  <a:schemeClr val="bg2"/>
                </a:solidFill>
                <a:latin typeface="Arial" charset="0"/>
                <a:cs typeface="Arial" charset="0"/>
              </a:rPr>
              <a:t>unit we </a:t>
            </a:r>
            <a:r>
              <a:rPr lang="en-US" sz="2000" u="none" dirty="0" smtClean="0">
                <a:solidFill>
                  <a:schemeClr val="bg2"/>
                </a:solidFill>
                <a:latin typeface="Arial" charset="0"/>
                <a:cs typeface="Arial" charset="0"/>
              </a:rPr>
              <a:t>will</a:t>
            </a:r>
            <a:r>
              <a:rPr lang="it-IT" sz="2000" u="none" dirty="0" smtClean="0">
                <a:solidFill>
                  <a:schemeClr val="bg2"/>
                </a:solidFill>
                <a:latin typeface="Arial" charset="0"/>
                <a:cs typeface="Arial" charset="0"/>
              </a:rPr>
              <a:t> </a:t>
            </a:r>
            <a:r>
              <a:rPr lang="it-IT" sz="2000" u="none" dirty="0">
                <a:solidFill>
                  <a:schemeClr val="bg2"/>
                </a:solidFill>
                <a:latin typeface="Arial" charset="0"/>
                <a:cs typeface="Arial" charset="0"/>
              </a:rPr>
              <a:t>talk about</a:t>
            </a:r>
          </a:p>
        </p:txBody>
      </p:sp>
      <p:sp>
        <p:nvSpPr>
          <p:cNvPr id="1536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a:solidFill>
                  <a:srgbClr val="69AE23"/>
                </a:solidFill>
                <a:latin typeface="Arial" charset="0"/>
              </a:rPr>
              <a:t>Welcome</a:t>
            </a:r>
            <a:endParaRPr lang="it-IT" sz="1800" b="1" u="none" noProof="1">
              <a:solidFill>
                <a:srgbClr val="69AE23"/>
              </a:solidFill>
              <a:latin typeface="Arial" charset="0"/>
            </a:endParaRPr>
          </a:p>
        </p:txBody>
      </p:sp>
      <p:sp>
        <p:nvSpPr>
          <p:cNvPr id="12" name="Rettangolo 11"/>
          <p:cNvSpPr/>
          <p:nvPr/>
        </p:nvSpPr>
        <p:spPr bwMode="auto">
          <a:xfrm>
            <a:off x="990185" y="1514982"/>
            <a:ext cx="8924925" cy="137795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5" name="CasellaDiTesto 10"/>
          <p:cNvSpPr txBox="1">
            <a:spLocks noChangeArrowheads="1"/>
          </p:cNvSpPr>
          <p:nvPr/>
        </p:nvSpPr>
        <p:spPr bwMode="auto">
          <a:xfrm>
            <a:off x="5409248" y="2331879"/>
            <a:ext cx="1771960" cy="547842"/>
          </a:xfrm>
          <a:prstGeom prst="rect">
            <a:avLst/>
          </a:prstGeom>
          <a:noFill/>
          <a:ln w="9525">
            <a:noFill/>
            <a:miter lim="800000"/>
            <a:headEnd/>
            <a:tailEnd/>
          </a:ln>
        </p:spPr>
        <p:txBody>
          <a:bodyPr wrap="none">
            <a:spAutoFit/>
          </a:bodyPr>
          <a:lstStyle/>
          <a:p>
            <a:pPr algn="l"/>
            <a:r>
              <a:rPr lang="it-IT" sz="3200" u="none" dirty="0" err="1" smtClean="0">
                <a:solidFill>
                  <a:srgbClr val="69AE23"/>
                </a:solidFill>
                <a:latin typeface="MetaPro-Black" pitchFamily="50" charset="0"/>
              </a:rPr>
              <a:t>Analysis</a:t>
            </a:r>
            <a:endParaRPr lang="it-IT" sz="3200" u="none" dirty="0">
              <a:solidFill>
                <a:srgbClr val="69AE23"/>
              </a:solidFill>
              <a:latin typeface="MetaPro-Black" pitchFamily="50" charset="0"/>
            </a:endParaRPr>
          </a:p>
        </p:txBody>
      </p:sp>
      <p:sp>
        <p:nvSpPr>
          <p:cNvPr id="21" name="Parentesi graffa aperta 20"/>
          <p:cNvSpPr/>
          <p:nvPr/>
        </p:nvSpPr>
        <p:spPr bwMode="auto">
          <a:xfrm rot="5401481" flipH="1">
            <a:off x="6220776" y="4677264"/>
            <a:ext cx="436075" cy="2444760"/>
          </a:xfrm>
          <a:prstGeom prst="leftBrace">
            <a:avLst>
              <a:gd name="adj1" fmla="val 36673"/>
              <a:gd name="adj2" fmla="val 50283"/>
            </a:avLst>
          </a:prstGeom>
          <a:solidFill>
            <a:srgbClr val="EAEAEA"/>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it-IT" sz="1200" b="0" i="0" u="sng" strike="noStrike" cap="none" normalizeH="0" baseline="0" dirty="0" smtClean="0">
              <a:ln>
                <a:noFill/>
              </a:ln>
              <a:solidFill>
                <a:schemeClr val="bg1">
                  <a:lumMod val="85000"/>
                </a:schemeClr>
              </a:solidFill>
              <a:effectLst/>
              <a:latin typeface="Microsoft Sans Serif" pitchFamily="34" charset="0"/>
            </a:endParaRPr>
          </a:p>
        </p:txBody>
      </p:sp>
      <p:pic>
        <p:nvPicPr>
          <p:cNvPr id="40" name="Picture 39"/>
          <p:cNvPicPr>
            <a:picLocks noChangeAspect="1"/>
          </p:cNvPicPr>
          <p:nvPr/>
        </p:nvPicPr>
        <p:blipFill>
          <a:blip r:embed="rId3"/>
          <a:stretch>
            <a:fillRect/>
          </a:stretch>
        </p:blipFill>
        <p:spPr>
          <a:xfrm>
            <a:off x="3030490" y="4371270"/>
            <a:ext cx="6194584" cy="2602921"/>
          </a:xfrm>
          <a:prstGeom prst="rect">
            <a:avLst/>
          </a:prstGeom>
        </p:spPr>
      </p:pic>
      <p:sp>
        <p:nvSpPr>
          <p:cNvPr id="41" name="Chevron 40"/>
          <p:cNvSpPr/>
          <p:nvPr/>
        </p:nvSpPr>
        <p:spPr>
          <a:xfrm>
            <a:off x="5526835" y="4825259"/>
            <a:ext cx="600947" cy="1118362"/>
          </a:xfrm>
          <a:prstGeom prst="chevron">
            <a:avLst>
              <a:gd name="adj" fmla="val 62310"/>
            </a:avLst>
          </a:prstGeom>
          <a:solidFill>
            <a:srgbClr val="70AD47">
              <a:lumMod val="20000"/>
              <a:lumOff val="80000"/>
            </a:srgbClr>
          </a:solidFill>
          <a:ln>
            <a:noFill/>
          </a:ln>
          <a:effectLst/>
        </p:spPr>
      </p:sp>
      <p:sp>
        <p:nvSpPr>
          <p:cNvPr id="43" name="Oval 42"/>
          <p:cNvSpPr/>
          <p:nvPr/>
        </p:nvSpPr>
        <p:spPr>
          <a:xfrm flipH="1">
            <a:off x="7493605" y="4825259"/>
            <a:ext cx="464938" cy="453535"/>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4" name="Oval 43"/>
          <p:cNvSpPr/>
          <p:nvPr/>
        </p:nvSpPr>
        <p:spPr>
          <a:xfrm flipH="1">
            <a:off x="8173350" y="5237697"/>
            <a:ext cx="561354" cy="465523"/>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5" name="Oval 44"/>
          <p:cNvSpPr/>
          <p:nvPr/>
        </p:nvSpPr>
        <p:spPr>
          <a:xfrm flipH="1">
            <a:off x="8013670" y="4789232"/>
            <a:ext cx="510626" cy="482026"/>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6" name="TextBox 45"/>
          <p:cNvSpPr txBox="1"/>
          <p:nvPr/>
        </p:nvSpPr>
        <p:spPr>
          <a:xfrm>
            <a:off x="7438478" y="4888807"/>
            <a:ext cx="656655" cy="283154"/>
          </a:xfrm>
          <a:prstGeom prst="rect">
            <a:avLst/>
          </a:prstGeom>
          <a:noFill/>
        </p:spPr>
        <p:txBody>
          <a:bodyPr wrap="square" rtlCol="0">
            <a:spAutoFit/>
          </a:bodyPr>
          <a:lstStyle/>
          <a:p>
            <a:pPr algn="l" defTabSz="810067" fontAlgn="auto">
              <a:lnSpc>
                <a:spcPct val="100000"/>
              </a:lnSpc>
              <a:spcBef>
                <a:spcPts val="0"/>
              </a:spcBef>
              <a:spcAft>
                <a:spcPts val="0"/>
              </a:spcAft>
            </a:pPr>
            <a:r>
              <a:rPr lang="nl-NL" sz="1240" u="none" dirty="0" smtClean="0">
                <a:solidFill>
                  <a:prstClr val="black"/>
                </a:solidFill>
                <a:latin typeface="Calibri" panose="020F0502020204030204"/>
              </a:rPr>
              <a:t>Signal</a:t>
            </a:r>
            <a:endParaRPr lang="en-GB" sz="1240" u="none" dirty="0">
              <a:solidFill>
                <a:prstClr val="black"/>
              </a:solidFill>
              <a:latin typeface="Calibri" panose="020F0502020204030204"/>
            </a:endParaRPr>
          </a:p>
        </p:txBody>
      </p:sp>
      <p:sp>
        <p:nvSpPr>
          <p:cNvPr id="47" name="TextBox 46"/>
          <p:cNvSpPr txBox="1"/>
          <p:nvPr/>
        </p:nvSpPr>
        <p:spPr>
          <a:xfrm>
            <a:off x="8247646" y="5280365"/>
            <a:ext cx="492093" cy="253916"/>
          </a:xfrm>
          <a:prstGeom prst="rect">
            <a:avLst/>
          </a:prstGeom>
          <a:noFill/>
        </p:spPr>
        <p:txBody>
          <a:bodyPr wrap="square" rtlCol="0">
            <a:spAutoFit/>
          </a:bodyPr>
          <a:lstStyle/>
          <a:p>
            <a:pPr algn="l" defTabSz="810067" fontAlgn="auto">
              <a:lnSpc>
                <a:spcPct val="100000"/>
              </a:lnSpc>
              <a:spcBef>
                <a:spcPts val="0"/>
              </a:spcBef>
              <a:spcAft>
                <a:spcPts val="0"/>
              </a:spcAft>
            </a:pPr>
            <a:r>
              <a:rPr lang="nl-NL" sz="1050" u="none" dirty="0">
                <a:solidFill>
                  <a:prstClr val="black"/>
                </a:solidFill>
                <a:latin typeface="Calibri" panose="020F0502020204030204"/>
              </a:rPr>
              <a:t>Event</a:t>
            </a:r>
            <a:endParaRPr lang="en-GB" sz="1050" u="none" dirty="0">
              <a:solidFill>
                <a:prstClr val="black"/>
              </a:solidFill>
              <a:latin typeface="Calibri" panose="020F0502020204030204"/>
            </a:endParaRPr>
          </a:p>
        </p:txBody>
      </p:sp>
      <p:sp>
        <p:nvSpPr>
          <p:cNvPr id="48" name="TextBox 47"/>
          <p:cNvSpPr txBox="1"/>
          <p:nvPr/>
        </p:nvSpPr>
        <p:spPr>
          <a:xfrm>
            <a:off x="7958847" y="4922723"/>
            <a:ext cx="647924" cy="261610"/>
          </a:xfrm>
          <a:prstGeom prst="rect">
            <a:avLst/>
          </a:prstGeom>
          <a:noFill/>
        </p:spPr>
        <p:txBody>
          <a:bodyPr wrap="square" rtlCol="0">
            <a:spAutoFit/>
          </a:bodyPr>
          <a:lstStyle/>
          <a:p>
            <a:pPr algn="l" defTabSz="810067" fontAlgn="auto">
              <a:lnSpc>
                <a:spcPct val="100000"/>
              </a:lnSpc>
              <a:spcBef>
                <a:spcPts val="0"/>
              </a:spcBef>
              <a:spcAft>
                <a:spcPts val="0"/>
              </a:spcAft>
            </a:pPr>
            <a:r>
              <a:rPr lang="nl-NL" sz="1100" u="none" dirty="0">
                <a:solidFill>
                  <a:prstClr val="black"/>
                </a:solidFill>
                <a:latin typeface="Calibri" panose="020F0502020204030204"/>
              </a:rPr>
              <a:t>Threat</a:t>
            </a:r>
            <a:endParaRPr lang="en-GB" sz="1100" u="none" dirty="0">
              <a:solidFill>
                <a:prstClr val="black"/>
              </a:solidFill>
              <a:latin typeface="Calibri" panose="020F0502020204030204"/>
            </a:endParaRPr>
          </a:p>
        </p:txBody>
      </p:sp>
      <p:sp>
        <p:nvSpPr>
          <p:cNvPr id="49" name="Chevron 48"/>
          <p:cNvSpPr/>
          <p:nvPr/>
        </p:nvSpPr>
        <p:spPr>
          <a:xfrm>
            <a:off x="6507524" y="4770657"/>
            <a:ext cx="761088" cy="1001201"/>
          </a:xfrm>
          <a:prstGeom prst="chevron">
            <a:avLst>
              <a:gd name="adj" fmla="val 62709"/>
            </a:avLst>
          </a:prstGeom>
          <a:solidFill>
            <a:srgbClr val="70AD47">
              <a:lumMod val="20000"/>
              <a:lumOff val="80000"/>
            </a:srgbClr>
          </a:solidFill>
          <a:ln>
            <a:noFill/>
          </a:ln>
          <a:effectLst/>
        </p:spPr>
      </p:sp>
      <p:sp>
        <p:nvSpPr>
          <p:cNvPr id="50" name="TextBox 49"/>
          <p:cNvSpPr txBox="1"/>
          <p:nvPr/>
        </p:nvSpPr>
        <p:spPr>
          <a:xfrm>
            <a:off x="4871901" y="3978179"/>
            <a:ext cx="430118" cy="761074"/>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1595" u="none" dirty="0">
                <a:solidFill>
                  <a:prstClr val="black"/>
                </a:solidFill>
                <a:latin typeface="Calibri" panose="020F0502020204030204"/>
              </a:rPr>
              <a:t>Screen</a:t>
            </a:r>
            <a:endParaRPr lang="en-GB" sz="1595" u="none" dirty="0">
              <a:solidFill>
                <a:prstClr val="black"/>
              </a:solidFill>
              <a:latin typeface="Calibri" panose="020F0502020204030204"/>
            </a:endParaRPr>
          </a:p>
        </p:txBody>
      </p:sp>
      <p:sp>
        <p:nvSpPr>
          <p:cNvPr id="51" name="TextBox 50"/>
          <p:cNvSpPr txBox="1"/>
          <p:nvPr/>
        </p:nvSpPr>
        <p:spPr>
          <a:xfrm>
            <a:off x="5409248" y="4061098"/>
            <a:ext cx="430118" cy="714646"/>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1595" u="none" dirty="0">
                <a:solidFill>
                  <a:prstClr val="black"/>
                </a:solidFill>
                <a:latin typeface="Calibri" panose="020F0502020204030204"/>
              </a:rPr>
              <a:t>Filter</a:t>
            </a:r>
            <a:endParaRPr lang="en-GB" sz="1595" u="none" dirty="0">
              <a:solidFill>
                <a:prstClr val="black"/>
              </a:solidFill>
              <a:latin typeface="Calibri" panose="020F0502020204030204"/>
            </a:endParaRPr>
          </a:p>
        </p:txBody>
      </p:sp>
      <p:sp>
        <p:nvSpPr>
          <p:cNvPr id="52" name="TextBox 51"/>
          <p:cNvSpPr txBox="1"/>
          <p:nvPr/>
        </p:nvSpPr>
        <p:spPr>
          <a:xfrm>
            <a:off x="5865110" y="3926319"/>
            <a:ext cx="430118" cy="795647"/>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1595" u="none" dirty="0">
                <a:solidFill>
                  <a:prstClr val="black"/>
                </a:solidFill>
                <a:latin typeface="Calibri" panose="020F0502020204030204"/>
              </a:rPr>
              <a:t>Validate</a:t>
            </a:r>
            <a:endParaRPr lang="en-GB" sz="1595" u="none" dirty="0">
              <a:solidFill>
                <a:prstClr val="black"/>
              </a:solidFill>
              <a:latin typeface="Calibri" panose="020F0502020204030204"/>
            </a:endParaRPr>
          </a:p>
        </p:txBody>
      </p:sp>
      <p:sp>
        <p:nvSpPr>
          <p:cNvPr id="54" name="TextBox 53"/>
          <p:cNvSpPr txBox="1"/>
          <p:nvPr/>
        </p:nvSpPr>
        <p:spPr>
          <a:xfrm>
            <a:off x="7192674" y="5414025"/>
            <a:ext cx="1151066" cy="255030"/>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en-US" sz="1600" b="0" i="0" u="none" strike="noStrike" kern="0" cap="none" spc="0" normalizeH="0" baseline="0" noProof="0" dirty="0" smtClean="0">
                <a:ln>
                  <a:noFill/>
                </a:ln>
                <a:solidFill>
                  <a:prstClr val="black">
                    <a:hueOff val="0"/>
                    <a:satOff val="0"/>
                    <a:lumOff val="0"/>
                    <a:alphaOff val="0"/>
                  </a:prstClr>
                </a:solidFill>
                <a:effectLst/>
                <a:uLnTx/>
                <a:uFillTx/>
                <a:latin typeface="Calibri" panose="020F0502020204030204"/>
                <a:ea typeface="+mn-ea"/>
                <a:cs typeface="+mn-cs"/>
              </a:rPr>
              <a:t>Items of Interest</a:t>
            </a:r>
          </a:p>
        </p:txBody>
      </p:sp>
      <p:sp>
        <p:nvSpPr>
          <p:cNvPr id="55" name="TextBox 54"/>
          <p:cNvSpPr txBox="1"/>
          <p:nvPr/>
        </p:nvSpPr>
        <p:spPr>
          <a:xfrm>
            <a:off x="7412253" y="6134970"/>
            <a:ext cx="1031738" cy="651413"/>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en-US" sz="2400" b="0" i="0" u="none" strike="noStrike" kern="0" cap="none" spc="0" normalizeH="0" baseline="0" noProof="0" dirty="0">
                <a:ln>
                  <a:noFill/>
                </a:ln>
                <a:solidFill>
                  <a:prstClr val="black">
                    <a:hueOff val="0"/>
                    <a:satOff val="0"/>
                    <a:lumOff val="0"/>
                    <a:alphaOff val="0"/>
                  </a:prstClr>
                </a:solidFill>
                <a:effectLst/>
                <a:uLnTx/>
                <a:uFillTx/>
                <a:latin typeface="Calibri" panose="020F0502020204030204"/>
              </a:rPr>
              <a:t>Further </a:t>
            </a:r>
            <a:r>
              <a:rPr lang="en-US" sz="2400" u="none" kern="0" dirty="0">
                <a:solidFill>
                  <a:prstClr val="black">
                    <a:hueOff val="0"/>
                    <a:satOff val="0"/>
                    <a:lumOff val="0"/>
                    <a:alphaOff val="0"/>
                  </a:prstClr>
                </a:solidFill>
                <a:latin typeface="Calibri" panose="020F0502020204030204"/>
              </a:rPr>
              <a:t>actions</a:t>
            </a:r>
            <a:endParaRPr kumimoji="0" lang="en-US" sz="2400" b="0" i="0" u="none" strike="noStrike" kern="0" cap="none" spc="0" normalizeH="0" baseline="0" noProof="0" dirty="0">
              <a:ln>
                <a:noFill/>
              </a:ln>
              <a:solidFill>
                <a:prstClr val="black">
                  <a:hueOff val="0"/>
                  <a:satOff val="0"/>
                  <a:lumOff val="0"/>
                  <a:alphaOff val="0"/>
                </a:prstClr>
              </a:solidFill>
              <a:effectLst/>
              <a:uLnTx/>
              <a:uFillTx/>
              <a:latin typeface="Calibri" panose="020F0502020204030204"/>
            </a:endParaRPr>
          </a:p>
        </p:txBody>
      </p:sp>
      <p:sp>
        <p:nvSpPr>
          <p:cNvPr id="23" name="TextBox 22"/>
          <p:cNvSpPr txBox="1"/>
          <p:nvPr/>
        </p:nvSpPr>
        <p:spPr>
          <a:xfrm>
            <a:off x="6453866" y="3852045"/>
            <a:ext cx="430118" cy="796452"/>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1595" u="none" dirty="0" smtClean="0">
                <a:solidFill>
                  <a:prstClr val="black"/>
                </a:solidFill>
                <a:latin typeface="Calibri" panose="020F0502020204030204"/>
              </a:rPr>
              <a:t>Analysis</a:t>
            </a:r>
            <a:endParaRPr lang="en-GB" sz="1595" u="none" dirty="0">
              <a:solidFill>
                <a:prstClr val="black"/>
              </a:solidFill>
              <a:latin typeface="Calibri" panose="020F0502020204030204"/>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0040" y="1295400"/>
            <a:ext cx="4980625" cy="4630738"/>
          </a:xfrm>
        </p:spPr>
        <p:txBody>
          <a:bodyPr>
            <a:normAutofit/>
          </a:bodyPr>
          <a:lstStyle/>
          <a:p>
            <a:pPr marL="0" indent="0">
              <a:buNone/>
            </a:pPr>
            <a:r>
              <a:rPr lang="en-GB" sz="2400" dirty="0" smtClean="0">
                <a:solidFill>
                  <a:srgbClr val="002060"/>
                </a:solidFill>
              </a:rPr>
              <a:t>Example</a:t>
            </a:r>
          </a:p>
          <a:p>
            <a:pPr marL="0" indent="0">
              <a:buNone/>
            </a:pPr>
            <a:r>
              <a:rPr lang="en-GB" sz="2400" dirty="0" smtClean="0">
                <a:solidFill>
                  <a:srgbClr val="002060"/>
                </a:solidFill>
              </a:rPr>
              <a:t>Migrants health in the EU/EEA</a:t>
            </a:r>
            <a:endParaRPr lang="en-GB" sz="1600" dirty="0">
              <a:solidFill>
                <a:srgbClr val="002060"/>
              </a:solidFill>
            </a:endParaRPr>
          </a:p>
          <a:p>
            <a:pPr marL="0" indent="0">
              <a:buNone/>
            </a:pPr>
            <a:r>
              <a:rPr lang="en-GB" sz="1600" dirty="0"/>
              <a:t>Increased rates of migration to and within the </a:t>
            </a:r>
            <a:r>
              <a:rPr lang="en-GB" sz="1600" dirty="0" smtClean="0"/>
              <a:t>EU/EEA in </a:t>
            </a:r>
            <a:r>
              <a:rPr lang="en-GB" sz="1600" dirty="0"/>
              <a:t>recent </a:t>
            </a:r>
            <a:r>
              <a:rPr lang="en-GB" sz="1600" dirty="0" smtClean="0"/>
              <a:t>years</a:t>
            </a:r>
          </a:p>
          <a:p>
            <a:pPr marL="0" indent="0">
              <a:buNone/>
            </a:pPr>
            <a:r>
              <a:rPr lang="en-GB" sz="1600" dirty="0" smtClean="0"/>
              <a:t>Migrant </a:t>
            </a:r>
            <a:r>
              <a:rPr lang="en-GB" sz="1600" dirty="0"/>
              <a:t>populations </a:t>
            </a:r>
            <a:r>
              <a:rPr lang="en-GB" sz="1600" dirty="0" smtClean="0"/>
              <a:t>include refugees</a:t>
            </a:r>
            <a:r>
              <a:rPr lang="en-GB" sz="1600" dirty="0"/>
              <a:t>, asylum seekers, and others </a:t>
            </a:r>
            <a:r>
              <a:rPr lang="en-GB" sz="1600" dirty="0" smtClean="0"/>
              <a:t>who flee political or economical instability</a:t>
            </a:r>
            <a:endParaRPr lang="en-GB" sz="1600" dirty="0"/>
          </a:p>
          <a:p>
            <a:pPr marL="0" indent="0">
              <a:buNone/>
            </a:pPr>
            <a:r>
              <a:rPr lang="en-GB" sz="1600" dirty="0" smtClean="0"/>
              <a:t>Particularly vulnerable to infectious diseases such </a:t>
            </a:r>
            <a:r>
              <a:rPr lang="en-GB" sz="1600" dirty="0"/>
              <a:t>as Tuberculosis, HIV, hepatitis </a:t>
            </a:r>
            <a:r>
              <a:rPr lang="en-GB" sz="1600" dirty="0" smtClean="0"/>
              <a:t>B &amp; C. </a:t>
            </a:r>
          </a:p>
          <a:p>
            <a:pPr marL="0" indent="0">
              <a:buNone/>
            </a:pPr>
            <a:r>
              <a:rPr lang="en-GB" sz="1600" dirty="0" smtClean="0"/>
              <a:t>Immunisation </a:t>
            </a:r>
            <a:r>
              <a:rPr lang="en-GB" sz="1600" dirty="0"/>
              <a:t>coverage </a:t>
            </a:r>
            <a:r>
              <a:rPr lang="en-GB" sz="1600" dirty="0" smtClean="0"/>
              <a:t>can be low in their country of origin. More </a:t>
            </a:r>
            <a:r>
              <a:rPr lang="en-GB" sz="1600" dirty="0"/>
              <a:t>susceptible to vaccine-preventable </a:t>
            </a:r>
            <a:r>
              <a:rPr lang="en-GB" sz="1600" dirty="0" smtClean="0"/>
              <a:t>diseases (measles</a:t>
            </a:r>
            <a:r>
              <a:rPr lang="en-GB" sz="1600" dirty="0"/>
              <a:t>, mumps, rubella, diphtheria, tetanus, pertussis, </a:t>
            </a:r>
            <a:r>
              <a:rPr lang="en-GB" sz="1600" dirty="0" smtClean="0"/>
              <a:t>polio). </a:t>
            </a:r>
            <a:endParaRPr lang="en-GB" sz="1600" dirty="0"/>
          </a:p>
          <a:p>
            <a:pPr marL="0" indent="0">
              <a:buNone/>
            </a:pPr>
            <a:r>
              <a:rPr lang="en-GB" sz="1600" dirty="0" smtClean="0"/>
              <a:t>More serious health outcomes due to multiple factors</a:t>
            </a:r>
            <a:endParaRPr lang="en-GB" sz="1600" dirty="0"/>
          </a:p>
        </p:txBody>
      </p:sp>
      <p:pic>
        <p:nvPicPr>
          <p:cNvPr id="3" name="Picture 2"/>
          <p:cNvPicPr>
            <a:picLocks noChangeAspect="1"/>
          </p:cNvPicPr>
          <p:nvPr/>
        </p:nvPicPr>
        <p:blipFill>
          <a:blip r:embed="rId3"/>
          <a:stretch>
            <a:fillRect/>
          </a:stretch>
        </p:blipFill>
        <p:spPr>
          <a:xfrm>
            <a:off x="5332305" y="2123855"/>
            <a:ext cx="5472100" cy="3414362"/>
          </a:xfrm>
          <a:prstGeom prst="rect">
            <a:avLst/>
          </a:prstGeom>
        </p:spPr>
      </p:pic>
    </p:spTree>
    <p:extLst>
      <p:ext uri="{BB962C8B-B14F-4D97-AF65-F5344CB8AC3E}">
        <p14:creationId xmlns:p14="http://schemas.microsoft.com/office/powerpoint/2010/main" val="26752212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145980" y="1032120"/>
            <a:ext cx="1332416" cy="461665"/>
          </a:xfrm>
          <a:prstGeom prst="rect">
            <a:avLst/>
          </a:prstGeom>
        </p:spPr>
        <p:txBody>
          <a:bodyPr wrap="none">
            <a:spAutoFit/>
          </a:bodyPr>
          <a:lstStyle/>
          <a:p>
            <a:pPr lvl="0" algn="l" defTabSz="820738" eaLnBrk="0" hangingPunct="0">
              <a:lnSpc>
                <a:spcPct val="100000"/>
              </a:lnSpc>
              <a:spcBef>
                <a:spcPct val="50000"/>
              </a:spcBef>
              <a:buClr>
                <a:srgbClr val="B22C1B"/>
              </a:buClr>
              <a:buSzPct val="80000"/>
              <a:tabLst>
                <a:tab pos="341313" algn="l"/>
                <a:tab pos="1150938" algn="l"/>
              </a:tabLst>
            </a:pPr>
            <a:r>
              <a:rPr lang="en-GB" sz="2400" u="none" kern="0" dirty="0" smtClean="0">
                <a:solidFill>
                  <a:srgbClr val="FF0000"/>
                </a:solidFill>
                <a:latin typeface="Tahoma"/>
              </a:rPr>
              <a:t>Example</a:t>
            </a:r>
            <a:endParaRPr lang="en-GB" sz="1600" u="none" kern="0" dirty="0">
              <a:solidFill>
                <a:srgbClr val="000000"/>
              </a:solidFill>
              <a:latin typeface="Tahoma"/>
            </a:endParaRPr>
          </a:p>
        </p:txBody>
      </p:sp>
      <p:sp>
        <p:nvSpPr>
          <p:cNvPr id="3" name="Rectangle 2"/>
          <p:cNvSpPr/>
          <p:nvPr/>
        </p:nvSpPr>
        <p:spPr>
          <a:xfrm>
            <a:off x="315110" y="1628800"/>
            <a:ext cx="11161240" cy="3564053"/>
          </a:xfrm>
          <a:prstGeom prst="rect">
            <a:avLst/>
          </a:prstGeom>
        </p:spPr>
        <p:txBody>
          <a:bodyPr wrap="square">
            <a:spAutoFit/>
          </a:bodyPr>
          <a:lstStyle/>
          <a:p>
            <a:pPr algn="l"/>
            <a:r>
              <a:rPr lang="en-GB" sz="1600" u="none" dirty="0" smtClean="0"/>
              <a:t>What are the factors </a:t>
            </a:r>
            <a:r>
              <a:rPr lang="en-GB" sz="1600" u="none" dirty="0"/>
              <a:t>that increase the vulnerability </a:t>
            </a:r>
            <a:r>
              <a:rPr lang="en-GB" sz="1600" u="none" dirty="0" smtClean="0"/>
              <a:t>of migrants </a:t>
            </a:r>
            <a:r>
              <a:rPr lang="en-GB" sz="1600" u="none" dirty="0"/>
              <a:t>to infectious </a:t>
            </a:r>
            <a:r>
              <a:rPr lang="en-GB" sz="1600" u="none" dirty="0" smtClean="0"/>
              <a:t>diseases ? </a:t>
            </a:r>
          </a:p>
          <a:p>
            <a:pPr algn="l"/>
            <a:endParaRPr lang="en-GB" sz="1600" u="none" dirty="0"/>
          </a:p>
          <a:p>
            <a:pPr marL="285750" indent="-285750" algn="l">
              <a:buFont typeface="Wingdings" panose="05000000000000000000" pitchFamily="2" charset="2"/>
              <a:buChar char="q"/>
            </a:pPr>
            <a:r>
              <a:rPr lang="en-GB" sz="1600" u="none" dirty="0" smtClean="0"/>
              <a:t>demographic </a:t>
            </a:r>
            <a:r>
              <a:rPr lang="en-GB" sz="1600" u="none" dirty="0"/>
              <a:t>profile, patterns of disease and weak health systems </a:t>
            </a:r>
            <a:r>
              <a:rPr lang="en-GB" sz="1600" u="none" dirty="0" smtClean="0"/>
              <a:t>in countries </a:t>
            </a:r>
            <a:r>
              <a:rPr lang="en-GB" sz="1600" u="none" dirty="0"/>
              <a:t>of </a:t>
            </a:r>
            <a:r>
              <a:rPr lang="en-GB" sz="1600" u="none" dirty="0" smtClean="0"/>
              <a:t>origin</a:t>
            </a:r>
          </a:p>
          <a:p>
            <a:pPr algn="l"/>
            <a:endParaRPr lang="en-GB" sz="1600" u="none" dirty="0"/>
          </a:p>
          <a:p>
            <a:pPr marL="285750" indent="-285750" algn="l">
              <a:buFont typeface="Wingdings" panose="05000000000000000000" pitchFamily="2" charset="2"/>
              <a:buChar char="q"/>
            </a:pPr>
            <a:r>
              <a:rPr lang="en-GB" sz="1600" u="none" dirty="0" smtClean="0"/>
              <a:t>high-risk </a:t>
            </a:r>
            <a:r>
              <a:rPr lang="en-GB" sz="1600" u="none" dirty="0"/>
              <a:t>behaviour, exposure to perilous migration journeys that increase the risk of </a:t>
            </a:r>
            <a:r>
              <a:rPr lang="en-GB" sz="1600" u="none" dirty="0" smtClean="0"/>
              <a:t>infectious diseases</a:t>
            </a:r>
          </a:p>
          <a:p>
            <a:pPr algn="l"/>
            <a:endParaRPr lang="en-GB" sz="1600" u="none" dirty="0"/>
          </a:p>
          <a:p>
            <a:pPr marL="285750" indent="-285750" algn="l">
              <a:buFont typeface="Wingdings" panose="05000000000000000000" pitchFamily="2" charset="2"/>
              <a:buChar char="q"/>
            </a:pPr>
            <a:r>
              <a:rPr lang="en-GB" sz="1600" u="none" dirty="0" smtClean="0"/>
              <a:t>Poor living </a:t>
            </a:r>
            <a:r>
              <a:rPr lang="en-GB" sz="1600" u="none" dirty="0"/>
              <a:t>conditions in host countries (such as reception centres, overcrowding or shared </a:t>
            </a:r>
            <a:r>
              <a:rPr lang="en-GB" sz="1600" u="none" dirty="0" smtClean="0"/>
              <a:t>accommodation)</a:t>
            </a:r>
          </a:p>
          <a:p>
            <a:pPr marL="285750" indent="-285750" algn="l">
              <a:buFont typeface="Wingdings" panose="05000000000000000000" pitchFamily="2" charset="2"/>
              <a:buChar char="q"/>
            </a:pPr>
            <a:endParaRPr lang="en-GB" sz="1600" u="none" dirty="0" smtClean="0"/>
          </a:p>
          <a:p>
            <a:pPr marL="285750" indent="-285750" algn="l">
              <a:buFont typeface="Wingdings" panose="05000000000000000000" pitchFamily="2" charset="2"/>
              <a:buChar char="q"/>
            </a:pPr>
            <a:r>
              <a:rPr lang="en-GB" sz="1600" u="none" dirty="0" smtClean="0"/>
              <a:t>Economic barriers </a:t>
            </a:r>
            <a:r>
              <a:rPr lang="en-GB" sz="1600" u="none" dirty="0"/>
              <a:t>in host countries that limit or prevent access </a:t>
            </a:r>
            <a:r>
              <a:rPr lang="en-GB" sz="1600" u="none" dirty="0" smtClean="0"/>
              <a:t>to healthcare </a:t>
            </a:r>
            <a:r>
              <a:rPr lang="en-GB" sz="1600" u="none" dirty="0"/>
              <a:t>services </a:t>
            </a:r>
            <a:endParaRPr lang="en-GB" sz="1600" u="none" dirty="0" smtClean="0"/>
          </a:p>
          <a:p>
            <a:pPr algn="l"/>
            <a:endParaRPr lang="en-GB" sz="1600" u="none" dirty="0"/>
          </a:p>
          <a:p>
            <a:pPr marL="285750" indent="-285750" algn="l">
              <a:buFont typeface="Wingdings" panose="05000000000000000000" pitchFamily="2" charset="2"/>
              <a:buChar char="q"/>
            </a:pPr>
            <a:r>
              <a:rPr lang="en-GB" sz="1600" u="none" dirty="0" smtClean="0"/>
              <a:t>Social factors including </a:t>
            </a:r>
            <a:r>
              <a:rPr lang="en-GB" sz="1600" u="none" dirty="0"/>
              <a:t>stigma, discrimination and </a:t>
            </a:r>
            <a:r>
              <a:rPr lang="en-GB" sz="1600" u="none" dirty="0" smtClean="0"/>
              <a:t>isolation</a:t>
            </a:r>
          </a:p>
          <a:p>
            <a:pPr algn="l"/>
            <a:endParaRPr lang="en-GB" sz="1600" u="none" dirty="0" smtClean="0"/>
          </a:p>
          <a:p>
            <a:pPr marL="285750" indent="-285750" algn="l">
              <a:buFont typeface="Wingdings" panose="05000000000000000000" pitchFamily="2" charset="2"/>
              <a:buChar char="q"/>
            </a:pPr>
            <a:r>
              <a:rPr lang="en-GB" sz="1600" u="none" dirty="0" smtClean="0"/>
              <a:t>Cultural </a:t>
            </a:r>
            <a:r>
              <a:rPr lang="en-GB" sz="1600" u="none" dirty="0"/>
              <a:t>and legal </a:t>
            </a:r>
            <a:r>
              <a:rPr lang="en-GB" sz="1600" u="none" dirty="0" smtClean="0"/>
              <a:t>barriers, including </a:t>
            </a:r>
            <a:r>
              <a:rPr lang="en-GB" sz="1600" u="none" dirty="0"/>
              <a:t>language, religion, health beliefs, and lack of entitlement </a:t>
            </a:r>
            <a:r>
              <a:rPr lang="en-GB" sz="1600" u="none" dirty="0" smtClean="0"/>
              <a:t>to healthcare</a:t>
            </a:r>
            <a:endParaRPr lang="en-GB" sz="1600" u="none" dirty="0"/>
          </a:p>
        </p:txBody>
      </p:sp>
      <p:sp>
        <p:nvSpPr>
          <p:cNvPr id="6" name="TextBox 5"/>
          <p:cNvSpPr txBox="1"/>
          <p:nvPr/>
        </p:nvSpPr>
        <p:spPr>
          <a:xfrm>
            <a:off x="855170" y="5679250"/>
            <a:ext cx="7650850" cy="258532"/>
          </a:xfrm>
          <a:prstGeom prst="rect">
            <a:avLst/>
          </a:prstGeom>
          <a:noFill/>
        </p:spPr>
        <p:txBody>
          <a:bodyPr wrap="square" rtlCol="0">
            <a:spAutoFit/>
          </a:bodyPr>
          <a:lstStyle/>
          <a:p>
            <a:r>
              <a:rPr lang="en-GB" u="none" dirty="0" smtClean="0"/>
              <a:t>This example shows how much political and economical context have an impact on a population’s health.</a:t>
            </a:r>
            <a:endParaRPr lang="en-GB" u="none" dirty="0"/>
          </a:p>
        </p:txBody>
      </p:sp>
    </p:spTree>
    <p:extLst>
      <p:ext uri="{BB962C8B-B14F-4D97-AF65-F5344CB8AC3E}">
        <p14:creationId xmlns:p14="http://schemas.microsoft.com/office/powerpoint/2010/main" val="3634844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7" y="865188"/>
            <a:ext cx="7478507" cy="341632"/>
          </a:xfrm>
          <a:prstGeom prst="rect">
            <a:avLst/>
          </a:prstGeom>
          <a:noFill/>
          <a:ln w="9525" algn="ctr">
            <a:noFill/>
            <a:miter lim="800000"/>
            <a:headEnd/>
            <a:tailEnd/>
          </a:ln>
        </p:spPr>
        <p:txBody>
          <a:bodyPr wrap="square">
            <a:spAutoFit/>
          </a:bodyPr>
          <a:lstStyle/>
          <a:p>
            <a:pPr>
              <a:defRPr/>
            </a:pPr>
            <a:r>
              <a:rPr lang="en-GB" sz="1800" u="none" dirty="0" smtClean="0">
                <a:latin typeface="Arial" charset="0"/>
                <a:cs typeface="Times New Roman" pitchFamily="18" charset="0"/>
              </a:rPr>
              <a:t>Animal-human-environmental</a:t>
            </a:r>
            <a:r>
              <a:rPr lang="en-GB" sz="1800" u="none" dirty="0">
                <a:latin typeface="Arial" charset="0"/>
                <a:cs typeface="Times New Roman" pitchFamily="18" charset="0"/>
              </a:rPr>
              <a:t> </a:t>
            </a:r>
            <a:r>
              <a:rPr lang="en-GB" sz="1800" u="none" dirty="0" smtClean="0">
                <a:latin typeface="Arial" charset="0"/>
                <a:cs typeface="Times New Roman" pitchFamily="18" charset="0"/>
              </a:rPr>
              <a:t>interface</a:t>
            </a:r>
            <a:endParaRPr lang="en-GB" sz="1800" u="none" dirty="0">
              <a:latin typeface="Arial" charset="0"/>
              <a:cs typeface="Times New Roman" pitchFamily="18" charset="0"/>
            </a:endParaRPr>
          </a:p>
        </p:txBody>
      </p:sp>
      <p:sp>
        <p:nvSpPr>
          <p:cNvPr id="8" name="Rettangolo 7"/>
          <p:cNvSpPr/>
          <p:nvPr/>
        </p:nvSpPr>
        <p:spPr>
          <a:xfrm>
            <a:off x="10953750" y="3359150"/>
            <a:ext cx="6667500" cy="4136517"/>
          </a:xfrm>
          <a:prstGeom prst="rect">
            <a:avLst/>
          </a:prstGeom>
          <a:solidFill>
            <a:schemeClr val="bg1"/>
          </a:solidFill>
        </p:spPr>
        <p:txBody>
          <a:bodyPr wrap="square">
            <a:spAutoFit/>
          </a:bodyPr>
          <a:lstStyle/>
          <a:p>
            <a:pPr algn="l">
              <a:defRPr/>
            </a:pPr>
            <a:r>
              <a:rPr lang="en-GB" u="none" dirty="0" smtClean="0"/>
              <a:t>Animal</a:t>
            </a:r>
          </a:p>
          <a:p>
            <a:pPr lvl="1" algn="l">
              <a:buFont typeface="Arial" pitchFamily="34" charset="0"/>
              <a:buChar char="•"/>
              <a:defRPr/>
            </a:pPr>
            <a:r>
              <a:rPr lang="en-GB" u="none" dirty="0" err="1" smtClean="0"/>
              <a:t>OIE</a:t>
            </a:r>
            <a:r>
              <a:rPr lang="en-GB" u="none" dirty="0" smtClean="0"/>
              <a:t>: </a:t>
            </a:r>
            <a:r>
              <a:rPr lang="en-GB" u="none" dirty="0" err="1" smtClean="0">
                <a:hlinkClick r:id="rId3"/>
              </a:rPr>
              <a:t>http://www.oie.int/fr/info/fr_urgences.htm</a:t>
            </a:r>
            <a:endParaRPr lang="en-GB" u="none" dirty="0" smtClean="0"/>
          </a:p>
          <a:p>
            <a:pPr lvl="1" algn="l">
              <a:buFont typeface="Arial" pitchFamily="34" charset="0"/>
              <a:buChar char="•"/>
              <a:defRPr/>
            </a:pPr>
            <a:r>
              <a:rPr lang="en-GB" u="none" dirty="0" err="1" smtClean="0"/>
              <a:t>FAO</a:t>
            </a:r>
            <a:r>
              <a:rPr lang="en-GB" u="none" dirty="0" smtClean="0"/>
              <a:t>: </a:t>
            </a:r>
            <a:r>
              <a:rPr lang="en-GB" u="none" dirty="0" err="1" smtClean="0">
                <a:hlinkClick r:id="rId4"/>
              </a:rPr>
              <a:t>http://empres-i.fao.org/empres-i/home</a:t>
            </a:r>
            <a:endParaRPr lang="en-GB" u="none" dirty="0" smtClean="0"/>
          </a:p>
          <a:p>
            <a:pPr lvl="1" algn="l">
              <a:buFont typeface="Arial" pitchFamily="34" charset="0"/>
              <a:buChar char="•"/>
              <a:defRPr/>
            </a:pPr>
            <a:r>
              <a:rPr lang="en-GB" u="none" dirty="0" smtClean="0"/>
              <a:t>Birds migration: </a:t>
            </a:r>
            <a:r>
              <a:rPr lang="en-GB" u="none" dirty="0" err="1" smtClean="0">
                <a:hlinkClick r:id="rId5"/>
              </a:rPr>
              <a:t>http://www.unep-aewa.org/news/latest_news.htm</a:t>
            </a:r>
            <a:endParaRPr lang="en-GB" u="none" dirty="0" smtClean="0"/>
          </a:p>
          <a:p>
            <a:pPr lvl="1" algn="l">
              <a:buFont typeface="Arial" pitchFamily="34" charset="0"/>
              <a:buChar char="•"/>
              <a:defRPr/>
            </a:pPr>
            <a:r>
              <a:rPr lang="en-GB" u="none" dirty="0" smtClean="0"/>
              <a:t>Invasive species in Europe: </a:t>
            </a:r>
            <a:r>
              <a:rPr lang="en-GB" u="none" dirty="0" err="1" smtClean="0">
                <a:hlinkClick r:id="rId6"/>
              </a:rPr>
              <a:t>http://www.europe-aliens.org/index.jsp</a:t>
            </a:r>
            <a:r>
              <a:rPr lang="en-GB" u="none" dirty="0" smtClean="0"/>
              <a:t> </a:t>
            </a:r>
            <a:r>
              <a:rPr lang="en-GB" u="none" dirty="0" err="1" smtClean="0">
                <a:hlinkClick r:id="rId7"/>
              </a:rPr>
              <a:t>http://www.issg.org/index.html</a:t>
            </a:r>
            <a:endParaRPr lang="en-GB" u="none" dirty="0" smtClean="0"/>
          </a:p>
          <a:p>
            <a:pPr lvl="1" algn="l">
              <a:buFont typeface="Arial" pitchFamily="34" charset="0"/>
              <a:buChar char="•"/>
              <a:defRPr/>
            </a:pPr>
            <a:endParaRPr lang="en-GB" u="none" dirty="0" smtClean="0"/>
          </a:p>
          <a:p>
            <a:pPr marL="0" lvl="1" algn="l">
              <a:defRPr/>
            </a:pPr>
            <a:r>
              <a:rPr lang="en-GB" u="none" dirty="0" smtClean="0"/>
              <a:t>Vectors</a:t>
            </a:r>
          </a:p>
          <a:p>
            <a:pPr lvl="1" algn="l">
              <a:buFont typeface="Arial" pitchFamily="34" charset="0"/>
              <a:buChar char="•"/>
              <a:defRPr/>
            </a:pPr>
            <a:r>
              <a:rPr lang="en-GB" u="none" dirty="0" smtClean="0"/>
              <a:t>CDC: </a:t>
            </a:r>
            <a:r>
              <a:rPr lang="en-GB" u="none" dirty="0" err="1" smtClean="0">
                <a:hlinkClick r:id="rId8"/>
              </a:rPr>
              <a:t>http://www.cdc.gov/ncidod/dvbid/index.html</a:t>
            </a:r>
            <a:endParaRPr lang="en-GB" u="none" dirty="0" smtClean="0"/>
          </a:p>
          <a:p>
            <a:pPr lvl="1" algn="l">
              <a:buFont typeface="Arial" pitchFamily="34" charset="0"/>
              <a:buChar char="•"/>
              <a:defRPr/>
            </a:pPr>
            <a:r>
              <a:rPr lang="en-GB" u="none" dirty="0" err="1" smtClean="0"/>
              <a:t>ECDC</a:t>
            </a:r>
            <a:r>
              <a:rPr lang="en-GB" u="none" dirty="0" smtClean="0"/>
              <a:t>: </a:t>
            </a:r>
            <a:r>
              <a:rPr lang="en-GB" u="none" dirty="0" smtClean="0">
                <a:hlinkClick r:id="rId9"/>
              </a:rPr>
              <a:t>http://www.ecdc.europa.eu/en/activities/diseaseprogrammes/Pages/VBORNET.aspx</a:t>
            </a:r>
            <a:endParaRPr lang="en-GB" u="none" dirty="0" smtClean="0"/>
          </a:p>
          <a:p>
            <a:pPr lvl="1" algn="l">
              <a:buFont typeface="Arial" pitchFamily="34" charset="0"/>
              <a:buChar char="•"/>
              <a:defRPr/>
            </a:pPr>
            <a:r>
              <a:rPr lang="en-GB" u="none" dirty="0" smtClean="0"/>
              <a:t>EDEN: </a:t>
            </a:r>
            <a:r>
              <a:rPr lang="en-GB" u="none" dirty="0" smtClean="0">
                <a:hlinkClick r:id="rId10"/>
              </a:rPr>
              <a:t>http://ergodd.zoo.ox.ac.uk/eden/index.php?p=82</a:t>
            </a:r>
            <a:endParaRPr lang="en-GB" u="none" dirty="0"/>
          </a:p>
          <a:p>
            <a:pPr lvl="1" algn="l">
              <a:buFont typeface="Arial" pitchFamily="34" charset="0"/>
              <a:buChar char="•"/>
              <a:defRPr/>
            </a:pPr>
            <a:endParaRPr lang="en-GB" u="none" dirty="0" smtClean="0"/>
          </a:p>
          <a:p>
            <a:pPr marL="0" lvl="1" algn="l">
              <a:defRPr/>
            </a:pPr>
            <a:r>
              <a:rPr lang="en-GB" u="none" dirty="0" smtClean="0"/>
              <a:t>Climate</a:t>
            </a:r>
          </a:p>
          <a:p>
            <a:pPr marL="40005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u="none" dirty="0">
                <a:solidFill>
                  <a:srgbClr val="000000"/>
                </a:solidFill>
                <a:latin typeface="Arial" charset="0"/>
                <a:cs typeface="Times New Roman" pitchFamily="18" charset="0"/>
              </a:rPr>
              <a:t> UN: </a:t>
            </a:r>
            <a:r>
              <a:rPr lang="en-GB" u="none" dirty="0">
                <a:solidFill>
                  <a:srgbClr val="000000"/>
                </a:solidFill>
                <a:latin typeface="Arial" charset="0"/>
                <a:cs typeface="Times New Roman" pitchFamily="18" charset="0"/>
                <a:hlinkClick r:id="rId11"/>
              </a:rPr>
              <a:t>http://www.worldweather.org/</a:t>
            </a:r>
            <a:endParaRPr lang="en-GB" u="none" dirty="0">
              <a:solidFill>
                <a:srgbClr val="000000"/>
              </a:solidFill>
              <a:latin typeface="Arial" charset="0"/>
              <a:cs typeface="Times New Roman" pitchFamily="18" charset="0"/>
            </a:endParaRPr>
          </a:p>
          <a:p>
            <a:pPr marL="40005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u="none" dirty="0">
                <a:solidFill>
                  <a:srgbClr val="000000"/>
                </a:solidFill>
                <a:latin typeface="Arial" charset="0"/>
                <a:cs typeface="Times New Roman" pitchFamily="18" charset="0"/>
              </a:rPr>
              <a:t> Europe: </a:t>
            </a:r>
            <a:r>
              <a:rPr lang="en-GB" u="none" dirty="0">
                <a:solidFill>
                  <a:srgbClr val="000000"/>
                </a:solidFill>
                <a:latin typeface="Arial" charset="0"/>
                <a:cs typeface="Times New Roman" pitchFamily="18" charset="0"/>
                <a:hlinkClick r:id="rId12"/>
              </a:rPr>
              <a:t>http://www.meteoalarm.eu/</a:t>
            </a:r>
            <a:endParaRPr lang="en-GB" u="none" dirty="0">
              <a:solidFill>
                <a:srgbClr val="000000"/>
              </a:solidFill>
              <a:latin typeface="Arial" charset="0"/>
              <a:cs typeface="Times New Roman" pitchFamily="18" charset="0"/>
            </a:endParaRPr>
          </a:p>
          <a:p>
            <a:pPr marL="40005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u="none" dirty="0">
                <a:solidFill>
                  <a:srgbClr val="000000"/>
                </a:solidFill>
                <a:latin typeface="Arial" charset="0"/>
                <a:cs typeface="Times New Roman" pitchFamily="18" charset="0"/>
              </a:rPr>
              <a:t> National Meteorological offices: </a:t>
            </a:r>
            <a:r>
              <a:rPr lang="en-GB" u="none" dirty="0">
                <a:solidFill>
                  <a:srgbClr val="000000"/>
                </a:solidFill>
                <a:latin typeface="Arial" charset="0"/>
                <a:cs typeface="Times New Roman" pitchFamily="18" charset="0"/>
                <a:hlinkClick r:id="rId13"/>
              </a:rPr>
              <a:t>http://www.wmo.int/pages/members/region6_en.html</a:t>
            </a:r>
            <a:endParaRPr lang="en-GB" u="none" dirty="0">
              <a:solidFill>
                <a:srgbClr val="000000"/>
              </a:solidFill>
              <a:latin typeface="Arial" charset="0"/>
              <a:cs typeface="Times New Roman" pitchFamily="18" charset="0"/>
            </a:endParaRPr>
          </a:p>
          <a:p>
            <a:pPr marL="40005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u="none" dirty="0">
                <a:solidFill>
                  <a:srgbClr val="000000"/>
                </a:solidFill>
                <a:latin typeface="Arial" charset="0"/>
                <a:cs typeface="Times New Roman" pitchFamily="18" charset="0"/>
              </a:rPr>
              <a:t> climate forecast: </a:t>
            </a:r>
            <a:r>
              <a:rPr lang="en-GB" u="none" dirty="0">
                <a:solidFill>
                  <a:srgbClr val="000000"/>
                </a:solidFill>
                <a:latin typeface="Arial" charset="0"/>
                <a:cs typeface="Times New Roman" pitchFamily="18" charset="0"/>
                <a:hlinkClick r:id="rId14"/>
              </a:rPr>
              <a:t>http://french.wunderground.com/</a:t>
            </a:r>
            <a:endParaRPr lang="en-GB" u="none" dirty="0">
              <a:solidFill>
                <a:srgbClr val="000000"/>
              </a:solidFill>
              <a:latin typeface="Arial" charset="0"/>
              <a:cs typeface="Times New Roman" pitchFamily="18" charset="0"/>
            </a:endParaRPr>
          </a:p>
          <a:p>
            <a:pPr lvl="1" algn="l">
              <a:buFont typeface="Arial" pitchFamily="34" charset="0"/>
              <a:buChar char="•"/>
              <a:defRPr/>
            </a:pPr>
            <a:endParaRPr lang="en-GB" u="none" dirty="0" smtClean="0"/>
          </a:p>
        </p:txBody>
      </p:sp>
      <p:sp>
        <p:nvSpPr>
          <p:cNvPr id="9" name="Rettangolo 8"/>
          <p:cNvSpPr/>
          <p:nvPr/>
        </p:nvSpPr>
        <p:spPr>
          <a:xfrm>
            <a:off x="8880603" y="6444335"/>
            <a:ext cx="1791163" cy="244682"/>
          </a:xfrm>
          <a:prstGeom prst="rect">
            <a:avLst/>
          </a:prstGeom>
        </p:spPr>
        <p:txBody>
          <a:bodyPr wrap="square">
            <a:spAutoFit/>
          </a:bodyPr>
          <a:lstStyle/>
          <a:p>
            <a:pPr marL="287338" indent="-287338" algn="r" defTabSz="820738" eaLnBrk="0" hangingPunct="0">
              <a:buClr>
                <a:srgbClr val="B22C1B"/>
              </a:buClr>
              <a:buSzPct val="80000"/>
              <a:tabLst>
                <a:tab pos="341313" algn="l"/>
                <a:tab pos="1150938" algn="l"/>
              </a:tabLst>
              <a:defRPr/>
            </a:pPr>
            <a:r>
              <a:rPr lang="en-GB" sz="1100" dirty="0" smtClean="0">
                <a:solidFill>
                  <a:srgbClr val="000000"/>
                </a:solidFill>
                <a:latin typeface="Arial" charset="0"/>
                <a:cs typeface="Times New Roman" pitchFamily="18" charset="0"/>
              </a:rPr>
              <a:t>Sources of information</a:t>
            </a:r>
          </a:p>
        </p:txBody>
      </p:sp>
      <p:sp>
        <p:nvSpPr>
          <p:cNvPr id="10" name="Content Placeholder 2"/>
          <p:cNvSpPr txBox="1">
            <a:spLocks/>
          </p:cNvSpPr>
          <p:nvPr/>
        </p:nvSpPr>
        <p:spPr>
          <a:xfrm>
            <a:off x="400844" y="1477241"/>
            <a:ext cx="8496300" cy="5380759"/>
          </a:xfrm>
          <a:prstGeom prst="rect">
            <a:avLst/>
          </a:prstGeom>
        </p:spPr>
        <p:txBody>
          <a:bodyPr/>
          <a:lstStyle/>
          <a:p>
            <a:pPr algn="l">
              <a:defRPr/>
            </a:pPr>
            <a:r>
              <a:rPr lang="en-GB" sz="1400" u="none" dirty="0">
                <a:latin typeface="Arial" charset="0"/>
                <a:cs typeface="Times New Roman" pitchFamily="18" charset="0"/>
              </a:rPr>
              <a:t>Animal-human-environmental interface </a:t>
            </a:r>
            <a:r>
              <a:rPr lang="en-GB" sz="1400" u="none" dirty="0">
                <a:solidFill>
                  <a:srgbClr val="000000"/>
                </a:solidFill>
                <a:latin typeface="Arial" charset="0"/>
                <a:cs typeface="Times New Roman" pitchFamily="18" charset="0"/>
              </a:rPr>
              <a:t>is a crucial step in the analysis phase. This where public health, animal health and the environment are considered in the analysis.</a:t>
            </a:r>
          </a:p>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lang="en-GB" sz="1400" u="none" dirty="0">
              <a:solidFill>
                <a:srgbClr val="000000"/>
              </a:solidFill>
              <a:latin typeface="Arial" charset="0"/>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r>
              <a:rPr lang="en-US" sz="1400" u="none" dirty="0">
                <a:cs typeface="Times New Roman" pitchFamily="18" charset="0"/>
              </a:rPr>
              <a:t>The analysis should consider the following questions for diseases with an animal component :</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GB" sz="1400" u="none" dirty="0">
                <a:latin typeface="Arial" charset="0"/>
                <a:cs typeface="Times New Roman" pitchFamily="18" charset="0"/>
              </a:rPr>
              <a:t>Is there any animal reservoir in the affected area?</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GB" sz="1400" u="none" dirty="0">
                <a:latin typeface="Arial" charset="0"/>
                <a:cs typeface="Times New Roman" pitchFamily="18" charset="0"/>
              </a:rPr>
              <a:t>Are vectors present in the area? And which one? </a:t>
            </a:r>
            <a:r>
              <a:rPr lang="en-GB" sz="1400" b="1" u="none" kern="0" dirty="0">
                <a:latin typeface="Arial" charset="0"/>
                <a:cs typeface="Times New Roman" pitchFamily="18" charset="0"/>
              </a:rPr>
              <a:t>[e.g. vector net / ECDC </a:t>
            </a:r>
            <a:r>
              <a:rPr lang="en-GB" sz="1400" b="1" u="none" kern="0">
                <a:latin typeface="Arial" charset="0"/>
                <a:cs typeface="Times New Roman" pitchFamily="18" charset="0"/>
              </a:rPr>
              <a:t>– example slide</a:t>
            </a:r>
            <a:r>
              <a:rPr lang="en-GB" sz="1400" b="1" u="none" kern="0" dirty="0">
                <a:latin typeface="Arial" charset="0"/>
                <a:cs typeface="Times New Roman" pitchFamily="18" charset="0"/>
              </a:rPr>
              <a:t>]</a:t>
            </a:r>
            <a:endParaRPr lang="en-GB" sz="1400" b="1" u="none" dirty="0">
              <a:latin typeface="Arial" charset="0"/>
              <a:cs typeface="Times New Roman" pitchFamily="18" charset="0"/>
            </a:endParaRP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GB" sz="1400" u="none" dirty="0">
                <a:latin typeface="Arial" charset="0"/>
                <a:cs typeface="Times New Roman" pitchFamily="18" charset="0"/>
              </a:rPr>
              <a:t>Can animals be affected? If yes, are the potential affected animals subject to migration/commercial trade?</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GB" sz="1400" u="none" dirty="0">
                <a:latin typeface="Arial" charset="0"/>
                <a:cs typeface="Times New Roman" pitchFamily="18" charset="0"/>
              </a:rPr>
              <a:t>Have animals being previously infected in the area? What is the interaction between humans, animals and environment (including vectors) </a:t>
            </a:r>
            <a:r>
              <a:rPr lang="en-GB" sz="1400" b="1" u="none" dirty="0">
                <a:latin typeface="Arial" charset="0"/>
                <a:cs typeface="Times New Roman" pitchFamily="18" charset="0"/>
              </a:rPr>
              <a:t>[e.g. West Nile </a:t>
            </a:r>
            <a:r>
              <a:rPr lang="en-GB" sz="1400" b="1" u="none">
                <a:latin typeface="Arial" charset="0"/>
                <a:cs typeface="Times New Roman" pitchFamily="18" charset="0"/>
              </a:rPr>
              <a:t>– example </a:t>
            </a:r>
            <a:r>
              <a:rPr lang="en-GB" sz="1400" b="1" u="none" dirty="0">
                <a:latin typeface="Arial" charset="0"/>
                <a:cs typeface="Times New Roman" pitchFamily="18" charset="0"/>
              </a:rPr>
              <a:t>slide]</a:t>
            </a:r>
          </a:p>
          <a:p>
            <a:pPr marL="285750" lvl="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endParaRPr lang="en-GB" sz="1400" u="none" dirty="0">
              <a:latin typeface="Arial" charset="0"/>
              <a:cs typeface="Times New Roman" pitchFamily="18" charset="0"/>
            </a:endParaRPr>
          </a:p>
          <a:p>
            <a:pPr lvl="0" algn="l" defTabSz="820738" eaLnBrk="0" hangingPunct="0">
              <a:lnSpc>
                <a:spcPct val="100000"/>
              </a:lnSpc>
              <a:spcBef>
                <a:spcPct val="50000"/>
              </a:spcBef>
              <a:buClr>
                <a:srgbClr val="69AE23"/>
              </a:buClr>
              <a:buSzPct val="80000"/>
              <a:tabLst>
                <a:tab pos="341313" algn="l"/>
                <a:tab pos="1150938" algn="l"/>
              </a:tabLst>
              <a:defRPr/>
            </a:pPr>
            <a:r>
              <a:rPr lang="en-GB" sz="1400" u="none" dirty="0">
                <a:latin typeface="Arial" charset="0"/>
                <a:cs typeface="Times New Roman" pitchFamily="18" charset="0"/>
              </a:rPr>
              <a:t>The climate factor can also affect the exposure, the vector population and the reservoir of the disease. The climate can also impact the control measures and should be considered in the analysis.</a:t>
            </a:r>
          </a:p>
          <a:p>
            <a:pPr marL="285750" lvl="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GB" sz="1400" u="none" dirty="0">
                <a:latin typeface="Arial" charset="0"/>
                <a:cs typeface="Times New Roman" pitchFamily="18" charset="0"/>
              </a:rPr>
              <a:t>What are the effects (past, current and future) of the climate on the event?</a:t>
            </a:r>
          </a:p>
          <a:p>
            <a:pPr marL="285750" lvl="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GB" sz="1400" u="none" kern="0" dirty="0">
                <a:latin typeface="Arial" charset="0"/>
                <a:cs typeface="Times New Roman" pitchFamily="18" charset="0"/>
              </a:rPr>
              <a:t>Are we at a time of the year that may favour further vector-borne transmission? </a:t>
            </a:r>
          </a:p>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lang="en-GB" sz="1400" b="1" u="none" dirty="0">
              <a:solidFill>
                <a:srgbClr val="FF0000"/>
              </a:solidFill>
              <a:latin typeface="Arial"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0125" y="3654025"/>
            <a:ext cx="3600400" cy="1720722"/>
          </a:xfrm>
        </p:spPr>
        <p:txBody>
          <a:bodyPr/>
          <a:lstStyle/>
          <a:p>
            <a:pPr marL="0" indent="0">
              <a:buNone/>
            </a:pPr>
            <a:r>
              <a:rPr lang="en-GB" sz="1100" dirty="0" smtClean="0">
                <a:hlinkClick r:id="rId3"/>
              </a:rPr>
              <a:t>https</a:t>
            </a:r>
            <a:r>
              <a:rPr lang="en-GB" sz="1100" dirty="0">
                <a:hlinkClick r:id="rId3"/>
              </a:rPr>
              <a:t>://</a:t>
            </a:r>
            <a:r>
              <a:rPr lang="en-GB" sz="1100" dirty="0" smtClean="0">
                <a:hlinkClick r:id="rId3"/>
              </a:rPr>
              <a:t>www.ecdc.europa.eu/en/about-us/partnerships-and-networks/disease-and-laboratory-networks/vector-net</a:t>
            </a:r>
            <a:endParaRPr lang="en-GB" sz="1100" dirty="0" smtClean="0"/>
          </a:p>
          <a:p>
            <a:pPr marL="0" indent="0">
              <a:buNone/>
            </a:pPr>
            <a:endParaRPr lang="en-GB" sz="1100" dirty="0"/>
          </a:p>
          <a:p>
            <a:pPr marL="0" indent="0">
              <a:buNone/>
            </a:pPr>
            <a:r>
              <a:rPr lang="en-GB" sz="1100" dirty="0" smtClean="0"/>
              <a:t>Map specific source: </a:t>
            </a:r>
            <a:r>
              <a:rPr lang="en-GB" sz="1100" dirty="0">
                <a:hlinkClick r:id="rId4"/>
              </a:rPr>
              <a:t>https://</a:t>
            </a:r>
            <a:r>
              <a:rPr lang="en-GB" sz="1100" dirty="0" smtClean="0">
                <a:hlinkClick r:id="rId4"/>
              </a:rPr>
              <a:t>www.ecdc.europa.eu/sites/default/files/images/map-Invasive-mosquito-distribution-July-2019.png</a:t>
            </a:r>
            <a:r>
              <a:rPr lang="en-GB" sz="1100" dirty="0" smtClean="0"/>
              <a:t> </a:t>
            </a:r>
            <a:endParaRPr lang="en-GB" sz="1100" dirty="0"/>
          </a:p>
        </p:txBody>
      </p:sp>
      <p:pic>
        <p:nvPicPr>
          <p:cNvPr id="3" name="Picture 2"/>
          <p:cNvPicPr>
            <a:picLocks noChangeAspect="1"/>
          </p:cNvPicPr>
          <p:nvPr/>
        </p:nvPicPr>
        <p:blipFill>
          <a:blip r:embed="rId5"/>
          <a:stretch>
            <a:fillRect/>
          </a:stretch>
        </p:blipFill>
        <p:spPr>
          <a:xfrm>
            <a:off x="4275550" y="1557593"/>
            <a:ext cx="6165760" cy="4354516"/>
          </a:xfrm>
          <a:prstGeom prst="rect">
            <a:avLst/>
          </a:prstGeom>
        </p:spPr>
      </p:pic>
      <p:sp>
        <p:nvSpPr>
          <p:cNvPr id="4" name="Rectangle 3"/>
          <p:cNvSpPr/>
          <p:nvPr/>
        </p:nvSpPr>
        <p:spPr>
          <a:xfrm>
            <a:off x="564607" y="1557593"/>
            <a:ext cx="3371436" cy="286232"/>
          </a:xfrm>
          <a:prstGeom prst="rect">
            <a:avLst/>
          </a:prstGeom>
        </p:spPr>
        <p:txBody>
          <a:bodyPr wrap="none">
            <a:spAutoFit/>
          </a:bodyPr>
          <a:lstStyle/>
          <a:p>
            <a:r>
              <a:rPr lang="en-GB" sz="1400" b="1" u="none" dirty="0">
                <a:latin typeface="+mn-lt"/>
              </a:rPr>
              <a:t>Example of VECTOR NET IN THE EU</a:t>
            </a:r>
          </a:p>
        </p:txBody>
      </p:sp>
    </p:spTree>
    <p:extLst>
      <p:ext uri="{BB962C8B-B14F-4D97-AF65-F5344CB8AC3E}">
        <p14:creationId xmlns:p14="http://schemas.microsoft.com/office/powerpoint/2010/main" val="19622313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spect="1"/>
          </p:cNvSpPr>
          <p:nvPr/>
        </p:nvSpPr>
        <p:spPr>
          <a:xfrm>
            <a:off x="-765010" y="6405418"/>
            <a:ext cx="9000000" cy="424732"/>
          </a:xfrm>
          <a:prstGeom prst="rect">
            <a:avLst/>
          </a:prstGeom>
        </p:spPr>
        <p:txBody>
          <a:bodyPr wrap="square">
            <a:spAutoFit/>
          </a:bodyPr>
          <a:lstStyle/>
          <a:p>
            <a:r>
              <a:rPr lang="en-GB" dirty="0" smtClean="0">
                <a:hlinkClick r:id="rId3"/>
              </a:rPr>
              <a:t>Source: </a:t>
            </a:r>
            <a:r>
              <a:rPr lang="en-GB" dirty="0">
                <a:hlinkClick r:id="rId4"/>
              </a:rPr>
              <a:t>https://www.ecdc.europa.eu/en/publications-data/west-nile-virus-europe-2019-outbreaks-among-equids-andor-birds-updated-29</a:t>
            </a:r>
            <a:endParaRPr lang="en-GB" dirty="0"/>
          </a:p>
        </p:txBody>
      </p:sp>
      <p:pic>
        <p:nvPicPr>
          <p:cNvPr id="1026" name="Picture 2" descr="https://www.ecdc.europa.eu/sites/default/files/images/WNF-current-season-Equidae_5.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20555" y="1718810"/>
            <a:ext cx="5940660" cy="41952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40135" y="1808820"/>
            <a:ext cx="3406703" cy="286232"/>
          </a:xfrm>
          <a:prstGeom prst="rect">
            <a:avLst/>
          </a:prstGeom>
        </p:spPr>
        <p:txBody>
          <a:bodyPr wrap="none">
            <a:spAutoFit/>
          </a:bodyPr>
          <a:lstStyle/>
          <a:p>
            <a:r>
              <a:rPr lang="en-GB" sz="1400" b="1" u="none" dirty="0">
                <a:latin typeface="+mn-lt"/>
              </a:rPr>
              <a:t>Example of </a:t>
            </a:r>
            <a:r>
              <a:rPr lang="en-GB" sz="1400" b="1" u="none" dirty="0" smtClean="0">
                <a:latin typeface="+mn-lt"/>
              </a:rPr>
              <a:t>WNV infection in the EU</a:t>
            </a:r>
            <a:endParaRPr lang="en-GB" sz="1400" b="1" u="none" dirty="0">
              <a:latin typeface="+mn-lt"/>
            </a:endParaRPr>
          </a:p>
        </p:txBody>
      </p:sp>
    </p:spTree>
    <p:extLst>
      <p:ext uri="{BB962C8B-B14F-4D97-AF65-F5344CB8AC3E}">
        <p14:creationId xmlns:p14="http://schemas.microsoft.com/office/powerpoint/2010/main" val="13880312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en-GB" sz="1800" b="1" u="none" dirty="0" smtClean="0">
                <a:solidFill>
                  <a:srgbClr val="69AE23"/>
                </a:solidFill>
                <a:latin typeface="Arial" pitchFamily="34" charset="0"/>
                <a:cs typeface="Arial" pitchFamily="34" charset="0"/>
              </a:rPr>
              <a:t>Natural hazard dimension</a:t>
            </a:r>
            <a:endParaRPr lang="it-IT" sz="1800" b="1" u="none" noProof="1" smtClean="0">
              <a:solidFill>
                <a:srgbClr val="69AE23"/>
              </a:solidFill>
              <a:latin typeface="Arial" pitchFamily="34" charset="0"/>
              <a:cs typeface="Arial" pitchFamily="34" charset="0"/>
            </a:endParaRPr>
          </a:p>
        </p:txBody>
      </p:sp>
      <p:sp>
        <p:nvSpPr>
          <p:cNvPr id="4" name="Rettangolo 3"/>
          <p:cNvSpPr/>
          <p:nvPr/>
        </p:nvSpPr>
        <p:spPr>
          <a:xfrm>
            <a:off x="10801350" y="3117850"/>
            <a:ext cx="6667500" cy="3416320"/>
          </a:xfrm>
          <a:prstGeom prst="rect">
            <a:avLst/>
          </a:prstGeom>
          <a:solidFill>
            <a:schemeClr val="bg1"/>
          </a:solidFill>
        </p:spPr>
        <p:txBody>
          <a:bodyPr wrap="square">
            <a:spAutoFit/>
          </a:bodyPr>
          <a:lstStyle/>
          <a:p>
            <a:pPr marL="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sz="1600" u="none" dirty="0" smtClean="0">
                <a:solidFill>
                  <a:srgbClr val="000000"/>
                </a:solidFill>
                <a:latin typeface="Arial" charset="0"/>
                <a:cs typeface="Times New Roman" pitchFamily="18" charset="0"/>
              </a:rPr>
              <a:t>Floods: </a:t>
            </a:r>
            <a:r>
              <a:rPr lang="en-GB" sz="1600" u="none" dirty="0" err="1" smtClean="0">
                <a:solidFill>
                  <a:srgbClr val="000000"/>
                </a:solidFill>
                <a:latin typeface="Arial" charset="0"/>
                <a:cs typeface="Times New Roman" pitchFamily="18" charset="0"/>
                <a:hlinkClick r:id="rId3"/>
              </a:rPr>
              <a:t>http://www.dartmouth.edu/~floods/</a:t>
            </a:r>
            <a:endParaRPr lang="en-GB" sz="1600" u="none" dirty="0" smtClean="0">
              <a:solidFill>
                <a:srgbClr val="000000"/>
              </a:solidFill>
              <a:latin typeface="Arial" charset="0"/>
              <a:cs typeface="Times New Roman" pitchFamily="18" charset="0"/>
            </a:endParaRPr>
          </a:p>
          <a:p>
            <a:pPr marL="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sz="1600" u="none" dirty="0" smtClean="0">
                <a:solidFill>
                  <a:srgbClr val="000000"/>
                </a:solidFill>
                <a:latin typeface="Arial" charset="0"/>
                <a:cs typeface="Times New Roman" pitchFamily="18" charset="0"/>
              </a:rPr>
              <a:t>Hurricanes: </a:t>
            </a:r>
            <a:r>
              <a:rPr lang="en-GB" sz="1600" u="none" dirty="0" err="1" smtClean="0">
                <a:solidFill>
                  <a:srgbClr val="000000"/>
                </a:solidFill>
                <a:latin typeface="Arial" charset="0"/>
                <a:cs typeface="Times New Roman" pitchFamily="18" charset="0"/>
                <a:hlinkClick r:id="rId4"/>
              </a:rPr>
              <a:t>http://www.nhc.noaa.gov/gtwo_epac.shtml</a:t>
            </a:r>
            <a:endParaRPr lang="en-GB" sz="1600" u="none" dirty="0" smtClean="0">
              <a:solidFill>
                <a:srgbClr val="000000"/>
              </a:solidFill>
              <a:latin typeface="Arial" charset="0"/>
              <a:cs typeface="Times New Roman" pitchFamily="18" charset="0"/>
            </a:endParaRPr>
          </a:p>
          <a:p>
            <a:pPr marL="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sz="1600" u="none" dirty="0" smtClean="0">
                <a:solidFill>
                  <a:srgbClr val="000000"/>
                </a:solidFill>
                <a:latin typeface="Arial" charset="0"/>
                <a:cs typeface="Times New Roman" pitchFamily="18" charset="0"/>
              </a:rPr>
              <a:t>Volcanic irruptions: </a:t>
            </a:r>
            <a:r>
              <a:rPr lang="en-GB" sz="1600" u="none" dirty="0" err="1" smtClean="0">
                <a:solidFill>
                  <a:srgbClr val="000000"/>
                </a:solidFill>
                <a:latin typeface="Arial" charset="0"/>
                <a:cs typeface="Times New Roman" pitchFamily="18" charset="0"/>
                <a:hlinkClick r:id="rId5"/>
              </a:rPr>
              <a:t>http://www.ssd.noaa.gov/VAAC/washington.html</a:t>
            </a:r>
            <a:endParaRPr lang="en-GB" sz="1600" u="none" dirty="0" smtClean="0">
              <a:solidFill>
                <a:srgbClr val="000000"/>
              </a:solidFill>
              <a:latin typeface="Arial" charset="0"/>
              <a:cs typeface="Times New Roman" pitchFamily="18" charset="0"/>
            </a:endParaRPr>
          </a:p>
          <a:p>
            <a:pPr marL="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sz="1600" u="none" dirty="0" smtClean="0">
                <a:solidFill>
                  <a:srgbClr val="000000"/>
                </a:solidFill>
                <a:latin typeface="Arial" charset="0"/>
                <a:cs typeface="Times New Roman" pitchFamily="18" charset="0"/>
              </a:rPr>
              <a:t> General natural hazards: </a:t>
            </a:r>
            <a:r>
              <a:rPr lang="en-GB" sz="1600" u="none" dirty="0" smtClean="0">
                <a:solidFill>
                  <a:srgbClr val="000000"/>
                </a:solidFill>
                <a:latin typeface="Arial" charset="0"/>
                <a:cs typeface="Times New Roman" pitchFamily="18" charset="0"/>
                <a:hlinkClick r:id="rId6"/>
              </a:rPr>
              <a:t>http://www.pdc.org/iweb/pdchome.html;jsessionid=3094F40AC5E3F84873332C9E6509BE21</a:t>
            </a:r>
            <a:endParaRPr lang="en-GB" sz="1600" u="none" dirty="0" smtClean="0">
              <a:solidFill>
                <a:srgbClr val="000000"/>
              </a:solidFill>
              <a:latin typeface="Arial" charset="0"/>
              <a:cs typeface="Times New Roman" pitchFamily="18" charset="0"/>
            </a:endParaRPr>
          </a:p>
          <a:p>
            <a:pPr marL="0" lvl="1" algn="l" defTabSz="820738" eaLnBrk="0" hangingPunct="0">
              <a:lnSpc>
                <a:spcPct val="100000"/>
              </a:lnSpc>
              <a:spcBef>
                <a:spcPct val="50000"/>
              </a:spcBef>
              <a:buClr>
                <a:srgbClr val="B22C1B"/>
              </a:buClr>
              <a:buSzPct val="80000"/>
              <a:tabLst>
                <a:tab pos="341313" algn="l"/>
                <a:tab pos="1150938" algn="l"/>
              </a:tabLst>
              <a:defRPr/>
            </a:pPr>
            <a:r>
              <a:rPr lang="en-GB" sz="1600" u="none" dirty="0" err="1" smtClean="0">
                <a:solidFill>
                  <a:srgbClr val="000000"/>
                </a:solidFill>
                <a:latin typeface="Arial" charset="0"/>
                <a:cs typeface="Times New Roman" pitchFamily="18" charset="0"/>
                <a:hlinkClick r:id="rId7"/>
              </a:rPr>
              <a:t>http://www.usgs.gov/hazards/</a:t>
            </a:r>
            <a:endParaRPr lang="en-GB" sz="1600" u="none" dirty="0" smtClean="0">
              <a:solidFill>
                <a:srgbClr val="000000"/>
              </a:solidFill>
              <a:latin typeface="Arial" charset="0"/>
              <a:cs typeface="Times New Roman" pitchFamily="18" charset="0"/>
            </a:endParaRPr>
          </a:p>
          <a:p>
            <a:pPr marL="0" lvl="1" algn="l" defTabSz="820738" eaLnBrk="0" hangingPunct="0">
              <a:lnSpc>
                <a:spcPct val="100000"/>
              </a:lnSpc>
              <a:spcBef>
                <a:spcPct val="50000"/>
              </a:spcBef>
              <a:buClr>
                <a:srgbClr val="B22C1B"/>
              </a:buClr>
              <a:buSzPct val="80000"/>
              <a:tabLst>
                <a:tab pos="341313" algn="l"/>
                <a:tab pos="1150938" algn="l"/>
              </a:tabLst>
              <a:defRPr/>
            </a:pPr>
            <a:r>
              <a:rPr lang="en-GB" sz="1600" u="none" dirty="0" err="1" smtClean="0">
                <a:solidFill>
                  <a:srgbClr val="000000"/>
                </a:solidFill>
                <a:latin typeface="Arial" charset="0"/>
                <a:cs typeface="Times New Roman" pitchFamily="18" charset="0"/>
                <a:hlinkClick r:id="rId8"/>
              </a:rPr>
              <a:t>http://www.gdacs.org/</a:t>
            </a:r>
            <a:endParaRPr lang="en-GB" sz="1600" u="none" dirty="0" smtClean="0">
              <a:solidFill>
                <a:srgbClr val="000000"/>
              </a:solidFill>
              <a:latin typeface="Arial" charset="0"/>
              <a:cs typeface="Times New Roman" pitchFamily="18" charset="0"/>
            </a:endParaRPr>
          </a:p>
          <a:p>
            <a:pPr marL="0" lvl="1" algn="l" defTabSz="820738" eaLnBrk="0" hangingPunct="0">
              <a:lnSpc>
                <a:spcPct val="100000"/>
              </a:lnSpc>
              <a:spcBef>
                <a:spcPct val="50000"/>
              </a:spcBef>
              <a:buClr>
                <a:srgbClr val="B22C1B"/>
              </a:buClr>
              <a:buSzPct val="80000"/>
              <a:tabLst>
                <a:tab pos="341313" algn="l"/>
                <a:tab pos="1150938" algn="l"/>
              </a:tabLst>
              <a:defRPr/>
            </a:pPr>
            <a:r>
              <a:rPr lang="en-GB" sz="1600" u="none" dirty="0" err="1" smtClean="0">
                <a:solidFill>
                  <a:srgbClr val="000000"/>
                </a:solidFill>
                <a:latin typeface="Arial" charset="0"/>
                <a:cs typeface="Times New Roman" pitchFamily="18" charset="0"/>
                <a:hlinkClick r:id="rId9"/>
              </a:rPr>
              <a:t>http://iys.cidi.org/disaster/</a:t>
            </a:r>
            <a:endParaRPr lang="en-GB" sz="1600" u="none" dirty="0" smtClean="0">
              <a:solidFill>
                <a:srgbClr val="000000"/>
              </a:solidFill>
              <a:latin typeface="Arial" charset="0"/>
              <a:cs typeface="Times New Roman" pitchFamily="18" charset="0"/>
            </a:endParaRPr>
          </a:p>
          <a:p>
            <a:pPr marL="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sz="1600" u="none" dirty="0" smtClean="0">
                <a:solidFill>
                  <a:srgbClr val="000000"/>
                </a:solidFill>
                <a:latin typeface="Arial" charset="0"/>
                <a:cs typeface="Times New Roman" pitchFamily="18" charset="0"/>
              </a:rPr>
              <a:t>Air pollution: </a:t>
            </a:r>
            <a:r>
              <a:rPr lang="en-GB" sz="1600" u="none" dirty="0" err="1" smtClean="0">
                <a:solidFill>
                  <a:srgbClr val="000000"/>
                </a:solidFill>
                <a:latin typeface="Arial" charset="0"/>
                <a:cs typeface="Times New Roman" pitchFamily="18" charset="0"/>
                <a:hlinkClick r:id="rId10"/>
              </a:rPr>
              <a:t>http://www.airqualitynow.eu/comparing_home.php</a:t>
            </a:r>
            <a:endParaRPr lang="en-GB" sz="1600" u="none" dirty="0" smtClean="0">
              <a:solidFill>
                <a:srgbClr val="000000"/>
              </a:solidFill>
              <a:latin typeface="Arial" charset="0"/>
              <a:cs typeface="Times New Roman" pitchFamily="18" charset="0"/>
            </a:endParaRPr>
          </a:p>
        </p:txBody>
      </p:sp>
      <p:sp>
        <p:nvSpPr>
          <p:cNvPr id="6" name="Content Placeholder 2"/>
          <p:cNvSpPr txBox="1">
            <a:spLocks/>
          </p:cNvSpPr>
          <p:nvPr/>
        </p:nvSpPr>
        <p:spPr>
          <a:xfrm>
            <a:off x="425449" y="2197511"/>
            <a:ext cx="9205695" cy="3211709"/>
          </a:xfrm>
          <a:prstGeom prst="rect">
            <a:avLst/>
          </a:prstGeom>
        </p:spPr>
        <p:txBody>
          <a:bodyPr/>
          <a:lstStyle/>
          <a:p>
            <a:pPr algn="l" defTabSz="820738" eaLnBrk="0" hangingPunct="0">
              <a:lnSpc>
                <a:spcPct val="100000"/>
              </a:lnSpc>
              <a:spcBef>
                <a:spcPct val="50000"/>
              </a:spcBef>
              <a:buClr>
                <a:srgbClr val="B22C1B"/>
              </a:buClr>
              <a:buSzPct val="80000"/>
              <a:tabLst>
                <a:tab pos="341313" algn="l"/>
                <a:tab pos="1150938" algn="l"/>
              </a:tabLst>
              <a:defRPr/>
            </a:pPr>
            <a:r>
              <a:rPr lang="en-US" sz="1600" u="none" dirty="0">
                <a:solidFill>
                  <a:srgbClr val="000000"/>
                </a:solidFill>
                <a:latin typeface="+mn-lt"/>
                <a:cs typeface="Times New Roman" pitchFamily="18" charset="0"/>
              </a:rPr>
              <a:t>The </a:t>
            </a:r>
            <a:r>
              <a:rPr lang="en-US" sz="1600" u="none" dirty="0" err="1">
                <a:solidFill>
                  <a:srgbClr val="000000"/>
                </a:solidFill>
                <a:latin typeface="+mn-lt"/>
                <a:cs typeface="Times New Roman" pitchFamily="18" charset="0"/>
              </a:rPr>
              <a:t>EI</a:t>
            </a:r>
            <a:r>
              <a:rPr lang="en-US" sz="1600" u="none" dirty="0">
                <a:solidFill>
                  <a:srgbClr val="000000"/>
                </a:solidFill>
                <a:latin typeface="+mn-lt"/>
                <a:cs typeface="Times New Roman" pitchFamily="18" charset="0"/>
              </a:rPr>
              <a:t> should identify all the real/potential natural hazards that can influence the occurrence of an outbreak. Floods, earthquakes, tsunami, volcanic irruptions and hurricanes might have an direct or indirect impact on the spread of a disease</a:t>
            </a:r>
            <a:r>
              <a:rPr lang="en-US" sz="1600" u="none">
                <a:solidFill>
                  <a:srgbClr val="000000"/>
                </a:solidFill>
                <a:latin typeface="+mn-lt"/>
                <a:cs typeface="Times New Roman" pitchFamily="18" charset="0"/>
              </a:rPr>
              <a:t>. </a:t>
            </a:r>
            <a:r>
              <a:rPr lang="en-US" sz="1600" b="1" u="none">
                <a:latin typeface="+mn-lt"/>
                <a:cs typeface="Times New Roman" pitchFamily="18" charset="0"/>
              </a:rPr>
              <a:t>[Example </a:t>
            </a:r>
            <a:r>
              <a:rPr lang="en-US" sz="1600" b="1" u="none" dirty="0">
                <a:latin typeface="+mn-lt"/>
                <a:cs typeface="Times New Roman" pitchFamily="18" charset="0"/>
              </a:rPr>
              <a:t>IRMA storm 2017)</a:t>
            </a:r>
          </a:p>
          <a:p>
            <a:pPr marL="0" marR="0" lvl="0" indent="0" algn="l" defTabSz="820738" rtl="0" eaLnBrk="0" fontAlgn="base" latinLnBrk="0" hangingPunct="0">
              <a:lnSpc>
                <a:spcPct val="100000"/>
              </a:lnSpc>
              <a:spcBef>
                <a:spcPct val="50000"/>
              </a:spcBef>
              <a:spcAft>
                <a:spcPct val="0"/>
              </a:spcAft>
              <a:buClr>
                <a:srgbClr val="B22C1B"/>
              </a:buClr>
              <a:buSzPct val="80000"/>
              <a:buFont typeface="Wingdings" pitchFamily="2" charset="2"/>
              <a:buChar char="§"/>
              <a:tabLst>
                <a:tab pos="341313" algn="l"/>
                <a:tab pos="1150938" algn="l"/>
              </a:tabLst>
              <a:defRPr/>
            </a:pPr>
            <a:endParaRPr lang="en-US" sz="1600" u="none" dirty="0">
              <a:latin typeface="+mn-lt"/>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r>
              <a:rPr lang="en-US" sz="1600" u="none" dirty="0">
                <a:latin typeface="+mn-lt"/>
                <a:cs typeface="Times New Roman" pitchFamily="18" charset="0"/>
              </a:rPr>
              <a:t>The analysis should consider the following questions </a:t>
            </a:r>
          </a:p>
          <a:p>
            <a:pPr marL="285750" lvl="0" indent="-285750" algn="l" defTabSz="820738" eaLnBrk="0" hangingPunct="0">
              <a:lnSpc>
                <a:spcPct val="100000"/>
              </a:lnSpc>
              <a:spcBef>
                <a:spcPct val="50000"/>
              </a:spcBef>
              <a:buClr>
                <a:srgbClr val="B22C1B"/>
              </a:buClr>
              <a:buSzPct val="80000"/>
              <a:buFont typeface="Arial" panose="020B0604020202020204" pitchFamily="34" charset="0"/>
              <a:buChar char="•"/>
              <a:tabLst>
                <a:tab pos="341313" algn="l"/>
                <a:tab pos="1150938" algn="l"/>
              </a:tabLst>
              <a:defRPr/>
            </a:pPr>
            <a:r>
              <a:rPr lang="en-US" sz="1600" u="none" dirty="0">
                <a:solidFill>
                  <a:srgbClr val="000000"/>
                </a:solidFill>
                <a:latin typeface="+mn-lt"/>
                <a:cs typeface="Times New Roman" pitchFamily="18" charset="0"/>
              </a:rPr>
              <a:t>Is there a natural hazards at the origin of an outbreak ?</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sz="1600" u="none" dirty="0">
                <a:solidFill>
                  <a:srgbClr val="000000"/>
                </a:solidFill>
                <a:latin typeface="+mn-lt"/>
                <a:cs typeface="Times New Roman" pitchFamily="18" charset="0"/>
              </a:rPr>
              <a:t>How can a natural hazard affect the progression of the outbreak?</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sz="1600" u="none" dirty="0">
                <a:solidFill>
                  <a:srgbClr val="000000"/>
                </a:solidFill>
                <a:latin typeface="+mn-lt"/>
                <a:cs typeface="Times New Roman" pitchFamily="18" charset="0"/>
              </a:rPr>
              <a:t>Are implementation of the control measures impacted by the natural hazard?</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sz="1600" u="none" dirty="0">
                <a:solidFill>
                  <a:srgbClr val="000000"/>
                </a:solidFill>
                <a:latin typeface="+mn-lt"/>
                <a:cs typeface="Times New Roman" pitchFamily="18" charset="0"/>
              </a:rPr>
              <a:t>Are there population movement as a result of the natural hazard? Are health services still functional? Are people being hosted in emergency shelters?</a:t>
            </a:r>
            <a:endParaRPr lang="en-GB" sz="1600" u="none" dirty="0">
              <a:solidFill>
                <a:srgbClr val="000000"/>
              </a:solidFill>
              <a:latin typeface="+mn-lt"/>
              <a:cs typeface="Times New Roman" pitchFamily="18" charset="0"/>
            </a:endParaRPr>
          </a:p>
        </p:txBody>
      </p:sp>
      <p:sp>
        <p:nvSpPr>
          <p:cNvPr id="7" name="Rettangolo 8"/>
          <p:cNvSpPr/>
          <p:nvPr/>
        </p:nvSpPr>
        <p:spPr>
          <a:xfrm>
            <a:off x="8880603" y="6444335"/>
            <a:ext cx="1791163" cy="244682"/>
          </a:xfrm>
          <a:prstGeom prst="rect">
            <a:avLst/>
          </a:prstGeom>
        </p:spPr>
        <p:txBody>
          <a:bodyPr wrap="square">
            <a:spAutoFit/>
          </a:bodyPr>
          <a:lstStyle/>
          <a:p>
            <a:pPr marL="287338" indent="-287338" algn="r" defTabSz="820738" eaLnBrk="0" hangingPunct="0">
              <a:buClr>
                <a:srgbClr val="B22C1B"/>
              </a:buClr>
              <a:buSzPct val="80000"/>
              <a:tabLst>
                <a:tab pos="341313" algn="l"/>
                <a:tab pos="1150938" algn="l"/>
              </a:tabLst>
              <a:defRPr/>
            </a:pPr>
            <a:r>
              <a:rPr lang="en-GB" sz="1100" dirty="0" smtClean="0">
                <a:solidFill>
                  <a:srgbClr val="000000"/>
                </a:solidFill>
                <a:latin typeface="Arial" charset="0"/>
                <a:cs typeface="Times New Roman" pitchFamily="18" charset="0"/>
              </a:rPr>
              <a:t>Sources of information</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GB" dirty="0"/>
              <a:t>In 2017, Hurricane Irma, one of the most powerful hurricanes ever recorded in the Atlantic, has hit several countries in the Caribbean region, including some of the EU Outermost Regions (OMRs) and Overseas Countries and Territories (OCTs), resulting in huge devastation across the affected countries. </a:t>
            </a:r>
            <a:endParaRPr lang="en-GB" dirty="0" smtClean="0"/>
          </a:p>
          <a:p>
            <a:endParaRPr lang="en-GB" dirty="0" smtClean="0"/>
          </a:p>
          <a:p>
            <a:r>
              <a:rPr lang="en-GB" dirty="0" smtClean="0"/>
              <a:t>The </a:t>
            </a:r>
            <a:r>
              <a:rPr lang="en-GB" dirty="0"/>
              <a:t>impact of a hurricane such as Irma </a:t>
            </a:r>
            <a:r>
              <a:rPr lang="en-GB" dirty="0" smtClean="0"/>
              <a:t>posed </a:t>
            </a:r>
            <a:r>
              <a:rPr lang="en-GB" dirty="0"/>
              <a:t>a serious threat to the health of the local population, primarily resulting in trauma and injuries during the acute phase as well as mental health disorders, however it </a:t>
            </a:r>
            <a:r>
              <a:rPr lang="en-GB" dirty="0" smtClean="0"/>
              <a:t>also lead </a:t>
            </a:r>
            <a:r>
              <a:rPr lang="en-GB" dirty="0"/>
              <a:t>to the spread of infectious diseases as a result of </a:t>
            </a:r>
            <a:r>
              <a:rPr lang="en-GB" dirty="0" smtClean="0"/>
              <a:t>flooding. Floods </a:t>
            </a:r>
            <a:r>
              <a:rPr lang="en-GB" dirty="0"/>
              <a:t>are associated with an increased risk of communicable disease occurrence and spread through displacement of people, changes in the environment, and increased vulnerability to existing </a:t>
            </a:r>
            <a:r>
              <a:rPr lang="en-GB" dirty="0" smtClean="0"/>
              <a:t>pathogens.</a:t>
            </a:r>
          </a:p>
          <a:p>
            <a:endParaRPr lang="en-GB" dirty="0" smtClean="0"/>
          </a:p>
          <a:p>
            <a:r>
              <a:rPr lang="en-GB" dirty="0" smtClean="0"/>
              <a:t>In the assessment of the IRMA event, the </a:t>
            </a:r>
            <a:r>
              <a:rPr lang="en-GB" dirty="0"/>
              <a:t>overall risk of infectious disease in the aftermath of Hurricane Irma </a:t>
            </a:r>
            <a:r>
              <a:rPr lang="en-GB" dirty="0" smtClean="0"/>
              <a:t>depended </a:t>
            </a:r>
            <a:r>
              <a:rPr lang="en-GB" dirty="0"/>
              <a:t>on the </a:t>
            </a:r>
            <a:r>
              <a:rPr lang="en-GB" dirty="0" smtClean="0"/>
              <a:t>pre-existing epidemiological </a:t>
            </a:r>
            <a:r>
              <a:rPr lang="en-GB" dirty="0"/>
              <a:t>pattern of infectious diseases in the area, and factors influencing their impact </a:t>
            </a:r>
            <a:r>
              <a:rPr lang="en-GB" dirty="0" smtClean="0"/>
              <a:t>considered the following:</a:t>
            </a:r>
            <a:endParaRPr lang="en-GB" dirty="0"/>
          </a:p>
          <a:p>
            <a:pPr lvl="1"/>
            <a:r>
              <a:rPr lang="en-GB" dirty="0" smtClean="0"/>
              <a:t>the </a:t>
            </a:r>
            <a:r>
              <a:rPr lang="en-GB" dirty="0"/>
              <a:t>extent of the initial damage caused by the </a:t>
            </a:r>
            <a:r>
              <a:rPr lang="en-GB" dirty="0" smtClean="0"/>
              <a:t>hurricane</a:t>
            </a:r>
            <a:endParaRPr lang="en-GB" dirty="0"/>
          </a:p>
          <a:p>
            <a:pPr lvl="1"/>
            <a:r>
              <a:rPr lang="en-GB" dirty="0" smtClean="0"/>
              <a:t>the </a:t>
            </a:r>
            <a:r>
              <a:rPr lang="en-GB" dirty="0"/>
              <a:t>size of the affected population, in particular for those with limited shelter </a:t>
            </a:r>
            <a:r>
              <a:rPr lang="en-GB" dirty="0" smtClean="0"/>
              <a:t>facilities</a:t>
            </a:r>
            <a:endParaRPr lang="en-GB" dirty="0"/>
          </a:p>
          <a:p>
            <a:pPr lvl="1"/>
            <a:r>
              <a:rPr lang="en-GB" dirty="0" smtClean="0"/>
              <a:t>the </a:t>
            </a:r>
            <a:r>
              <a:rPr lang="en-GB" dirty="0"/>
              <a:t>capacity to rapidly restore essential services, access to safe water and appropriate sanitation and </a:t>
            </a:r>
            <a:r>
              <a:rPr lang="en-GB" dirty="0" smtClean="0"/>
              <a:t>provide shelter facilities</a:t>
            </a:r>
            <a:endParaRPr lang="en-GB" dirty="0"/>
          </a:p>
          <a:p>
            <a:pPr lvl="1"/>
            <a:r>
              <a:rPr lang="en-GB" dirty="0" smtClean="0"/>
              <a:t>the </a:t>
            </a:r>
            <a:r>
              <a:rPr lang="en-GB" dirty="0"/>
              <a:t>capacity to prevent, detect and control the spread of infectious </a:t>
            </a:r>
            <a:r>
              <a:rPr lang="en-GB" dirty="0" smtClean="0"/>
              <a:t>diseases</a:t>
            </a:r>
            <a:endParaRPr lang="en-GB" dirty="0"/>
          </a:p>
          <a:p>
            <a:pPr lvl="1"/>
            <a:r>
              <a:rPr lang="en-GB" dirty="0" smtClean="0"/>
              <a:t>the </a:t>
            </a:r>
            <a:r>
              <a:rPr lang="en-GB" dirty="0"/>
              <a:t>climatic conditions in the coming weeks that may further affect the region if there are further storms </a:t>
            </a:r>
            <a:r>
              <a:rPr lang="en-GB" dirty="0" smtClean="0"/>
              <a:t>or heavy </a:t>
            </a:r>
            <a:r>
              <a:rPr lang="en-GB" dirty="0"/>
              <a:t>flooding events.</a:t>
            </a:r>
            <a:endParaRPr lang="en-GB" dirty="0" smtClean="0"/>
          </a:p>
        </p:txBody>
      </p:sp>
      <p:sp>
        <p:nvSpPr>
          <p:cNvPr id="3" name="Rectangle 2"/>
          <p:cNvSpPr/>
          <p:nvPr/>
        </p:nvSpPr>
        <p:spPr>
          <a:xfrm>
            <a:off x="135090" y="6129300"/>
            <a:ext cx="9226025" cy="237757"/>
          </a:xfrm>
          <a:prstGeom prst="rect">
            <a:avLst/>
          </a:prstGeom>
        </p:spPr>
        <p:txBody>
          <a:bodyPr wrap="square">
            <a:spAutoFit/>
          </a:bodyPr>
          <a:lstStyle/>
          <a:p>
            <a:pPr algn="l"/>
            <a:r>
              <a:rPr lang="en-GB" sz="1050" dirty="0" smtClean="0"/>
              <a:t>Source: https</a:t>
            </a:r>
            <a:r>
              <a:rPr lang="en-GB" sz="1050" dirty="0"/>
              <a:t>://www.ecdc.europa.eu/sites/default/files/documents/RRA-hurricane-Irma-risk%20comm-diseases-in-affected-countries-8-sep-2017.pdf</a:t>
            </a:r>
          </a:p>
        </p:txBody>
      </p:sp>
    </p:spTree>
    <p:extLst>
      <p:ext uri="{BB962C8B-B14F-4D97-AF65-F5344CB8AC3E}">
        <p14:creationId xmlns:p14="http://schemas.microsoft.com/office/powerpoint/2010/main" val="6591626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stretch>
            <a:fillRect/>
          </a:stretch>
        </p:blipFill>
        <p:spPr>
          <a:xfrm>
            <a:off x="1260215" y="1858602"/>
            <a:ext cx="6729439" cy="4630738"/>
          </a:xfrm>
          <a:prstGeom prst="rect">
            <a:avLst/>
          </a:prstGeom>
        </p:spPr>
      </p:pic>
      <p:sp>
        <p:nvSpPr>
          <p:cNvPr id="4" name="TextBox 3"/>
          <p:cNvSpPr txBox="1"/>
          <p:nvPr/>
        </p:nvSpPr>
        <p:spPr>
          <a:xfrm>
            <a:off x="0" y="1133745"/>
            <a:ext cx="10306220" cy="286232"/>
          </a:xfrm>
          <a:prstGeom prst="rect">
            <a:avLst/>
          </a:prstGeom>
          <a:noFill/>
        </p:spPr>
        <p:txBody>
          <a:bodyPr wrap="square" rtlCol="0">
            <a:spAutoFit/>
          </a:bodyPr>
          <a:lstStyle/>
          <a:p>
            <a:pPr algn="l"/>
            <a:r>
              <a:rPr lang="en-GB" sz="1400" u="none" dirty="0"/>
              <a:t>Hurricane Irma, situation report, European Civil Protection and Humanitarian Aid Operations, as of 8 September 2017 </a:t>
            </a:r>
          </a:p>
        </p:txBody>
      </p:sp>
      <p:sp>
        <p:nvSpPr>
          <p:cNvPr id="5" name="TextBox 4"/>
          <p:cNvSpPr txBox="1"/>
          <p:nvPr/>
        </p:nvSpPr>
        <p:spPr>
          <a:xfrm>
            <a:off x="270105" y="6524096"/>
            <a:ext cx="7155795" cy="369332"/>
          </a:xfrm>
          <a:prstGeom prst="rect">
            <a:avLst/>
          </a:prstGeom>
          <a:noFill/>
        </p:spPr>
        <p:txBody>
          <a:bodyPr wrap="square" rtlCol="0">
            <a:spAutoFit/>
          </a:bodyPr>
          <a:lstStyle/>
          <a:p>
            <a:pPr algn="l"/>
            <a:r>
              <a:rPr lang="en-GB" sz="900" u="none" dirty="0"/>
              <a:t>Source: ECHO daily map, 8 September 2017, EC-JRC/ECHO. Map catalogue of ERCC Emergency Response Coordination Centre portal</a:t>
            </a:r>
            <a:r>
              <a:rPr lang="en-GB" sz="900" u="none" dirty="0" smtClean="0"/>
              <a:t>:</a:t>
            </a:r>
          </a:p>
          <a:p>
            <a:pPr algn="l"/>
            <a:r>
              <a:rPr lang="en-GB" sz="900" dirty="0">
                <a:hlinkClick r:id="rId3"/>
              </a:rPr>
              <a:t>https://erccportal.jrc.ec.europa.eu/getdailymap/docId/2220</a:t>
            </a:r>
            <a:endParaRPr lang="en-GB" sz="900" u="none" dirty="0"/>
          </a:p>
        </p:txBody>
      </p:sp>
    </p:spTree>
    <p:extLst>
      <p:ext uri="{BB962C8B-B14F-4D97-AF65-F5344CB8AC3E}">
        <p14:creationId xmlns:p14="http://schemas.microsoft.com/office/powerpoint/2010/main" val="2816490743"/>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en-GB" sz="1800" b="1" u="none" dirty="0" smtClean="0">
                <a:solidFill>
                  <a:srgbClr val="69AE23"/>
                </a:solidFill>
                <a:latin typeface="Arial" pitchFamily="34" charset="0"/>
                <a:cs typeface="Arial" pitchFamily="34" charset="0"/>
              </a:rPr>
              <a:t>Public health emergency preparedness</a:t>
            </a:r>
            <a:endParaRPr lang="it-IT" sz="1800" b="1" u="none" noProof="1" smtClean="0">
              <a:solidFill>
                <a:srgbClr val="69AE23"/>
              </a:solidFill>
              <a:latin typeface="Arial" pitchFamily="34" charset="0"/>
              <a:cs typeface="Arial" pitchFamily="34" charset="0"/>
            </a:endParaRPr>
          </a:p>
        </p:txBody>
      </p:sp>
      <p:sp>
        <p:nvSpPr>
          <p:cNvPr id="4" name="Rettangolo 3"/>
          <p:cNvSpPr/>
          <p:nvPr/>
        </p:nvSpPr>
        <p:spPr>
          <a:xfrm>
            <a:off x="10801350" y="3340100"/>
            <a:ext cx="6667500" cy="3170099"/>
          </a:xfrm>
          <a:prstGeom prst="rect">
            <a:avLst/>
          </a:prstGeom>
          <a:solidFill>
            <a:schemeClr val="bg1"/>
          </a:solidFill>
        </p:spPr>
        <p:txBody>
          <a:bodyPr wrap="square">
            <a:spAutoFit/>
          </a:bodyPr>
          <a:lstStyle/>
          <a:p>
            <a:pPr lvl="0" algn="l" defTabSz="820738" eaLnBrk="0" hangingPunct="0">
              <a:lnSpc>
                <a:spcPct val="100000"/>
              </a:lnSpc>
              <a:spcBef>
                <a:spcPct val="50000"/>
              </a:spcBef>
              <a:buClr>
                <a:srgbClr val="B22C1B"/>
              </a:buClr>
              <a:buSzPct val="80000"/>
              <a:tabLst>
                <a:tab pos="341313" algn="l"/>
                <a:tab pos="1150938" algn="l"/>
              </a:tabLst>
              <a:defRPr/>
            </a:pPr>
            <a:r>
              <a:rPr lang="en-GB" sz="1600" u="none" dirty="0" smtClean="0">
                <a:solidFill>
                  <a:srgbClr val="000000"/>
                </a:solidFill>
                <a:latin typeface="Arial" charset="0"/>
                <a:cs typeface="Times New Roman" pitchFamily="18" charset="0"/>
              </a:rPr>
              <a:t>Diseases and control measures information</a:t>
            </a:r>
          </a:p>
          <a:p>
            <a:pPr lvl="0" algn="l"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r>
              <a:rPr lang="en-GB" sz="1600" u="none" dirty="0" smtClean="0">
                <a:solidFill>
                  <a:srgbClr val="000000"/>
                </a:solidFill>
                <a:latin typeface="Arial" charset="0"/>
                <a:cs typeface="Times New Roman" pitchFamily="18" charset="0"/>
              </a:rPr>
              <a:t>WHO: </a:t>
            </a:r>
            <a:r>
              <a:rPr lang="en-GB" sz="1600" u="none" dirty="0" smtClean="0">
                <a:solidFill>
                  <a:srgbClr val="000000"/>
                </a:solidFill>
                <a:latin typeface="Arial" charset="0"/>
                <a:cs typeface="Times New Roman" pitchFamily="18" charset="0"/>
                <a:hlinkClick r:id="rId3"/>
              </a:rPr>
              <a:t>http://www.who.int/topics/en/</a:t>
            </a:r>
            <a:endParaRPr lang="en-GB" sz="1600" u="none" dirty="0" smtClean="0">
              <a:solidFill>
                <a:srgbClr val="000000"/>
              </a:solidFill>
              <a:latin typeface="Arial" charset="0"/>
              <a:cs typeface="Times New Roman" pitchFamily="18" charset="0"/>
            </a:endParaRPr>
          </a:p>
          <a:p>
            <a:pPr lvl="0" algn="l"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r>
              <a:rPr lang="en-GB" sz="1600" u="none" dirty="0" smtClean="0">
                <a:solidFill>
                  <a:srgbClr val="000000"/>
                </a:solidFill>
                <a:latin typeface="Arial" charset="0"/>
                <a:cs typeface="Times New Roman" pitchFamily="18" charset="0"/>
              </a:rPr>
              <a:t>ECDC: </a:t>
            </a:r>
            <a:r>
              <a:rPr lang="en-GB" sz="1600" u="none" dirty="0" smtClean="0">
                <a:solidFill>
                  <a:srgbClr val="000000"/>
                </a:solidFill>
                <a:latin typeface="Arial" charset="0"/>
                <a:cs typeface="Times New Roman" pitchFamily="18" charset="0"/>
                <a:hlinkClick r:id="rId4"/>
              </a:rPr>
              <a:t>http://www.ecdc.europa.eu/en/healthtopics/Pages/AZIndex.aspx</a:t>
            </a:r>
            <a:endParaRPr lang="en-GB" sz="1600" u="none" dirty="0" smtClean="0">
              <a:solidFill>
                <a:srgbClr val="000000"/>
              </a:solidFill>
              <a:latin typeface="Arial" charset="0"/>
              <a:cs typeface="Times New Roman" pitchFamily="18" charset="0"/>
            </a:endParaRPr>
          </a:p>
          <a:p>
            <a:pPr lvl="0" algn="l"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r>
              <a:rPr lang="en-GB" sz="1600" u="none" dirty="0" smtClean="0">
                <a:solidFill>
                  <a:srgbClr val="000000"/>
                </a:solidFill>
                <a:latin typeface="Arial" charset="0"/>
                <a:cs typeface="Times New Roman" pitchFamily="18" charset="0"/>
              </a:rPr>
              <a:t>CDC: </a:t>
            </a:r>
            <a:r>
              <a:rPr lang="en-GB" sz="1600" u="none" dirty="0" smtClean="0">
                <a:solidFill>
                  <a:srgbClr val="000000"/>
                </a:solidFill>
                <a:latin typeface="Arial" charset="0"/>
                <a:cs typeface="Times New Roman" pitchFamily="18" charset="0"/>
                <a:hlinkClick r:id="rId5"/>
              </a:rPr>
              <a:t>http://www.cdc.gov/DiseasesConditions/</a:t>
            </a:r>
            <a:endParaRPr lang="en-GB" sz="1600" u="none" dirty="0" smtClean="0">
              <a:solidFill>
                <a:srgbClr val="000000"/>
              </a:solidFill>
              <a:latin typeface="Arial" charset="0"/>
              <a:cs typeface="Times New Roman" pitchFamily="18" charset="0"/>
            </a:endParaRPr>
          </a:p>
          <a:p>
            <a:pPr lvl="0" algn="l"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endParaRPr lang="en-GB" sz="1600" u="none" dirty="0" smtClean="0">
              <a:solidFill>
                <a:srgbClr val="000000"/>
              </a:solidFill>
              <a:latin typeface="Arial" charset="0"/>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r>
              <a:rPr lang="en-GB" sz="1600" u="none" dirty="0" smtClean="0">
                <a:solidFill>
                  <a:srgbClr val="000000"/>
                </a:solidFill>
                <a:latin typeface="Arial" charset="0"/>
                <a:cs typeface="Times New Roman" pitchFamily="18" charset="0"/>
              </a:rPr>
              <a:t>Health care system:</a:t>
            </a:r>
          </a:p>
          <a:p>
            <a:pPr marL="287338" lvl="0" indent="-287338" algn="l"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r>
              <a:rPr lang="en-GB" sz="1600" u="none" dirty="0" smtClean="0">
                <a:solidFill>
                  <a:srgbClr val="000000"/>
                </a:solidFill>
                <a:latin typeface="Arial" charset="0"/>
                <a:cs typeface="Times New Roman" pitchFamily="18" charset="0"/>
              </a:rPr>
              <a:t>WHO: </a:t>
            </a:r>
            <a:r>
              <a:rPr lang="en-GB" sz="1600" u="none" dirty="0" smtClean="0">
                <a:solidFill>
                  <a:srgbClr val="000000"/>
                </a:solidFill>
                <a:latin typeface="Arial" charset="0"/>
                <a:cs typeface="Times New Roman" pitchFamily="18" charset="0"/>
                <a:hlinkClick r:id="rId6"/>
              </a:rPr>
              <a:t>http://www.who.int/gho/countries/en/index.html</a:t>
            </a:r>
            <a:endParaRPr lang="en-GB" sz="1600" u="none" dirty="0" smtClean="0">
              <a:solidFill>
                <a:srgbClr val="000000"/>
              </a:solidFill>
              <a:latin typeface="Arial" charset="0"/>
              <a:cs typeface="Times New Roman" pitchFamily="18" charset="0"/>
            </a:endParaRPr>
          </a:p>
          <a:p>
            <a:pPr marL="287338" lvl="0" indent="-287338" algn="l"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r>
              <a:rPr lang="en-GB" sz="1600" u="none" dirty="0" smtClean="0">
                <a:solidFill>
                  <a:srgbClr val="000000"/>
                </a:solidFill>
                <a:latin typeface="Arial" charset="0"/>
                <a:cs typeface="Times New Roman" pitchFamily="18" charset="0"/>
              </a:rPr>
              <a:t>World bank: </a:t>
            </a:r>
            <a:r>
              <a:rPr lang="en-GB" sz="1600" u="none" dirty="0" smtClean="0">
                <a:solidFill>
                  <a:srgbClr val="000000"/>
                </a:solidFill>
                <a:latin typeface="Arial" charset="0"/>
                <a:cs typeface="Times New Roman" pitchFamily="18" charset="0"/>
                <a:hlinkClick r:id="rId7"/>
              </a:rPr>
              <a:t>http://data.worldbank.org/topic/health</a:t>
            </a:r>
            <a:endParaRPr lang="en-GB" sz="1600" u="none" dirty="0" smtClean="0">
              <a:solidFill>
                <a:srgbClr val="000000"/>
              </a:solidFill>
              <a:latin typeface="Arial" charset="0"/>
              <a:cs typeface="Times New Roman" pitchFamily="18" charset="0"/>
            </a:endParaRPr>
          </a:p>
        </p:txBody>
      </p:sp>
      <p:sp>
        <p:nvSpPr>
          <p:cNvPr id="6" name="Content Placeholder 2"/>
          <p:cNvSpPr txBox="1">
            <a:spLocks/>
          </p:cNvSpPr>
          <p:nvPr/>
        </p:nvSpPr>
        <p:spPr>
          <a:xfrm>
            <a:off x="661987" y="1313765"/>
            <a:ext cx="9329197" cy="5625625"/>
          </a:xfrm>
          <a:prstGeom prst="rect">
            <a:avLst/>
          </a:prstGeom>
        </p:spPr>
        <p:txBody>
          <a:bodyPr/>
          <a:lstStyle/>
          <a:p>
            <a:pPr marL="287338" indent="-20638" algn="l" defTabSz="820738" eaLnBrk="0" hangingPunct="0">
              <a:lnSpc>
                <a:spcPct val="100000"/>
              </a:lnSpc>
              <a:spcBef>
                <a:spcPct val="50000"/>
              </a:spcBef>
              <a:buClr>
                <a:srgbClr val="B22C1B"/>
              </a:buClr>
              <a:buSzPct val="80000"/>
              <a:tabLst>
                <a:tab pos="341313" algn="l"/>
                <a:tab pos="1150938" algn="l"/>
              </a:tabLst>
              <a:defRPr/>
            </a:pPr>
            <a:r>
              <a:rPr lang="en-GB" sz="1600" u="none" dirty="0" smtClean="0"/>
              <a:t>Public </a:t>
            </a:r>
            <a:r>
              <a:rPr lang="en-GB" sz="1600" u="none" dirty="0"/>
              <a:t>health emergency preparedness (PHEP) is the capability of </a:t>
            </a:r>
            <a:r>
              <a:rPr lang="en-GB" sz="1600" u="none" dirty="0" smtClean="0"/>
              <a:t>a country </a:t>
            </a:r>
            <a:r>
              <a:rPr lang="en-GB" sz="1600" u="none" dirty="0"/>
              <a:t>to prevent, </a:t>
            </a:r>
            <a:r>
              <a:rPr lang="en-GB" sz="1600" u="none" dirty="0" smtClean="0"/>
              <a:t>quickly respond </a:t>
            </a:r>
            <a:r>
              <a:rPr lang="en-GB" sz="1600" u="none" dirty="0"/>
              <a:t>to, and recover from health emergencies,</a:t>
            </a:r>
          </a:p>
          <a:p>
            <a:pPr marL="287338" marR="0" lvl="0" indent="-287338"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r>
              <a:rPr lang="en-US" sz="1600" u="none" dirty="0" smtClean="0">
                <a:solidFill>
                  <a:srgbClr val="000000"/>
                </a:solidFill>
                <a:latin typeface="Arial" charset="0"/>
                <a:cs typeface="Times New Roman" pitchFamily="18" charset="0"/>
              </a:rPr>
              <a:t>The analysis should answer the following questions:</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US" sz="1600" u="none" dirty="0" smtClean="0">
                <a:solidFill>
                  <a:srgbClr val="000000"/>
                </a:solidFill>
                <a:latin typeface="Arial" charset="0"/>
                <a:cs typeface="Times New Roman" pitchFamily="18" charset="0"/>
              </a:rPr>
              <a:t>Is </a:t>
            </a:r>
            <a:r>
              <a:rPr lang="en-US" sz="1600" u="none" dirty="0">
                <a:solidFill>
                  <a:srgbClr val="000000"/>
                </a:solidFill>
                <a:latin typeface="Arial" charset="0"/>
                <a:cs typeface="Times New Roman" pitchFamily="18" charset="0"/>
              </a:rPr>
              <a:t>there a treatment for the disease? </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US" sz="1600" u="none" dirty="0">
                <a:latin typeface="Arial" charset="0"/>
                <a:cs typeface="Times New Roman" pitchFamily="18" charset="0"/>
              </a:rPr>
              <a:t>Are control measures available? </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sz="1600" u="none" dirty="0" smtClean="0">
                <a:latin typeface="Arial" charset="0"/>
                <a:cs typeface="Times New Roman" pitchFamily="18" charset="0"/>
              </a:rPr>
              <a:t>Does the country have the means to implement them? </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sz="1600" u="none" dirty="0" smtClean="0">
                <a:latin typeface="Arial" charset="0"/>
                <a:cs typeface="Times New Roman" pitchFamily="18" charset="0"/>
              </a:rPr>
              <a:t>Does the affected population have access to the health care system?</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sz="1600" u="none" dirty="0" smtClean="0">
                <a:latin typeface="Arial" charset="0"/>
                <a:cs typeface="Times New Roman" pitchFamily="18" charset="0"/>
              </a:rPr>
              <a:t>Is prophylaxis readily available?</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GB" sz="1600" u="none" dirty="0">
                <a:latin typeface="Arial" charset="0"/>
                <a:cs typeface="Times New Roman" pitchFamily="18" charset="0"/>
              </a:rPr>
              <a:t>Has the health system in the affected country the capacity to detect additional cases and respond to an upsurge in cases</a:t>
            </a:r>
            <a:r>
              <a:rPr lang="en-GB" sz="1600" u="none" dirty="0" smtClean="0">
                <a:latin typeface="Arial" charset="0"/>
                <a:cs typeface="Times New Roman" pitchFamily="18" charset="0"/>
              </a:rPr>
              <a:t>?</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GB" sz="1600" u="none" dirty="0" smtClean="0">
                <a:latin typeface="Arial" charset="0"/>
                <a:cs typeface="Times New Roman" pitchFamily="18" charset="0"/>
              </a:rPr>
              <a:t>Is the affected country already undergoing a large outbreak of another communicable disease?</a:t>
            </a:r>
          </a:p>
          <a:p>
            <a:pPr algn="l" defTabSz="820738" eaLnBrk="0" hangingPunct="0">
              <a:lnSpc>
                <a:spcPct val="100000"/>
              </a:lnSpc>
              <a:spcBef>
                <a:spcPct val="50000"/>
              </a:spcBef>
              <a:buClr>
                <a:srgbClr val="69AE23"/>
              </a:buClr>
              <a:buSzPct val="80000"/>
              <a:tabLst>
                <a:tab pos="341313" algn="l"/>
                <a:tab pos="1150938" algn="l"/>
              </a:tabLst>
              <a:defRPr/>
            </a:pPr>
            <a:endParaRPr lang="en-GB" sz="1400" b="1" u="none" dirty="0" smtClean="0">
              <a:latin typeface="Arial" charset="0"/>
              <a:cs typeface="Times New Roman" pitchFamily="18" charset="0"/>
            </a:endParaRPr>
          </a:p>
          <a:p>
            <a:pPr algn="l" defTabSz="820738" eaLnBrk="0" hangingPunct="0">
              <a:lnSpc>
                <a:spcPct val="100000"/>
              </a:lnSpc>
              <a:spcBef>
                <a:spcPct val="50000"/>
              </a:spcBef>
              <a:buClr>
                <a:srgbClr val="69AE23"/>
              </a:buClr>
              <a:buSzPct val="80000"/>
              <a:tabLst>
                <a:tab pos="341313" algn="l"/>
                <a:tab pos="1150938" algn="l"/>
              </a:tabLst>
              <a:defRPr/>
            </a:pPr>
            <a:r>
              <a:rPr lang="en-GB" sz="1400" u="none" dirty="0" smtClean="0">
                <a:latin typeface="Arial" charset="0"/>
                <a:cs typeface="Times New Roman" pitchFamily="18" charset="0"/>
              </a:rPr>
              <a:t>The analysis should always consider the country in which an event is reported. For example, the assessment of the importation of a case of human viral haemorrhagic fever (VHF) in countries with several isolation units and high-level of preparedness will be assessed differently than a case of VHF in a country with no mechanisms to isolate suspected cases.</a:t>
            </a:r>
            <a:endParaRPr lang="en-GB" sz="1600" u="none" dirty="0" smtClean="0">
              <a:solidFill>
                <a:srgbClr val="000000"/>
              </a:solidFill>
              <a:latin typeface="Arial" charset="0"/>
              <a:cs typeface="Times New Roman" pitchFamily="18" charset="0"/>
            </a:endParaRPr>
          </a:p>
          <a:p>
            <a:pPr algn="l" defTabSz="820738" eaLnBrk="0" hangingPunct="0">
              <a:lnSpc>
                <a:spcPct val="100000"/>
              </a:lnSpc>
              <a:spcBef>
                <a:spcPct val="50000"/>
              </a:spcBef>
              <a:buClr>
                <a:srgbClr val="B22C1B"/>
              </a:buClr>
              <a:buSzPct val="80000"/>
              <a:tabLst>
                <a:tab pos="341313" algn="l"/>
                <a:tab pos="1150938" algn="l"/>
              </a:tabLst>
              <a:defRPr/>
            </a:pPr>
            <a:r>
              <a:rPr lang="en-GB" sz="1600" b="1" u="none" dirty="0" smtClean="0">
                <a:solidFill>
                  <a:srgbClr val="000000"/>
                </a:solidFill>
                <a:latin typeface="Arial" charset="0"/>
                <a:cs typeface="Times New Roman" pitchFamily="18" charset="0"/>
              </a:rPr>
              <a:t>Example: </a:t>
            </a:r>
            <a:r>
              <a:rPr lang="en-GB" sz="1600" b="1" u="none" dirty="0" err="1" smtClean="0">
                <a:solidFill>
                  <a:srgbClr val="000000"/>
                </a:solidFill>
                <a:latin typeface="Arial" charset="0"/>
                <a:cs typeface="Times New Roman" pitchFamily="18" charset="0"/>
              </a:rPr>
              <a:t>Zika</a:t>
            </a:r>
            <a:r>
              <a:rPr lang="en-GB" sz="1600" b="1" u="none" dirty="0" smtClean="0">
                <a:solidFill>
                  <a:srgbClr val="000000"/>
                </a:solidFill>
                <a:latin typeface="Arial" charset="0"/>
                <a:cs typeface="Times New Roman" pitchFamily="18" charset="0"/>
              </a:rPr>
              <a:t> </a:t>
            </a:r>
            <a:r>
              <a:rPr lang="en-GB" sz="1600" b="1" u="none" dirty="0">
                <a:solidFill>
                  <a:srgbClr val="000000"/>
                </a:solidFill>
                <a:latin typeface="Arial" charset="0"/>
                <a:cs typeface="Times New Roman" pitchFamily="18" charset="0"/>
              </a:rPr>
              <a:t>virus disease: Preparedness planning guide for diseases transmitted by Ae. </a:t>
            </a:r>
            <a:r>
              <a:rPr lang="en-GB" sz="1600" b="1" u="none" dirty="0" err="1">
                <a:solidFill>
                  <a:srgbClr val="000000"/>
                </a:solidFill>
                <a:latin typeface="Arial" charset="0"/>
                <a:cs typeface="Times New Roman" pitchFamily="18" charset="0"/>
              </a:rPr>
              <a:t>aegypti</a:t>
            </a:r>
            <a:r>
              <a:rPr lang="en-GB" sz="1600" b="1" u="none" dirty="0">
                <a:solidFill>
                  <a:srgbClr val="000000"/>
                </a:solidFill>
                <a:latin typeface="Arial" charset="0"/>
                <a:cs typeface="Times New Roman" pitchFamily="18" charset="0"/>
              </a:rPr>
              <a:t> and Ae. </a:t>
            </a:r>
            <a:r>
              <a:rPr lang="en-GB" sz="1600" b="1" u="none" dirty="0" err="1">
                <a:solidFill>
                  <a:srgbClr val="000000"/>
                </a:solidFill>
                <a:latin typeface="Arial" charset="0"/>
                <a:cs typeface="Times New Roman" pitchFamily="18" charset="0"/>
              </a:rPr>
              <a:t>Albopictus</a:t>
            </a:r>
            <a:r>
              <a:rPr lang="en-GB" sz="1600" b="1" u="none" dirty="0">
                <a:solidFill>
                  <a:srgbClr val="000000"/>
                </a:solidFill>
                <a:latin typeface="Arial" charset="0"/>
                <a:cs typeface="Times New Roman" pitchFamily="18" charset="0"/>
              </a:rPr>
              <a:t>, ECDC, 2016</a:t>
            </a:r>
          </a:p>
        </p:txBody>
      </p:sp>
      <p:sp>
        <p:nvSpPr>
          <p:cNvPr id="7" name="Rettangolo 8"/>
          <p:cNvSpPr/>
          <p:nvPr/>
        </p:nvSpPr>
        <p:spPr>
          <a:xfrm>
            <a:off x="8880603" y="6444335"/>
            <a:ext cx="1791163" cy="244682"/>
          </a:xfrm>
          <a:prstGeom prst="rect">
            <a:avLst/>
          </a:prstGeom>
        </p:spPr>
        <p:txBody>
          <a:bodyPr wrap="square">
            <a:spAutoFit/>
          </a:bodyPr>
          <a:lstStyle/>
          <a:p>
            <a:pPr marL="287338" indent="-287338" algn="r" defTabSz="820738" eaLnBrk="0" hangingPunct="0">
              <a:buClr>
                <a:srgbClr val="B22C1B"/>
              </a:buClr>
              <a:buSzPct val="80000"/>
              <a:tabLst>
                <a:tab pos="341313" algn="l"/>
                <a:tab pos="1150938" algn="l"/>
              </a:tabLst>
              <a:defRPr/>
            </a:pPr>
            <a:r>
              <a:rPr lang="en-GB" sz="1100" dirty="0" smtClean="0">
                <a:solidFill>
                  <a:srgbClr val="000000"/>
                </a:solidFill>
                <a:latin typeface="Arial" charset="0"/>
                <a:cs typeface="Times New Roman" pitchFamily="18" charset="0"/>
              </a:rPr>
              <a:t>Sources of information</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5100" y="1537695"/>
            <a:ext cx="7425825" cy="4764381"/>
          </a:xfrm>
          <a:prstGeom prst="rect">
            <a:avLst/>
          </a:prstGeom>
        </p:spPr>
        <p:txBody>
          <a:bodyPr wrap="square">
            <a:spAutoFit/>
          </a:bodyPr>
          <a:lstStyle/>
          <a:p>
            <a:pPr algn="l"/>
            <a:r>
              <a:rPr lang="en-GB" u="none" dirty="0"/>
              <a:t>On 1 February 2016, WHO declared that the observed increase of congenital microcephaly and other neurological disorders associated with the </a:t>
            </a:r>
            <a:r>
              <a:rPr lang="en-GB" u="none" dirty="0" err="1"/>
              <a:t>Zika</a:t>
            </a:r>
            <a:r>
              <a:rPr lang="en-GB" u="none" dirty="0"/>
              <a:t> outbreak constituted a public health emergency of international </a:t>
            </a:r>
            <a:r>
              <a:rPr lang="en-GB" u="none" dirty="0" smtClean="0"/>
              <a:t>concern.</a:t>
            </a:r>
          </a:p>
          <a:p>
            <a:pPr algn="l"/>
            <a:endParaRPr lang="en-GB" u="none" dirty="0" smtClean="0"/>
          </a:p>
          <a:p>
            <a:pPr algn="l"/>
            <a:r>
              <a:rPr lang="en-GB" u="none" dirty="0" smtClean="0"/>
              <a:t>The </a:t>
            </a:r>
            <a:r>
              <a:rPr lang="en-GB" u="none" dirty="0"/>
              <a:t>threat posed by </a:t>
            </a:r>
            <a:r>
              <a:rPr lang="en-GB" u="none" dirty="0" err="1"/>
              <a:t>Zika</a:t>
            </a:r>
            <a:r>
              <a:rPr lang="en-GB" u="none" dirty="0"/>
              <a:t> virus infection </a:t>
            </a:r>
            <a:r>
              <a:rPr lang="en-GB" u="none" dirty="0" smtClean="0"/>
              <a:t>highlighted </a:t>
            </a:r>
            <a:r>
              <a:rPr lang="en-GB" u="none" dirty="0"/>
              <a:t>the need to reinforce preparedness for mosquito-borne diseases in EU/EEA countries, especially for pathogens transmitted by </a:t>
            </a:r>
            <a:r>
              <a:rPr lang="en-GB" u="none" dirty="0" err="1"/>
              <a:t>Aedes</a:t>
            </a:r>
            <a:r>
              <a:rPr lang="en-GB" u="none" dirty="0"/>
              <a:t> </a:t>
            </a:r>
            <a:r>
              <a:rPr lang="en-GB" u="none" dirty="0" err="1"/>
              <a:t>aegypti</a:t>
            </a:r>
            <a:r>
              <a:rPr lang="en-GB" u="none" dirty="0"/>
              <a:t> and </a:t>
            </a:r>
            <a:r>
              <a:rPr lang="en-GB" u="none" dirty="0" err="1"/>
              <a:t>Aedes</a:t>
            </a:r>
            <a:r>
              <a:rPr lang="en-GB" u="none" dirty="0"/>
              <a:t> </a:t>
            </a:r>
            <a:r>
              <a:rPr lang="en-GB" u="none" dirty="0" err="1"/>
              <a:t>albopictus</a:t>
            </a:r>
            <a:r>
              <a:rPr lang="en-GB" u="none" dirty="0"/>
              <a:t>, which are vectors of </a:t>
            </a:r>
            <a:r>
              <a:rPr lang="en-GB" u="none" dirty="0" err="1"/>
              <a:t>Zika</a:t>
            </a:r>
            <a:r>
              <a:rPr lang="en-GB" u="none" dirty="0"/>
              <a:t> virus and other arboviruses, for example dengue, chikungunya and yellow fever. </a:t>
            </a:r>
            <a:endParaRPr lang="en-GB" u="none" dirty="0" smtClean="0"/>
          </a:p>
          <a:p>
            <a:pPr algn="l"/>
            <a:endParaRPr lang="en-GB" u="none" dirty="0" smtClean="0"/>
          </a:p>
          <a:p>
            <a:pPr algn="l"/>
            <a:r>
              <a:rPr lang="en-GB" u="none" dirty="0" smtClean="0"/>
              <a:t>The </a:t>
            </a:r>
            <a:r>
              <a:rPr lang="en-GB" u="none" dirty="0"/>
              <a:t>aim of </a:t>
            </a:r>
            <a:r>
              <a:rPr lang="en-GB" u="none" dirty="0" smtClean="0"/>
              <a:t>the document prepared by ECDC in 2016 highlighted </a:t>
            </a:r>
            <a:r>
              <a:rPr lang="en-GB" u="none" dirty="0"/>
              <a:t>preparedness activities that can effectively contribute to reduce the risk of importation and local transmission of pathogens transmitted by Ae. </a:t>
            </a:r>
            <a:r>
              <a:rPr lang="en-GB" u="none" dirty="0" err="1"/>
              <a:t>aegypti</a:t>
            </a:r>
            <a:r>
              <a:rPr lang="en-GB" u="none" dirty="0"/>
              <a:t> and Ae. </a:t>
            </a:r>
            <a:r>
              <a:rPr lang="en-GB" u="none" dirty="0" err="1"/>
              <a:t>Albopictus</a:t>
            </a:r>
            <a:r>
              <a:rPr lang="en-GB" u="none" dirty="0"/>
              <a:t>. The main diseases of concern in this context are </a:t>
            </a:r>
            <a:r>
              <a:rPr lang="en-GB" u="none" dirty="0" err="1"/>
              <a:t>Zika</a:t>
            </a:r>
            <a:r>
              <a:rPr lang="en-GB" u="none" dirty="0"/>
              <a:t>, dengue, chikungunya and yellow fever. </a:t>
            </a:r>
            <a:endParaRPr lang="en-GB" u="none" dirty="0" smtClean="0"/>
          </a:p>
          <a:p>
            <a:pPr algn="l"/>
            <a:endParaRPr lang="en-GB" u="none" dirty="0"/>
          </a:p>
          <a:p>
            <a:pPr algn="l"/>
            <a:r>
              <a:rPr lang="en-GB" b="1" u="none" dirty="0"/>
              <a:t>This preparedness planning guide focused on the following main components that should be considered when developing preparedness plans:</a:t>
            </a:r>
          </a:p>
          <a:p>
            <a:pPr marL="285750" indent="-285750" algn="l">
              <a:buFont typeface="Wingdings" panose="05000000000000000000" pitchFamily="2" charset="2"/>
              <a:buChar char="§"/>
            </a:pPr>
            <a:r>
              <a:rPr lang="en-GB" b="1" u="none" dirty="0"/>
              <a:t>Identification of risk areas</a:t>
            </a:r>
          </a:p>
          <a:p>
            <a:pPr marL="285750" indent="-285750" algn="l">
              <a:buFont typeface="Wingdings" panose="05000000000000000000" pitchFamily="2" charset="2"/>
              <a:buChar char="§"/>
            </a:pPr>
            <a:r>
              <a:rPr lang="en-GB" b="1" u="none" dirty="0"/>
              <a:t>Organisation and coordination</a:t>
            </a:r>
          </a:p>
          <a:p>
            <a:pPr marL="285750" indent="-285750" algn="l">
              <a:buFont typeface="Wingdings" panose="05000000000000000000" pitchFamily="2" charset="2"/>
              <a:buChar char="§"/>
            </a:pPr>
            <a:r>
              <a:rPr lang="en-GB" b="1" u="none" dirty="0"/>
              <a:t>Early detection</a:t>
            </a:r>
          </a:p>
          <a:p>
            <a:pPr marL="285750" indent="-285750" algn="l">
              <a:buFont typeface="Wingdings" panose="05000000000000000000" pitchFamily="2" charset="2"/>
              <a:buChar char="§"/>
            </a:pPr>
            <a:r>
              <a:rPr lang="en-GB" b="1" u="none" dirty="0"/>
              <a:t>Response</a:t>
            </a:r>
          </a:p>
          <a:p>
            <a:pPr marL="285750" indent="-285750" algn="l">
              <a:buFont typeface="Wingdings" panose="05000000000000000000" pitchFamily="2" charset="2"/>
              <a:buChar char="§"/>
            </a:pPr>
            <a:r>
              <a:rPr lang="en-GB" b="1" u="none" dirty="0"/>
              <a:t>Risk and crisis </a:t>
            </a:r>
            <a:r>
              <a:rPr lang="en-GB" b="1" u="none" dirty="0" smtClean="0"/>
              <a:t>communication</a:t>
            </a:r>
          </a:p>
          <a:p>
            <a:pPr marL="285750" indent="-285750" algn="l">
              <a:buFont typeface="Wingdings" panose="05000000000000000000" pitchFamily="2" charset="2"/>
              <a:buChar char="§"/>
            </a:pPr>
            <a:endParaRPr lang="en-GB" b="1" u="none" dirty="0"/>
          </a:p>
          <a:p>
            <a:pPr marL="285750" indent="-285750" algn="l">
              <a:buFont typeface="Wingdings" panose="05000000000000000000" pitchFamily="2" charset="2"/>
              <a:buChar char="§"/>
            </a:pPr>
            <a:endParaRPr lang="en-GB" b="1" u="none" dirty="0" smtClean="0"/>
          </a:p>
          <a:p>
            <a:pPr algn="l"/>
            <a:r>
              <a:rPr lang="en-GB" u="none" dirty="0" smtClean="0"/>
              <a:t>Source</a:t>
            </a:r>
            <a:r>
              <a:rPr lang="en-GB" b="1" u="none" dirty="0" smtClean="0"/>
              <a:t>: </a:t>
            </a:r>
            <a:r>
              <a:rPr lang="en-GB" dirty="0">
                <a:hlinkClick r:id="rId3"/>
              </a:rPr>
              <a:t>https://www.ecdc.europa.eu/en/publications-data/zika-virus-disease-epidemic-preparedness-planning-guide-diseases-transmitted</a:t>
            </a:r>
            <a:endParaRPr lang="en-GB" b="1" u="none" dirty="0"/>
          </a:p>
        </p:txBody>
      </p:sp>
      <p:pic>
        <p:nvPicPr>
          <p:cNvPr id="4" name="Picture 3"/>
          <p:cNvPicPr>
            <a:picLocks noChangeAspect="1"/>
          </p:cNvPicPr>
          <p:nvPr/>
        </p:nvPicPr>
        <p:blipFill>
          <a:blip r:embed="rId4"/>
          <a:stretch>
            <a:fillRect/>
          </a:stretch>
        </p:blipFill>
        <p:spPr>
          <a:xfrm>
            <a:off x="7656673" y="1974601"/>
            <a:ext cx="3080974" cy="43274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050194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22"/>
          <p:cNvSpPr txBox="1">
            <a:spLocks noChangeArrowheads="1"/>
          </p:cNvSpPr>
          <p:nvPr/>
        </p:nvSpPr>
        <p:spPr bwMode="auto">
          <a:xfrm>
            <a:off x="553638" y="2078850"/>
            <a:ext cx="9122512" cy="1323439"/>
          </a:xfrm>
          <a:prstGeom prst="rect">
            <a:avLst/>
          </a:prstGeom>
          <a:noFill/>
          <a:ln w="9525">
            <a:noFill/>
            <a:miter lim="800000"/>
            <a:headEnd/>
            <a:tailEnd/>
          </a:ln>
        </p:spPr>
        <p:txBody>
          <a:bodyPr wrap="square">
            <a:spAutoFit/>
          </a:bodyPr>
          <a:lstStyle/>
          <a:p>
            <a:pPr marL="190500" indent="-187325" algn="l">
              <a:lnSpc>
                <a:spcPct val="100000"/>
              </a:lnSpc>
              <a:spcBef>
                <a:spcPct val="0"/>
              </a:spcBef>
            </a:pPr>
            <a:r>
              <a:rPr lang="it-IT" sz="2000" b="1" u="none" noProof="1" smtClean="0">
                <a:latin typeface="+mn-lt"/>
              </a:rPr>
              <a:t>Objective of this unit</a:t>
            </a:r>
          </a:p>
          <a:p>
            <a:pPr marL="288925" indent="-285750" algn="l">
              <a:lnSpc>
                <a:spcPct val="100000"/>
              </a:lnSpc>
              <a:spcBef>
                <a:spcPct val="0"/>
              </a:spcBef>
              <a:buClr>
                <a:srgbClr val="69AE23"/>
              </a:buClr>
              <a:buFont typeface="Wingdings" panose="05000000000000000000" pitchFamily="2" charset="2"/>
              <a:buChar char="§"/>
            </a:pPr>
            <a:r>
              <a:rPr lang="it-IT" sz="2000" u="none" noProof="1" smtClean="0">
                <a:latin typeface="+mn-lt"/>
              </a:rPr>
              <a:t>Definition and scope of analysis in Epidemic Intelligence</a:t>
            </a:r>
          </a:p>
          <a:p>
            <a:pPr marL="288925" indent="-285750" algn="l">
              <a:lnSpc>
                <a:spcPct val="100000"/>
              </a:lnSpc>
              <a:spcBef>
                <a:spcPct val="0"/>
              </a:spcBef>
              <a:buClr>
                <a:srgbClr val="69AE23"/>
              </a:buClr>
              <a:buFont typeface="Wingdings" panose="05000000000000000000" pitchFamily="2" charset="2"/>
              <a:buChar char="§"/>
            </a:pPr>
            <a:r>
              <a:rPr lang="it-IT" sz="2000" u="none" noProof="1" smtClean="0">
                <a:latin typeface="+mn-lt"/>
              </a:rPr>
              <a:t>Different layers of analysis in Epidemic Intelligence</a:t>
            </a:r>
            <a:endParaRPr lang="en-US" sz="2000" u="none" noProof="1">
              <a:latin typeface="+mn-lt"/>
            </a:endParaRPr>
          </a:p>
          <a:p>
            <a:pPr marL="190500" indent="-187325" algn="l">
              <a:lnSpc>
                <a:spcPct val="100000"/>
              </a:lnSpc>
              <a:spcBef>
                <a:spcPct val="0"/>
              </a:spcBef>
            </a:pPr>
            <a:endParaRPr lang="en-US" sz="2000" u="none" noProof="1">
              <a:latin typeface="+mn-lt"/>
            </a:endParaRPr>
          </a:p>
        </p:txBody>
      </p:sp>
      <p:sp>
        <p:nvSpPr>
          <p:cNvPr id="16389"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dirty="0" err="1">
                <a:solidFill>
                  <a:srgbClr val="69AE23"/>
                </a:solidFill>
                <a:latin typeface="Arial" charset="0"/>
              </a:rPr>
              <a:t>Index</a:t>
            </a:r>
            <a:r>
              <a:rPr lang="it-IT" sz="1800" b="1" u="none" dirty="0">
                <a:solidFill>
                  <a:srgbClr val="69AE23"/>
                </a:solidFill>
                <a:latin typeface="Arial" charset="0"/>
              </a:rPr>
              <a:t> and </a:t>
            </a:r>
            <a:r>
              <a:rPr lang="it-IT" sz="1800" b="1" u="none" dirty="0" err="1">
                <a:solidFill>
                  <a:srgbClr val="69AE23"/>
                </a:solidFill>
                <a:latin typeface="Arial" charset="0"/>
              </a:rPr>
              <a:t>objectives</a:t>
            </a:r>
            <a:endParaRPr lang="it-IT" sz="1800" b="1" u="none" noProof="1">
              <a:solidFill>
                <a:srgbClr val="69AE23"/>
              </a:solidFill>
              <a:latin typeface="Arial"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en-GB" sz="1800" b="1" u="none" dirty="0">
                <a:solidFill>
                  <a:srgbClr val="69AE23"/>
                </a:solidFill>
                <a:latin typeface="Arial" pitchFamily="34" charset="0"/>
                <a:cs typeface="Arial" pitchFamily="34" charset="0"/>
              </a:rPr>
              <a:t>Cultural </a:t>
            </a:r>
            <a:r>
              <a:rPr lang="en-GB" sz="1800" b="1" u="none" dirty="0" smtClean="0">
                <a:solidFill>
                  <a:srgbClr val="69AE23"/>
                </a:solidFill>
                <a:latin typeface="Arial" pitchFamily="34" charset="0"/>
                <a:cs typeface="Arial" pitchFamily="34" charset="0"/>
              </a:rPr>
              <a:t>dimension</a:t>
            </a:r>
            <a:endParaRPr lang="it-IT" sz="1800" b="1" u="none" noProof="1" smtClean="0">
              <a:solidFill>
                <a:srgbClr val="69AE23"/>
              </a:solidFill>
              <a:latin typeface="Arial" pitchFamily="34" charset="0"/>
              <a:cs typeface="Arial" pitchFamily="34" charset="0"/>
            </a:endParaRPr>
          </a:p>
        </p:txBody>
      </p:sp>
      <p:sp>
        <p:nvSpPr>
          <p:cNvPr id="3" name="Rettangolo 2"/>
          <p:cNvSpPr/>
          <p:nvPr/>
        </p:nvSpPr>
        <p:spPr>
          <a:xfrm>
            <a:off x="10801350" y="5473700"/>
            <a:ext cx="6667500" cy="1200329"/>
          </a:xfrm>
          <a:prstGeom prst="rect">
            <a:avLst/>
          </a:prstGeom>
          <a:solidFill>
            <a:schemeClr val="bg1"/>
          </a:solidFill>
        </p:spPr>
        <p:txBody>
          <a:bodyPr wrap="square">
            <a:spAutoFit/>
          </a:bodyPr>
          <a:lstStyle/>
          <a:p>
            <a:pPr marL="182563" indent="-225425"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US" sz="1600" u="none" kern="0" dirty="0" smtClean="0"/>
              <a:t>International religious calendar: </a:t>
            </a:r>
            <a:r>
              <a:rPr lang="en-US" sz="1600" u="none" kern="0" dirty="0" err="1" smtClean="0">
                <a:hlinkClick r:id="rId3"/>
              </a:rPr>
              <a:t>http://www.earthcalendar.net/_php/ReligionSearch.php</a:t>
            </a:r>
            <a:endParaRPr lang="en-US" sz="1600" u="none" kern="0" dirty="0" smtClean="0"/>
          </a:p>
          <a:p>
            <a:pPr marL="182563" indent="-225425"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US" sz="1600" u="none" kern="0" dirty="0" err="1" smtClean="0"/>
              <a:t>Indu</a:t>
            </a:r>
            <a:r>
              <a:rPr lang="en-US" sz="1600" u="none" kern="0" dirty="0" smtClean="0"/>
              <a:t> festival calendar: </a:t>
            </a:r>
            <a:r>
              <a:rPr lang="en-US" sz="1600" u="none" kern="0" dirty="0" err="1" smtClean="0">
                <a:hlinkClick r:id="rId4"/>
              </a:rPr>
              <a:t>http://festivals.iloveindia.com/festival-calendar.html</a:t>
            </a:r>
            <a:endParaRPr lang="en-US" sz="1600" u="none" kern="0" dirty="0" smtClean="0"/>
          </a:p>
        </p:txBody>
      </p:sp>
      <p:sp>
        <p:nvSpPr>
          <p:cNvPr id="5" name="Content Placeholder 2"/>
          <p:cNvSpPr txBox="1">
            <a:spLocks/>
          </p:cNvSpPr>
          <p:nvPr/>
        </p:nvSpPr>
        <p:spPr>
          <a:xfrm>
            <a:off x="450124" y="2335289"/>
            <a:ext cx="9316035" cy="3478976"/>
          </a:xfrm>
          <a:prstGeom prst="rect">
            <a:avLst/>
          </a:prstGeom>
        </p:spPr>
        <p:txBody>
          <a:bodyPr/>
          <a:lstStyle/>
          <a:p>
            <a:pPr algn="l" defTabSz="820738" eaLnBrk="0" hangingPunct="0">
              <a:buClr>
                <a:srgbClr val="B22C1B"/>
              </a:buClr>
              <a:buSzPct val="80000"/>
              <a:tabLst>
                <a:tab pos="341313" algn="l"/>
                <a:tab pos="1150938" algn="l"/>
              </a:tabLst>
              <a:defRPr/>
            </a:pPr>
            <a:r>
              <a:rPr lang="en-US" sz="1600" u="none" kern="0" dirty="0">
                <a:solidFill>
                  <a:srgbClr val="000000"/>
                </a:solidFill>
                <a:latin typeface="+mn-lt"/>
                <a:cs typeface="Times New Roman" pitchFamily="18" charset="0"/>
              </a:rPr>
              <a:t>The analysis should consider the cultural and ideological aspects that can impact transmission, exposure and response measures surrounding events.</a:t>
            </a:r>
          </a:p>
          <a:p>
            <a:pPr algn="l" defTabSz="820738" eaLnBrk="0" hangingPunct="0">
              <a:buClr>
                <a:srgbClr val="B22C1B"/>
              </a:buClr>
              <a:buSzPct val="80000"/>
              <a:tabLst>
                <a:tab pos="341313" algn="l"/>
                <a:tab pos="1150938" algn="l"/>
              </a:tabLst>
              <a:defRPr/>
            </a:pPr>
            <a:endParaRPr lang="en-US" sz="1600" u="none" kern="0" dirty="0">
              <a:solidFill>
                <a:srgbClr val="000000"/>
              </a:solidFill>
              <a:latin typeface="+mn-lt"/>
              <a:cs typeface="Times New Roman" pitchFamily="18" charset="0"/>
            </a:endParaRPr>
          </a:p>
          <a:p>
            <a:pPr algn="l" defTabSz="820738" eaLnBrk="0" hangingPunct="0">
              <a:buClr>
                <a:srgbClr val="B22C1B"/>
              </a:buClr>
              <a:buSzPct val="80000"/>
              <a:tabLst>
                <a:tab pos="341313" algn="l"/>
                <a:tab pos="1150938" algn="l"/>
              </a:tabLst>
              <a:defRPr/>
            </a:pPr>
            <a:r>
              <a:rPr lang="en-US" sz="1600" u="none" kern="0" dirty="0">
                <a:solidFill>
                  <a:srgbClr val="000000"/>
                </a:solidFill>
                <a:latin typeface="+mn-lt"/>
                <a:cs typeface="Times New Roman" pitchFamily="18" charset="0"/>
              </a:rPr>
              <a:t>This can be illustrated through some of the following </a:t>
            </a:r>
            <a:r>
              <a:rPr lang="en-US" sz="1600" b="1" u="none" kern="0" dirty="0">
                <a:solidFill>
                  <a:srgbClr val="000000"/>
                </a:solidFill>
                <a:latin typeface="+mn-lt"/>
                <a:cs typeface="Times New Roman" pitchFamily="18" charset="0"/>
              </a:rPr>
              <a:t>examples</a:t>
            </a:r>
            <a:r>
              <a:rPr lang="en-US" sz="1600" u="none" kern="0" dirty="0">
                <a:solidFill>
                  <a:srgbClr val="000000"/>
                </a:solidFill>
                <a:latin typeface="+mn-lt"/>
                <a:cs typeface="Times New Roman" pitchFamily="18" charset="0"/>
              </a:rPr>
              <a:t>:</a:t>
            </a:r>
          </a:p>
          <a:p>
            <a:pPr algn="l" defTabSz="820738" eaLnBrk="0" hangingPunct="0">
              <a:buClr>
                <a:srgbClr val="B22C1B"/>
              </a:buClr>
              <a:buSzPct val="80000"/>
              <a:tabLst>
                <a:tab pos="341313" algn="l"/>
                <a:tab pos="1150938" algn="l"/>
              </a:tabLst>
              <a:defRPr/>
            </a:pPr>
            <a:endParaRPr lang="en-US" sz="1600" u="none" kern="0" dirty="0">
              <a:solidFill>
                <a:srgbClr val="000000"/>
              </a:solidFill>
              <a:latin typeface="+mn-lt"/>
              <a:cs typeface="Times New Roman" pitchFamily="18" charset="0"/>
            </a:endParaRPr>
          </a:p>
          <a:p>
            <a:pPr marL="285750" indent="-285750" algn="l" defTabSz="820738" eaLnBrk="0" hangingPunct="0">
              <a:buClr>
                <a:srgbClr val="69AE23"/>
              </a:buClr>
              <a:buSzPct val="80000"/>
              <a:buFont typeface="Wingdings" panose="05000000000000000000" pitchFamily="2" charset="2"/>
              <a:buChar char="§"/>
              <a:tabLst>
                <a:tab pos="341313" algn="l"/>
                <a:tab pos="1150938" algn="l"/>
              </a:tabLst>
              <a:defRPr/>
            </a:pPr>
            <a:r>
              <a:rPr lang="en-GB" sz="1600" u="none" kern="0" dirty="0">
                <a:solidFill>
                  <a:srgbClr val="000000"/>
                </a:solidFill>
                <a:latin typeface="+mn-lt"/>
                <a:cs typeface="Times New Roman" pitchFamily="18" charset="0"/>
              </a:rPr>
              <a:t>Living conditions and close proximity with poultry and wild birds can impact the transmission of diseases to humans in some countries. Avian influenza transmission has been documented in  humans exposed to poultry, contaminated environment or live bird markets.</a:t>
            </a:r>
          </a:p>
          <a:p>
            <a:pPr marL="285750" indent="-285750" algn="l" defTabSz="820738" eaLnBrk="0" hangingPunct="0">
              <a:buClr>
                <a:srgbClr val="69AE23"/>
              </a:buClr>
              <a:buSzPct val="80000"/>
              <a:buFont typeface="Wingdings" panose="05000000000000000000" pitchFamily="2" charset="2"/>
              <a:buChar char="§"/>
              <a:tabLst>
                <a:tab pos="341313" algn="l"/>
                <a:tab pos="1150938" algn="l"/>
              </a:tabLst>
              <a:defRPr/>
            </a:pPr>
            <a:r>
              <a:rPr lang="en-GB" sz="1600" u="none" kern="0" dirty="0">
                <a:solidFill>
                  <a:srgbClr val="000000"/>
                </a:solidFill>
                <a:latin typeface="+mn-lt"/>
              </a:rPr>
              <a:t>Cases of vaccine-preventable diseases occurring within community where vaccination uptake is suboptimal based on religious and cultural grounds.</a:t>
            </a:r>
          </a:p>
          <a:p>
            <a:pPr marL="285750" indent="-285750" algn="l" defTabSz="820738" eaLnBrk="0" hangingPunct="0">
              <a:buClr>
                <a:srgbClr val="69AE23"/>
              </a:buClr>
              <a:buSzPct val="80000"/>
              <a:buFont typeface="Wingdings" panose="05000000000000000000" pitchFamily="2" charset="2"/>
              <a:buChar char="§"/>
              <a:tabLst>
                <a:tab pos="341313" algn="l"/>
                <a:tab pos="1150938" algn="l"/>
              </a:tabLst>
              <a:defRPr/>
            </a:pPr>
            <a:r>
              <a:rPr lang="en-GB" sz="1600" u="none" kern="0" dirty="0">
                <a:solidFill>
                  <a:srgbClr val="000000"/>
                </a:solidFill>
                <a:latin typeface="+mn-lt"/>
              </a:rPr>
              <a:t>During the large Ebola epidemics in Western Africa in 2014/2015, some of the responses measures (including no access to the bodies of deceased cases by families, burial under supervised conditions) impacted response measures. </a:t>
            </a:r>
          </a:p>
        </p:txBody>
      </p:sp>
      <p:sp>
        <p:nvSpPr>
          <p:cNvPr id="6" name="Rettangolo 8"/>
          <p:cNvSpPr/>
          <p:nvPr/>
        </p:nvSpPr>
        <p:spPr>
          <a:xfrm>
            <a:off x="8880603" y="6444335"/>
            <a:ext cx="1791163" cy="244682"/>
          </a:xfrm>
          <a:prstGeom prst="rect">
            <a:avLst/>
          </a:prstGeom>
        </p:spPr>
        <p:txBody>
          <a:bodyPr wrap="square">
            <a:spAutoFit/>
          </a:bodyPr>
          <a:lstStyle/>
          <a:p>
            <a:pPr marL="287338" indent="-287338" algn="r" defTabSz="820738" eaLnBrk="0" hangingPunct="0">
              <a:buClr>
                <a:srgbClr val="B22C1B"/>
              </a:buClr>
              <a:buSzPct val="80000"/>
              <a:tabLst>
                <a:tab pos="341313" algn="l"/>
                <a:tab pos="1150938" algn="l"/>
              </a:tabLst>
              <a:defRPr/>
            </a:pPr>
            <a:r>
              <a:rPr lang="en-GB" sz="1100" dirty="0" smtClean="0">
                <a:solidFill>
                  <a:srgbClr val="000000"/>
                </a:solidFill>
                <a:latin typeface="Arial" charset="0"/>
                <a:cs typeface="Times New Roman" pitchFamily="18" charset="0"/>
              </a:rPr>
              <a:t>Sources of information</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60115" y="1583794"/>
            <a:ext cx="10113140" cy="4995555"/>
          </a:xfrm>
        </p:spPr>
        <p:txBody>
          <a:bodyPr/>
          <a:lstStyle/>
          <a:p>
            <a:endParaRPr lang="en-GB" sz="1200" dirty="0"/>
          </a:p>
          <a:p>
            <a:r>
              <a:rPr lang="en-GB" sz="1200" dirty="0" smtClean="0"/>
              <a:t>In </a:t>
            </a:r>
            <a:r>
              <a:rPr lang="en-GB" sz="1200" dirty="0"/>
              <a:t>the specific case of diseases that can be prevented by vaccination, an understanding of the past and current vaccination programme and uptake of vaccination should be considered when analysing an </a:t>
            </a:r>
            <a:r>
              <a:rPr lang="en-GB" sz="1200" dirty="0" smtClean="0"/>
              <a:t>item </a:t>
            </a:r>
            <a:r>
              <a:rPr lang="en-GB" sz="1200" dirty="0"/>
              <a:t>of interest.</a:t>
            </a:r>
          </a:p>
          <a:p>
            <a:endParaRPr lang="en-GB" sz="1200" dirty="0"/>
          </a:p>
          <a:p>
            <a:r>
              <a:rPr lang="en-GB" sz="1200" dirty="0"/>
              <a:t>The following should be considered and relevant information sources should be used: </a:t>
            </a:r>
          </a:p>
          <a:p>
            <a:endParaRPr lang="en-GB" sz="1200" dirty="0"/>
          </a:p>
          <a:p>
            <a:r>
              <a:rPr lang="en-GB" sz="1200" dirty="0"/>
              <a:t>-	Identify if the vaccine is included as routine in the vaccination programme. Resources that can be used include the ECDC vaccine scheduler </a:t>
            </a:r>
            <a:r>
              <a:rPr lang="en-GB" sz="1200" dirty="0">
                <a:hlinkClick r:id="rId3"/>
              </a:rPr>
              <a:t>https://vaccine-schedule.ecdc.europa.eu</a:t>
            </a:r>
            <a:r>
              <a:rPr lang="en-GB" sz="1200" dirty="0" smtClean="0">
                <a:hlinkClick r:id="rId3"/>
              </a:rPr>
              <a:t>/</a:t>
            </a:r>
            <a:r>
              <a:rPr lang="en-GB" sz="1200" dirty="0" smtClean="0"/>
              <a:t> and </a:t>
            </a:r>
            <a:r>
              <a:rPr lang="en-GB" sz="1200" dirty="0"/>
              <a:t>the WHO website </a:t>
            </a:r>
            <a:r>
              <a:rPr lang="en-GB" sz="1200" dirty="0">
                <a:hlinkClick r:id="rId4"/>
              </a:rPr>
              <a:t>https://www.who.int/teams/immunization-vaccines-and-biologicals/policies/who-recommendations-for-routine-immunization---</a:t>
            </a:r>
            <a:r>
              <a:rPr lang="en-GB" sz="1200" dirty="0" smtClean="0">
                <a:hlinkClick r:id="rId4"/>
              </a:rPr>
              <a:t>summary-tables</a:t>
            </a:r>
            <a:endParaRPr lang="en-GB" sz="1200" dirty="0" smtClean="0"/>
          </a:p>
          <a:p>
            <a:r>
              <a:rPr lang="en-GB" sz="1200" dirty="0" smtClean="0"/>
              <a:t>-</a:t>
            </a:r>
            <a:r>
              <a:rPr lang="en-GB" sz="1200" dirty="0"/>
              <a:t>	Identify which cohorts or groups of populations have been targeted by the vaccination programme </a:t>
            </a:r>
          </a:p>
          <a:p>
            <a:r>
              <a:rPr lang="en-GB" sz="1200" dirty="0"/>
              <a:t>-	Have an understanding if the population investigated is likely to have been targeted by the vaccination programme</a:t>
            </a:r>
          </a:p>
          <a:p>
            <a:r>
              <a:rPr lang="en-GB" sz="1200" dirty="0"/>
              <a:t>-	If available, analyse reported coverage data in the population of interest</a:t>
            </a:r>
          </a:p>
          <a:p>
            <a:r>
              <a:rPr lang="en-GB" sz="1200" dirty="0"/>
              <a:t>-	Consider if there are any reports of disease in population despite having been vaccinated. Remember that no vaccine is 100% efficacious against disease and their may be occurrence of vaccination failure (primary or secondary) or suboptimal efficacy of some vaccines/vaccines specific-batch. These are rare events but to be considered.</a:t>
            </a:r>
          </a:p>
          <a:p>
            <a:endParaRPr lang="en-GB" sz="1200" dirty="0"/>
          </a:p>
          <a:p>
            <a:r>
              <a:rPr lang="en-GB" sz="1200" dirty="0"/>
              <a:t>This analysis should ideally be done for the population where an </a:t>
            </a:r>
            <a:r>
              <a:rPr lang="en-GB" sz="1200" dirty="0" smtClean="0"/>
              <a:t>item of </a:t>
            </a:r>
            <a:r>
              <a:rPr lang="en-GB" sz="1200" dirty="0"/>
              <a:t>interest is being reported but also for population that may be affected by the event</a:t>
            </a:r>
          </a:p>
          <a:p>
            <a:endParaRPr lang="en-GB" sz="1200" dirty="0"/>
          </a:p>
        </p:txBody>
      </p:sp>
      <p:sp>
        <p:nvSpPr>
          <p:cNvPr id="3" name="Rectangle 2"/>
          <p:cNvSpPr/>
          <p:nvPr/>
        </p:nvSpPr>
        <p:spPr>
          <a:xfrm>
            <a:off x="495130" y="1352962"/>
            <a:ext cx="9811090" cy="258532"/>
          </a:xfrm>
          <a:prstGeom prst="rect">
            <a:avLst/>
          </a:prstGeom>
        </p:spPr>
        <p:txBody>
          <a:bodyPr wrap="square">
            <a:spAutoFit/>
          </a:bodyPr>
          <a:lstStyle/>
          <a:p>
            <a:pPr algn="l">
              <a:defRPr/>
            </a:pPr>
            <a:r>
              <a:rPr lang="en-GB" u="none" dirty="0">
                <a:latin typeface="Arial" charset="0"/>
                <a:cs typeface="Times New Roman" pitchFamily="18" charset="0"/>
              </a:rPr>
              <a:t>Prevention: Vaccination </a:t>
            </a:r>
            <a:r>
              <a:rPr lang="en-GB" u="none" dirty="0" smtClean="0">
                <a:solidFill>
                  <a:srgbClr val="FF0000"/>
                </a:solidFill>
                <a:latin typeface="Arial" charset="0"/>
                <a:cs typeface="Times New Roman" pitchFamily="18" charset="0"/>
              </a:rPr>
              <a:t>programme</a:t>
            </a:r>
            <a:r>
              <a:rPr lang="en-GB" u="none" dirty="0" smtClean="0">
                <a:latin typeface="Arial" charset="0"/>
                <a:cs typeface="Times New Roman" pitchFamily="18" charset="0"/>
              </a:rPr>
              <a:t> and uptake</a:t>
            </a:r>
            <a:endParaRPr lang="en-GB" u="none" dirty="0">
              <a:latin typeface="Arial" charset="0"/>
              <a:cs typeface="Times New Roman" pitchFamily="18" charset="0"/>
            </a:endParaRPr>
          </a:p>
        </p:txBody>
      </p:sp>
    </p:spTree>
    <p:extLst>
      <p:ext uri="{BB962C8B-B14F-4D97-AF65-F5344CB8AC3E}">
        <p14:creationId xmlns:p14="http://schemas.microsoft.com/office/powerpoint/2010/main" val="574555679"/>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GB" u="sng" dirty="0" smtClean="0"/>
              <a:t>Take-home messages:</a:t>
            </a:r>
          </a:p>
          <a:p>
            <a:pPr marL="0" indent="0">
              <a:buNone/>
            </a:pPr>
            <a:endParaRPr lang="en-GB" dirty="0" smtClean="0"/>
          </a:p>
          <a:p>
            <a:r>
              <a:rPr lang="en-GB" sz="1800" dirty="0" smtClean="0"/>
              <a:t>The outcome of the analysis step performed by the Epidemic Intelligence team is to provide a preliminary assessment of the event</a:t>
            </a:r>
            <a:endParaRPr lang="en-GB" sz="1800" dirty="0"/>
          </a:p>
          <a:p>
            <a:r>
              <a:rPr lang="en-GB" sz="1800" dirty="0"/>
              <a:t>A combination of various approaches are performed to analyse the event including the review of similar past events, a review of background rates of the suspected disease when the aetiology is known and engaging with subject-matter experts.</a:t>
            </a:r>
          </a:p>
          <a:p>
            <a:r>
              <a:rPr lang="en-GB" sz="1800" dirty="0" smtClean="0"/>
              <a:t>Based on the primary analysis, a decision can be made on conducting a full </a:t>
            </a:r>
            <a:r>
              <a:rPr lang="en-GB" sz="1800" dirty="0"/>
              <a:t>assessment of the risk (</a:t>
            </a:r>
            <a:r>
              <a:rPr lang="en-GB" sz="1800" b="1" dirty="0"/>
              <a:t>link to RRA tutorial</a:t>
            </a:r>
            <a:r>
              <a:rPr lang="en-GB" sz="1800" dirty="0" smtClean="0"/>
              <a:t>)</a:t>
            </a:r>
          </a:p>
          <a:p>
            <a:r>
              <a:rPr lang="en-GB" sz="1800" dirty="0"/>
              <a:t>It is essential to document and record all findings and </a:t>
            </a:r>
            <a:r>
              <a:rPr lang="en-GB" sz="1800" dirty="0" smtClean="0"/>
              <a:t>communication</a:t>
            </a:r>
            <a:endParaRPr lang="en-GB" sz="1800" dirty="0"/>
          </a:p>
        </p:txBody>
      </p:sp>
    </p:spTree>
    <p:extLst>
      <p:ext uri="{BB962C8B-B14F-4D97-AF65-F5344CB8AC3E}">
        <p14:creationId xmlns:p14="http://schemas.microsoft.com/office/powerpoint/2010/main" val="17740304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QUIZZ</a:t>
            </a:r>
          </a:p>
          <a:p>
            <a:endParaRPr lang="en-GB" dirty="0"/>
          </a:p>
          <a:p>
            <a:r>
              <a:rPr lang="en-GB" dirty="0" smtClean="0">
                <a:solidFill>
                  <a:schemeClr val="tx1"/>
                </a:solidFill>
              </a:rPr>
              <a:t>Analysis should only focus on the item of interest itself?</a:t>
            </a:r>
          </a:p>
          <a:p>
            <a:pPr lvl="1"/>
            <a:r>
              <a:rPr lang="en-GB" dirty="0" smtClean="0">
                <a:solidFill>
                  <a:schemeClr val="tx1"/>
                </a:solidFill>
              </a:rPr>
              <a:t>Yes</a:t>
            </a:r>
          </a:p>
          <a:p>
            <a:pPr lvl="1"/>
            <a:r>
              <a:rPr lang="en-GB" b="1" dirty="0" smtClean="0">
                <a:solidFill>
                  <a:srgbClr val="69AE23"/>
                </a:solidFill>
              </a:rPr>
              <a:t>No</a:t>
            </a:r>
          </a:p>
          <a:p>
            <a:endParaRPr lang="en-GB" dirty="0" smtClean="0">
              <a:solidFill>
                <a:schemeClr val="tx1"/>
              </a:solidFill>
            </a:endParaRPr>
          </a:p>
          <a:p>
            <a:r>
              <a:rPr lang="en-GB" dirty="0" smtClean="0">
                <a:solidFill>
                  <a:schemeClr val="tx1"/>
                </a:solidFill>
              </a:rPr>
              <a:t>After </a:t>
            </a:r>
            <a:r>
              <a:rPr lang="en-GB" dirty="0">
                <a:solidFill>
                  <a:schemeClr val="tx1"/>
                </a:solidFill>
              </a:rPr>
              <a:t>validation, </a:t>
            </a:r>
            <a:r>
              <a:rPr lang="en-GB" dirty="0" smtClean="0">
                <a:solidFill>
                  <a:schemeClr val="tx1"/>
                </a:solidFill>
              </a:rPr>
              <a:t>an </a:t>
            </a:r>
            <a:r>
              <a:rPr lang="en-GB" dirty="0">
                <a:solidFill>
                  <a:schemeClr val="tx1"/>
                </a:solidFill>
              </a:rPr>
              <a:t>item of interest </a:t>
            </a:r>
            <a:r>
              <a:rPr lang="en-GB" dirty="0" smtClean="0">
                <a:solidFill>
                  <a:schemeClr val="tx1"/>
                </a:solidFill>
              </a:rPr>
              <a:t>requires </a:t>
            </a:r>
            <a:r>
              <a:rPr lang="en-GB" dirty="0">
                <a:solidFill>
                  <a:schemeClr val="tx1"/>
                </a:solidFill>
              </a:rPr>
              <a:t>to be analysed in order </a:t>
            </a:r>
            <a:r>
              <a:rPr lang="en-GB" dirty="0" smtClean="0">
                <a:solidFill>
                  <a:schemeClr val="tx1"/>
                </a:solidFill>
              </a:rPr>
              <a:t>to:</a:t>
            </a:r>
          </a:p>
          <a:p>
            <a:pPr lvl="1"/>
            <a:r>
              <a:rPr lang="en-GB" dirty="0" smtClean="0"/>
              <a:t>Gain further understanding of the event and the context in which it occurred?</a:t>
            </a:r>
            <a:endParaRPr lang="en-GB" dirty="0"/>
          </a:p>
          <a:p>
            <a:pPr lvl="1"/>
            <a:r>
              <a:rPr lang="en-GB" dirty="0" smtClean="0">
                <a:solidFill>
                  <a:schemeClr val="tx1"/>
                </a:solidFill>
              </a:rPr>
              <a:t>provide </a:t>
            </a:r>
            <a:r>
              <a:rPr lang="en-GB" dirty="0">
                <a:solidFill>
                  <a:schemeClr val="tx1"/>
                </a:solidFill>
              </a:rPr>
              <a:t>a first line </a:t>
            </a:r>
            <a:r>
              <a:rPr lang="en-GB" dirty="0" smtClean="0">
                <a:solidFill>
                  <a:schemeClr val="tx1"/>
                </a:solidFill>
              </a:rPr>
              <a:t>assessment?</a:t>
            </a:r>
          </a:p>
          <a:p>
            <a:pPr lvl="1"/>
            <a:r>
              <a:rPr lang="en-GB" dirty="0" smtClean="0"/>
              <a:t>Inform on next actions to be conducted?</a:t>
            </a:r>
          </a:p>
          <a:p>
            <a:pPr lvl="1"/>
            <a:r>
              <a:rPr lang="en-GB" b="1" dirty="0" smtClean="0">
                <a:solidFill>
                  <a:srgbClr val="69AE23"/>
                </a:solidFill>
              </a:rPr>
              <a:t>All of the above? </a:t>
            </a:r>
            <a:endParaRPr lang="en-GB" b="1" dirty="0">
              <a:solidFill>
                <a:srgbClr val="69AE23"/>
              </a:solidFill>
            </a:endParaRPr>
          </a:p>
          <a:p>
            <a:endParaRPr lang="en-GB" dirty="0" smtClean="0"/>
          </a:p>
          <a:p>
            <a:endParaRPr lang="en-GB" dirty="0"/>
          </a:p>
          <a:p>
            <a:endParaRPr lang="en-GB" dirty="0"/>
          </a:p>
        </p:txBody>
      </p:sp>
    </p:spTree>
    <p:extLst>
      <p:ext uri="{BB962C8B-B14F-4D97-AF65-F5344CB8AC3E}">
        <p14:creationId xmlns:p14="http://schemas.microsoft.com/office/powerpoint/2010/main" val="1599993926"/>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GB" sz="2400" b="1" dirty="0" smtClean="0"/>
              <a:t>DEFINITION AND SCOPE OF ANALYSIS</a:t>
            </a:r>
          </a:p>
          <a:p>
            <a:r>
              <a:rPr lang="en-GB" dirty="0" smtClean="0">
                <a:solidFill>
                  <a:schemeClr val="tx1"/>
                </a:solidFill>
              </a:rPr>
              <a:t>After </a:t>
            </a:r>
            <a:r>
              <a:rPr lang="en-GB" dirty="0">
                <a:solidFill>
                  <a:schemeClr val="tx1"/>
                </a:solidFill>
              </a:rPr>
              <a:t>validation, </a:t>
            </a:r>
            <a:r>
              <a:rPr lang="en-GB" dirty="0" smtClean="0">
                <a:solidFill>
                  <a:schemeClr val="tx1"/>
                </a:solidFill>
              </a:rPr>
              <a:t>a </a:t>
            </a:r>
            <a:r>
              <a:rPr lang="en-GB" u="sng" dirty="0" smtClean="0">
                <a:solidFill>
                  <a:schemeClr val="tx1"/>
                </a:solidFill>
              </a:rPr>
              <a:t>signal, event or a threat </a:t>
            </a:r>
            <a:r>
              <a:rPr lang="en-GB" dirty="0" smtClean="0">
                <a:solidFill>
                  <a:schemeClr val="tx1"/>
                </a:solidFill>
              </a:rPr>
              <a:t>requires to be analysed in order to provide a first line assessment and decide </a:t>
            </a:r>
            <a:r>
              <a:rPr lang="en-GB" dirty="0">
                <a:solidFill>
                  <a:schemeClr val="tx1"/>
                </a:solidFill>
              </a:rPr>
              <a:t>on </a:t>
            </a:r>
            <a:r>
              <a:rPr lang="en-GB" dirty="0" smtClean="0">
                <a:solidFill>
                  <a:schemeClr val="tx1"/>
                </a:solidFill>
              </a:rPr>
              <a:t>next </a:t>
            </a:r>
            <a:r>
              <a:rPr lang="en-GB" dirty="0">
                <a:solidFill>
                  <a:schemeClr val="tx1"/>
                </a:solidFill>
              </a:rPr>
              <a:t>actions to be </a:t>
            </a:r>
            <a:r>
              <a:rPr lang="en-GB" dirty="0" smtClean="0">
                <a:solidFill>
                  <a:schemeClr val="tx1"/>
                </a:solidFill>
              </a:rPr>
              <a:t>conducted </a:t>
            </a:r>
          </a:p>
          <a:p>
            <a:endParaRPr lang="en-GB" dirty="0">
              <a:solidFill>
                <a:srgbClr val="FF0000"/>
              </a:solidFill>
            </a:endParaRPr>
          </a:p>
          <a:p>
            <a:r>
              <a:rPr lang="en-GB" dirty="0" smtClean="0"/>
              <a:t>The </a:t>
            </a:r>
            <a:r>
              <a:rPr lang="en-GB" dirty="0"/>
              <a:t>analysis </a:t>
            </a:r>
            <a:r>
              <a:rPr lang="en-GB" dirty="0" smtClean="0"/>
              <a:t>of </a:t>
            </a:r>
            <a:r>
              <a:rPr lang="en-GB" dirty="0"/>
              <a:t>validated </a:t>
            </a:r>
            <a:r>
              <a:rPr lang="en-GB" u="sng" dirty="0" smtClean="0"/>
              <a:t>signal</a:t>
            </a:r>
            <a:r>
              <a:rPr lang="en-GB" u="sng" dirty="0"/>
              <a:t>, </a:t>
            </a:r>
            <a:r>
              <a:rPr lang="en-GB" u="sng" dirty="0" smtClean="0"/>
              <a:t>events </a:t>
            </a:r>
            <a:r>
              <a:rPr lang="en-GB" u="sng" dirty="0"/>
              <a:t>or </a:t>
            </a:r>
            <a:r>
              <a:rPr lang="en-GB" u="sng" dirty="0" smtClean="0"/>
              <a:t>threats </a:t>
            </a:r>
            <a:r>
              <a:rPr lang="en-GB" dirty="0"/>
              <a:t>is part of the Epidemic Intelligence process whose objective:</a:t>
            </a:r>
          </a:p>
          <a:p>
            <a:pPr lvl="1"/>
            <a:r>
              <a:rPr lang="en-GB" dirty="0"/>
              <a:t>is to provide an initial assessment on the events of relevance</a:t>
            </a:r>
          </a:p>
          <a:p>
            <a:pPr lvl="1"/>
            <a:r>
              <a:rPr lang="en-GB" dirty="0" smtClean="0"/>
              <a:t>is </a:t>
            </a:r>
            <a:r>
              <a:rPr lang="en-GB" dirty="0"/>
              <a:t>to gain perspective on the risk posed </a:t>
            </a:r>
            <a:r>
              <a:rPr lang="en-GB" dirty="0" smtClean="0"/>
              <a:t>at European and global level.</a:t>
            </a:r>
            <a:endParaRPr lang="en-GB" dirty="0"/>
          </a:p>
          <a:p>
            <a:pPr lvl="1"/>
            <a:r>
              <a:rPr lang="en-GB" dirty="0"/>
              <a:t>is to place an event in a </a:t>
            </a:r>
            <a:r>
              <a:rPr lang="en-GB" dirty="0" smtClean="0"/>
              <a:t>context, anticipate </a:t>
            </a:r>
            <a:r>
              <a:rPr lang="en-GB" dirty="0"/>
              <a:t>future </a:t>
            </a:r>
            <a:r>
              <a:rPr lang="en-GB" dirty="0" smtClean="0"/>
              <a:t>developments  and inform actions</a:t>
            </a:r>
          </a:p>
        </p:txBody>
      </p:sp>
    </p:spTree>
    <p:extLst>
      <p:ext uri="{BB962C8B-B14F-4D97-AF65-F5344CB8AC3E}">
        <p14:creationId xmlns:p14="http://schemas.microsoft.com/office/powerpoint/2010/main" val="19944178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1772" y="3120067"/>
            <a:ext cx="1354878" cy="1040285"/>
          </a:xfrm>
          <a:prstGeom prst="rect">
            <a:avLst/>
          </a:prstGeom>
          <a:noFill/>
          <a:ln>
            <a:solidFill>
              <a:schemeClr val="tx1"/>
            </a:solidFill>
          </a:ln>
        </p:spPr>
        <p:txBody>
          <a:bodyPr wrap="square" rtlCol="0">
            <a:spAutoFit/>
          </a:bodyPr>
          <a:lstStyle/>
          <a:p>
            <a:r>
              <a:rPr lang="en-GB" sz="1100" u="none" dirty="0" smtClean="0">
                <a:latin typeface="+mn-lt"/>
              </a:rPr>
              <a:t>Analysis </a:t>
            </a:r>
            <a:r>
              <a:rPr lang="en-GB" sz="1100" u="none" dirty="0">
                <a:latin typeface="+mn-lt"/>
              </a:rPr>
              <a:t>by the EI team in collaboration with subject-matter experts </a:t>
            </a:r>
          </a:p>
          <a:p>
            <a:endParaRPr lang="en-GB" sz="1100" u="none" dirty="0">
              <a:latin typeface="+mn-lt"/>
            </a:endParaRPr>
          </a:p>
        </p:txBody>
      </p:sp>
      <p:sp>
        <p:nvSpPr>
          <p:cNvPr id="4" name="TextBox 3"/>
          <p:cNvSpPr txBox="1"/>
          <p:nvPr/>
        </p:nvSpPr>
        <p:spPr>
          <a:xfrm>
            <a:off x="2250325" y="3446874"/>
            <a:ext cx="2025225" cy="397032"/>
          </a:xfrm>
          <a:prstGeom prst="rect">
            <a:avLst/>
          </a:prstGeom>
          <a:noFill/>
          <a:ln>
            <a:solidFill>
              <a:schemeClr val="tx1"/>
            </a:solidFill>
          </a:ln>
        </p:spPr>
        <p:txBody>
          <a:bodyPr wrap="square" rtlCol="0">
            <a:spAutoFit/>
          </a:bodyPr>
          <a:lstStyle/>
          <a:p>
            <a:r>
              <a:rPr lang="en-GB" sz="1100" u="none" dirty="0">
                <a:latin typeface="+mn-lt"/>
              </a:rPr>
              <a:t>Characterisation of the </a:t>
            </a:r>
            <a:r>
              <a:rPr lang="en-GB" sz="1100" u="none" dirty="0" smtClean="0">
                <a:latin typeface="+mn-lt"/>
              </a:rPr>
              <a:t>items of interest in terms of…</a:t>
            </a:r>
            <a:endParaRPr lang="en-GB" sz="1100" u="none" dirty="0">
              <a:latin typeface="+mn-lt"/>
            </a:endParaRPr>
          </a:p>
        </p:txBody>
      </p:sp>
      <p:sp>
        <p:nvSpPr>
          <p:cNvPr id="5" name="TextBox 4"/>
          <p:cNvSpPr txBox="1"/>
          <p:nvPr/>
        </p:nvSpPr>
        <p:spPr>
          <a:xfrm>
            <a:off x="5445679" y="2393885"/>
            <a:ext cx="2295254" cy="244682"/>
          </a:xfrm>
          <a:prstGeom prst="rect">
            <a:avLst/>
          </a:prstGeom>
          <a:noFill/>
          <a:ln>
            <a:solidFill>
              <a:schemeClr val="tx1"/>
            </a:solidFill>
          </a:ln>
        </p:spPr>
        <p:txBody>
          <a:bodyPr wrap="square" rtlCol="0">
            <a:spAutoFit/>
          </a:bodyPr>
          <a:lstStyle/>
          <a:p>
            <a:r>
              <a:rPr lang="en-GB" sz="1100" u="none" dirty="0" smtClean="0">
                <a:latin typeface="+mn-lt"/>
              </a:rPr>
              <a:t>Time / place / person </a:t>
            </a:r>
            <a:endParaRPr lang="en-GB" sz="1100" u="none" dirty="0">
              <a:latin typeface="+mn-lt"/>
            </a:endParaRPr>
          </a:p>
        </p:txBody>
      </p:sp>
      <p:sp>
        <p:nvSpPr>
          <p:cNvPr id="6" name="TextBox 5"/>
          <p:cNvSpPr txBox="1"/>
          <p:nvPr/>
        </p:nvSpPr>
        <p:spPr>
          <a:xfrm>
            <a:off x="5445679" y="4506600"/>
            <a:ext cx="2295254" cy="397032"/>
          </a:xfrm>
          <a:prstGeom prst="rect">
            <a:avLst/>
          </a:prstGeom>
          <a:noFill/>
          <a:ln>
            <a:solidFill>
              <a:schemeClr val="tx1"/>
            </a:solidFill>
          </a:ln>
        </p:spPr>
        <p:txBody>
          <a:bodyPr wrap="square" rtlCol="0">
            <a:spAutoFit/>
          </a:bodyPr>
          <a:lstStyle/>
          <a:p>
            <a:r>
              <a:rPr lang="en-GB" sz="1100" u="none" dirty="0" smtClean="0">
                <a:latin typeface="+mn-lt"/>
              </a:rPr>
              <a:t>The broader context where the event is occurring</a:t>
            </a:r>
            <a:endParaRPr lang="en-GB" sz="1100" u="none" dirty="0">
              <a:latin typeface="+mn-lt"/>
            </a:endParaRPr>
          </a:p>
        </p:txBody>
      </p:sp>
      <p:cxnSp>
        <p:nvCxnSpPr>
          <p:cNvPr id="8" name="Straight Arrow Connector 7"/>
          <p:cNvCxnSpPr>
            <a:stCxn id="3" idx="3"/>
            <a:endCxn id="4" idx="1"/>
          </p:cNvCxnSpPr>
          <p:nvPr/>
        </p:nvCxnSpPr>
        <p:spPr bwMode="auto">
          <a:xfrm>
            <a:off x="1476650" y="3640210"/>
            <a:ext cx="773675" cy="5180"/>
          </a:xfrm>
          <a:prstGeom prst="straightConnector1">
            <a:avLst/>
          </a:prstGeom>
          <a:solidFill>
            <a:srgbClr val="FF99FF">
              <a:alpha val="25000"/>
            </a:srgbClr>
          </a:solidFill>
          <a:ln w="28575" cap="flat" cmpd="sng" algn="ctr">
            <a:solidFill>
              <a:srgbClr val="FF99FF"/>
            </a:solidFill>
            <a:prstDash val="solid"/>
            <a:round/>
            <a:headEnd type="none" w="med" len="med"/>
            <a:tailEnd type="triangle"/>
          </a:ln>
          <a:effectLst/>
        </p:spPr>
      </p:cxnSp>
      <p:cxnSp>
        <p:nvCxnSpPr>
          <p:cNvPr id="11" name="Elbow Connector 10"/>
          <p:cNvCxnSpPr>
            <a:stCxn id="4" idx="3"/>
            <a:endCxn id="5" idx="1"/>
          </p:cNvCxnSpPr>
          <p:nvPr/>
        </p:nvCxnSpPr>
        <p:spPr bwMode="auto">
          <a:xfrm flipV="1">
            <a:off x="4275550" y="2516226"/>
            <a:ext cx="1170129" cy="1129164"/>
          </a:xfrm>
          <a:prstGeom prst="bentConnector3">
            <a:avLst/>
          </a:prstGeom>
          <a:solidFill>
            <a:srgbClr val="FF99FF">
              <a:alpha val="25000"/>
            </a:srgbClr>
          </a:solidFill>
          <a:ln w="28575" cap="flat" cmpd="sng" algn="ctr">
            <a:solidFill>
              <a:srgbClr val="FF99FF"/>
            </a:solidFill>
            <a:prstDash val="solid"/>
            <a:round/>
            <a:headEnd type="none" w="med" len="med"/>
            <a:tailEnd type="triangle"/>
          </a:ln>
          <a:effectLst/>
        </p:spPr>
      </p:cxnSp>
      <p:cxnSp>
        <p:nvCxnSpPr>
          <p:cNvPr id="14" name="Elbow Connector 13"/>
          <p:cNvCxnSpPr>
            <a:stCxn id="4" idx="3"/>
            <a:endCxn id="6" idx="1"/>
          </p:cNvCxnSpPr>
          <p:nvPr/>
        </p:nvCxnSpPr>
        <p:spPr bwMode="auto">
          <a:xfrm>
            <a:off x="4275550" y="3645390"/>
            <a:ext cx="1170129" cy="1059726"/>
          </a:xfrm>
          <a:prstGeom prst="bentConnector3">
            <a:avLst/>
          </a:prstGeom>
          <a:solidFill>
            <a:srgbClr val="FF99FF">
              <a:alpha val="25000"/>
            </a:srgbClr>
          </a:solidFill>
          <a:ln w="28575" cap="flat" cmpd="sng" algn="ctr">
            <a:solidFill>
              <a:srgbClr val="FF99FF"/>
            </a:solidFill>
            <a:prstDash val="solid"/>
            <a:round/>
            <a:headEnd type="none" w="med" len="med"/>
            <a:tailEnd type="triangle"/>
          </a:ln>
          <a:effectLst/>
        </p:spPr>
      </p:cxnSp>
      <p:sp>
        <p:nvSpPr>
          <p:cNvPr id="20" name="TextBox 19"/>
          <p:cNvSpPr txBox="1"/>
          <p:nvPr/>
        </p:nvSpPr>
        <p:spPr>
          <a:xfrm>
            <a:off x="5445679" y="3446874"/>
            <a:ext cx="2295255" cy="397032"/>
          </a:xfrm>
          <a:prstGeom prst="rect">
            <a:avLst/>
          </a:prstGeom>
          <a:noFill/>
          <a:ln>
            <a:solidFill>
              <a:schemeClr val="tx1"/>
            </a:solidFill>
          </a:ln>
        </p:spPr>
        <p:txBody>
          <a:bodyPr wrap="square" rtlCol="0">
            <a:spAutoFit/>
          </a:bodyPr>
          <a:lstStyle/>
          <a:p>
            <a:r>
              <a:rPr lang="en-GB" sz="1100" u="none" dirty="0" smtClean="0">
                <a:latin typeface="+mn-lt"/>
              </a:rPr>
              <a:t>Potential for further Transmission/exposure</a:t>
            </a:r>
            <a:endParaRPr lang="en-GB" sz="1100" u="none" dirty="0">
              <a:latin typeface="+mn-lt"/>
            </a:endParaRPr>
          </a:p>
        </p:txBody>
      </p:sp>
      <p:cxnSp>
        <p:nvCxnSpPr>
          <p:cNvPr id="22" name="Elbow Connector 21"/>
          <p:cNvCxnSpPr>
            <a:stCxn id="4" idx="3"/>
            <a:endCxn id="20" idx="1"/>
          </p:cNvCxnSpPr>
          <p:nvPr/>
        </p:nvCxnSpPr>
        <p:spPr bwMode="auto">
          <a:xfrm>
            <a:off x="4275550" y="3645390"/>
            <a:ext cx="1170129" cy="12700"/>
          </a:xfrm>
          <a:prstGeom prst="bentConnector3">
            <a:avLst/>
          </a:prstGeom>
          <a:solidFill>
            <a:srgbClr val="FF99FF">
              <a:alpha val="25000"/>
            </a:srgbClr>
          </a:solidFill>
          <a:ln w="28575" cap="flat" cmpd="sng" algn="ctr">
            <a:solidFill>
              <a:srgbClr val="FF99FF"/>
            </a:solidFill>
            <a:prstDash val="solid"/>
            <a:round/>
            <a:headEnd type="none" w="med" len="med"/>
            <a:tailEnd type="triangle"/>
          </a:ln>
          <a:effectLst/>
        </p:spPr>
      </p:cxnSp>
      <p:sp>
        <p:nvSpPr>
          <p:cNvPr id="29" name="TextBox 28"/>
          <p:cNvSpPr txBox="1"/>
          <p:nvPr/>
        </p:nvSpPr>
        <p:spPr>
          <a:xfrm>
            <a:off x="8587107" y="3517868"/>
            <a:ext cx="2115235" cy="244682"/>
          </a:xfrm>
          <a:prstGeom prst="rect">
            <a:avLst/>
          </a:prstGeom>
          <a:noFill/>
          <a:ln>
            <a:solidFill>
              <a:schemeClr val="tx1"/>
            </a:solidFill>
          </a:ln>
        </p:spPr>
        <p:txBody>
          <a:bodyPr wrap="square" rtlCol="0">
            <a:spAutoFit/>
          </a:bodyPr>
          <a:lstStyle/>
          <a:p>
            <a:r>
              <a:rPr lang="en-GB" sz="1100" u="none" dirty="0" smtClean="0">
                <a:latin typeface="+mn-lt"/>
              </a:rPr>
              <a:t>Further actions</a:t>
            </a:r>
          </a:p>
        </p:txBody>
      </p:sp>
      <p:cxnSp>
        <p:nvCxnSpPr>
          <p:cNvPr id="30" name="Elbow Connector 29"/>
          <p:cNvCxnSpPr>
            <a:stCxn id="5" idx="3"/>
            <a:endCxn id="29" idx="1"/>
          </p:cNvCxnSpPr>
          <p:nvPr/>
        </p:nvCxnSpPr>
        <p:spPr bwMode="auto">
          <a:xfrm>
            <a:off x="7740933" y="2516226"/>
            <a:ext cx="846174" cy="1123983"/>
          </a:xfrm>
          <a:prstGeom prst="bentConnector3">
            <a:avLst>
              <a:gd name="adj1" fmla="val 50000"/>
            </a:avLst>
          </a:prstGeom>
          <a:solidFill>
            <a:srgbClr val="FF99FF">
              <a:alpha val="25000"/>
            </a:srgbClr>
          </a:solidFill>
          <a:ln w="28575" cap="flat" cmpd="sng" algn="ctr">
            <a:solidFill>
              <a:srgbClr val="FF99FF"/>
            </a:solidFill>
            <a:prstDash val="solid"/>
            <a:round/>
            <a:headEnd type="none" w="med" len="med"/>
            <a:tailEnd type="triangle"/>
          </a:ln>
          <a:effectLst/>
        </p:spPr>
      </p:cxnSp>
      <p:cxnSp>
        <p:nvCxnSpPr>
          <p:cNvPr id="33" name="Elbow Connector 32"/>
          <p:cNvCxnSpPr>
            <a:stCxn id="6" idx="3"/>
            <a:endCxn id="29" idx="1"/>
          </p:cNvCxnSpPr>
          <p:nvPr/>
        </p:nvCxnSpPr>
        <p:spPr bwMode="auto">
          <a:xfrm flipV="1">
            <a:off x="7740933" y="3640209"/>
            <a:ext cx="846174" cy="1064907"/>
          </a:xfrm>
          <a:prstGeom prst="bentConnector3">
            <a:avLst>
              <a:gd name="adj1" fmla="val 50000"/>
            </a:avLst>
          </a:prstGeom>
          <a:solidFill>
            <a:srgbClr val="FF99FF">
              <a:alpha val="25000"/>
            </a:srgbClr>
          </a:solidFill>
          <a:ln w="28575" cap="flat" cmpd="sng" algn="ctr">
            <a:solidFill>
              <a:srgbClr val="FF99FF"/>
            </a:solidFill>
            <a:prstDash val="solid"/>
            <a:round/>
            <a:headEnd type="none" w="med" len="med"/>
            <a:tailEnd type="triangle"/>
          </a:ln>
          <a:effectLst/>
        </p:spPr>
      </p:cxnSp>
      <p:cxnSp>
        <p:nvCxnSpPr>
          <p:cNvPr id="18" name="Elbow Connector 17"/>
          <p:cNvCxnSpPr>
            <a:stCxn id="20" idx="3"/>
            <a:endCxn id="29" idx="1"/>
          </p:cNvCxnSpPr>
          <p:nvPr/>
        </p:nvCxnSpPr>
        <p:spPr bwMode="auto">
          <a:xfrm flipV="1">
            <a:off x="7740934" y="3640209"/>
            <a:ext cx="846173" cy="5181"/>
          </a:xfrm>
          <a:prstGeom prst="bentConnector3">
            <a:avLst>
              <a:gd name="adj1" fmla="val 50000"/>
            </a:avLst>
          </a:prstGeom>
          <a:solidFill>
            <a:srgbClr val="FF99FF">
              <a:alpha val="25000"/>
            </a:srgbClr>
          </a:solidFill>
          <a:ln w="28575" cap="flat" cmpd="sng" algn="ctr">
            <a:solidFill>
              <a:srgbClr val="FF99FF"/>
            </a:solidFill>
            <a:prstDash val="solid"/>
            <a:round/>
            <a:headEnd type="none" w="med" len="med"/>
            <a:tailEnd type="triangle"/>
          </a:ln>
          <a:effectLst/>
        </p:spPr>
      </p:cxnSp>
      <p:sp>
        <p:nvSpPr>
          <p:cNvPr id="2" name="TextBox 1"/>
          <p:cNvSpPr txBox="1"/>
          <p:nvPr/>
        </p:nvSpPr>
        <p:spPr>
          <a:xfrm>
            <a:off x="421139" y="1493785"/>
            <a:ext cx="1829186" cy="315035"/>
          </a:xfrm>
          <a:prstGeom prst="rect">
            <a:avLst/>
          </a:prstGeom>
          <a:noFill/>
        </p:spPr>
        <p:txBody>
          <a:bodyPr wrap="square" rtlCol="0">
            <a:spAutoFit/>
          </a:bodyPr>
          <a:lstStyle/>
          <a:p>
            <a:r>
              <a:rPr lang="en-GB" sz="1600" b="1" u="none" dirty="0" smtClean="0">
                <a:latin typeface="+mn-lt"/>
              </a:rPr>
              <a:t>OVERVIEW</a:t>
            </a:r>
            <a:endParaRPr lang="en-GB" sz="1600" b="1" u="none" dirty="0">
              <a:latin typeface="+mn-lt"/>
            </a:endParaRPr>
          </a:p>
        </p:txBody>
      </p:sp>
    </p:spTree>
    <p:extLst>
      <p:ext uri="{BB962C8B-B14F-4D97-AF65-F5344CB8AC3E}">
        <p14:creationId xmlns:p14="http://schemas.microsoft.com/office/powerpoint/2010/main" val="17939412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0041" y="1295399"/>
            <a:ext cx="10113140" cy="5418965"/>
          </a:xfrm>
        </p:spPr>
        <p:txBody>
          <a:bodyPr/>
          <a:lstStyle/>
          <a:p>
            <a:pPr marL="0" indent="0">
              <a:buNone/>
            </a:pPr>
            <a:r>
              <a:rPr lang="en-GB" sz="1600" b="1" dirty="0" smtClean="0"/>
              <a:t>Approaches to analysis 1/2</a:t>
            </a:r>
          </a:p>
          <a:p>
            <a:pPr marL="414338" lvl="1" indent="0">
              <a:buNone/>
            </a:pPr>
            <a:r>
              <a:rPr lang="en-GB" sz="1200" dirty="0" smtClean="0"/>
              <a:t>A </a:t>
            </a:r>
            <a:r>
              <a:rPr lang="en-GB" sz="1200" dirty="0"/>
              <a:t>combination of the following elements will constitute the </a:t>
            </a:r>
            <a:r>
              <a:rPr lang="en-GB" sz="1200" dirty="0" smtClean="0"/>
              <a:t>preliminary assessment performed by the Epidemic Intelligence team </a:t>
            </a:r>
            <a:r>
              <a:rPr lang="en-GB" sz="1200" dirty="0"/>
              <a:t>– </a:t>
            </a:r>
            <a:endParaRPr lang="en-GB" sz="1200" dirty="0" smtClean="0"/>
          </a:p>
          <a:p>
            <a:pPr marL="414338" lvl="1" indent="0">
              <a:buNone/>
            </a:pPr>
            <a:endParaRPr lang="en-GB" sz="1200" dirty="0" smtClean="0"/>
          </a:p>
          <a:p>
            <a:pPr marL="414338" lvl="1" indent="0">
              <a:buNone/>
            </a:pPr>
            <a:r>
              <a:rPr lang="en-GB" sz="1200" dirty="0" smtClean="0"/>
              <a:t>Expertise and knowledge of the signal</a:t>
            </a:r>
            <a:r>
              <a:rPr lang="en-GB" sz="1200" dirty="0"/>
              <a:t>, event </a:t>
            </a:r>
            <a:r>
              <a:rPr lang="en-GB" sz="1200" dirty="0" smtClean="0"/>
              <a:t>or threat and the context surrounding those will dictate the extent of the preliminary analysis and this may include:</a:t>
            </a:r>
          </a:p>
          <a:p>
            <a:pPr marL="414338" lvl="1" indent="0">
              <a:buNone/>
            </a:pPr>
            <a:endParaRPr lang="en-GB" sz="1200" dirty="0"/>
          </a:p>
          <a:p>
            <a:pPr lvl="1">
              <a:lnSpc>
                <a:spcPct val="150000"/>
              </a:lnSpc>
              <a:buClr>
                <a:srgbClr val="69AE23"/>
              </a:buClr>
            </a:pPr>
            <a:r>
              <a:rPr lang="en-GB" sz="1200" b="1" dirty="0"/>
              <a:t>A review </a:t>
            </a:r>
            <a:r>
              <a:rPr lang="en-GB" sz="1200" b="1" dirty="0" smtClean="0"/>
              <a:t>of </a:t>
            </a:r>
            <a:r>
              <a:rPr lang="en-GB" sz="1200" b="1" dirty="0"/>
              <a:t>similar events previously reported</a:t>
            </a:r>
            <a:r>
              <a:rPr lang="en-GB" sz="1200" dirty="0"/>
              <a:t>. This highlights the need for </a:t>
            </a:r>
            <a:r>
              <a:rPr lang="en-GB" sz="1200" dirty="0" smtClean="0"/>
              <a:t>adequate </a:t>
            </a:r>
            <a:r>
              <a:rPr lang="en-GB" sz="1200" dirty="0"/>
              <a:t>documentation of past events and easy </a:t>
            </a:r>
            <a:r>
              <a:rPr lang="en-GB" sz="1200" dirty="0" smtClean="0"/>
              <a:t>way of retrieval </a:t>
            </a:r>
            <a:r>
              <a:rPr lang="en-GB" sz="1200" i="1" dirty="0" smtClean="0"/>
              <a:t>[refer to Documentation part]</a:t>
            </a:r>
            <a:endParaRPr lang="en-GB" sz="1200" i="1" dirty="0"/>
          </a:p>
          <a:p>
            <a:pPr lvl="1">
              <a:lnSpc>
                <a:spcPct val="150000"/>
              </a:lnSpc>
              <a:buClr>
                <a:srgbClr val="69AE23"/>
              </a:buClr>
            </a:pPr>
            <a:r>
              <a:rPr lang="en-GB" sz="1200" dirty="0" smtClean="0"/>
              <a:t>If the aetiology is known, a </a:t>
            </a:r>
            <a:r>
              <a:rPr lang="en-GB" sz="1200" dirty="0"/>
              <a:t>review of </a:t>
            </a:r>
            <a:r>
              <a:rPr lang="en-GB" sz="1200" b="1" dirty="0"/>
              <a:t>background rates of the suspected disease </a:t>
            </a:r>
            <a:r>
              <a:rPr lang="en-GB" sz="1200" dirty="0"/>
              <a:t>being reported. Easy and timely access to indicator-based surveillance systems is required. This may also require to query online databases of communicable diseases surveillance </a:t>
            </a:r>
            <a:r>
              <a:rPr lang="en-GB" sz="1200" dirty="0" smtClean="0"/>
              <a:t>data </a:t>
            </a:r>
            <a:r>
              <a:rPr lang="en-GB" sz="1200" i="1" dirty="0" smtClean="0"/>
              <a:t>[link to outbreak investigation module]</a:t>
            </a:r>
            <a:endParaRPr lang="en-GB" sz="1200" i="1" dirty="0"/>
          </a:p>
          <a:p>
            <a:pPr lvl="1">
              <a:lnSpc>
                <a:spcPct val="150000"/>
              </a:lnSpc>
              <a:buClr>
                <a:srgbClr val="69AE23"/>
              </a:buClr>
            </a:pPr>
            <a:r>
              <a:rPr lang="en-GB" sz="1200" b="1" dirty="0" smtClean="0"/>
              <a:t>To inform </a:t>
            </a:r>
            <a:r>
              <a:rPr lang="en-GB" sz="1200" b="1" dirty="0"/>
              <a:t>and engage subject-matter experts </a:t>
            </a:r>
            <a:r>
              <a:rPr lang="en-GB" sz="1200" dirty="0"/>
              <a:t>in this preliminary assessment. Is the </a:t>
            </a:r>
            <a:r>
              <a:rPr lang="en-GB" sz="1200" dirty="0" smtClean="0"/>
              <a:t>identified event expected </a:t>
            </a:r>
            <a:r>
              <a:rPr lang="en-GB" sz="1200" dirty="0"/>
              <a:t>in terms of time, place and person or </a:t>
            </a:r>
            <a:r>
              <a:rPr lang="en-GB" sz="1200" dirty="0" smtClean="0"/>
              <a:t>does this constitute an unexpected event that requires a more thorough assessment</a:t>
            </a:r>
            <a:r>
              <a:rPr lang="en-GB" sz="1200" dirty="0"/>
              <a:t>?</a:t>
            </a:r>
          </a:p>
          <a:p>
            <a:pPr lvl="1">
              <a:lnSpc>
                <a:spcPct val="150000"/>
              </a:lnSpc>
              <a:buClr>
                <a:srgbClr val="69AE23"/>
              </a:buClr>
            </a:pPr>
            <a:r>
              <a:rPr lang="en-GB" sz="1200" b="1" dirty="0" smtClean="0"/>
              <a:t>To </a:t>
            </a:r>
            <a:r>
              <a:rPr lang="en-GB" sz="1200" b="1" dirty="0"/>
              <a:t>perform a rapid review of relevant </a:t>
            </a:r>
            <a:r>
              <a:rPr lang="en-GB" sz="1200" b="1" dirty="0" smtClean="0"/>
              <a:t>literature </a:t>
            </a:r>
            <a:r>
              <a:rPr lang="en-GB" sz="1200" dirty="0" smtClean="0"/>
              <a:t>thereby </a:t>
            </a:r>
            <a:r>
              <a:rPr lang="en-GB" sz="1200" dirty="0"/>
              <a:t>highlighting the importance </a:t>
            </a:r>
            <a:r>
              <a:rPr lang="en-GB" sz="1200" dirty="0" smtClean="0"/>
              <a:t>for </a:t>
            </a:r>
            <a:r>
              <a:rPr lang="en-GB" sz="1200" dirty="0"/>
              <a:t>Epidemic intelligence experts to keeping up-to-date with the </a:t>
            </a:r>
            <a:r>
              <a:rPr lang="en-GB" sz="1200" dirty="0" smtClean="0"/>
              <a:t>literature and have mechanism for fast-access to library services</a:t>
            </a:r>
            <a:endParaRPr lang="en-GB" sz="1200" dirty="0"/>
          </a:p>
          <a:p>
            <a:pPr marL="414338" lvl="1" indent="0">
              <a:lnSpc>
                <a:spcPct val="150000"/>
              </a:lnSpc>
              <a:buClr>
                <a:srgbClr val="69AE23"/>
              </a:buClr>
              <a:buNone/>
            </a:pPr>
            <a:endParaRPr lang="en-GB" sz="1200" b="1" dirty="0"/>
          </a:p>
          <a:p>
            <a:pPr marL="414338" lvl="1" indent="0">
              <a:lnSpc>
                <a:spcPct val="150000"/>
              </a:lnSpc>
              <a:buClr>
                <a:srgbClr val="69AE23"/>
              </a:buClr>
              <a:buNone/>
            </a:pPr>
            <a:r>
              <a:rPr lang="en-GB" sz="1200" dirty="0" smtClean="0"/>
              <a:t>The outcome of the analysis will lead to </a:t>
            </a:r>
            <a:r>
              <a:rPr lang="en-GB" sz="1200" b="1" dirty="0" smtClean="0"/>
              <a:t>a discussion </a:t>
            </a:r>
            <a:r>
              <a:rPr lang="en-GB" sz="1200" dirty="0" smtClean="0"/>
              <a:t>within the Epidemic Intelligence Team and with subject-matter experts on the further actions to be conducted.</a:t>
            </a:r>
            <a:endParaRPr lang="en-GB" sz="1200" dirty="0"/>
          </a:p>
        </p:txBody>
      </p:sp>
    </p:spTree>
    <p:extLst>
      <p:ext uri="{BB962C8B-B14F-4D97-AF65-F5344CB8AC3E}">
        <p14:creationId xmlns:p14="http://schemas.microsoft.com/office/powerpoint/2010/main" val="14270992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330041" y="1295400"/>
            <a:ext cx="10113140" cy="5562600"/>
          </a:xfrm>
          <a:prstGeom prst="rect">
            <a:avLst/>
          </a:prstGeom>
        </p:spPr>
        <p:txBody>
          <a:bodyPr/>
          <a:lstStyle>
            <a:lvl1pPr marL="287338" indent="-287338"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l" defTabSz="820738" rtl="0"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9pPr>
          </a:lstStyle>
          <a:p>
            <a:pPr marL="0" indent="0">
              <a:lnSpc>
                <a:spcPct val="100000"/>
              </a:lnSpc>
              <a:buFont typeface="Wingdings" pitchFamily="2" charset="2"/>
              <a:buNone/>
            </a:pPr>
            <a:r>
              <a:rPr lang="en-GB" sz="1600" b="1" u="none" kern="0" dirty="0" smtClean="0"/>
              <a:t>Approaches to analysis 2/2</a:t>
            </a:r>
          </a:p>
          <a:p>
            <a:pPr marL="414338" lvl="1" indent="0">
              <a:lnSpc>
                <a:spcPct val="100000"/>
              </a:lnSpc>
              <a:buFont typeface="Wingdings" pitchFamily="2" charset="2"/>
              <a:buNone/>
            </a:pPr>
            <a:endParaRPr lang="en-GB" sz="1200" u="none" kern="0" dirty="0" smtClean="0"/>
          </a:p>
          <a:p>
            <a:pPr marL="414338" lvl="1" indent="0">
              <a:lnSpc>
                <a:spcPct val="100000"/>
              </a:lnSpc>
              <a:buFont typeface="Wingdings" pitchFamily="2" charset="2"/>
              <a:buNone/>
            </a:pPr>
            <a:r>
              <a:rPr lang="en-GB" sz="1200" u="none" kern="0" dirty="0" smtClean="0"/>
              <a:t>The analysis and assessment of a signal, events or threats should follow:</a:t>
            </a:r>
          </a:p>
          <a:p>
            <a:pPr lvl="1">
              <a:lnSpc>
                <a:spcPct val="100000"/>
              </a:lnSpc>
              <a:buClr>
                <a:srgbClr val="69AE23"/>
              </a:buClr>
              <a:buFont typeface="Arial" panose="020B0604020202020204" pitchFamily="34" charset="0"/>
              <a:buChar char="•"/>
            </a:pPr>
            <a:r>
              <a:rPr lang="en-GB" sz="1200" u="none" kern="0" dirty="0" smtClean="0"/>
              <a:t>the </a:t>
            </a:r>
            <a:r>
              <a:rPr lang="en-GB" sz="1200" b="1" u="none" kern="0" dirty="0" smtClean="0"/>
              <a:t>basic principles of epidemiology and approaches to outbreak investigation</a:t>
            </a:r>
          </a:p>
          <a:p>
            <a:pPr lvl="1">
              <a:lnSpc>
                <a:spcPct val="100000"/>
              </a:lnSpc>
              <a:buClr>
                <a:srgbClr val="69AE23"/>
              </a:buClr>
              <a:buFont typeface="Arial" panose="020B0604020202020204" pitchFamily="34" charset="0"/>
              <a:buChar char="•"/>
            </a:pPr>
            <a:r>
              <a:rPr lang="en-GB" sz="1200" u="none" kern="0" dirty="0" smtClean="0"/>
              <a:t>as well as by </a:t>
            </a:r>
            <a:r>
              <a:rPr lang="en-GB" sz="1200" b="1" u="none" kern="0" dirty="0" smtClean="0"/>
              <a:t>placing the event in a more broader context</a:t>
            </a:r>
            <a:r>
              <a:rPr lang="en-GB" sz="1200" u="none" kern="0" dirty="0" smtClean="0"/>
              <a:t>.</a:t>
            </a:r>
          </a:p>
          <a:p>
            <a:pPr marL="414338" lvl="1" indent="0">
              <a:lnSpc>
                <a:spcPct val="100000"/>
              </a:lnSpc>
              <a:buNone/>
            </a:pPr>
            <a:endParaRPr lang="en-GB" sz="1200" u="none" kern="0" dirty="0"/>
          </a:p>
          <a:p>
            <a:pPr marL="414338" lvl="1" indent="0">
              <a:lnSpc>
                <a:spcPct val="100000"/>
              </a:lnSpc>
              <a:buNone/>
            </a:pPr>
            <a:r>
              <a:rPr lang="en-GB" sz="1200" u="none" kern="0" dirty="0" smtClean="0"/>
              <a:t>A </a:t>
            </a:r>
            <a:r>
              <a:rPr lang="en-GB" sz="1200" b="1" u="none" kern="0" dirty="0" smtClean="0"/>
              <a:t>systematic</a:t>
            </a:r>
            <a:r>
              <a:rPr lang="en-GB" sz="1200" u="none" kern="0" dirty="0" smtClean="0"/>
              <a:t> and </a:t>
            </a:r>
            <a:r>
              <a:rPr lang="en-GB" sz="1200" b="1" u="none" kern="0" dirty="0" smtClean="0"/>
              <a:t>logical approach </a:t>
            </a:r>
            <a:r>
              <a:rPr lang="en-GB" sz="1200" u="none" kern="0" dirty="0" smtClean="0"/>
              <a:t>to analysis and assessment will facilitate the initial description of the event</a:t>
            </a:r>
          </a:p>
          <a:p>
            <a:pPr marL="414338" lvl="1" indent="0">
              <a:lnSpc>
                <a:spcPct val="100000"/>
              </a:lnSpc>
              <a:buNone/>
            </a:pPr>
            <a:r>
              <a:rPr lang="en-GB" sz="1200" u="none" kern="0" dirty="0" smtClean="0"/>
              <a:t>It may include the following questions:</a:t>
            </a:r>
          </a:p>
          <a:p>
            <a:pPr lvl="1">
              <a:lnSpc>
                <a:spcPct val="100000"/>
              </a:lnSpc>
              <a:buClr>
                <a:srgbClr val="69AE23"/>
              </a:buClr>
            </a:pPr>
            <a:r>
              <a:rPr lang="en-GB" sz="1200" u="none" kern="0" dirty="0" smtClean="0"/>
              <a:t>What is the symptomatology of cases?</a:t>
            </a:r>
          </a:p>
          <a:p>
            <a:pPr lvl="1">
              <a:lnSpc>
                <a:spcPct val="100000"/>
              </a:lnSpc>
              <a:buClr>
                <a:srgbClr val="69AE23"/>
              </a:buClr>
              <a:buFont typeface="Arial" panose="020B0604020202020204" pitchFamily="34" charset="0"/>
              <a:buChar char="•"/>
            </a:pPr>
            <a:r>
              <a:rPr lang="en-GB" sz="1200" u="none" kern="0" dirty="0" smtClean="0"/>
              <a:t>When do they appear? </a:t>
            </a:r>
          </a:p>
          <a:p>
            <a:pPr lvl="1">
              <a:lnSpc>
                <a:spcPct val="100000"/>
              </a:lnSpc>
              <a:buClr>
                <a:srgbClr val="69AE23"/>
              </a:buClr>
              <a:buFont typeface="Arial" panose="020B0604020202020204" pitchFamily="34" charset="0"/>
              <a:buChar char="•"/>
            </a:pPr>
            <a:r>
              <a:rPr lang="en-GB" sz="1200" u="none" kern="0" dirty="0" smtClean="0"/>
              <a:t>Did we observe a similar number of cases last year?</a:t>
            </a:r>
          </a:p>
          <a:p>
            <a:pPr lvl="1">
              <a:lnSpc>
                <a:spcPct val="100000"/>
              </a:lnSpc>
              <a:buClr>
                <a:srgbClr val="69AE23"/>
              </a:buClr>
              <a:buFont typeface="Arial" panose="020B0604020202020204" pitchFamily="34" charset="0"/>
              <a:buChar char="•"/>
            </a:pPr>
            <a:r>
              <a:rPr lang="en-GB" sz="1200" u="none" kern="0" dirty="0" smtClean="0"/>
              <a:t>Where do they appear? Why do they appear in this particular area? Why are there also similar cases in other area?</a:t>
            </a:r>
          </a:p>
          <a:p>
            <a:pPr lvl="1">
              <a:lnSpc>
                <a:spcPct val="100000"/>
              </a:lnSpc>
              <a:buClr>
                <a:srgbClr val="69AE23"/>
              </a:buClr>
              <a:buFont typeface="Arial" panose="020B0604020202020204" pitchFamily="34" charset="0"/>
              <a:buChar char="•"/>
            </a:pPr>
            <a:r>
              <a:rPr lang="en-GB" sz="1200" u="none" kern="0" dirty="0" smtClean="0"/>
              <a:t>Which age are they? Are all age groups affected? Are people of all sex affected?</a:t>
            </a:r>
          </a:p>
          <a:p>
            <a:pPr lvl="1">
              <a:lnSpc>
                <a:spcPct val="100000"/>
              </a:lnSpc>
              <a:buClr>
                <a:srgbClr val="69AE23"/>
              </a:buClr>
              <a:buFont typeface="Arial" panose="020B0604020202020204" pitchFamily="34" charset="0"/>
              <a:buChar char="•"/>
            </a:pPr>
            <a:r>
              <a:rPr lang="en-GB" sz="1200" u="none" kern="0" dirty="0" smtClean="0"/>
              <a:t>Do the cases have any characteristics in common?</a:t>
            </a:r>
          </a:p>
          <a:p>
            <a:pPr marL="414338" lvl="1" indent="0">
              <a:lnSpc>
                <a:spcPct val="100000"/>
              </a:lnSpc>
              <a:buClr>
                <a:srgbClr val="69AE23"/>
              </a:buClr>
              <a:buNone/>
            </a:pPr>
            <a:endParaRPr lang="en-GB" sz="1200" u="none" kern="0" dirty="0" smtClean="0"/>
          </a:p>
          <a:p>
            <a:pPr marL="414338" lvl="1" indent="0">
              <a:lnSpc>
                <a:spcPct val="100000"/>
              </a:lnSpc>
              <a:buClr>
                <a:srgbClr val="69AE23"/>
              </a:buClr>
              <a:buNone/>
            </a:pPr>
            <a:r>
              <a:rPr lang="en-GB" sz="1200" u="none" kern="0" dirty="0" smtClean="0"/>
              <a:t>Descriptive epidemiology will help characterise the </a:t>
            </a:r>
            <a:r>
              <a:rPr lang="en-GB" sz="1200" b="1" u="none" kern="0" dirty="0" smtClean="0"/>
              <a:t>TIME</a:t>
            </a:r>
            <a:r>
              <a:rPr lang="en-GB" sz="1200" u="none" kern="0" dirty="0" smtClean="0"/>
              <a:t>, </a:t>
            </a:r>
            <a:r>
              <a:rPr lang="en-GB" sz="1200" b="1" u="none" kern="0" dirty="0" smtClean="0"/>
              <a:t>PLACE</a:t>
            </a:r>
            <a:r>
              <a:rPr lang="en-GB" sz="1200" u="none" kern="0" dirty="0" smtClean="0"/>
              <a:t> and </a:t>
            </a:r>
            <a:r>
              <a:rPr lang="en-GB" sz="1200" b="1" u="none" kern="0" dirty="0" smtClean="0"/>
              <a:t>PERSON</a:t>
            </a:r>
            <a:r>
              <a:rPr lang="en-GB" sz="1200" u="none" kern="0" dirty="0" smtClean="0"/>
              <a:t> of an event with the basic data available. </a:t>
            </a:r>
            <a:r>
              <a:rPr lang="en-GB" sz="1200" i="1" dirty="0"/>
              <a:t>[link to outbreak investigation module</a:t>
            </a:r>
            <a:r>
              <a:rPr lang="en-GB" sz="1200" i="1" dirty="0" smtClean="0"/>
              <a:t>]</a:t>
            </a:r>
            <a:endParaRPr lang="en-GB" sz="1200" u="none" kern="0" dirty="0" smtClean="0"/>
          </a:p>
          <a:p>
            <a:pPr marL="414338" lvl="1" indent="0">
              <a:lnSpc>
                <a:spcPct val="100000"/>
              </a:lnSpc>
              <a:buClr>
                <a:srgbClr val="69AE23"/>
              </a:buClr>
              <a:buNone/>
            </a:pPr>
            <a:r>
              <a:rPr lang="en-GB" sz="1200" u="none" kern="0" dirty="0" smtClean="0"/>
              <a:t>The next steps in an investigation would be analytical epidemiology that will systematically compare the group of cases with another group of non-diseased people - but this is outside of the scope of this tutorial but well-described in epidemiology textbooks.</a:t>
            </a:r>
          </a:p>
          <a:p>
            <a:pPr marL="414338" lvl="1" indent="0">
              <a:lnSpc>
                <a:spcPct val="100000"/>
              </a:lnSpc>
              <a:buClr>
                <a:srgbClr val="69AE23"/>
              </a:buClr>
              <a:buNone/>
            </a:pPr>
            <a:r>
              <a:rPr lang="en-GB" sz="1200" u="none" kern="0" dirty="0" smtClean="0"/>
              <a:t>Qualitative assessment of the risk posed by an event is described in the RRA tutorial (add link)</a:t>
            </a:r>
          </a:p>
          <a:p>
            <a:pPr marL="414338" lvl="1" indent="0">
              <a:lnSpc>
                <a:spcPct val="100000"/>
              </a:lnSpc>
              <a:buFont typeface="Wingdings" pitchFamily="2" charset="2"/>
              <a:buNone/>
            </a:pPr>
            <a:endParaRPr lang="en-GB" sz="1200" u="none" kern="0" dirty="0"/>
          </a:p>
          <a:p>
            <a:pPr marL="414338" lvl="1" indent="0">
              <a:lnSpc>
                <a:spcPct val="100000"/>
              </a:lnSpc>
              <a:buFont typeface="Wingdings" pitchFamily="2" charset="2"/>
              <a:buNone/>
            </a:pPr>
            <a:endParaRPr lang="en-GB" sz="1200" u="none" kern="0" dirty="0"/>
          </a:p>
        </p:txBody>
      </p:sp>
    </p:spTree>
    <p:extLst>
      <p:ext uri="{BB962C8B-B14F-4D97-AF65-F5344CB8AC3E}">
        <p14:creationId xmlns:p14="http://schemas.microsoft.com/office/powerpoint/2010/main" val="10545687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341632"/>
          </a:xfrm>
          <a:prstGeom prst="rect">
            <a:avLst/>
          </a:prstGeom>
          <a:noFill/>
          <a:ln w="9525" algn="ctr">
            <a:noFill/>
            <a:miter lim="800000"/>
            <a:headEnd/>
            <a:tailEnd/>
          </a:ln>
        </p:spPr>
        <p:txBody>
          <a:bodyPr>
            <a:spAutoFit/>
          </a:bodyPr>
          <a:lstStyle/>
          <a:p>
            <a:pPr algn="l">
              <a:spcBef>
                <a:spcPct val="50000"/>
              </a:spcBef>
            </a:pPr>
            <a:r>
              <a:rPr lang="it-IT" sz="1800" b="1" u="none" dirty="0" smtClean="0">
                <a:solidFill>
                  <a:srgbClr val="69AE23"/>
                </a:solidFill>
                <a:latin typeface="Arial" charset="0"/>
              </a:rPr>
              <a:t>Three </a:t>
            </a:r>
            <a:r>
              <a:rPr lang="it-IT" sz="1800" b="1" u="none" dirty="0" err="1" smtClean="0">
                <a:solidFill>
                  <a:srgbClr val="69AE23"/>
                </a:solidFill>
                <a:latin typeface="Arial" charset="0"/>
              </a:rPr>
              <a:t>layers</a:t>
            </a:r>
            <a:r>
              <a:rPr lang="it-IT" sz="1800" b="1" u="none" dirty="0" smtClean="0">
                <a:solidFill>
                  <a:srgbClr val="69AE23"/>
                </a:solidFill>
                <a:latin typeface="Arial" charset="0"/>
              </a:rPr>
              <a:t> </a:t>
            </a:r>
            <a:r>
              <a:rPr lang="it-IT" sz="1800" b="1" u="none" dirty="0" err="1" smtClean="0">
                <a:solidFill>
                  <a:srgbClr val="69AE23"/>
                </a:solidFill>
                <a:latin typeface="Arial" charset="0"/>
              </a:rPr>
              <a:t>of</a:t>
            </a:r>
            <a:r>
              <a:rPr lang="it-IT" sz="1800" b="1" u="none" dirty="0" smtClean="0">
                <a:solidFill>
                  <a:srgbClr val="69AE23"/>
                </a:solidFill>
                <a:latin typeface="Arial" charset="0"/>
              </a:rPr>
              <a:t> </a:t>
            </a:r>
            <a:r>
              <a:rPr lang="it-IT" sz="1800" b="1" u="none" dirty="0" err="1" smtClean="0">
                <a:solidFill>
                  <a:srgbClr val="69AE23"/>
                </a:solidFill>
                <a:latin typeface="Arial" charset="0"/>
              </a:rPr>
              <a:t>Analysis</a:t>
            </a:r>
            <a:endParaRPr lang="it-IT" sz="1800" b="1" u="none" noProof="1" smtClean="0">
              <a:solidFill>
                <a:srgbClr val="69AE23"/>
              </a:solidFill>
              <a:latin typeface="Arial" charset="0"/>
            </a:endParaRPr>
          </a:p>
        </p:txBody>
      </p:sp>
      <p:sp>
        <p:nvSpPr>
          <p:cNvPr id="5" name="Rounded Rectangle 10"/>
          <p:cNvSpPr>
            <a:spLocks noChangeArrowheads="1"/>
          </p:cNvSpPr>
          <p:nvPr/>
        </p:nvSpPr>
        <p:spPr bwMode="auto">
          <a:xfrm>
            <a:off x="3711575" y="5138570"/>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r>
              <a:rPr lang="en-GB" sz="1100" u="none" dirty="0">
                <a:latin typeface="Arial" charset="0"/>
                <a:cs typeface="Times New Roman" pitchFamily="18" charset="0"/>
              </a:rPr>
              <a:t>Public health</a:t>
            </a:r>
          </a:p>
          <a:p>
            <a:pPr>
              <a:defRPr/>
            </a:pPr>
            <a:r>
              <a:rPr lang="en-GB" sz="1100" u="none" dirty="0">
                <a:latin typeface="Arial" charset="0"/>
                <a:cs typeface="Times New Roman" pitchFamily="18" charset="0"/>
              </a:rPr>
              <a:t>Emergency</a:t>
            </a:r>
          </a:p>
          <a:p>
            <a:pPr>
              <a:defRPr/>
            </a:pPr>
            <a:r>
              <a:rPr lang="en-GB" sz="1100" u="none" dirty="0">
                <a:latin typeface="Arial" charset="0"/>
                <a:cs typeface="Times New Roman" pitchFamily="18" charset="0"/>
              </a:rPr>
              <a:t>preparedness</a:t>
            </a:r>
          </a:p>
        </p:txBody>
      </p:sp>
      <p:sp>
        <p:nvSpPr>
          <p:cNvPr id="6" name="Rounded Rectangle 11"/>
          <p:cNvSpPr>
            <a:spLocks noChangeArrowheads="1"/>
          </p:cNvSpPr>
          <p:nvPr/>
        </p:nvSpPr>
        <p:spPr bwMode="auto">
          <a:xfrm>
            <a:off x="511175" y="5130800"/>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r>
              <a:rPr lang="en-GB" sz="1100" u="none" dirty="0" smtClean="0">
                <a:latin typeface="Arial" charset="0"/>
                <a:cs typeface="Times New Roman" pitchFamily="18" charset="0"/>
              </a:rPr>
              <a:t>Population </a:t>
            </a:r>
          </a:p>
          <a:p>
            <a:pPr>
              <a:defRPr/>
            </a:pPr>
            <a:r>
              <a:rPr lang="en-GB" sz="1100" u="none" dirty="0" smtClean="0">
                <a:latin typeface="Arial" charset="0"/>
                <a:cs typeface="Times New Roman" pitchFamily="18" charset="0"/>
              </a:rPr>
              <a:t>Movements /</a:t>
            </a:r>
          </a:p>
          <a:p>
            <a:pPr>
              <a:defRPr/>
            </a:pPr>
            <a:r>
              <a:rPr lang="en-GB" sz="1100" u="none" dirty="0" smtClean="0">
                <a:latin typeface="Arial" charset="0"/>
                <a:cs typeface="Times New Roman" pitchFamily="18" charset="0"/>
              </a:rPr>
              <a:t>Mass gatherings</a:t>
            </a:r>
            <a:endParaRPr lang="en-GB" sz="1100" u="none" dirty="0">
              <a:latin typeface="Arial" charset="0"/>
              <a:cs typeface="Times New Roman" pitchFamily="18" charset="0"/>
            </a:endParaRPr>
          </a:p>
        </p:txBody>
      </p:sp>
      <p:sp>
        <p:nvSpPr>
          <p:cNvPr id="7" name="Rounded Rectangle 7"/>
          <p:cNvSpPr>
            <a:spLocks noChangeArrowheads="1"/>
          </p:cNvSpPr>
          <p:nvPr/>
        </p:nvSpPr>
        <p:spPr bwMode="auto">
          <a:xfrm>
            <a:off x="3711575" y="1473200"/>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r>
              <a:rPr lang="en-GB" sz="1100" u="none" dirty="0" smtClean="0">
                <a:latin typeface="Arial" charset="0"/>
                <a:cs typeface="Times New Roman" pitchFamily="18" charset="0"/>
              </a:rPr>
              <a:t>Natural hazards</a:t>
            </a:r>
          </a:p>
        </p:txBody>
      </p:sp>
      <p:sp>
        <p:nvSpPr>
          <p:cNvPr id="9" name="Rounded Rectangle 5"/>
          <p:cNvSpPr>
            <a:spLocks noChangeArrowheads="1"/>
          </p:cNvSpPr>
          <p:nvPr/>
        </p:nvSpPr>
        <p:spPr bwMode="auto">
          <a:xfrm>
            <a:off x="511175" y="1473200"/>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r>
              <a:rPr lang="en-GB" sz="1100" u="none" dirty="0">
                <a:latin typeface="Arial" charset="0"/>
                <a:cs typeface="Times New Roman" pitchFamily="18" charset="0"/>
              </a:rPr>
              <a:t>Political and</a:t>
            </a:r>
          </a:p>
          <a:p>
            <a:pPr>
              <a:defRPr/>
            </a:pPr>
            <a:r>
              <a:rPr lang="en-GB" sz="1100" u="none" dirty="0" smtClean="0">
                <a:solidFill>
                  <a:srgbClr val="FF0000"/>
                </a:solidFill>
                <a:latin typeface="Arial" charset="0"/>
                <a:cs typeface="Times New Roman" pitchFamily="18" charset="0"/>
              </a:rPr>
              <a:t>economical</a:t>
            </a:r>
            <a:endParaRPr lang="en-GB" sz="1100" u="none" dirty="0">
              <a:solidFill>
                <a:srgbClr val="FF0000"/>
              </a:solidFill>
              <a:latin typeface="Arial" charset="0"/>
              <a:cs typeface="Times New Roman" pitchFamily="18" charset="0"/>
            </a:endParaRPr>
          </a:p>
          <a:p>
            <a:pPr>
              <a:defRPr/>
            </a:pPr>
            <a:r>
              <a:rPr lang="en-GB" sz="1100" u="none" dirty="0" smtClean="0">
                <a:latin typeface="Arial" charset="0"/>
                <a:cs typeface="Times New Roman" pitchFamily="18" charset="0"/>
              </a:rPr>
              <a:t>dimension</a:t>
            </a:r>
            <a:endParaRPr lang="en-GB" sz="1100" u="none" dirty="0">
              <a:latin typeface="Arial" charset="0"/>
              <a:cs typeface="Times New Roman" pitchFamily="18" charset="0"/>
            </a:endParaRPr>
          </a:p>
        </p:txBody>
      </p:sp>
      <p:sp>
        <p:nvSpPr>
          <p:cNvPr id="10" name="Rounded Rectangle 12"/>
          <p:cNvSpPr>
            <a:spLocks noChangeArrowheads="1"/>
          </p:cNvSpPr>
          <p:nvPr/>
        </p:nvSpPr>
        <p:spPr bwMode="auto">
          <a:xfrm>
            <a:off x="511175" y="2692400"/>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en-GB" sz="1100" u="none" dirty="0">
              <a:latin typeface="Arial" charset="0"/>
              <a:cs typeface="Times New Roman" pitchFamily="18" charset="0"/>
            </a:endParaRPr>
          </a:p>
        </p:txBody>
      </p:sp>
      <p:sp>
        <p:nvSpPr>
          <p:cNvPr id="11" name="Rounded Rectangle 13"/>
          <p:cNvSpPr>
            <a:spLocks noChangeArrowheads="1"/>
          </p:cNvSpPr>
          <p:nvPr/>
        </p:nvSpPr>
        <p:spPr bwMode="auto">
          <a:xfrm>
            <a:off x="511175" y="3911600"/>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en-GB" sz="1100" u="none" dirty="0">
              <a:latin typeface="Arial" charset="0"/>
              <a:cs typeface="Times New Roman" pitchFamily="18" charset="0"/>
            </a:endParaRPr>
          </a:p>
        </p:txBody>
      </p:sp>
      <p:sp>
        <p:nvSpPr>
          <p:cNvPr id="12" name="Rounded Rectangle 14"/>
          <p:cNvSpPr>
            <a:spLocks noChangeArrowheads="1"/>
          </p:cNvSpPr>
          <p:nvPr/>
        </p:nvSpPr>
        <p:spPr bwMode="auto">
          <a:xfrm>
            <a:off x="3711575" y="2692400"/>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r>
              <a:rPr lang="en-GB" sz="1100" u="none" strike="dblStrike" dirty="0" smtClean="0">
                <a:latin typeface="Arial" charset="0"/>
                <a:cs typeface="Times New Roman" pitchFamily="18" charset="0"/>
              </a:rPr>
              <a:t>Source of</a:t>
            </a:r>
          </a:p>
          <a:p>
            <a:pPr>
              <a:defRPr/>
            </a:pPr>
            <a:r>
              <a:rPr lang="en-GB" sz="1100" u="none" strike="dblStrike" dirty="0" smtClean="0">
                <a:latin typeface="Arial" charset="0"/>
                <a:cs typeface="Times New Roman" pitchFamily="18" charset="0"/>
              </a:rPr>
              <a:t>Information</a:t>
            </a:r>
            <a:endParaRPr lang="en-GB" sz="1100" u="none" strike="dblStrike" dirty="0">
              <a:latin typeface="Arial" charset="0"/>
              <a:cs typeface="Times New Roman" pitchFamily="18" charset="0"/>
            </a:endParaRPr>
          </a:p>
          <a:p>
            <a:pPr>
              <a:defRPr/>
            </a:pPr>
            <a:r>
              <a:rPr lang="en-GB" sz="1100" u="none" strike="dblStrike" dirty="0" smtClean="0">
                <a:latin typeface="Arial" charset="0"/>
                <a:cs typeface="Times New Roman" pitchFamily="18" charset="0"/>
              </a:rPr>
              <a:t>/ media dimension</a:t>
            </a:r>
            <a:endParaRPr lang="en-GB" sz="1100" u="none" strike="dblStrike" dirty="0">
              <a:latin typeface="Arial" charset="0"/>
              <a:cs typeface="Times New Roman" pitchFamily="18" charset="0"/>
            </a:endParaRPr>
          </a:p>
        </p:txBody>
      </p:sp>
      <p:sp>
        <p:nvSpPr>
          <p:cNvPr id="13" name="Rounded Rectangle 15"/>
          <p:cNvSpPr>
            <a:spLocks noChangeArrowheads="1"/>
          </p:cNvSpPr>
          <p:nvPr/>
        </p:nvSpPr>
        <p:spPr bwMode="auto">
          <a:xfrm>
            <a:off x="3711575" y="3911600"/>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r>
              <a:rPr lang="en-GB" sz="1100" u="none" dirty="0" smtClean="0">
                <a:latin typeface="Arial" charset="0"/>
                <a:cs typeface="Times New Roman" pitchFamily="18" charset="0"/>
              </a:rPr>
              <a:t>Animal-human- </a:t>
            </a:r>
          </a:p>
          <a:p>
            <a:pPr>
              <a:defRPr/>
            </a:pPr>
            <a:r>
              <a:rPr lang="en-GB" sz="1100" u="none" dirty="0" smtClean="0">
                <a:latin typeface="Arial" charset="0"/>
                <a:cs typeface="Times New Roman" pitchFamily="18" charset="0"/>
              </a:rPr>
              <a:t>environmental </a:t>
            </a:r>
          </a:p>
          <a:p>
            <a:pPr>
              <a:defRPr/>
            </a:pPr>
            <a:r>
              <a:rPr lang="en-GB" sz="1100" u="none" dirty="0" smtClean="0">
                <a:latin typeface="Arial" charset="0"/>
                <a:cs typeface="Times New Roman" pitchFamily="18" charset="0"/>
              </a:rPr>
              <a:t>Interface</a:t>
            </a:r>
            <a:endParaRPr lang="en-GB" sz="1100" u="none" dirty="0">
              <a:latin typeface="Arial" charset="0"/>
              <a:cs typeface="Times New Roman" pitchFamily="18" charset="0"/>
            </a:endParaRPr>
          </a:p>
        </p:txBody>
      </p:sp>
      <p:sp>
        <p:nvSpPr>
          <p:cNvPr id="14" name="Rounded Rectangle 4"/>
          <p:cNvSpPr>
            <a:spLocks noChangeArrowheads="1"/>
          </p:cNvSpPr>
          <p:nvPr/>
        </p:nvSpPr>
        <p:spPr bwMode="auto">
          <a:xfrm>
            <a:off x="1654175" y="2483895"/>
            <a:ext cx="2590800" cy="2895600"/>
          </a:xfrm>
          <a:prstGeom prst="roundRect">
            <a:avLst>
              <a:gd name="adj" fmla="val 16667"/>
            </a:avLst>
          </a:prstGeom>
          <a:solidFill>
            <a:schemeClr val="bg1">
              <a:lumMod val="95000"/>
              <a:alpha val="71000"/>
            </a:schemeClr>
          </a:solid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t" anchorCtr="0"/>
          <a:lstStyle/>
          <a:p>
            <a:pPr>
              <a:defRPr/>
            </a:pPr>
            <a:r>
              <a:rPr lang="en-GB" sz="1600" u="none" dirty="0">
                <a:latin typeface="Arial" charset="0"/>
                <a:cs typeface="Times New Roman" pitchFamily="18" charset="0"/>
              </a:rPr>
              <a:t>Transmission/exposure</a:t>
            </a:r>
          </a:p>
        </p:txBody>
      </p:sp>
      <p:sp>
        <p:nvSpPr>
          <p:cNvPr id="15" name="Rounded Rectangle 3"/>
          <p:cNvSpPr>
            <a:spLocks noChangeArrowheads="1"/>
          </p:cNvSpPr>
          <p:nvPr/>
        </p:nvSpPr>
        <p:spPr bwMode="auto">
          <a:xfrm>
            <a:off x="2111375" y="3245895"/>
            <a:ext cx="1676400" cy="1463340"/>
          </a:xfrm>
          <a:prstGeom prst="roundRect">
            <a:avLst>
              <a:gd name="adj" fmla="val 16667"/>
            </a:avLst>
          </a:prstGeom>
          <a:solidFill>
            <a:srgbClr val="69AE23"/>
          </a:solid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t" anchorCtr="0"/>
          <a:lstStyle/>
          <a:p>
            <a:pPr>
              <a:defRPr/>
            </a:pPr>
            <a:r>
              <a:rPr lang="en-GB" sz="2000" u="none" dirty="0">
                <a:solidFill>
                  <a:srgbClr val="F7F7F7"/>
                </a:solidFill>
                <a:latin typeface="Arial" charset="0"/>
                <a:cs typeface="Times New Roman" pitchFamily="18" charset="0"/>
              </a:rPr>
              <a:t>Core</a:t>
            </a:r>
          </a:p>
          <a:p>
            <a:pPr marL="171450" indent="-171450">
              <a:buFont typeface="Wingdings" panose="05000000000000000000" pitchFamily="2" charset="2"/>
              <a:buChar char="§"/>
              <a:defRPr/>
            </a:pPr>
            <a:r>
              <a:rPr lang="en-GB" u="none" dirty="0">
                <a:latin typeface="Arial" charset="0"/>
                <a:cs typeface="Times New Roman" pitchFamily="18" charset="0"/>
              </a:rPr>
              <a:t> Time</a:t>
            </a:r>
          </a:p>
          <a:p>
            <a:pPr marL="171450" indent="-171450">
              <a:buFont typeface="Wingdings" panose="05000000000000000000" pitchFamily="2" charset="2"/>
              <a:buChar char="§"/>
              <a:defRPr/>
            </a:pPr>
            <a:r>
              <a:rPr lang="en-GB" u="none" dirty="0">
                <a:latin typeface="Arial" charset="0"/>
                <a:cs typeface="Times New Roman" pitchFamily="18" charset="0"/>
              </a:rPr>
              <a:t> Place</a:t>
            </a:r>
          </a:p>
          <a:p>
            <a:pPr marL="171450" indent="-171450">
              <a:buFont typeface="Wingdings" panose="05000000000000000000" pitchFamily="2" charset="2"/>
              <a:buChar char="§"/>
              <a:defRPr/>
            </a:pPr>
            <a:r>
              <a:rPr lang="en-GB" u="none" dirty="0">
                <a:latin typeface="Arial" charset="0"/>
                <a:cs typeface="Times New Roman" pitchFamily="18" charset="0"/>
              </a:rPr>
              <a:t> Person</a:t>
            </a:r>
          </a:p>
        </p:txBody>
      </p:sp>
      <p:sp>
        <p:nvSpPr>
          <p:cNvPr id="24" name="TextBox 23"/>
          <p:cNvSpPr txBox="1"/>
          <p:nvPr/>
        </p:nvSpPr>
        <p:spPr>
          <a:xfrm>
            <a:off x="730708" y="1214590"/>
            <a:ext cx="4506362" cy="313932"/>
          </a:xfrm>
          <a:prstGeom prst="rect">
            <a:avLst/>
          </a:prstGeom>
          <a:noFill/>
        </p:spPr>
        <p:txBody>
          <a:bodyPr wrap="none" rtlCol="0">
            <a:spAutoFit/>
          </a:bodyPr>
          <a:lstStyle/>
          <a:p>
            <a:r>
              <a:rPr lang="en-GB" sz="1600" b="1" u="none" dirty="0" smtClean="0">
                <a:solidFill>
                  <a:srgbClr val="FF0000"/>
                </a:solidFill>
              </a:rPr>
              <a:t>DESIGN TO BE REVISED BY CONSULTANTS</a:t>
            </a:r>
            <a:endParaRPr lang="en-GB" sz="1600" b="1" u="none" dirty="0">
              <a:solidFill>
                <a:srgbClr val="FF0000"/>
              </a:solidFill>
            </a:endParaRPr>
          </a:p>
        </p:txBody>
      </p:sp>
      <p:sp>
        <p:nvSpPr>
          <p:cNvPr id="3" name="Rectangle 2"/>
          <p:cNvSpPr/>
          <p:nvPr/>
        </p:nvSpPr>
        <p:spPr>
          <a:xfrm>
            <a:off x="771215" y="3072565"/>
            <a:ext cx="1080120" cy="461665"/>
          </a:xfrm>
          <a:prstGeom prst="rect">
            <a:avLst/>
          </a:prstGeom>
        </p:spPr>
        <p:txBody>
          <a:bodyPr wrap="square">
            <a:spAutoFit/>
          </a:bodyPr>
          <a:lstStyle/>
          <a:p>
            <a:pPr>
              <a:defRPr/>
            </a:pPr>
            <a:r>
              <a:rPr lang="en-GB" u="none" dirty="0">
                <a:latin typeface="Arial" charset="0"/>
                <a:cs typeface="Times New Roman" pitchFamily="18" charset="0"/>
              </a:rPr>
              <a:t>Cultural</a:t>
            </a:r>
          </a:p>
          <a:p>
            <a:pPr>
              <a:defRPr/>
            </a:pPr>
            <a:r>
              <a:rPr lang="en-GB" u="none" dirty="0">
                <a:latin typeface="Arial" charset="0"/>
                <a:cs typeface="Times New Roman" pitchFamily="18" charset="0"/>
              </a:rPr>
              <a:t>dimension</a:t>
            </a:r>
          </a:p>
        </p:txBody>
      </p:sp>
      <p:sp>
        <p:nvSpPr>
          <p:cNvPr id="20" name="Rectangle 19"/>
          <p:cNvSpPr/>
          <p:nvPr/>
        </p:nvSpPr>
        <p:spPr>
          <a:xfrm>
            <a:off x="507222" y="4199935"/>
            <a:ext cx="1371629" cy="794064"/>
          </a:xfrm>
          <a:prstGeom prst="rect">
            <a:avLst/>
          </a:prstGeom>
        </p:spPr>
        <p:txBody>
          <a:bodyPr wrap="square">
            <a:spAutoFit/>
          </a:bodyPr>
          <a:lstStyle/>
          <a:p>
            <a:pPr>
              <a:defRPr/>
            </a:pPr>
            <a:r>
              <a:rPr lang="en-GB" u="none" dirty="0" smtClean="0">
                <a:latin typeface="Arial" charset="0"/>
                <a:cs typeface="Times New Roman" pitchFamily="18" charset="0"/>
              </a:rPr>
              <a:t>Prevention: Vaccination </a:t>
            </a:r>
            <a:r>
              <a:rPr lang="en-GB" u="none" dirty="0" smtClean="0">
                <a:solidFill>
                  <a:srgbClr val="FF0000"/>
                </a:solidFill>
                <a:latin typeface="Arial" charset="0"/>
                <a:cs typeface="Times New Roman" pitchFamily="18" charset="0"/>
              </a:rPr>
              <a:t>programme</a:t>
            </a:r>
            <a:r>
              <a:rPr lang="en-GB" u="none" dirty="0" smtClean="0">
                <a:latin typeface="Arial" charset="0"/>
                <a:cs typeface="Times New Roman" pitchFamily="18" charset="0"/>
              </a:rPr>
              <a:t> and</a:t>
            </a:r>
            <a:endParaRPr lang="en-GB" u="none" dirty="0">
              <a:latin typeface="Arial" charset="0"/>
              <a:cs typeface="Times New Roman" pitchFamily="18" charset="0"/>
            </a:endParaRPr>
          </a:p>
          <a:p>
            <a:pPr>
              <a:defRPr/>
            </a:pPr>
            <a:r>
              <a:rPr lang="en-GB" u="none" dirty="0">
                <a:latin typeface="Arial" charset="0"/>
                <a:cs typeface="Times New Roman" pitchFamily="18" charset="0"/>
              </a:rPr>
              <a:t>uptake</a:t>
            </a:r>
          </a:p>
        </p:txBody>
      </p:sp>
      <p:sp>
        <p:nvSpPr>
          <p:cNvPr id="4" name="Rectangle 3"/>
          <p:cNvSpPr/>
          <p:nvPr/>
        </p:nvSpPr>
        <p:spPr>
          <a:xfrm>
            <a:off x="6496822" y="4709235"/>
            <a:ext cx="3150350" cy="1294434"/>
          </a:xfrm>
          <a:prstGeom prst="rect">
            <a:avLst/>
          </a:prstGeom>
          <a:ln w="28575">
            <a:solidFill>
              <a:schemeClr val="tx1"/>
            </a:solidFill>
          </a:ln>
        </p:spPr>
        <p:txBody>
          <a:bodyPr wrap="square">
            <a:spAutoFit/>
          </a:bodyPr>
          <a:lstStyle/>
          <a:p>
            <a:pPr algn="l">
              <a:spcBef>
                <a:spcPct val="50000"/>
              </a:spcBef>
            </a:pPr>
            <a:r>
              <a:rPr lang="en-GB" b="1" u="none" dirty="0">
                <a:latin typeface="Arial" pitchFamily="34" charset="0"/>
                <a:cs typeface="Arial" pitchFamily="34" charset="0"/>
              </a:rPr>
              <a:t>Third layer: </a:t>
            </a:r>
            <a:r>
              <a:rPr lang="en-GB" u="none" dirty="0">
                <a:latin typeface="Arial" pitchFamily="34" charset="0"/>
                <a:cs typeface="Arial" pitchFamily="34" charset="0"/>
              </a:rPr>
              <a:t>overall context in which the event is occurring - other determinants surrounding and potentially impacting the event and its assessment. These factors </a:t>
            </a:r>
            <a:r>
              <a:rPr lang="en-GB" u="none" dirty="0">
                <a:latin typeface="Arial" charset="0"/>
                <a:cs typeface="Times New Roman" pitchFamily="18" charset="0"/>
              </a:rPr>
              <a:t>may not directly be linked to infectious diseases epidemiology nor to the characteristics of the disease being studied</a:t>
            </a:r>
            <a:r>
              <a:rPr lang="en-GB" u="none" dirty="0">
                <a:latin typeface="Arial" pitchFamily="34" charset="0"/>
                <a:cs typeface="Arial" pitchFamily="34" charset="0"/>
              </a:rPr>
              <a:t> </a:t>
            </a:r>
            <a:endParaRPr lang="it-IT" u="none" noProof="1">
              <a:latin typeface="Arial" pitchFamily="34" charset="0"/>
              <a:cs typeface="Arial" pitchFamily="34" charset="0"/>
            </a:endParaRPr>
          </a:p>
        </p:txBody>
      </p:sp>
      <p:sp>
        <p:nvSpPr>
          <p:cNvPr id="8" name="Rectangle 7"/>
          <p:cNvSpPr/>
          <p:nvPr/>
        </p:nvSpPr>
        <p:spPr>
          <a:xfrm>
            <a:off x="6496822" y="3432813"/>
            <a:ext cx="3150350" cy="424732"/>
          </a:xfrm>
          <a:prstGeom prst="rect">
            <a:avLst/>
          </a:prstGeom>
          <a:ln w="28575">
            <a:solidFill>
              <a:schemeClr val="tx1"/>
            </a:solidFill>
          </a:ln>
        </p:spPr>
        <p:txBody>
          <a:bodyPr wrap="square">
            <a:spAutoFit/>
          </a:bodyPr>
          <a:lstStyle/>
          <a:p>
            <a:pPr algn="l"/>
            <a:r>
              <a:rPr lang="en-GB" b="1" u="none" dirty="0"/>
              <a:t>Second layer: </a:t>
            </a:r>
            <a:r>
              <a:rPr lang="en-GB" u="none" dirty="0"/>
              <a:t>Transmission and exposure potential </a:t>
            </a:r>
          </a:p>
        </p:txBody>
      </p:sp>
      <p:sp>
        <p:nvSpPr>
          <p:cNvPr id="19" name="Rectangle 18"/>
          <p:cNvSpPr/>
          <p:nvPr/>
        </p:nvSpPr>
        <p:spPr>
          <a:xfrm>
            <a:off x="6496822" y="2064059"/>
            <a:ext cx="3150350" cy="517065"/>
          </a:xfrm>
          <a:prstGeom prst="rect">
            <a:avLst/>
          </a:prstGeom>
          <a:ln w="28575">
            <a:solidFill>
              <a:schemeClr val="tx1"/>
            </a:solidFill>
          </a:ln>
        </p:spPr>
        <p:txBody>
          <a:bodyPr wrap="square">
            <a:spAutoFit/>
          </a:bodyPr>
          <a:lstStyle/>
          <a:p>
            <a:pPr algn="l">
              <a:spcBef>
                <a:spcPct val="50000"/>
              </a:spcBef>
            </a:pPr>
            <a:r>
              <a:rPr lang="en-GB" b="1" u="none" dirty="0">
                <a:latin typeface="Arial" pitchFamily="34" charset="0"/>
                <a:cs typeface="Arial" pitchFamily="34" charset="0"/>
              </a:rPr>
              <a:t>First layer: </a:t>
            </a:r>
            <a:r>
              <a:rPr lang="en-GB" u="none" dirty="0">
                <a:latin typeface="Arial" pitchFamily="34" charset="0"/>
                <a:cs typeface="Arial" pitchFamily="34" charset="0"/>
              </a:rPr>
              <a:t>Basic Descriptive Epidemiology</a:t>
            </a:r>
          </a:p>
          <a:p>
            <a:pPr algn="l">
              <a:spcBef>
                <a:spcPct val="50000"/>
              </a:spcBef>
            </a:pPr>
            <a:r>
              <a:rPr lang="en-GB" u="none" dirty="0">
                <a:latin typeface="Arial" pitchFamily="34" charset="0"/>
                <a:cs typeface="Arial" pitchFamily="34" charset="0"/>
              </a:rPr>
              <a:t>Time, Place, and Person</a:t>
            </a:r>
            <a:endParaRPr lang="it-IT" u="none" noProof="1">
              <a:latin typeface="Arial" pitchFamily="34" charset="0"/>
              <a:cs typeface="Arial" pitchFamily="34" charset="0"/>
            </a:endParaRPr>
          </a:p>
        </p:txBody>
      </p:sp>
    </p:spTree>
    <p:extLst>
      <p:ext uri="{BB962C8B-B14F-4D97-AF65-F5344CB8AC3E}">
        <p14:creationId xmlns:p14="http://schemas.microsoft.com/office/powerpoint/2010/main" val="31579067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70305" y="3158970"/>
            <a:ext cx="6570730" cy="1215135"/>
          </a:xfrm>
          <a:ln w="28575">
            <a:solidFill>
              <a:schemeClr val="tx1"/>
            </a:solidFill>
          </a:ln>
        </p:spPr>
        <p:txBody>
          <a:bodyPr/>
          <a:lstStyle/>
          <a:p>
            <a:pPr marL="0" indent="0">
              <a:buNone/>
            </a:pPr>
            <a:r>
              <a:rPr lang="en-GB" sz="1800" dirty="0" smtClean="0"/>
              <a:t>IN THE FOLLOWING SLIDES </a:t>
            </a:r>
            <a:r>
              <a:rPr lang="en-GB" sz="1800" dirty="0" smtClean="0"/>
              <a:t>SOME </a:t>
            </a:r>
            <a:r>
              <a:rPr lang="en-GB" sz="1800" dirty="0" smtClean="0"/>
              <a:t>OF THE ITEMS FROM THE THIRD LAYER ARE DESCRIBED IN MORE DETAIL WITH SOME OF THE QUESTIONS TO CONSIDER WHEN ANALYSING THE BROADER CONTEXT OF AN EVENT</a:t>
            </a:r>
            <a:endParaRPr lang="en-GB" sz="1800" dirty="0"/>
          </a:p>
        </p:txBody>
      </p:sp>
    </p:spTree>
    <p:extLst>
      <p:ext uri="{BB962C8B-B14F-4D97-AF65-F5344CB8AC3E}">
        <p14:creationId xmlns:p14="http://schemas.microsoft.com/office/powerpoint/2010/main" val="9926081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en-GB" sz="1800" b="1" u="none" dirty="0" smtClean="0">
                <a:solidFill>
                  <a:srgbClr val="69AE23"/>
                </a:solidFill>
                <a:latin typeface="Arial" pitchFamily="34" charset="0"/>
                <a:cs typeface="Arial" pitchFamily="34" charset="0"/>
              </a:rPr>
              <a:t>Political </a:t>
            </a:r>
            <a:r>
              <a:rPr lang="en-GB" sz="1800" b="1" u="none" smtClean="0">
                <a:solidFill>
                  <a:srgbClr val="69AE23"/>
                </a:solidFill>
                <a:latin typeface="Arial" pitchFamily="34" charset="0"/>
                <a:cs typeface="Arial" pitchFamily="34" charset="0"/>
              </a:rPr>
              <a:t>and Economical </a:t>
            </a:r>
            <a:r>
              <a:rPr lang="en-GB" sz="1800" b="1" u="none" dirty="0" smtClean="0">
                <a:solidFill>
                  <a:srgbClr val="69AE23"/>
                </a:solidFill>
                <a:latin typeface="Arial" pitchFamily="34" charset="0"/>
                <a:cs typeface="Arial" pitchFamily="34" charset="0"/>
              </a:rPr>
              <a:t>dimension</a:t>
            </a:r>
            <a:endParaRPr lang="it-IT" sz="1800" b="1" u="none" noProof="1" smtClean="0">
              <a:solidFill>
                <a:srgbClr val="69AE23"/>
              </a:solidFill>
              <a:latin typeface="Arial" pitchFamily="34" charset="0"/>
              <a:cs typeface="Arial" pitchFamily="34" charset="0"/>
            </a:endParaRPr>
          </a:p>
        </p:txBody>
      </p:sp>
      <p:sp>
        <p:nvSpPr>
          <p:cNvPr id="5" name="Content Placeholder 2"/>
          <p:cNvSpPr txBox="1">
            <a:spLocks/>
          </p:cNvSpPr>
          <p:nvPr/>
        </p:nvSpPr>
        <p:spPr>
          <a:xfrm>
            <a:off x="810165" y="1514290"/>
            <a:ext cx="8496300" cy="4451720"/>
          </a:xfrm>
          <a:prstGeom prst="rect">
            <a:avLst/>
          </a:prstGeom>
        </p:spPr>
        <p:txBody>
          <a:bodyPr/>
          <a:lstStyle/>
          <a:p>
            <a:pPr lvl="0" algn="l" defTabSz="820738" eaLnBrk="0" hangingPunct="0">
              <a:lnSpc>
                <a:spcPct val="100000"/>
              </a:lnSpc>
              <a:spcBef>
                <a:spcPct val="50000"/>
              </a:spcBef>
              <a:buClr>
                <a:srgbClr val="B22C1B"/>
              </a:buClr>
              <a:buSzPct val="80000"/>
              <a:tabLst>
                <a:tab pos="341313" algn="l"/>
                <a:tab pos="1150938" algn="l"/>
              </a:tabLst>
              <a:defRPr/>
            </a:pPr>
            <a:r>
              <a:rPr lang="en-US" u="none" dirty="0" smtClean="0">
                <a:latin typeface="Arial" charset="0"/>
                <a:cs typeface="Times New Roman" pitchFamily="18" charset="0"/>
              </a:rPr>
              <a:t>Political </a:t>
            </a:r>
            <a:r>
              <a:rPr lang="en-US" u="none" dirty="0">
                <a:latin typeface="Arial" charset="0"/>
                <a:cs typeface="Times New Roman" pitchFamily="18" charset="0"/>
              </a:rPr>
              <a:t>and security instability </a:t>
            </a:r>
            <a:r>
              <a:rPr lang="en-US" u="none" dirty="0">
                <a:solidFill>
                  <a:srgbClr val="000000"/>
                </a:solidFill>
                <a:latin typeface="Arial" charset="0"/>
                <a:cs typeface="Times New Roman" pitchFamily="18" charset="0"/>
              </a:rPr>
              <a:t>can weaken </a:t>
            </a:r>
            <a:r>
              <a:rPr lang="en-US" u="none" dirty="0" smtClean="0">
                <a:solidFill>
                  <a:srgbClr val="000000"/>
                </a:solidFill>
                <a:latin typeface="Arial" charset="0"/>
                <a:cs typeface="Times New Roman" pitchFamily="18" charset="0"/>
              </a:rPr>
              <a:t>populations </a:t>
            </a:r>
            <a:r>
              <a:rPr lang="en-US" u="none" dirty="0">
                <a:solidFill>
                  <a:srgbClr val="000000"/>
                </a:solidFill>
                <a:latin typeface="Arial" charset="0"/>
                <a:cs typeface="Times New Roman" pitchFamily="18" charset="0"/>
              </a:rPr>
              <a:t>and </a:t>
            </a:r>
            <a:r>
              <a:rPr lang="en-US" u="none" dirty="0" smtClean="0">
                <a:solidFill>
                  <a:srgbClr val="000000"/>
                </a:solidFill>
                <a:latin typeface="Arial" charset="0"/>
                <a:cs typeface="Times New Roman" pitchFamily="18" charset="0"/>
              </a:rPr>
              <a:t>their </a:t>
            </a:r>
            <a:r>
              <a:rPr lang="en-US" u="none" dirty="0">
                <a:solidFill>
                  <a:srgbClr val="000000"/>
                </a:solidFill>
                <a:latin typeface="Arial" charset="0"/>
                <a:cs typeface="Times New Roman" pitchFamily="18" charset="0"/>
              </a:rPr>
              <a:t>response to </a:t>
            </a:r>
            <a:r>
              <a:rPr lang="en-US" u="none" dirty="0" smtClean="0">
                <a:solidFill>
                  <a:srgbClr val="000000"/>
                </a:solidFill>
                <a:latin typeface="Arial" charset="0"/>
                <a:cs typeface="Times New Roman" pitchFamily="18" charset="0"/>
              </a:rPr>
              <a:t>an outbreak. </a:t>
            </a:r>
          </a:p>
          <a:p>
            <a:pPr lvl="0" algn="l" defTabSz="820738" eaLnBrk="0" hangingPunct="0">
              <a:lnSpc>
                <a:spcPct val="100000"/>
              </a:lnSpc>
              <a:spcBef>
                <a:spcPct val="50000"/>
              </a:spcBef>
              <a:buClr>
                <a:srgbClr val="B22C1B"/>
              </a:buClr>
              <a:buSzPct val="80000"/>
              <a:tabLst>
                <a:tab pos="341313" algn="l"/>
                <a:tab pos="1150938" algn="l"/>
              </a:tabLst>
              <a:defRPr/>
            </a:pPr>
            <a:r>
              <a:rPr lang="en-US" u="none" dirty="0" smtClean="0">
                <a:solidFill>
                  <a:srgbClr val="000000"/>
                </a:solidFill>
                <a:latin typeface="Arial" charset="0"/>
                <a:cs typeface="Times New Roman" pitchFamily="18" charset="0"/>
              </a:rPr>
              <a:t>EI </a:t>
            </a:r>
            <a:r>
              <a:rPr lang="en-US" u="none" dirty="0">
                <a:solidFill>
                  <a:srgbClr val="000000"/>
                </a:solidFill>
                <a:latin typeface="Arial" charset="0"/>
                <a:cs typeface="Times New Roman" pitchFamily="18" charset="0"/>
              </a:rPr>
              <a:t>process should assess the political </a:t>
            </a:r>
            <a:r>
              <a:rPr lang="en-US" u="none" dirty="0" smtClean="0">
                <a:solidFill>
                  <a:srgbClr val="000000"/>
                </a:solidFill>
                <a:latin typeface="Arial" charset="0"/>
                <a:cs typeface="Times New Roman" pitchFamily="18" charset="0"/>
              </a:rPr>
              <a:t>and economical context </a:t>
            </a:r>
            <a:r>
              <a:rPr lang="en-US" u="none" dirty="0">
                <a:solidFill>
                  <a:srgbClr val="000000"/>
                </a:solidFill>
                <a:latin typeface="Arial" charset="0"/>
                <a:cs typeface="Times New Roman" pitchFamily="18" charset="0"/>
              </a:rPr>
              <a:t>where the event is occurring. </a:t>
            </a:r>
          </a:p>
          <a:p>
            <a:pPr lvl="0" algn="l" defTabSz="820738" eaLnBrk="0" hangingPunct="0">
              <a:lnSpc>
                <a:spcPct val="100000"/>
              </a:lnSpc>
              <a:spcBef>
                <a:spcPct val="50000"/>
              </a:spcBef>
              <a:buClr>
                <a:srgbClr val="B22C1B"/>
              </a:buClr>
              <a:buSzPct val="80000"/>
              <a:tabLst>
                <a:tab pos="341313" algn="l"/>
                <a:tab pos="1150938" algn="l"/>
              </a:tabLst>
              <a:defRPr/>
            </a:pPr>
            <a:endParaRPr lang="en-US" u="none" dirty="0">
              <a:latin typeface="+mn-lt"/>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r>
              <a:rPr lang="en-US" u="none" dirty="0">
                <a:latin typeface="+mn-lt"/>
                <a:cs typeface="Times New Roman" pitchFamily="18" charset="0"/>
              </a:rPr>
              <a:t>The analysis should consider the following questions:</a:t>
            </a:r>
          </a:p>
          <a:p>
            <a:pPr marL="171450" marR="0" lvl="0" indent="-1714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u="none" dirty="0">
                <a:latin typeface="+mn-lt"/>
                <a:cs typeface="Times New Roman" pitchFamily="18" charset="0"/>
              </a:rPr>
              <a:t>Is there any political event that can impact the population? </a:t>
            </a:r>
          </a:p>
          <a:p>
            <a:pPr marL="171450"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GB" u="none" dirty="0">
                <a:latin typeface="+mn-lt"/>
                <a:cs typeface="Times New Roman" pitchFamily="18" charset="0"/>
              </a:rPr>
              <a:t>What is the economical  situation of the country? </a:t>
            </a:r>
          </a:p>
          <a:p>
            <a:pPr marL="171450"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GB" u="none" dirty="0">
                <a:latin typeface="+mn-lt"/>
                <a:cs typeface="Times New Roman" pitchFamily="18" charset="0"/>
              </a:rPr>
              <a:t>What is the political and economical impact on the affected population?</a:t>
            </a:r>
          </a:p>
          <a:p>
            <a:pPr marL="171450" marR="0" lvl="0" indent="-1714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u="none" dirty="0">
                <a:latin typeface="+mn-lt"/>
                <a:cs typeface="Times New Roman" pitchFamily="18" charset="0"/>
              </a:rPr>
              <a:t>Might there be population movement across the areas where an event has been detected?</a:t>
            </a:r>
          </a:p>
          <a:p>
            <a:pPr marL="171450" marR="0" lvl="0" indent="-1714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u="none" dirty="0">
                <a:latin typeface="+mn-lt"/>
                <a:cs typeface="Times New Roman" pitchFamily="18" charset="0"/>
              </a:rPr>
              <a:t>Can the event spread to neighboring countries due to population movement?</a:t>
            </a:r>
          </a:p>
          <a:p>
            <a:pPr marL="171450" marR="0" lvl="0" indent="-1714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en-US" u="none" dirty="0">
                <a:latin typeface="+mn-lt"/>
                <a:cs typeface="Times New Roman" pitchFamily="18" charset="0"/>
              </a:rPr>
              <a:t>Are there security issues that may impact detection of further cases and response measures?</a:t>
            </a:r>
          </a:p>
          <a:p>
            <a:pPr lvl="0" algn="l" defTabSz="820738" eaLnBrk="0" hangingPunct="0">
              <a:lnSpc>
                <a:spcPct val="100000"/>
              </a:lnSpc>
              <a:spcBef>
                <a:spcPct val="50000"/>
              </a:spcBef>
              <a:buClr>
                <a:srgbClr val="B22C1B"/>
              </a:buClr>
              <a:buSzPct val="80000"/>
              <a:tabLst>
                <a:tab pos="341313" algn="l"/>
                <a:tab pos="1150938" algn="l"/>
              </a:tabLst>
              <a:defRPr/>
            </a:pPr>
            <a:endParaRPr lang="en-GB" b="1" u="none" dirty="0">
              <a:latin typeface="+mn-lt"/>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endParaRPr lang="en-GB" u="none" dirty="0">
              <a:latin typeface="+mn-lt"/>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170&quot;&gt;&lt;/object&gt;&lt;object type=&quot;2&quot; unique_id=&quot;10171&quot;&gt;&lt;object type=&quot;3&quot; unique_id=&quot;10172&quot;&gt;&lt;property id=&quot;20148&quot; value=&quot;5&quot;/&gt;&lt;property id=&quot;20300&quot; value=&quot;Slide 1&quot;/&gt;&lt;property id=&quot;20307&quot; value=&quot;296&quot;/&gt;&lt;/object&gt;&lt;object type=&quot;3&quot; unique_id=&quot;10173&quot;&gt;&lt;property id=&quot;20148&quot; value=&quot;5&quot;/&gt;&lt;property id=&quot;20300&quot; value=&quot;Slide 2&quot;/&gt;&lt;property id=&quot;20307&quot; value=&quot;267&quot;/&gt;&lt;/object&gt;&lt;object type=&quot;3&quot; unique_id=&quot;10174&quot;&gt;&lt;property id=&quot;20148&quot; value=&quot;5&quot;/&gt;&lt;property id=&quot;20300&quot; value=&quot;Slide 3&quot;/&gt;&lt;property id=&quot;20307&quot; value=&quot;292&quot;/&gt;&lt;/object&gt;&lt;object type=&quot;3&quot; unique_id=&quot;10175&quot;&gt;&lt;property id=&quot;20148&quot; value=&quot;5&quot;/&gt;&lt;property id=&quot;20300&quot; value=&quot;Slide 4&quot;/&gt;&lt;property id=&quot;20307&quot; value=&quot;290&quot;/&gt;&lt;/object&gt;&lt;object type=&quot;3&quot; unique_id=&quot;10176&quot;&gt;&lt;property id=&quot;20148&quot; value=&quot;5&quot;/&gt;&lt;property id=&quot;20300&quot; value=&quot;Slide 5&quot;/&gt;&lt;property id=&quot;20307&quot; value=&quot;293&quot;/&gt;&lt;/object&gt;&lt;object type=&quot;3&quot; unique_id=&quot;10177&quot;&gt;&lt;property id=&quot;20148&quot; value=&quot;5&quot;/&gt;&lt;property id=&quot;20300&quot; value=&quot;Slide 6&quot;/&gt;&lt;property id=&quot;20307&quot; value=&quot;294&quot;/&gt;&lt;/object&gt;&lt;object type=&quot;3&quot; unique_id=&quot;10178&quot;&gt;&lt;property id=&quot;20148&quot; value=&quot;5&quot;/&gt;&lt;property id=&quot;20300&quot; value=&quot;Slide 7&quot;/&gt;&lt;property id=&quot;20307&quot; value=&quot;298&quot;/&gt;&lt;/object&gt;&lt;object type=&quot;3&quot; unique_id=&quot;10179&quot;&gt;&lt;property id=&quot;20148&quot; value=&quot;5&quot;/&gt;&lt;property id=&quot;20300&quot; value=&quot;Slide 8&quot;/&gt;&lt;property id=&quot;20307&quot; value=&quot;295&quot;/&gt;&lt;/object&gt;&lt;object type=&quot;3&quot; unique_id=&quot;10180&quot;&gt;&lt;property id=&quot;20148&quot; value=&quot;5&quot;/&gt;&lt;property id=&quot;20300&quot; value=&quot;Slide 9&quot;/&gt;&lt;property id=&quot;20307&quot; value=&quot;281&quot;/&gt;&lt;/object&gt;&lt;object type=&quot;3&quot; unique_id=&quot;10181&quot;&gt;&lt;property id=&quot;20148&quot; value=&quot;5&quot;/&gt;&lt;property id=&quot;20300&quot; value=&quot;Slide 10&quot;/&gt;&lt;property id=&quot;20307&quot; value=&quot;297&quot;/&gt;&lt;/object&gt;&lt;/object&gt;&lt;/object&gt;&lt;/database&gt;"/>
</p:tagLst>
</file>

<file path=ppt/theme/theme1.xml><?xml version="1.0" encoding="utf-8"?>
<a:theme xmlns:a="http://schemas.openxmlformats.org/drawingml/2006/main" name="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Props1.xml><?xml version="1.0" encoding="utf-8"?>
<ds:datastoreItem xmlns:ds="http://schemas.openxmlformats.org/officeDocument/2006/customXml" ds:itemID="{93A7E49E-4AAA-4CCE-B439-EF1C501E9B24}">
  <ds:schemaRefs>
    <ds:schemaRef ds:uri="http://schemas.microsoft.com/sharepoint/events"/>
  </ds:schemaRefs>
</ds:datastoreItem>
</file>

<file path=customXml/itemProps2.xml><?xml version="1.0" encoding="utf-8"?>
<ds:datastoreItem xmlns:ds="http://schemas.openxmlformats.org/officeDocument/2006/customXml" ds:itemID="{A58AD0EF-1909-4454-B7FC-6E438D8C32A9}"/>
</file>

<file path=customXml/itemProps3.xml><?xml version="1.0" encoding="utf-8"?>
<ds:datastoreItem xmlns:ds="http://schemas.openxmlformats.org/officeDocument/2006/customXml" ds:itemID="{AE900251-DD30-411C-9361-761CCB6B9FCB}">
  <ds:schemaRefs>
    <ds:schemaRef ds:uri="http://schemas.microsoft.com/office/2006/metadata/properties"/>
    <ds:schemaRef ds:uri="d23a570b-d7a9-49ca-a34c-8afb8206b4bf"/>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5c728178-6efc-4233-8faf-5837ddb4420c"/>
    <ds:schemaRef ds:uri="376727eb-354b-45e4-998d-f84ea079474e"/>
    <ds:schemaRef ds:uri="http://purl.org/dc/elements/1.1/"/>
    <ds:schemaRef ds:uri="32fd28f3-eb5c-4ffb-b88d-54039670de2a"/>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6589</TotalTime>
  <Words>4503</Words>
  <Application>Microsoft Office PowerPoint</Application>
  <PresentationFormat>Custom</PresentationFormat>
  <Paragraphs>383</Paragraphs>
  <Slides>23</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AdobeCorpID MyriadRg</vt:lpstr>
      <vt:lpstr>Arial</vt:lpstr>
      <vt:lpstr>Calibri</vt:lpstr>
      <vt:lpstr>MetaPro-Black</vt:lpstr>
      <vt:lpstr>Microsoft Sans Serif</vt:lpstr>
      <vt:lpstr>Tahoma</vt:lpstr>
      <vt:lpstr>Times New Roman</vt:lpstr>
      <vt:lpstr>Wingdings</vt:lpstr>
      <vt:lpstr>Layers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Simulware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SIMULWARE PER GENERALI</dc:title>
  <dc:subject>Not specified</dc:subject>
  <dc:creator>Marco</dc:creator>
  <cp:lastModifiedBy>Grazina Mirinaviciute</cp:lastModifiedBy>
  <cp:revision>1002</cp:revision>
  <dcterms:created xsi:type="dcterms:W3CDTF">2006-11-17T14:43:15Z</dcterms:created>
  <dcterms:modified xsi:type="dcterms:W3CDTF">2020-12-08T10:25:20Z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_dlc_DocId">
    <vt:lpwstr>DOI1007-2079432915-146</vt:lpwstr>
  </property>
  <property fmtid="{D5CDD505-2E9C-101B-9397-08002B2CF9AE}" pid="4" name="_dlc_DocIdUrl">
    <vt:lpwstr>http://dms.ecdcnet.europa.eu/sites/projects/prodmgmt/hsi/_layouts/15/DocIdRedir.aspx?ID=DOI1007-2079432915-146, DOI1007-2079432915-146</vt:lpwstr>
  </property>
  <property fmtid="{D5CDD505-2E9C-101B-9397-08002B2CF9AE}" pid="5" name="_dlc_DocIdItemGuid">
    <vt:lpwstr>943400b2-68a2-488d-9553-b0d15a6f3e60</vt:lpwstr>
  </property>
  <property fmtid="{D5CDD505-2E9C-101B-9397-08002B2CF9AE}" pid="6" name="TaxKeyword">
    <vt:lpwstr/>
  </property>
  <property fmtid="{D5CDD505-2E9C-101B-9397-08002B2CF9AE}" pid="7" name="ECDC_DMS_Organization">
    <vt:lpwstr>588;#Epidemic Intelligence|14e38dbb-bccc-4c34-ac2f-9f24d991c96d</vt:lpwstr>
  </property>
  <property fmtid="{D5CDD505-2E9C-101B-9397-08002B2CF9AE}" pid="8" name="ECDC_DMS_MIS_Activity_code">
    <vt:lpwstr/>
  </property>
  <property fmtid="{D5CDD505-2E9C-101B-9397-08002B2CF9AE}" pid="9" name="ECDC_DMS_Project">
    <vt:lpwstr>11776;#EU Health Security Initiative programme|25306b6b-39ac-41be-90ab-12f9725e9391</vt:lpwstr>
  </property>
  <property fmtid="{D5CDD505-2E9C-101B-9397-08002B2CF9AE}" pid="10" name="ECDC_Subject_what">
    <vt:lpwstr>124;#epidemic intelligence|ad1f1585-b938-4db1-992a-8af3e2bf831f</vt:lpwstr>
  </property>
  <property fmtid="{D5CDD505-2E9C-101B-9397-08002B2CF9AE}" pid="11" name="ECDC_DMS_Epi_and_Emergency_Document_Type">
    <vt:lpwstr>1961;#Presentation|ccbe1f80-b171-4140-9ee7-571d78063fb6</vt:lpwstr>
  </property>
  <property fmtid="{D5CDD505-2E9C-101B-9397-08002B2CF9AE}" pid="12" name="edrm_document_typeTaxHTField0">
    <vt:lpwstr>Not specified|581b895d-77e9-46ec-8c5e-850161f4a515</vt:lpwstr>
  </property>
  <property fmtid="{D5CDD505-2E9C-101B-9397-08002B2CF9AE}" pid="13" name="edrm_functionTaxHTField0">
    <vt:lpwstr>Not specified|92bcb685-885a-40ff-9744-3825164b3c86</vt:lpwstr>
  </property>
  <property fmtid="{D5CDD505-2E9C-101B-9397-08002B2CF9AE}" pid="14" name="edrm_statusTaxHTField0">
    <vt:lpwstr>Draft|210dfa89-0dc2-4261-944c-0ccc26c12bbd</vt:lpwstr>
  </property>
  <property fmtid="{D5CDD505-2E9C-101B-9397-08002B2CF9AE}" pid="15" name="edrm_diseaseTaxHTField0">
    <vt:lpwstr>Not specified|bad72cf5-edc4-4bad-9035-f5ac84acbef6</vt:lpwstr>
  </property>
  <property fmtid="{D5CDD505-2E9C-101B-9397-08002B2CF9AE}" pid="16" name="edrm_securityTaxHTField0">
    <vt:lpwstr>Restricted:Internal|caa52167-d17e-46dd-9322-12d83d57eefa</vt:lpwstr>
  </property>
  <property fmtid="{D5CDD505-2E9C-101B-9397-08002B2CF9AE}" pid="17" name="edrm_languageTaxHTField0">
    <vt:lpwstr>English|f0d96333-3b15-448d-bec3-c97f3b65cb2d</vt:lpwstr>
  </property>
  <property fmtid="{D5CDD505-2E9C-101B-9397-08002B2CF9AE}" pid="18" name="edrm_function">
    <vt:lpwstr>2365;#Not specified|92bcb685-885a-40ff-9744-3825164b3c86</vt:lpwstr>
  </property>
  <property fmtid="{D5CDD505-2E9C-101B-9397-08002B2CF9AE}" pid="19" name="edrm_document_type">
    <vt:lpwstr>2364;#Not specified|581b895d-77e9-46ec-8c5e-850161f4a515</vt:lpwstr>
  </property>
  <property fmtid="{D5CDD505-2E9C-101B-9397-08002B2CF9AE}" pid="20" name="edrm_status">
    <vt:lpwstr>2363;#Draft|210dfa89-0dc2-4261-944c-0ccc26c12bbd</vt:lpwstr>
  </property>
  <property fmtid="{D5CDD505-2E9C-101B-9397-08002B2CF9AE}" pid="21" name="edrm_entityTaxHTField0">
    <vt:lpwstr>Surveillance and Response Support Unit|be4aac37-b6fa-4b86-b0a4-9a97852a8676</vt:lpwstr>
  </property>
  <property fmtid="{D5CDD505-2E9C-101B-9397-08002B2CF9AE}" pid="22" name="edrm_disease">
    <vt:lpwstr>2366;#Not specified|bad72cf5-edc4-4bad-9035-f5ac84acbef6</vt:lpwstr>
  </property>
  <property fmtid="{D5CDD505-2E9C-101B-9397-08002B2CF9AE}" pid="23" name="edrm_security">
    <vt:lpwstr>2367;#Restricted:Internal|caa52167-d17e-46dd-9322-12d83d57eefa</vt:lpwstr>
  </property>
  <property fmtid="{D5CDD505-2E9C-101B-9397-08002B2CF9AE}" pid="24" name="edrm_language">
    <vt:lpwstr>2379;#English|f0d96333-3b15-448d-bec3-c97f3b65cb2d</vt:lpwstr>
  </property>
  <property fmtid="{D5CDD505-2E9C-101B-9397-08002B2CF9AE}" pid="25" name="edrm_entity">
    <vt:lpwstr>2380;#Surveillance and Response Support Unit|be4aac37-b6fa-4b86-b0a4-9a97852a8676</vt:lpwstr>
  </property>
  <property fmtid="{D5CDD505-2E9C-101B-9397-08002B2CF9AE}" pid="26" name="ECDC_DMS_Project0">
    <vt:lpwstr/>
  </property>
  <property fmtid="{D5CDD505-2E9C-101B-9397-08002B2CF9AE}" pid="27" name="ECDC_DMS_Organization0">
    <vt:lpwstr>Epidemic Intelligence|14e38dbb-bccc-4c34-ac2f-9f24d991c96d</vt:lpwstr>
  </property>
  <property fmtid="{D5CDD505-2E9C-101B-9397-08002B2CF9AE}" pid="28" name="ECDC_DMS_Group">
    <vt:lpwstr>Epidemic Intelligence</vt:lpwstr>
  </property>
  <property fmtid="{D5CDD505-2E9C-101B-9397-08002B2CF9AE}" pid="29" name="ECDC_DMS_Epi_and_Emergency_Document_Type0">
    <vt:lpwstr>Presentation|ccbe1f80-b171-4140-9ee7-571d78063fb6</vt:lpwstr>
  </property>
  <property fmtid="{D5CDD505-2E9C-101B-9397-08002B2CF9AE}" pid="30" name="ECDC_DMS_MIS_Activity_code0">
    <vt:lpwstr/>
  </property>
  <property fmtid="{D5CDD505-2E9C-101B-9397-08002B2CF9AE}" pid="31" name="edrm_institution">
    <vt:lpwstr/>
  </property>
  <property fmtid="{D5CDD505-2E9C-101B-9397-08002B2CF9AE}" pid="32" name="edrm_spatial">
    <vt:lpwstr/>
  </property>
  <property fmtid="{D5CDD505-2E9C-101B-9397-08002B2CF9AE}" pid="33" name="ECDC_DMS_Section">
    <vt:lpwstr>Epidemic Intelligence and Response</vt:lpwstr>
  </property>
  <property fmtid="{D5CDD505-2E9C-101B-9397-08002B2CF9AE}" pid="34" name="ECDC_DMS_Author">
    <vt:lpwstr>491</vt:lpwstr>
  </property>
  <property fmtid="{D5CDD505-2E9C-101B-9397-08002B2CF9AE}" pid="35" name="ECDC_Subject_whatTaxHTField0">
    <vt:lpwstr>epidemic intelligence|ad1f1585-b938-4db1-992a-8af3e2bf831f</vt:lpwstr>
  </property>
  <property fmtid="{D5CDD505-2E9C-101B-9397-08002B2CF9AE}" pid="36" name="ECDC_DMS_Document_Type_Product_Documentation">
    <vt:lpwstr>9559;#Non-Classified Project or Product Document|70fa46e0-bdd2-4182-98f7-a57178742ef5</vt:lpwstr>
  </property>
  <property fmtid="{D5CDD505-2E9C-101B-9397-08002B2CF9AE}" pid="37" name="DMS Product">
    <vt:lpwstr/>
  </property>
  <property fmtid="{D5CDD505-2E9C-101B-9397-08002B2CF9AE}" pid="38" name="ECDC_DMS_EDRM_Meeting_Code">
    <vt:lpwstr/>
  </property>
  <property fmtid="{D5CDD505-2E9C-101B-9397-08002B2CF9AE}" pid="39" name="ECDC_DMS_ITPROD_PORTFOLIO">
    <vt:lpwstr>8503;#DIR|d280b436-bc76-4c87-a7ad-b215a1406941</vt:lpwstr>
  </property>
  <property fmtid="{D5CDD505-2E9C-101B-9397-08002B2CF9AE}" pid="40" name="ECDC_DMS_ITPROD_YEAR">
    <vt:lpwstr/>
  </property>
</Properties>
</file>