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5" r:id="rId5"/>
  </p:sldMasterIdLst>
  <p:notesMasterIdLst>
    <p:notesMasterId r:id="rId20"/>
  </p:notesMasterIdLst>
  <p:sldIdLst>
    <p:sldId id="257" r:id="rId6"/>
    <p:sldId id="270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>
  <p:cmAuthor id="2" name="CDT" initials="CDT" lastIdx="1" clrIdx="0">
    <p:extLst>
      <p:ext uri="{19B8F6BF-5375-455C-9EA6-DF929625EA0E}">
        <p15:presenceInfo xmlns:p15="http://schemas.microsoft.com/office/powerpoint/2012/main" userId="CD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AE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45433" autoAdjust="0"/>
  </p:normalViewPr>
  <p:slideViewPr>
    <p:cSldViewPr snapToGrid="0">
      <p:cViewPr>
        <p:scale>
          <a:sx n="25" d="100"/>
          <a:sy n="25" d="100"/>
        </p:scale>
        <p:origin x="82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F6A85-AA71-4AE5-BED7-1F79A65A33DE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C11B8-9110-4A4D-965A-4FE5811411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326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dirty="0"/>
          </a:p>
        </p:txBody>
      </p:sp>
      <p:sp>
        <p:nvSpPr>
          <p:cNvPr id="2662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D69AFB-8D47-4EB5-B652-9EE217EAE72C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104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820738" rtl="1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None/>
              <a:tabLst>
                <a:tab pos="341313" algn="l"/>
                <a:tab pos="1150938" algn="l"/>
              </a:tabLst>
              <a:defRPr/>
            </a:pPr>
            <a:r>
              <a:rPr kumimoji="0" lang="ar-OM" b="0" i="0" u="none" strike="noStrike" cap="none" normalizeH="0" baseline="0" noProof="0">
                <a:ln>
                  <a:noFill/>
                </a:ln>
                <a:uLnTx/>
                <a:uFillTx/>
              </a:rPr>
              <a:t>تعتبر السرية جانبًا رئيسيًا يجب الالتزام به بحرص في الاتصالات. التحدي هو:</a:t>
            </a:r>
          </a:p>
          <a:p>
            <a:pPr marL="171450" marR="0" lvl="0" indent="-171450" algn="r" defTabSz="820738" rtl="1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 typeface="Calibri" panose="020F0502020204030204" pitchFamily="34" charset="0"/>
              <a:buChar char="­"/>
              <a:tabLst>
                <a:tab pos="341313" algn="l"/>
                <a:tab pos="1150938" algn="l"/>
              </a:tabLst>
              <a:defRPr/>
            </a:pPr>
            <a:r>
              <a:rPr kumimoji="0" lang="ar-OM" b="0" i="0" u="none" strike="noStrike" cap="none" normalizeH="0" baseline="0" noProof="0">
                <a:ln>
                  <a:noFill/>
                </a:ln>
                <a:uLnTx/>
                <a:uFillTx/>
              </a:rPr>
              <a:t> موازنة السرية مع متطلبات الشفافية،</a:t>
            </a:r>
          </a:p>
          <a:p>
            <a:pPr marL="171450" marR="0" lvl="0" indent="-171450" algn="r" defTabSz="820738" rtl="1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 typeface="Calibri" panose="020F0502020204030204" pitchFamily="34" charset="0"/>
              <a:buChar char="­"/>
              <a:tabLst>
                <a:tab pos="341313" algn="l"/>
                <a:tab pos="1150938" algn="l"/>
              </a:tabLst>
              <a:defRPr/>
            </a:pPr>
            <a:r>
              <a:rPr kumimoji="0" lang="ar-OM" b="0" i="0" u="none" strike="noStrike" cap="none" normalizeH="0" baseline="0" noProof="0">
                <a:ln>
                  <a:noFill/>
                </a:ln>
                <a:uLnTx/>
                <a:uFillTx/>
              </a:rPr>
              <a:t> موازنة جودة المعلومات مقابل سرعة النشر.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None/>
              <a:tabLst>
                <a:tab pos="341313" algn="l"/>
                <a:tab pos="1150938" algn="l"/>
              </a:tabLst>
              <a:defRPr/>
            </a:pPr>
            <a:endParaRPr lang="en-GB" dirty="0">
              <a:cs typeface="Times New Roman" pitchFamily="18" charset="0"/>
            </a:endParaRP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ar-OM"/>
              <a:t>للتواصل الكتابي، اذكر بوضوح ماهية المعلومات المتاحة للجمهور وماهية  المعلومات السرية/المقيدة</a:t>
            </a:r>
          </a:p>
          <a:p>
            <a:pPr marL="171450" indent="-17145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Font typeface="Arial" panose="020B0604020202020204" pitchFamily="34" charset="0"/>
              <a:buChar char="•"/>
              <a:tabLst>
                <a:tab pos="341313" algn="l"/>
                <a:tab pos="1150938" algn="l"/>
              </a:tabLst>
            </a:pPr>
            <a:r>
              <a:rPr lang="ar-OM"/>
              <a:t>حدد جمهورك المستهدف المقصود</a:t>
            </a:r>
          </a:p>
          <a:p>
            <a:pPr marL="171450" indent="-17145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Font typeface="Arial" panose="020B0604020202020204" pitchFamily="34" charset="0"/>
              <a:buChar char="•"/>
              <a:tabLst>
                <a:tab pos="341313" algn="l"/>
                <a:tab pos="1150938" algn="l"/>
              </a:tabLst>
            </a:pPr>
            <a:r>
              <a:rPr lang="ar-OM"/>
              <a:t>اذكر مصادرك ومراجعك</a:t>
            </a:r>
          </a:p>
          <a:p>
            <a:pPr marL="171450" indent="-17145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Font typeface="Arial" panose="020B0604020202020204" pitchFamily="34" charset="0"/>
              <a:buChar char="•"/>
              <a:tabLst>
                <a:tab pos="341313" algn="l"/>
                <a:tab pos="1150938" algn="l"/>
              </a:tabLst>
            </a:pPr>
            <a:r>
              <a:rPr lang="ar-OM"/>
              <a:t>إذا كانت هناك معلومات حساسة، فاطلب إذنًا مسبقًا من أصحاب المصلحة المعنيين قبل النشر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None/>
              <a:tabLst>
                <a:tab pos="341313" algn="l"/>
                <a:tab pos="1150938" algn="l"/>
              </a:tabLst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ar-OM"/>
              <a:t>فيما يتعلق بحماية البيانات الشخصية:</a:t>
            </a:r>
          </a:p>
          <a:p>
            <a:pPr marL="171450" indent="-17145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Font typeface="Arial" panose="020B0604020202020204" pitchFamily="34" charset="0"/>
              <a:buChar char="•"/>
              <a:tabLst>
                <a:tab pos="341313" algn="l"/>
                <a:tab pos="1150938" algn="l"/>
              </a:tabLst>
            </a:pPr>
            <a:r>
              <a:rPr lang="ar-OM"/>
              <a:t> يجب ألا يكون هناك أي معلومات قد تحدد هوية المرضى أو الأفراد</a:t>
            </a:r>
          </a:p>
          <a:p>
            <a:pPr marL="171450" indent="-17145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Font typeface="Arial" panose="020B0604020202020204" pitchFamily="34" charset="0"/>
              <a:buChar char="•"/>
              <a:tabLst>
                <a:tab pos="341313" algn="l"/>
                <a:tab pos="1150938" algn="l"/>
              </a:tabLst>
            </a:pPr>
            <a:r>
              <a:rPr lang="ar-OM"/>
              <a:t>لتبادل البيانات الشخصية، على سبيل المثال في سياق تتبع جهة الاتصال، استخدم منصات مقيدة بمضامين انتقائية.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None/>
              <a:tabLst>
                <a:tab pos="341313" algn="l"/>
                <a:tab pos="1150938" algn="l"/>
              </a:tabLst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855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ar-OM"/>
              <a:t>اعمل جنبًا إلى جنب مع فريق الاتصالات في مؤسستك</a:t>
            </a:r>
          </a:p>
          <a:p>
            <a:r>
              <a:rPr lang="ar-OM"/>
              <a:t>اتخاذ قرار بشأن روتين الاتصالات، مع مخرجات منتظمة لتحتفظ بانتباه جمهورك.</a:t>
            </a:r>
          </a:p>
          <a:p>
            <a:endParaRPr lang="en-GB" dirty="0"/>
          </a:p>
          <a:p>
            <a:r>
              <a:rPr lang="ar-OM"/>
              <a:t>على سبيل المثال، يمكنك اتباع مخطط الاتصالات التالي: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ar-OM"/>
              <a:t> إعداد النشرة اليومية والمنشورات اليومية على وسائل التواصل الاجتماعي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ar-OM"/>
              <a:t> إنتاج النشرة الأسبوعية، مقيدة و/أو عامة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ar-OM"/>
              <a:t> تحديث الحالة الوبائية على صفحات الويب يوميًا أو أسبوعيًا أو شهريًا.</a:t>
            </a:r>
          </a:p>
          <a:p>
            <a:endParaRPr lang="en-GB" dirty="0"/>
          </a:p>
          <a:p>
            <a:r>
              <a:rPr lang="ar-OM"/>
              <a:t>يمكن الإعلان عن كل منشور أو تسليط الضوء عليه باستخدام وسائل التواصل الاجتماعي.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C11B8-9110-4A4D-965A-4FE5811411C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5035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GB" dirty="0"/>
          </a:p>
          <a:p>
            <a:pPr eaLnBrk="1" hangingPunct="1"/>
            <a:r>
              <a:rPr lang="ar-OM"/>
              <a:t>فيما يلي بعض الأمثلة على مخرجات المركز الأوروبي: التغريدات والتقييمات السريعة للمخاطر والنشرات اليومية والأسبوعية وتحديثات الحالة الوبائية على موقع المركز الأوروبي والخرائط والرسوم البيانية العالمية.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76945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76DB0A-FDBE-4127-BC25-FA8B00502731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ar-OM" sz="1000" noProof="1"/>
              <a:t>في هذه الوحدة تعلمنا:</a:t>
            </a:r>
          </a:p>
          <a:p>
            <a:pPr eaLnBrk="1" hangingPunct="1">
              <a:defRPr/>
            </a:pPr>
            <a:endParaRPr lang="en-GB" sz="1000" noProof="1"/>
          </a:p>
          <a:p>
            <a:pPr eaLnBrk="1" hangingPunct="1">
              <a:defRPr/>
            </a:pPr>
            <a:r>
              <a:rPr lang="ar-OM" sz="1000" noProof="1"/>
              <a:t> كيفية تعريف اتصالات الاستخبارات الوبائية</a:t>
            </a:r>
          </a:p>
          <a:p>
            <a:pPr eaLnBrk="1" hangingPunct="1">
              <a:defRPr/>
            </a:pPr>
            <a:r>
              <a:rPr lang="ar-OM" sz="1000" noProof="1"/>
              <a:t>إطار عمل الاتصالات</a:t>
            </a:r>
          </a:p>
          <a:p>
            <a:pPr eaLnBrk="1" hangingPunct="1">
              <a:defRPr/>
            </a:pPr>
            <a:r>
              <a:rPr lang="ar-OM" sz="1000" noProof="1"/>
              <a:t>الخطوات الرئيسية للاتصالات</a:t>
            </a:r>
          </a:p>
          <a:p>
            <a:pPr eaLnBrk="1" hangingPunct="1">
              <a:defRPr/>
            </a:pPr>
            <a:r>
              <a:rPr lang="ar-OM" sz="1000" noProof="1"/>
              <a:t>الجماهير المستهدفة</a:t>
            </a:r>
          </a:p>
          <a:p>
            <a:pPr eaLnBrk="1" hangingPunct="1">
              <a:defRPr/>
            </a:pPr>
            <a:r>
              <a:rPr lang="ar-OM" sz="1000" noProof="1"/>
              <a:t>القواعد الأساسية للاتصالات</a:t>
            </a:r>
          </a:p>
          <a:p>
            <a:pPr eaLnBrk="1" hangingPunct="1">
              <a:defRPr/>
            </a:pPr>
            <a:r>
              <a:rPr lang="ar-OM" sz="1000" noProof="1"/>
              <a:t>أهمية السرية</a:t>
            </a:r>
          </a:p>
          <a:p>
            <a:pPr eaLnBrk="1" hangingPunct="1">
              <a:defRPr/>
            </a:pPr>
            <a:r>
              <a:rPr lang="ar-OM" sz="1000" noProof="1"/>
              <a:t>مخرجات الاتصالات</a:t>
            </a:r>
          </a:p>
          <a:p>
            <a:pPr eaLnBrk="1" hangingPunct="1">
              <a:defRPr/>
            </a:pPr>
            <a:endParaRPr lang="en-GB" sz="1000" noProof="1"/>
          </a:p>
          <a:p>
            <a:pPr eaLnBrk="1" hangingPunct="1">
              <a:defRPr/>
            </a:pPr>
            <a:endParaRPr lang="en-GB" sz="1000" noProof="1"/>
          </a:p>
          <a:p>
            <a:pPr eaLnBrk="1" hangingPunct="1">
              <a:defRPr/>
            </a:pPr>
            <a:r>
              <a:rPr lang="ar-OM" sz="1000" noProof="1"/>
              <a:t>عند الانتهاء من هذه الوحدة سنفهم:</a:t>
            </a:r>
          </a:p>
          <a:p>
            <a:pPr eaLnBrk="1" hangingPunct="1">
              <a:defRPr/>
            </a:pPr>
            <a:endParaRPr lang="en-GB" sz="1000" noProof="1"/>
          </a:p>
          <a:p>
            <a:pPr eaLnBrk="1" hangingPunct="1">
              <a:defRPr/>
            </a:pPr>
            <a:r>
              <a:rPr lang="ar-OM" sz="1000" noProof="1"/>
              <a:t>أهمية وجود اتصالات منظمة في عملية الاستخبارات الوبائية</a:t>
            </a:r>
          </a:p>
          <a:p>
            <a:pPr eaLnBrk="1" hangingPunct="1">
              <a:defRPr/>
            </a:pPr>
            <a:r>
              <a:rPr lang="ar-OM" sz="1000" noProof="1"/>
              <a:t>كيفية إعداد خطة اتصالات</a:t>
            </a:r>
          </a:p>
          <a:p>
            <a:pPr eaLnBrk="1" hangingPunct="1">
              <a:defRPr/>
            </a:pPr>
            <a:r>
              <a:rPr lang="ar-OM" sz="1000" noProof="1"/>
              <a:t>ما هي العناصر التي لا يجب إهمالها</a:t>
            </a:r>
          </a:p>
          <a:p>
            <a:pPr eaLnBrk="1" hangingPunct="1">
              <a:defRPr/>
            </a:pPr>
            <a:r>
              <a:rPr lang="ar-OM" sz="1000" noProof="1"/>
              <a:t>كيف تجذب انتباه جمهورك</a:t>
            </a:r>
          </a:p>
          <a:p>
            <a:pPr eaLnBrk="1" hangingPunct="1">
              <a:defRPr/>
            </a:pPr>
            <a:endParaRPr lang="en-GB" sz="1000" noProof="1"/>
          </a:p>
        </p:txBody>
      </p:sp>
    </p:spTree>
    <p:extLst>
      <p:ext uri="{BB962C8B-B14F-4D97-AF65-F5344CB8AC3E}">
        <p14:creationId xmlns:p14="http://schemas.microsoft.com/office/powerpoint/2010/main" val="15842854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dirty="0"/>
          </a:p>
        </p:txBody>
      </p:sp>
      <p:sp>
        <p:nvSpPr>
          <p:cNvPr id="3584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8154E-F4DD-4512-9594-CDA9054993DD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1343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C11B8-9110-4A4D-965A-4FE5811411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688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1AA12E-B2E4-49BB-B911-F9334AD83618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4545742"/>
          </a:xfrm>
          <a:noFill/>
          <a:ln/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في هذه الوحدة سنستكشف الموضوعات التالية:</a:t>
            </a:r>
          </a:p>
          <a:p>
            <a:pPr>
              <a:lnSpc>
                <a:spcPct val="150000"/>
              </a:lnSpc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تعريف اتصالات الاستخبارات الوبائية</a:t>
            </a:r>
          </a:p>
          <a:p>
            <a:pPr>
              <a:lnSpc>
                <a:spcPct val="150000"/>
              </a:lnSpc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إطار عمل الاتصالات</a:t>
            </a:r>
          </a:p>
          <a:p>
            <a:pPr>
              <a:lnSpc>
                <a:spcPct val="150000"/>
              </a:lnSpc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الخطوات الرئيسية للاتصالات</a:t>
            </a:r>
          </a:p>
          <a:p>
            <a:pPr>
              <a:lnSpc>
                <a:spcPct val="150000"/>
              </a:lnSpc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الجماهير المستهدفة</a:t>
            </a:r>
          </a:p>
          <a:p>
            <a:pPr>
              <a:lnSpc>
                <a:spcPct val="150000"/>
              </a:lnSpc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القواعد الأساسية للاتصالات</a:t>
            </a:r>
          </a:p>
          <a:p>
            <a:pPr>
              <a:lnSpc>
                <a:spcPct val="150000"/>
              </a:lnSpc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السرية</a:t>
            </a:r>
          </a:p>
          <a:p>
            <a:pPr>
              <a:lnSpc>
                <a:spcPct val="150000"/>
              </a:lnSpc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مخرجات الاتصالات</a:t>
            </a: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عند الانتهاء من هذه الوحدة سنفهم:</a:t>
            </a: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أهمية وجود اتصالات منظمة في عملية الاستخبارات الوبائية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كيفية إعداد خطة اتصالات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ما هي العناصر التي لا يجب إهمالها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ar-OM" dirty="0">
                <a:latin typeface="Arial" charset="0"/>
                <a:cs typeface="Times New Roman" pitchFamily="18" charset="0"/>
              </a:rPr>
              <a:t>كيف تجذب انتباه جمهورك</a:t>
            </a: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10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5809AC-2752-4B45-8AA5-E469B0ADB2A2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22" y="4524118"/>
            <a:ext cx="5486400" cy="3600450"/>
          </a:xfrm>
          <a:ln/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OM" u="none"/>
              <a:t>أولاً، دعنا نعرّف الاتصالات في سياق عملية الاستخبارات الوبائية. يمكن وصفها على أنها "توزيع نتائج الاستخبارات الوبائية على الجهات المستهدفة ذات الصلة"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u="none" dirty="0"/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OM" u="none"/>
              <a:t>الأهداف الرئيسية من هذه الاتصالات هي تقديم معلومات دقيقة ذات مغزى وصلة بشأن الأحداث أو التهديدات الصحية المرصود.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OM" u="none"/>
              <a:t>زيادة الوعي والفهم بشأن المخاطر المرتبطة المحتملة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u="non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u="none" dirty="0"/>
          </a:p>
        </p:txBody>
      </p:sp>
    </p:spTree>
    <p:extLst>
      <p:ext uri="{BB962C8B-B14F-4D97-AF65-F5344CB8AC3E}">
        <p14:creationId xmlns:p14="http://schemas.microsoft.com/office/powerpoint/2010/main" val="3973834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OM"/>
              <a:t>في إطار الصحة العامة، يوجد ترابط وثيق بين تقييم المخاطر وإدارة المخاطر والتعريف بالمخاطر. التعريف بالمخاطر هو عملية تفاعلية لتبادل المعلومات بين مقيمي المخاطر ومديري المخاطر والأطراف المعنية الأخرى.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OM"/>
              <a:t>يجب إدراج الاتصالات في جميع المراحل: من تحديد تهديدات الصحة العامة إلى خيارات الاستجابة.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6791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4545742"/>
          </a:xfrm>
        </p:spPr>
        <p:txBody>
          <a:bodyPr/>
          <a:lstStyle/>
          <a:p>
            <a:r>
              <a:rPr lang="ar-OM"/>
              <a:t>يجب أن تكون الاتصالات مدعومة باستراتيجية اتصالات متسقة، وقائمة على التعاون مع فريق الاتصالات التابع لمؤسستك.</a:t>
            </a:r>
          </a:p>
          <a:p>
            <a:endParaRPr lang="en-GB" dirty="0"/>
          </a:p>
          <a:p>
            <a:r>
              <a:rPr lang="ar-OM"/>
              <a:t>يمكن أن تتبع الإستراتيجية هذه الخطوات الثمانية الرئيسية:</a:t>
            </a:r>
          </a:p>
          <a:p>
            <a:pPr marL="228600" indent="-228600">
              <a:buFont typeface="+mj-lt"/>
              <a:buAutoNum type="arabicPeriod"/>
            </a:pPr>
            <a:r>
              <a:rPr lang="ar-OM"/>
              <a:t> راجع السياق والمعلومات الأساسية</a:t>
            </a:r>
          </a:p>
          <a:p>
            <a:pPr marL="228600" indent="-228600">
              <a:buFont typeface="+mj-lt"/>
              <a:buAutoNum type="arabicPeriod"/>
            </a:pPr>
            <a:r>
              <a:rPr lang="ar-OM"/>
              <a:t>حدد أهداف الاتصالات</a:t>
            </a:r>
          </a:p>
          <a:p>
            <a:pPr marL="228600" indent="-228600">
              <a:buFont typeface="+mj-lt"/>
              <a:buAutoNum type="arabicPeriod"/>
            </a:pPr>
            <a:r>
              <a:rPr lang="ar-OM"/>
              <a:t>حدد الجمهور المستهدف</a:t>
            </a:r>
          </a:p>
          <a:p>
            <a:pPr marL="228600" indent="-228600">
              <a:buFont typeface="+mj-lt"/>
              <a:buAutoNum type="arabicPeriod"/>
            </a:pPr>
            <a:r>
              <a:rPr lang="ar-OM"/>
              <a:t>حدد المضامين الأساسية</a:t>
            </a:r>
          </a:p>
          <a:p>
            <a:pPr marL="228600" indent="-228600">
              <a:buFont typeface="+mj-lt"/>
              <a:buAutoNum type="arabicPeriod"/>
            </a:pPr>
            <a:r>
              <a:rPr lang="ar-OM"/>
              <a:t>اختر قنوات الاتصالات</a:t>
            </a:r>
          </a:p>
          <a:p>
            <a:pPr marL="228600" indent="-228600">
              <a:buFont typeface="+mj-lt"/>
              <a:buAutoNum type="arabicPeriod"/>
            </a:pPr>
            <a:r>
              <a:rPr lang="ar-OM"/>
              <a:t>اختر النسق المناسب</a:t>
            </a:r>
          </a:p>
          <a:p>
            <a:pPr marL="228600" indent="-228600">
              <a:buFont typeface="+mj-lt"/>
              <a:buAutoNum type="arabicPeriod"/>
            </a:pPr>
            <a:r>
              <a:rPr lang="ar-OM"/>
              <a:t>قيم تأثير الاتصالات</a:t>
            </a:r>
          </a:p>
          <a:p>
            <a:pPr marL="228600" indent="-228600">
              <a:buFont typeface="+mj-lt"/>
              <a:buAutoNum type="arabicPeriod"/>
            </a:pPr>
            <a:r>
              <a:rPr lang="ar-OM"/>
              <a:t>حلل التعقيبات</a:t>
            </a:r>
          </a:p>
          <a:p>
            <a:endParaRPr lang="en-GB" dirty="0"/>
          </a:p>
          <a:p>
            <a:r>
              <a:rPr lang="ar-OM"/>
              <a:t>من خلال تقييم تأثير خطة الاتصالات، يمكن لمسؤولي الاتصالات تصميم الأهداف أو إعادة مواءمتها إذا لزم الأمر.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7486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314325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3401197"/>
            <a:ext cx="5486400" cy="5470954"/>
          </a:xfrm>
        </p:spPr>
        <p:txBody>
          <a:bodyPr/>
          <a:lstStyle/>
          <a:p>
            <a:r>
              <a:rPr lang="ar-OM" baseline="0"/>
              <a:t>لنلق نظرة فاحصة على هذه الخطوات الثماني</a:t>
            </a:r>
          </a:p>
          <a:p>
            <a:pPr marL="228600" indent="-228600">
              <a:buFont typeface="+mj-lt"/>
              <a:buAutoNum type="arabicParenR"/>
            </a:pPr>
            <a:r>
              <a:rPr lang="ar-OM" baseline="0"/>
              <a:t>أولاً، راجع السياق والمعلومات الأساسية بشأن الحدث من خلال جمع إجابات الأسئلة الخمسة الأساسية: "من وماذا ومتى وأين ولماذا؟"</a:t>
            </a:r>
          </a:p>
          <a:p>
            <a:pPr marL="228600" indent="-228600">
              <a:buFont typeface="+mj-lt"/>
              <a:buAutoNum type="arabicParenR"/>
            </a:pPr>
            <a:r>
              <a:rPr lang="ar-OM" baseline="0"/>
              <a:t>ثانيًا، اسأل نفسك "ما المضمون الذي أريد توصيله؟"، "ما هي أهداف هذه الاتصالات"؟</a:t>
            </a:r>
          </a:p>
          <a:p>
            <a:pPr marL="0" indent="0">
              <a:buFont typeface="+mj-lt"/>
              <a:buNone/>
            </a:pPr>
            <a:r>
              <a:rPr lang="ar-OM" baseline="0"/>
              <a:t> للتعريف بالحدث الصحي المرصود؟ أو عن المخاطر المحتملة للصحة العامة؟ أو عن تدابير المكافحة الموصى بها؟...</a:t>
            </a:r>
          </a:p>
          <a:p>
            <a:pPr marL="228600" indent="-228600">
              <a:buFont typeface="+mj-lt"/>
              <a:buAutoNum type="arabicParenR" startAt="3"/>
            </a:pPr>
            <a:r>
              <a:rPr lang="ar-OM" baseline="0"/>
              <a:t> المرحلة الثالثة هي تحديد الجمهور المستهدف. هذه خطوة حاسمة لتحقيق اتصالات مخصص ومواءمة بشكل جيد. يمكن أن يكون جمهورك المستهدف: العاملين في الصحة العامة أو صانعي السياسات أو الأطراف المعنية أو شبكات الصحة العامة الدولية أو عامة الجمهور  سيساعدك تحديد أهدافك على وضع مضامين مخصصة ومواءمة بشكل جيد.</a:t>
            </a:r>
          </a:p>
          <a:p>
            <a:pPr marL="228600" indent="-228600">
              <a:buFont typeface="+mj-lt"/>
              <a:buAutoNum type="arabicParenR" startAt="3"/>
            </a:pPr>
            <a:r>
              <a:rPr lang="ar-OM" baseline="0"/>
              <a:t> لإنشاء مضامينك، اسأل نفسك الأسئلة ذات الصلة مثل:</a:t>
            </a:r>
          </a:p>
          <a:p>
            <a:pPr marL="0" indent="0">
              <a:buFont typeface="+mj-lt"/>
              <a:buNone/>
            </a:pPr>
            <a:r>
              <a:rPr lang="ar-OM" baseline="0"/>
              <a:t> "ما قدر التفاصيل المطلوبة؟ ما أهم مضمون يجب توصيله؟</a:t>
            </a:r>
          </a:p>
          <a:p>
            <a:pPr marL="0" indent="0">
              <a:buFont typeface="+mj-lt"/>
              <a:buNone/>
            </a:pPr>
            <a:r>
              <a:rPr lang="ar-OM" baseline="0"/>
              <a:t> هل تم اتخاذ تدابير الصحة العامة بالفعل على المستوى المحلي؟" تذكر أن تستخدم لغة واضحة ومفهومة.</a:t>
            </a:r>
          </a:p>
          <a:p>
            <a:pPr marL="228600" indent="-228600">
              <a:buFont typeface="+mj-lt"/>
              <a:buAutoNum type="arabicParenR" startAt="5"/>
            </a:pPr>
            <a:r>
              <a:rPr lang="ar-OM" baseline="0"/>
              <a:t>ثم اختر قنوات الاتصال الخاصة بك التي ستمكنك من الوصول إلى أهدافك. يمكن أن تكون قنات الاتصالات عبر الشبكات المهنية، وسائل الإعلام، الصحافة، المواقع الإلكترونية، وسائل التواصل الاجتماعي.</a:t>
            </a:r>
          </a:p>
          <a:p>
            <a:pPr marL="228600" indent="-228600">
              <a:buFont typeface="+mj-lt"/>
              <a:buAutoNum type="arabicParenR" startAt="5"/>
            </a:pPr>
            <a:r>
              <a:rPr lang="ar-OM" baseline="0"/>
              <a:t>اختر وأنشئ نسق المخرجات المناسب: هل يجب استخدام تقرير، تغريدة، رسم بياني ... إلخ؟</a:t>
            </a:r>
          </a:p>
          <a:p>
            <a:pPr marL="228600" indent="-228600">
              <a:buFont typeface="+mj-lt"/>
              <a:buAutoNum type="arabicParenR" startAt="5"/>
            </a:pPr>
            <a:r>
              <a:rPr lang="ar-OM" baseline="0"/>
              <a:t> بعد بضعة أيام، قيّم تأثير اتصالاتك: حلّل الاهتمام الصحفي ، وعدد مشاهدات صفحات الويب على موقع الويب الخاص بك، وقيّم جودة المعلومات مقابل سرعة النشر</a:t>
            </a:r>
          </a:p>
          <a:p>
            <a:pPr marL="228600" indent="-228600">
              <a:buFont typeface="+mj-lt"/>
              <a:buAutoNum type="arabicParenR" startAt="5"/>
            </a:pPr>
            <a:r>
              <a:rPr lang="ar-OM" baseline="0"/>
              <a:t> من خلال تقييم نتائج اتصالاتك والتحكم فيها، ستتمكن من إعادة ضبط وتصحيح الأمور التي لم تحقق النتائج المطلوبة أو تعزيز بعض المضامين إذا لزم الأمر.</a:t>
            </a:r>
          </a:p>
          <a:p>
            <a:r>
              <a:rPr lang="ar-OM" baseline="0"/>
              <a:t>استخدم التعقيبات لتعديل بعض الأهداف أو المضامين ومواءمتها.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4671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OM"/>
              <a:t>للتأكد من أن اتصالاتك ستكون مؤثرة، حدد بوضوح أهدافك الرئيسية.</a:t>
            </a:r>
          </a:p>
          <a:p>
            <a:r>
              <a:rPr lang="ar-OM"/>
              <a:t>هل هي كذلك...؟</a:t>
            </a:r>
          </a:p>
          <a:p>
            <a:endParaRPr lang="en-GB" dirty="0"/>
          </a:p>
          <a:p>
            <a:r>
              <a:rPr lang="ar-OM"/>
              <a:t> العاملون في الصحة العامة</a:t>
            </a:r>
          </a:p>
          <a:p>
            <a:r>
              <a:rPr lang="ar-OM"/>
              <a:t> مؤسسات الصحة العامة</a:t>
            </a:r>
          </a:p>
          <a:p>
            <a:r>
              <a:rPr lang="ar-OM"/>
              <a:t>صناع السياسات</a:t>
            </a:r>
          </a:p>
          <a:p>
            <a:r>
              <a:rPr lang="ar-OM"/>
              <a:t>المنظمات الدولية</a:t>
            </a:r>
          </a:p>
          <a:p>
            <a:r>
              <a:rPr lang="ar-OM"/>
              <a:t>عامة الناس</a:t>
            </a:r>
          </a:p>
          <a:p>
            <a:r>
              <a:rPr lang="ar-OM"/>
              <a:t>المنظَّمات غير الحكوميّة</a:t>
            </a:r>
          </a:p>
          <a:p>
            <a:r>
              <a:rPr lang="ar-OM"/>
              <a:t> شبكات الصحة العامة الدولية</a:t>
            </a:r>
          </a:p>
          <a:p>
            <a:r>
              <a:rPr lang="ar-OM"/>
              <a:t>المؤسسات الأكاديمية والبحثية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18800-03A3-4371-B392-80B672D011D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2398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229100"/>
            <a:ext cx="5486400" cy="4743450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OM"/>
              <a:t>ابحث عن التوازن الصحيح للإبلاغ عن المخاطر دون إحداث هلع/ إنذارات كاذبة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OM"/>
              <a:t>أعدّ وثائق يمكن ترجمتها أو إعادة استخدامها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OM"/>
              <a:t> استخدم الرسوم البيانية والجداول والخرائط أكثر من النصوص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OM"/>
              <a:t>عند تلخيص الحدث، فكر في تضمين الأسئلة الخمسة (من وماذا ومتى وأين ولماذا)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OM"/>
              <a:t>اتفق مع فريقك/المساهمين بشأن قواعد/أسلوب التحرير المشترك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OM"/>
              <a:t>استخدم لغة بسيطة، بمصطلحات واضحة ومفهومة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OM"/>
              <a:t> تجنب تضارب المعلومات (من التقارير السابقة)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OM"/>
              <a:t> إذا أشرت إلى صحائف الوقائع أو التقارير، فتأكد من أنها لا تحتوي على معلومات قديمة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OM"/>
              <a:t> قدم بيانات الاتصال التي يمكن استخدامها للوصول إليك أو التي يمكن استخدامها للإجابة عن الأسئلة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OM"/>
              <a:t>قدم تصحيحًا إذا حدث خطأ في تقرير سابق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3765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55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076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919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091586608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076144003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09242" y="6356351"/>
            <a:ext cx="284551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26DAD-BF23-4A76-9CCD-78B2FA872147}" type="datetimeFigureOut">
              <a:rPr lang="it-IT"/>
              <a:pPr>
                <a:defRPr/>
              </a:pPr>
              <a:t>23/03/2021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4166139" y="6356351"/>
            <a:ext cx="38597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737242" y="6356351"/>
            <a:ext cx="284551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0B14F-DCF9-47AF-A7C1-9E6814DB6D6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7186717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33" y="1295400"/>
            <a:ext cx="11415184" cy="46307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2056212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8881533" cy="6673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DDDDDD"/>
              </a:gs>
            </a:gsLst>
            <a:path path="circle">
              <a:fillToRect l="100000" b="100000"/>
            </a:path>
            <a:tileRect t="-100000" r="-10000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>
              <a:defRPr/>
            </a:pPr>
            <a:endParaRPr lang="it-IT" sz="1800"/>
          </a:p>
        </p:txBody>
      </p:sp>
      <p:sp>
        <p:nvSpPr>
          <p:cNvPr id="5" name="Rettangolo 4"/>
          <p:cNvSpPr/>
          <p:nvPr userDrawn="1"/>
        </p:nvSpPr>
        <p:spPr bwMode="auto">
          <a:xfrm>
            <a:off x="8881533" y="895350"/>
            <a:ext cx="3310467" cy="5962650"/>
          </a:xfrm>
          <a:prstGeom prst="rect">
            <a:avLst/>
          </a:prstGeom>
          <a:gradFill flip="none" rotWithShape="1">
            <a:gsLst>
              <a:gs pos="0">
                <a:srgbClr val="69AE23">
                  <a:alpha val="50000"/>
                </a:srgbClr>
              </a:gs>
              <a:gs pos="39999">
                <a:srgbClr val="69AE23"/>
              </a:gs>
            </a:gsLst>
            <a:lin ang="1620000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180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287867" y="641352"/>
            <a:ext cx="8329084" cy="21574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3800" b="1">
                <a:solidFill>
                  <a:srgbClr val="69AE2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6918" y="2890838"/>
            <a:ext cx="8310033" cy="1752600"/>
          </a:xfrm>
          <a:ln/>
        </p:spPr>
        <p:txBody>
          <a:bodyPr lIns="91440" tIns="45720" rIns="91440" bIns="45720"/>
          <a:lstStyle>
            <a:lvl1pPr marL="0" indent="0" algn="r">
              <a:buFont typeface="Wingdings" pitchFamily="2" charset="2"/>
              <a:buNone/>
              <a:tabLst/>
              <a:defRPr sz="2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37754423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33" y="1295400"/>
            <a:ext cx="11415184" cy="46307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2487712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860141442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83227712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2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990469687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32594035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23449295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4133149958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033749314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4069264980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64403134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671028063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09242" y="6356351"/>
            <a:ext cx="284551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26DAD-BF23-4A76-9CCD-78B2FA872147}" type="datetimeFigureOut">
              <a:rPr lang="it-IT"/>
              <a:pPr>
                <a:defRPr/>
              </a:pPr>
              <a:t>23/03/2021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4166139" y="6356351"/>
            <a:ext cx="38597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737242" y="6356351"/>
            <a:ext cx="284551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0B14F-DCF9-47AF-A7C1-9E6814DB6D6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311545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12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45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890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591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042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201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049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65F72-5F8A-45D4-AC33-821C2C4B7994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69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chemeClr val="bg1">
                <a:tint val="40000"/>
                <a:satMod val="350000"/>
              </a:schemeClr>
            </a:gs>
            <a:gs pos="67000">
              <a:srgbClr val="F7F7F7"/>
            </a:gs>
            <a:gs pos="100000">
              <a:srgbClr val="BEBEBE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 bwMode="auto">
          <a:xfrm>
            <a:off x="0" y="0"/>
            <a:ext cx="12192000" cy="900113"/>
          </a:xfrm>
          <a:prstGeom prst="rect">
            <a:avLst/>
          </a:prstGeom>
          <a:solidFill>
            <a:srgbClr val="69AE23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1800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2713" y="1044576"/>
            <a:ext cx="11414321" cy="4881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First level subhead here</a:t>
            </a:r>
          </a:p>
          <a:p>
            <a:pPr lvl="1"/>
            <a:r>
              <a:rPr lang="en-US"/>
              <a:t>Second level content</a:t>
            </a:r>
          </a:p>
          <a:p>
            <a:pPr lvl="2"/>
            <a:r>
              <a:rPr lang="en-US"/>
              <a:t>Third level content</a:t>
            </a:r>
          </a:p>
          <a:p>
            <a:pPr lvl="3"/>
            <a:r>
              <a:rPr lang="en-US"/>
              <a:t> </a:t>
            </a:r>
          </a:p>
          <a:p>
            <a:pPr lvl="0"/>
            <a:r>
              <a:rPr lang="en-US"/>
              <a:t>First level subhead here</a:t>
            </a:r>
          </a:p>
          <a:p>
            <a:pPr lvl="1"/>
            <a:r>
              <a:rPr lang="en-US"/>
              <a:t>Second level content</a:t>
            </a:r>
          </a:p>
          <a:p>
            <a:pPr lvl="2"/>
            <a:r>
              <a:rPr lang="en-US"/>
              <a:t>Third level content</a:t>
            </a:r>
          </a:p>
          <a:p>
            <a:pPr lvl="3"/>
            <a:r>
              <a:rPr lang="en-US"/>
              <a:t> </a:t>
            </a:r>
          </a:p>
        </p:txBody>
      </p:sp>
      <p:sp>
        <p:nvSpPr>
          <p:cNvPr id="4108" name="Rectangle 12"/>
          <p:cNvSpPr>
            <a:spLocks noChangeArrowheads="1"/>
          </p:cNvSpPr>
          <p:nvPr userDrawn="1"/>
        </p:nvSpPr>
        <p:spPr bwMode="auto">
          <a:xfrm>
            <a:off x="1413800" y="133350"/>
            <a:ext cx="9179837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 anchor="ctr"/>
          <a:lstStyle/>
          <a:p>
            <a:pPr algn="r">
              <a:lnSpc>
                <a:spcPct val="85000"/>
              </a:lnSpc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ar-OM" sz="2600" u="none">
                <a:solidFill>
                  <a:schemeClr val="bg1"/>
                </a:solidFill>
                <a:latin typeface="Arial" charset="0"/>
              </a:rPr>
              <a:t>المزيد من الإجراءات:</a:t>
            </a:r>
          </a:p>
          <a:p>
            <a:pPr algn="r">
              <a:lnSpc>
                <a:spcPct val="85000"/>
              </a:lnSpc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ar-OM" sz="2600" u="none">
                <a:solidFill>
                  <a:schemeClr val="bg1"/>
                </a:solidFill>
                <a:latin typeface="Arial" charset="0"/>
              </a:rPr>
              <a:t> الاتصالات</a:t>
            </a:r>
          </a:p>
        </p:txBody>
      </p:sp>
      <p:sp>
        <p:nvSpPr>
          <p:cNvPr id="4109" name="Text Box 13"/>
          <p:cNvSpPr txBox="1">
            <a:spLocks noChangeArrowheads="1"/>
          </p:cNvSpPr>
          <p:nvPr userDrawn="1"/>
        </p:nvSpPr>
        <p:spPr bwMode="auto">
          <a:xfrm>
            <a:off x="10462830" y="584200"/>
            <a:ext cx="172917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D7E7B94F-A3F0-4E7E-ACC3-127C32C6CCA3}" type="slidenum">
              <a:rPr sz="1600" b="1" u="none" noProof="1">
                <a:solidFill>
                  <a:schemeClr val="bg1"/>
                </a:solidFill>
                <a:latin typeface="Arial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r>
              <a:rPr lang="ar-OM" sz="1600" b="1" u="none">
                <a:latin typeface="Arial" charset="0"/>
              </a:rPr>
              <a:t>/14</a:t>
            </a:r>
          </a:p>
        </p:txBody>
      </p:sp>
      <p:sp>
        <p:nvSpPr>
          <p:cNvPr id="4103" name="Rectangle 7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11729694" y="53975"/>
            <a:ext cx="426469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1800"/>
          </a:p>
        </p:txBody>
      </p:sp>
      <p:sp>
        <p:nvSpPr>
          <p:cNvPr id="9" name="Rettangolo 8"/>
          <p:cNvSpPr/>
          <p:nvPr userDrawn="1"/>
        </p:nvSpPr>
        <p:spPr bwMode="auto">
          <a:xfrm>
            <a:off x="0" y="6673850"/>
            <a:ext cx="12192000" cy="184146"/>
          </a:xfrm>
          <a:prstGeom prst="rect">
            <a:avLst/>
          </a:prstGeom>
          <a:solidFill>
            <a:srgbClr val="69AE23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en-GB" sz="1000" u="none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By Simulwate</a:t>
            </a:r>
          </a:p>
        </p:txBody>
      </p:sp>
      <p:pic>
        <p:nvPicPr>
          <p:cNvPr id="1032" name="Immagine 9" descr="ecdc_logo_x_ppt.pn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302703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374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ransition>
    <p:wipe dir="r"/>
  </p:transition>
  <p:txStyles>
    <p:titleStyle>
      <a:lvl1pPr algn="r" rtl="1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r" rtl="1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2pPr>
      <a:lvl3pPr algn="r" rtl="1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3pPr>
      <a:lvl4pPr algn="r" rtl="1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4pPr>
      <a:lvl5pPr algn="r" rtl="1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5pPr>
      <a:lvl6pPr marL="457200" algn="r" rtl="1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6pPr>
      <a:lvl7pPr marL="914400" algn="r" rtl="1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7pPr>
      <a:lvl8pPr marL="1371600" algn="r" rtl="1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8pPr>
      <a:lvl9pPr marL="1828800" algn="r" rtl="1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9pPr>
    </p:titleStyle>
    <p:bodyStyle>
      <a:lvl1pPr marL="287338" indent="-287338" algn="r" defTabSz="820738" rtl="1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39763" indent="-225425" algn="r" defTabSz="820738" rtl="1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2pPr>
      <a:lvl3pPr marL="968375" indent="-214313" algn="r" defTabSz="820738" rtl="1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3pPr>
      <a:lvl4pPr marL="1193800" indent="-111125" algn="r" defTabSz="820738" rtl="1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4pPr>
      <a:lvl5pPr marL="1374775" indent="166688" algn="r" defTabSz="820738" rtl="1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5pPr>
      <a:lvl6pPr marL="1831975" indent="166688" algn="r" defTabSz="820738" rtl="1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6pPr>
      <a:lvl7pPr marL="2289175" indent="166688" algn="r" defTabSz="820738" rtl="1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7pPr>
      <a:lvl8pPr marL="2746375" indent="166688" algn="r" defTabSz="820738" rtl="1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8pPr>
      <a:lvl9pPr marL="3203575" indent="166688" algn="r" defTabSz="820738" rtl="1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9pPr>
    </p:bodyStyle>
    <p:otherStyle>
      <a:defPPr>
        <a:defRPr lang="it-IT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 bwMode="auto">
          <a:xfrm>
            <a:off x="1633539" y="2940050"/>
            <a:ext cx="8924925" cy="13779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alpha val="51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algn="ctr" rotWithShape="0">
              <a:prstClr val="black"/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 dirty="0"/>
          </a:p>
        </p:txBody>
      </p:sp>
      <p:sp>
        <p:nvSpPr>
          <p:cNvPr id="15362" name="CasellaDiTesto 5"/>
          <p:cNvSpPr txBox="1">
            <a:spLocks noChangeArrowheads="1"/>
          </p:cNvSpPr>
          <p:nvPr/>
        </p:nvSpPr>
        <p:spPr bwMode="auto">
          <a:xfrm>
            <a:off x="2016125" y="3206750"/>
            <a:ext cx="81915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OM" sz="2000" dirty="0">
                <a:solidFill>
                  <a:schemeClr val="bg2"/>
                </a:solidFill>
                <a:latin typeface="Arial" charset="0"/>
                <a:cs typeface="Arial" charset="0"/>
              </a:rPr>
              <a:t>في هذه الوحدة سنتحدث عن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331525" y="484188"/>
            <a:ext cx="1094607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OM" b="1" dirty="0">
                <a:solidFill>
                  <a:srgbClr val="69AE23"/>
                </a:solidFill>
                <a:latin typeface="Arial" charset="0"/>
              </a:rPr>
              <a:t>مرحبًا</a:t>
            </a:r>
          </a:p>
        </p:txBody>
      </p:sp>
      <p:sp>
        <p:nvSpPr>
          <p:cNvPr id="15365" name="CasellaDiTesto 10"/>
          <p:cNvSpPr txBox="1">
            <a:spLocks noChangeArrowheads="1"/>
          </p:cNvSpPr>
          <p:nvPr/>
        </p:nvSpPr>
        <p:spPr bwMode="auto">
          <a:xfrm>
            <a:off x="2016126" y="3592514"/>
            <a:ext cx="80851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OM" sz="3200" dirty="0">
                <a:solidFill>
                  <a:srgbClr val="69AE23"/>
                </a:solidFill>
                <a:latin typeface="MetaPro-Black" pitchFamily="50" charset="0"/>
              </a:rPr>
              <a:t>الاتصالات</a:t>
            </a:r>
          </a:p>
        </p:txBody>
      </p:sp>
    </p:spTree>
    <p:extLst>
      <p:ext uri="{BB962C8B-B14F-4D97-AF65-F5344CB8AC3E}">
        <p14:creationId xmlns:p14="http://schemas.microsoft.com/office/powerpoint/2010/main" val="857066703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-55056" y="458501"/>
            <a:ext cx="1152209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OM" b="1" dirty="0">
                <a:solidFill>
                  <a:srgbClr val="69AE23"/>
                </a:solidFill>
              </a:rPr>
              <a:t>السرية</a:t>
            </a:r>
          </a:p>
        </p:txBody>
      </p:sp>
      <p:sp>
        <p:nvSpPr>
          <p:cNvPr id="9" name="Rectangle 8"/>
          <p:cNvSpPr/>
          <p:nvPr/>
        </p:nvSpPr>
        <p:spPr>
          <a:xfrm>
            <a:off x="2556844" y="1654766"/>
            <a:ext cx="5734583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defTabSz="820738" eaLnBrk="0" hangingPunct="0">
              <a:spcBef>
                <a:spcPct val="50000"/>
              </a:spcBef>
              <a:buSzPct val="100000"/>
              <a:buFont typeface="+mj-lt"/>
              <a:buAutoNum type="arabicParenR"/>
              <a:tabLst>
                <a:tab pos="341313" algn="l"/>
                <a:tab pos="1150938" algn="l"/>
              </a:tabLst>
            </a:pPr>
            <a:r>
              <a:rPr lang="ar-OM" sz="1400" dirty="0">
                <a:latin typeface="Arial" charset="0"/>
                <a:cs typeface="Times New Roman" pitchFamily="18" charset="0"/>
              </a:rPr>
              <a:t>التحديات: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ar-OM" sz="1400" dirty="0">
                <a:latin typeface="Arial" charset="0"/>
                <a:cs typeface="Times New Roman" pitchFamily="18" charset="0"/>
              </a:rPr>
              <a:t> 		السرية مقابل الشفافية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ar-OM" sz="1400" dirty="0">
                <a:latin typeface="Arial" charset="0"/>
                <a:cs typeface="Times New Roman" pitchFamily="18" charset="0"/>
              </a:rPr>
              <a:t>		جودة المعلومات مقابل سرعة النشر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endParaRPr lang="en-GB" sz="1400" dirty="0">
              <a:latin typeface="Arial" charset="0"/>
              <a:cs typeface="Times New Roman" pitchFamily="18" charset="0"/>
            </a:endParaRPr>
          </a:p>
          <a:p>
            <a:pPr marL="342900" indent="-342900" defTabSz="820738" eaLnBrk="0" hangingPunct="0">
              <a:spcBef>
                <a:spcPct val="50000"/>
              </a:spcBef>
              <a:buSzPct val="100000"/>
              <a:buFont typeface="+mj-lt"/>
              <a:buAutoNum type="arabicParenR" startAt="2"/>
              <a:tabLst>
                <a:tab pos="341313" algn="l"/>
                <a:tab pos="1150938" algn="l"/>
              </a:tabLst>
            </a:pPr>
            <a:r>
              <a:rPr lang="ar-OM" sz="1400" dirty="0">
                <a:latin typeface="Arial" charset="0"/>
                <a:cs typeface="Times New Roman" pitchFamily="18" charset="0"/>
              </a:rPr>
              <a:t>للتواصل الكتابي: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ar-OM" sz="1400" dirty="0">
                <a:latin typeface="Arial" charset="0"/>
                <a:cs typeface="Times New Roman" pitchFamily="18" charset="0"/>
              </a:rPr>
              <a:t> 		المعلومات المتاحة للجمهور مقابل المعلومات السرية/المقيدة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ar-OM" sz="1400" dirty="0">
                <a:latin typeface="Arial" charset="0"/>
                <a:cs typeface="Times New Roman" pitchFamily="18" charset="0"/>
              </a:rPr>
              <a:t>		الجماهير المستهدفة المقصودة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ar-OM" sz="1400" dirty="0">
                <a:latin typeface="Arial" charset="0"/>
                <a:cs typeface="Times New Roman" pitchFamily="18" charset="0"/>
              </a:rPr>
              <a:t>		المصادر والمراجع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ar-OM" sz="1400" dirty="0">
                <a:latin typeface="Arial" charset="0"/>
                <a:cs typeface="Times New Roman" pitchFamily="18" charset="0"/>
              </a:rPr>
              <a:t>		إذن مسبق قبل النشر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endParaRPr lang="en-GB" sz="1400" dirty="0">
              <a:latin typeface="Arial" charset="0"/>
              <a:cs typeface="Times New Roman" pitchFamily="18" charset="0"/>
            </a:endParaRPr>
          </a:p>
          <a:p>
            <a:pPr marL="228600" indent="-22860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AutoNum type="arabicParenR"/>
              <a:tabLst>
                <a:tab pos="341313" algn="l"/>
                <a:tab pos="1150938" algn="l"/>
              </a:tabLst>
            </a:pPr>
            <a:endParaRPr lang="en-GB" sz="1400" dirty="0">
              <a:latin typeface="Arial" charset="0"/>
              <a:cs typeface="Times New Roman" pitchFamily="18" charset="0"/>
            </a:endParaRPr>
          </a:p>
          <a:p>
            <a:pPr marL="342900" indent="-342900" defTabSz="820738" eaLnBrk="0" hangingPunct="0">
              <a:spcBef>
                <a:spcPct val="50000"/>
              </a:spcBef>
              <a:buSzPct val="100000"/>
              <a:buFont typeface="+mj-lt"/>
              <a:buAutoNum type="arabicParenR" startAt="3"/>
              <a:tabLst>
                <a:tab pos="341313" algn="l"/>
                <a:tab pos="1150938" algn="l"/>
              </a:tabLst>
            </a:pPr>
            <a:r>
              <a:rPr lang="ar-OM" sz="1400" dirty="0">
                <a:latin typeface="Arial" charset="0"/>
                <a:cs typeface="Times New Roman" pitchFamily="18" charset="0"/>
              </a:rPr>
              <a:t>حماية البيانات الشخصية: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ar-OM" sz="1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		لا معلومات قد تحدد هوية المرضى أو الأفراد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ar-OM" sz="14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		استخدم المنصات المقيدة لتبادل البيانات الشخصية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824" r="12563" b="5032"/>
          <a:stretch/>
        </p:blipFill>
        <p:spPr>
          <a:xfrm>
            <a:off x="9081736" y="3429000"/>
            <a:ext cx="2393576" cy="138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53362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8239" y="1589903"/>
            <a:ext cx="7510568" cy="46307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ar-OM"/>
              <a:t>العمل مع فريق الاتصالات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OM"/>
              <a:t> روتين الاتصالات، مع مخرجات المنتظمة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ar-OM"/>
              <a:t>على سبيل المثال، اتبع مخططًا: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ar-OM"/>
              <a:t>النشرة اليومية والمنشورات اليومية على وسائل التواصل الاجتماعي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ar-OM"/>
              <a:t>النشرة الأسبوعية - مقيدة و/أو عامة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ar-OM"/>
              <a:t>ملخصات محددة عن الوبائيات على صفحات الويب مع: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ar-OM"/>
              <a:t>المستجدات اليومية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ar-OM"/>
              <a:t>المستجدات الأسبوعية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ar-OM"/>
              <a:t>المستجدات الشهرية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830415" y="877044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it-IT" b="1" noProof="1">
              <a:solidFill>
                <a:srgbClr val="0070C0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78239" y="407228"/>
            <a:ext cx="1098334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OM" b="1" dirty="0">
                <a:solidFill>
                  <a:srgbClr val="69AE23"/>
                </a:solidFill>
              </a:rPr>
              <a:t>كيف تجذب انتباه جمهورك المستهدف؟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448" t="10060" r="8539" b="17485"/>
          <a:stretch/>
        </p:blipFill>
        <p:spPr>
          <a:xfrm>
            <a:off x="7888807" y="2171931"/>
            <a:ext cx="3677697" cy="346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43723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59656" y="399390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OM" b="1">
                <a:solidFill>
                  <a:srgbClr val="69AE23"/>
                </a:solidFill>
                <a:latin typeface="Arial" charset="0"/>
              </a:rPr>
              <a:t>أمثلة على المخرجات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28" y="1755135"/>
            <a:ext cx="2478597" cy="206418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1531" y="236054"/>
            <a:ext cx="4188368" cy="26975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9148" y="3225232"/>
            <a:ext cx="4071115" cy="34097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9449" y="584056"/>
            <a:ext cx="1367213" cy="60757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9443" y="1286782"/>
            <a:ext cx="2580670" cy="348567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7812" y="3273105"/>
            <a:ext cx="2445191" cy="338671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0927" y="3016921"/>
            <a:ext cx="2873375" cy="361802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6078863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947862" y="865187"/>
            <a:ext cx="9565481" cy="3738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OM" b="1" dirty="0">
                <a:solidFill>
                  <a:srgbClr val="69AE23"/>
                </a:solidFill>
                <a:latin typeface="Arial" charset="0"/>
              </a:rPr>
              <a:t>الملخص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BFEB71-F870-47D6-B284-72D6FD0C64A5}"/>
              </a:ext>
            </a:extLst>
          </p:cNvPr>
          <p:cNvGrpSpPr/>
          <p:nvPr/>
        </p:nvGrpSpPr>
        <p:grpSpPr>
          <a:xfrm>
            <a:off x="6952457" y="2093912"/>
            <a:ext cx="4621212" cy="3822700"/>
            <a:chOff x="1160463" y="2228850"/>
            <a:chExt cx="4621212" cy="3822700"/>
          </a:xfrm>
        </p:grpSpPr>
        <p:grpSp>
          <p:nvGrpSpPr>
            <p:cNvPr id="20" name="Gruppo 7"/>
            <p:cNvGrpSpPr>
              <a:grpSpLocks/>
            </p:cNvGrpSpPr>
            <p:nvPr/>
          </p:nvGrpSpPr>
          <p:grpSpPr bwMode="auto">
            <a:xfrm>
              <a:off x="1160463" y="2228850"/>
              <a:ext cx="4621212" cy="3822700"/>
              <a:chOff x="393700" y="1962150"/>
              <a:chExt cx="3911600" cy="3822700"/>
            </a:xfrm>
          </p:grpSpPr>
          <p:sp>
            <p:nvSpPr>
              <p:cNvPr id="21" name="Rettangolo 6"/>
              <p:cNvSpPr>
                <a:spLocks noChangeArrowheads="1"/>
              </p:cNvSpPr>
              <p:nvPr/>
            </p:nvSpPr>
            <p:spPr bwMode="auto">
              <a:xfrm>
                <a:off x="393700" y="1962150"/>
                <a:ext cx="3911600" cy="400050"/>
              </a:xfrm>
              <a:prstGeom prst="rect">
                <a:avLst/>
              </a:prstGeom>
              <a:solidFill>
                <a:srgbClr val="69AE23"/>
              </a:solidFill>
              <a:ln w="2857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" name="Rettangolo 5"/>
              <p:cNvSpPr/>
              <p:nvPr/>
            </p:nvSpPr>
            <p:spPr bwMode="auto">
              <a:xfrm>
                <a:off x="393700" y="1962150"/>
                <a:ext cx="3911600" cy="3822700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alpha val="5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algn="ctr" rotWithShape="0">
                  <a:prstClr val="black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it-IT"/>
              </a:p>
            </p:txBody>
          </p:sp>
        </p:grp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1220787" y="2285648"/>
              <a:ext cx="4500563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0"/>
                </a:spcBef>
              </a:pPr>
              <a:r>
                <a:rPr lang="ar-OM" sz="1600" b="1">
                  <a:solidFill>
                    <a:schemeClr val="bg1"/>
                  </a:solidFill>
                  <a:latin typeface="Arial" charset="0"/>
                </a:rPr>
                <a:t>الفهرس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</a:pPr>
              <a:endParaRPr lang="it-IT" sz="1600" b="1" dirty="0">
                <a:latin typeface="Arial" charset="0"/>
              </a:endParaRPr>
            </a:p>
            <a:p>
              <a:pPr algn="r">
                <a:lnSpc>
                  <a:spcPct val="100000"/>
                </a:lnSpc>
                <a:spcBef>
                  <a:spcPct val="0"/>
                </a:spcBef>
              </a:pPr>
              <a:r>
                <a:rPr lang="ar-OM" sz="1600">
                  <a:latin typeface="Arial" charset="0"/>
                  <a:cs typeface="Times New Roman" pitchFamily="18" charset="0"/>
                </a:rPr>
                <a:t>في هذه الوحدة تعلمنا: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</a:pPr>
              <a:endParaRPr lang="it-IT" sz="1600" dirty="0"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517176" y="3121902"/>
              <a:ext cx="3243196" cy="26320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تعريف اتصالات الاستخبارات الوبائية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إطار عمل الاتصالات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الخطوات الرئيسية للاتصالات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الجماهير المستهدفة</a:t>
              </a:r>
            </a:p>
            <a:p>
              <a:pPr marL="285750" indent="-285750" algn="r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القواعد الأساسية للاتصالات</a:t>
              </a:r>
            </a:p>
            <a:p>
              <a:pPr marL="285750" indent="-285750" algn="r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السرية</a:t>
              </a:r>
            </a:p>
            <a:p>
              <a:pPr marL="285750" indent="-285750" algn="r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مخرجات الاتصالات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9B55DD5-A5F6-4E7A-A30F-615A8084F01D}"/>
              </a:ext>
            </a:extLst>
          </p:cNvPr>
          <p:cNvGrpSpPr/>
          <p:nvPr/>
        </p:nvGrpSpPr>
        <p:grpSpPr>
          <a:xfrm>
            <a:off x="548395" y="2093912"/>
            <a:ext cx="5503408" cy="3816370"/>
            <a:chOff x="6253163" y="2228850"/>
            <a:chExt cx="5503408" cy="3816370"/>
          </a:xfrm>
        </p:grpSpPr>
        <p:grpSp>
          <p:nvGrpSpPr>
            <p:cNvPr id="16" name="Gruppo 8"/>
            <p:cNvGrpSpPr>
              <a:grpSpLocks/>
            </p:cNvGrpSpPr>
            <p:nvPr/>
          </p:nvGrpSpPr>
          <p:grpSpPr bwMode="auto">
            <a:xfrm>
              <a:off x="6253163" y="2228850"/>
              <a:ext cx="5503408" cy="3247502"/>
              <a:chOff x="393700" y="1962150"/>
              <a:chExt cx="3911600" cy="2933700"/>
            </a:xfrm>
          </p:grpSpPr>
          <p:sp>
            <p:nvSpPr>
              <p:cNvPr id="17" name="Rettangolo 9"/>
              <p:cNvSpPr>
                <a:spLocks noChangeArrowheads="1"/>
              </p:cNvSpPr>
              <p:nvPr/>
            </p:nvSpPr>
            <p:spPr bwMode="auto">
              <a:xfrm>
                <a:off x="393700" y="1962150"/>
                <a:ext cx="3911600" cy="400050"/>
              </a:xfrm>
              <a:prstGeom prst="rect">
                <a:avLst/>
              </a:prstGeom>
              <a:solidFill>
                <a:srgbClr val="69AE23"/>
              </a:solidFill>
              <a:ln w="2857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8" name="Rettangolo 10"/>
              <p:cNvSpPr/>
              <p:nvPr/>
            </p:nvSpPr>
            <p:spPr bwMode="auto">
              <a:xfrm>
                <a:off x="393700" y="1962150"/>
                <a:ext cx="3911600" cy="2933700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alpha val="5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algn="ctr" rotWithShape="0">
                  <a:prstClr val="black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it-IT"/>
              </a:p>
            </p:txBody>
          </p:sp>
        </p:grpSp>
        <p:sp>
          <p:nvSpPr>
            <p:cNvPr id="19" name="Text Box 22"/>
            <p:cNvSpPr txBox="1">
              <a:spLocks noChangeArrowheads="1"/>
            </p:cNvSpPr>
            <p:nvPr/>
          </p:nvSpPr>
          <p:spPr bwMode="auto">
            <a:xfrm>
              <a:off x="6495823" y="2628900"/>
              <a:ext cx="5260748" cy="34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190500" indent="-187325">
                <a:spcBef>
                  <a:spcPct val="0"/>
                </a:spcBef>
              </a:pPr>
              <a:endParaRPr lang="it-IT" sz="1600" b="1" noProof="1">
                <a:latin typeface="Arial" charset="0"/>
              </a:endParaRPr>
            </a:p>
            <a:p>
              <a:pPr marL="190500" indent="-187325">
                <a:spcBef>
                  <a:spcPct val="0"/>
                </a:spcBef>
              </a:pPr>
              <a:r>
                <a:rPr lang="ar-OM" sz="1600" noProof="1">
                  <a:latin typeface="Arial" charset="0"/>
                  <a:cs typeface="Times New Roman" pitchFamily="18" charset="0"/>
                </a:rPr>
                <a:t>فهمنا:</a:t>
              </a:r>
            </a:p>
            <a:p>
              <a:pPr marL="190500" indent="-187325">
                <a:spcBef>
                  <a:spcPct val="0"/>
                </a:spcBef>
                <a:buFontTx/>
                <a:buChar char="•"/>
              </a:pPr>
              <a:endParaRPr lang="it-IT" sz="1600" noProof="1">
                <a:latin typeface="Arial" charset="0"/>
                <a:cs typeface="Times New Roman" pitchFamily="18" charset="0"/>
              </a:endParaRPr>
            </a:p>
            <a:p>
              <a:pPr marL="288925" indent="-285750">
                <a:lnSpc>
                  <a:spcPct val="150000"/>
                </a:lnSpc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أهمية وجود اتصالات منظمة في عملية الاستخبارات الوبائية</a:t>
              </a:r>
            </a:p>
            <a:p>
              <a:pPr marL="288925" indent="-285750">
                <a:lnSpc>
                  <a:spcPct val="150000"/>
                </a:lnSpc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كيفية إعداد خطة اتصالات</a:t>
              </a:r>
            </a:p>
            <a:p>
              <a:pPr marL="288925" indent="-285750">
                <a:lnSpc>
                  <a:spcPct val="150000"/>
                </a:lnSpc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ar-OM" sz="1600" noProof="1">
                  <a:latin typeface="Arial" charset="0"/>
                  <a:cs typeface="Times New Roman" pitchFamily="18" charset="0"/>
                </a:rPr>
                <a:t>ما هي العناصر التي لا يجب إهمالها</a:t>
              </a:r>
            </a:p>
            <a:p>
              <a:pPr marL="288925" indent="-285750">
                <a:lnSpc>
                  <a:spcPct val="150000"/>
                </a:lnSpc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ar-OM" sz="1600" noProof="1">
                  <a:latin typeface="Arial" charset="0"/>
                  <a:cs typeface="Times New Roman" pitchFamily="18" charset="0"/>
                </a:rPr>
                <a:t>كيفية جذب انتباه جمهورنا</a:t>
              </a:r>
            </a:p>
            <a:p>
              <a:pPr marL="190500" indent="-187325">
                <a:spcBef>
                  <a:spcPct val="0"/>
                </a:spcBef>
                <a:buFontTx/>
                <a:buChar char="•"/>
              </a:pPr>
              <a:endParaRPr lang="en-US" sz="1600" noProof="1">
                <a:latin typeface="Arial" charset="0"/>
                <a:cs typeface="Times New Roman" pitchFamily="18" charset="0"/>
              </a:endParaRPr>
            </a:p>
            <a:p>
              <a:pPr marL="190500" indent="-187325">
                <a:spcBef>
                  <a:spcPct val="0"/>
                </a:spcBef>
              </a:pPr>
              <a:endParaRPr lang="en-US" sz="1600" noProof="1">
                <a:latin typeface="Arial" charset="0"/>
              </a:endParaRPr>
            </a:p>
            <a:p>
              <a:pPr marL="190500" indent="-187325">
                <a:spcBef>
                  <a:spcPct val="0"/>
                </a:spcBef>
              </a:pPr>
              <a:endParaRPr lang="en-US" sz="1600" noProof="1">
                <a:latin typeface="Arial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6390752" y="2285648"/>
              <a:ext cx="16680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ar-OM" sz="1600" b="1">
                  <a:solidFill>
                    <a:schemeClr val="bg1"/>
                  </a:solidFill>
                  <a:latin typeface="Arial" charset="0"/>
                </a:rPr>
                <a:t>الأهداف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5141753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sellaDiTesto 5"/>
          <p:cNvSpPr txBox="1">
            <a:spLocks noChangeArrowheads="1"/>
          </p:cNvSpPr>
          <p:nvPr/>
        </p:nvSpPr>
        <p:spPr bwMode="auto">
          <a:xfrm>
            <a:off x="3028951" y="3251201"/>
            <a:ext cx="6245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OM" sz="2000">
                <a:latin typeface="Tahoma" pitchFamily="34" charset="0"/>
                <a:cs typeface="Tahoma" pitchFamily="34" charset="0"/>
              </a:rPr>
              <a:t>أحسنتم صنعًا!</a:t>
            </a:r>
          </a:p>
          <a:p>
            <a:r>
              <a:rPr lang="ar-OM" sz="2000">
                <a:latin typeface="Tahoma" pitchFamily="34" charset="0"/>
                <a:cs typeface="Tahoma" pitchFamily="34" charset="0"/>
              </a:rPr>
              <a:t>لقد أكملتم الوحدة.</a:t>
            </a:r>
          </a:p>
        </p:txBody>
      </p:sp>
      <p:sp>
        <p:nvSpPr>
          <p:cNvPr id="4" name="Rettangolo 3"/>
          <p:cNvSpPr/>
          <p:nvPr/>
        </p:nvSpPr>
        <p:spPr bwMode="auto">
          <a:xfrm>
            <a:off x="1633539" y="2940050"/>
            <a:ext cx="8924925" cy="1377950"/>
          </a:xfrm>
          <a:prstGeom prst="rect">
            <a:avLst/>
          </a:prstGeom>
          <a:noFill/>
          <a:ln w="12700" cap="flat" cmpd="sng" algn="ctr">
            <a:solidFill>
              <a:schemeClr val="tx1">
                <a:alpha val="51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algn="ctr" rotWithShape="0">
              <a:prstClr val="black"/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9943307" y="2628900"/>
            <a:ext cx="1452562" cy="6223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600" dirty="0"/>
              <a:t> </a:t>
            </a:r>
            <a:r>
              <a:rPr lang="ar-SA" sz="1600" b="1" dirty="0"/>
              <a:t>أيقونة</a:t>
            </a:r>
            <a:endParaRPr lang="fr-LU" sz="1600" dirty="0"/>
          </a:p>
          <a:p>
            <a:pPr marL="182563" indent="-225425" defTabSz="820738" eaLnBrk="0" hangingPunct="0">
              <a:buClr>
                <a:srgbClr val="7FBF1A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ar-SA" sz="1600" dirty="0"/>
              <a:t>لوحة عرض سوداء</a:t>
            </a:r>
            <a:endParaRPr lang="it-IT" sz="2000" b="1" dirty="0">
              <a:latin typeface="Arial" charset="0"/>
              <a:cs typeface="Arial" charset="0"/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1947863" y="865188"/>
            <a:ext cx="944800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OM" b="1" dirty="0">
                <a:solidFill>
                  <a:srgbClr val="69AE23"/>
                </a:solidFill>
                <a:latin typeface="Arial" charset="0"/>
              </a:rPr>
              <a:t>الخلاصة</a:t>
            </a:r>
          </a:p>
        </p:txBody>
      </p:sp>
    </p:spTree>
    <p:extLst>
      <p:ext uri="{BB962C8B-B14F-4D97-AF65-F5344CB8AC3E}">
        <p14:creationId xmlns:p14="http://schemas.microsoft.com/office/powerpoint/2010/main" val="40213767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01" t="20307" r="14009" b="6328"/>
          <a:stretch/>
        </p:blipFill>
        <p:spPr>
          <a:xfrm>
            <a:off x="271854" y="374775"/>
            <a:ext cx="11821297" cy="622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139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E38DC0E-7FEB-4B58-AB18-1EF5AB2BFD93}"/>
              </a:ext>
            </a:extLst>
          </p:cNvPr>
          <p:cNvGrpSpPr/>
          <p:nvPr/>
        </p:nvGrpSpPr>
        <p:grpSpPr>
          <a:xfrm>
            <a:off x="526491" y="1924050"/>
            <a:ext cx="5503408" cy="3693807"/>
            <a:chOff x="6253163" y="2228850"/>
            <a:chExt cx="5503408" cy="3693807"/>
          </a:xfrm>
        </p:grpSpPr>
        <p:grpSp>
          <p:nvGrpSpPr>
            <p:cNvPr id="16386" name="Gruppo 8"/>
            <p:cNvGrpSpPr>
              <a:grpSpLocks/>
            </p:cNvGrpSpPr>
            <p:nvPr/>
          </p:nvGrpSpPr>
          <p:grpSpPr bwMode="auto">
            <a:xfrm>
              <a:off x="6253163" y="2228850"/>
              <a:ext cx="5503408" cy="3247502"/>
              <a:chOff x="393700" y="1962150"/>
              <a:chExt cx="3911600" cy="2933700"/>
            </a:xfrm>
          </p:grpSpPr>
          <p:sp>
            <p:nvSpPr>
              <p:cNvPr id="16393" name="Rettangolo 9"/>
              <p:cNvSpPr>
                <a:spLocks noChangeArrowheads="1"/>
              </p:cNvSpPr>
              <p:nvPr/>
            </p:nvSpPr>
            <p:spPr bwMode="auto">
              <a:xfrm>
                <a:off x="393700" y="1962150"/>
                <a:ext cx="3911600" cy="400050"/>
              </a:xfrm>
              <a:prstGeom prst="rect">
                <a:avLst/>
              </a:prstGeom>
              <a:solidFill>
                <a:srgbClr val="69AE23"/>
              </a:solidFill>
              <a:ln w="2857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1" name="Rettangolo 10"/>
              <p:cNvSpPr/>
              <p:nvPr/>
            </p:nvSpPr>
            <p:spPr bwMode="auto">
              <a:xfrm>
                <a:off x="393700" y="1962150"/>
                <a:ext cx="3911600" cy="2933700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alpha val="5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algn="ctr" rotWithShape="0">
                  <a:prstClr val="black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it-IT"/>
              </a:p>
            </p:txBody>
          </p:sp>
        </p:grpSp>
        <p:sp>
          <p:nvSpPr>
            <p:cNvPr id="16387" name="Text Box 22"/>
            <p:cNvSpPr txBox="1">
              <a:spLocks noChangeArrowheads="1"/>
            </p:cNvSpPr>
            <p:nvPr/>
          </p:nvSpPr>
          <p:spPr bwMode="auto">
            <a:xfrm>
              <a:off x="6495823" y="2260116"/>
              <a:ext cx="5260748" cy="3662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190500" indent="-187325">
                <a:spcBef>
                  <a:spcPct val="0"/>
                </a:spcBef>
              </a:pPr>
              <a:r>
                <a:rPr lang="ar-OM" sz="1600" b="1" noProof="1">
                  <a:solidFill>
                    <a:schemeClr val="bg1"/>
                  </a:solidFill>
                  <a:latin typeface="Arial" charset="0"/>
                </a:rPr>
                <a:t>الأهداف</a:t>
              </a:r>
            </a:p>
            <a:p>
              <a:pPr marL="190500" indent="-187325">
                <a:spcBef>
                  <a:spcPct val="0"/>
                </a:spcBef>
              </a:pPr>
              <a:endParaRPr lang="it-IT" sz="1600" b="1" noProof="1">
                <a:latin typeface="Arial" charset="0"/>
              </a:endParaRPr>
            </a:p>
            <a:p>
              <a:pPr marL="190500" indent="-187325">
                <a:spcBef>
                  <a:spcPct val="0"/>
                </a:spcBef>
              </a:pPr>
              <a:r>
                <a:rPr lang="ar-OM" sz="1600" noProof="1">
                  <a:latin typeface="Arial" charset="0"/>
                  <a:cs typeface="Times New Roman" pitchFamily="18" charset="0"/>
                </a:rPr>
                <a:t>عند الانتهاء من هذه الوحدة سنفهم:</a:t>
              </a:r>
            </a:p>
            <a:p>
              <a:pPr marL="190500" indent="-187325">
                <a:spcBef>
                  <a:spcPct val="0"/>
                </a:spcBef>
                <a:buFontTx/>
                <a:buChar char="•"/>
              </a:pPr>
              <a:endParaRPr lang="it-IT" sz="1600" noProof="1">
                <a:latin typeface="Arial" charset="0"/>
                <a:cs typeface="Times New Roman" pitchFamily="18" charset="0"/>
              </a:endParaRPr>
            </a:p>
            <a:p>
              <a:pPr marL="288925" indent="-285750">
                <a:lnSpc>
                  <a:spcPct val="150000"/>
                </a:lnSpc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أهمية وجود اتصالات منظمة في عملية الاستخبارات الوبائية</a:t>
              </a:r>
            </a:p>
            <a:p>
              <a:pPr marL="288925" indent="-285750">
                <a:lnSpc>
                  <a:spcPct val="150000"/>
                </a:lnSpc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كيفية إعداد خطة اتصالات</a:t>
              </a:r>
            </a:p>
            <a:p>
              <a:pPr marL="288925" indent="-285750">
                <a:lnSpc>
                  <a:spcPct val="150000"/>
                </a:lnSpc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ar-OM" sz="1600" noProof="1">
                  <a:latin typeface="Arial" charset="0"/>
                  <a:cs typeface="Times New Roman" pitchFamily="18" charset="0"/>
                </a:rPr>
                <a:t>ما هي العناصر التي لا يجب إهمالها</a:t>
              </a:r>
            </a:p>
            <a:p>
              <a:pPr marL="288925" indent="-285750">
                <a:lnSpc>
                  <a:spcPct val="150000"/>
                </a:lnSpc>
                <a:spcBef>
                  <a:spcPct val="0"/>
                </a:spcBef>
                <a:buFont typeface="Wingdings" panose="05000000000000000000" pitchFamily="2" charset="2"/>
                <a:buChar char="§"/>
              </a:pPr>
              <a:r>
                <a:rPr lang="ar-OM" sz="1600" noProof="1">
                  <a:latin typeface="Arial" charset="0"/>
                  <a:cs typeface="Times New Roman" pitchFamily="18" charset="0"/>
                </a:rPr>
                <a:t>كيف تجذب انتباه جمهورك</a:t>
              </a:r>
            </a:p>
            <a:p>
              <a:pPr marL="190500" indent="-187325">
                <a:spcBef>
                  <a:spcPct val="0"/>
                </a:spcBef>
                <a:buFontTx/>
                <a:buChar char="•"/>
              </a:pPr>
              <a:endParaRPr lang="en-US" sz="1600" noProof="1">
                <a:latin typeface="Arial" charset="0"/>
                <a:cs typeface="Times New Roman" pitchFamily="18" charset="0"/>
              </a:endParaRPr>
            </a:p>
            <a:p>
              <a:pPr marL="190500" indent="-187325">
                <a:spcBef>
                  <a:spcPct val="0"/>
                </a:spcBef>
              </a:pPr>
              <a:endParaRPr lang="en-US" sz="1600" noProof="1">
                <a:latin typeface="Arial" charset="0"/>
              </a:endParaRPr>
            </a:p>
            <a:p>
              <a:pPr marL="190500" indent="-187325">
                <a:spcBef>
                  <a:spcPct val="0"/>
                </a:spcBef>
              </a:pPr>
              <a:endParaRPr lang="en-US" sz="1600" noProof="1">
                <a:latin typeface="Arial" charset="0"/>
              </a:endParaRPr>
            </a:p>
          </p:txBody>
        </p:sp>
      </p:grp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983221" y="701344"/>
            <a:ext cx="1033248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OM" b="1" dirty="0">
                <a:solidFill>
                  <a:srgbClr val="69AE23"/>
                </a:solidFill>
                <a:latin typeface="Arial" charset="0"/>
              </a:rPr>
              <a:t>الفهرس والأهداف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3886E5-2376-476A-936E-8D7D430721C3}"/>
              </a:ext>
            </a:extLst>
          </p:cNvPr>
          <p:cNvGrpSpPr/>
          <p:nvPr/>
        </p:nvGrpSpPr>
        <p:grpSpPr>
          <a:xfrm>
            <a:off x="6694489" y="1924050"/>
            <a:ext cx="4621212" cy="3822700"/>
            <a:chOff x="1160463" y="2228850"/>
            <a:chExt cx="4621212" cy="3822700"/>
          </a:xfrm>
        </p:grpSpPr>
        <p:grpSp>
          <p:nvGrpSpPr>
            <p:cNvPr id="16388" name="Gruppo 7"/>
            <p:cNvGrpSpPr>
              <a:grpSpLocks/>
            </p:cNvGrpSpPr>
            <p:nvPr/>
          </p:nvGrpSpPr>
          <p:grpSpPr bwMode="auto">
            <a:xfrm>
              <a:off x="1160463" y="2228850"/>
              <a:ext cx="4621212" cy="3822700"/>
              <a:chOff x="393700" y="1962150"/>
              <a:chExt cx="3911600" cy="3822700"/>
            </a:xfrm>
          </p:grpSpPr>
          <p:sp>
            <p:nvSpPr>
              <p:cNvPr id="16391" name="Rettangolo 6"/>
              <p:cNvSpPr>
                <a:spLocks noChangeArrowheads="1"/>
              </p:cNvSpPr>
              <p:nvPr/>
            </p:nvSpPr>
            <p:spPr bwMode="auto">
              <a:xfrm>
                <a:off x="393700" y="1962150"/>
                <a:ext cx="3911600" cy="400050"/>
              </a:xfrm>
              <a:prstGeom prst="rect">
                <a:avLst/>
              </a:prstGeom>
              <a:solidFill>
                <a:srgbClr val="69AE23"/>
              </a:solidFill>
              <a:ln w="2857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" name="Rettangolo 5"/>
              <p:cNvSpPr/>
              <p:nvPr/>
            </p:nvSpPr>
            <p:spPr bwMode="auto">
              <a:xfrm>
                <a:off x="393700" y="1962150"/>
                <a:ext cx="3911600" cy="3822700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alpha val="51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algn="ctr" rotWithShape="0">
                  <a:prstClr val="black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it-IT"/>
              </a:p>
            </p:txBody>
          </p:sp>
        </p:grpSp>
        <p:sp>
          <p:nvSpPr>
            <p:cNvPr id="16390" name="Text Box 23"/>
            <p:cNvSpPr txBox="1">
              <a:spLocks noChangeArrowheads="1"/>
            </p:cNvSpPr>
            <p:nvPr/>
          </p:nvSpPr>
          <p:spPr bwMode="auto">
            <a:xfrm>
              <a:off x="1212851" y="2273300"/>
              <a:ext cx="4500563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0"/>
                </a:spcBef>
              </a:pPr>
              <a:r>
                <a:rPr lang="ar-OM" sz="1600" b="1" dirty="0">
                  <a:solidFill>
                    <a:schemeClr val="bg1"/>
                  </a:solidFill>
                  <a:latin typeface="Arial" charset="0"/>
                </a:rPr>
                <a:t>الفهرس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</a:pPr>
              <a:endParaRPr lang="it-IT" sz="1600" b="1" dirty="0">
                <a:latin typeface="Arial" charset="0"/>
              </a:endParaRPr>
            </a:p>
            <a:p>
              <a:pPr algn="r">
                <a:lnSpc>
                  <a:spcPct val="100000"/>
                </a:lnSpc>
                <a:spcBef>
                  <a:spcPct val="0"/>
                </a:spcBef>
              </a:pPr>
              <a:r>
                <a:rPr lang="ar-OM" sz="1600" dirty="0">
                  <a:latin typeface="Arial" charset="0"/>
                  <a:cs typeface="Times New Roman" pitchFamily="18" charset="0"/>
                </a:rPr>
                <a:t>في هذه الوحدة سنستكشف الموضوعات التالية: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</a:pPr>
              <a:endParaRPr lang="it-IT" sz="1600" dirty="0"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517176" y="3121902"/>
              <a:ext cx="3243196" cy="26320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تعريف اتصالات الاستخبارات الوبائية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إطار عمل الاتصالات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الخطوات الرئيسية للاتصالات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الجماهير المستهدفة</a:t>
              </a:r>
            </a:p>
            <a:p>
              <a:pPr marL="285750" indent="-285750" algn="r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القواعد الأساسية للاتصالات</a:t>
              </a:r>
            </a:p>
            <a:p>
              <a:pPr marL="285750" indent="-285750" algn="r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السرية</a:t>
              </a:r>
            </a:p>
            <a:p>
              <a:pPr marL="285750" indent="-285750" algn="r">
                <a:lnSpc>
                  <a:spcPct val="150000"/>
                </a:lnSpc>
                <a:buFont typeface="Wingdings" panose="05000000000000000000" pitchFamily="2" charset="2"/>
                <a:buChar char="§"/>
              </a:pPr>
              <a:r>
                <a:rPr lang="ar-OM" sz="1600">
                  <a:latin typeface="Arial" charset="0"/>
                  <a:cs typeface="Times New Roman" pitchFamily="18" charset="0"/>
                </a:rPr>
                <a:t>مخرجات الاتصالات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491501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844971" y="650091"/>
            <a:ext cx="1038814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OM" b="1">
                <a:solidFill>
                  <a:srgbClr val="69AE23"/>
                </a:solidFill>
                <a:latin typeface="Arial" charset="0"/>
              </a:rPr>
              <a:t>تعريف اتصالات الاستخبارات الوبائية</a:t>
            </a:r>
          </a:p>
        </p:txBody>
      </p:sp>
      <p:sp>
        <p:nvSpPr>
          <p:cNvPr id="2" name="Rectangle 1"/>
          <p:cNvSpPr/>
          <p:nvPr/>
        </p:nvSpPr>
        <p:spPr>
          <a:xfrm>
            <a:off x="1550497" y="3740534"/>
            <a:ext cx="8736504" cy="1668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ar-OM" dirty="0"/>
              <a:t>الأهداف الرئيسية:</a:t>
            </a:r>
          </a:p>
          <a:p>
            <a:pPr marL="171450" indent="-171450">
              <a:lnSpc>
                <a:spcPct val="200000"/>
              </a:lnSpc>
              <a:buFontTx/>
              <a:buChar char="-"/>
            </a:pPr>
            <a:r>
              <a:rPr lang="ar-OM" dirty="0"/>
              <a:t> تقديم معلومات دقيقة ذات مغزى وصلة بشأن الأحداث أو التهديدات الصحية المرصود</a:t>
            </a:r>
          </a:p>
          <a:p>
            <a:pPr marL="171450" indent="-171450">
              <a:lnSpc>
                <a:spcPct val="200000"/>
              </a:lnSpc>
              <a:buFontTx/>
              <a:buChar char="-"/>
            </a:pPr>
            <a:r>
              <a:rPr lang="ar-OM" dirty="0"/>
              <a:t>زيادة الوعي والفهم بشأن المخاطر المرتبطة المحتملة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60520" b="13412"/>
          <a:stretch/>
        </p:blipFill>
        <p:spPr>
          <a:xfrm flipH="1">
            <a:off x="8817396" y="1469372"/>
            <a:ext cx="2415715" cy="24637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71" y="1891514"/>
            <a:ext cx="3372353" cy="20416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99731" y="2274922"/>
            <a:ext cx="3960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OM" sz="2000" b="1" dirty="0">
                <a:solidFill>
                  <a:srgbClr val="69AE23"/>
                </a:solidFill>
                <a:latin typeface="Arial" charset="0"/>
                <a:cs typeface="Times New Roman" pitchFamily="18" charset="0"/>
              </a:rPr>
              <a:t>"توزيع نتائج الاستخبارات الوبائية على الجهات المستهدفة ذات الصلة"</a:t>
            </a:r>
          </a:p>
        </p:txBody>
      </p:sp>
    </p:spTree>
    <p:extLst>
      <p:ext uri="{BB962C8B-B14F-4D97-AF65-F5344CB8AC3E}">
        <p14:creationId xmlns:p14="http://schemas.microsoft.com/office/powerpoint/2010/main" val="397310539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 bwMode="auto">
          <a:xfrm>
            <a:off x="2964264" y="1268761"/>
            <a:ext cx="3401766" cy="3293211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200" u="sng">
              <a:latin typeface="Microsoft Sans Serif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960984" y="1268761"/>
            <a:ext cx="3474418" cy="3222852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200" u="sng">
              <a:latin typeface="Microsoft Sans Serif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451421" y="3420768"/>
            <a:ext cx="3474936" cy="3276462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200" u="sng">
              <a:latin typeface="Microsoft Sans Serif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6140" y="1742090"/>
            <a:ext cx="2119585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ar-OM" dirty="0"/>
              <a:t>تقييم المخاطر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19419" y="1756323"/>
            <a:ext cx="1891455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ar-OM"/>
              <a:t>إدارة المخاطر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22106" y="4317039"/>
            <a:ext cx="2134561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ar-OM"/>
              <a:t>التعريف بالمخاطر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38463" y="2119819"/>
            <a:ext cx="22650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ar-OM" sz="1600" dirty="0"/>
              <a:t>تحديد المخاطر وتوصيفها</a:t>
            </a:r>
          </a:p>
          <a:p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ar-OM" sz="1600" dirty="0"/>
              <a:t>تقييمات احتمالية التعرّض للمرض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ar-OM" sz="1600" dirty="0"/>
              <a:t>المخاطرة على المجموعة السكانية المستهدفة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29927" y="2248862"/>
            <a:ext cx="24757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ar-OM" sz="1600" dirty="0"/>
              <a:t>تحديد بدائل السياسات</a:t>
            </a:r>
          </a:p>
          <a:p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ar-OM" sz="1600" dirty="0"/>
              <a:t>اختيار وتنفيذ تدابير المكافحة المناسبة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01241" y="4821836"/>
            <a:ext cx="283782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ar-OM" sz="1600"/>
              <a:t>تحديد الشواغل العامة المحتملة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ar-OM" sz="1600"/>
              <a:t>رفع مستوى الوعي بشأن المخاطر المصاحبة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ar-OM" sz="1600"/>
              <a:t>تقديم المعلومات للاختيار بين خيارات الاستجابة</a:t>
            </a:r>
          </a:p>
          <a:p>
            <a:endParaRPr lang="en-GB" dirty="0"/>
          </a:p>
        </p:txBody>
      </p:sp>
      <p:sp>
        <p:nvSpPr>
          <p:cNvPr id="17" name="Left-Right Arrow 16"/>
          <p:cNvSpPr/>
          <p:nvPr/>
        </p:nvSpPr>
        <p:spPr bwMode="auto">
          <a:xfrm rot="2695218">
            <a:off x="5098604" y="3644361"/>
            <a:ext cx="863512" cy="717453"/>
          </a:xfrm>
          <a:prstGeom prst="leftRightArrow">
            <a:avLst/>
          </a:prstGeom>
          <a:solidFill>
            <a:schemeClr val="accent1">
              <a:lumMod val="50000"/>
              <a:alpha val="2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200" u="sng">
              <a:latin typeface="Microsoft Sans Serif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5389" y="591022"/>
            <a:ext cx="100602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OM" b="1">
                <a:solidFill>
                  <a:srgbClr val="69AE23"/>
                </a:solidFill>
              </a:rPr>
              <a:t>إطار عمل الاتصالات</a:t>
            </a:r>
          </a:p>
        </p:txBody>
      </p:sp>
      <p:sp>
        <p:nvSpPr>
          <p:cNvPr id="18" name="Left-Right Arrow 17"/>
          <p:cNvSpPr/>
          <p:nvPr/>
        </p:nvSpPr>
        <p:spPr bwMode="auto">
          <a:xfrm rot="8172496">
            <a:off x="6208209" y="3598263"/>
            <a:ext cx="1001966" cy="717453"/>
          </a:xfrm>
          <a:prstGeom prst="leftRightArrow">
            <a:avLst/>
          </a:prstGeom>
          <a:solidFill>
            <a:schemeClr val="accent1">
              <a:lumMod val="50000"/>
              <a:alpha val="2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200" u="sng">
              <a:latin typeface="Microsoft Sans Serif" pitchFamily="34" charset="0"/>
            </a:endParaRPr>
          </a:p>
        </p:txBody>
      </p:sp>
      <p:sp>
        <p:nvSpPr>
          <p:cNvPr id="16" name="Left-Right Arrow 15"/>
          <p:cNvSpPr/>
          <p:nvPr/>
        </p:nvSpPr>
        <p:spPr bwMode="auto">
          <a:xfrm rot="10800000">
            <a:off x="5621110" y="2479159"/>
            <a:ext cx="1001966" cy="717453"/>
          </a:xfrm>
          <a:prstGeom prst="leftRightArrow">
            <a:avLst/>
          </a:prstGeom>
          <a:solidFill>
            <a:schemeClr val="accent1">
              <a:lumMod val="50000"/>
              <a:alpha val="2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200" u="sng">
              <a:latin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48891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56612" y="1964357"/>
            <a:ext cx="36443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>
              <a:lnSpc>
                <a:spcPct val="200000"/>
              </a:lnSpc>
              <a:buFont typeface="+mj-lt"/>
              <a:buAutoNum type="arabicPeriod"/>
            </a:pPr>
            <a:r>
              <a:rPr lang="ar-OM" sz="1600" dirty="0"/>
              <a:t>راجع السياق والمعلومات الأساسية</a:t>
            </a:r>
          </a:p>
          <a:p>
            <a:pPr marL="342900" indent="-342900" algn="r">
              <a:lnSpc>
                <a:spcPct val="200000"/>
              </a:lnSpc>
              <a:buFont typeface="+mj-lt"/>
              <a:buAutoNum type="arabicPeriod"/>
            </a:pPr>
            <a:r>
              <a:rPr lang="ar-OM" sz="1600" dirty="0"/>
              <a:t>حدد أهداف الاتصالات</a:t>
            </a:r>
          </a:p>
          <a:p>
            <a:pPr marL="342900" indent="-342900" algn="r">
              <a:lnSpc>
                <a:spcPct val="200000"/>
              </a:lnSpc>
              <a:buFont typeface="+mj-lt"/>
              <a:buAutoNum type="arabicPeriod"/>
            </a:pPr>
            <a:r>
              <a:rPr lang="ar-OM" sz="1600" dirty="0"/>
              <a:t>حدد الجمهور المستهدف</a:t>
            </a:r>
          </a:p>
          <a:p>
            <a:pPr marL="342900" indent="-342900" algn="r">
              <a:lnSpc>
                <a:spcPct val="200000"/>
              </a:lnSpc>
              <a:buFont typeface="+mj-lt"/>
              <a:buAutoNum type="arabicPeriod"/>
            </a:pPr>
            <a:r>
              <a:rPr lang="ar-OM" sz="1600" dirty="0"/>
              <a:t>حدد المضامين الأساسية</a:t>
            </a:r>
          </a:p>
          <a:p>
            <a:pPr marL="342900" indent="-342900" algn="r">
              <a:lnSpc>
                <a:spcPct val="200000"/>
              </a:lnSpc>
              <a:buFont typeface="+mj-lt"/>
              <a:buAutoNum type="arabicPeriod"/>
            </a:pPr>
            <a:r>
              <a:rPr lang="ar-OM" sz="1600" dirty="0"/>
              <a:t>اختر قنوات الاتصالات</a:t>
            </a:r>
          </a:p>
          <a:p>
            <a:pPr marL="342900" indent="-342900" algn="r">
              <a:lnSpc>
                <a:spcPct val="200000"/>
              </a:lnSpc>
              <a:buFont typeface="+mj-lt"/>
              <a:buAutoNum type="arabicPeriod"/>
            </a:pPr>
            <a:r>
              <a:rPr lang="ar-OM" sz="1600" dirty="0"/>
              <a:t>اختر النسق المناسب</a:t>
            </a:r>
          </a:p>
          <a:p>
            <a:pPr marL="342900" indent="-342900" algn="r">
              <a:lnSpc>
                <a:spcPct val="200000"/>
              </a:lnSpc>
              <a:buFont typeface="+mj-lt"/>
              <a:buAutoNum type="arabicPeriod"/>
            </a:pPr>
            <a:r>
              <a:rPr lang="ar-OM" sz="1600" dirty="0"/>
              <a:t>قيم تأثير الاتصالات</a:t>
            </a:r>
          </a:p>
          <a:p>
            <a:pPr marL="342900" indent="-342900" algn="r">
              <a:lnSpc>
                <a:spcPct val="200000"/>
              </a:lnSpc>
              <a:buFont typeface="+mj-lt"/>
              <a:buAutoNum type="arabicPeriod"/>
            </a:pPr>
            <a:r>
              <a:rPr lang="ar-OM" sz="1600" dirty="0"/>
              <a:t>حلل التعقيبات</a:t>
            </a:r>
          </a:p>
          <a:p>
            <a:pPr>
              <a:lnSpc>
                <a:spcPct val="150000"/>
              </a:lnSpc>
            </a:pPr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>
            <a:off x="392619" y="645415"/>
            <a:ext cx="110663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OM" b="1">
                <a:solidFill>
                  <a:srgbClr val="69AE23"/>
                </a:solidFill>
              </a:rPr>
              <a:t>حدد خطة الاتصالات</a:t>
            </a:r>
          </a:p>
        </p:txBody>
      </p:sp>
      <p:sp>
        <p:nvSpPr>
          <p:cNvPr id="9" name="Curved Up Arrow 8"/>
          <p:cNvSpPr/>
          <p:nvPr/>
        </p:nvSpPr>
        <p:spPr bwMode="auto">
          <a:xfrm rot="5400000" flipH="1">
            <a:off x="3292471" y="3429468"/>
            <a:ext cx="3437528" cy="1659408"/>
          </a:xfrm>
          <a:prstGeom prst="curvedUpArrow">
            <a:avLst>
              <a:gd name="adj1" fmla="val 17570"/>
              <a:gd name="adj2" fmla="val 33361"/>
              <a:gd name="adj3" fmla="val 16468"/>
            </a:avLst>
          </a:prstGeom>
          <a:solidFill>
            <a:schemeClr val="accent1">
              <a:alpha val="2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600" u="sng">
              <a:latin typeface="Microsoft Sans Serif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86401" y="4089895"/>
            <a:ext cx="24302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1600" dirty="0"/>
              <a:t>عدّل عند الحاجة</a:t>
            </a:r>
          </a:p>
        </p:txBody>
      </p:sp>
      <p:sp>
        <p:nvSpPr>
          <p:cNvPr id="6" name="Rectangle 5"/>
          <p:cNvSpPr/>
          <p:nvPr/>
        </p:nvSpPr>
        <p:spPr>
          <a:xfrm>
            <a:off x="479393" y="1486291"/>
            <a:ext cx="110663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OM" sz="1600" b="1" dirty="0">
                <a:solidFill>
                  <a:srgbClr val="69AE23"/>
                </a:solidFill>
              </a:rPr>
              <a:t> طوّر إستراتيجية للاتصالات مع خبراء الاتصالات لديك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7514"/>
          <a:stretch/>
        </p:blipFill>
        <p:spPr>
          <a:xfrm>
            <a:off x="8409491" y="2494890"/>
            <a:ext cx="3136204" cy="319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35494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13009" y="3254282"/>
            <a:ext cx="4350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399420" y="374548"/>
            <a:ext cx="108877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OM" b="1" dirty="0">
                <a:solidFill>
                  <a:srgbClr val="69AE23"/>
                </a:solidFill>
              </a:rPr>
              <a:t> الخطوات الرئيسية للاتصالات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428959"/>
              </p:ext>
            </p:extLst>
          </p:nvPr>
        </p:nvGraphicFramePr>
        <p:xfrm>
          <a:off x="1010436" y="1538790"/>
          <a:ext cx="9856095" cy="4785360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4050450">
                  <a:extLst>
                    <a:ext uri="{9D8B030D-6E8A-4147-A177-3AD203B41FA5}">
                      <a16:colId xmlns:a16="http://schemas.microsoft.com/office/drawing/2014/main" val="1559260810"/>
                    </a:ext>
                  </a:extLst>
                </a:gridCol>
                <a:gridCol w="5805645">
                  <a:extLst>
                    <a:ext uri="{9D8B030D-6E8A-4147-A177-3AD203B41FA5}">
                      <a16:colId xmlns:a16="http://schemas.microsoft.com/office/drawing/2014/main" val="32267909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ar-OM" sz="1400" b="0" u="none">
                          <a:latin typeface="+mn-lt"/>
                        </a:rPr>
                        <a:t>راجع السياق والمعلومات الأساسية</a:t>
                      </a:r>
                    </a:p>
                    <a:p>
                      <a:pPr marL="342900" indent="-342900" algn="r" rtl="1">
                        <a:buFont typeface="+mj-lt"/>
                        <a:buAutoNum type="arabicPeriod"/>
                      </a:pP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OM" sz="1400" b="0" u="non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اجمع إجابات الاسئلة الحيوية الخمسة: "من وماذا ومتى وأين ولماذا؟"</a:t>
                      </a:r>
                    </a:p>
                    <a:p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06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ar-OM" sz="1400" u="none">
                          <a:latin typeface="+mn-lt"/>
                        </a:rPr>
                        <a:t>حدد أهداف الاتصالات</a:t>
                      </a:r>
                    </a:p>
                    <a:p>
                      <a:pPr marL="342900" indent="-342900" algn="r" rtl="1">
                        <a:buFont typeface="+mj-lt"/>
                        <a:buAutoNum type="arabicPeriod" startAt="2"/>
                      </a:pP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OM" sz="1400" u="none">
                          <a:solidFill>
                            <a:schemeClr val="tx1"/>
                          </a:solidFill>
                          <a:latin typeface="+mn-lt"/>
                        </a:rPr>
                        <a:t>للتعريف </a:t>
                      </a:r>
                      <a:r>
                        <a:rPr lang="ar-OM" sz="1400" u="none">
                          <a:solidFill>
                            <a:srgbClr val="FF0000"/>
                          </a:solidFill>
                          <a:latin typeface="+mn-lt"/>
                        </a:rPr>
                        <a:t>بالحدث الصحي المرصود</a:t>
                      </a: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OM" sz="1400" u="none">
                          <a:solidFill>
                            <a:schemeClr val="tx1"/>
                          </a:solidFill>
                          <a:latin typeface="+mn-lt"/>
                        </a:rPr>
                        <a:t>المخاطر المحتملة للصحة العامة</a:t>
                      </a: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OM" sz="1400" u="none">
                          <a:solidFill>
                            <a:schemeClr val="tx1"/>
                          </a:solidFill>
                          <a:latin typeface="+mn-lt"/>
                        </a:rPr>
                        <a:t>تدابير المكافحة الموصى بها (؟) إلخ...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145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ar-OM" sz="1400" u="none">
                          <a:latin typeface="+mn-lt"/>
                        </a:rPr>
                        <a:t> حدد الجمهور المستهدف</a:t>
                      </a:r>
                    </a:p>
                    <a:p>
                      <a:pPr marL="342900" indent="-342900" algn="r" rtl="1">
                        <a:buFont typeface="+mj-lt"/>
                        <a:buAutoNum type="arabicPeriod" startAt="3"/>
                      </a:pP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OM" sz="1400" u="none">
                          <a:latin typeface="+mn-lt"/>
                        </a:rPr>
                        <a:t>العاملون في الصحة العامة وصانعو السياسات والأطراف المعنية وشبكات الصحة العامة الدولية وعامة الجمهور</a:t>
                      </a:r>
                    </a:p>
                    <a:p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1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ar-OM" sz="1400" u="none">
                          <a:latin typeface="+mn-lt"/>
                        </a:rPr>
                        <a:t>حدد المضامين الأساسية</a:t>
                      </a:r>
                    </a:p>
                    <a:p>
                      <a:pPr marL="342900" indent="-342900" algn="r" rtl="1">
                        <a:buFont typeface="+mj-lt"/>
                        <a:buAutoNum type="arabicPeriod" startAt="4"/>
                      </a:pP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OM" sz="1400" u="none">
                          <a:latin typeface="+mn-lt"/>
                        </a:rPr>
                        <a:t>ما قدر التفاصيل المطلوبة؟</a:t>
                      </a:r>
                    </a:p>
                    <a:p>
                      <a:pPr algn="r"/>
                      <a:r>
                        <a:rPr lang="ar-OM" sz="1400" u="none">
                          <a:latin typeface="+mn-lt"/>
                        </a:rPr>
                        <a:t>ما أهم مضمون يجب توصيله؟</a:t>
                      </a:r>
                    </a:p>
                    <a:p>
                      <a:pPr algn="r"/>
                      <a:r>
                        <a:rPr lang="ar-OM" sz="1400" u="none">
                          <a:latin typeface="+mn-lt"/>
                          <a:cs typeface="Times New Roman" pitchFamily="18" charset="0"/>
                        </a:rPr>
                        <a:t> هل تم اتخاذ تدابير الصحة العامة بالفعل على المستوى المحلي؟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385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lang="ar-OM" sz="1400" u="none">
                          <a:latin typeface="+mn-lt"/>
                        </a:rPr>
                        <a:t>اختر قنوات الاتصالات</a:t>
                      </a:r>
                    </a:p>
                    <a:p>
                      <a:pPr marL="342900" indent="-342900" algn="r" rtl="1">
                        <a:buFont typeface="+mj-lt"/>
                        <a:buAutoNum type="arabicPeriod" startAt="5"/>
                      </a:pP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OM" sz="1400" u="none">
                          <a:latin typeface="+mn-lt"/>
                        </a:rPr>
                        <a:t>الشبكات المهنية، وسائل الإعلام، الصحافة، المواقع الإلكترونية، وسائل التواصل الاجتماعي؟</a:t>
                      </a:r>
                    </a:p>
                    <a:p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92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ar-OM" sz="1400" u="none">
                          <a:latin typeface="+mn-lt"/>
                        </a:rPr>
                        <a:t> اختر المخرج/النسق المناسب</a:t>
                      </a:r>
                    </a:p>
                    <a:p>
                      <a:pPr marL="342900" indent="-342900" algn="r" rtl="1">
                        <a:buFont typeface="+mj-lt"/>
                        <a:buAutoNum type="arabicPeriod" startAt="6"/>
                      </a:pP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OM" sz="1400" u="none">
                          <a:latin typeface="+mn-lt"/>
                        </a:rPr>
                        <a:t>تقارير ووثائق وتغريدات ورسوم بيانية والإجراءات الواجب اتخاذها...</a:t>
                      </a:r>
                    </a:p>
                    <a:p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8605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7"/>
                        <a:tabLst/>
                        <a:defRPr/>
                      </a:pPr>
                      <a:r>
                        <a:rPr lang="ar-OM" sz="1400" u="none">
                          <a:latin typeface="+mn-lt"/>
                        </a:rPr>
                        <a:t>قيّم تأثير الاتصالات</a:t>
                      </a:r>
                    </a:p>
                    <a:p>
                      <a:pPr marL="342900" indent="-342900" algn="r" rtl="1">
                        <a:buFont typeface="+mj-lt"/>
                        <a:buAutoNum type="arabicPeriod" startAt="7"/>
                      </a:pP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OM" sz="1400" u="none">
                          <a:latin typeface="+mn-lt"/>
                        </a:rPr>
                        <a:t>تحليل الاهتمام الصحفي، عدد مشاهدات صفحة الويب</a:t>
                      </a:r>
                    </a:p>
                    <a:p>
                      <a:pPr algn="r"/>
                      <a:r>
                        <a:rPr lang="ar-OM" sz="1400" u="none">
                          <a:latin typeface="+mn-lt"/>
                          <a:cs typeface="Times New Roman" pitchFamily="18" charset="0"/>
                        </a:rPr>
                        <a:t>تقييم جودة المعلومات مقابل سرعة النشر إلخ 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969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8"/>
                      </a:pPr>
                      <a:r>
                        <a:rPr lang="ar-OM" sz="14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حلل التعقيبات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OM" sz="1400" u="none" dirty="0">
                          <a:latin typeface="+mn-lt"/>
                        </a:rPr>
                        <a:t>استخدم التعقيبات لإعادة ضبط بعض الأهداف أو المضامين ومواءمتها</a:t>
                      </a:r>
                    </a:p>
                    <a:p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276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57450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315" y="1191238"/>
            <a:ext cx="3406592" cy="22729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037" y="210902"/>
            <a:ext cx="10044870" cy="951722"/>
          </a:xfrm>
        </p:spPr>
        <p:txBody>
          <a:bodyPr>
            <a:normAutofit/>
          </a:bodyPr>
          <a:lstStyle/>
          <a:p>
            <a:r>
              <a:rPr lang="ar-OM" sz="1800" b="1" dirty="0">
                <a:solidFill>
                  <a:srgbClr val="69AE23"/>
                </a:solidFill>
                <a:latin typeface="+mn-lt"/>
                <a:ea typeface="+mn-ea"/>
                <a:cs typeface="+mn-cs"/>
              </a:rPr>
              <a:t>حدد الجمهور المستهدف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67E-5E8F-47A5-90DF-8BFEB1A71525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Content Placeholder 16"/>
          <p:cNvSpPr txBox="1">
            <a:spLocks/>
          </p:cNvSpPr>
          <p:nvPr/>
        </p:nvSpPr>
        <p:spPr>
          <a:xfrm>
            <a:off x="1327042" y="1162624"/>
            <a:ext cx="5103718" cy="3442714"/>
          </a:xfrm>
          <a:prstGeom prst="rect">
            <a:avLst/>
          </a:prstGeom>
        </p:spPr>
        <p:txBody>
          <a:bodyPr vert="horz" lIns="81010" tIns="40505" rIns="81010" bIns="40505" rtlCol="0">
            <a:noAutofit/>
          </a:bodyPr>
          <a:lstStyle>
            <a:lvl1pPr marL="0" indent="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ar-OM" sz="2126" dirty="0">
                <a:latin typeface="Segoe UI" panose="020B0502040204020203" pitchFamily="34" charset="0"/>
                <a:cs typeface="Segoe UI" panose="020B0502040204020203" pitchFamily="34" charset="0"/>
              </a:rPr>
              <a:t>العاملون في الصحة العامة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ar-OM" sz="2126" dirty="0">
                <a:latin typeface="Segoe UI" panose="020B0502040204020203" pitchFamily="34" charset="0"/>
                <a:cs typeface="Segoe UI" panose="020B0502040204020203" pitchFamily="34" charset="0"/>
              </a:rPr>
              <a:t> مؤسسات الصحة العامة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ar-OM" sz="2126" dirty="0">
                <a:latin typeface="Segoe UI" panose="020B0502040204020203" pitchFamily="34" charset="0"/>
                <a:cs typeface="Segoe UI" panose="020B0502040204020203" pitchFamily="34" charset="0"/>
              </a:rPr>
              <a:t>صناع السياسات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ar-OM" sz="2126" dirty="0">
                <a:latin typeface="Segoe UI" panose="020B0502040204020203" pitchFamily="34" charset="0"/>
                <a:cs typeface="Segoe UI" panose="020B0502040204020203" pitchFamily="34" charset="0"/>
              </a:rPr>
              <a:t>المنظمات الدولية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ar-OM" sz="2126" dirty="0">
                <a:latin typeface="Segoe UI" panose="020B0502040204020203" pitchFamily="34" charset="0"/>
                <a:cs typeface="Segoe UI" panose="020B0502040204020203" pitchFamily="34" charset="0"/>
              </a:rPr>
              <a:t>عامة الناس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ar-OM" sz="2126" dirty="0">
                <a:latin typeface="Segoe UI" panose="020B0502040204020203" pitchFamily="34" charset="0"/>
                <a:cs typeface="Segoe UI" panose="020B0502040204020203" pitchFamily="34" charset="0"/>
              </a:rPr>
              <a:t>المنظَّمات غير الحكوميّة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ar-OM" sz="2126" dirty="0">
                <a:latin typeface="Segoe UI" panose="020B0502040204020203" pitchFamily="34" charset="0"/>
                <a:cs typeface="Segoe UI" panose="020B0502040204020203" pitchFamily="34" charset="0"/>
              </a:rPr>
              <a:t> شبكات الصحة العامة الدولية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ar-OM" sz="2126" dirty="0">
                <a:latin typeface="Segoe UI" panose="020B0502040204020203" pitchFamily="34" charset="0"/>
                <a:cs typeface="Segoe UI" panose="020B0502040204020203" pitchFamily="34" charset="0"/>
              </a:rPr>
              <a:t>المؤسسات الأكاديمية والبحثية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672340" y="4109317"/>
            <a:ext cx="3273903" cy="224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659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040059" y="663483"/>
            <a:ext cx="2732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OM" b="1" dirty="0">
                <a:solidFill>
                  <a:srgbClr val="69AE23"/>
                </a:solidFill>
              </a:rPr>
              <a:t>القواعد الأساسية للاتصالات</a:t>
            </a:r>
          </a:p>
        </p:txBody>
      </p:sp>
      <p:pic>
        <p:nvPicPr>
          <p:cNvPr id="1026" name="Picture 2" descr="Image result for idea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2" r="27187"/>
          <a:stretch/>
        </p:blipFill>
        <p:spPr bwMode="auto">
          <a:xfrm>
            <a:off x="8738017" y="2179643"/>
            <a:ext cx="261029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3693" y="1289990"/>
            <a:ext cx="576726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OM" dirty="0"/>
              <a:t>التوازن: المخاطرة مقابل الهلع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OM" dirty="0"/>
              <a:t>الوثائق القابلة لإعادة الاستخدام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OM" dirty="0"/>
              <a:t>الرسوم البيانية والجداول والخرائط والرسوم التوضيحية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OM" dirty="0"/>
              <a:t>الأسئلة الخمسة: "من وماذا ومتى وأين ولماذا"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OM" dirty="0"/>
              <a:t>قواعد وأسلوب تحرير متسق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OM" dirty="0"/>
              <a:t>تذكر أن تستخدم لغة بسيطة وواضحة ومفهومة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OM" dirty="0"/>
              <a:t>تجنب تضارب المعلومات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OM" dirty="0"/>
              <a:t> أحدث المراجع وصحائف الوقائع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OM" dirty="0"/>
              <a:t>اسم مسؤول التواصل أو بريده الإلكتروني: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OM" dirty="0"/>
              <a:t>تصحيح الأخطاء المطبعية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7545" y="1421563"/>
            <a:ext cx="3720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OM" b="1">
                <a:solidFill>
                  <a:srgbClr val="69AE23"/>
                </a:solidFill>
              </a:rPr>
              <a:t> ما الجوانب التي لا يجب إهمالها</a:t>
            </a:r>
          </a:p>
        </p:txBody>
      </p:sp>
    </p:spTree>
    <p:extLst>
      <p:ext uri="{BB962C8B-B14F-4D97-AF65-F5344CB8AC3E}">
        <p14:creationId xmlns:p14="http://schemas.microsoft.com/office/powerpoint/2010/main" val="8384494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yers">
  <a:themeElements>
    <a:clrScheme name="">
      <a:dk1>
        <a:srgbClr val="000000"/>
      </a:dk1>
      <a:lt1>
        <a:srgbClr val="FFFFFF"/>
      </a:lt1>
      <a:dk2>
        <a:srgbClr val="330033"/>
      </a:dk2>
      <a:lt2>
        <a:srgbClr val="000000"/>
      </a:lt2>
      <a:accent1>
        <a:srgbClr val="6C8E3E"/>
      </a:accent1>
      <a:accent2>
        <a:srgbClr val="C88350"/>
      </a:accent2>
      <a:accent3>
        <a:srgbClr val="FFFFFF"/>
      </a:accent3>
      <a:accent4>
        <a:srgbClr val="000000"/>
      </a:accent4>
      <a:accent5>
        <a:srgbClr val="BAC6AF"/>
      </a:accent5>
      <a:accent6>
        <a:srgbClr val="B57648"/>
      </a:accent6>
      <a:hlink>
        <a:srgbClr val="6494AC"/>
      </a:hlink>
      <a:folHlink>
        <a:srgbClr val="8CB0C2"/>
      </a:folHlink>
    </a:clrScheme>
    <a:fontScheme name="EPIS">
      <a:majorFont>
        <a:latin typeface="MetaPro-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FF">
            <a:alpha val="25000"/>
          </a:srgbClr>
        </a:solidFill>
        <a:ln w="28575" cap="flat" cmpd="sng" algn="ctr">
          <a:solidFill>
            <a:srgbClr val="FF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icrosoft Sans Serif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FF">
            <a:alpha val="25000"/>
          </a:srgbClr>
        </a:solidFill>
        <a:ln w="28575" cap="flat" cmpd="sng" algn="ctr">
          <a:solidFill>
            <a:srgbClr val="FF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icrosoft Sans Serif" pitchFamily="34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1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2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3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4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5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4B8984"/>
        </a:accent1>
        <a:accent2>
          <a:srgbClr val="00829B"/>
        </a:accent2>
        <a:accent3>
          <a:srgbClr val="FFFFFF"/>
        </a:accent3>
        <a:accent4>
          <a:srgbClr val="000000"/>
        </a:accent4>
        <a:accent5>
          <a:srgbClr val="B1C4C2"/>
        </a:accent5>
        <a:accent6>
          <a:srgbClr val="00758C"/>
        </a:accent6>
        <a:hlink>
          <a:srgbClr val="0000FF"/>
        </a:hlink>
        <a:folHlink>
          <a:srgbClr val="615C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6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4B8984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B1C4C2"/>
        </a:accent5>
        <a:accent6>
          <a:srgbClr val="E70000"/>
        </a:accent6>
        <a:hlink>
          <a:srgbClr val="0000FF"/>
        </a:hlink>
        <a:folHlink>
          <a:srgbClr val="615C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3a570b-d7a9-49ca-a34c-8afb8206b4bf">
      <Value>8503</Value>
      <Value>9559</Value>
      <Value>11776</Value>
    </TaxCatchAll>
    <ECDC_DMS_ITPROD_PORTFOLIO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DIR</TermName>
          <TermId xmlns="http://schemas.microsoft.com/office/infopath/2007/PartnerControls">d280b436-bc76-4c87-a7ad-b215a1406941</TermId>
        </TermInfo>
      </Terms>
    </ECDC_DMS_ITPROD_PORTFOLIO0>
    <ECDC_DMS_Project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EU Health Security Initiative programme</TermName>
          <TermId xmlns="http://schemas.microsoft.com/office/infopath/2007/PartnerControls">25306b6b-39ac-41be-90ab-12f9725e9391</TermId>
        </TermInfo>
      </Terms>
    </ECDC_DMS_Project0>
    <ECDC_DMS_ITPROD_YEAR0 xmlns="f21cd5e7-4e59-4426-9a65-65a4b49b5ea4">
      <Terms xmlns="http://schemas.microsoft.com/office/infopath/2007/PartnerControls"/>
    </ECDC_DMS_ITPROD_YEAR0>
    <ECDC_DMS_EDRM_Meeting_Code0 xmlns="f21cd5e7-4e59-4426-9a65-65a4b49b5ea4">
      <Terms xmlns="http://schemas.microsoft.com/office/infopath/2007/PartnerControls"/>
    </ECDC_DMS_EDRM_Meeting_Code0>
    <ECDC_DMS_PROJECT_PHASE xmlns="f21cd5e7-4e59-4426-9a65-65a4b49b5ea4">1-Initiating</ECDC_DMS_PROJECT_PHASE>
    <ECDC_DMS_Meeting_Date xmlns="d23a570b-d7a9-49ca-a34c-8afb8206b4bf" xsi:nil="true"/>
    <ECDC_DMS_Document_Type_Product_Documentation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Non-Classified Project or Product Document</TermName>
          <TermId xmlns="http://schemas.microsoft.com/office/infopath/2007/PartnerControls">70fa46e0-bdd2-4182-98f7-a57178742ef5</TermId>
        </TermInfo>
      </Terms>
    </ECDC_DMS_Document_Type_Product_Documentation0>
    <bf6f88d3567d49708e6ddfea625f3427 xmlns="d23a570b-d7a9-49ca-a34c-8afb8206b4bf">
      <Terms xmlns="http://schemas.microsoft.com/office/infopath/2007/PartnerControls"/>
    </bf6f88d3567d49708e6ddfea625f3427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and IT Product Documentation" ma:contentTypeID="0x010100D736C7ACE9B64A2887FC840CE64E73CD00F9B766FA919147C8AA3C665BB5FE3342006CC94FD49C48D5A4954D89B00607815400B528855B89288A499128715C419C0E93" ma:contentTypeVersion="28" ma:contentTypeDescription="Project and IT Product Documentation Content Type" ma:contentTypeScope="" ma:versionID="25e3462d22da398fb4e7c5b260d78ff4">
  <xsd:schema xmlns:xsd="http://www.w3.org/2001/XMLSchema" xmlns:xs="http://www.w3.org/2001/XMLSchema" xmlns:p="http://schemas.microsoft.com/office/2006/metadata/properties" xmlns:ns2="f21cd5e7-4e59-4426-9a65-65a4b49b5ea4" xmlns:ns3="d23a570b-d7a9-49ca-a34c-8afb8206b4bf" targetNamespace="http://schemas.microsoft.com/office/2006/metadata/properties" ma:root="true" ma:fieldsID="fadc07b98f5d318cc9ec2a821f923959" ns2:_="" ns3:_="">
    <xsd:import namespace="f21cd5e7-4e59-4426-9a65-65a4b49b5ea4"/>
    <xsd:import namespace="d23a570b-d7a9-49ca-a34c-8afb8206b4bf"/>
    <xsd:element name="properties">
      <xsd:complexType>
        <xsd:sequence>
          <xsd:element name="documentManagement">
            <xsd:complexType>
              <xsd:all>
                <xsd:element ref="ns2:ECDC_DMS_PROJECT_PHASE" minOccurs="0"/>
                <xsd:element ref="ns3:ECDC_DMS_Meeting_Date" minOccurs="0"/>
                <xsd:element ref="ns3:TaxCatchAll" minOccurs="0"/>
                <xsd:element ref="ns2:ECDC_DMS_Document_Type_Product_Documentation0" minOccurs="0"/>
                <xsd:element ref="ns2:ECDC_DMS_ITPROD_PORTFOLIO0" minOccurs="0"/>
                <xsd:element ref="ns2:ECDC_DMS_EDRM_Meeting_Code0" minOccurs="0"/>
                <xsd:element ref="ns2:ECDC_DMS_Project0" minOccurs="0"/>
                <xsd:element ref="ns3:bf6f88d3567d49708e6ddfea625f3427" minOccurs="0"/>
                <xsd:element ref="ns2:ECDC_DMS_ITPROD_YEAR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cd5e7-4e59-4426-9a65-65a4b49b5ea4" elementFormDefault="qualified">
    <xsd:import namespace="http://schemas.microsoft.com/office/2006/documentManagement/types"/>
    <xsd:import namespace="http://schemas.microsoft.com/office/infopath/2007/PartnerControls"/>
    <xsd:element name="ECDC_DMS_PROJECT_PHASE" ma:index="3" nillable="true" ma:displayName="Project Phase" ma:default="1-Initiating" ma:format="Dropdown" ma:internalName="ECDC_DMS_PROJECT_PHASE" ma:readOnly="false">
      <xsd:simpleType>
        <xsd:restriction base="dms:Choice">
          <xsd:enumeration value="1-Initiating"/>
          <xsd:enumeration value="2-Planning"/>
          <xsd:enumeration value="3-Executing"/>
          <xsd:enumeration value="4-Monitor and Control"/>
          <xsd:enumeration value="5-Closing"/>
          <xsd:enumeration value="6-IT Product Maintenance"/>
        </xsd:restriction>
      </xsd:simpleType>
    </xsd:element>
    <xsd:element name="ECDC_DMS_Document_Type_Product_Documentation0" ma:index="12" ma:taxonomy="true" ma:internalName="ECDC_DMS_Document_Type_Product_Documentation0" ma:taxonomyFieldName="ECDC_DMS_Document_Type_Product_Documentation" ma:displayName="Document Type" ma:readOnly="false" ma:default="9559;#Non-Classified Project or Product Document|70fa46e0-bdd2-4182-98f7-a57178742ef5" ma:fieldId="{a585e4e1-20cd-44d5-af8f-972dee50a663}" ma:sspId="de887f88-4a24-49db-a549-4c3cbb517053" ma:termSetId="05694767-788d-4e99-ad07-3dd6ddb61ccc" ma:anchorId="30bae0cb-fbc4-4e7a-b67d-217d17f781a7" ma:open="false" ma:isKeyword="false">
      <xsd:complexType>
        <xsd:sequence>
          <xsd:element ref="pc:Terms" minOccurs="0" maxOccurs="1"/>
        </xsd:sequence>
      </xsd:complexType>
    </xsd:element>
    <xsd:element name="ECDC_DMS_ITPROD_PORTFOLIO0" ma:index="13" nillable="true" ma:taxonomy="true" ma:internalName="ECDC_DMS_ITPROD_PORTFOLIO0" ma:taxonomyFieldName="ECDC_DMS_ITPROD_PORTFOLIO" ma:displayName="Portfolio" ma:readOnly="false" ma:default="" ma:fieldId="{d774b71b-8bbf-4b6c-9bcb-ab2c419f72b8}" ma:taxonomyMulti="true" ma:sspId="de887f88-4a24-49db-a549-4c3cbb517053" ma:termSetId="39f3e951-a13d-4717-b0f6-174d067719db" ma:anchorId="d454edc6-9bb3-4130-bffe-05777b5ae829" ma:open="false" ma:isKeyword="false">
      <xsd:complexType>
        <xsd:sequence>
          <xsd:element ref="pc:Terms" minOccurs="0" maxOccurs="1"/>
        </xsd:sequence>
      </xsd:complexType>
    </xsd:element>
    <xsd:element name="ECDC_DMS_EDRM_Meeting_Code0" ma:index="14" nillable="true" ma:taxonomy="true" ma:internalName="ECDC_DMS_EDRM_Meeting_Code0" ma:taxonomyFieldName="ECDC_DMS_EDRM_Meeting_Code" ma:displayName="Meeting Code" ma:readOnly="false" ma:default="" ma:fieldId="{0a3a9b5f-6216-431d-ac91-d8d281fdbe3e}" ma:taxonomyMulti="true" ma:sspId="de887f88-4a24-49db-a549-4c3cbb517053" ma:termSetId="edec69b4-0510-43be-8a98-012c8d4b4d6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DC_DMS_Project0" ma:index="15" nillable="true" ma:taxonomy="true" ma:internalName="ECDC_DMS_Project0" ma:taxonomyFieldName="ECDC_DMS_Project" ma:displayName="Project" ma:readOnly="false" ma:default="" ma:fieldId="{951a5c61-3e7d-4f5e-ad41-b76025ccfaa6}" ma:taxonomyMulti="true" ma:sspId="de887f88-4a24-49db-a549-4c3cbb517053" ma:termSetId="83bc1c21-e08b-4faa-97f2-3f7a70f36fc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DC_DMS_ITPROD_YEAR0" ma:index="17" nillable="true" ma:taxonomy="true" ma:internalName="ECDC_DMS_ITPROD_YEAR0" ma:taxonomyFieldName="ECDC_DMS_ITPROD_YEAR" ma:displayName="Budget Year" ma:readOnly="false" ma:default="" ma:fieldId="{b7b1b9db-4b25-44e0-a3b1-63fc06ac39f0}" ma:taxonomyMulti="true" ma:sspId="de887f88-4a24-49db-a549-4c3cbb517053" ma:termSetId="39f3e951-a13d-4717-b0f6-174d067719db" ma:anchorId="c266da89-e1b1-47d3-9c2c-615579de50c3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3a570b-d7a9-49ca-a34c-8afb8206b4bf" elementFormDefault="qualified">
    <xsd:import namespace="http://schemas.microsoft.com/office/2006/documentManagement/types"/>
    <xsd:import namespace="http://schemas.microsoft.com/office/infopath/2007/PartnerControls"/>
    <xsd:element name="ECDC_DMS_Meeting_Date" ma:index="6" nillable="true" ma:displayName="Meeting date" ma:description="The date of meeting (1) the document belongs to or (2) was discussed, reviewed or approved." ma:format="DateOnly" ma:internalName="ECDC_DMS_Meeting_Date" ma:readOnly="false">
      <xsd:simpleType>
        <xsd:restriction base="dms:DateTime"/>
      </xsd:simpleType>
    </xsd:element>
    <xsd:element name="TaxCatchAll" ma:index="11" nillable="true" ma:displayName="Taxonomy Catch All Column" ma:hidden="true" ma:list="{cde9ab0f-a34b-4ce8-8807-1a3ae118aba1}" ma:internalName="TaxCatchAll" ma:readOnly="false" ma:showField="CatchAllData" ma:web="f21cd5e7-4e59-4426-9a65-65a4b49b5e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bf6f88d3567d49708e6ddfea625f3427" ma:index="16" nillable="true" ma:taxonomy="true" ma:internalName="bf6f88d3567d49708e6ddfea625f3427" ma:taxonomyFieldName="DMS_x0020_Product" ma:displayName="IT Product" ma:readOnly="false" ma:default="" ma:fieldId="{bf6f88d3-567d-4970-8e6d-dfea625f3427}" ma:taxonomyMulti="true" ma:sspId="de887f88-4a24-49db-a549-4c3cbb517053" ma:termSetId="765c2105-95ad-4131-ade8-84f64ee0a1c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9DDFD6F-2B41-435D-8D9B-7524067112DE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23a570b-d7a9-49ca-a34c-8afb8206b4bf"/>
    <ds:schemaRef ds:uri="5c728178-6efc-4233-8faf-5837ddb4420c"/>
    <ds:schemaRef ds:uri="376727eb-354b-45e4-998d-f84ea079474e"/>
    <ds:schemaRef ds:uri="http://purl.org/dc/terms/"/>
    <ds:schemaRef ds:uri="32fd28f3-eb5c-4ffb-b88d-54039670de2a"/>
    <ds:schemaRef ds:uri="http://www.w3.org/XML/1998/namespace"/>
    <ds:schemaRef ds:uri="http://purl.org/dc/dcmitype/"/>
    <ds:schemaRef ds:uri="f21cd5e7-4e59-4426-9a65-65a4b49b5ea4"/>
  </ds:schemaRefs>
</ds:datastoreItem>
</file>

<file path=customXml/itemProps2.xml><?xml version="1.0" encoding="utf-8"?>
<ds:datastoreItem xmlns:ds="http://schemas.openxmlformats.org/officeDocument/2006/customXml" ds:itemID="{C9BACA49-CC61-492B-8855-0A8BE0474D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1cd5e7-4e59-4426-9a65-65a4b49b5ea4"/>
    <ds:schemaRef ds:uri="d23a570b-d7a9-49ca-a34c-8afb8206b4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168258F-718E-4737-9173-02340C883020}">
  <ds:schemaRefs>
    <ds:schemaRef ds:uri="http://schemas.microsoft.com/sharepoint/events"/>
  </ds:schemaRefs>
</ds:datastoreItem>
</file>

<file path=docProps/app.xml><?xml version="1.0" encoding="utf-8"?>
<ap:Properties xmlns:vt="http://schemas.openxmlformats.org/officeDocument/2006/docPropsVTypes" xmlns:ap="http://schemas.openxmlformats.org/officeDocument/2006/extended-properties">
  <ap:TotalTime>598</ap:TotalTime>
  <ap:Words>1490</ap:Words>
  <ap:Application>Microsoft Office PowerPoint</ap:Application>
  <ap:PresentationFormat>Widescreen</ap:PresentationFormat>
  <ap:Paragraphs>277</ap:Paragraphs>
  <ap:Slides>14</ap:Slides>
  <ap:Notes>14</ap:Notes>
  <ap:HiddenSlides>0</ap:HiddenSlides>
  <ap:MMClips>0</ap:MMClips>
  <ap:ScaleCrop>false</ap:ScaleCrop>
  <ap:HeadingPairs>
    <vt:vector baseType="variant" size="6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ap:HeadingPairs>
  <ap:TitlesOfParts>
    <vt:vector baseType="lpstr" size="26">
      <vt:lpstr>AdobeCorpID MyriadRg</vt:lpstr>
      <vt:lpstr>Arial</vt:lpstr>
      <vt:lpstr>Calibri</vt:lpstr>
      <vt:lpstr>Calibri Light</vt:lpstr>
      <vt:lpstr>MetaPro-Black</vt:lpstr>
      <vt:lpstr>Microsoft Sans Serif</vt:lpstr>
      <vt:lpstr>Segoe UI</vt:lpstr>
      <vt:lpstr>Tahoma</vt:lpstr>
      <vt:lpstr>Times New Roman</vt:lpstr>
      <vt:lpstr>Wingdings</vt:lpstr>
      <vt:lpstr>Office Theme</vt:lpstr>
      <vt:lpstr>Layers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حدد الجمهور المستهدف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ap:TitlesOfParts>
  <ap:Company>CDT</ap:Company>
  <ap:LinksUpToDate>false</ap:LinksUpToDate>
  <ap:SharedDoc>false</ap:SharedDoc>
  <ap:HyperlinksChanged>false</ap:HyperlinksChanged>
  <ap:AppVersion>16.0000</ap:AppVers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Not specified</dc:subject>
  <dc:creator>CDT</dc:creator>
  <cp:lastModifiedBy>CDT</cp:lastModifiedBy>
  <cp:revision>98</cp:revision>
  <dcterms:created xsi:type="dcterms:W3CDTF">2020-06-16T12:44:54Z</dcterms:created>
  <dcterms:modified xsi:type="dcterms:W3CDTF">2021-03-23T13:57:19Z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0x010100D736C7ACE9B64A2887FC840CE64E73CD00F9B766FA919147C8AA3C665BB5FE3342006CC94FD49C48D5A4954D89B00607815400B528855B89288A499128715C419C0E93</vt:lpwstr>
  </property>
  <property fmtid="{D5CDD505-2E9C-101B-9397-08002B2CF9AE}" pid="3" name="ECDC_DMS_Author">
    <vt:lpwstr>163</vt:lpwstr>
  </property>
  <property fmtid="{D5CDD505-2E9C-101B-9397-08002B2CF9AE}" pid="4" name="ECDC_DMS_Organization">
    <vt:lpwstr>2460;#Epidemic Intelligence|29837427-f0ad-442f-ab28-de7f9bed3d73</vt:lpwstr>
  </property>
  <property fmtid="{D5CDD505-2E9C-101B-9397-08002B2CF9AE}" pid="5" name="ECDC_DMS_Group">
    <vt:lpwstr>Epidemic Intelligence</vt:lpwstr>
  </property>
  <property fmtid="{D5CDD505-2E9C-101B-9397-08002B2CF9AE}" pid="6" name="ECDC_DMS_Organization0">
    <vt:lpwstr>Epidemic Intelligence|29837427-f0ad-442f-ab28-de7f9bed3d73</vt:lpwstr>
  </property>
  <property fmtid="{D5CDD505-2E9C-101B-9397-08002B2CF9AE}" pid="7" name="ECDC_DMS_Section">
    <vt:lpwstr>Surveillance</vt:lpwstr>
  </property>
  <property fmtid="{D5CDD505-2E9C-101B-9397-08002B2CF9AE}" pid="8" name="edrm_document_type">
    <vt:lpwstr>2364;#Not specified|581b895d-77e9-46ec-8c5e-850161f4a515</vt:lpwstr>
  </property>
  <property fmtid="{D5CDD505-2E9C-101B-9397-08002B2CF9AE}" pid="9" name="edrm_function">
    <vt:lpwstr>2365;#Not specified|92bcb685-885a-40ff-9744-3825164b3c86</vt:lpwstr>
  </property>
  <property fmtid="{D5CDD505-2E9C-101B-9397-08002B2CF9AE}" pid="10" name="TaxKeyword">
    <vt:lpwstr/>
  </property>
  <property fmtid="{D5CDD505-2E9C-101B-9397-08002B2CF9AE}" pid="11" name="edrm_status">
    <vt:lpwstr>2363;#Draft|210dfa89-0dc2-4261-944c-0ccc26c12bbd</vt:lpwstr>
  </property>
  <property fmtid="{D5CDD505-2E9C-101B-9397-08002B2CF9AE}" pid="12" name="edrm_disease">
    <vt:lpwstr>2366;#Not specified|bad72cf5-edc4-4bad-9035-f5ac84acbef6</vt:lpwstr>
  </property>
  <property fmtid="{D5CDD505-2E9C-101B-9397-08002B2CF9AE}" pid="13" name="edrm_security">
    <vt:lpwstr>2367;#Restricted:Internal|caa52167-d17e-46dd-9322-12d83d57eefa</vt:lpwstr>
  </property>
  <property fmtid="{D5CDD505-2E9C-101B-9397-08002B2CF9AE}" pid="14" name="edrm_language">
    <vt:lpwstr>2379;#English|f0d96333-3b15-448d-bec3-c97f3b65cb2d</vt:lpwstr>
  </property>
  <property fmtid="{D5CDD505-2E9C-101B-9397-08002B2CF9AE}" pid="15" name="edrm_entity">
    <vt:lpwstr>2380;#Surveillance and Response Support Unit|be4aac37-b6fa-4b86-b0a4-9a97852a8676</vt:lpwstr>
  </property>
  <property fmtid="{D5CDD505-2E9C-101B-9397-08002B2CF9AE}" pid="16" name="edrm_institution">
    <vt:lpwstr>2454;#Not specified|32b61ae9-a8e3-4f59-a483-92e9ff78eddd</vt:lpwstr>
  </property>
  <property fmtid="{D5CDD505-2E9C-101B-9397-08002B2CF9AE}" pid="17" name="edrm_spatial">
    <vt:lpwstr/>
  </property>
  <property fmtid="{D5CDD505-2E9C-101B-9397-08002B2CF9AE}" pid="18" name="_dlc_DocIdItemGuid">
    <vt:lpwstr>e54e1f8f-5dcf-46a3-bd78-85d547cc9e10</vt:lpwstr>
  </property>
  <property fmtid="{D5CDD505-2E9C-101B-9397-08002B2CF9AE}" pid="19" name="ECDC_DMS_Document_Type_Product_Documentation">
    <vt:lpwstr>9559;#Non-Classified Project or Product Document|70fa46e0-bdd2-4182-98f7-a57178742ef5</vt:lpwstr>
  </property>
  <property fmtid="{D5CDD505-2E9C-101B-9397-08002B2CF9AE}" pid="20" name="DMS Product">
    <vt:lpwstr/>
  </property>
  <property fmtid="{D5CDD505-2E9C-101B-9397-08002B2CF9AE}" pid="21" name="ECDC_DMS_EDRM_Meeting_Code">
    <vt:lpwstr/>
  </property>
  <property fmtid="{D5CDD505-2E9C-101B-9397-08002B2CF9AE}" pid="22" name="ECDC_DMS_ITPROD_PORTFOLIO">
    <vt:lpwstr>8503;#DIR|d280b436-bc76-4c87-a7ad-b215a1406941</vt:lpwstr>
  </property>
  <property fmtid="{D5CDD505-2E9C-101B-9397-08002B2CF9AE}" pid="23" name="ECDC_DMS_ITPROD_YEAR">
    <vt:lpwstr/>
  </property>
  <property fmtid="{D5CDD505-2E9C-101B-9397-08002B2CF9AE}" pid="24" name="ECDC_DMS_Project">
    <vt:lpwstr>11776;#EU Health Security Initiative programme|25306b6b-39ac-41be-90ab-12f9725e9391</vt:lpwstr>
  </property>
  <property fmtid="{D5CDD505-2E9C-101B-9397-08002B2CF9AE}" pid="25" name="_dlc_DocId">
    <vt:lpwstr>DOI1007-2079432915-213</vt:lpwstr>
  </property>
  <property fmtid="{D5CDD505-2E9C-101B-9397-08002B2CF9AE}" pid="26" name="_dlc_DocIdUrl">
    <vt:lpwstr>http://dms.ecdcnet.europa.eu/sites/projects/prodmgmt/hsi/_layouts/15/DocIdRedir.aspx?ID=DOI1007-2079432915-213, DOI1007-2079432915-213</vt:lpwstr>
  </property>
</Properties>
</file>