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7.xml" ContentType="application/vnd.openxmlformats-officedocument.presentationml.notesSlide+xml"/>
  <Override PartName="/ppt/comments/comment2.xml" ContentType="application/vnd.openxmlformats-officedocument.presentationml.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4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4213" r:id="rId5"/>
    <p:sldMasterId id="2147484224" r:id="rId6"/>
    <p:sldMasterId id="2147484229" r:id="rId7"/>
    <p:sldMasterId id="2147484243" r:id="rId8"/>
    <p:sldMasterId id="2147484247" r:id="rId9"/>
  </p:sldMasterIdLst>
  <p:notesMasterIdLst>
    <p:notesMasterId r:id="rId59"/>
  </p:notesMasterIdLst>
  <p:handoutMasterIdLst>
    <p:handoutMasterId r:id="rId60"/>
  </p:handoutMasterIdLst>
  <p:sldIdLst>
    <p:sldId id="296" r:id="rId10"/>
    <p:sldId id="267" r:id="rId11"/>
    <p:sldId id="359" r:id="rId12"/>
    <p:sldId id="415" r:id="rId13"/>
    <p:sldId id="416" r:id="rId14"/>
    <p:sldId id="465" r:id="rId15"/>
    <p:sldId id="466" r:id="rId16"/>
    <p:sldId id="452" r:id="rId17"/>
    <p:sldId id="453" r:id="rId18"/>
    <p:sldId id="448" r:id="rId19"/>
    <p:sldId id="388" r:id="rId20"/>
    <p:sldId id="389" r:id="rId21"/>
    <p:sldId id="458" r:id="rId22"/>
    <p:sldId id="457" r:id="rId23"/>
    <p:sldId id="451" r:id="rId24"/>
    <p:sldId id="468" r:id="rId25"/>
    <p:sldId id="469" r:id="rId26"/>
    <p:sldId id="393" r:id="rId27"/>
    <p:sldId id="394" r:id="rId28"/>
    <p:sldId id="443" r:id="rId29"/>
    <p:sldId id="445" r:id="rId30"/>
    <p:sldId id="434" r:id="rId31"/>
    <p:sldId id="436" r:id="rId32"/>
    <p:sldId id="454" r:id="rId33"/>
    <p:sldId id="455" r:id="rId34"/>
    <p:sldId id="459" r:id="rId35"/>
    <p:sldId id="397" r:id="rId36"/>
    <p:sldId id="442" r:id="rId37"/>
    <p:sldId id="460" r:id="rId38"/>
    <p:sldId id="461" r:id="rId39"/>
    <p:sldId id="399" r:id="rId40"/>
    <p:sldId id="400" r:id="rId41"/>
    <p:sldId id="401" r:id="rId42"/>
    <p:sldId id="402" r:id="rId43"/>
    <p:sldId id="405" r:id="rId44"/>
    <p:sldId id="406" r:id="rId45"/>
    <p:sldId id="407" r:id="rId46"/>
    <p:sldId id="403" r:id="rId47"/>
    <p:sldId id="435" r:id="rId48"/>
    <p:sldId id="462" r:id="rId49"/>
    <p:sldId id="444" r:id="rId50"/>
    <p:sldId id="411" r:id="rId51"/>
    <p:sldId id="463" r:id="rId52"/>
    <p:sldId id="437" r:id="rId53"/>
    <p:sldId id="413" r:id="rId54"/>
    <p:sldId id="464" r:id="rId55"/>
    <p:sldId id="467" r:id="rId56"/>
    <p:sldId id="438" r:id="rId57"/>
    <p:sldId id="432" r:id="rId58"/>
  </p:sldIdLst>
  <p:sldSz cx="10801350" cy="6858000"/>
  <p:notesSz cx="6797675" cy="9926638"/>
  <p:custDataLst>
    <p:tags r:id="rId61"/>
  </p:custDataLst>
  <p:defaultTextStyle>
    <a:defPPr>
      <a:defRPr lang="it-IT"/>
    </a:defPPr>
    <a:lvl1pPr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1pPr>
    <a:lvl2pPr marL="457200"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2pPr>
    <a:lvl3pPr marL="914400"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3pPr>
    <a:lvl4pPr marL="1371600"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4pPr>
    <a:lvl5pPr marL="1828800" algn="ctr" rtl="0"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5pPr>
    <a:lvl6pPr marL="2286000" algn="l" defTabSz="914400" rtl="0" eaLnBrk="1" latinLnBrk="0" hangingPunct="1">
      <a:defRPr sz="1200" u="sng" kern="1200">
        <a:solidFill>
          <a:schemeClr val="tx1"/>
        </a:solidFill>
        <a:latin typeface="Microsoft Sans Serif" pitchFamily="34" charset="0"/>
        <a:ea typeface="+mn-ea"/>
        <a:cs typeface="+mn-cs"/>
      </a:defRPr>
    </a:lvl6pPr>
    <a:lvl7pPr marL="2743200" algn="l" defTabSz="914400" rtl="0" eaLnBrk="1" latinLnBrk="0" hangingPunct="1">
      <a:defRPr sz="1200" u="sng" kern="1200">
        <a:solidFill>
          <a:schemeClr val="tx1"/>
        </a:solidFill>
        <a:latin typeface="Microsoft Sans Serif" pitchFamily="34" charset="0"/>
        <a:ea typeface="+mn-ea"/>
        <a:cs typeface="+mn-cs"/>
      </a:defRPr>
    </a:lvl7pPr>
    <a:lvl8pPr marL="3200400" algn="l" defTabSz="914400" rtl="0" eaLnBrk="1" latinLnBrk="0" hangingPunct="1">
      <a:defRPr sz="1200" u="sng" kern="1200">
        <a:solidFill>
          <a:schemeClr val="tx1"/>
        </a:solidFill>
        <a:latin typeface="Microsoft Sans Serif" pitchFamily="34" charset="0"/>
        <a:ea typeface="+mn-ea"/>
        <a:cs typeface="+mn-cs"/>
      </a:defRPr>
    </a:lvl8pPr>
    <a:lvl9pPr marL="3657600" algn="l" defTabSz="914400" rtl="0" eaLnBrk="1" latinLnBrk="0" hangingPunct="1">
      <a:defRPr sz="1200" u="sng" kern="1200">
        <a:solidFill>
          <a:schemeClr val="tx1"/>
        </a:solidFill>
        <a:latin typeface="Microsoft Sans Serif" pitchFamily="34" charset="0"/>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p15="http://schemas.microsoft.com/office/powerpoint/2012/main" xmlns:a="http://schemas.openxmlformats.org/drawingml/2006/main" xmlns:r="http://schemas.openxmlformats.org/officeDocument/2006/relationships" xmlns:p="http://schemas.openxmlformats.org/presentationml/2006/main">
  <p:cmAuthor id="1" name="CDT" initials="CDT" lastIdx="8" clrIdx="0">
    <p:extLst>
      <p:ext uri="{19B8F6BF-5375-455C-9EA6-DF929625EA0E}">
        <p15:presenceInfo xmlns:p15="http://schemas.microsoft.com/office/powerpoint/2012/main" userId="CD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9AE27"/>
    <a:srgbClr val="000000"/>
    <a:srgbClr val="6D7854"/>
    <a:srgbClr val="000066"/>
    <a:srgbClr val="69AE23"/>
    <a:srgbClr val="EAEAEA"/>
    <a:srgbClr val="FFF6D5"/>
    <a:srgbClr val="FEEFBA"/>
    <a:srgbClr val="FEE37E"/>
    <a:srgbClr val="EFE6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971" autoAdjust="0"/>
    <p:restoredTop sz="55042" autoAdjust="0"/>
  </p:normalViewPr>
  <p:slideViewPr>
    <p:cSldViewPr>
      <p:cViewPr varScale="1">
        <p:scale>
          <a:sx n="37" d="100"/>
          <a:sy n="37" d="100"/>
        </p:scale>
        <p:origin x="60" y="156"/>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0782"/>
    </p:cViewPr>
  </p:sorterViewPr>
  <p:notesViewPr>
    <p:cSldViewPr>
      <p:cViewPr varScale="1">
        <p:scale>
          <a:sx n="78" d="100"/>
          <a:sy n="78" d="100"/>
        </p:scale>
        <p:origin x="3978" y="96"/>
      </p:cViewPr>
      <p:guideLst>
        <p:guide orient="horz" pos="3127"/>
        <p:guide pos="2141"/>
      </p:guideLst>
    </p:cSldViewPr>
  </p:notes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tags" Target="tags/tag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handoutMaster" Target="handoutMasters/handout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notesMaster" Target="notesMasters/notesMaster1.xml"/></Relationships>
</file>

<file path=ppt/comments/comment1.xml><?xml version="1.0" encoding="utf-8"?>
<p:cmLst xmlns:p15="http://schemas.microsoft.com/office/powerpoint/2012/main" xmlns:a="http://schemas.openxmlformats.org/drawingml/2006/main" xmlns:r="http://schemas.openxmlformats.org/officeDocument/2006/relationships" xmlns:p="http://schemas.openxmlformats.org/presentationml/2006/main">
  <p:cm authorId="1" dt="2020-12-03T10:59:38.024" idx="8">
    <p:pos x="5647" y="621"/>
    <p:text>Resources: Link to ECDC EI sources: 
https://www.ecdc.europa.eu/en/threats-and-outbreaks/epidemic-intelligence
All links provided in the slides, should appear in the resources
Twitter accounts to follow</p:text>
    <p:extLst mod="1">
      <p:ext uri="{C676402C-5697-4E1C-873F-D02D1690AC5C}">
        <p15:threadingInfo xmlns:p15="http://schemas.microsoft.com/office/powerpoint/2012/main" timeZoneBias="-60"/>
      </p:ext>
    </p:extLst>
  </p:cm>
</p:cmLst>
</file>

<file path=ppt/comments/comment2.xml><?xml version="1.0" encoding="utf-8"?>
<p:cmLst xmlns:p15="http://schemas.microsoft.com/office/powerpoint/2012/main" xmlns:a="http://schemas.openxmlformats.org/drawingml/2006/main" xmlns:r="http://schemas.openxmlformats.org/officeDocument/2006/relationships" xmlns:p="http://schemas.openxmlformats.org/presentationml/2006/main">
  <p:cm authorId="1" dt="2020-09-30T13:25:49.121" idx="6">
    <p:pos x="451" y="488"/>
    <p:text>WHO DON: Disease Outbreak News:
http://www.who.int/csr/don/en/
CDC Current Outbreak List:
http://www.cdc.gov/outbreaks/index.html
National public health agency websites
i.e. Saudi Arabia MoH:
http://www.moh.gov.sa/en/CCC/pages/default.aspx</p:text>
    <p:extLst>
      <p:ext uri="{C676402C-5697-4E1C-873F-D02D1690AC5C}">
        <p15:threadingInfo xmlns:p15="http://schemas.microsoft.com/office/powerpoint/2012/main" timeZoneBias="-120"/>
      </p:ext>
    </p:extLst>
  </p:cm>
  <p:cm authorId="1" dt="2020-10-02T10:52:17.208" idx="7">
    <p:pos x="451" y="601"/>
    <p:text>https://www.rki.de/DE/Home/homepage_node.html</p:text>
    <p:extLst>
      <p:ext uri="{C676402C-5697-4E1C-873F-D02D1690AC5C}">
        <p15:threadingInfo xmlns:p15="http://schemas.microsoft.com/office/powerpoint/2012/main" timeZoneBias="-120"/>
      </p:ext>
    </p:extLst>
  </p:cm>
</p:cmLst>
</file>

<file path=ppt/diagrams/_rels/data1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s>
</file>

<file path=ppt/diagrams/_rels/drawing1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dirty="0">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dirty="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a:t>
          </a:r>
          <a:br>
            <a:rPr lang="fr-FR" sz="1600" b="1" dirty="0">
              <a:solidFill>
                <a:prstClr val="black"/>
              </a:solidFill>
              <a:latin typeface="Tahoma"/>
              <a:ea typeface="+mn-ea"/>
              <a:cs typeface="+mn-cs"/>
            </a:rPr>
          </a:br>
          <a:r>
            <a:rPr lang="fr-FR" sz="1600" b="1" dirty="0">
              <a:solidFill>
                <a:prstClr val="black"/>
              </a:solidFill>
              <a:latin typeface="Tahoma"/>
              <a:ea typeface="+mn-ea"/>
              <a:cs typeface="+mn-cs"/>
            </a:rPr>
            <a:t>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a:ln w="25400">
          <a:solidFill>
            <a:schemeClr val="tx2"/>
          </a:solidFill>
        </a:ln>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dirty="0">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 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a:solidFill>
                <a:prstClr val="black"/>
              </a:solidFill>
              <a:latin typeface="Tahoma"/>
              <a:ea typeface="+mn-ea"/>
              <a:cs typeface="+mn-cs"/>
            </a:rPr>
            <a:t>Systèmes de surveillance nationaux/régionaux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a:solidFill>
                <a:prstClr val="black"/>
              </a:solidFill>
              <a:latin typeface="Tahoma"/>
              <a:ea typeface="+mn-ea"/>
              <a:cs typeface="+mn-cs"/>
            </a:rPr>
            <a:t>Systèmes de surveillance nationaux/régionaux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a:solidFill>
                <a:prstClr val="black"/>
              </a:solidFill>
              <a:latin typeface="Tahoma"/>
              <a:ea typeface="+mn-ea"/>
              <a:cs typeface="+mn-cs"/>
            </a:rPr>
            <a:t>Systèmes de surveillance nationaux/régionaux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 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3892" custLinFactNeighborY="-2131">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6092DAA-11CA-4174-B0E9-DD3A5DF9FB82}" type="doc">
      <dgm:prSet loTypeId="urn:microsoft.com/office/officeart/2008/layout/PictureAccentList" loCatId="list" qsTypeId="urn:microsoft.com/office/officeart/2005/8/quickstyle/simple1" qsCatId="simple" csTypeId="urn:microsoft.com/office/officeart/2005/8/colors/accent1_2" csCatId="accent1" phldr="1"/>
      <dgm:spPr/>
      <dgm:t>
        <a:bodyPr/>
        <a:lstStyle/>
        <a:p>
          <a:endParaRPr lang="en-US"/>
        </a:p>
      </dgm:t>
    </dgm:pt>
    <dgm:pt modelId="{BEB4785D-BDAC-422E-8AAD-AF815000CB2B}">
      <dgm:prSet phldrT="[Text]"/>
      <dgm:spPr>
        <a:solidFill>
          <a:srgbClr val="69AE23"/>
        </a:solidFill>
      </dgm:spPr>
      <dgm:t>
        <a:bodyPr/>
        <a:lstStyle/>
        <a:p>
          <a:r>
            <a:rPr lang="fr-FR"/>
            <a:t>100 comptes Twitter et 40 comptes Facebook</a:t>
          </a:r>
        </a:p>
      </dgm:t>
    </dgm:pt>
    <dgm:pt modelId="{E1F2C525-6F28-4A42-9470-8F468D7FEF84}" type="parTrans" cxnId="{3A17F76D-A002-4D1E-AD22-4F0C5D241938}">
      <dgm:prSet/>
      <dgm:spPr/>
      <dgm:t>
        <a:bodyPr/>
        <a:lstStyle/>
        <a:p>
          <a:endParaRPr lang="en-US"/>
        </a:p>
      </dgm:t>
    </dgm:pt>
    <dgm:pt modelId="{6F490FC7-EBF6-4413-AAC5-54906744F31B}" type="sibTrans" cxnId="{3A17F76D-A002-4D1E-AD22-4F0C5D241938}">
      <dgm:prSet/>
      <dgm:spPr/>
      <dgm:t>
        <a:bodyPr/>
        <a:lstStyle/>
        <a:p>
          <a:endParaRPr lang="en-US"/>
        </a:p>
      </dgm:t>
    </dgm:pt>
    <dgm:pt modelId="{6C91E41C-8A70-4D29-BCB0-783D96ACE1B2}">
      <dgm:prSet phldrT="[Text]"/>
      <dgm:spPr>
        <a:solidFill>
          <a:srgbClr val="69AE23"/>
        </a:solidFill>
      </dgm:spPr>
      <dgm:t>
        <a:bodyPr/>
        <a:lstStyle/>
        <a:p>
          <a:r>
            <a:rPr lang="fr-FR"/>
            <a:t>L’ECDC a répertorié les comptes Twitter et Facebook les plus intéressants</a:t>
          </a:r>
        </a:p>
      </dgm:t>
    </dgm:pt>
    <dgm:pt modelId="{FAA74503-8C11-4445-8655-625484DA0504}" type="parTrans" cxnId="{BF80C952-B773-4078-9FE9-67F0AD4F3992}">
      <dgm:prSet/>
      <dgm:spPr/>
      <dgm:t>
        <a:bodyPr/>
        <a:lstStyle/>
        <a:p>
          <a:endParaRPr lang="en-US"/>
        </a:p>
      </dgm:t>
    </dgm:pt>
    <dgm:pt modelId="{43DD287A-5C32-4966-B204-900A16208C72}" type="sibTrans" cxnId="{BF80C952-B773-4078-9FE9-67F0AD4F3992}">
      <dgm:prSet/>
      <dgm:spPr/>
      <dgm:t>
        <a:bodyPr/>
        <a:lstStyle/>
        <a:p>
          <a:endParaRPr lang="en-US"/>
        </a:p>
      </dgm:t>
    </dgm:pt>
    <dgm:pt modelId="{B68AAD13-8FC9-40AD-828B-F386C002904A}">
      <dgm:prSet phldrT="[Text]"/>
      <dgm:spPr>
        <a:solidFill>
          <a:srgbClr val="69AE23"/>
        </a:solidFill>
      </dgm:spPr>
      <dgm:t>
        <a:bodyPr/>
        <a:lstStyle/>
        <a:p>
          <a:r>
            <a:rPr lang="fr-FR"/>
            <a:t>30-50% des signaux sont issus des réseaux sociaux, principalement de Twitter</a:t>
          </a:r>
        </a:p>
      </dgm:t>
    </dgm:pt>
    <dgm:pt modelId="{FD077BE5-6A5E-4F23-92A0-93637FBF82D5}" type="parTrans" cxnId="{AA8488D2-7144-4AF7-8D2D-6899B9E60A4F}">
      <dgm:prSet/>
      <dgm:spPr/>
      <dgm:t>
        <a:bodyPr/>
        <a:lstStyle/>
        <a:p>
          <a:endParaRPr lang="en-US"/>
        </a:p>
      </dgm:t>
    </dgm:pt>
    <dgm:pt modelId="{8A592056-4D81-4DD1-B9E6-198A374916EB}" type="sibTrans" cxnId="{AA8488D2-7144-4AF7-8D2D-6899B9E60A4F}">
      <dgm:prSet/>
      <dgm:spPr/>
      <dgm:t>
        <a:bodyPr/>
        <a:lstStyle/>
        <a:p>
          <a:endParaRPr lang="en-US"/>
        </a:p>
      </dgm:t>
    </dgm:pt>
    <dgm:pt modelId="{99C6B352-2917-4E09-AF5E-13025E742C40}">
      <dgm:prSet phldrT="[Text]"/>
      <dgm:spPr>
        <a:solidFill>
          <a:srgbClr val="69AE23"/>
        </a:solidFill>
      </dgm:spPr>
      <dgm:t>
        <a:bodyPr/>
        <a:lstStyle/>
        <a:p>
          <a:r>
            <a:rPr lang="fr-FR"/>
            <a:t>Validation des événements via Facebook ou Twitter</a:t>
          </a:r>
        </a:p>
      </dgm:t>
    </dgm:pt>
    <dgm:pt modelId="{A68D31D5-6E79-4A10-92C6-158D8CED3943}" type="parTrans" cxnId="{0B26ABE3-2868-4E88-BC4F-5B8DB99A0049}">
      <dgm:prSet/>
      <dgm:spPr/>
      <dgm:t>
        <a:bodyPr/>
        <a:lstStyle/>
        <a:p>
          <a:endParaRPr lang="en-US"/>
        </a:p>
      </dgm:t>
    </dgm:pt>
    <dgm:pt modelId="{20C284DB-B18C-41AF-B6A1-3744F18A1289}" type="sibTrans" cxnId="{0B26ABE3-2868-4E88-BC4F-5B8DB99A0049}">
      <dgm:prSet/>
      <dgm:spPr/>
      <dgm:t>
        <a:bodyPr/>
        <a:lstStyle/>
        <a:p>
          <a:endParaRPr lang="en-US"/>
        </a:p>
      </dgm:t>
    </dgm:pt>
    <dgm:pt modelId="{1F9A7F2E-D728-4A3E-806A-B9256B354A16}" type="pres">
      <dgm:prSet presAssocID="{C6092DAA-11CA-4174-B0E9-DD3A5DF9FB82}" presName="layout" presStyleCnt="0">
        <dgm:presLayoutVars>
          <dgm:chMax/>
          <dgm:chPref/>
          <dgm:dir/>
          <dgm:animOne val="branch"/>
          <dgm:animLvl val="lvl"/>
          <dgm:resizeHandles/>
        </dgm:presLayoutVars>
      </dgm:prSet>
      <dgm:spPr/>
    </dgm:pt>
    <dgm:pt modelId="{7C476390-0A80-4C27-B247-ABF802E81512}" type="pres">
      <dgm:prSet presAssocID="{BEB4785D-BDAC-422E-8AAD-AF815000CB2B}" presName="root" presStyleCnt="0">
        <dgm:presLayoutVars>
          <dgm:chMax/>
          <dgm:chPref val="4"/>
        </dgm:presLayoutVars>
      </dgm:prSet>
      <dgm:spPr/>
    </dgm:pt>
    <dgm:pt modelId="{A13DB9DC-1BCE-4F46-8D67-E7AC01C7CF22}" type="pres">
      <dgm:prSet presAssocID="{BEB4785D-BDAC-422E-8AAD-AF815000CB2B}" presName="rootComposite" presStyleCnt="0">
        <dgm:presLayoutVars/>
      </dgm:prSet>
      <dgm:spPr/>
    </dgm:pt>
    <dgm:pt modelId="{62316E4A-493C-4ABA-92BA-E3FF6C13B6E9}" type="pres">
      <dgm:prSet presAssocID="{BEB4785D-BDAC-422E-8AAD-AF815000CB2B}" presName="rootText" presStyleLbl="node0" presStyleIdx="0" presStyleCnt="1">
        <dgm:presLayoutVars>
          <dgm:chMax/>
          <dgm:chPref val="4"/>
        </dgm:presLayoutVars>
      </dgm:prSet>
      <dgm:spPr/>
    </dgm:pt>
    <dgm:pt modelId="{D581540C-0932-4F1A-9E7C-0F1EE71E066B}" type="pres">
      <dgm:prSet presAssocID="{BEB4785D-BDAC-422E-8AAD-AF815000CB2B}" presName="childShape" presStyleCnt="0">
        <dgm:presLayoutVars>
          <dgm:chMax val="0"/>
          <dgm:chPref val="0"/>
        </dgm:presLayoutVars>
      </dgm:prSet>
      <dgm:spPr/>
    </dgm:pt>
    <dgm:pt modelId="{BF10AC17-5625-423E-BCF9-006B694B8793}" type="pres">
      <dgm:prSet presAssocID="{6C91E41C-8A70-4D29-BCB0-783D96ACE1B2}" presName="childComposite" presStyleCnt="0">
        <dgm:presLayoutVars>
          <dgm:chMax val="0"/>
          <dgm:chPref val="0"/>
        </dgm:presLayoutVars>
      </dgm:prSet>
      <dgm:spPr/>
    </dgm:pt>
    <dgm:pt modelId="{556347C6-BE3C-45FC-BC94-F194584AE746}" type="pres">
      <dgm:prSet presAssocID="{6C91E41C-8A70-4D29-BCB0-783D96ACE1B2}" presName="Image" presStyleLbl="node1" presStyleIdx="0" presStyleCnt="3"/>
      <dgm:spPr>
        <a:blipFill>
          <a:blip xmlns:r="http://schemas.openxmlformats.org/officeDocument/2006/relationships" r:embed="rId1" cstate="print">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17000" r="-17000"/>
          </a:stretch>
        </a:blipFill>
      </dgm:spPr>
    </dgm:pt>
    <dgm:pt modelId="{7AC77C7C-2242-4ECF-B40C-77E6E3E412E8}" type="pres">
      <dgm:prSet presAssocID="{6C91E41C-8A70-4D29-BCB0-783D96ACE1B2}" presName="childText" presStyleLbl="lnNode1" presStyleIdx="0" presStyleCnt="3" custLinFactNeighborY="-5399">
        <dgm:presLayoutVars>
          <dgm:chMax val="0"/>
          <dgm:chPref val="0"/>
          <dgm:bulletEnabled val="1"/>
        </dgm:presLayoutVars>
      </dgm:prSet>
      <dgm:spPr/>
    </dgm:pt>
    <dgm:pt modelId="{D59C4F18-5158-40C2-B588-AED9B94CB3A3}" type="pres">
      <dgm:prSet presAssocID="{B68AAD13-8FC9-40AD-828B-F386C002904A}" presName="childComposite" presStyleCnt="0">
        <dgm:presLayoutVars>
          <dgm:chMax val="0"/>
          <dgm:chPref val="0"/>
        </dgm:presLayoutVars>
      </dgm:prSet>
      <dgm:spPr/>
    </dgm:pt>
    <dgm:pt modelId="{AD5DD397-9CA9-4292-84C6-CC7C0A983E1F}" type="pres">
      <dgm:prSet presAssocID="{B68AAD13-8FC9-40AD-828B-F386C002904A}" presName="Image" presStyleLbl="node1" presStyleIdx="1" presStyleCnt="3"/>
      <dgm:spPr>
        <a:blipFill>
          <a:blip xmlns:r="http://schemas.openxmlformats.org/officeDocument/2006/relationships" r:embed="rId2" cstate="print">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A24FD6FD-A811-428B-BFFC-D699F9913906}" type="pres">
      <dgm:prSet presAssocID="{B68AAD13-8FC9-40AD-828B-F386C002904A}" presName="childText" presStyleLbl="lnNode1" presStyleIdx="1" presStyleCnt="3" custLinFactNeighborY="-5399">
        <dgm:presLayoutVars>
          <dgm:chMax val="0"/>
          <dgm:chPref val="0"/>
          <dgm:bulletEnabled val="1"/>
        </dgm:presLayoutVars>
      </dgm:prSet>
      <dgm:spPr/>
    </dgm:pt>
    <dgm:pt modelId="{6F642DDA-3E57-42C4-B2CF-8AD887F4873F}" type="pres">
      <dgm:prSet presAssocID="{99C6B352-2917-4E09-AF5E-13025E742C40}" presName="childComposite" presStyleCnt="0">
        <dgm:presLayoutVars>
          <dgm:chMax val="0"/>
          <dgm:chPref val="0"/>
        </dgm:presLayoutVars>
      </dgm:prSet>
      <dgm:spPr/>
    </dgm:pt>
    <dgm:pt modelId="{AF7AF797-CD3D-4903-8CD8-C07890132235}" type="pres">
      <dgm:prSet presAssocID="{99C6B352-2917-4E09-AF5E-13025E742C40}" presName="Image" presStyleLbl="node1" presStyleIdx="2" presStyleCnt="3"/>
      <dgm:spPr>
        <a:blipFill>
          <a:blip xmlns:r="http://schemas.openxmlformats.org/officeDocument/2006/relationships" r:embed="rId3">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4000" r="-4000"/>
          </a:stretch>
        </a:blipFill>
      </dgm:spPr>
    </dgm:pt>
    <dgm:pt modelId="{5A4AB4D7-BC95-43AB-8FCE-E56664494019}" type="pres">
      <dgm:prSet presAssocID="{99C6B352-2917-4E09-AF5E-13025E742C40}" presName="childText" presStyleLbl="lnNode1" presStyleIdx="2" presStyleCnt="3" custLinFactNeighborY="-5399">
        <dgm:presLayoutVars>
          <dgm:chMax val="0"/>
          <dgm:chPref val="0"/>
          <dgm:bulletEnabled val="1"/>
        </dgm:presLayoutVars>
      </dgm:prSet>
      <dgm:spPr/>
    </dgm:pt>
  </dgm:ptLst>
  <dgm:cxnLst>
    <dgm:cxn modelId="{23A58367-FD81-4987-8213-D290D78C6142}" type="presOf" srcId="{BEB4785D-BDAC-422E-8AAD-AF815000CB2B}" destId="{62316E4A-493C-4ABA-92BA-E3FF6C13B6E9}" srcOrd="0" destOrd="0" presId="urn:microsoft.com/office/officeart/2008/layout/PictureAccentList"/>
    <dgm:cxn modelId="{3A17F76D-A002-4D1E-AD22-4F0C5D241938}" srcId="{C6092DAA-11CA-4174-B0E9-DD3A5DF9FB82}" destId="{BEB4785D-BDAC-422E-8AAD-AF815000CB2B}" srcOrd="0" destOrd="0" parTransId="{E1F2C525-6F28-4A42-9470-8F468D7FEF84}" sibTransId="{6F490FC7-EBF6-4413-AAC5-54906744F31B}"/>
    <dgm:cxn modelId="{A86FB770-805F-4FE0-80E3-8DC99B472A63}" type="presOf" srcId="{B68AAD13-8FC9-40AD-828B-F386C002904A}" destId="{A24FD6FD-A811-428B-BFFC-D699F9913906}" srcOrd="0" destOrd="0" presId="urn:microsoft.com/office/officeart/2008/layout/PictureAccentList"/>
    <dgm:cxn modelId="{BF80C952-B773-4078-9FE9-67F0AD4F3992}" srcId="{BEB4785D-BDAC-422E-8AAD-AF815000CB2B}" destId="{6C91E41C-8A70-4D29-BCB0-783D96ACE1B2}" srcOrd="0" destOrd="0" parTransId="{FAA74503-8C11-4445-8655-625484DA0504}" sibTransId="{43DD287A-5C32-4966-B204-900A16208C72}"/>
    <dgm:cxn modelId="{61EEC378-E3EC-4C37-8DC4-A09F878ADC37}" type="presOf" srcId="{6C91E41C-8A70-4D29-BCB0-783D96ACE1B2}" destId="{7AC77C7C-2242-4ECF-B40C-77E6E3E412E8}" srcOrd="0" destOrd="0" presId="urn:microsoft.com/office/officeart/2008/layout/PictureAccentList"/>
    <dgm:cxn modelId="{44E56FA2-0939-4D60-8469-BB4B416E341A}" type="presOf" srcId="{C6092DAA-11CA-4174-B0E9-DD3A5DF9FB82}" destId="{1F9A7F2E-D728-4A3E-806A-B9256B354A16}" srcOrd="0" destOrd="0" presId="urn:microsoft.com/office/officeart/2008/layout/PictureAccentList"/>
    <dgm:cxn modelId="{AA8488D2-7144-4AF7-8D2D-6899B9E60A4F}" srcId="{BEB4785D-BDAC-422E-8AAD-AF815000CB2B}" destId="{B68AAD13-8FC9-40AD-828B-F386C002904A}" srcOrd="1" destOrd="0" parTransId="{FD077BE5-6A5E-4F23-92A0-93637FBF82D5}" sibTransId="{8A592056-4D81-4DD1-B9E6-198A374916EB}"/>
    <dgm:cxn modelId="{0B26ABE3-2868-4E88-BC4F-5B8DB99A0049}" srcId="{BEB4785D-BDAC-422E-8AAD-AF815000CB2B}" destId="{99C6B352-2917-4E09-AF5E-13025E742C40}" srcOrd="2" destOrd="0" parTransId="{A68D31D5-6E79-4A10-92C6-158D8CED3943}" sibTransId="{20C284DB-B18C-41AF-B6A1-3744F18A1289}"/>
    <dgm:cxn modelId="{66433BF3-5178-49F7-9DA1-2CF4386A8FAD}" type="presOf" srcId="{99C6B352-2917-4E09-AF5E-13025E742C40}" destId="{5A4AB4D7-BC95-43AB-8FCE-E56664494019}" srcOrd="0" destOrd="0" presId="urn:microsoft.com/office/officeart/2008/layout/PictureAccentList"/>
    <dgm:cxn modelId="{AF9999EA-E78E-4D49-9F2E-1CA61E6864C7}" type="presParOf" srcId="{1F9A7F2E-D728-4A3E-806A-B9256B354A16}" destId="{7C476390-0A80-4C27-B247-ABF802E81512}" srcOrd="0" destOrd="0" presId="urn:microsoft.com/office/officeart/2008/layout/PictureAccentList"/>
    <dgm:cxn modelId="{F999F04D-351C-4350-9A4C-897A57BA12EE}" type="presParOf" srcId="{7C476390-0A80-4C27-B247-ABF802E81512}" destId="{A13DB9DC-1BCE-4F46-8D67-E7AC01C7CF22}" srcOrd="0" destOrd="0" presId="urn:microsoft.com/office/officeart/2008/layout/PictureAccentList"/>
    <dgm:cxn modelId="{A2ADC157-6E19-4656-A3D9-027D18EBC986}" type="presParOf" srcId="{A13DB9DC-1BCE-4F46-8D67-E7AC01C7CF22}" destId="{62316E4A-493C-4ABA-92BA-E3FF6C13B6E9}" srcOrd="0" destOrd="0" presId="urn:microsoft.com/office/officeart/2008/layout/PictureAccentList"/>
    <dgm:cxn modelId="{380D2638-F708-443E-9E02-B58458258F57}" type="presParOf" srcId="{7C476390-0A80-4C27-B247-ABF802E81512}" destId="{D581540C-0932-4F1A-9E7C-0F1EE71E066B}" srcOrd="1" destOrd="0" presId="urn:microsoft.com/office/officeart/2008/layout/PictureAccentList"/>
    <dgm:cxn modelId="{0B9C407F-E7DE-4048-9A5F-78624897EDDD}" type="presParOf" srcId="{D581540C-0932-4F1A-9E7C-0F1EE71E066B}" destId="{BF10AC17-5625-423E-BCF9-006B694B8793}" srcOrd="0" destOrd="0" presId="urn:microsoft.com/office/officeart/2008/layout/PictureAccentList"/>
    <dgm:cxn modelId="{141AFB9F-8F39-40FD-91A9-6304A3653B36}" type="presParOf" srcId="{BF10AC17-5625-423E-BCF9-006B694B8793}" destId="{556347C6-BE3C-45FC-BC94-F194584AE746}" srcOrd="0" destOrd="0" presId="urn:microsoft.com/office/officeart/2008/layout/PictureAccentList"/>
    <dgm:cxn modelId="{F5ACDAAE-183E-4564-8084-86CA5F4AC772}" type="presParOf" srcId="{BF10AC17-5625-423E-BCF9-006B694B8793}" destId="{7AC77C7C-2242-4ECF-B40C-77E6E3E412E8}" srcOrd="1" destOrd="0" presId="urn:microsoft.com/office/officeart/2008/layout/PictureAccentList"/>
    <dgm:cxn modelId="{2BC8566D-9DFC-4706-8E88-69AA933580EF}" type="presParOf" srcId="{D581540C-0932-4F1A-9E7C-0F1EE71E066B}" destId="{D59C4F18-5158-40C2-B588-AED9B94CB3A3}" srcOrd="1" destOrd="0" presId="urn:microsoft.com/office/officeart/2008/layout/PictureAccentList"/>
    <dgm:cxn modelId="{A4E88018-D574-49F7-8E50-48A9BF02B4C2}" type="presParOf" srcId="{D59C4F18-5158-40C2-B588-AED9B94CB3A3}" destId="{AD5DD397-9CA9-4292-84C6-CC7C0A983E1F}" srcOrd="0" destOrd="0" presId="urn:microsoft.com/office/officeart/2008/layout/PictureAccentList"/>
    <dgm:cxn modelId="{AD2D9463-CFBB-43D6-A1B0-64AE43B63BD4}" type="presParOf" srcId="{D59C4F18-5158-40C2-B588-AED9B94CB3A3}" destId="{A24FD6FD-A811-428B-BFFC-D699F9913906}" srcOrd="1" destOrd="0" presId="urn:microsoft.com/office/officeart/2008/layout/PictureAccentList"/>
    <dgm:cxn modelId="{0345B3C6-89D5-4AC5-81AB-1C65FD339F67}" type="presParOf" srcId="{D581540C-0932-4F1A-9E7C-0F1EE71E066B}" destId="{6F642DDA-3E57-42C4-B2CF-8AD887F4873F}" srcOrd="2" destOrd="0" presId="urn:microsoft.com/office/officeart/2008/layout/PictureAccentList"/>
    <dgm:cxn modelId="{6078840A-9355-45F4-BF63-4775884A3D6A}" type="presParOf" srcId="{6F642DDA-3E57-42C4-B2CF-8AD887F4873F}" destId="{AF7AF797-CD3D-4903-8CD8-C07890132235}" srcOrd="0" destOrd="0" presId="urn:microsoft.com/office/officeart/2008/layout/PictureAccentList"/>
    <dgm:cxn modelId="{8B36B2A3-8AC2-4352-AEA8-D78343AFF8A3}" type="presParOf" srcId="{6F642DDA-3E57-42C4-B2CF-8AD887F4873F}" destId="{5A4AB4D7-BC95-43AB-8FCE-E56664494019}" srcOrd="1" destOrd="0" presId="urn:microsoft.com/office/officeart/2008/layout/PictureAccentList"/>
  </dgm:cxnLst>
  <dgm:bg>
    <a:noFill/>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16.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 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 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a:ln w="25400">
          <a:solidFill>
            <a:schemeClr val="tx2"/>
          </a:solidFill>
        </a:ln>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dirty="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 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227863" custLinFactNeighborX="-17684" custLinFactNeighborY="5110">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5868" custLinFactNeighborY="5814">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NeighborX="49420" custLinFactNeighborY="-649">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 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a:ln w="25400">
          <a:solidFill>
            <a:schemeClr val="tx2"/>
          </a:solidFill>
        </a:ln>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 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2000" b="1">
              <a:solidFill>
                <a:schemeClr val="tx1"/>
              </a:solidFill>
            </a:rPr>
            <a:t>Sources de la veille épidémiologique</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fr-FR" sz="18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fr-FR" sz="18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fr-FR" sz="18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800" b="1">
              <a:solidFill>
                <a:prstClr val="black"/>
              </a:solidFill>
              <a:latin typeface="Tahoma"/>
              <a:ea typeface="+mn-ea"/>
              <a:cs typeface="+mn-cs"/>
            </a:rPr>
            <a:t>Systèmes de surveillance nationaux/régionaux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fr-FR" sz="1800" b="1">
              <a:solidFill>
                <a:schemeClr val="tx1"/>
              </a:solidFill>
            </a:rPr>
            <a:t>Sources informelles</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fr-FR" sz="18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fr-FR" sz="18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fr-FR" sz="18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fr-FR" sz="1800">
              <a:solidFill>
                <a:schemeClr val="tx1"/>
              </a:solidFill>
            </a:rPr>
            <a:t>Modérés </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fr-FR" sz="1800">
              <a:solidFill>
                <a:schemeClr val="tx1"/>
              </a:solidFill>
            </a:rPr>
            <a:t>Automatiques </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fr-FR" sz="1800">
              <a:solidFill>
                <a:schemeClr val="tx1"/>
              </a:solidFill>
            </a:rPr>
            <a:t>Surveillance manuelle </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fr-FR" sz="1800">
              <a:solidFill>
                <a:schemeClr val="tx1"/>
              </a:solidFill>
            </a:rPr>
            <a:t>Surveillance automatisée</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7102868-18DB-48C1-8AB6-EC5D3A19DBD6}"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GB"/>
        </a:p>
      </dgm:t>
    </dgm:pt>
    <dgm:pt modelId="{6B2226CF-9CE0-4E12-A119-C768752A893A}">
      <dgm:prSet phldrT="[Text]"/>
      <dgm:spPr>
        <a:solidFill>
          <a:srgbClr val="000066"/>
        </a:solidFill>
      </dgm:spPr>
      <dgm:t>
        <a:bodyPr/>
        <a:lstStyle/>
        <a:p>
          <a:r>
            <a:rPr lang="fr-FR" b="1">
              <a:solidFill>
                <a:schemeClr val="bg1"/>
              </a:solidFill>
            </a:rPr>
            <a:t>SAPR</a:t>
          </a:r>
        </a:p>
      </dgm:t>
    </dgm:pt>
    <dgm:pt modelId="{012B4CEE-94B1-4F0D-9B29-A93ABB01A319}" type="parTrans" cxnId="{884F3AC5-C668-4575-AAF4-953D7EB053A8}">
      <dgm:prSet/>
      <dgm:spPr/>
      <dgm:t>
        <a:bodyPr/>
        <a:lstStyle/>
        <a:p>
          <a:endParaRPr lang="en-GB"/>
        </a:p>
      </dgm:t>
    </dgm:pt>
    <dgm:pt modelId="{7D5F5631-3165-46DA-B8BA-D30AF5E6FC9E}" type="sibTrans" cxnId="{884F3AC5-C668-4575-AAF4-953D7EB053A8}">
      <dgm:prSet/>
      <dgm:spPr/>
      <dgm:t>
        <a:bodyPr/>
        <a:lstStyle/>
        <a:p>
          <a:endParaRPr lang="en-GB"/>
        </a:p>
      </dgm:t>
    </dgm:pt>
    <dgm:pt modelId="{E3B88919-6C28-4198-A5BD-E3D4B1FEF2E6}">
      <dgm:prSet phldrT="[Text]" custT="1"/>
      <dgm:spPr>
        <a:solidFill>
          <a:schemeClr val="accent1">
            <a:lumMod val="60000"/>
            <a:lumOff val="40000"/>
          </a:schemeClr>
        </a:solidFill>
        <a:ln w="9525">
          <a:solidFill>
            <a:srgbClr val="000066"/>
          </a:solidFill>
        </a:ln>
      </dgm:spPr>
      <dgm:t>
        <a:bodyPr/>
        <a:lstStyle/>
        <a:p>
          <a:r>
            <a:rPr lang="fr-FR" sz="1200" b="1" dirty="0">
              <a:solidFill>
                <a:srgbClr val="000066"/>
              </a:solidFill>
            </a:rPr>
            <a:t>États membres de l’UE</a:t>
          </a:r>
        </a:p>
      </dgm:t>
    </dgm:pt>
    <dgm:pt modelId="{0B3D0354-A46F-461A-A28F-569412BC2745}" type="parTrans" cxnId="{05E93E2D-7BE9-4D26-8FC8-6EB84E3DF6EC}">
      <dgm:prSet/>
      <dgm:spPr>
        <a:solidFill>
          <a:srgbClr val="000066"/>
        </a:solidFill>
      </dgm:spPr>
      <dgm:t>
        <a:bodyPr/>
        <a:lstStyle/>
        <a:p>
          <a:endParaRPr lang="en-GB"/>
        </a:p>
      </dgm:t>
    </dgm:pt>
    <dgm:pt modelId="{F7AF6853-3B4B-43B3-8397-777DA5052BAA}" type="sibTrans" cxnId="{05E93E2D-7BE9-4D26-8FC8-6EB84E3DF6EC}">
      <dgm:prSet/>
      <dgm:spPr/>
      <dgm:t>
        <a:bodyPr/>
        <a:lstStyle/>
        <a:p>
          <a:endParaRPr lang="en-GB"/>
        </a:p>
      </dgm:t>
    </dgm:pt>
    <dgm:pt modelId="{68F9CD2C-D070-4B0C-A8CE-C1A0B2A879F0}">
      <dgm:prSet phldrT="[Text]" custT="1"/>
      <dgm:spPr>
        <a:solidFill>
          <a:schemeClr val="accent1">
            <a:lumMod val="60000"/>
            <a:lumOff val="40000"/>
          </a:schemeClr>
        </a:solidFill>
        <a:ln w="12700">
          <a:solidFill>
            <a:srgbClr val="000066"/>
          </a:solidFill>
        </a:ln>
      </dgm:spPr>
      <dgm:t>
        <a:bodyPr/>
        <a:lstStyle/>
        <a:p>
          <a:r>
            <a:rPr lang="fr-FR" sz="1800" b="1" dirty="0">
              <a:solidFill>
                <a:srgbClr val="000066"/>
              </a:solidFill>
            </a:rPr>
            <a:t>OMS</a:t>
          </a:r>
        </a:p>
      </dgm:t>
    </dgm:pt>
    <dgm:pt modelId="{0865B852-E8AC-47F0-943C-B6556D8DD890}" type="parTrans" cxnId="{E420DD83-63CB-45F5-82C1-9E51A8F6137A}">
      <dgm:prSet/>
      <dgm:spPr>
        <a:solidFill>
          <a:srgbClr val="000066"/>
        </a:solidFill>
      </dgm:spPr>
      <dgm:t>
        <a:bodyPr/>
        <a:lstStyle/>
        <a:p>
          <a:endParaRPr lang="en-GB"/>
        </a:p>
      </dgm:t>
    </dgm:pt>
    <dgm:pt modelId="{1BA2BED1-D8DB-4B1A-8144-6164223B1C79}" type="sibTrans" cxnId="{E420DD83-63CB-45F5-82C1-9E51A8F6137A}">
      <dgm:prSet/>
      <dgm:spPr/>
      <dgm:t>
        <a:bodyPr/>
        <a:lstStyle/>
        <a:p>
          <a:endParaRPr lang="en-GB"/>
        </a:p>
      </dgm:t>
    </dgm:pt>
    <dgm:pt modelId="{1C090597-3C5A-4154-B3CB-5A7260B7D952}">
      <dgm:prSet phldrT="[Text]" custT="1"/>
      <dgm:spPr>
        <a:solidFill>
          <a:schemeClr val="accent1">
            <a:lumMod val="60000"/>
            <a:lumOff val="40000"/>
          </a:schemeClr>
        </a:solidFill>
        <a:ln w="12700">
          <a:solidFill>
            <a:srgbClr val="000066"/>
          </a:solidFill>
        </a:ln>
      </dgm:spPr>
      <dgm:t>
        <a:bodyPr/>
        <a:lstStyle/>
        <a:p>
          <a:r>
            <a:rPr lang="fr-FR" sz="1600" b="1" dirty="0">
              <a:solidFill>
                <a:srgbClr val="000066"/>
              </a:solidFill>
            </a:rPr>
            <a:t>ECDC</a:t>
          </a:r>
        </a:p>
      </dgm:t>
    </dgm:pt>
    <dgm:pt modelId="{AB1CBD32-FE3A-4023-B703-D9EAC51F6136}" type="parTrans" cxnId="{EBD794A4-16C0-4489-BE27-30552B8C866A}">
      <dgm:prSet/>
      <dgm:spPr>
        <a:solidFill>
          <a:srgbClr val="000066"/>
        </a:solidFill>
      </dgm:spPr>
      <dgm:t>
        <a:bodyPr/>
        <a:lstStyle/>
        <a:p>
          <a:endParaRPr lang="en-GB"/>
        </a:p>
      </dgm:t>
    </dgm:pt>
    <dgm:pt modelId="{8399452C-84F5-4DCF-840F-BB9C7F3D3DCE}" type="sibTrans" cxnId="{EBD794A4-16C0-4489-BE27-30552B8C866A}">
      <dgm:prSet/>
      <dgm:spPr/>
      <dgm:t>
        <a:bodyPr/>
        <a:lstStyle/>
        <a:p>
          <a:endParaRPr lang="en-GB"/>
        </a:p>
      </dgm:t>
    </dgm:pt>
    <dgm:pt modelId="{60729352-2574-47A6-A73C-E7FFC23E39CF}">
      <dgm:prSet phldrT="[Text]" custT="1"/>
      <dgm:spPr>
        <a:solidFill>
          <a:schemeClr val="accent1">
            <a:lumMod val="60000"/>
            <a:lumOff val="40000"/>
          </a:schemeClr>
        </a:solidFill>
        <a:ln w="12700">
          <a:solidFill>
            <a:srgbClr val="000066"/>
          </a:solidFill>
        </a:ln>
      </dgm:spPr>
      <dgm:t>
        <a:bodyPr/>
        <a:lstStyle/>
        <a:p>
          <a:r>
            <a:rPr lang="fr-FR" sz="1100" b="1" dirty="0">
              <a:solidFill>
                <a:srgbClr val="000066"/>
              </a:solidFill>
            </a:rPr>
            <a:t>Commission</a:t>
          </a:r>
        </a:p>
        <a:p>
          <a:r>
            <a:rPr lang="fr-FR" sz="1100" b="1" dirty="0">
              <a:solidFill>
                <a:srgbClr val="000066"/>
              </a:solidFill>
            </a:rPr>
            <a:t> européenne</a:t>
          </a:r>
        </a:p>
      </dgm:t>
    </dgm:pt>
    <dgm:pt modelId="{81602AED-40A9-44F2-BCD0-6E366737FC31}" type="parTrans" cxnId="{8F7C497B-0A07-45DC-95C9-ED4DB464FEE1}">
      <dgm:prSet/>
      <dgm:spPr>
        <a:solidFill>
          <a:srgbClr val="000066"/>
        </a:solidFill>
      </dgm:spPr>
      <dgm:t>
        <a:bodyPr/>
        <a:lstStyle/>
        <a:p>
          <a:endParaRPr lang="en-GB"/>
        </a:p>
      </dgm:t>
    </dgm:pt>
    <dgm:pt modelId="{FBC5D073-4217-48D5-AF06-FBFA18EB79D7}" type="sibTrans" cxnId="{8F7C497B-0A07-45DC-95C9-ED4DB464FEE1}">
      <dgm:prSet/>
      <dgm:spPr/>
      <dgm:t>
        <a:bodyPr/>
        <a:lstStyle/>
        <a:p>
          <a:endParaRPr lang="en-GB"/>
        </a:p>
      </dgm:t>
    </dgm:pt>
    <dgm:pt modelId="{53825FFC-4E72-495B-8BC7-BE46767107DA}">
      <dgm:prSet custT="1"/>
      <dgm:spPr>
        <a:solidFill>
          <a:schemeClr val="accent1">
            <a:lumMod val="60000"/>
            <a:lumOff val="40000"/>
          </a:schemeClr>
        </a:solidFill>
        <a:ln>
          <a:solidFill>
            <a:srgbClr val="000066"/>
          </a:solidFill>
        </a:ln>
      </dgm:spPr>
      <dgm:t>
        <a:bodyPr/>
        <a:lstStyle/>
        <a:p>
          <a:r>
            <a:rPr lang="fr-FR" sz="1200" b="1" dirty="0">
              <a:solidFill>
                <a:srgbClr val="000066"/>
              </a:solidFill>
            </a:rPr>
            <a:t>Autres agences de l'UE</a:t>
          </a:r>
        </a:p>
      </dgm:t>
    </dgm:pt>
    <dgm:pt modelId="{CA043275-7020-490F-B340-A117A7E63AE0}" type="parTrans" cxnId="{B9B09954-11D7-4A30-B3F5-FA5984E8EDD3}">
      <dgm:prSet/>
      <dgm:spPr>
        <a:solidFill>
          <a:srgbClr val="000066"/>
        </a:solidFill>
      </dgm:spPr>
      <dgm:t>
        <a:bodyPr/>
        <a:lstStyle/>
        <a:p>
          <a:endParaRPr lang="en-US"/>
        </a:p>
      </dgm:t>
    </dgm:pt>
    <dgm:pt modelId="{26DBB8B7-83EA-4B7A-89FF-9C6B386D1225}" type="sibTrans" cxnId="{B9B09954-11D7-4A30-B3F5-FA5984E8EDD3}">
      <dgm:prSet/>
      <dgm:spPr/>
      <dgm:t>
        <a:bodyPr/>
        <a:lstStyle/>
        <a:p>
          <a:endParaRPr lang="en-US"/>
        </a:p>
      </dgm:t>
    </dgm:pt>
    <dgm:pt modelId="{33DAF9A5-DD00-4EF5-8756-8C9F9AB80E30}" type="pres">
      <dgm:prSet presAssocID="{57102868-18DB-48C1-8AB6-EC5D3A19DBD6}" presName="Name0" presStyleCnt="0">
        <dgm:presLayoutVars>
          <dgm:chMax val="1"/>
          <dgm:dir/>
          <dgm:animLvl val="ctr"/>
          <dgm:resizeHandles val="exact"/>
        </dgm:presLayoutVars>
      </dgm:prSet>
      <dgm:spPr/>
    </dgm:pt>
    <dgm:pt modelId="{CE0D4822-82DC-463C-AA66-FAF41C135A0A}" type="pres">
      <dgm:prSet presAssocID="{6B2226CF-9CE0-4E12-A119-C768752A893A}" presName="centerShape" presStyleLbl="node0" presStyleIdx="0" presStyleCnt="1"/>
      <dgm:spPr/>
    </dgm:pt>
    <dgm:pt modelId="{D79FD197-5886-469B-BDF5-24ADF13F755F}" type="pres">
      <dgm:prSet presAssocID="{0B3D0354-A46F-461A-A28F-569412BC2745}" presName="parTrans" presStyleLbl="sibTrans2D1" presStyleIdx="0" presStyleCnt="5"/>
      <dgm:spPr/>
    </dgm:pt>
    <dgm:pt modelId="{A5F67432-D0B6-45AD-8975-208E2DEAD40D}" type="pres">
      <dgm:prSet presAssocID="{0B3D0354-A46F-461A-A28F-569412BC2745}" presName="connectorText" presStyleLbl="sibTrans2D1" presStyleIdx="0" presStyleCnt="5"/>
      <dgm:spPr/>
    </dgm:pt>
    <dgm:pt modelId="{A42BC0E4-2BFE-4BDC-8B88-887CF2CE0ED5}" type="pres">
      <dgm:prSet presAssocID="{E3B88919-6C28-4198-A5BD-E3D4B1FEF2E6}" presName="node" presStyleLbl="node1" presStyleIdx="0" presStyleCnt="5" custScaleX="115476" custScaleY="115529">
        <dgm:presLayoutVars>
          <dgm:bulletEnabled val="1"/>
        </dgm:presLayoutVars>
      </dgm:prSet>
      <dgm:spPr/>
    </dgm:pt>
    <dgm:pt modelId="{9B16A647-421A-4510-946F-F3BE50B5CA53}" type="pres">
      <dgm:prSet presAssocID="{0865B852-E8AC-47F0-943C-B6556D8DD890}" presName="parTrans" presStyleLbl="sibTrans2D1" presStyleIdx="1" presStyleCnt="5"/>
      <dgm:spPr/>
    </dgm:pt>
    <dgm:pt modelId="{76075986-A6E1-4153-9BF4-2B3AA81999A6}" type="pres">
      <dgm:prSet presAssocID="{0865B852-E8AC-47F0-943C-B6556D8DD890}" presName="connectorText" presStyleLbl="sibTrans2D1" presStyleIdx="1" presStyleCnt="5"/>
      <dgm:spPr/>
    </dgm:pt>
    <dgm:pt modelId="{086D9456-31C0-4A80-9C64-518FF925E83E}" type="pres">
      <dgm:prSet presAssocID="{68F9CD2C-D070-4B0C-A8CE-C1A0B2A879F0}" presName="node" presStyleLbl="node1" presStyleIdx="1" presStyleCnt="5" custScaleX="115530" custScaleY="115530">
        <dgm:presLayoutVars>
          <dgm:bulletEnabled val="1"/>
        </dgm:presLayoutVars>
      </dgm:prSet>
      <dgm:spPr/>
    </dgm:pt>
    <dgm:pt modelId="{5AC6C125-5E07-4EC7-986B-B6FE87F5A08B}" type="pres">
      <dgm:prSet presAssocID="{CA043275-7020-490F-B340-A117A7E63AE0}" presName="parTrans" presStyleLbl="sibTrans2D1" presStyleIdx="2" presStyleCnt="5"/>
      <dgm:spPr/>
    </dgm:pt>
    <dgm:pt modelId="{6DBC1F99-294E-405B-B72A-D202D723D506}" type="pres">
      <dgm:prSet presAssocID="{CA043275-7020-490F-B340-A117A7E63AE0}" presName="connectorText" presStyleLbl="sibTrans2D1" presStyleIdx="2" presStyleCnt="5"/>
      <dgm:spPr/>
    </dgm:pt>
    <dgm:pt modelId="{B2DA910C-C486-4F95-BC0D-91C430485EC0}" type="pres">
      <dgm:prSet presAssocID="{53825FFC-4E72-495B-8BC7-BE46767107DA}" presName="node" presStyleLbl="node1" presStyleIdx="2" presStyleCnt="5" custScaleX="119219" custScaleY="109853">
        <dgm:presLayoutVars>
          <dgm:bulletEnabled val="1"/>
        </dgm:presLayoutVars>
      </dgm:prSet>
      <dgm:spPr/>
    </dgm:pt>
    <dgm:pt modelId="{BDD418B5-CCEA-4AF6-8AFC-88A96F51BEF3}" type="pres">
      <dgm:prSet presAssocID="{AB1CBD32-FE3A-4023-B703-D9EAC51F6136}" presName="parTrans" presStyleLbl="sibTrans2D1" presStyleIdx="3" presStyleCnt="5"/>
      <dgm:spPr/>
    </dgm:pt>
    <dgm:pt modelId="{CA6ED5CD-FD30-4846-949D-9BB43F7F6D7A}" type="pres">
      <dgm:prSet presAssocID="{AB1CBD32-FE3A-4023-B703-D9EAC51F6136}" presName="connectorText" presStyleLbl="sibTrans2D1" presStyleIdx="3" presStyleCnt="5"/>
      <dgm:spPr/>
    </dgm:pt>
    <dgm:pt modelId="{CC55CCED-4F09-474F-A3F0-074ACC8D1878}" type="pres">
      <dgm:prSet presAssocID="{1C090597-3C5A-4154-B3CB-5A7260B7D952}" presName="node" presStyleLbl="node1" presStyleIdx="3" presStyleCnt="5" custScaleX="115530" custScaleY="115530">
        <dgm:presLayoutVars>
          <dgm:bulletEnabled val="1"/>
        </dgm:presLayoutVars>
      </dgm:prSet>
      <dgm:spPr/>
    </dgm:pt>
    <dgm:pt modelId="{6F43FF8E-801D-414B-9579-D32E5CF3520C}" type="pres">
      <dgm:prSet presAssocID="{81602AED-40A9-44F2-BCD0-6E366737FC31}" presName="parTrans" presStyleLbl="sibTrans2D1" presStyleIdx="4" presStyleCnt="5"/>
      <dgm:spPr/>
    </dgm:pt>
    <dgm:pt modelId="{59CD45CA-A071-4A2A-B89F-B6DA13BD2A7A}" type="pres">
      <dgm:prSet presAssocID="{81602AED-40A9-44F2-BCD0-6E366737FC31}" presName="connectorText" presStyleLbl="sibTrans2D1" presStyleIdx="4" presStyleCnt="5"/>
      <dgm:spPr/>
    </dgm:pt>
    <dgm:pt modelId="{3F90B87B-81A0-475B-AB2B-8FFC920B4181}" type="pres">
      <dgm:prSet presAssocID="{60729352-2574-47A6-A73C-E7FFC23E39CF}" presName="node" presStyleLbl="node1" presStyleIdx="4" presStyleCnt="5" custScaleX="115530" custScaleY="115530">
        <dgm:presLayoutVars>
          <dgm:bulletEnabled val="1"/>
        </dgm:presLayoutVars>
      </dgm:prSet>
      <dgm:spPr/>
    </dgm:pt>
  </dgm:ptLst>
  <dgm:cxnLst>
    <dgm:cxn modelId="{34E9E921-C380-48A7-8801-693F4BEFE04F}" type="presOf" srcId="{E3B88919-6C28-4198-A5BD-E3D4B1FEF2E6}" destId="{A42BC0E4-2BFE-4BDC-8B88-887CF2CE0ED5}" srcOrd="0" destOrd="0" presId="urn:microsoft.com/office/officeart/2005/8/layout/radial5"/>
    <dgm:cxn modelId="{BDF07326-3393-4F8A-BE45-8D4A1C04DA00}" type="presOf" srcId="{1C090597-3C5A-4154-B3CB-5A7260B7D952}" destId="{CC55CCED-4F09-474F-A3F0-074ACC8D1878}" srcOrd="0" destOrd="0" presId="urn:microsoft.com/office/officeart/2005/8/layout/radial5"/>
    <dgm:cxn modelId="{05E93E2D-7BE9-4D26-8FC8-6EB84E3DF6EC}" srcId="{6B2226CF-9CE0-4E12-A119-C768752A893A}" destId="{E3B88919-6C28-4198-A5BD-E3D4B1FEF2E6}" srcOrd="0" destOrd="0" parTransId="{0B3D0354-A46F-461A-A28F-569412BC2745}" sibTransId="{F7AF6853-3B4B-43B3-8397-777DA5052BAA}"/>
    <dgm:cxn modelId="{A83A8D31-3D7A-40CF-85AD-BB90494CC8DC}" type="presOf" srcId="{0B3D0354-A46F-461A-A28F-569412BC2745}" destId="{A5F67432-D0B6-45AD-8975-208E2DEAD40D}" srcOrd="1" destOrd="0" presId="urn:microsoft.com/office/officeart/2005/8/layout/radial5"/>
    <dgm:cxn modelId="{9312B45B-2229-4DA7-8289-3E519EA6A4B4}" type="presOf" srcId="{0865B852-E8AC-47F0-943C-B6556D8DD890}" destId="{76075986-A6E1-4153-9BF4-2B3AA81999A6}" srcOrd="1" destOrd="0" presId="urn:microsoft.com/office/officeart/2005/8/layout/radial5"/>
    <dgm:cxn modelId="{80B9F15B-8678-46CE-97C1-046EA13C62BC}" type="presOf" srcId="{81602AED-40A9-44F2-BCD0-6E366737FC31}" destId="{6F43FF8E-801D-414B-9579-D32E5CF3520C}" srcOrd="0" destOrd="0" presId="urn:microsoft.com/office/officeart/2005/8/layout/radial5"/>
    <dgm:cxn modelId="{C404CC49-B122-40C0-98BF-7328394174DC}" type="presOf" srcId="{AB1CBD32-FE3A-4023-B703-D9EAC51F6136}" destId="{CA6ED5CD-FD30-4846-949D-9BB43F7F6D7A}" srcOrd="1" destOrd="0" presId="urn:microsoft.com/office/officeart/2005/8/layout/radial5"/>
    <dgm:cxn modelId="{6BAD446E-9B0A-4462-B0C7-43587ED66019}" type="presOf" srcId="{53825FFC-4E72-495B-8BC7-BE46767107DA}" destId="{B2DA910C-C486-4F95-BC0D-91C430485EC0}" srcOrd="0" destOrd="0" presId="urn:microsoft.com/office/officeart/2005/8/layout/radial5"/>
    <dgm:cxn modelId="{B9B09954-11D7-4A30-B3F5-FA5984E8EDD3}" srcId="{6B2226CF-9CE0-4E12-A119-C768752A893A}" destId="{53825FFC-4E72-495B-8BC7-BE46767107DA}" srcOrd="2" destOrd="0" parTransId="{CA043275-7020-490F-B340-A117A7E63AE0}" sibTransId="{26DBB8B7-83EA-4B7A-89FF-9C6B386D1225}"/>
    <dgm:cxn modelId="{6CE75A77-FDD5-4A89-8296-695C725DBF67}" type="presOf" srcId="{0865B852-E8AC-47F0-943C-B6556D8DD890}" destId="{9B16A647-421A-4510-946F-F3BE50B5CA53}" srcOrd="0" destOrd="0" presId="urn:microsoft.com/office/officeart/2005/8/layout/radial5"/>
    <dgm:cxn modelId="{DF028F78-DA16-4916-84D9-BF6A81441F4C}" type="presOf" srcId="{57102868-18DB-48C1-8AB6-EC5D3A19DBD6}" destId="{33DAF9A5-DD00-4EF5-8756-8C9F9AB80E30}" srcOrd="0" destOrd="0" presId="urn:microsoft.com/office/officeart/2005/8/layout/radial5"/>
    <dgm:cxn modelId="{8F7C497B-0A07-45DC-95C9-ED4DB464FEE1}" srcId="{6B2226CF-9CE0-4E12-A119-C768752A893A}" destId="{60729352-2574-47A6-A73C-E7FFC23E39CF}" srcOrd="4" destOrd="0" parTransId="{81602AED-40A9-44F2-BCD0-6E366737FC31}" sibTransId="{FBC5D073-4217-48D5-AF06-FBFA18EB79D7}"/>
    <dgm:cxn modelId="{F8202C7C-4F3A-429C-B682-CFB975BC4D08}" type="presOf" srcId="{6B2226CF-9CE0-4E12-A119-C768752A893A}" destId="{CE0D4822-82DC-463C-AA66-FAF41C135A0A}" srcOrd="0" destOrd="0" presId="urn:microsoft.com/office/officeart/2005/8/layout/radial5"/>
    <dgm:cxn modelId="{E420DD83-63CB-45F5-82C1-9E51A8F6137A}" srcId="{6B2226CF-9CE0-4E12-A119-C768752A893A}" destId="{68F9CD2C-D070-4B0C-A8CE-C1A0B2A879F0}" srcOrd="1" destOrd="0" parTransId="{0865B852-E8AC-47F0-943C-B6556D8DD890}" sibTransId="{1BA2BED1-D8DB-4B1A-8144-6164223B1C79}"/>
    <dgm:cxn modelId="{E1D7CD8D-4D77-481D-B551-6BE81DFE37F7}" type="presOf" srcId="{81602AED-40A9-44F2-BCD0-6E366737FC31}" destId="{59CD45CA-A071-4A2A-B89F-B6DA13BD2A7A}" srcOrd="1" destOrd="0" presId="urn:microsoft.com/office/officeart/2005/8/layout/radial5"/>
    <dgm:cxn modelId="{DF4CD89A-0F22-4A85-8B93-C5D3C9CF9FFD}" type="presOf" srcId="{0B3D0354-A46F-461A-A28F-569412BC2745}" destId="{D79FD197-5886-469B-BDF5-24ADF13F755F}" srcOrd="0" destOrd="0" presId="urn:microsoft.com/office/officeart/2005/8/layout/radial5"/>
    <dgm:cxn modelId="{EBD794A4-16C0-4489-BE27-30552B8C866A}" srcId="{6B2226CF-9CE0-4E12-A119-C768752A893A}" destId="{1C090597-3C5A-4154-B3CB-5A7260B7D952}" srcOrd="3" destOrd="0" parTransId="{AB1CBD32-FE3A-4023-B703-D9EAC51F6136}" sibTransId="{8399452C-84F5-4DCF-840F-BB9C7F3D3DCE}"/>
    <dgm:cxn modelId="{5936C2AC-4E46-41F5-9BD9-B43C0DFD713D}" type="presOf" srcId="{AB1CBD32-FE3A-4023-B703-D9EAC51F6136}" destId="{BDD418B5-CCEA-4AF6-8AFC-88A96F51BEF3}" srcOrd="0" destOrd="0" presId="urn:microsoft.com/office/officeart/2005/8/layout/radial5"/>
    <dgm:cxn modelId="{D77D39B1-0F68-4B5F-9113-973FC9D9D2C2}" type="presOf" srcId="{CA043275-7020-490F-B340-A117A7E63AE0}" destId="{6DBC1F99-294E-405B-B72A-D202D723D506}" srcOrd="1" destOrd="0" presId="urn:microsoft.com/office/officeart/2005/8/layout/radial5"/>
    <dgm:cxn modelId="{75049EBD-19BC-49AF-A01E-D6EC9CAE12EC}" type="presOf" srcId="{68F9CD2C-D070-4B0C-A8CE-C1A0B2A879F0}" destId="{086D9456-31C0-4A80-9C64-518FF925E83E}" srcOrd="0" destOrd="0" presId="urn:microsoft.com/office/officeart/2005/8/layout/radial5"/>
    <dgm:cxn modelId="{884F3AC5-C668-4575-AAF4-953D7EB053A8}" srcId="{57102868-18DB-48C1-8AB6-EC5D3A19DBD6}" destId="{6B2226CF-9CE0-4E12-A119-C768752A893A}" srcOrd="0" destOrd="0" parTransId="{012B4CEE-94B1-4F0D-9B29-A93ABB01A319}" sibTransId="{7D5F5631-3165-46DA-B8BA-D30AF5E6FC9E}"/>
    <dgm:cxn modelId="{042BF8D3-25D0-47BD-B878-16A907F84FEE}" type="presOf" srcId="{CA043275-7020-490F-B340-A117A7E63AE0}" destId="{5AC6C125-5E07-4EC7-986B-B6FE87F5A08B}" srcOrd="0" destOrd="0" presId="urn:microsoft.com/office/officeart/2005/8/layout/radial5"/>
    <dgm:cxn modelId="{D50AF8E8-2BAF-4499-A63E-A5A6C323B515}" type="presOf" srcId="{60729352-2574-47A6-A73C-E7FFC23E39CF}" destId="{3F90B87B-81A0-475B-AB2B-8FFC920B4181}" srcOrd="0" destOrd="0" presId="urn:microsoft.com/office/officeart/2005/8/layout/radial5"/>
    <dgm:cxn modelId="{2D5CFCBA-5D2C-44CB-827E-58F1D24B6027}" type="presParOf" srcId="{33DAF9A5-DD00-4EF5-8756-8C9F9AB80E30}" destId="{CE0D4822-82DC-463C-AA66-FAF41C135A0A}" srcOrd="0" destOrd="0" presId="urn:microsoft.com/office/officeart/2005/8/layout/radial5"/>
    <dgm:cxn modelId="{B8C3985F-4B07-485E-A063-54E18EC43AF0}" type="presParOf" srcId="{33DAF9A5-DD00-4EF5-8756-8C9F9AB80E30}" destId="{D79FD197-5886-469B-BDF5-24ADF13F755F}" srcOrd="1" destOrd="0" presId="urn:microsoft.com/office/officeart/2005/8/layout/radial5"/>
    <dgm:cxn modelId="{3D9C8511-3042-4196-9AF7-B5A58CD5153C}" type="presParOf" srcId="{D79FD197-5886-469B-BDF5-24ADF13F755F}" destId="{A5F67432-D0B6-45AD-8975-208E2DEAD40D}" srcOrd="0" destOrd="0" presId="urn:microsoft.com/office/officeart/2005/8/layout/radial5"/>
    <dgm:cxn modelId="{E4D2D5E2-1899-4F81-95BC-ECE1AFDC65B1}" type="presParOf" srcId="{33DAF9A5-DD00-4EF5-8756-8C9F9AB80E30}" destId="{A42BC0E4-2BFE-4BDC-8B88-887CF2CE0ED5}" srcOrd="2" destOrd="0" presId="urn:microsoft.com/office/officeart/2005/8/layout/radial5"/>
    <dgm:cxn modelId="{D0CB9413-4EB2-4AD8-A9E6-D88A4D48C452}" type="presParOf" srcId="{33DAF9A5-DD00-4EF5-8756-8C9F9AB80E30}" destId="{9B16A647-421A-4510-946F-F3BE50B5CA53}" srcOrd="3" destOrd="0" presId="urn:microsoft.com/office/officeart/2005/8/layout/radial5"/>
    <dgm:cxn modelId="{F8F9B7E1-A52F-4F1D-9C8B-2302573B9B8C}" type="presParOf" srcId="{9B16A647-421A-4510-946F-F3BE50B5CA53}" destId="{76075986-A6E1-4153-9BF4-2B3AA81999A6}" srcOrd="0" destOrd="0" presId="urn:microsoft.com/office/officeart/2005/8/layout/radial5"/>
    <dgm:cxn modelId="{19D7195D-78A5-49BF-9AA4-B0BAF2B02689}" type="presParOf" srcId="{33DAF9A5-DD00-4EF5-8756-8C9F9AB80E30}" destId="{086D9456-31C0-4A80-9C64-518FF925E83E}" srcOrd="4" destOrd="0" presId="urn:microsoft.com/office/officeart/2005/8/layout/radial5"/>
    <dgm:cxn modelId="{764DF120-65D0-497D-A570-90D27A7DEC1B}" type="presParOf" srcId="{33DAF9A5-DD00-4EF5-8756-8C9F9AB80E30}" destId="{5AC6C125-5E07-4EC7-986B-B6FE87F5A08B}" srcOrd="5" destOrd="0" presId="urn:microsoft.com/office/officeart/2005/8/layout/radial5"/>
    <dgm:cxn modelId="{A86CEC45-B9A7-46D3-BDED-16BFF8E4B7E2}" type="presParOf" srcId="{5AC6C125-5E07-4EC7-986B-B6FE87F5A08B}" destId="{6DBC1F99-294E-405B-B72A-D202D723D506}" srcOrd="0" destOrd="0" presId="urn:microsoft.com/office/officeart/2005/8/layout/radial5"/>
    <dgm:cxn modelId="{274A397B-B5D3-4A6F-A7EF-F9F62FCA996F}" type="presParOf" srcId="{33DAF9A5-DD00-4EF5-8756-8C9F9AB80E30}" destId="{B2DA910C-C486-4F95-BC0D-91C430485EC0}" srcOrd="6" destOrd="0" presId="urn:microsoft.com/office/officeart/2005/8/layout/radial5"/>
    <dgm:cxn modelId="{651EE61C-1406-495B-90F8-9F5A1A0F8746}" type="presParOf" srcId="{33DAF9A5-DD00-4EF5-8756-8C9F9AB80E30}" destId="{BDD418B5-CCEA-4AF6-8AFC-88A96F51BEF3}" srcOrd="7" destOrd="0" presId="urn:microsoft.com/office/officeart/2005/8/layout/radial5"/>
    <dgm:cxn modelId="{83095097-0E56-4DE3-8C7A-590A0DEDA152}" type="presParOf" srcId="{BDD418B5-CCEA-4AF6-8AFC-88A96F51BEF3}" destId="{CA6ED5CD-FD30-4846-949D-9BB43F7F6D7A}" srcOrd="0" destOrd="0" presId="urn:microsoft.com/office/officeart/2005/8/layout/radial5"/>
    <dgm:cxn modelId="{7F245DBD-975C-4F0C-A30C-A5838A0844D2}" type="presParOf" srcId="{33DAF9A5-DD00-4EF5-8756-8C9F9AB80E30}" destId="{CC55CCED-4F09-474F-A3F0-074ACC8D1878}" srcOrd="8" destOrd="0" presId="urn:microsoft.com/office/officeart/2005/8/layout/radial5"/>
    <dgm:cxn modelId="{F5C2D9B9-E62A-4064-8DFD-401778D38A56}" type="presParOf" srcId="{33DAF9A5-DD00-4EF5-8756-8C9F9AB80E30}" destId="{6F43FF8E-801D-414B-9579-D32E5CF3520C}" srcOrd="9" destOrd="0" presId="urn:microsoft.com/office/officeart/2005/8/layout/radial5"/>
    <dgm:cxn modelId="{FA8E8DE5-4EE9-4372-94AA-BEF294878FDA}" type="presParOf" srcId="{6F43FF8E-801D-414B-9579-D32E5CF3520C}" destId="{59CD45CA-A071-4A2A-B89F-B6DA13BD2A7A}" srcOrd="0" destOrd="0" presId="urn:microsoft.com/office/officeart/2005/8/layout/radial5"/>
    <dgm:cxn modelId="{0B424557-62BC-4ACB-8DD0-9F6AB77C6634}" type="presParOf" srcId="{33DAF9A5-DD00-4EF5-8756-8C9F9AB80E30}" destId="{3F90B87B-81A0-475B-AB2B-8FFC920B4181}" srcOrd="10"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7102868-18DB-48C1-8AB6-EC5D3A19DBD6}"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GB"/>
        </a:p>
      </dgm:t>
    </dgm:pt>
    <dgm:pt modelId="{6B2226CF-9CE0-4E12-A119-C768752A893A}">
      <dgm:prSet phldrT="[Text]"/>
      <dgm:spPr>
        <a:solidFill>
          <a:srgbClr val="69AE23"/>
        </a:solidFill>
      </dgm:spPr>
      <dgm:t>
        <a:bodyPr/>
        <a:lstStyle/>
        <a:p>
          <a:r>
            <a:rPr lang="fr-FR" b="1">
              <a:solidFill>
                <a:schemeClr val="bg1"/>
              </a:solidFill>
            </a:rPr>
            <a:t>EpiPulse</a:t>
          </a:r>
        </a:p>
      </dgm:t>
    </dgm:pt>
    <dgm:pt modelId="{012B4CEE-94B1-4F0D-9B29-A93ABB01A319}" type="parTrans" cxnId="{884F3AC5-C668-4575-AAF4-953D7EB053A8}">
      <dgm:prSet/>
      <dgm:spPr/>
      <dgm:t>
        <a:bodyPr/>
        <a:lstStyle/>
        <a:p>
          <a:endParaRPr lang="en-GB"/>
        </a:p>
      </dgm:t>
    </dgm:pt>
    <dgm:pt modelId="{7D5F5631-3165-46DA-B8BA-D30AF5E6FC9E}" type="sibTrans" cxnId="{884F3AC5-C668-4575-AAF4-953D7EB053A8}">
      <dgm:prSet/>
      <dgm:spPr/>
      <dgm:t>
        <a:bodyPr/>
        <a:lstStyle/>
        <a:p>
          <a:endParaRPr lang="en-GB"/>
        </a:p>
      </dgm:t>
    </dgm:pt>
    <dgm:pt modelId="{E3B88919-6C28-4198-A5BD-E3D4B1FEF2E6}">
      <dgm:prSet phldrT="[Text]" custT="1"/>
      <dgm:spPr>
        <a:solidFill>
          <a:srgbClr val="F0FAE6"/>
        </a:solidFill>
        <a:ln w="12700">
          <a:solidFill>
            <a:srgbClr val="004000"/>
          </a:solidFill>
        </a:ln>
      </dgm:spPr>
      <dgm:t>
        <a:bodyPr/>
        <a:lstStyle/>
        <a:p>
          <a:r>
            <a:rPr lang="fr-FR" sz="1600" b="1">
              <a:solidFill>
                <a:srgbClr val="004000"/>
              </a:solidFill>
              <a:latin typeface="Calibri" panose="020F0502020204030204" pitchFamily="34" charset="0"/>
            </a:rPr>
            <a:t>EM</a:t>
          </a:r>
        </a:p>
      </dgm:t>
    </dgm:pt>
    <dgm:pt modelId="{0B3D0354-A46F-461A-A28F-569412BC2745}" type="parTrans" cxnId="{05E93E2D-7BE9-4D26-8FC8-6EB84E3DF6EC}">
      <dgm:prSet/>
      <dgm:spPr>
        <a:solidFill>
          <a:schemeClr val="accent1">
            <a:lumMod val="25000"/>
          </a:schemeClr>
        </a:solidFill>
      </dgm:spPr>
      <dgm:t>
        <a:bodyPr/>
        <a:lstStyle/>
        <a:p>
          <a:endParaRPr lang="en-GB"/>
        </a:p>
      </dgm:t>
    </dgm:pt>
    <dgm:pt modelId="{F7AF6853-3B4B-43B3-8397-777DA5052BAA}" type="sibTrans" cxnId="{05E93E2D-7BE9-4D26-8FC8-6EB84E3DF6EC}">
      <dgm:prSet/>
      <dgm:spPr/>
      <dgm:t>
        <a:bodyPr/>
        <a:lstStyle/>
        <a:p>
          <a:endParaRPr lang="en-GB"/>
        </a:p>
      </dgm:t>
    </dgm:pt>
    <dgm:pt modelId="{68F9CD2C-D070-4B0C-A8CE-C1A0B2A879F0}">
      <dgm:prSet phldrT="[Text]" custT="1"/>
      <dgm:spPr>
        <a:solidFill>
          <a:srgbClr val="F0FAE6"/>
        </a:solidFill>
        <a:ln w="12700">
          <a:solidFill>
            <a:srgbClr val="004000"/>
          </a:solidFill>
        </a:ln>
      </dgm:spPr>
      <dgm:t>
        <a:bodyPr/>
        <a:lstStyle/>
        <a:p>
          <a:r>
            <a:rPr lang="fr-FR" sz="1800" b="1">
              <a:solidFill>
                <a:srgbClr val="004000"/>
              </a:solidFill>
              <a:latin typeface="Calibri" panose="020F0502020204030204" pitchFamily="34" charset="0"/>
            </a:rPr>
            <a:t>OMS</a:t>
          </a:r>
        </a:p>
      </dgm:t>
    </dgm:pt>
    <dgm:pt modelId="{0865B852-E8AC-47F0-943C-B6556D8DD890}" type="parTrans" cxnId="{E420DD83-63CB-45F5-82C1-9E51A8F6137A}">
      <dgm:prSet/>
      <dgm:spPr>
        <a:solidFill>
          <a:schemeClr val="accent1">
            <a:lumMod val="25000"/>
          </a:schemeClr>
        </a:solidFill>
      </dgm:spPr>
      <dgm:t>
        <a:bodyPr/>
        <a:lstStyle/>
        <a:p>
          <a:endParaRPr lang="en-GB"/>
        </a:p>
      </dgm:t>
    </dgm:pt>
    <dgm:pt modelId="{1BA2BED1-D8DB-4B1A-8144-6164223B1C79}" type="sibTrans" cxnId="{E420DD83-63CB-45F5-82C1-9E51A8F6137A}">
      <dgm:prSet/>
      <dgm:spPr/>
      <dgm:t>
        <a:bodyPr/>
        <a:lstStyle/>
        <a:p>
          <a:endParaRPr lang="en-GB"/>
        </a:p>
      </dgm:t>
    </dgm:pt>
    <dgm:pt modelId="{1C090597-3C5A-4154-B3CB-5A7260B7D952}">
      <dgm:prSet phldrT="[Text]" custT="1"/>
      <dgm:spPr>
        <a:solidFill>
          <a:srgbClr val="F0FAE6"/>
        </a:solidFill>
        <a:ln w="12700">
          <a:solidFill>
            <a:srgbClr val="004000"/>
          </a:solidFill>
        </a:ln>
      </dgm:spPr>
      <dgm:t>
        <a:bodyPr/>
        <a:lstStyle/>
        <a:p>
          <a:r>
            <a:rPr lang="fr-FR" sz="1800" b="1">
              <a:solidFill>
                <a:srgbClr val="004000"/>
              </a:solidFill>
              <a:latin typeface="Calibri" panose="020F0502020204030204" pitchFamily="34" charset="0"/>
            </a:rPr>
            <a:t>ECDC</a:t>
          </a:r>
        </a:p>
      </dgm:t>
    </dgm:pt>
    <dgm:pt modelId="{AB1CBD32-FE3A-4023-B703-D9EAC51F6136}" type="parTrans" cxnId="{EBD794A4-16C0-4489-BE27-30552B8C866A}">
      <dgm:prSet/>
      <dgm:spPr>
        <a:solidFill>
          <a:schemeClr val="accent1">
            <a:lumMod val="25000"/>
          </a:schemeClr>
        </a:solidFill>
      </dgm:spPr>
      <dgm:t>
        <a:bodyPr/>
        <a:lstStyle/>
        <a:p>
          <a:endParaRPr lang="en-GB"/>
        </a:p>
      </dgm:t>
    </dgm:pt>
    <dgm:pt modelId="{8399452C-84F5-4DCF-840F-BB9C7F3D3DCE}" type="sibTrans" cxnId="{EBD794A4-16C0-4489-BE27-30552B8C866A}">
      <dgm:prSet/>
      <dgm:spPr/>
      <dgm:t>
        <a:bodyPr/>
        <a:lstStyle/>
        <a:p>
          <a:endParaRPr lang="en-GB"/>
        </a:p>
      </dgm:t>
    </dgm:pt>
    <dgm:pt modelId="{60729352-2574-47A6-A73C-E7FFC23E39CF}">
      <dgm:prSet phldrT="[Text]" custT="1"/>
      <dgm:spPr>
        <a:solidFill>
          <a:srgbClr val="F0FAE6"/>
        </a:solidFill>
        <a:ln w="12700">
          <a:solidFill>
            <a:srgbClr val="004000"/>
          </a:solidFill>
        </a:ln>
      </dgm:spPr>
      <dgm:t>
        <a:bodyPr/>
        <a:lstStyle/>
        <a:p>
          <a:r>
            <a:rPr lang="fr-FR" sz="1800" b="1">
              <a:solidFill>
                <a:srgbClr val="004000"/>
              </a:solidFill>
              <a:latin typeface="Calibri" panose="020F0502020204030204" pitchFamily="34" charset="0"/>
            </a:rPr>
            <a:t>CE</a:t>
          </a:r>
        </a:p>
      </dgm:t>
    </dgm:pt>
    <dgm:pt modelId="{81602AED-40A9-44F2-BCD0-6E366737FC31}" type="parTrans" cxnId="{8F7C497B-0A07-45DC-95C9-ED4DB464FEE1}">
      <dgm:prSet/>
      <dgm:spPr>
        <a:solidFill>
          <a:schemeClr val="accent1">
            <a:lumMod val="25000"/>
          </a:schemeClr>
        </a:solidFill>
      </dgm:spPr>
      <dgm:t>
        <a:bodyPr/>
        <a:lstStyle/>
        <a:p>
          <a:endParaRPr lang="en-GB"/>
        </a:p>
      </dgm:t>
    </dgm:pt>
    <dgm:pt modelId="{FBC5D073-4217-48D5-AF06-FBFA18EB79D7}" type="sibTrans" cxnId="{8F7C497B-0A07-45DC-95C9-ED4DB464FEE1}">
      <dgm:prSet/>
      <dgm:spPr/>
      <dgm:t>
        <a:bodyPr/>
        <a:lstStyle/>
        <a:p>
          <a:endParaRPr lang="en-GB"/>
        </a:p>
      </dgm:t>
    </dgm:pt>
    <dgm:pt modelId="{38CD18BE-CE65-4F84-9C9B-BE506EBBF487}">
      <dgm:prSet phldrT="[Text]" custT="1"/>
      <dgm:spPr>
        <a:solidFill>
          <a:srgbClr val="F0FAE6"/>
        </a:solidFill>
        <a:ln w="12700">
          <a:solidFill>
            <a:srgbClr val="004000"/>
          </a:solidFill>
        </a:ln>
      </dgm:spPr>
      <dgm:t>
        <a:bodyPr/>
        <a:lstStyle/>
        <a:p>
          <a:pPr>
            <a:lnSpc>
              <a:spcPct val="150000"/>
            </a:lnSpc>
          </a:pPr>
          <a:r>
            <a:rPr lang="fr-FR" sz="1000" b="1" dirty="0">
              <a:solidFill>
                <a:srgbClr val="004000"/>
              </a:solidFill>
              <a:latin typeface="Calibri" panose="020F0502020204030204" pitchFamily="34" charset="0"/>
              <a:ea typeface="+mn-ea"/>
              <a:cs typeface="+mn-cs"/>
            </a:rPr>
            <a:t>Pays supplémentaires</a:t>
          </a:r>
        </a:p>
      </dgm:t>
    </dgm:pt>
    <dgm:pt modelId="{613EBE25-099A-468B-9C7F-6BE2FB5E1D3C}" type="parTrans" cxnId="{E338ACC7-4A0A-47E3-964E-BE7A429F282E}">
      <dgm:prSet/>
      <dgm:spPr>
        <a:solidFill>
          <a:schemeClr val="accent5">
            <a:lumMod val="25000"/>
          </a:schemeClr>
        </a:solidFill>
      </dgm:spPr>
      <dgm:t>
        <a:bodyPr/>
        <a:lstStyle/>
        <a:p>
          <a:endParaRPr lang="en-GB"/>
        </a:p>
      </dgm:t>
    </dgm:pt>
    <dgm:pt modelId="{FACA11AE-F8C1-4A4A-B01E-78FC6C00E807}" type="sibTrans" cxnId="{E338ACC7-4A0A-47E3-964E-BE7A429F282E}">
      <dgm:prSet/>
      <dgm:spPr/>
      <dgm:t>
        <a:bodyPr/>
        <a:lstStyle/>
        <a:p>
          <a:endParaRPr lang="en-GB"/>
        </a:p>
      </dgm:t>
    </dgm:pt>
    <dgm:pt modelId="{E91B2217-838E-42BF-939C-E216908FCD60}">
      <dgm:prSet phldrT="[Text]" custT="1"/>
      <dgm:spPr>
        <a:solidFill>
          <a:srgbClr val="F0FAE6"/>
        </a:solidFill>
        <a:ln w="12700">
          <a:solidFill>
            <a:srgbClr val="004000"/>
          </a:solidFill>
        </a:ln>
      </dgm:spPr>
      <dgm:t>
        <a:bodyPr/>
        <a:lstStyle/>
        <a:p>
          <a:r>
            <a:rPr lang="fr-FR" sz="1100" b="1" u="none">
              <a:solidFill>
                <a:srgbClr val="004000"/>
              </a:solidFill>
              <a:latin typeface="Calibri" panose="020F0502020204030204" pitchFamily="34" charset="0"/>
            </a:rPr>
            <a:t>Autres organisations</a:t>
          </a:r>
        </a:p>
      </dgm:t>
    </dgm:pt>
    <dgm:pt modelId="{69D8FFE0-2889-45F9-AEF8-C128B8F4C6CF}" type="parTrans" cxnId="{15FC2050-0633-4630-93ED-412F6C477323}">
      <dgm:prSet/>
      <dgm:spPr>
        <a:solidFill>
          <a:schemeClr val="accent5">
            <a:lumMod val="25000"/>
          </a:schemeClr>
        </a:solidFill>
      </dgm:spPr>
      <dgm:t>
        <a:bodyPr/>
        <a:lstStyle/>
        <a:p>
          <a:endParaRPr lang="en-GB"/>
        </a:p>
      </dgm:t>
    </dgm:pt>
    <dgm:pt modelId="{697516E6-BB5C-471F-8510-8AF58B47EDD7}" type="sibTrans" cxnId="{15FC2050-0633-4630-93ED-412F6C477323}">
      <dgm:prSet/>
      <dgm:spPr/>
      <dgm:t>
        <a:bodyPr/>
        <a:lstStyle/>
        <a:p>
          <a:endParaRPr lang="en-GB"/>
        </a:p>
      </dgm:t>
    </dgm:pt>
    <dgm:pt modelId="{33DAF9A5-DD00-4EF5-8756-8C9F9AB80E30}" type="pres">
      <dgm:prSet presAssocID="{57102868-18DB-48C1-8AB6-EC5D3A19DBD6}" presName="Name0" presStyleCnt="0">
        <dgm:presLayoutVars>
          <dgm:chMax val="1"/>
          <dgm:dir/>
          <dgm:animLvl val="ctr"/>
          <dgm:resizeHandles val="exact"/>
        </dgm:presLayoutVars>
      </dgm:prSet>
      <dgm:spPr/>
    </dgm:pt>
    <dgm:pt modelId="{CE0D4822-82DC-463C-AA66-FAF41C135A0A}" type="pres">
      <dgm:prSet presAssocID="{6B2226CF-9CE0-4E12-A119-C768752A893A}" presName="centerShape" presStyleLbl="node0" presStyleIdx="0" presStyleCnt="1"/>
      <dgm:spPr/>
    </dgm:pt>
    <dgm:pt modelId="{D79FD197-5886-469B-BDF5-24ADF13F755F}" type="pres">
      <dgm:prSet presAssocID="{0B3D0354-A46F-461A-A28F-569412BC2745}" presName="parTrans" presStyleLbl="sibTrans2D1" presStyleIdx="0" presStyleCnt="6"/>
      <dgm:spPr/>
    </dgm:pt>
    <dgm:pt modelId="{A5F67432-D0B6-45AD-8975-208E2DEAD40D}" type="pres">
      <dgm:prSet presAssocID="{0B3D0354-A46F-461A-A28F-569412BC2745}" presName="connectorText" presStyleLbl="sibTrans2D1" presStyleIdx="0" presStyleCnt="6"/>
      <dgm:spPr/>
    </dgm:pt>
    <dgm:pt modelId="{A42BC0E4-2BFE-4BDC-8B88-887CF2CE0ED5}" type="pres">
      <dgm:prSet presAssocID="{E3B88919-6C28-4198-A5BD-E3D4B1FEF2E6}" presName="node" presStyleLbl="node1" presStyleIdx="0" presStyleCnt="6">
        <dgm:presLayoutVars>
          <dgm:bulletEnabled val="1"/>
        </dgm:presLayoutVars>
      </dgm:prSet>
      <dgm:spPr/>
    </dgm:pt>
    <dgm:pt modelId="{9B16A647-421A-4510-946F-F3BE50B5CA53}" type="pres">
      <dgm:prSet presAssocID="{0865B852-E8AC-47F0-943C-B6556D8DD890}" presName="parTrans" presStyleLbl="sibTrans2D1" presStyleIdx="1" presStyleCnt="6"/>
      <dgm:spPr/>
    </dgm:pt>
    <dgm:pt modelId="{76075986-A6E1-4153-9BF4-2B3AA81999A6}" type="pres">
      <dgm:prSet presAssocID="{0865B852-E8AC-47F0-943C-B6556D8DD890}" presName="connectorText" presStyleLbl="sibTrans2D1" presStyleIdx="1" presStyleCnt="6"/>
      <dgm:spPr/>
    </dgm:pt>
    <dgm:pt modelId="{086D9456-31C0-4A80-9C64-518FF925E83E}" type="pres">
      <dgm:prSet presAssocID="{68F9CD2C-D070-4B0C-A8CE-C1A0B2A879F0}" presName="node" presStyleLbl="node1" presStyleIdx="1" presStyleCnt="6">
        <dgm:presLayoutVars>
          <dgm:bulletEnabled val="1"/>
        </dgm:presLayoutVars>
      </dgm:prSet>
      <dgm:spPr/>
    </dgm:pt>
    <dgm:pt modelId="{BDD418B5-CCEA-4AF6-8AFC-88A96F51BEF3}" type="pres">
      <dgm:prSet presAssocID="{AB1CBD32-FE3A-4023-B703-D9EAC51F6136}" presName="parTrans" presStyleLbl="sibTrans2D1" presStyleIdx="2" presStyleCnt="6"/>
      <dgm:spPr/>
    </dgm:pt>
    <dgm:pt modelId="{CA6ED5CD-FD30-4846-949D-9BB43F7F6D7A}" type="pres">
      <dgm:prSet presAssocID="{AB1CBD32-FE3A-4023-B703-D9EAC51F6136}" presName="connectorText" presStyleLbl="sibTrans2D1" presStyleIdx="2" presStyleCnt="6"/>
      <dgm:spPr/>
    </dgm:pt>
    <dgm:pt modelId="{CC55CCED-4F09-474F-A3F0-074ACC8D1878}" type="pres">
      <dgm:prSet presAssocID="{1C090597-3C5A-4154-B3CB-5A7260B7D952}" presName="node" presStyleLbl="node1" presStyleIdx="2" presStyleCnt="6">
        <dgm:presLayoutVars>
          <dgm:bulletEnabled val="1"/>
        </dgm:presLayoutVars>
      </dgm:prSet>
      <dgm:spPr/>
    </dgm:pt>
    <dgm:pt modelId="{6F43FF8E-801D-414B-9579-D32E5CF3520C}" type="pres">
      <dgm:prSet presAssocID="{81602AED-40A9-44F2-BCD0-6E366737FC31}" presName="parTrans" presStyleLbl="sibTrans2D1" presStyleIdx="3" presStyleCnt="6"/>
      <dgm:spPr/>
    </dgm:pt>
    <dgm:pt modelId="{59CD45CA-A071-4A2A-B89F-B6DA13BD2A7A}" type="pres">
      <dgm:prSet presAssocID="{81602AED-40A9-44F2-BCD0-6E366737FC31}" presName="connectorText" presStyleLbl="sibTrans2D1" presStyleIdx="3" presStyleCnt="6"/>
      <dgm:spPr/>
    </dgm:pt>
    <dgm:pt modelId="{3F90B87B-81A0-475B-AB2B-8FFC920B4181}" type="pres">
      <dgm:prSet presAssocID="{60729352-2574-47A6-A73C-E7FFC23E39CF}" presName="node" presStyleLbl="node1" presStyleIdx="3" presStyleCnt="6">
        <dgm:presLayoutVars>
          <dgm:bulletEnabled val="1"/>
        </dgm:presLayoutVars>
      </dgm:prSet>
      <dgm:spPr/>
    </dgm:pt>
    <dgm:pt modelId="{50FCDD8F-D46C-440A-A893-FCF57283F5BA}" type="pres">
      <dgm:prSet presAssocID="{613EBE25-099A-468B-9C7F-6BE2FB5E1D3C}" presName="parTrans" presStyleLbl="sibTrans2D1" presStyleIdx="4" presStyleCnt="6"/>
      <dgm:spPr/>
    </dgm:pt>
    <dgm:pt modelId="{F9C57339-AE03-408F-8BE8-0DAD343EE762}" type="pres">
      <dgm:prSet presAssocID="{613EBE25-099A-468B-9C7F-6BE2FB5E1D3C}" presName="connectorText" presStyleLbl="sibTrans2D1" presStyleIdx="4" presStyleCnt="6"/>
      <dgm:spPr/>
    </dgm:pt>
    <dgm:pt modelId="{90DA8C95-D1D4-4A09-8EC7-A270A7406FFF}" type="pres">
      <dgm:prSet presAssocID="{38CD18BE-CE65-4F84-9C9B-BE506EBBF487}" presName="node" presStyleLbl="node1" presStyleIdx="4" presStyleCnt="6" custScaleX="111045">
        <dgm:presLayoutVars>
          <dgm:bulletEnabled val="1"/>
        </dgm:presLayoutVars>
      </dgm:prSet>
      <dgm:spPr/>
    </dgm:pt>
    <dgm:pt modelId="{080E7D8C-9F57-48A7-B747-172616ED3069}" type="pres">
      <dgm:prSet presAssocID="{69D8FFE0-2889-45F9-AEF8-C128B8F4C6CF}" presName="parTrans" presStyleLbl="sibTrans2D1" presStyleIdx="5" presStyleCnt="6"/>
      <dgm:spPr/>
    </dgm:pt>
    <dgm:pt modelId="{0FC65130-08D6-4971-80A6-3310BE56DEBF}" type="pres">
      <dgm:prSet presAssocID="{69D8FFE0-2889-45F9-AEF8-C128B8F4C6CF}" presName="connectorText" presStyleLbl="sibTrans2D1" presStyleIdx="5" presStyleCnt="6"/>
      <dgm:spPr/>
    </dgm:pt>
    <dgm:pt modelId="{753977C5-3813-4A59-BC42-E8E7DBF6A2BA}" type="pres">
      <dgm:prSet presAssocID="{E91B2217-838E-42BF-939C-E216908FCD60}" presName="node" presStyleLbl="node1" presStyleIdx="5" presStyleCnt="6">
        <dgm:presLayoutVars>
          <dgm:bulletEnabled val="1"/>
        </dgm:presLayoutVars>
      </dgm:prSet>
      <dgm:spPr/>
    </dgm:pt>
  </dgm:ptLst>
  <dgm:cxnLst>
    <dgm:cxn modelId="{32C9E003-9B3C-42CC-B755-91DEC7EF8064}" type="presOf" srcId="{69D8FFE0-2889-45F9-AEF8-C128B8F4C6CF}" destId="{0FC65130-08D6-4971-80A6-3310BE56DEBF}" srcOrd="1" destOrd="0" presId="urn:microsoft.com/office/officeart/2005/8/layout/radial5"/>
    <dgm:cxn modelId="{DC19D90A-B3B6-4C4B-9317-61EBF536BCB4}" type="presOf" srcId="{1C090597-3C5A-4154-B3CB-5A7260B7D952}" destId="{CC55CCED-4F09-474F-A3F0-074ACC8D1878}" srcOrd="0" destOrd="0" presId="urn:microsoft.com/office/officeart/2005/8/layout/radial5"/>
    <dgm:cxn modelId="{61FAC118-2497-4B47-B49F-403378FF2816}" type="presOf" srcId="{81602AED-40A9-44F2-BCD0-6E366737FC31}" destId="{59CD45CA-A071-4A2A-B89F-B6DA13BD2A7A}" srcOrd="1" destOrd="0" presId="urn:microsoft.com/office/officeart/2005/8/layout/radial5"/>
    <dgm:cxn modelId="{05E93E2D-7BE9-4D26-8FC8-6EB84E3DF6EC}" srcId="{6B2226CF-9CE0-4E12-A119-C768752A893A}" destId="{E3B88919-6C28-4198-A5BD-E3D4B1FEF2E6}" srcOrd="0" destOrd="0" parTransId="{0B3D0354-A46F-461A-A28F-569412BC2745}" sibTransId="{F7AF6853-3B4B-43B3-8397-777DA5052BAA}"/>
    <dgm:cxn modelId="{6D09162F-FBC8-48CA-B2AC-709DF69D6889}" type="presOf" srcId="{E91B2217-838E-42BF-939C-E216908FCD60}" destId="{753977C5-3813-4A59-BC42-E8E7DBF6A2BA}" srcOrd="0" destOrd="0" presId="urn:microsoft.com/office/officeart/2005/8/layout/radial5"/>
    <dgm:cxn modelId="{A7A9993D-1461-421E-9C95-6F5B607111F2}" type="presOf" srcId="{6B2226CF-9CE0-4E12-A119-C768752A893A}" destId="{CE0D4822-82DC-463C-AA66-FAF41C135A0A}" srcOrd="0" destOrd="0" presId="urn:microsoft.com/office/officeart/2005/8/layout/radial5"/>
    <dgm:cxn modelId="{D9B5A046-E211-43E5-AB8C-8B2FBD116F55}" type="presOf" srcId="{AB1CBD32-FE3A-4023-B703-D9EAC51F6136}" destId="{CA6ED5CD-FD30-4846-949D-9BB43F7F6D7A}" srcOrd="1" destOrd="0" presId="urn:microsoft.com/office/officeart/2005/8/layout/radial5"/>
    <dgm:cxn modelId="{09B7D66F-949C-431E-82CA-58A27BFB4C57}" type="presOf" srcId="{0B3D0354-A46F-461A-A28F-569412BC2745}" destId="{A5F67432-D0B6-45AD-8975-208E2DEAD40D}" srcOrd="1" destOrd="0" presId="urn:microsoft.com/office/officeart/2005/8/layout/radial5"/>
    <dgm:cxn modelId="{15FC2050-0633-4630-93ED-412F6C477323}" srcId="{6B2226CF-9CE0-4E12-A119-C768752A893A}" destId="{E91B2217-838E-42BF-939C-E216908FCD60}" srcOrd="5" destOrd="0" parTransId="{69D8FFE0-2889-45F9-AEF8-C128B8F4C6CF}" sibTransId="{697516E6-BB5C-471F-8510-8AF58B47EDD7}"/>
    <dgm:cxn modelId="{1454AF52-3CC1-4BF8-94E0-6D17B75EC3B7}" type="presOf" srcId="{81602AED-40A9-44F2-BCD0-6E366737FC31}" destId="{6F43FF8E-801D-414B-9579-D32E5CF3520C}" srcOrd="0" destOrd="0" presId="urn:microsoft.com/office/officeart/2005/8/layout/radial5"/>
    <dgm:cxn modelId="{8F7C497B-0A07-45DC-95C9-ED4DB464FEE1}" srcId="{6B2226CF-9CE0-4E12-A119-C768752A893A}" destId="{60729352-2574-47A6-A73C-E7FFC23E39CF}" srcOrd="3" destOrd="0" parTransId="{81602AED-40A9-44F2-BCD0-6E366737FC31}" sibTransId="{FBC5D073-4217-48D5-AF06-FBFA18EB79D7}"/>
    <dgm:cxn modelId="{E420DD83-63CB-45F5-82C1-9E51A8F6137A}" srcId="{6B2226CF-9CE0-4E12-A119-C768752A893A}" destId="{68F9CD2C-D070-4B0C-A8CE-C1A0B2A879F0}" srcOrd="1" destOrd="0" parTransId="{0865B852-E8AC-47F0-943C-B6556D8DD890}" sibTransId="{1BA2BED1-D8DB-4B1A-8144-6164223B1C79}"/>
    <dgm:cxn modelId="{B879B284-B130-49C2-8443-1BB3FFB65CF7}" type="presOf" srcId="{AB1CBD32-FE3A-4023-B703-D9EAC51F6136}" destId="{BDD418B5-CCEA-4AF6-8AFC-88A96F51BEF3}" srcOrd="0" destOrd="0" presId="urn:microsoft.com/office/officeart/2005/8/layout/radial5"/>
    <dgm:cxn modelId="{EC9A1694-1987-4663-AC18-9584BE05C7FD}" type="presOf" srcId="{0865B852-E8AC-47F0-943C-B6556D8DD890}" destId="{76075986-A6E1-4153-9BF4-2B3AA81999A6}" srcOrd="1" destOrd="0" presId="urn:microsoft.com/office/officeart/2005/8/layout/radial5"/>
    <dgm:cxn modelId="{9E237596-9972-4271-907B-DD7F1718177F}" type="presOf" srcId="{68F9CD2C-D070-4B0C-A8CE-C1A0B2A879F0}" destId="{086D9456-31C0-4A80-9C64-518FF925E83E}" srcOrd="0" destOrd="0" presId="urn:microsoft.com/office/officeart/2005/8/layout/radial5"/>
    <dgm:cxn modelId="{8E411D9C-7F8A-4517-9F8C-90A85F4D4E01}" type="presOf" srcId="{0865B852-E8AC-47F0-943C-B6556D8DD890}" destId="{9B16A647-421A-4510-946F-F3BE50B5CA53}" srcOrd="0" destOrd="0" presId="urn:microsoft.com/office/officeart/2005/8/layout/radial5"/>
    <dgm:cxn modelId="{EBD794A4-16C0-4489-BE27-30552B8C866A}" srcId="{6B2226CF-9CE0-4E12-A119-C768752A893A}" destId="{1C090597-3C5A-4154-B3CB-5A7260B7D952}" srcOrd="2" destOrd="0" parTransId="{AB1CBD32-FE3A-4023-B703-D9EAC51F6136}" sibTransId="{8399452C-84F5-4DCF-840F-BB9C7F3D3DCE}"/>
    <dgm:cxn modelId="{8740C4A8-DB75-4701-8729-7DE757A4A1B7}" type="presOf" srcId="{0B3D0354-A46F-461A-A28F-569412BC2745}" destId="{D79FD197-5886-469B-BDF5-24ADF13F755F}" srcOrd="0" destOrd="0" presId="urn:microsoft.com/office/officeart/2005/8/layout/radial5"/>
    <dgm:cxn modelId="{CC2FE1B6-42DB-44C3-AE20-CD7CE5C50C94}" type="presOf" srcId="{613EBE25-099A-468B-9C7F-6BE2FB5E1D3C}" destId="{50FCDD8F-D46C-440A-A893-FCF57283F5BA}" srcOrd="0" destOrd="0" presId="urn:microsoft.com/office/officeart/2005/8/layout/radial5"/>
    <dgm:cxn modelId="{323230C2-DB4F-40CC-9DB2-A5E399FE7F89}" type="presOf" srcId="{57102868-18DB-48C1-8AB6-EC5D3A19DBD6}" destId="{33DAF9A5-DD00-4EF5-8756-8C9F9AB80E30}" srcOrd="0" destOrd="0" presId="urn:microsoft.com/office/officeart/2005/8/layout/radial5"/>
    <dgm:cxn modelId="{884F3AC5-C668-4575-AAF4-953D7EB053A8}" srcId="{57102868-18DB-48C1-8AB6-EC5D3A19DBD6}" destId="{6B2226CF-9CE0-4E12-A119-C768752A893A}" srcOrd="0" destOrd="0" parTransId="{012B4CEE-94B1-4F0D-9B29-A93ABB01A319}" sibTransId="{7D5F5631-3165-46DA-B8BA-D30AF5E6FC9E}"/>
    <dgm:cxn modelId="{E338ACC7-4A0A-47E3-964E-BE7A429F282E}" srcId="{6B2226CF-9CE0-4E12-A119-C768752A893A}" destId="{38CD18BE-CE65-4F84-9C9B-BE506EBBF487}" srcOrd="4" destOrd="0" parTransId="{613EBE25-099A-468B-9C7F-6BE2FB5E1D3C}" sibTransId="{FACA11AE-F8C1-4A4A-B01E-78FC6C00E807}"/>
    <dgm:cxn modelId="{7644FBEE-747E-4E3C-971D-E9991C397EF4}" type="presOf" srcId="{E3B88919-6C28-4198-A5BD-E3D4B1FEF2E6}" destId="{A42BC0E4-2BFE-4BDC-8B88-887CF2CE0ED5}" srcOrd="0" destOrd="0" presId="urn:microsoft.com/office/officeart/2005/8/layout/radial5"/>
    <dgm:cxn modelId="{8776EBF0-3739-40E6-9AB5-3C0C6A40B6C8}" type="presOf" srcId="{613EBE25-099A-468B-9C7F-6BE2FB5E1D3C}" destId="{F9C57339-AE03-408F-8BE8-0DAD343EE762}" srcOrd="1" destOrd="0" presId="urn:microsoft.com/office/officeart/2005/8/layout/radial5"/>
    <dgm:cxn modelId="{59C591F7-D066-459C-BC86-A904177070D3}" type="presOf" srcId="{60729352-2574-47A6-A73C-E7FFC23E39CF}" destId="{3F90B87B-81A0-475B-AB2B-8FFC920B4181}" srcOrd="0" destOrd="0" presId="urn:microsoft.com/office/officeart/2005/8/layout/radial5"/>
    <dgm:cxn modelId="{2E072BFA-7601-4280-8BBA-7C8788C6D4BD}" type="presOf" srcId="{38CD18BE-CE65-4F84-9C9B-BE506EBBF487}" destId="{90DA8C95-D1D4-4A09-8EC7-A270A7406FFF}" srcOrd="0" destOrd="0" presId="urn:microsoft.com/office/officeart/2005/8/layout/radial5"/>
    <dgm:cxn modelId="{E24D4FFB-F6B2-41E5-A923-B5C6008AC28B}" type="presOf" srcId="{69D8FFE0-2889-45F9-AEF8-C128B8F4C6CF}" destId="{080E7D8C-9F57-48A7-B747-172616ED3069}" srcOrd="0" destOrd="0" presId="urn:microsoft.com/office/officeart/2005/8/layout/radial5"/>
    <dgm:cxn modelId="{18B5D534-901E-4F60-B949-79334165C267}" type="presParOf" srcId="{33DAF9A5-DD00-4EF5-8756-8C9F9AB80E30}" destId="{CE0D4822-82DC-463C-AA66-FAF41C135A0A}" srcOrd="0" destOrd="0" presId="urn:microsoft.com/office/officeart/2005/8/layout/radial5"/>
    <dgm:cxn modelId="{EDCEF009-BB62-4A68-B5DB-EA2B737A99F0}" type="presParOf" srcId="{33DAF9A5-DD00-4EF5-8756-8C9F9AB80E30}" destId="{D79FD197-5886-469B-BDF5-24ADF13F755F}" srcOrd="1" destOrd="0" presId="urn:microsoft.com/office/officeart/2005/8/layout/radial5"/>
    <dgm:cxn modelId="{6B4A3F81-1298-4F94-A1C9-EC1F78125856}" type="presParOf" srcId="{D79FD197-5886-469B-BDF5-24ADF13F755F}" destId="{A5F67432-D0B6-45AD-8975-208E2DEAD40D}" srcOrd="0" destOrd="0" presId="urn:microsoft.com/office/officeart/2005/8/layout/radial5"/>
    <dgm:cxn modelId="{5018CB7E-8783-4811-B275-7CEE5121B25F}" type="presParOf" srcId="{33DAF9A5-DD00-4EF5-8756-8C9F9AB80E30}" destId="{A42BC0E4-2BFE-4BDC-8B88-887CF2CE0ED5}" srcOrd="2" destOrd="0" presId="urn:microsoft.com/office/officeart/2005/8/layout/radial5"/>
    <dgm:cxn modelId="{DF2AF515-1D58-477B-8397-D421EF440D4F}" type="presParOf" srcId="{33DAF9A5-DD00-4EF5-8756-8C9F9AB80E30}" destId="{9B16A647-421A-4510-946F-F3BE50B5CA53}" srcOrd="3" destOrd="0" presId="urn:microsoft.com/office/officeart/2005/8/layout/radial5"/>
    <dgm:cxn modelId="{A0924B26-E2D4-4C76-BC7E-7CF94FC74DEE}" type="presParOf" srcId="{9B16A647-421A-4510-946F-F3BE50B5CA53}" destId="{76075986-A6E1-4153-9BF4-2B3AA81999A6}" srcOrd="0" destOrd="0" presId="urn:microsoft.com/office/officeart/2005/8/layout/radial5"/>
    <dgm:cxn modelId="{9F8BE6E3-B15C-4BE2-ACCF-DBF364531622}" type="presParOf" srcId="{33DAF9A5-DD00-4EF5-8756-8C9F9AB80E30}" destId="{086D9456-31C0-4A80-9C64-518FF925E83E}" srcOrd="4" destOrd="0" presId="urn:microsoft.com/office/officeart/2005/8/layout/radial5"/>
    <dgm:cxn modelId="{9F144A2A-DC35-4BE3-8D4A-69D6D07C3C8C}" type="presParOf" srcId="{33DAF9A5-DD00-4EF5-8756-8C9F9AB80E30}" destId="{BDD418B5-CCEA-4AF6-8AFC-88A96F51BEF3}" srcOrd="5" destOrd="0" presId="urn:microsoft.com/office/officeart/2005/8/layout/radial5"/>
    <dgm:cxn modelId="{76AEAD8F-6271-410B-9883-BD47F63075AE}" type="presParOf" srcId="{BDD418B5-CCEA-4AF6-8AFC-88A96F51BEF3}" destId="{CA6ED5CD-FD30-4846-949D-9BB43F7F6D7A}" srcOrd="0" destOrd="0" presId="urn:microsoft.com/office/officeart/2005/8/layout/radial5"/>
    <dgm:cxn modelId="{71148A31-F966-41E6-8415-1CA39D6B5842}" type="presParOf" srcId="{33DAF9A5-DD00-4EF5-8756-8C9F9AB80E30}" destId="{CC55CCED-4F09-474F-A3F0-074ACC8D1878}" srcOrd="6" destOrd="0" presId="urn:microsoft.com/office/officeart/2005/8/layout/radial5"/>
    <dgm:cxn modelId="{83FEF9FA-FDF5-4B23-8C7D-27F1230BC06E}" type="presParOf" srcId="{33DAF9A5-DD00-4EF5-8756-8C9F9AB80E30}" destId="{6F43FF8E-801D-414B-9579-D32E5CF3520C}" srcOrd="7" destOrd="0" presId="urn:microsoft.com/office/officeart/2005/8/layout/radial5"/>
    <dgm:cxn modelId="{E0E79AE3-6F20-4DBF-93B6-37B234CCF922}" type="presParOf" srcId="{6F43FF8E-801D-414B-9579-D32E5CF3520C}" destId="{59CD45CA-A071-4A2A-B89F-B6DA13BD2A7A}" srcOrd="0" destOrd="0" presId="urn:microsoft.com/office/officeart/2005/8/layout/radial5"/>
    <dgm:cxn modelId="{C3890052-B874-452B-835C-E241B485D8C5}" type="presParOf" srcId="{33DAF9A5-DD00-4EF5-8756-8C9F9AB80E30}" destId="{3F90B87B-81A0-475B-AB2B-8FFC920B4181}" srcOrd="8" destOrd="0" presId="urn:microsoft.com/office/officeart/2005/8/layout/radial5"/>
    <dgm:cxn modelId="{7A26B27B-291E-4D32-B102-5CB1C402E683}" type="presParOf" srcId="{33DAF9A5-DD00-4EF5-8756-8C9F9AB80E30}" destId="{50FCDD8F-D46C-440A-A893-FCF57283F5BA}" srcOrd="9" destOrd="0" presId="urn:microsoft.com/office/officeart/2005/8/layout/radial5"/>
    <dgm:cxn modelId="{92857569-DB27-485E-91E1-7A7BFBB2159D}" type="presParOf" srcId="{50FCDD8F-D46C-440A-A893-FCF57283F5BA}" destId="{F9C57339-AE03-408F-8BE8-0DAD343EE762}" srcOrd="0" destOrd="0" presId="urn:microsoft.com/office/officeart/2005/8/layout/radial5"/>
    <dgm:cxn modelId="{5CA7BBDD-85CA-48D3-A2E1-2BD3A5C8F408}" type="presParOf" srcId="{33DAF9A5-DD00-4EF5-8756-8C9F9AB80E30}" destId="{90DA8C95-D1D4-4A09-8EC7-A270A7406FFF}" srcOrd="10" destOrd="0" presId="urn:microsoft.com/office/officeart/2005/8/layout/radial5"/>
    <dgm:cxn modelId="{27B0D852-35B1-4CBD-B87D-E0F0086BC8D5}" type="presParOf" srcId="{33DAF9A5-DD00-4EF5-8756-8C9F9AB80E30}" destId="{080E7D8C-9F57-48A7-B747-172616ED3069}" srcOrd="11" destOrd="0" presId="urn:microsoft.com/office/officeart/2005/8/layout/radial5"/>
    <dgm:cxn modelId="{6535CF33-1C27-4038-80F9-4572B842F3EB}" type="presParOf" srcId="{080E7D8C-9F57-48A7-B747-172616ED3069}" destId="{0FC65130-08D6-4971-80A6-3310BE56DEBF}" srcOrd="0" destOrd="0" presId="urn:microsoft.com/office/officeart/2005/8/layout/radial5"/>
    <dgm:cxn modelId="{88C058A5-3F87-4197-BCAB-FCE2A637D1BC}" type="presParOf" srcId="{33DAF9A5-DD00-4EF5-8756-8C9F9AB80E30}" destId="{753977C5-3813-4A59-BC42-E8E7DBF6A2BA}"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fr-FR" sz="1800" b="1">
              <a:solidFill>
                <a:schemeClr val="tx1"/>
              </a:solidFill>
            </a:rPr>
            <a:t>Sources de la veille épidémiologique</a:t>
          </a:r>
        </a:p>
      </dgm:t>
    </dgm:pt>
    <dgm:pt modelId="{B409898D-E27C-41BE-A35C-87206B918AE1}" type="parTrans" cxnId="{34641E0B-95F1-4BA8-B791-FDC78308CDC2}">
      <dgm:prSet/>
      <dgm:spPr/>
      <dgm:t>
        <a:bodyPr/>
        <a:lstStyle/>
        <a:p>
          <a:endParaRPr lang="en-US" sz="1600">
            <a:solidFill>
              <a:schemeClr val="tx1"/>
            </a:solidFill>
          </a:endParaRPr>
        </a:p>
      </dgm:t>
    </dgm:pt>
    <dgm:pt modelId="{A18E1566-3773-4D75-AF72-86C4B1D6D836}" type="sibTrans" cxnId="{34641E0B-95F1-4BA8-B791-FDC78308CDC2}">
      <dgm:prSet/>
      <dgm:spPr/>
      <dgm:t>
        <a:bodyPr/>
        <a:lstStyle/>
        <a:p>
          <a:endParaRPr lang="en-US" sz="1600">
            <a:solidFill>
              <a:schemeClr val="tx1"/>
            </a:solidFill>
          </a:endParaRPr>
        </a:p>
      </dgm:t>
    </dgm:pt>
    <dgm:pt modelId="{D2258C22-54CB-48FC-AC5A-49FB07933336}">
      <dgm:prSet phldrT="[Text]" custT="1"/>
      <dgm:spPr>
        <a:solidFill>
          <a:schemeClr val="accent2">
            <a:lumMod val="75000"/>
          </a:schemeClr>
        </a:solidFill>
      </dgm:spPr>
      <dgm:t>
        <a:bodyPr/>
        <a:lstStyle/>
        <a:p>
          <a:r>
            <a:rPr lang="fr-FR" sz="1600">
              <a:solidFill>
                <a:schemeClr val="tx1"/>
              </a:solidFill>
            </a:rPr>
            <a:t>Surveillance fondée sur les indicateurs (SFI)</a:t>
          </a:r>
        </a:p>
      </dgm:t>
    </dgm:pt>
    <dgm:pt modelId="{45411D7C-3F8A-4B1A-AFFB-B8E34BBD757F}" type="parTrans" cxnId="{BEE23E3D-DE7D-4102-AC68-56B61A21B830}">
      <dgm:prSet/>
      <dgm:spPr>
        <a:ln w="44450">
          <a:solidFill>
            <a:schemeClr val="accent2">
              <a:lumMod val="75000"/>
            </a:schemeClr>
          </a:solidFill>
        </a:ln>
      </dgm:spPr>
      <dgm:t>
        <a:bodyPr/>
        <a:lstStyle/>
        <a:p>
          <a:endParaRPr lang="en-US" sz="1600">
            <a:solidFill>
              <a:schemeClr val="tx1"/>
            </a:solidFill>
          </a:endParaRPr>
        </a:p>
      </dgm:t>
    </dgm:pt>
    <dgm:pt modelId="{BE626701-CCBC-46B3-A519-19F66EDBFAA6}" type="sibTrans" cxnId="{BEE23E3D-DE7D-4102-AC68-56B61A21B830}">
      <dgm:prSet/>
      <dgm:spPr/>
      <dgm:t>
        <a:bodyPr/>
        <a:lstStyle/>
        <a:p>
          <a:endParaRPr lang="en-US" sz="1600">
            <a:solidFill>
              <a:schemeClr val="tx1"/>
            </a:solidFill>
          </a:endParaRPr>
        </a:p>
      </dgm:t>
    </dgm:pt>
    <dgm:pt modelId="{FDEF69D0-F697-4FFE-A00A-408790736519}">
      <dgm:prSet phldrT="[Text]" custT="1"/>
      <dgm:spPr>
        <a:solidFill>
          <a:srgbClr val="69AE27"/>
        </a:solidFill>
      </dgm:spPr>
      <dgm:t>
        <a:bodyPr/>
        <a:lstStyle/>
        <a:p>
          <a:r>
            <a:rPr lang="fr-FR" sz="1600">
              <a:solidFill>
                <a:schemeClr val="tx1"/>
              </a:solidFill>
            </a:rPr>
            <a:t>Surveillance fondée sur les événements (SFE)</a:t>
          </a:r>
        </a:p>
      </dgm:t>
    </dgm:pt>
    <dgm:pt modelId="{030EE85A-2226-434B-BFDD-E1EEB550750A}" type="parTrans" cxnId="{D63D90E1-70C5-458D-835A-9D6C31F04A75}">
      <dgm:prSet/>
      <dgm:spPr>
        <a:ln w="44450">
          <a:solidFill>
            <a:srgbClr val="69AE27"/>
          </a:solidFill>
        </a:ln>
      </dgm:spPr>
      <dgm:t>
        <a:bodyPr/>
        <a:lstStyle/>
        <a:p>
          <a:endParaRPr lang="en-US" sz="1600">
            <a:solidFill>
              <a:schemeClr val="tx1"/>
            </a:solidFill>
          </a:endParaRPr>
        </a:p>
      </dgm:t>
    </dgm:pt>
    <dgm:pt modelId="{1A315C1A-135E-4C1D-9770-63EB99D1BD4F}" type="sibTrans" cxnId="{D63D90E1-70C5-458D-835A-9D6C31F04A75}">
      <dgm:prSet/>
      <dgm:spPr/>
      <dgm:t>
        <a:bodyPr/>
        <a:lstStyle/>
        <a:p>
          <a:endParaRPr lang="en-US" sz="1600">
            <a:solidFill>
              <a:schemeClr val="tx1"/>
            </a:solidFill>
          </a:endParaRPr>
        </a:p>
      </dgm:t>
    </dgm:pt>
    <dgm:pt modelId="{CA21FE9E-E36A-418D-83E0-DD030C82A785}">
      <dgm:prSet phldrT="[Text]" custT="1"/>
      <dgm:spPr/>
      <dgm:t>
        <a:bodyPr/>
        <a:lstStyle/>
        <a:p>
          <a:r>
            <a:rPr lang="fr-FR" sz="1600" b="1">
              <a:solidFill>
                <a:schemeClr val="tx1"/>
              </a:solidFill>
            </a:rPr>
            <a:t>Sources publiques officielles </a:t>
          </a:r>
        </a:p>
      </dgm:t>
    </dgm:pt>
    <dgm:pt modelId="{7F2E2247-3E22-4FE3-8E6E-52E431E1AE6D}" type="parTrans" cxnId="{6A57945B-4071-4104-B494-D9DB5726B32D}">
      <dgm:prSet/>
      <dgm:spPr>
        <a:ln w="44450">
          <a:solidFill>
            <a:srgbClr val="69AE27"/>
          </a:solidFill>
        </a:ln>
      </dgm:spPr>
      <dgm:t>
        <a:bodyPr/>
        <a:lstStyle/>
        <a:p>
          <a:endParaRPr lang="en-US" sz="1600">
            <a:solidFill>
              <a:schemeClr val="tx1"/>
            </a:solidFill>
          </a:endParaRPr>
        </a:p>
      </dgm:t>
    </dgm:pt>
    <dgm:pt modelId="{E5C3DA2F-D15E-4272-8A20-C497507132FD}" type="sibTrans" cxnId="{6A57945B-4071-4104-B494-D9DB5726B32D}">
      <dgm:prSet/>
      <dgm:spPr/>
      <dgm:t>
        <a:bodyPr/>
        <a:lstStyle/>
        <a:p>
          <a:endParaRPr lang="en-US" sz="1600">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fr-FR" sz="1600" b="1" dirty="0">
              <a:solidFill>
                <a:prstClr val="black"/>
              </a:solidFill>
              <a:latin typeface="Tahoma"/>
              <a:ea typeface="+mn-ea"/>
              <a:cs typeface="+mn-cs"/>
            </a:rPr>
            <a:t>Systèmes de surveillance nationaux/ régionaux </a:t>
          </a:r>
        </a:p>
      </dgm:t>
    </dgm:pt>
    <dgm:pt modelId="{497F5C57-54E2-454E-A1F6-9646B994466E}" type="parTrans" cxnId="{C4C2447F-0CBF-4E59-80E4-34F574CDDCBE}">
      <dgm:prSet/>
      <dgm:spPr>
        <a:ln w="44450">
          <a:solidFill>
            <a:schemeClr val="accent2">
              <a:lumMod val="75000"/>
            </a:schemeClr>
          </a:solidFill>
        </a:ln>
      </dgm:spPr>
      <dgm:t>
        <a:bodyPr/>
        <a:lstStyle/>
        <a:p>
          <a:endParaRPr lang="en-US" sz="1600">
            <a:solidFill>
              <a:schemeClr val="tx1"/>
            </a:solidFill>
          </a:endParaRPr>
        </a:p>
      </dgm:t>
    </dgm:pt>
    <dgm:pt modelId="{B3075B2F-40EC-481B-84E7-DE8BDDA77768}" type="sibTrans" cxnId="{C4C2447F-0CBF-4E59-80E4-34F574CDDCBE}">
      <dgm:prSet/>
      <dgm:spPr/>
      <dgm:t>
        <a:bodyPr/>
        <a:lstStyle/>
        <a:p>
          <a:endParaRPr lang="en-US" sz="1600">
            <a:solidFill>
              <a:schemeClr val="tx1"/>
            </a:solidFill>
          </a:endParaRPr>
        </a:p>
      </dgm:t>
    </dgm:pt>
    <dgm:pt modelId="{997B1B5C-3FDF-44FD-824D-5BB5AE9E42DA}">
      <dgm:prSet phldrT="[Text]" custT="1"/>
      <dgm:spPr/>
      <dgm:t>
        <a:bodyPr/>
        <a:lstStyle/>
        <a:p>
          <a:r>
            <a:rPr lang="fr-FR" sz="1600" b="1">
              <a:solidFill>
                <a:schemeClr val="tx1"/>
              </a:solidFill>
            </a:rPr>
            <a:t>Sources informelles</a:t>
          </a:r>
        </a:p>
      </dgm:t>
    </dgm:pt>
    <dgm:pt modelId="{B97EF10F-D6D6-47F0-9D82-D18A317E54A8}" type="parTrans" cxnId="{40650FD8-8692-4932-B165-E4ECEBA661FC}">
      <dgm:prSet/>
      <dgm:spPr/>
      <dgm:t>
        <a:bodyPr/>
        <a:lstStyle/>
        <a:p>
          <a:endParaRPr lang="en-US" sz="1600">
            <a:solidFill>
              <a:schemeClr val="tx1"/>
            </a:solidFill>
          </a:endParaRPr>
        </a:p>
      </dgm:t>
    </dgm:pt>
    <dgm:pt modelId="{03435509-BAEB-4AF8-AD21-F4E9C2FE1411}" type="sibTrans" cxnId="{40650FD8-8692-4932-B165-E4ECEBA661FC}">
      <dgm:prSet/>
      <dgm:spPr/>
      <dgm:t>
        <a:bodyPr/>
        <a:lstStyle/>
        <a:p>
          <a:endParaRPr lang="en-US" sz="1600">
            <a:solidFill>
              <a:schemeClr val="tx1"/>
            </a:solidFill>
          </a:endParaRPr>
        </a:p>
      </dgm:t>
    </dgm:pt>
    <dgm:pt modelId="{D5AA5E3B-B8EA-4C41-B2FB-1593E78580CD}">
      <dgm:prSet phldrT="[Text]" custT="1"/>
      <dgm:spPr/>
      <dgm:t>
        <a:bodyPr/>
        <a:lstStyle/>
        <a:p>
          <a:r>
            <a:rPr lang="fr-FR" sz="1600" b="1">
              <a:solidFill>
                <a:schemeClr val="tx1"/>
              </a:solidFill>
            </a:rPr>
            <a:t>Plateformes à accès restreint</a:t>
          </a:r>
        </a:p>
      </dgm:t>
    </dgm:pt>
    <dgm:pt modelId="{7EAA2B24-9945-47D3-9883-C75FBB3C3EFF}" type="parTrans" cxnId="{0E11FBD5-35C8-4E01-BA67-D9A0E2B6DB98}">
      <dgm:prSet/>
      <dgm:spPr>
        <a:ln w="44450">
          <a:solidFill>
            <a:srgbClr val="69AE27"/>
          </a:solidFill>
        </a:ln>
      </dgm:spPr>
      <dgm:t>
        <a:bodyPr/>
        <a:lstStyle/>
        <a:p>
          <a:endParaRPr lang="en-US" sz="1600">
            <a:solidFill>
              <a:schemeClr val="tx1"/>
            </a:solidFill>
          </a:endParaRPr>
        </a:p>
      </dgm:t>
    </dgm:pt>
    <dgm:pt modelId="{D6E2AAA0-60C5-4AF5-9A01-37414B9120C4}" type="sibTrans" cxnId="{0E11FBD5-35C8-4E01-BA67-D9A0E2B6DB98}">
      <dgm:prSet/>
      <dgm:spPr/>
      <dgm:t>
        <a:bodyPr/>
        <a:lstStyle/>
        <a:p>
          <a:endParaRPr lang="en-US" sz="1600">
            <a:solidFill>
              <a:schemeClr val="tx1"/>
            </a:solidFill>
          </a:endParaRPr>
        </a:p>
      </dgm:t>
    </dgm:pt>
    <dgm:pt modelId="{6BCC867C-4111-49C2-B71E-BDF0A754E0BF}">
      <dgm:prSet phldrT="[Text]" custT="1"/>
      <dgm:spPr/>
      <dgm:t>
        <a:bodyPr/>
        <a:lstStyle/>
        <a:p>
          <a:r>
            <a:rPr lang="fr-FR" sz="1600">
              <a:solidFill>
                <a:schemeClr val="tx1"/>
              </a:solidFill>
            </a:rPr>
            <a:t>Agrégateurs de contenu web</a:t>
          </a:r>
        </a:p>
      </dgm:t>
    </dgm:pt>
    <dgm:pt modelId="{5E4AF7D3-7873-4FE2-AB2B-7ECE5C58966B}" type="parTrans" cxnId="{8734BADE-9FE1-4CCD-BCC9-6D3DE93587A6}">
      <dgm:prSet/>
      <dgm:spPr>
        <a:ln w="44450">
          <a:solidFill>
            <a:srgbClr val="69AE27"/>
          </a:solidFill>
        </a:ln>
      </dgm:spPr>
      <dgm:t>
        <a:bodyPr/>
        <a:lstStyle/>
        <a:p>
          <a:endParaRPr lang="en-US" sz="1600">
            <a:solidFill>
              <a:schemeClr val="tx1"/>
            </a:solidFill>
          </a:endParaRPr>
        </a:p>
      </dgm:t>
    </dgm:pt>
    <dgm:pt modelId="{0C038D65-197B-4AF7-9A94-9972646E1603}" type="sibTrans" cxnId="{8734BADE-9FE1-4CCD-BCC9-6D3DE93587A6}">
      <dgm:prSet/>
      <dgm:spPr/>
      <dgm:t>
        <a:bodyPr/>
        <a:lstStyle/>
        <a:p>
          <a:endParaRPr lang="en-US" sz="1600">
            <a:solidFill>
              <a:schemeClr val="tx1"/>
            </a:solidFill>
          </a:endParaRPr>
        </a:p>
      </dgm:t>
    </dgm:pt>
    <dgm:pt modelId="{148A6B4E-6A7F-4298-A9D4-743E20321FC6}">
      <dgm:prSet phldrT="[Text]" custT="1"/>
      <dgm:spPr/>
      <dgm:t>
        <a:bodyPr/>
        <a:lstStyle/>
        <a:p>
          <a:r>
            <a:rPr lang="fr-FR" sz="1600">
              <a:solidFill>
                <a:schemeClr val="tx1"/>
              </a:solidFill>
            </a:rPr>
            <a:t>Réseaux sociaux</a:t>
          </a:r>
        </a:p>
      </dgm:t>
    </dgm:pt>
    <dgm:pt modelId="{C2BEB798-27C4-4CBF-BE50-24313436FC1B}" type="parTrans" cxnId="{E220E7F9-5D14-4EE3-B5CC-2485C3980D62}">
      <dgm:prSet/>
      <dgm:spPr>
        <a:ln w="44450">
          <a:solidFill>
            <a:srgbClr val="69AE27"/>
          </a:solidFill>
        </a:ln>
      </dgm:spPr>
      <dgm:t>
        <a:bodyPr/>
        <a:lstStyle/>
        <a:p>
          <a:endParaRPr lang="en-US" sz="1600">
            <a:solidFill>
              <a:schemeClr val="tx1"/>
            </a:solidFill>
          </a:endParaRPr>
        </a:p>
      </dgm:t>
    </dgm:pt>
    <dgm:pt modelId="{417CC8C4-492F-4721-94DC-D96652438D5D}" type="sibTrans" cxnId="{E220E7F9-5D14-4EE3-B5CC-2485C3980D62}">
      <dgm:prSet/>
      <dgm:spPr/>
      <dgm:t>
        <a:bodyPr/>
        <a:lstStyle/>
        <a:p>
          <a:endParaRPr lang="en-US" sz="1600">
            <a:solidFill>
              <a:schemeClr val="tx1"/>
            </a:solidFill>
          </a:endParaRPr>
        </a:p>
      </dgm:t>
    </dgm:pt>
    <dgm:pt modelId="{5B6D5D8D-EE4B-427A-A0B3-B73682E41447}">
      <dgm:prSet phldrT="[Text]" custT="1"/>
      <dgm:spPr/>
      <dgm:t>
        <a:bodyPr/>
        <a:lstStyle/>
        <a:p>
          <a:pPr>
            <a:lnSpc>
              <a:spcPct val="100000"/>
            </a:lnSpc>
            <a:spcAft>
              <a:spcPts val="0"/>
            </a:spcAft>
          </a:pPr>
          <a:r>
            <a:rPr lang="fr-FR" sz="1600">
              <a:solidFill>
                <a:schemeClr val="tx1"/>
              </a:solidFill>
            </a:rPr>
            <a:t>Modérés </a:t>
          </a:r>
        </a:p>
      </dgm:t>
    </dgm:pt>
    <dgm:pt modelId="{4B6E5B56-02D2-43D5-B3FF-29B1B263E93C}" type="parTrans" cxnId="{CF418F00-4811-4229-9566-3D4DAE804669}">
      <dgm:prSet/>
      <dgm:spPr/>
      <dgm:t>
        <a:bodyPr/>
        <a:lstStyle/>
        <a:p>
          <a:endParaRPr lang="en-US" sz="1600">
            <a:solidFill>
              <a:schemeClr val="tx1"/>
            </a:solidFill>
          </a:endParaRPr>
        </a:p>
      </dgm:t>
    </dgm:pt>
    <dgm:pt modelId="{140DEE61-7F03-44FC-8953-4427FCD7A6AE}" type="sibTrans" cxnId="{CF418F00-4811-4229-9566-3D4DAE804669}">
      <dgm:prSet/>
      <dgm:spPr/>
      <dgm:t>
        <a:bodyPr/>
        <a:lstStyle/>
        <a:p>
          <a:endParaRPr lang="en-US" sz="1600">
            <a:solidFill>
              <a:schemeClr val="tx1"/>
            </a:solidFill>
          </a:endParaRPr>
        </a:p>
      </dgm:t>
    </dgm:pt>
    <dgm:pt modelId="{391138D0-7426-4BD1-8036-8CC3251FEC3A}">
      <dgm:prSet phldrT="[Text]" custT="1"/>
      <dgm:spPr/>
      <dgm:t>
        <a:bodyPr/>
        <a:lstStyle/>
        <a:p>
          <a:pPr>
            <a:lnSpc>
              <a:spcPct val="100000"/>
            </a:lnSpc>
            <a:spcAft>
              <a:spcPts val="0"/>
            </a:spcAft>
          </a:pPr>
          <a:r>
            <a:rPr lang="fr-FR" sz="1600">
              <a:solidFill>
                <a:schemeClr val="tx1"/>
              </a:solidFill>
            </a:rPr>
            <a:t>Automatiques </a:t>
          </a:r>
        </a:p>
      </dgm:t>
    </dgm:pt>
    <dgm:pt modelId="{206715AE-53DF-4399-BB9C-07E75B2110A9}" type="parTrans" cxnId="{797FC966-EDB8-4D67-B918-20A0066C13B1}">
      <dgm:prSet/>
      <dgm:spPr/>
      <dgm:t>
        <a:bodyPr/>
        <a:lstStyle/>
        <a:p>
          <a:endParaRPr lang="en-US" sz="1600">
            <a:solidFill>
              <a:schemeClr val="tx1"/>
            </a:solidFill>
          </a:endParaRPr>
        </a:p>
      </dgm:t>
    </dgm:pt>
    <dgm:pt modelId="{1566CB97-9E9B-47C6-91B0-191FC0F52C97}" type="sibTrans" cxnId="{797FC966-EDB8-4D67-B918-20A0066C13B1}">
      <dgm:prSet/>
      <dgm:spPr/>
      <dgm:t>
        <a:bodyPr/>
        <a:lstStyle/>
        <a:p>
          <a:endParaRPr lang="en-US" sz="1600">
            <a:solidFill>
              <a:schemeClr val="tx1"/>
            </a:solidFill>
          </a:endParaRPr>
        </a:p>
      </dgm:t>
    </dgm:pt>
    <dgm:pt modelId="{0E73BAC4-8F29-4D3D-BE1C-B9DF11BE6A13}">
      <dgm:prSet phldrT="[Text]" custT="1"/>
      <dgm:spPr/>
      <dgm:t>
        <a:bodyPr/>
        <a:lstStyle/>
        <a:p>
          <a:pPr>
            <a:lnSpc>
              <a:spcPct val="100000"/>
            </a:lnSpc>
            <a:spcAft>
              <a:spcPts val="0"/>
            </a:spcAft>
          </a:pPr>
          <a:r>
            <a:rPr lang="fr-FR" sz="1600">
              <a:solidFill>
                <a:schemeClr val="tx1"/>
              </a:solidFill>
            </a:rPr>
            <a:t>Surveillance manuelle </a:t>
          </a:r>
        </a:p>
      </dgm:t>
    </dgm:pt>
    <dgm:pt modelId="{07EDBE49-2488-47B3-82FE-CF80D1B1F213}" type="parTrans" cxnId="{94FAE804-3FE1-451A-8303-D8457D17B284}">
      <dgm:prSet/>
      <dgm:spPr/>
      <dgm:t>
        <a:bodyPr/>
        <a:lstStyle/>
        <a:p>
          <a:endParaRPr lang="en-US" sz="1600">
            <a:solidFill>
              <a:schemeClr val="tx1"/>
            </a:solidFill>
          </a:endParaRPr>
        </a:p>
      </dgm:t>
    </dgm:pt>
    <dgm:pt modelId="{B356B0B3-DFA3-464F-B55C-729706C82A5C}" type="sibTrans" cxnId="{94FAE804-3FE1-451A-8303-D8457D17B284}">
      <dgm:prSet/>
      <dgm:spPr/>
      <dgm:t>
        <a:bodyPr/>
        <a:lstStyle/>
        <a:p>
          <a:endParaRPr lang="en-US" sz="1600">
            <a:solidFill>
              <a:schemeClr val="tx1"/>
            </a:solidFill>
          </a:endParaRPr>
        </a:p>
      </dgm:t>
    </dgm:pt>
    <dgm:pt modelId="{7A581C72-95EA-487F-95FF-C0E9F966BBDE}">
      <dgm:prSet phldrT="[Text]" custT="1"/>
      <dgm:spPr/>
      <dgm:t>
        <a:bodyPr/>
        <a:lstStyle/>
        <a:p>
          <a:pPr>
            <a:lnSpc>
              <a:spcPct val="100000"/>
            </a:lnSpc>
            <a:spcAft>
              <a:spcPts val="0"/>
            </a:spcAft>
          </a:pPr>
          <a:r>
            <a:rPr lang="fr-FR" sz="1600">
              <a:solidFill>
                <a:schemeClr val="tx1"/>
              </a:solidFill>
            </a:rPr>
            <a:t>Surveillance automatisée</a:t>
          </a:r>
        </a:p>
      </dgm:t>
    </dgm:pt>
    <dgm:pt modelId="{1C9227C2-EA2C-4127-8991-6749525E9F50}" type="parTrans" cxnId="{BA8DB799-2A94-42D2-BB2C-8CE7DC5A0B4E}">
      <dgm:prSet/>
      <dgm:spPr/>
      <dgm:t>
        <a:bodyPr/>
        <a:lstStyle/>
        <a:p>
          <a:endParaRPr lang="en-US" sz="1600">
            <a:solidFill>
              <a:schemeClr val="tx1"/>
            </a:solidFill>
          </a:endParaRPr>
        </a:p>
      </dgm:t>
    </dgm:pt>
    <dgm:pt modelId="{E0C99832-0AB2-481B-938B-C3751E09CF2E}" type="sibTrans" cxnId="{BA8DB799-2A94-42D2-BB2C-8CE7DC5A0B4E}">
      <dgm:prSet/>
      <dgm:spPr/>
      <dgm:t>
        <a:bodyPr/>
        <a:lstStyle/>
        <a:p>
          <a:endParaRPr lang="en-US" sz="1600">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dirty="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a:t>
          </a:r>
          <a:br>
            <a:rPr lang="fr-FR" sz="1600" b="1" kern="1200" dirty="0">
              <a:solidFill>
                <a:prstClr val="black"/>
              </a:solidFill>
              <a:latin typeface="Tahoma"/>
              <a:ea typeface="+mn-ea"/>
              <a:cs typeface="+mn-cs"/>
            </a:rPr>
          </a:br>
          <a:r>
            <a:rPr lang="fr-FR" sz="1600" b="1" kern="1200" dirty="0">
              <a:solidFill>
                <a:prstClr val="black"/>
              </a:solidFill>
              <a:latin typeface="Tahoma"/>
              <a:ea typeface="+mn-ea"/>
              <a:cs typeface="+mn-cs"/>
            </a:rPr>
            <a:t>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dirty="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 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a:solidFill>
                <a:prstClr val="black"/>
              </a:solidFill>
              <a:latin typeface="Tahoma"/>
              <a:ea typeface="+mn-ea"/>
              <a:cs typeface="+mn-cs"/>
            </a:rPr>
            <a:t>Systèmes de surveillance nationaux/régionaux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a:solidFill>
                <a:prstClr val="black"/>
              </a:solidFill>
              <a:latin typeface="Tahoma"/>
              <a:ea typeface="+mn-ea"/>
              <a:cs typeface="+mn-cs"/>
            </a:rPr>
            <a:t>Systèmes de surveillance nationaux/régionaux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a:solidFill>
                <a:prstClr val="black"/>
              </a:solidFill>
              <a:latin typeface="Tahoma"/>
              <a:ea typeface="+mn-ea"/>
              <a:cs typeface="+mn-cs"/>
            </a:rPr>
            <a:t>Systèmes de surveillance nationaux/régionaux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47794"/>
        </a:xfrm>
        <a:custGeom>
          <a:avLst/>
          <a:gdLst/>
          <a:ahLst/>
          <a:cxnLst/>
          <a:rect l="0" t="0" r="0" b="0"/>
          <a:pathLst>
            <a:path>
              <a:moveTo>
                <a:pt x="45720" y="0"/>
              </a:moveTo>
              <a:lnTo>
                <a:pt x="45720" y="117274"/>
              </a:lnTo>
              <a:lnTo>
                <a:pt x="49933" y="117274"/>
              </a:lnTo>
              <a:lnTo>
                <a:pt x="49933" y="247794"/>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55197"/>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 régionaux </a:t>
          </a:r>
        </a:p>
      </dsp:txBody>
      <dsp:txXfrm>
        <a:off x="0" y="1755197"/>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316E4A-493C-4ABA-92BA-E3FF6C13B6E9}">
      <dsp:nvSpPr>
        <dsp:cNvPr id="0" name=""/>
        <dsp:cNvSpPr/>
      </dsp:nvSpPr>
      <dsp:spPr>
        <a:xfrm>
          <a:off x="311858" y="1356"/>
          <a:ext cx="5893486" cy="815605"/>
        </a:xfrm>
        <a:prstGeom prst="roundRect">
          <a:avLst>
            <a:gd name="adj" fmla="val 10000"/>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kern="1200"/>
            <a:t>100 comptes Twitter et 40 comptes Facebook</a:t>
          </a:r>
        </a:p>
      </dsp:txBody>
      <dsp:txXfrm>
        <a:off x="335746" y="25244"/>
        <a:ext cx="5845710" cy="767829"/>
      </dsp:txXfrm>
    </dsp:sp>
    <dsp:sp modelId="{556347C6-BE3C-45FC-BC94-F194584AE746}">
      <dsp:nvSpPr>
        <dsp:cNvPr id="0" name=""/>
        <dsp:cNvSpPr/>
      </dsp:nvSpPr>
      <dsp:spPr>
        <a:xfrm>
          <a:off x="311858" y="963770"/>
          <a:ext cx="815605" cy="815605"/>
        </a:xfrm>
        <a:prstGeom prst="roundRect">
          <a:avLst>
            <a:gd name="adj" fmla="val 16670"/>
          </a:avLst>
        </a:prstGeom>
        <a:blipFill>
          <a:blip xmlns:r="http://schemas.openxmlformats.org/officeDocument/2006/relationships" r:embed="rId1" cstate="print">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C77C7C-2242-4ECF-B40C-77E6E3E412E8}">
      <dsp:nvSpPr>
        <dsp:cNvPr id="0" name=""/>
        <dsp:cNvSpPr/>
      </dsp:nvSpPr>
      <dsp:spPr>
        <a:xfrm>
          <a:off x="1176400" y="919736"/>
          <a:ext cx="5028944" cy="815605"/>
        </a:xfrm>
        <a:prstGeom prst="roundRect">
          <a:avLst>
            <a:gd name="adj" fmla="val 16670"/>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fr-FR" sz="1700" kern="1200"/>
            <a:t>L’ECDC a répertorié les comptes Twitter et Facebook les plus intéressants</a:t>
          </a:r>
        </a:p>
      </dsp:txBody>
      <dsp:txXfrm>
        <a:off x="1216222" y="959558"/>
        <a:ext cx="4949300" cy="735961"/>
      </dsp:txXfrm>
    </dsp:sp>
    <dsp:sp modelId="{AD5DD397-9CA9-4292-84C6-CC7C0A983E1F}">
      <dsp:nvSpPr>
        <dsp:cNvPr id="0" name=""/>
        <dsp:cNvSpPr/>
      </dsp:nvSpPr>
      <dsp:spPr>
        <a:xfrm>
          <a:off x="311858" y="1877248"/>
          <a:ext cx="815605" cy="815605"/>
        </a:xfrm>
        <a:prstGeom prst="roundRect">
          <a:avLst>
            <a:gd name="adj" fmla="val 16670"/>
          </a:avLst>
        </a:prstGeom>
        <a:blipFill>
          <a:blip xmlns:r="http://schemas.openxmlformats.org/officeDocument/2006/relationships" r:embed="rId2" cstate="print">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4FD6FD-A811-428B-BFFC-D699F9913906}">
      <dsp:nvSpPr>
        <dsp:cNvPr id="0" name=""/>
        <dsp:cNvSpPr/>
      </dsp:nvSpPr>
      <dsp:spPr>
        <a:xfrm>
          <a:off x="1176400" y="1833214"/>
          <a:ext cx="5028944" cy="815605"/>
        </a:xfrm>
        <a:prstGeom prst="roundRect">
          <a:avLst>
            <a:gd name="adj" fmla="val 16670"/>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fr-FR" sz="1700" kern="1200"/>
            <a:t>30-50% des signaux sont issus des réseaux sociaux, principalement de Twitter</a:t>
          </a:r>
        </a:p>
      </dsp:txBody>
      <dsp:txXfrm>
        <a:off x="1216222" y="1873036"/>
        <a:ext cx="4949300" cy="735961"/>
      </dsp:txXfrm>
    </dsp:sp>
    <dsp:sp modelId="{AF7AF797-CD3D-4903-8CD8-C07890132235}">
      <dsp:nvSpPr>
        <dsp:cNvPr id="0" name=""/>
        <dsp:cNvSpPr/>
      </dsp:nvSpPr>
      <dsp:spPr>
        <a:xfrm>
          <a:off x="311858" y="2790727"/>
          <a:ext cx="815605" cy="815605"/>
        </a:xfrm>
        <a:prstGeom prst="roundRect">
          <a:avLst>
            <a:gd name="adj" fmla="val 16670"/>
          </a:avLst>
        </a:prstGeom>
        <a:blipFill>
          <a:blip xmlns:r="http://schemas.openxmlformats.org/officeDocument/2006/relationships" r:embed="rId3">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4000" r="-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4AB4D7-BC95-43AB-8FCE-E56664494019}">
      <dsp:nvSpPr>
        <dsp:cNvPr id="0" name=""/>
        <dsp:cNvSpPr/>
      </dsp:nvSpPr>
      <dsp:spPr>
        <a:xfrm>
          <a:off x="1176400" y="2746692"/>
          <a:ext cx="5028944" cy="815605"/>
        </a:xfrm>
        <a:prstGeom prst="roundRect">
          <a:avLst>
            <a:gd name="adj" fmla="val 16670"/>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fr-FR" sz="1700" kern="1200"/>
            <a:t>Validation des événements via Facebook ou Twitter</a:t>
          </a:r>
        </a:p>
      </dsp:txBody>
      <dsp:txXfrm>
        <a:off x="1216222" y="2786514"/>
        <a:ext cx="4949300" cy="73596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 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 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6439176" y="1507403"/>
          <a:ext cx="2571367" cy="257005"/>
        </a:xfrm>
        <a:custGeom>
          <a:avLst/>
          <a:gdLst/>
          <a:ahLst/>
          <a:cxnLst/>
          <a:rect l="0" t="0" r="0" b="0"/>
          <a:pathLst>
            <a:path>
              <a:moveTo>
                <a:pt x="0" y="0"/>
              </a:moveTo>
              <a:lnTo>
                <a:pt x="0" y="126485"/>
              </a:lnTo>
              <a:lnTo>
                <a:pt x="2571367" y="126485"/>
              </a:lnTo>
              <a:lnTo>
                <a:pt x="2571367" y="257005"/>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290804"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314086"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7" y="2426099"/>
          <a:ext cx="1601053" cy="447502"/>
        </a:xfrm>
        <a:custGeom>
          <a:avLst/>
          <a:gdLst/>
          <a:ahLst/>
          <a:cxnLst/>
          <a:rect l="0" t="0" r="0" b="0"/>
          <a:pathLst>
            <a:path>
              <a:moveTo>
                <a:pt x="0" y="0"/>
              </a:moveTo>
              <a:lnTo>
                <a:pt x="0" y="316982"/>
              </a:lnTo>
              <a:lnTo>
                <a:pt x="1601053" y="316982"/>
              </a:lnTo>
              <a:lnTo>
                <a:pt x="1601053" y="44750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967294"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967294"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329572" y="2426099"/>
          <a:ext cx="1187604" cy="443717"/>
        </a:xfrm>
        <a:custGeom>
          <a:avLst/>
          <a:gdLst/>
          <a:ahLst/>
          <a:cxnLst/>
          <a:rect l="0" t="0" r="0" b="0"/>
          <a:pathLst>
            <a:path>
              <a:moveTo>
                <a:pt x="1187604" y="0"/>
              </a:moveTo>
              <a:lnTo>
                <a:pt x="1187604" y="313197"/>
              </a:lnTo>
              <a:lnTo>
                <a:pt x="0" y="313197"/>
              </a:lnTo>
              <a:lnTo>
                <a:pt x="0" y="443717"/>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393456" y="1507403"/>
          <a:ext cx="91440" cy="297174"/>
        </a:xfrm>
        <a:custGeom>
          <a:avLst/>
          <a:gdLst/>
          <a:ahLst/>
          <a:cxnLst/>
          <a:rect l="0" t="0" r="0" b="0"/>
          <a:pathLst>
            <a:path>
              <a:moveTo>
                <a:pt x="45720" y="0"/>
              </a:moveTo>
              <a:lnTo>
                <a:pt x="45720" y="166654"/>
              </a:lnTo>
              <a:lnTo>
                <a:pt x="123721" y="166654"/>
              </a:lnTo>
              <a:lnTo>
                <a:pt x="123721" y="297174"/>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3469574" y="1507403"/>
          <a:ext cx="2969601" cy="292799"/>
        </a:xfrm>
        <a:custGeom>
          <a:avLst/>
          <a:gdLst/>
          <a:ahLst/>
          <a:cxnLst/>
          <a:rect l="0" t="0" r="0" b="0"/>
          <a:pathLst>
            <a:path>
              <a:moveTo>
                <a:pt x="2969601" y="0"/>
              </a:moveTo>
              <a:lnTo>
                <a:pt x="2969601" y="162279"/>
              </a:lnTo>
              <a:lnTo>
                <a:pt x="0" y="162279"/>
              </a:lnTo>
              <a:lnTo>
                <a:pt x="0" y="29279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4850460" y="624841"/>
          <a:ext cx="1588716" cy="261039"/>
        </a:xfrm>
        <a:custGeom>
          <a:avLst/>
          <a:gdLst/>
          <a:ahLst/>
          <a:cxnLst/>
          <a:rect l="0" t="0" r="0" b="0"/>
          <a:pathLst>
            <a:path>
              <a:moveTo>
                <a:pt x="0" y="0"/>
              </a:moveTo>
              <a:lnTo>
                <a:pt x="0" y="130519"/>
              </a:lnTo>
              <a:lnTo>
                <a:pt x="1588716" y="130519"/>
              </a:lnTo>
              <a:lnTo>
                <a:pt x="1588716"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3776451" cy="261039"/>
        </a:xfrm>
        <a:custGeom>
          <a:avLst/>
          <a:gdLst/>
          <a:ahLst/>
          <a:cxnLst/>
          <a:rect l="0" t="0" r="0" b="0"/>
          <a:pathLst>
            <a:path>
              <a:moveTo>
                <a:pt x="3776451" y="0"/>
              </a:moveTo>
              <a:lnTo>
                <a:pt x="3776451"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230091"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230091"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 régionaux </a:t>
          </a:r>
        </a:p>
      </dsp:txBody>
      <dsp:txXfrm>
        <a:off x="0" y="1782861"/>
        <a:ext cx="2156445" cy="2009436"/>
      </dsp:txXfrm>
    </dsp:sp>
    <dsp:sp modelId="{4EEACEDB-4FDE-4620-9D82-683F265FC5CD}">
      <dsp:nvSpPr>
        <dsp:cNvPr id="0" name=""/>
        <dsp:cNvSpPr/>
      </dsp:nvSpPr>
      <dsp:spPr>
        <a:xfrm>
          <a:off x="4740133"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4740133" y="885881"/>
        <a:ext cx="3398084" cy="621522"/>
      </dsp:txXfrm>
    </dsp:sp>
    <dsp:sp modelId="{9FF3A39D-0905-4C97-9D51-3FC2F3A87DBE}">
      <dsp:nvSpPr>
        <dsp:cNvPr id="0" name=""/>
        <dsp:cNvSpPr/>
      </dsp:nvSpPr>
      <dsp:spPr>
        <a:xfrm>
          <a:off x="2533382" y="1800202"/>
          <a:ext cx="1872384" cy="141621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2533382" y="1800202"/>
        <a:ext cx="1872384" cy="1416218"/>
      </dsp:txXfrm>
    </dsp:sp>
    <dsp:sp modelId="{2CA59586-9F06-4B39-8838-CA47892FF3C1}">
      <dsp:nvSpPr>
        <dsp:cNvPr id="0" name=""/>
        <dsp:cNvSpPr/>
      </dsp:nvSpPr>
      <dsp:spPr>
        <a:xfrm>
          <a:off x="5895655" y="1804577"/>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5" y="1804577"/>
        <a:ext cx="1243044" cy="621522"/>
      </dsp:txXfrm>
    </dsp:sp>
    <dsp:sp modelId="{2A57D823-3AA5-4A4B-AAD3-D613E6546A7C}">
      <dsp:nvSpPr>
        <dsp:cNvPr id="0" name=""/>
        <dsp:cNvSpPr/>
      </dsp:nvSpPr>
      <dsp:spPr>
        <a:xfrm>
          <a:off x="4532421"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532421" y="2869816"/>
        <a:ext cx="1594303" cy="621522"/>
      </dsp:txXfrm>
    </dsp:sp>
    <dsp:sp modelId="{8D0C13AB-C462-43E3-A3AF-A564B358527F}">
      <dsp:nvSpPr>
        <dsp:cNvPr id="0" name=""/>
        <dsp:cNvSpPr/>
      </dsp:nvSpPr>
      <dsp:spPr>
        <a:xfrm>
          <a:off x="3915429"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915429" y="3706217"/>
        <a:ext cx="2909394" cy="799252"/>
      </dsp:txXfrm>
    </dsp:sp>
    <dsp:sp modelId="{CE8A23E9-2B39-44A2-9480-E3D4A161EC0C}">
      <dsp:nvSpPr>
        <dsp:cNvPr id="0" name=""/>
        <dsp:cNvSpPr/>
      </dsp:nvSpPr>
      <dsp:spPr>
        <a:xfrm>
          <a:off x="3930769"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930769" y="4597176"/>
        <a:ext cx="2909394" cy="789625"/>
      </dsp:txXfrm>
    </dsp:sp>
    <dsp:sp modelId="{FAC8978D-8A9E-41DD-91FC-B3447CB1444B}">
      <dsp:nvSpPr>
        <dsp:cNvPr id="0" name=""/>
        <dsp:cNvSpPr/>
      </dsp:nvSpPr>
      <dsp:spPr>
        <a:xfrm>
          <a:off x="7342409"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342409" y="2873602"/>
        <a:ext cx="1551642" cy="621522"/>
      </dsp:txXfrm>
    </dsp:sp>
    <dsp:sp modelId="{3B102C13-2265-449E-9664-BE03570BD9D1}">
      <dsp:nvSpPr>
        <dsp:cNvPr id="0" name=""/>
        <dsp:cNvSpPr/>
      </dsp:nvSpPr>
      <dsp:spPr>
        <a:xfrm>
          <a:off x="7314086"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314086" y="3728835"/>
        <a:ext cx="2862345" cy="805921"/>
      </dsp:txXfrm>
    </dsp:sp>
    <dsp:sp modelId="{6053D35F-DC01-4439-B53C-3B0A4A855C70}">
      <dsp:nvSpPr>
        <dsp:cNvPr id="0" name=""/>
        <dsp:cNvSpPr/>
      </dsp:nvSpPr>
      <dsp:spPr>
        <a:xfrm>
          <a:off x="7290804"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290804" y="4608002"/>
        <a:ext cx="2885627" cy="778798"/>
      </dsp:txXfrm>
    </dsp:sp>
    <dsp:sp modelId="{685535E9-4E5B-4929-8F71-A33966682D16}">
      <dsp:nvSpPr>
        <dsp:cNvPr id="0" name=""/>
        <dsp:cNvSpPr/>
      </dsp:nvSpPr>
      <dsp:spPr>
        <a:xfrm>
          <a:off x="8086992" y="1764408"/>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8086992" y="1764408"/>
        <a:ext cx="1847101" cy="8443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 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 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fr-FR" sz="20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fr-FR" sz="1800" b="1" kern="1200">
              <a:solidFill>
                <a:prstClr val="black"/>
              </a:solidFill>
              <a:latin typeface="Tahoma"/>
              <a:ea typeface="+mn-ea"/>
              <a:cs typeface="+mn-cs"/>
            </a:rPr>
            <a:t>Systèmes de surveillance nationaux/régionaux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fr-FR" sz="18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fr-FR" sz="18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fr-FR" sz="18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fr-FR" sz="18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Plateformes à accès restreint</a:t>
          </a:r>
        </a:p>
      </dsp:txBody>
      <dsp:txXfrm>
        <a:off x="2355412" y="1892541"/>
        <a:ext cx="1847101" cy="8443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D4822-82DC-463C-AA66-FAF41C135A0A}">
      <dsp:nvSpPr>
        <dsp:cNvPr id="0" name=""/>
        <dsp:cNvSpPr/>
      </dsp:nvSpPr>
      <dsp:spPr>
        <a:xfrm>
          <a:off x="2025590" y="1644815"/>
          <a:ext cx="1019449" cy="1019449"/>
        </a:xfrm>
        <a:prstGeom prst="ellipse">
          <a:avLst/>
        </a:prstGeom>
        <a:solidFill>
          <a:srgbClr val="0000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fr-FR" sz="1900" b="1" kern="1200">
              <a:solidFill>
                <a:schemeClr val="bg1"/>
              </a:solidFill>
            </a:rPr>
            <a:t>SAPR</a:t>
          </a:r>
        </a:p>
      </dsp:txBody>
      <dsp:txXfrm>
        <a:off x="2174885" y="1794110"/>
        <a:ext cx="720859" cy="720859"/>
      </dsp:txXfrm>
    </dsp:sp>
    <dsp:sp modelId="{D79FD197-5886-469B-BDF5-24ADF13F755F}">
      <dsp:nvSpPr>
        <dsp:cNvPr id="0" name=""/>
        <dsp:cNvSpPr/>
      </dsp:nvSpPr>
      <dsp:spPr>
        <a:xfrm rot="16200000">
          <a:off x="2423819" y="1248196"/>
          <a:ext cx="222990"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a:off x="2457268" y="1358670"/>
        <a:ext cx="156093" cy="231075"/>
      </dsp:txXfrm>
    </dsp:sp>
    <dsp:sp modelId="{A42BC0E4-2BFE-4BDC-8B88-887CF2CE0ED5}">
      <dsp:nvSpPr>
        <dsp:cNvPr id="0" name=""/>
        <dsp:cNvSpPr/>
      </dsp:nvSpPr>
      <dsp:spPr>
        <a:xfrm>
          <a:off x="1881304" y="-84542"/>
          <a:ext cx="1308021" cy="1308621"/>
        </a:xfrm>
        <a:prstGeom prst="ellipse">
          <a:avLst/>
        </a:prstGeom>
        <a:solidFill>
          <a:schemeClr val="accent1">
            <a:lumMod val="60000"/>
            <a:lumOff val="40000"/>
          </a:schemeClr>
        </a:solidFill>
        <a:ln w="9525"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fr-FR" sz="1200" b="1" kern="1200" dirty="0">
              <a:solidFill>
                <a:srgbClr val="000066"/>
              </a:solidFill>
            </a:rPr>
            <a:t>États membres de l’UE</a:t>
          </a:r>
        </a:p>
      </dsp:txBody>
      <dsp:txXfrm>
        <a:off x="2072859" y="107101"/>
        <a:ext cx="924911" cy="925335"/>
      </dsp:txXfrm>
    </dsp:sp>
    <dsp:sp modelId="{9B16A647-421A-4510-946F-F3BE50B5CA53}">
      <dsp:nvSpPr>
        <dsp:cNvPr id="0" name=""/>
        <dsp:cNvSpPr/>
      </dsp:nvSpPr>
      <dsp:spPr>
        <a:xfrm rot="20520000">
          <a:off x="3102665" y="1741407"/>
          <a:ext cx="222987"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a:off x="3104302" y="1828768"/>
        <a:ext cx="156091" cy="231075"/>
      </dsp:txXfrm>
    </dsp:sp>
    <dsp:sp modelId="{086D9456-31C0-4A80-9C64-518FF925E83E}">
      <dsp:nvSpPr>
        <dsp:cNvPr id="0" name=""/>
        <dsp:cNvSpPr/>
      </dsp:nvSpPr>
      <dsp:spPr>
        <a:xfrm>
          <a:off x="3388206" y="1010502"/>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b="1" kern="1200" dirty="0">
              <a:solidFill>
                <a:srgbClr val="000066"/>
              </a:solidFill>
            </a:rPr>
            <a:t>OMS</a:t>
          </a:r>
        </a:p>
      </dsp:txBody>
      <dsp:txXfrm>
        <a:off x="3579851" y="1202147"/>
        <a:ext cx="925342" cy="925342"/>
      </dsp:txXfrm>
    </dsp:sp>
    <dsp:sp modelId="{5AC6C125-5E07-4EC7-986B-B6FE87F5A08B}">
      <dsp:nvSpPr>
        <dsp:cNvPr id="0" name=""/>
        <dsp:cNvSpPr/>
      </dsp:nvSpPr>
      <dsp:spPr>
        <a:xfrm rot="3240000">
          <a:off x="2843676" y="2545426"/>
          <a:ext cx="231077"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857964" y="2594409"/>
        <a:ext cx="161754" cy="231075"/>
      </dsp:txXfrm>
    </dsp:sp>
    <dsp:sp modelId="{B2DA910C-C486-4F95-BC0D-91C430485EC0}">
      <dsp:nvSpPr>
        <dsp:cNvPr id="0" name=""/>
        <dsp:cNvSpPr/>
      </dsp:nvSpPr>
      <dsp:spPr>
        <a:xfrm>
          <a:off x="2791610" y="2814483"/>
          <a:ext cx="1350419" cy="1244328"/>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fr-FR" sz="1200" b="1" kern="1200" dirty="0">
              <a:solidFill>
                <a:srgbClr val="000066"/>
              </a:solidFill>
            </a:rPr>
            <a:t>Autres agences de l'UE</a:t>
          </a:r>
        </a:p>
      </dsp:txBody>
      <dsp:txXfrm>
        <a:off x="2989374" y="2996711"/>
        <a:ext cx="954891" cy="879872"/>
      </dsp:txXfrm>
    </dsp:sp>
    <dsp:sp modelId="{BDD418B5-CCEA-4AF6-8AFC-88A96F51BEF3}">
      <dsp:nvSpPr>
        <dsp:cNvPr id="0" name=""/>
        <dsp:cNvSpPr/>
      </dsp:nvSpPr>
      <dsp:spPr>
        <a:xfrm rot="7560000">
          <a:off x="2004272" y="2539437"/>
          <a:ext cx="222987"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rot="10800000">
        <a:off x="2057380" y="2589402"/>
        <a:ext cx="156091" cy="231075"/>
      </dsp:txXfrm>
    </dsp:sp>
    <dsp:sp modelId="{CC55CCED-4F09-474F-A3F0-074ACC8D1878}">
      <dsp:nvSpPr>
        <dsp:cNvPr id="0" name=""/>
        <dsp:cNvSpPr/>
      </dsp:nvSpPr>
      <dsp:spPr>
        <a:xfrm>
          <a:off x="949493" y="2782331"/>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rgbClr val="000066"/>
              </a:solidFill>
            </a:rPr>
            <a:t>ECDC</a:t>
          </a:r>
        </a:p>
      </dsp:txBody>
      <dsp:txXfrm>
        <a:off x="1141138" y="2973976"/>
        <a:ext cx="925342" cy="925342"/>
      </dsp:txXfrm>
    </dsp:sp>
    <dsp:sp modelId="{6F43FF8E-801D-414B-9579-D32E5CF3520C}">
      <dsp:nvSpPr>
        <dsp:cNvPr id="0" name=""/>
        <dsp:cNvSpPr/>
      </dsp:nvSpPr>
      <dsp:spPr>
        <a:xfrm rot="11880000">
          <a:off x="1744977" y="1741407"/>
          <a:ext cx="222987"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GB" sz="1500" kern="1200"/>
        </a:p>
      </dsp:txBody>
      <dsp:txXfrm rot="10800000">
        <a:off x="1810236" y="1828768"/>
        <a:ext cx="156091" cy="231075"/>
      </dsp:txXfrm>
    </dsp:sp>
    <dsp:sp modelId="{3F90B87B-81A0-475B-AB2B-8FFC920B4181}">
      <dsp:nvSpPr>
        <dsp:cNvPr id="0" name=""/>
        <dsp:cNvSpPr/>
      </dsp:nvSpPr>
      <dsp:spPr>
        <a:xfrm>
          <a:off x="373791" y="1010502"/>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b="1" kern="1200" dirty="0">
              <a:solidFill>
                <a:srgbClr val="000066"/>
              </a:solidFill>
            </a:rPr>
            <a:t>Commission</a:t>
          </a:r>
        </a:p>
        <a:p>
          <a:pPr marL="0" lvl="0" indent="0" algn="ctr" defTabSz="488950">
            <a:lnSpc>
              <a:spcPct val="90000"/>
            </a:lnSpc>
            <a:spcBef>
              <a:spcPct val="0"/>
            </a:spcBef>
            <a:spcAft>
              <a:spcPct val="35000"/>
            </a:spcAft>
            <a:buNone/>
          </a:pPr>
          <a:r>
            <a:rPr lang="fr-FR" sz="1100" b="1" kern="1200" dirty="0">
              <a:solidFill>
                <a:srgbClr val="000066"/>
              </a:solidFill>
            </a:rPr>
            <a:t> européenne</a:t>
          </a:r>
        </a:p>
      </dsp:txBody>
      <dsp:txXfrm>
        <a:off x="565436" y="1202147"/>
        <a:ext cx="925342" cy="92534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D4822-82DC-463C-AA66-FAF41C135A0A}">
      <dsp:nvSpPr>
        <dsp:cNvPr id="0" name=""/>
        <dsp:cNvSpPr/>
      </dsp:nvSpPr>
      <dsp:spPr>
        <a:xfrm>
          <a:off x="2412915" y="1758762"/>
          <a:ext cx="1049919" cy="1049919"/>
        </a:xfrm>
        <a:prstGeom prst="ellipse">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fr-FR" sz="1300" b="1" kern="1200">
              <a:solidFill>
                <a:schemeClr val="bg1"/>
              </a:solidFill>
            </a:rPr>
            <a:t>EpiPulse</a:t>
          </a:r>
        </a:p>
      </dsp:txBody>
      <dsp:txXfrm>
        <a:off x="2566672" y="1912519"/>
        <a:ext cx="742405" cy="742405"/>
      </dsp:txXfrm>
    </dsp:sp>
    <dsp:sp modelId="{D79FD197-5886-469B-BDF5-24ADF13F755F}">
      <dsp:nvSpPr>
        <dsp:cNvPr id="0" name=""/>
        <dsp:cNvSpPr/>
      </dsp:nvSpPr>
      <dsp:spPr>
        <a:xfrm rot="16200000">
          <a:off x="2790530" y="1285110"/>
          <a:ext cx="294688"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834733" y="1410907"/>
        <a:ext cx="206282" cy="244780"/>
      </dsp:txXfrm>
    </dsp:sp>
    <dsp:sp modelId="{A42BC0E4-2BFE-4BDC-8B88-887CF2CE0ED5}">
      <dsp:nvSpPr>
        <dsp:cNvPr id="0" name=""/>
        <dsp:cNvSpPr/>
      </dsp:nvSpPr>
      <dsp:spPr>
        <a:xfrm>
          <a:off x="2337920" y="2838"/>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b="1" kern="1200">
              <a:solidFill>
                <a:srgbClr val="004000"/>
              </a:solidFill>
              <a:latin typeface="Calibri" panose="020F0502020204030204" pitchFamily="34" charset="0"/>
            </a:rPr>
            <a:t>EM</a:t>
          </a:r>
        </a:p>
      </dsp:txBody>
      <dsp:txXfrm>
        <a:off x="2513642" y="178560"/>
        <a:ext cx="848464" cy="848464"/>
      </dsp:txXfrm>
    </dsp:sp>
    <dsp:sp modelId="{9B16A647-421A-4510-946F-F3BE50B5CA53}">
      <dsp:nvSpPr>
        <dsp:cNvPr id="0" name=""/>
        <dsp:cNvSpPr/>
      </dsp:nvSpPr>
      <dsp:spPr>
        <a:xfrm rot="19800000">
          <a:off x="3478698" y="1682424"/>
          <a:ext cx="294688"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3484620" y="1786120"/>
        <a:ext cx="206282" cy="244780"/>
      </dsp:txXfrm>
    </dsp:sp>
    <dsp:sp modelId="{086D9456-31C0-4A80-9C64-518FF925E83E}">
      <dsp:nvSpPr>
        <dsp:cNvPr id="0" name=""/>
        <dsp:cNvSpPr/>
      </dsp:nvSpPr>
      <dsp:spPr>
        <a:xfrm>
          <a:off x="3793648" y="84330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b="1" kern="1200">
              <a:solidFill>
                <a:srgbClr val="004000"/>
              </a:solidFill>
              <a:latin typeface="Calibri" panose="020F0502020204030204" pitchFamily="34" charset="0"/>
            </a:rPr>
            <a:t>OMS</a:t>
          </a:r>
        </a:p>
      </dsp:txBody>
      <dsp:txXfrm>
        <a:off x="3969370" y="1019025"/>
        <a:ext cx="848464" cy="848464"/>
      </dsp:txXfrm>
    </dsp:sp>
    <dsp:sp modelId="{BDD418B5-CCEA-4AF6-8AFC-88A96F51BEF3}">
      <dsp:nvSpPr>
        <dsp:cNvPr id="0" name=""/>
        <dsp:cNvSpPr/>
      </dsp:nvSpPr>
      <dsp:spPr>
        <a:xfrm rot="1800000">
          <a:off x="3478698" y="2477051"/>
          <a:ext cx="294688"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3484620" y="2536544"/>
        <a:ext cx="206282" cy="244780"/>
      </dsp:txXfrm>
    </dsp:sp>
    <dsp:sp modelId="{CC55CCED-4F09-474F-A3F0-074ACC8D1878}">
      <dsp:nvSpPr>
        <dsp:cNvPr id="0" name=""/>
        <dsp:cNvSpPr/>
      </dsp:nvSpPr>
      <dsp:spPr>
        <a:xfrm>
          <a:off x="3793648" y="252423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b="1" kern="1200">
              <a:solidFill>
                <a:srgbClr val="004000"/>
              </a:solidFill>
              <a:latin typeface="Calibri" panose="020F0502020204030204" pitchFamily="34" charset="0"/>
            </a:rPr>
            <a:t>ECDC</a:t>
          </a:r>
        </a:p>
      </dsp:txBody>
      <dsp:txXfrm>
        <a:off x="3969370" y="2699955"/>
        <a:ext cx="848464" cy="848464"/>
      </dsp:txXfrm>
    </dsp:sp>
    <dsp:sp modelId="{6F43FF8E-801D-414B-9579-D32E5CF3520C}">
      <dsp:nvSpPr>
        <dsp:cNvPr id="0" name=""/>
        <dsp:cNvSpPr/>
      </dsp:nvSpPr>
      <dsp:spPr>
        <a:xfrm rot="5400000">
          <a:off x="2790530" y="2874365"/>
          <a:ext cx="294688"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834733" y="2911756"/>
        <a:ext cx="206282" cy="244780"/>
      </dsp:txXfrm>
    </dsp:sp>
    <dsp:sp modelId="{3F90B87B-81A0-475B-AB2B-8FFC920B4181}">
      <dsp:nvSpPr>
        <dsp:cNvPr id="0" name=""/>
        <dsp:cNvSpPr/>
      </dsp:nvSpPr>
      <dsp:spPr>
        <a:xfrm>
          <a:off x="2337920" y="3364698"/>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b="1" kern="1200">
              <a:solidFill>
                <a:srgbClr val="004000"/>
              </a:solidFill>
              <a:latin typeface="Calibri" panose="020F0502020204030204" pitchFamily="34" charset="0"/>
            </a:rPr>
            <a:t>CE</a:t>
          </a:r>
        </a:p>
      </dsp:txBody>
      <dsp:txXfrm>
        <a:off x="2513642" y="3540420"/>
        <a:ext cx="848464" cy="848464"/>
      </dsp:txXfrm>
    </dsp:sp>
    <dsp:sp modelId="{50FCDD8F-D46C-440A-A893-FCF57283F5BA}">
      <dsp:nvSpPr>
        <dsp:cNvPr id="0" name=""/>
        <dsp:cNvSpPr/>
      </dsp:nvSpPr>
      <dsp:spPr>
        <a:xfrm rot="9000000">
          <a:off x="2135012" y="2465493"/>
          <a:ext cx="269427" cy="407968"/>
        </a:xfrm>
        <a:prstGeom prst="rightArrow">
          <a:avLst>
            <a:gd name="adj1" fmla="val 60000"/>
            <a:gd name="adj2" fmla="val 50000"/>
          </a:avLst>
        </a:prstGeom>
        <a:solidFill>
          <a:schemeClr val="accent5">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2210426" y="2526880"/>
        <a:ext cx="188599" cy="244780"/>
      </dsp:txXfrm>
    </dsp:sp>
    <dsp:sp modelId="{90DA8C95-D1D4-4A09-8EC7-A270A7406FFF}">
      <dsp:nvSpPr>
        <dsp:cNvPr id="0" name=""/>
        <dsp:cNvSpPr/>
      </dsp:nvSpPr>
      <dsp:spPr>
        <a:xfrm>
          <a:off x="815927" y="2524233"/>
          <a:ext cx="133243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150000"/>
            </a:lnSpc>
            <a:spcBef>
              <a:spcPct val="0"/>
            </a:spcBef>
            <a:spcAft>
              <a:spcPct val="35000"/>
            </a:spcAft>
            <a:buNone/>
          </a:pPr>
          <a:r>
            <a:rPr lang="fr-FR" sz="1000" b="1" kern="1200" dirty="0">
              <a:solidFill>
                <a:srgbClr val="004000"/>
              </a:solidFill>
              <a:latin typeface="Calibri" panose="020F0502020204030204" pitchFamily="34" charset="0"/>
              <a:ea typeface="+mn-ea"/>
              <a:cs typeface="+mn-cs"/>
            </a:rPr>
            <a:t>Pays supplémentaires</a:t>
          </a:r>
        </a:p>
      </dsp:txBody>
      <dsp:txXfrm>
        <a:off x="1011058" y="2699955"/>
        <a:ext cx="942176" cy="848464"/>
      </dsp:txXfrm>
    </dsp:sp>
    <dsp:sp modelId="{080E7D8C-9F57-48A7-B747-172616ED3069}">
      <dsp:nvSpPr>
        <dsp:cNvPr id="0" name=""/>
        <dsp:cNvSpPr/>
      </dsp:nvSpPr>
      <dsp:spPr>
        <a:xfrm rot="12600000">
          <a:off x="2102363" y="1682424"/>
          <a:ext cx="294688" cy="407968"/>
        </a:xfrm>
        <a:prstGeom prst="rightArrow">
          <a:avLst>
            <a:gd name="adj1" fmla="val 60000"/>
            <a:gd name="adj2" fmla="val 50000"/>
          </a:avLst>
        </a:prstGeom>
        <a:solidFill>
          <a:schemeClr val="accent5">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2184847" y="1786120"/>
        <a:ext cx="206282" cy="244780"/>
      </dsp:txXfrm>
    </dsp:sp>
    <dsp:sp modelId="{753977C5-3813-4A59-BC42-E8E7DBF6A2BA}">
      <dsp:nvSpPr>
        <dsp:cNvPr id="0" name=""/>
        <dsp:cNvSpPr/>
      </dsp:nvSpPr>
      <dsp:spPr>
        <a:xfrm>
          <a:off x="882192" y="84330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fr-FR" sz="1100" b="1" u="none" kern="1200">
              <a:solidFill>
                <a:srgbClr val="004000"/>
              </a:solidFill>
              <a:latin typeface="Calibri" panose="020F0502020204030204" pitchFamily="34" charset="0"/>
            </a:rPr>
            <a:t>Autres organisations</a:t>
          </a:r>
        </a:p>
      </dsp:txBody>
      <dsp:txXfrm>
        <a:off x="1057914" y="1019025"/>
        <a:ext cx="848464" cy="8484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fr-FR" sz="1800" b="1" kern="1200">
              <a:solidFill>
                <a:schemeClr val="tx1"/>
              </a:solidFill>
            </a:rPr>
            <a:t>Sources de la veille épidémiologique</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indicateurs (SFI)</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ts val="1800"/>
            </a:lnSpc>
            <a:spcBef>
              <a:spcPct val="0"/>
            </a:spcBef>
            <a:spcAft>
              <a:spcPct val="35000"/>
            </a:spcAft>
            <a:buNone/>
          </a:pPr>
          <a:r>
            <a:rPr lang="fr-FR" sz="1600" b="1" kern="1200" dirty="0">
              <a:solidFill>
                <a:prstClr val="black"/>
              </a:solidFill>
              <a:latin typeface="Tahoma"/>
              <a:ea typeface="+mn-ea"/>
              <a:cs typeface="+mn-cs"/>
            </a:rPr>
            <a:t>Systèmes de surveillance nationaux/ régionaux </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Surveillance fondée sur les événements (SFE)</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publiques officielles </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Sources informelles</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Agrégateurs de contenu web</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Modérés </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Automatiques </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a:solidFill>
                <a:schemeClr val="tx1"/>
              </a:solidFill>
            </a:rPr>
            <a:t>Réseaux sociaux</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manuelle </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100000"/>
            </a:lnSpc>
            <a:spcBef>
              <a:spcPct val="0"/>
            </a:spcBef>
            <a:spcAft>
              <a:spcPts val="0"/>
            </a:spcAft>
            <a:buNone/>
          </a:pPr>
          <a:r>
            <a:rPr lang="fr-FR" sz="1600" kern="1200">
              <a:solidFill>
                <a:schemeClr val="tx1"/>
              </a:solidFill>
            </a:rPr>
            <a:t>Surveillance automatisée</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b="1" kern="1200">
              <a:solidFill>
                <a:schemeClr val="tx1"/>
              </a:solidFill>
            </a:rPr>
            <a:t>Plateformes à accès restreint</a:t>
          </a:r>
        </a:p>
      </dsp:txBody>
      <dsp:txXfrm>
        <a:off x="2355412" y="1892541"/>
        <a:ext cx="1847101" cy="84431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hdr" sz="quarter"/>
          </p:nvPr>
        </p:nvSpPr>
        <p:spPr bwMode="auto">
          <a:xfrm>
            <a:off x="0"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l">
              <a:lnSpc>
                <a:spcPct val="100000"/>
              </a:lnSpc>
              <a:spcBef>
                <a:spcPct val="0"/>
              </a:spcBef>
              <a:defRPr u="none">
                <a:latin typeface="Arial" charset="0"/>
              </a:defRPr>
            </a:lvl1pPr>
          </a:lstStyle>
          <a:p>
            <a:pPr>
              <a:defRPr/>
            </a:pPr>
            <a:endParaRPr lang="it-IT"/>
          </a:p>
        </p:txBody>
      </p:sp>
      <p:sp>
        <p:nvSpPr>
          <p:cNvPr id="174083" name="Rectangle 3"/>
          <p:cNvSpPr>
            <a:spLocks noGrp="1" noChangeArrowheads="1"/>
          </p:cNvSpPr>
          <p:nvPr>
            <p:ph type="dt" sz="quarter" idx="1"/>
          </p:nvPr>
        </p:nvSpPr>
        <p:spPr bwMode="auto">
          <a:xfrm>
            <a:off x="3850907"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174084" name="Rectangle 4"/>
          <p:cNvSpPr>
            <a:spLocks noGrp="1" noChangeArrowheads="1"/>
          </p:cNvSpPr>
          <p:nvPr>
            <p:ph type="ftr" sz="quarter" idx="2"/>
          </p:nvPr>
        </p:nvSpPr>
        <p:spPr bwMode="auto">
          <a:xfrm>
            <a:off x="0"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l">
              <a:lnSpc>
                <a:spcPct val="100000"/>
              </a:lnSpc>
              <a:spcBef>
                <a:spcPct val="0"/>
              </a:spcBef>
              <a:defRPr u="none">
                <a:latin typeface="Arial" charset="0"/>
              </a:defRPr>
            </a:lvl1pPr>
          </a:lstStyle>
          <a:p>
            <a:pPr>
              <a:defRPr/>
            </a:pPr>
            <a:endParaRPr lang="it-IT"/>
          </a:p>
        </p:txBody>
      </p:sp>
      <p:sp>
        <p:nvSpPr>
          <p:cNvPr id="174085" name="Rectangle 5"/>
          <p:cNvSpPr>
            <a:spLocks noGrp="1" noChangeArrowheads="1"/>
          </p:cNvSpPr>
          <p:nvPr>
            <p:ph type="sldNum" sz="quarter" idx="3"/>
          </p:nvPr>
        </p:nvSpPr>
        <p:spPr bwMode="auto">
          <a:xfrm>
            <a:off x="3850907"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a:lnSpc>
                <a:spcPct val="100000"/>
              </a:lnSpc>
              <a:spcBef>
                <a:spcPct val="0"/>
              </a:spcBef>
              <a:defRPr u="none">
                <a:latin typeface="Arial" charset="0"/>
              </a:defRPr>
            </a:lvl1pPr>
          </a:lstStyle>
          <a:p>
            <a:pPr>
              <a:defRPr/>
            </a:pPr>
            <a:fld id="{E5F18FF9-29BD-4535-B5C9-375A218A0C70}" type="slidenum">
              <a:rPr lang="it-IT"/>
              <a:pPr>
                <a:defRPr/>
              </a:pPr>
              <a:t>‹#›</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l">
              <a:lnSpc>
                <a:spcPct val="100000"/>
              </a:lnSpc>
              <a:spcBef>
                <a:spcPct val="0"/>
              </a:spcBef>
              <a:defRPr u="none">
                <a:latin typeface="Arial" charset="0"/>
              </a:defRPr>
            </a:lvl1pPr>
          </a:lstStyle>
          <a:p>
            <a:pPr>
              <a:defRPr/>
            </a:pPr>
            <a:endParaRPr lang="it-IT"/>
          </a:p>
        </p:txBody>
      </p:sp>
      <p:sp>
        <p:nvSpPr>
          <p:cNvPr id="61443" name="Rectangle 3"/>
          <p:cNvSpPr>
            <a:spLocks noGrp="1" noChangeArrowheads="1"/>
          </p:cNvSpPr>
          <p:nvPr>
            <p:ph type="dt" idx="1"/>
          </p:nvPr>
        </p:nvSpPr>
        <p:spPr bwMode="auto">
          <a:xfrm>
            <a:off x="3850907"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25604" name="Rectangle 4"/>
          <p:cNvSpPr>
            <a:spLocks noGrp="1" noRot="1" noChangeAspect="1" noChangeArrowheads="1" noTextEdit="1"/>
          </p:cNvSpPr>
          <p:nvPr>
            <p:ph type="sldImg" idx="2"/>
          </p:nvPr>
        </p:nvSpPr>
        <p:spPr bwMode="auto">
          <a:xfrm>
            <a:off x="468313" y="744538"/>
            <a:ext cx="5862637" cy="3722687"/>
          </a:xfrm>
          <a:prstGeom prst="rect">
            <a:avLst/>
          </a:prstGeom>
          <a:noFill/>
          <a:ln w="9525">
            <a:solidFill>
              <a:srgbClr val="000000"/>
            </a:solidFill>
            <a:miter lim="800000"/>
            <a:headEnd/>
            <a:tailEnd/>
          </a:ln>
        </p:spPr>
      </p:sp>
      <p:sp>
        <p:nvSpPr>
          <p:cNvPr id="61445" name="Rectangle 5"/>
          <p:cNvSpPr>
            <a:spLocks noGrp="1" noChangeArrowheads="1"/>
          </p:cNvSpPr>
          <p:nvPr>
            <p:ph type="body" sz="quarter" idx="3"/>
          </p:nvPr>
        </p:nvSpPr>
        <p:spPr bwMode="auto">
          <a:xfrm>
            <a:off x="679293" y="4715788"/>
            <a:ext cx="5439089" cy="446667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1446" name="Rectangle 6"/>
          <p:cNvSpPr>
            <a:spLocks noGrp="1" noChangeArrowheads="1"/>
          </p:cNvSpPr>
          <p:nvPr>
            <p:ph type="ftr" sz="quarter" idx="4"/>
          </p:nvPr>
        </p:nvSpPr>
        <p:spPr bwMode="auto">
          <a:xfrm>
            <a:off x="0"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l">
              <a:lnSpc>
                <a:spcPct val="100000"/>
              </a:lnSpc>
              <a:spcBef>
                <a:spcPct val="0"/>
              </a:spcBef>
              <a:defRPr u="none">
                <a:latin typeface="Arial" charset="0"/>
              </a:defRPr>
            </a:lvl1pPr>
          </a:lstStyle>
          <a:p>
            <a:pPr>
              <a:defRPr/>
            </a:pPr>
            <a:endParaRPr lang="it-IT"/>
          </a:p>
        </p:txBody>
      </p:sp>
      <p:sp>
        <p:nvSpPr>
          <p:cNvPr id="61447" name="Rectangle 7"/>
          <p:cNvSpPr>
            <a:spLocks noGrp="1" noChangeArrowheads="1"/>
          </p:cNvSpPr>
          <p:nvPr>
            <p:ph type="sldNum" sz="quarter" idx="5"/>
          </p:nvPr>
        </p:nvSpPr>
        <p:spPr bwMode="auto">
          <a:xfrm>
            <a:off x="3850907"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a:lnSpc>
                <a:spcPct val="100000"/>
              </a:lnSpc>
              <a:spcBef>
                <a:spcPct val="0"/>
              </a:spcBef>
              <a:defRPr u="none">
                <a:latin typeface="Arial" charset="0"/>
              </a:defRPr>
            </a:lvl1pPr>
          </a:lstStyle>
          <a:p>
            <a:pPr>
              <a:defRPr/>
            </a:pPr>
            <a:fld id="{0FC31188-EB0F-41C4-A4E2-ADE25AA12F0C}" type="slidenum">
              <a:rPr lang="it-IT"/>
              <a:pPr>
                <a:defRPr/>
              </a:pPr>
              <a:t>‹#›</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cdc.europa.eu/en/infectious-diseases-public-health/surveillance-and-disease-data/diseases-and-special-health-issue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promedmail.org/" TargetMode="External"/><Relationship Id="rId2" Type="http://schemas.openxmlformats.org/officeDocument/2006/relationships/slide" Target="../slides/slide39.xml"/><Relationship Id="rId1" Type="http://schemas.openxmlformats.org/officeDocument/2006/relationships/notesMaster" Target="../notesMasters/notesMaster1.xml"/><Relationship Id="rId5" Type="http://schemas.openxmlformats.org/officeDocument/2006/relationships/hyperlink" Target="http://gphin.canada.ca/" TargetMode="External"/><Relationship Id="rId4" Type="http://schemas.openxmlformats.org/officeDocument/2006/relationships/hyperlink" Target="https://www.healthmap.org/en/"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egnaposto immagine diapositiva 1"/>
          <p:cNvSpPr>
            <a:spLocks noGrp="1" noRot="1" noChangeAspect="1" noTextEdit="1"/>
          </p:cNvSpPr>
          <p:nvPr>
            <p:ph type="sldImg"/>
          </p:nvPr>
        </p:nvSpPr>
        <p:spPr>
          <a:ln/>
        </p:spPr>
      </p:sp>
      <p:sp>
        <p:nvSpPr>
          <p:cNvPr id="26627" name="Segnaposto note 2"/>
          <p:cNvSpPr>
            <a:spLocks noGrp="1"/>
          </p:cNvSpPr>
          <p:nvPr>
            <p:ph type="body" idx="1"/>
          </p:nvPr>
        </p:nvSpPr>
        <p:spPr>
          <a:noFill/>
          <a:ln/>
        </p:spPr>
        <p:txBody>
          <a:bodyPr/>
          <a:lstStyle/>
          <a:p>
            <a:endParaRPr lang="it-IT" b="1" dirty="0"/>
          </a:p>
        </p:txBody>
      </p:sp>
      <p:sp>
        <p:nvSpPr>
          <p:cNvPr id="26628" name="Segnaposto numero diapositiva 3"/>
          <p:cNvSpPr>
            <a:spLocks noGrp="1"/>
          </p:cNvSpPr>
          <p:nvPr>
            <p:ph type="sldNum" sz="quarter" idx="5"/>
          </p:nvPr>
        </p:nvSpPr>
        <p:spPr>
          <a:noFill/>
        </p:spPr>
        <p:txBody>
          <a:bodyPr/>
          <a:lstStyle/>
          <a:p>
            <a:fld id="{54D69AFB-8D47-4EB5-B652-9EE217EAE72C}" type="slidenum">
              <a:rPr lang="it-IT" smtClean="0"/>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a:t>Le système de surveillance fondée sur les indicateurs utilisé au niveau européen est le Système européen de surveillance, baptisé «TESSy». </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10</a:t>
            </a:fld>
            <a:endParaRPr lang="it-IT"/>
          </a:p>
        </p:txBody>
      </p:sp>
    </p:spTree>
    <p:extLst>
      <p:ext uri="{BB962C8B-B14F-4D97-AF65-F5344CB8AC3E}">
        <p14:creationId xmlns:p14="http://schemas.microsoft.com/office/powerpoint/2010/main" val="2646485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fr-FR" sz="1200">
                <a:solidFill>
                  <a:schemeClr val="tx1"/>
                </a:solidFill>
                <a:latin typeface="Arial" charset="0"/>
                <a:ea typeface="+mn-ea"/>
                <a:cs typeface="+mn-cs"/>
              </a:rPr>
              <a:t>Le Système européen de surveillance (TESSy) recueille, analyse et diffuse les données de surveillance relatives à </a:t>
            </a:r>
            <a:r>
              <a:rPr lang="fr-FR" sz="1200">
                <a:solidFill>
                  <a:schemeClr val="tx1"/>
                </a:solidFill>
                <a:latin typeface="Arial" charset="0"/>
                <a:ea typeface="+mn-ea"/>
                <a:cs typeface="+mn-cs"/>
                <a:hlinkClick r:id="rId3">
                  <a:extLst>
                    <a:ext uri="{A12FA001-AC4F-418D-AE19-62706E023703}">
                      <ahyp:hlinkClr xmlns:ahyp="http://schemas.microsoft.com/office/drawing/2018/hyperlinkcolor" val="tx"/>
                    </a:ext>
                  </a:extLst>
                </a:hlinkClick>
              </a:rPr>
              <a:t>56 maladies contagieuses et aux problèmes médicaux qui y sont spécifiquement liés</a:t>
            </a:r>
            <a:r>
              <a:rPr lang="fr-FR" sz="1200">
                <a:solidFill>
                  <a:schemeClr val="tx1"/>
                </a:solidFill>
                <a:latin typeface="Arial" charset="0"/>
                <a:ea typeface="+mn-ea"/>
                <a:cs typeface="+mn-cs"/>
              </a:rPr>
              <a:t>.</a:t>
            </a:r>
          </a:p>
          <a:p>
            <a:r>
              <a:rPr lang="fr-FR" sz="1200">
                <a:solidFill>
                  <a:schemeClr val="tx1"/>
                </a:solidFill>
                <a:latin typeface="Arial" charset="0"/>
                <a:ea typeface="+mn-ea"/>
                <a:cs typeface="+mn-cs"/>
              </a:rPr>
              <a:t>Ces données sont émises par l’ensemble des États membres de l’UE ainsi que l’Islande et la Norvège. Elles sont ensuite mises à disposition des autres États membres, de l’OMS et des agences européennes. </a:t>
            </a:r>
          </a:p>
          <a:p>
            <a:endParaRPr lang="en-GB" sz="1200" kern="1200" dirty="0">
              <a:solidFill>
                <a:schemeClr val="tx1"/>
              </a:solidFill>
              <a:latin typeface="Arial" charset="0"/>
              <a:ea typeface="+mn-ea"/>
              <a:cs typeface="+mn-cs"/>
            </a:endParaRPr>
          </a:p>
          <a:p>
            <a:r>
              <a:rPr lang="fr-FR" sz="1200">
                <a:solidFill>
                  <a:schemeClr val="tx1"/>
                </a:solidFill>
                <a:latin typeface="Arial" charset="0"/>
                <a:ea typeface="+mn-ea"/>
                <a:cs typeface="+mn-cs"/>
              </a:rPr>
              <a:t>Comment utilisons-nous les données du TESSy dans le cadre de nos activités de veille épidémiologique?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1833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fr-FR"/>
              <a:t>La détection des cas de fièvre de West Nile donne un exemple typique de la manière dont les informations peuvent être extraites de TESSy et incluses aux activités de veille épidémiologique pendant la saison de propagation du virus.</a:t>
            </a:r>
          </a:p>
          <a:p>
            <a:r>
              <a:rPr lang="fr-FR"/>
              <a:t>Sur l’illustration de cette diapositive, en bas à gauche, on peut voir que les cas de West Nile sont détectés soit au niveau régional, soit national. Ces cas sont ensuite signalés dans TESSy par les États membres, ce qui permet de produire des cartes incluses à la VS. Ces cartes sont actualisées toutes les semaines pendant la saison de propagation, de juin à novembre. Ce rapport est essentiel pour aider les autorités responsables de la sécurité du sang dans le cadre des directives UE sur le sang.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9105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Alors, où trouver des informations pour l’étape de la détection? </a:t>
            </a:r>
          </a:p>
          <a:p>
            <a:endParaRPr lang="en-GB" dirty="0"/>
          </a:p>
          <a:p>
            <a:r>
              <a:rPr lang="fr-FR"/>
              <a:t>Il existe quatre principales familles de sources: </a:t>
            </a:r>
          </a:p>
          <a:p>
            <a:endParaRPr lang="en-GB" dirty="0"/>
          </a:p>
          <a:p>
            <a:pPr marL="171450" indent="-171450">
              <a:buFont typeface="Arial" panose="020B0604020202020204" pitchFamily="34" charset="0"/>
              <a:buChar char="‒"/>
            </a:pPr>
            <a:r>
              <a:rPr lang="fr-FR"/>
              <a:t>Les plateformes à accès restreint</a:t>
            </a:r>
          </a:p>
          <a:p>
            <a:pPr marL="171450" indent="-171450">
              <a:buFont typeface="Arial" panose="020B0604020202020204" pitchFamily="34" charset="0"/>
              <a:buChar char="‒"/>
            </a:pPr>
            <a:r>
              <a:rPr lang="fr-FR"/>
              <a:t>Les sources publiques officielles</a:t>
            </a:r>
          </a:p>
          <a:p>
            <a:pPr marL="171450" indent="-171450">
              <a:buFont typeface="Arial" panose="020B0604020202020204" pitchFamily="34" charset="0"/>
              <a:buChar char="‒"/>
            </a:pPr>
            <a:r>
              <a:rPr lang="fr-FR"/>
              <a:t>Les sources informelles</a:t>
            </a:r>
          </a:p>
          <a:p>
            <a:pPr marL="171450" indent="-171450">
              <a:buFont typeface="Arial" panose="020B0604020202020204" pitchFamily="34" charset="0"/>
              <a:buChar char="‒"/>
            </a:pPr>
            <a:r>
              <a:rPr lang="fr-FR"/>
              <a:t>Les systèmes de surveillance nationaux ou régionaux</a:t>
            </a:r>
          </a:p>
          <a:p>
            <a:endParaRPr lang="en-GB" dirty="0"/>
          </a:p>
          <a:p>
            <a:r>
              <a:rPr lang="fr-FR"/>
              <a:t>Nous allons maintenant décrire chacune d’entre elles.</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18672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Nous allons maintenant décrire les </a:t>
            </a:r>
            <a:r>
              <a:rPr lang="fr-FR" dirty="0" err="1"/>
              <a:t>plateformes</a:t>
            </a:r>
            <a:r>
              <a:rPr lang="fr-FR" dirty="0"/>
              <a:t> à accès restreint qui font partie des sources pour la surveillance fondée sur les événements.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655374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b="0"/>
              <a:t>Au niveau européen, il existe quatre plateformes à accès restreint principales: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Système d’alerte précoce et de réponse (SAPR)</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Event Information Site (Site d'informations sur les événements, EIS) de l’OMS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EpiPulse et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a:t>Système d’alerte rapide pour les denrées alimentaires et les aliments pour animaux (RASFF)</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b="0"/>
              <a:t>Nous allons maintenant décrire chacune de ces plateformes.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4792695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 Système d'alerte précoce et de réaction est une plateforme à accès restreint, accessible par la Commission européenne, les États membres de l’UE, l’OMS, l’ECDC et les autres agences européennes. </a:t>
            </a:r>
          </a:p>
          <a:p>
            <a:endParaRPr lang="en-GB" dirty="0"/>
          </a:p>
          <a:p>
            <a:r>
              <a:rPr lang="fr-FR"/>
              <a:t>Ce système sécurisé permet un contact permanent entre la Commission européenne et les autorités nationales compétentes, afin d’alerter, d’évaluer les risques pour la santé publique et de déterminer les mesures potentiellement nécessaires pour protéger la santé publique. </a:t>
            </a:r>
          </a:p>
          <a:p>
            <a:endParaRPr lang="en-GB" dirty="0"/>
          </a:p>
          <a:p>
            <a:r>
              <a:rPr lang="fr-FR"/>
              <a:t>Ce système a été créé en 1998 et appartient à la Commission européenne, DG Santé. Toutefois, la plateforme est gérée par l’ECDC depuis 2005. </a:t>
            </a:r>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16</a:t>
            </a:fld>
            <a:endParaRPr lang="it-IT"/>
          </a:p>
        </p:txBody>
      </p:sp>
    </p:spTree>
    <p:extLst>
      <p:ext uri="{BB962C8B-B14F-4D97-AF65-F5344CB8AC3E}">
        <p14:creationId xmlns:p14="http://schemas.microsoft.com/office/powerpoint/2010/main" val="4129028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L’EWRS englobe les menaces biologiques, mais aussi chimiques et environnementales. </a:t>
            </a:r>
          </a:p>
          <a:p>
            <a:r>
              <a:rPr lang="fr-FR"/>
              <a:t>Les menaces biologiques correspondent aux maladies contagieuses, mais aussi aux autres agents biologiques néfastes qui ne sont pas liés à ces maladies. </a:t>
            </a:r>
          </a:p>
          <a:p>
            <a:r>
              <a:rPr lang="fr-FR"/>
              <a:t>Les menaces chimiques et environnementales comprennent, par exemple, les canicules et les éruptions volcaniques.</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17</a:t>
            </a:fld>
            <a:endParaRPr lang="it-IT"/>
          </a:p>
        </p:txBody>
      </p:sp>
    </p:spTree>
    <p:extLst>
      <p:ext uri="{BB962C8B-B14F-4D97-AF65-F5344CB8AC3E}">
        <p14:creationId xmlns:p14="http://schemas.microsoft.com/office/powerpoint/2010/main" val="1113836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a:solidFill>
                  <a:schemeClr val="tx1"/>
                </a:solidFill>
                <a:latin typeface="Arial" charset="0"/>
                <a:ea typeface="+mn-ea"/>
                <a:cs typeface="+mn-cs"/>
              </a:rPr>
              <a:t>Le site d’informations de l’OMS destiné aux points focaux nationaux RSI (Event Information Site, EIS) est un site web sécurisé à accès restreint, développé et géré par l’OMS en vue de partager rapidement des informations sur les événements de santé publique à l’échelle internationale. Il contient des rapports officiels, fiables et confirmés, relatifs aux événements de santé publique à l’échelle internationale; ces rapports sont mis à disposition des points focaux nationaux et d’autres acteurs. Pour en savoir plus sur la plateforme EIS, cliquez sur le lien [...]</a:t>
            </a:r>
          </a:p>
          <a:p>
            <a:endParaRPr lang="en-GB" sz="1200" b="0" i="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18</a:t>
            </a:fld>
            <a:endParaRPr lang="it-IT"/>
          </a:p>
        </p:txBody>
      </p:sp>
    </p:spTree>
    <p:extLst>
      <p:ext uri="{BB962C8B-B14F-4D97-AF65-F5344CB8AC3E}">
        <p14:creationId xmlns:p14="http://schemas.microsoft.com/office/powerpoint/2010/main" val="2395629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b="0" baseline="0"/>
              <a:t>L’ECDC a développé une nouvelle solution informatique pour favoriser ses activités de détection précoce et pour améliorer la coordination de la réponse entre les acteurs pertinents au niveau européen. Ce nouvel outil est nommé EpiPulse. Il offre de nouvelles fonctionnalités qui permettent une meilleure intégration et une meilleure interopérabilité entre tous les systèmes utilisés au niveau de l’UE pour les activités de veille épidémiologique. Il remplace les autres outils de l’ECDC (EPIS, TTT).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baseline="0"/>
              <a:t>Il permet la détection et la surveillance en temps réel grâce à des tableaux de bord dynamiques.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baseline="0"/>
              <a:t>Il facilite le partage des informations et le recueil des données.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baseline="0"/>
              <a:t>Il améliore la coopération entre les États membres et l’ECDC.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b="0" baseline="0"/>
              <a:t>Cet outil sera mis en service courant 2021.</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5472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811AA12E-B2E4-49BB-B911-F9334AD83618}" type="slidenum">
              <a:rPr lang="it-IT" smtClean="0"/>
              <a:pPr/>
              <a:t>2</a:t>
            </a:fld>
            <a:endParaRPr lang="it-IT"/>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algn="l">
              <a:lnSpc>
                <a:spcPct val="100000"/>
              </a:lnSpc>
              <a:spcBef>
                <a:spcPct val="0"/>
              </a:spcBef>
              <a:buFontTx/>
              <a:buNone/>
            </a:pPr>
            <a:r>
              <a:rPr lang="fr-FR" sz="1000">
                <a:solidFill>
                  <a:schemeClr val="tx1"/>
                </a:solidFill>
                <a:latin typeface="Arial" charset="0"/>
                <a:ea typeface="+mn-ea"/>
                <a:cs typeface="+mn-cs"/>
              </a:rPr>
              <a:t>Sujets abordés dans cette unité: Définition de la détection; Surveillance fondée sur les indicateurs (SFI), Surveillance fondée sur les événements (SFE), Sources de la veille épidémiologique</a:t>
            </a:r>
          </a:p>
          <a:p>
            <a:pPr marL="0" marR="0" indent="0" algn="l" defTabSz="914400" rtl="0" eaLnBrk="0" fontAlgn="base" latinLnBrk="0" hangingPunct="0">
              <a:lnSpc>
                <a:spcPct val="100000"/>
              </a:lnSpc>
              <a:spcBef>
                <a:spcPct val="0"/>
              </a:spcBef>
              <a:spcAft>
                <a:spcPct val="0"/>
              </a:spcAft>
              <a:buClrTx/>
              <a:buSzTx/>
              <a:buFontTx/>
              <a:buNone/>
              <a:tabLst/>
              <a:defRPr/>
            </a:pPr>
            <a:endParaRPr lang="it-IT" sz="1000" kern="1200" dirty="0">
              <a:solidFill>
                <a:schemeClr val="tx1"/>
              </a:solidFill>
              <a:latin typeface="Arial" charset="0"/>
              <a:ea typeface="+mn-ea"/>
              <a:cs typeface="+mn-cs"/>
            </a:endParaRPr>
          </a:p>
          <a:p>
            <a:pPr marL="0" marR="0" indent="0" algn="l" defTabSz="914400" rtl="0" eaLnBrk="0" fontAlgn="base" latinLnBrk="0" hangingPunct="0">
              <a:lnSpc>
                <a:spcPct val="100000"/>
              </a:lnSpc>
              <a:spcBef>
                <a:spcPct val="0"/>
              </a:spcBef>
              <a:spcAft>
                <a:spcPct val="0"/>
              </a:spcAft>
              <a:buClrTx/>
              <a:buSzTx/>
              <a:buFontTx/>
              <a:buNone/>
              <a:tabLst/>
              <a:defRPr/>
            </a:pPr>
            <a:r>
              <a:rPr lang="fr-FR" sz="1000">
                <a:solidFill>
                  <a:schemeClr val="tx1"/>
                </a:solidFill>
                <a:latin typeface="Arial" charset="0"/>
                <a:ea typeface="+mn-ea"/>
                <a:cs typeface="+mn-cs"/>
              </a:rPr>
              <a:t>En terminant cette unité, vous comprendrez ce qu’est la détection et quelles sont les principales sources utilisées. </a:t>
            </a:r>
          </a:p>
          <a:p>
            <a:pPr marL="0" marR="0" indent="0" algn="l" defTabSz="914400" rtl="0" eaLnBrk="0" fontAlgn="base" latinLnBrk="0" hangingPunct="0">
              <a:lnSpc>
                <a:spcPct val="100000"/>
              </a:lnSpc>
              <a:spcBef>
                <a:spcPct val="0"/>
              </a:spcBef>
              <a:spcAft>
                <a:spcPct val="0"/>
              </a:spcAft>
              <a:buClrTx/>
              <a:buSzTx/>
              <a:buFontTx/>
              <a:buNone/>
              <a:tabLst/>
              <a:defRPr/>
            </a:pPr>
            <a:r>
              <a:rPr lang="fr-FR" sz="1000">
                <a:solidFill>
                  <a:schemeClr val="tx1"/>
                </a:solidFill>
                <a:latin typeface="Arial" charset="0"/>
                <a:ea typeface="+mn-ea"/>
                <a:cs typeface="+mn-cs"/>
              </a:rPr>
              <a:t>Vous comprendrez la différence entre SFI et SFE, leurs avantages et leurs inconvénients. </a:t>
            </a:r>
          </a:p>
          <a:p>
            <a:pPr eaLnBrk="1" hangingPunct="1"/>
            <a:endParaRPr lang="it-IT" sz="1000" kern="1200" noProof="1">
              <a:solidFill>
                <a:schemeClr val="tx1"/>
              </a:solidFill>
              <a:latin typeface="Arial" charset="0"/>
              <a:ea typeface="+mn-ea"/>
              <a:cs typeface="+mn-cs"/>
            </a:endParaRPr>
          </a:p>
          <a:p>
            <a:pPr eaLnBrk="1" hangingPunct="1"/>
            <a:endParaRPr lang="it-IT" noProof="1">
              <a:solidFill>
                <a:srgbClr val="FF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Voici à quoi ressemblera la plateforme.</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20</a:t>
            </a:fld>
            <a:endParaRPr lang="it-IT"/>
          </a:p>
        </p:txBody>
      </p:sp>
    </p:spTree>
    <p:extLst>
      <p:ext uri="{BB962C8B-B14F-4D97-AF65-F5344CB8AC3E}">
        <p14:creationId xmlns:p14="http://schemas.microsoft.com/office/powerpoint/2010/main" val="1350040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auto">
              <a:lnSpc>
                <a:spcPct val="100000"/>
              </a:lnSpc>
              <a:spcBef>
                <a:spcPts val="0"/>
              </a:spcBef>
              <a:spcAft>
                <a:spcPts val="0"/>
              </a:spcAft>
            </a:pPr>
            <a:r>
              <a:rPr lang="fr-FR" sz="1200" u="none">
                <a:solidFill>
                  <a:srgbClr val="000000"/>
                </a:solidFill>
                <a:latin typeface="Tahoma"/>
              </a:rPr>
              <a:t>Tout État membre qui a accès au site de veille épidémiologique EpiPulse pourra publier des informations et créer des forums et événements.</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21</a:t>
            </a:fld>
            <a:endParaRPr lang="it-IT"/>
          </a:p>
        </p:txBody>
      </p:sp>
    </p:spTree>
    <p:extLst>
      <p:ext uri="{BB962C8B-B14F-4D97-AF65-F5344CB8AC3E}">
        <p14:creationId xmlns:p14="http://schemas.microsoft.com/office/powerpoint/2010/main" val="2214234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b="0" i="0">
                <a:solidFill>
                  <a:schemeClr val="tx1"/>
                </a:solidFill>
                <a:latin typeface="Arial" charset="0"/>
                <a:ea typeface="+mn-ea"/>
                <a:cs typeface="+mn-cs"/>
              </a:rPr>
              <a:t>Créé en 1979, le RASFF représente un outil clé pour: </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fr-FR" sz="1200" b="0" i="0">
                <a:solidFill>
                  <a:schemeClr val="tx1"/>
                </a:solidFill>
                <a:latin typeface="Arial" charset="0"/>
                <a:ea typeface="+mn-ea"/>
                <a:cs typeface="+mn-cs"/>
              </a:rPr>
              <a:t>Permettre le partage efficace d’informations lorsqu’un risque épidémiologique est détecté dans la chaîne alimentaire, ce qui peut par exemple entraîner le retrait de produits de la vente. </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fr-FR" sz="1200" b="0" i="0">
                <a:solidFill>
                  <a:schemeClr val="tx1"/>
                </a:solidFill>
                <a:latin typeface="Arial" charset="0"/>
                <a:ea typeface="+mn-ea"/>
                <a:cs typeface="+mn-cs"/>
              </a:rPr>
              <a:t>Assurer un service 24h/24, 7j/7 afin de garantir que les notifications urgentes soient envoyées et reçues par tous les acteurs pertinents, et qu'une réponse leur soit donnée.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22</a:t>
            </a:fld>
            <a:endParaRPr lang="it-IT"/>
          </a:p>
        </p:txBody>
      </p:sp>
    </p:spTree>
    <p:extLst>
      <p:ext uri="{BB962C8B-B14F-4D97-AF65-F5344CB8AC3E}">
        <p14:creationId xmlns:p14="http://schemas.microsoft.com/office/powerpoint/2010/main" val="152897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Voici à quoi ressemble la plateforme.  Elle contient des alertes, des informations et des évaluations des risques. </a:t>
            </a:r>
          </a:p>
          <a:p>
            <a:r>
              <a:rPr lang="fr-FR"/>
              <a:t>Il existe deux niveaux d’accès: une partie de la plateforme est ouverte au public, l’accès à l’autre partie est restreint. </a:t>
            </a:r>
          </a:p>
          <a:p>
            <a:r>
              <a:rPr lang="fr-FR"/>
              <a:t>La plateforme à accès restreint est ouverte aux États membres de l’UE, à la Norvège, au Liechtenstein, à l’Islande, à la Suisse, à la Commission européenne et à l’EFSA.</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23</a:t>
            </a:fld>
            <a:endParaRPr lang="it-IT"/>
          </a:p>
        </p:txBody>
      </p:sp>
    </p:spTree>
    <p:extLst>
      <p:ext uri="{BB962C8B-B14F-4D97-AF65-F5344CB8AC3E}">
        <p14:creationId xmlns:p14="http://schemas.microsoft.com/office/powerpoint/2010/main" val="3096585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403804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0" dirty="0"/>
              <a:t>Intéressons-nous à présent à la troisième famille de sources: les sources publiques officielles.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613387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lnSpc>
                <a:spcPct val="150000"/>
              </a:lnSpc>
            </a:pPr>
            <a:r>
              <a:rPr lang="fr-FR" b="0" dirty="0"/>
              <a:t>Les sources publiques officielles sont des sources libres d’accès qui fournissent des informations validées. Il peut par exemple s’agir des sites Internet des agences nationales de santé publique, des ministères de la santé, de l’OMS ou des CDC. </a:t>
            </a:r>
          </a:p>
          <a:p>
            <a:pPr lvl="0" algn="l">
              <a:lnSpc>
                <a:spcPct val="150000"/>
              </a:lnSpc>
            </a:pPr>
            <a:endParaRPr lang="en-GB" b="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3680535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a:t>Les sites Internet officiels de l’OMS, des CDC ou des établissements nationaux de santé publique constituent d'excellentes sources d’informations confirmées relatives à une maladie ou une épidémie dans un pays donné. Voici quelques exemples: sites de l’OMS regroupant les informations sur les épidémies (Disease Outbreak News, DON), du CDC américain, du Ministère de la santé d’Arabie Saoudite et de l’Institut Robert Koch.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6826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Les comptes Twitter officiels de l’OMS, des CDC, des établissements nationaux ou des ministères de la santé constituent également des sources d’informations fiables et à jour. Les informations sur les épidémies sont parfois d’abord publiées sur les comptes Twitter avant que des déclarations ne soient faites sur les sites Internet officiels. </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28</a:t>
            </a:fld>
            <a:endParaRPr lang="it-IT"/>
          </a:p>
        </p:txBody>
      </p:sp>
    </p:spTree>
    <p:extLst>
      <p:ext uri="{BB962C8B-B14F-4D97-AF65-F5344CB8AC3E}">
        <p14:creationId xmlns:p14="http://schemas.microsoft.com/office/powerpoint/2010/main" val="4149266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30437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a:t>Audio: </a:t>
            </a:r>
          </a:p>
          <a:p>
            <a:r>
              <a:rPr lang="fr-FR"/>
              <a:t>Dans le processus de veille épidémiologique, la détection correspond à l’étape où l’on collecte et parcourt une quantité virtuellement illimitée d'informations concernant des cas, des épidémies et des rumeurs, obtenues auprès de sources variées.</a:t>
            </a:r>
          </a:p>
          <a:p>
            <a:r>
              <a:rPr lang="fr-FR"/>
              <a:t>Il s’agit d’une activité de routine qui combine la surveillance fondée sur les indicateurs et la surveillance fondée sur les événements. </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3</a:t>
            </a:fld>
            <a:endParaRPr lang="it-IT"/>
          </a:p>
        </p:txBody>
      </p:sp>
    </p:spTree>
    <p:extLst>
      <p:ext uri="{BB962C8B-B14F-4D97-AF65-F5344CB8AC3E}">
        <p14:creationId xmlns:p14="http://schemas.microsoft.com/office/powerpoint/2010/main" val="14314651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Nous allons maintenant parcourir les sources informelles, notamment les agrégateurs de contenu web.</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435750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546100" y="525463"/>
            <a:ext cx="3675063" cy="2333625"/>
          </a:xfrm>
          <a:ln/>
        </p:spPr>
      </p:sp>
      <p:sp>
        <p:nvSpPr>
          <p:cNvPr id="40963" name="Notes Placeholder 2"/>
          <p:cNvSpPr>
            <a:spLocks noGrp="1"/>
          </p:cNvSpPr>
          <p:nvPr>
            <p:ph type="body" idx="1"/>
          </p:nvPr>
        </p:nvSpPr>
        <p:spPr>
          <a:xfrm>
            <a:off x="529261" y="3073109"/>
            <a:ext cx="5439089" cy="4466670"/>
          </a:xfrm>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a:t>Qu’est-ce qu’un agrégateur de contenu web? </a:t>
            </a: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a:t>Les agrégateurs de contenu web sont des outils qui parcourent de grandes quantités de contenu en ligne. Il s’agit d’applications sophistiquées capables de collecter, sélectionner et classer des informations en ligne à des fins de santé publique. Ces outils peuvent également être nommés agrégateurs de médias ou agrégateurs d’informations.</a:t>
            </a:r>
          </a:p>
          <a:p>
            <a:endParaRPr lang="en-GB" dirty="0"/>
          </a:p>
          <a:p>
            <a:r>
              <a:rPr lang="fr-FR"/>
              <a:t>Il existe deux types d’agrégateurs de contenu web: les systèmes avec modération et les systèmes automatiques. </a:t>
            </a:r>
          </a:p>
          <a:p>
            <a:r>
              <a:rPr lang="fr-FR"/>
              <a:t>Les systèmes avec modération s’appuient sur le regard humain pour trier et classer les informations entrantes. Les résultats sont plus qualitatifs, avec moins d’informations inutiles et redondantes. L'inconvénient est que ces systèmes sont un peu plus lents que ceux qui sont automatisés, et soumis au biais humain. </a:t>
            </a:r>
          </a:p>
          <a:p>
            <a:endParaRPr lang="en-GB" dirty="0"/>
          </a:p>
          <a:p>
            <a:r>
              <a:rPr lang="fr-FR"/>
              <a:t>Les systèmes automatiques détectent le contenu et classent les informations, s’appuyant uniquement sur la détection automatique. Les résultats sont fournis presque en temps réel, mais contiennent beaucoup d’informations inutiles ou non pertinentes et de doublons. </a:t>
            </a:r>
          </a:p>
          <a:p>
            <a:endParaRPr lang="en-GB" dirty="0"/>
          </a:p>
          <a:p>
            <a:r>
              <a:rPr lang="fr-FR"/>
              <a:t>La détection consiste à trouver le bon équilibre entre les deux systèmes et à sélectionner les informations pertinentes.</a:t>
            </a:r>
          </a:p>
          <a:p>
            <a:endParaRPr lang="en-GB" sz="1200" u="none" baseline="0" dirty="0">
              <a:latin typeface="Times" pitchFamily="18" charset="0"/>
            </a:endParaRPr>
          </a:p>
          <a:p>
            <a:r>
              <a:rPr lang="fr-FR" sz="1200" u="none" baseline="0">
                <a:latin typeface="Times" pitchFamily="18" charset="0"/>
              </a:rPr>
              <a:t> </a:t>
            </a:r>
          </a:p>
        </p:txBody>
      </p:sp>
    </p:spTree>
    <p:extLst>
      <p:ext uri="{BB962C8B-B14F-4D97-AF65-F5344CB8AC3E}">
        <p14:creationId xmlns:p14="http://schemas.microsoft.com/office/powerpoint/2010/main" val="33977751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normAutofit/>
          </a:bodyPr>
          <a:lstStyle/>
          <a:p>
            <a:r>
              <a:rPr lang="fr-FR"/>
              <a:t>Voici les principaux agrégateurs qui parcourent et classent les informations à des fins de santé publique. Nous allons les décrire un par un. </a:t>
            </a:r>
          </a:p>
          <a:p>
            <a:endParaRPr lang="en-GB" dirty="0"/>
          </a:p>
        </p:txBody>
      </p:sp>
      <p:sp>
        <p:nvSpPr>
          <p:cNvPr id="4" name="Slide Number Placeholder 3"/>
          <p:cNvSpPr>
            <a:spLocks noGrp="1"/>
          </p:cNvSpPr>
          <p:nvPr>
            <p:ph type="sldNum" sz="quarter" idx="10"/>
          </p:nvPr>
        </p:nvSpPr>
        <p:spPr>
          <a:xfrm>
            <a:off x="4059181" y="8977133"/>
            <a:ext cx="3105348" cy="472567"/>
          </a:xfrm>
          <a:prstGeom prst="rect">
            <a:avLst/>
          </a:prstGeom>
        </p:spPr>
        <p:txBody>
          <a:bodyPr lIns="94947" tIns="47474" rIns="94947" bIns="47474"/>
          <a:lstStyle/>
          <a:p>
            <a:pPr marL="0" marR="0" lvl="0" indent="0" algn="r" defTabSz="914400" rtl="0" eaLnBrk="1" fontAlgn="auto" latinLnBrk="0" hangingPunct="1">
              <a:lnSpc>
                <a:spcPct val="100000"/>
              </a:lnSpc>
              <a:spcBef>
                <a:spcPts val="0"/>
              </a:spcBef>
              <a:spcAft>
                <a:spcPts val="0"/>
              </a:spcAft>
              <a:buClrTx/>
              <a:buSzTx/>
              <a:buFontTx/>
              <a:buNone/>
              <a:tabLst/>
              <a:defRPr/>
            </a:pPr>
            <a:fld id="{436D8B0E-3EEE-4880-B001-DE49BCF3601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3475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a:t>Créé en 1994, Promed signifie «Program for Monitoring Emerging Diseases» (programme de surveillance des maladies émergentes) Il s’agit d’un agrégateur avec modération en libre accès. De nombreuses personnes y sont abonnées dans le monde entier.</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t>Une équipe d’experts examine et commente les publications avant leur mise en ligne, ce qui renforce la fiabilité des signalements. Promed est divisé en plusieurs sections linguistiques qui présentent des informations différentes et donnent accès aux publications dans leur langue d’origine.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89252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fr-FR"/>
              <a:t>GPHIN signifie «Global Public Health Intelligence Network» (Réseau mondial de renseignements sur la santé publique). Il a été créé en 1997 par PH Canada en collaboration avec l’OMS. Il s’agit d’un système avec modération, à accès restreint. </a:t>
            </a:r>
          </a:p>
          <a:p>
            <a:r>
              <a:rPr lang="fr-FR"/>
              <a:t>Cet outil englobe les menaces potentielles pour la santé publique de nature chimique, biologique, radiologique et nucléaire (CBRN) à l’échelle mondiale. Le système est modéré par 10 analystes qui travaillent dans 8 langues différentes: arabe, farsi, chinois, anglais, français, russe, espagnol et portugais. L’outil recourt à l’apprentissage automatique et au traitement du langage naturel pour filtrer les informations. Il publie environ 1500 articles par jour.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22022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fr-FR"/>
              <a:t>Medisys est un «agrégateur de médias» créé en 2004 par le Centre commun de recherche de la Commission européenne. </a:t>
            </a:r>
          </a:p>
          <a:p>
            <a:r>
              <a:rPr lang="fr-FR"/>
              <a:t>Il s’agit d’un outil automatique, mis à jour en temps réel à chaque fois que du nouveau contenu est disponible. Il détecte et classe les informations concernant les maladies contagieuses, mais aussi le bioterrorisme et les menaces biologiques. </a:t>
            </a:r>
          </a:p>
          <a:p>
            <a:r>
              <a:rPr lang="fr-FR"/>
              <a:t>Il couvre plus de 80 langues et propose des tableaux de bord et des cartes. La plupart des informations sont en anglais, en espagnol et en français.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6237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fr-FR" baseline="0"/>
              <a:t>HealthMap est un système automatique en temps réel, créé en 2006 par une équipe de l’hôpital pour enfants de Boston. Actif 24h/24, 7j/7, il diffuse les informations sur les épidémies selon l’emplacement géographique, le moment, l’espèce et l’agent infectieux. HealthMap rassemble des sources de données disparates, notamment les nouveaux agrégateurs en ligne, les flux RSS, les débats d’experts et les rapports officiels validés. Cet outil englobe neuf langues et affiche les alertes sur des cartes.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90866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9803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fr-FR" baseline="0"/>
              <a:t>Flu Trackers a été créé en 2006 sous la forme d’un blog participatif. Aujourd’hui, plus de 1000 contributeurs publient des informations, des articles et des données de surveillance des épidémies. </a:t>
            </a:r>
          </a:p>
          <a:p>
            <a:r>
              <a:rPr lang="fr-FR" baseline="0"/>
              <a:t>Il se focalise exclusivement sur les maladies contagieuses. </a:t>
            </a:r>
          </a:p>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8206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a:t>L’initiative Epidemic Intelligence from Open Sources (EIOS, Veille épidémiologique à partir de sources libres d’accès) a été développée par l’OMS en partenariat avec le Centre commun de recherche de la Commission européenne. Il s’agit d’une plateforme à accès restreint. Elle collecte des informations auprès d’autres systèmes et acteurs, dont  </a:t>
            </a:r>
            <a:r>
              <a:rPr lang="fr-FR">
                <a:hlinkClick r:id="rId3"/>
              </a:rPr>
              <a:t>ProMED</a:t>
            </a:r>
            <a:r>
              <a:rPr lang="fr-FR"/>
              <a:t>, </a:t>
            </a:r>
            <a:r>
              <a:rPr lang="fr-FR">
                <a:hlinkClick r:id="rId4"/>
              </a:rPr>
              <a:t>HealthMap</a:t>
            </a:r>
            <a:r>
              <a:rPr lang="fr-FR"/>
              <a:t> et le </a:t>
            </a:r>
            <a:r>
              <a:rPr lang="fr-FR">
                <a:hlinkClick r:id="rId5"/>
              </a:rPr>
              <a:t>Global Public Health Intelligence Network (GPHIN)</a:t>
            </a:r>
            <a:r>
              <a:rPr lang="fr-FR"/>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b="0" i="0" u="none" strike="noStrike">
                <a:solidFill>
                  <a:schemeClr val="tx1"/>
                </a:solidFill>
                <a:latin typeface="Arial" charset="0"/>
                <a:ea typeface="+mn-ea"/>
                <a:cs typeface="+mn-cs"/>
              </a:rPr>
              <a:t>L’objectif principal d’EIOS est de consolider une grande variété de systèmes existants pour créer un outil unique harmonisé, accessible à de nombreuses organisations.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b="0" i="0" u="none" strike="noStrike">
                <a:solidFill>
                  <a:schemeClr val="tx1"/>
                </a:solidFill>
                <a:latin typeface="Arial" charset="0"/>
                <a:ea typeface="+mn-ea"/>
                <a:cs typeface="+mn-cs"/>
              </a:rPr>
              <a:t>Cet outil permet aux principaux acteurs d’utiliser la plateforme de manière collaborative et de classifier tous les éléments entrants. </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39</a:t>
            </a:fld>
            <a:endParaRPr lang="it-IT"/>
          </a:p>
        </p:txBody>
      </p:sp>
    </p:spTree>
    <p:extLst>
      <p:ext uri="{BB962C8B-B14F-4D97-AF65-F5344CB8AC3E}">
        <p14:creationId xmlns:p14="http://schemas.microsoft.com/office/powerpoint/2010/main" val="2421466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fr-FR" noProof="0"/>
              <a:t>Qu’est ce que la surveillance fondée sur les indicateurs et les événements? </a:t>
            </a:r>
          </a:p>
          <a:p>
            <a:endParaRPr lang="en-GB" noProof="0" dirty="0"/>
          </a:p>
          <a:p>
            <a:r>
              <a:rPr lang="fr-FR" noProof="0"/>
              <a:t>La surveillance fondée sur les indicateurs et la surveillance fondée sur les événements sont deux composantes distinctes, mais complémentaires, de la veille épidémiologique. Les différences principales résident dans le type d’informations collectées, les processus et les sources.</a:t>
            </a:r>
          </a:p>
          <a:p>
            <a:endParaRPr lang="en-GB" noProof="0" dirty="0"/>
          </a:p>
          <a:p>
            <a:r>
              <a:rPr lang="fr-FR" noProof="0"/>
              <a:t>La surveillance fondée sur les indicateurs (SFI) correspond à une méthode classique qui s’appuie sur la collecte systématique et l’interprétation de données. Elle se base sur des sources telles que la surveillance sentinelle et les données des hôpitaux et des laboratoires, rapportées dans le cadre d'un système centralisé tant au niveau local que national ou international. Au niveau européen, la SFI s’appuie principalement sur les données du système européen de surveillance (TESSy). La SFI est un processus systématique et formel qui fournit des informations officielles, confirmées et fiables. </a:t>
            </a:r>
          </a:p>
          <a:p>
            <a:endParaRPr lang="en-GB" noProof="0" dirty="0"/>
          </a:p>
          <a:p>
            <a:r>
              <a:rPr lang="fr-FR" noProof="0"/>
              <a:t>La surveillance fondée sur les événements (SFE) peut être définie comme la détection «ad-hoc» d’informations non structurées, émises par des sources multiples. Ce processus rapide s’appuie sur une détection en temps réel. Les sources sont les agrégateurs de contenu web, les médias ou les réseaux sociaux. Cette surveillance permet de détecter des maladies rares, inhabituelles ou inconnues. La SFE est une composante essentielle de la veille épidémiologique, car elle permet d’aller plus vite qu’avec les mécanismes de surveillance traditionnels pour détecter plus rapidement les épidémies de maladies infectieuses. </a:t>
            </a:r>
          </a:p>
          <a:p>
            <a:endParaRPr lang="fr-BE" noProof="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16395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a:t>Intéressons-nous à présent aux réseaux sociaux et à la manière dont ils sont intégrés aux activités quotidiennes de détection. Il a été démontré que le recours aux réseaux sociaux apporte une valeur ajoutée importante aux activités de veille épidémiologique, principalement grâce à leur rapidité et leur aspect collectif.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4870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baseline="0"/>
              <a:t>L’utilisation de Twitter ou Facebook a montré de très bons résultats en termes de détection précoce en temps réel.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fr-FR"/>
              <a:t>Comment les réseaux sociaux sont-ils manuellement surveillés?</a:t>
            </a:r>
          </a:p>
          <a:p>
            <a:r>
              <a:rPr lang="fr-FR"/>
              <a:t>L’ECDC suit environ 100 comptes Twitter et 40 comptes Facebook. En outre, l’ECDC a répertorié les comptes Twitter et Facebook les plus intéressants. </a:t>
            </a:r>
          </a:p>
          <a:p>
            <a:r>
              <a:rPr lang="fr-FR"/>
              <a:t>Suivre les comptes Twitter ou Facebook des petits pays et territoires qui ne possèdent pas de sites Internet officiels constitue aussi une façon pratique de collecter des informations à jour. Entre 30 et 50% des signaux décelés sont issus des réseaux sociaux, principalement de Twitter. </a:t>
            </a:r>
          </a:p>
          <a:p>
            <a:r>
              <a:rPr lang="fr-FR"/>
              <a:t>Twitter peut aussi servir d’outil de validation pour les événements détectés via les médias traditionnels.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41</a:t>
            </a:fld>
            <a:endParaRPr lang="it-IT"/>
          </a:p>
        </p:txBody>
      </p:sp>
    </p:spTree>
    <p:extLst>
      <p:ext uri="{BB962C8B-B14F-4D97-AF65-F5344CB8AC3E}">
        <p14:creationId xmlns:p14="http://schemas.microsoft.com/office/powerpoint/2010/main" val="7312360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fr-FR" dirty="0"/>
              <a:t>Bien entendu, le défi principal qui se pose avec les réseaux sociaux est de réussir à trier, analyser et valider de larges volumes de données non structurées. </a:t>
            </a:r>
          </a:p>
          <a:p>
            <a:r>
              <a:rPr lang="fr-FR" dirty="0"/>
              <a:t>L'intégration d’une analyse automatisée des </a:t>
            </a:r>
            <a:r>
              <a:rPr lang="fr-FR" dirty="0" err="1"/>
              <a:t>méta-données</a:t>
            </a:r>
            <a:r>
              <a:rPr lang="fr-FR" dirty="0"/>
              <a:t> constitue l’une des façons d’y parvenir.</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0652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La veille épidémiologique à l’ECDC comprend une surveillance automatique permettant de détecter les tendances sur certains sujets ou épidémies. Pour ce faire, les réseaux sociaux et requêtes en ligne sont analysés, avec surveillance attentive des mots-clés, hashtags et emplacements. Une augmentation inattendue de messages concernant une maladie ou un sujet spécifique constitue, en soi, une alerte dans le cadre du processus de veille épidémiologique. Le même principe s’applique au nombre de recherches dans les encyclopédies en ligne ou les moteurs de recherche.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1285396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L’ECDC a développé epitweetr, un outil en libre accès basé sur l’environnement R permettant de remplir deux objectifs: </a:t>
            </a:r>
          </a:p>
          <a:p>
            <a:endParaRPr lang="en-GB" dirty="0"/>
          </a:p>
          <a:p>
            <a:pPr marL="228600" indent="-228600">
              <a:buFont typeface="+mj-lt"/>
              <a:buAutoNum type="arabicParenR"/>
            </a:pPr>
            <a:r>
              <a:rPr lang="fr-FR"/>
              <a:t>Surveillance automatique des données Twitter pour la détection précoce des menaces/événements potentiels, par sujet et par unité géographique.</a:t>
            </a:r>
          </a:p>
          <a:p>
            <a:pPr marL="228600" indent="-228600">
              <a:buFont typeface="+mj-lt"/>
              <a:buAutoNum type="arabicParenR"/>
            </a:pPr>
            <a:r>
              <a:rPr lang="fr-FR"/>
              <a:t>Exploration des données Twitter agrégées par plage de temps, emplacement géographique et sujet, grâce à une interface interactive.</a:t>
            </a:r>
          </a:p>
          <a:p>
            <a:endParaRPr lang="en-GB" dirty="0"/>
          </a:p>
          <a:p>
            <a:r>
              <a:rPr lang="fr-FR"/>
              <a:t>La surveillance manuelle et automatique des réseaux sociaux doit être perçue comme complémentaire aux sources traditionnelles de la veille épidémiologique.</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44</a:t>
            </a:fld>
            <a:endParaRPr lang="it-IT"/>
          </a:p>
        </p:txBody>
      </p:sp>
    </p:spTree>
    <p:extLst>
      <p:ext uri="{BB962C8B-B14F-4D97-AF65-F5344CB8AC3E}">
        <p14:creationId xmlns:p14="http://schemas.microsoft.com/office/powerpoint/2010/main" val="17498396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fr-FR"/>
              <a:t>Trouver le bon équilibre entre:</a:t>
            </a:r>
          </a:p>
          <a:p>
            <a:pPr marL="800100" indent="-171450" algn="l">
              <a:buFont typeface="Arial" panose="020B0604020202020204" pitchFamily="34" charset="0"/>
              <a:buChar char="•"/>
            </a:pPr>
            <a:r>
              <a:rPr lang="fr-FR"/>
              <a:t>La réactivité: réduire le délai entre la détection et la diffusion des informations</a:t>
            </a:r>
          </a:p>
          <a:p>
            <a:pPr marL="800100" indent="-171450" algn="l">
              <a:buFont typeface="Arial" panose="020B0604020202020204" pitchFamily="34" charset="0"/>
              <a:buChar char="•"/>
            </a:pPr>
            <a:r>
              <a:rPr lang="fr-FR"/>
              <a:t>La sensibilité: ne pas manquer d’alerte</a:t>
            </a:r>
          </a:p>
          <a:p>
            <a:pPr marL="800100" indent="-171450" algn="l">
              <a:buFont typeface="Arial" panose="020B0604020202020204" pitchFamily="34" charset="0"/>
              <a:buChar char="•"/>
            </a:pPr>
            <a:r>
              <a:rPr lang="fr-FR"/>
              <a:t>La spécificité: ne pas créer de «fausses» alertes</a:t>
            </a:r>
          </a:p>
          <a:p>
            <a:pPr marL="628650" indent="0" algn="l">
              <a:buFont typeface="Wingdings" panose="05000000000000000000" pitchFamily="2" charset="2"/>
              <a:buNone/>
            </a:pPr>
            <a:endParaRPr lang="fr-FR" dirty="0"/>
          </a:p>
          <a:p>
            <a:r>
              <a:rPr lang="fr-FR"/>
              <a:t>Avec tous les outils à présent à votre disposition, aucun événement majeur ne peut plus vraiment vous échapper. Si vous le manquez dans un agrégateur, vous le retrouverez dans un autre. </a:t>
            </a:r>
          </a:p>
          <a:p>
            <a:endParaRPr lang="en-GB" dirty="0"/>
          </a:p>
          <a:p>
            <a:pPr marL="0" marR="0" lvl="0"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r>
              <a:rPr lang="fr-FR"/>
              <a:t>Il convient de prêter un attention particulière aux doublons d’alertes: n’oubliez pas, ce n’est pas parce que deux médias différents transmettent un signal que ce signal est validé.</a:t>
            </a:r>
          </a:p>
          <a:p>
            <a:pPr marL="285750" indent="-285750" algn="l">
              <a:buFont typeface="Wingdings" panose="05000000000000000000" pitchFamily="2" charset="2"/>
              <a:buChar char="q"/>
            </a:pPr>
            <a:endParaRPr lang="fr-FR" dirty="0"/>
          </a:p>
          <a:p>
            <a:pPr marL="0" indent="0" algn="l">
              <a:buFont typeface="Wingdings" panose="05000000000000000000" pitchFamily="2" charset="2"/>
              <a:buNone/>
            </a:pPr>
            <a:r>
              <a:rPr lang="fr-FR"/>
              <a:t>Dans la mesure du possible, procédez à la détection dans la langue du pays où l’événement a lieu. Les traducteurs automatiques permettent d’accéder aux informations à la source.</a:t>
            </a:r>
          </a:p>
          <a:p>
            <a:pPr marL="0" indent="0" algn="l">
              <a:buFont typeface="Wingdings" panose="05000000000000000000" pitchFamily="2" charset="2"/>
              <a:buNone/>
            </a:pPr>
            <a:endParaRPr lang="en-GB" dirty="0"/>
          </a:p>
          <a:p>
            <a:pPr marL="0" indent="0" algn="l">
              <a:buFont typeface="Wingdings" panose="05000000000000000000" pitchFamily="2" charset="2"/>
              <a:buNone/>
            </a:pPr>
            <a:r>
              <a:rPr lang="fr-FR"/>
              <a:t>Vérifiez toujours deux fois la date du rapport: il arrive parfois que les agrégateurs fassent des erreurs et rapportent des informations obsolètes. </a:t>
            </a:r>
          </a:p>
          <a:p>
            <a:pPr marL="0" indent="0" algn="l">
              <a:buFont typeface="Wingdings" panose="05000000000000000000" pitchFamily="2" charset="2"/>
              <a:buNone/>
            </a:pPr>
            <a:endParaRPr lang="en-GB" dirty="0"/>
          </a:p>
          <a:p>
            <a:pPr marL="0" indent="0" algn="l">
              <a:buFont typeface="Wingdings" panose="05000000000000000000" pitchFamily="2" charset="2"/>
              <a:buNone/>
            </a:pPr>
            <a:r>
              <a:rPr lang="fr-FR"/>
              <a:t>Ayez confiance en votre expérience. Plus vous pratiquerez la détection, plus vous serez efficace.</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45</a:t>
            </a:fld>
            <a:endParaRPr lang="it-IT"/>
          </a:p>
        </p:txBody>
      </p:sp>
    </p:spTree>
    <p:extLst>
      <p:ext uri="{BB962C8B-B14F-4D97-AF65-F5344CB8AC3E}">
        <p14:creationId xmlns:p14="http://schemas.microsoft.com/office/powerpoint/2010/main" val="37028997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46</a:t>
            </a:fld>
            <a:endParaRPr lang="it-IT"/>
          </a:p>
        </p:txBody>
      </p:sp>
    </p:spTree>
    <p:extLst>
      <p:ext uri="{BB962C8B-B14F-4D97-AF65-F5344CB8AC3E}">
        <p14:creationId xmlns:p14="http://schemas.microsoft.com/office/powerpoint/2010/main" val="9261210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47</a:t>
            </a:fld>
            <a:endParaRPr lang="it-IT"/>
          </a:p>
        </p:txBody>
      </p:sp>
    </p:spTree>
    <p:extLst>
      <p:ext uri="{BB962C8B-B14F-4D97-AF65-F5344CB8AC3E}">
        <p14:creationId xmlns:p14="http://schemas.microsoft.com/office/powerpoint/2010/main" val="2387377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ct val="100000"/>
              </a:lnSpc>
              <a:spcBef>
                <a:spcPct val="0"/>
              </a:spcBef>
            </a:pPr>
            <a:r>
              <a:rPr lang="fr-FR" sz="1200" u="none">
                <a:latin typeface="Arial" charset="0"/>
                <a:cs typeface="Times New Roman" pitchFamily="18" charset="0"/>
              </a:rPr>
              <a:t>Dans cette unité, nous avons abordé les sujets suivants:</a:t>
            </a:r>
          </a:p>
          <a:p>
            <a:pPr algn="l">
              <a:lnSpc>
                <a:spcPct val="100000"/>
              </a:lnSpc>
              <a:spcBef>
                <a:spcPct val="0"/>
              </a:spcBef>
            </a:pPr>
            <a:endParaRPr lang="it-IT" sz="1200" u="none" dirty="0">
              <a:latin typeface="Arial" charset="0"/>
              <a:cs typeface="Times New Roman" pitchFamily="18" charset="0"/>
            </a:endParaRPr>
          </a:p>
          <a:p>
            <a:pPr algn="l">
              <a:lnSpc>
                <a:spcPct val="100000"/>
              </a:lnSpc>
              <a:spcBef>
                <a:spcPct val="0"/>
              </a:spcBef>
              <a:buFontTx/>
              <a:buChar char="•"/>
            </a:pPr>
            <a:r>
              <a:rPr lang="fr-FR" sz="1200" u="none">
                <a:latin typeface="Arial" charset="0"/>
                <a:cs typeface="Times New Roman" pitchFamily="18" charset="0"/>
              </a:rPr>
              <a:t> Définition de la détection</a:t>
            </a:r>
          </a:p>
          <a:p>
            <a:pPr algn="l">
              <a:lnSpc>
                <a:spcPct val="100000"/>
              </a:lnSpc>
              <a:spcBef>
                <a:spcPct val="0"/>
              </a:spcBef>
              <a:buFontTx/>
              <a:buChar char="•"/>
            </a:pPr>
            <a:r>
              <a:rPr lang="fr-FR" sz="1200" u="none">
                <a:latin typeface="Arial" charset="0"/>
                <a:cs typeface="Times New Roman" pitchFamily="18" charset="0"/>
              </a:rPr>
              <a:t> Surveillance fondée sur les indicateurs (SFI)</a:t>
            </a:r>
          </a:p>
          <a:p>
            <a:pPr algn="l">
              <a:lnSpc>
                <a:spcPct val="100000"/>
              </a:lnSpc>
              <a:spcBef>
                <a:spcPct val="0"/>
              </a:spcBef>
              <a:buFontTx/>
              <a:buChar char="•"/>
            </a:pPr>
            <a:r>
              <a:rPr lang="fr-FR" sz="1200" u="none">
                <a:latin typeface="Arial" charset="0"/>
                <a:cs typeface="Times New Roman" pitchFamily="18" charset="0"/>
              </a:rPr>
              <a:t> Surveillance fondée sur les événements (SFE)</a:t>
            </a:r>
          </a:p>
          <a:p>
            <a:pPr algn="l">
              <a:lnSpc>
                <a:spcPct val="100000"/>
              </a:lnSpc>
              <a:spcBef>
                <a:spcPct val="0"/>
              </a:spcBef>
              <a:buFontTx/>
              <a:buChar char="•"/>
            </a:pPr>
            <a:r>
              <a:rPr lang="fr-FR" sz="1200" u="none">
                <a:latin typeface="Arial" charset="0"/>
                <a:cs typeface="Times New Roman" pitchFamily="18" charset="0"/>
              </a:rPr>
              <a:t> Sources de la veille épidémiologique</a:t>
            </a:r>
          </a:p>
          <a:p>
            <a:endParaRPr lang="en-GB" dirty="0"/>
          </a:p>
          <a:p>
            <a:endParaRPr lang="en-GB" dirty="0"/>
          </a:p>
          <a:p>
            <a:pPr marL="190500" indent="-187325" algn="l">
              <a:lnSpc>
                <a:spcPct val="100000"/>
              </a:lnSpc>
              <a:spcBef>
                <a:spcPct val="0"/>
              </a:spcBef>
            </a:pPr>
            <a:r>
              <a:rPr lang="fr-FR" sz="1200" b="1" u="none" noProof="1">
                <a:solidFill>
                  <a:schemeClr val="bg1"/>
                </a:solidFill>
                <a:latin typeface="Arial" charset="0"/>
              </a:rPr>
              <a:t>Vous avez appris... </a:t>
            </a:r>
          </a:p>
          <a:p>
            <a:pPr marL="190500" indent="-187325" algn="l">
              <a:lnSpc>
                <a:spcPct val="100000"/>
              </a:lnSpc>
              <a:spcBef>
                <a:spcPct val="0"/>
              </a:spcBef>
            </a:pPr>
            <a:r>
              <a:rPr lang="fr-FR" sz="1200" u="none" noProof="1">
                <a:latin typeface="Arial" charset="0"/>
                <a:cs typeface="Times New Roman" pitchFamily="18" charset="0"/>
              </a:rPr>
              <a:t>Pourquoi nous utilisons aussi bien la SFI que la SFE</a:t>
            </a:r>
          </a:p>
          <a:p>
            <a:pPr marL="190500" indent="-187325" algn="l">
              <a:lnSpc>
                <a:spcPct val="100000"/>
              </a:lnSpc>
              <a:spcBef>
                <a:spcPct val="0"/>
              </a:spcBef>
            </a:pPr>
            <a:r>
              <a:rPr lang="fr-FR" sz="1200" u="none" noProof="1">
                <a:latin typeface="Arial" charset="0"/>
                <a:cs typeface="Times New Roman" pitchFamily="18" charset="0"/>
              </a:rPr>
              <a:t>Quels sont les avantages et les inconvénients de ces systèmes</a:t>
            </a:r>
          </a:p>
          <a:p>
            <a:pPr marL="190500" indent="-187325" algn="l">
              <a:lnSpc>
                <a:spcPct val="100000"/>
              </a:lnSpc>
              <a:spcBef>
                <a:spcPct val="0"/>
              </a:spcBef>
            </a:pPr>
            <a:endParaRPr lang="it-IT" sz="1200" u="none" noProof="1">
              <a:latin typeface="Arial" charset="0"/>
              <a:cs typeface="Times New Roman" pitchFamily="18" charset="0"/>
            </a:endParaRPr>
          </a:p>
          <a:p>
            <a:pPr marL="190500" indent="-187325" algn="l">
              <a:lnSpc>
                <a:spcPct val="100000"/>
              </a:lnSpc>
              <a:spcBef>
                <a:spcPct val="0"/>
              </a:spcBef>
            </a:pPr>
            <a:r>
              <a:rPr lang="fr-FR" sz="1200" u="none" noProof="1">
                <a:latin typeface="Arial" charset="0"/>
                <a:cs typeface="Times New Roman" pitchFamily="18" charset="0"/>
              </a:rPr>
              <a:t>Quels sont les sources à surveiller</a:t>
            </a:r>
          </a:p>
          <a:p>
            <a:pPr marL="190500" indent="-187325" algn="l">
              <a:lnSpc>
                <a:spcPct val="100000"/>
              </a:lnSpc>
              <a:spcBef>
                <a:spcPct val="0"/>
              </a:spcBef>
            </a:pPr>
            <a:r>
              <a:rPr lang="fr-FR" sz="1200" u="none" noProof="1">
                <a:latin typeface="Arial" charset="0"/>
                <a:cs typeface="Times New Roman" pitchFamily="18" charset="0"/>
              </a:rPr>
              <a:t>Que sont les agrégateurs de contenu web</a:t>
            </a:r>
          </a:p>
          <a:p>
            <a:pPr marL="190500" indent="-187325" algn="l">
              <a:lnSpc>
                <a:spcPct val="100000"/>
              </a:lnSpc>
              <a:spcBef>
                <a:spcPct val="0"/>
              </a:spcBef>
            </a:pPr>
            <a:r>
              <a:rPr lang="fr-FR" sz="1200" u="none" noProof="1">
                <a:latin typeface="Arial" charset="0"/>
              </a:rPr>
              <a:t>Comment utiliser les réseaux sociaux dans le cadre du processus de détection</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48</a:t>
            </a:fld>
            <a:endParaRPr lang="it-IT"/>
          </a:p>
        </p:txBody>
      </p:sp>
    </p:spTree>
    <p:extLst>
      <p:ext uri="{BB962C8B-B14F-4D97-AF65-F5344CB8AC3E}">
        <p14:creationId xmlns:p14="http://schemas.microsoft.com/office/powerpoint/2010/main" val="6101675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egnaposto immagine diapositiva 1"/>
          <p:cNvSpPr>
            <a:spLocks noGrp="1" noRot="1" noChangeAspect="1" noTextEdit="1"/>
          </p:cNvSpPr>
          <p:nvPr>
            <p:ph type="sldImg"/>
          </p:nvPr>
        </p:nvSpPr>
        <p:spPr>
          <a:ln/>
        </p:spPr>
      </p:sp>
      <p:sp>
        <p:nvSpPr>
          <p:cNvPr id="35843" name="Segnaposto note 2"/>
          <p:cNvSpPr>
            <a:spLocks noGrp="1"/>
          </p:cNvSpPr>
          <p:nvPr>
            <p:ph type="body" idx="1"/>
          </p:nvPr>
        </p:nvSpPr>
        <p:spPr>
          <a:noFill/>
          <a:ln/>
        </p:spPr>
        <p:txBody>
          <a:bodyPr/>
          <a:lstStyle/>
          <a:p>
            <a:endParaRPr lang="it-IT" dirty="0"/>
          </a:p>
        </p:txBody>
      </p:sp>
      <p:sp>
        <p:nvSpPr>
          <p:cNvPr id="35844" name="Segnaposto numero diapositiva 3"/>
          <p:cNvSpPr>
            <a:spLocks noGrp="1"/>
          </p:cNvSpPr>
          <p:nvPr>
            <p:ph type="sldNum" sz="quarter" idx="5"/>
          </p:nvPr>
        </p:nvSpPr>
        <p:spPr>
          <a:noFill/>
        </p:spPr>
        <p:txBody>
          <a:bodyPr/>
          <a:lstStyle/>
          <a:p>
            <a:fld id="{5108154E-F4DD-4512-9594-CDA9054993DD}" type="slidenum">
              <a:rPr lang="it-IT" smtClean="0"/>
              <a:pPr/>
              <a:t>49</a:t>
            </a:fld>
            <a:endParaRPr lang="it-IT"/>
          </a:p>
        </p:txBody>
      </p:sp>
    </p:spTree>
    <p:extLst>
      <p:ext uri="{BB962C8B-B14F-4D97-AF65-F5344CB8AC3E}">
        <p14:creationId xmlns:p14="http://schemas.microsoft.com/office/powerpoint/2010/main" val="3112125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eaLnBrk="1" hangingPunct="1"/>
            <a:endParaRPr lang="en-GB" dirty="0"/>
          </a:p>
          <a:p>
            <a:pPr eaLnBrk="1" hangingPunct="1"/>
            <a:r>
              <a:rPr lang="fr-FR"/>
              <a:t>Comme indiqué plus tôt, la SFI est un processus systématique et formel qui fournit des informations officielles, confirmées et fiables. Elle permet détecter les </a:t>
            </a:r>
            <a:r>
              <a:rPr lang="fr-FR" b="1"/>
              <a:t>profils</a:t>
            </a:r>
            <a:r>
              <a:rPr lang="fr-FR"/>
              <a:t> épidémiologiques inhabituels par le biais de l’analyse d'indicateurs communs</a:t>
            </a:r>
            <a:r>
              <a:rPr lang="fr-FR" b="1"/>
              <a:t>.</a:t>
            </a:r>
            <a:r>
              <a:rPr lang="fr-FR"/>
              <a:t> Toutefois, elle ne permet pas de détecter les événements rares ou nouveaux. Les limites de la SFI sont sa lenteur habituelle et son incapacité à détecter les maladies inconnues. </a:t>
            </a:r>
          </a:p>
          <a:p>
            <a:pPr eaLnBrk="1" hangingPunct="1"/>
            <a:endParaRPr lang="en-GB" dirty="0"/>
          </a:p>
          <a:p>
            <a:pPr eaLnBrk="1" hangingPunct="1"/>
            <a:r>
              <a:rPr lang="fr-FR"/>
              <a:t>La surveillance fondée sur les événements (SFE) est plus rapide que la SFI. Elle permet de détecter plus rapidement les événements épidémiologiques inhabituels. Grâce aux médias en ligne, aux blogs scientifiques et aux réseaux sociaux, nous avons accès en temps réel à une quantité illimitée d’informations. Il est connu que les médias sont souvent les premiers à être au courant d’un événement inattendu ou d’une épidémie; ces informations peuvent servir à émettre des alertes précoces auprès des établissements de santé publique. Le recours à la SFE permet également de répondre aux exigences du RSI en améliorant la capacité de détection et de signalement d’événements pouvant constituer une urgence de santé publique de portée internationale. La SFE doit être perçue comme complémentaire à la SFI. Les deux sont appliquées en veille épidémiologique. </a:t>
            </a:r>
          </a:p>
          <a:p>
            <a:pPr eaLnBrk="1" hangingPunct="1"/>
            <a:endParaRPr lang="en-GB" dirty="0"/>
          </a:p>
          <a:p>
            <a:pPr eaLnBrk="1" hangingPunct="1"/>
            <a:r>
              <a:rPr lang="fr-FR"/>
              <a:t>Une des limites de la SFE est que les informations ne sont pas toujours officielles et requièrent une validation supplémentaire. </a:t>
            </a:r>
          </a:p>
          <a:p>
            <a:pPr eaLnBrk="1" hangingPunct="1"/>
            <a:endParaRPr lang="en-GB" dirty="0"/>
          </a:p>
        </p:txBody>
      </p:sp>
    </p:spTree>
    <p:extLst>
      <p:ext uri="{BB962C8B-B14F-4D97-AF65-F5344CB8AC3E}">
        <p14:creationId xmlns:p14="http://schemas.microsoft.com/office/powerpoint/2010/main" val="1697285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6</a:t>
            </a:fld>
            <a:endParaRPr lang="it-IT"/>
          </a:p>
        </p:txBody>
      </p:sp>
    </p:spTree>
    <p:extLst>
      <p:ext uri="{BB962C8B-B14F-4D97-AF65-F5344CB8AC3E}">
        <p14:creationId xmlns:p14="http://schemas.microsoft.com/office/powerpoint/2010/main" val="1798780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7</a:t>
            </a:fld>
            <a:endParaRPr lang="it-IT"/>
          </a:p>
        </p:txBody>
      </p:sp>
    </p:spTree>
    <p:extLst>
      <p:ext uri="{BB962C8B-B14F-4D97-AF65-F5344CB8AC3E}">
        <p14:creationId xmlns:p14="http://schemas.microsoft.com/office/powerpoint/2010/main" val="4273078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Alors, où trouver des informations pour l’étape de la détection? </a:t>
            </a:r>
          </a:p>
          <a:p>
            <a:endParaRPr lang="en-GB" dirty="0"/>
          </a:p>
          <a:p>
            <a:r>
              <a:rPr lang="fr-FR"/>
              <a:t>Il existe quatre principales familles de sources: </a:t>
            </a:r>
          </a:p>
          <a:p>
            <a:endParaRPr lang="en-GB" dirty="0"/>
          </a:p>
          <a:p>
            <a:pPr marL="171450" indent="-171450">
              <a:buFont typeface="Arial" panose="020B0604020202020204" pitchFamily="34" charset="0"/>
              <a:buChar char="‒"/>
            </a:pPr>
            <a:r>
              <a:rPr lang="fr-FR"/>
              <a:t>Les systèmes de surveillance nationaux ou régionaux</a:t>
            </a:r>
          </a:p>
          <a:p>
            <a:pPr marL="171450" indent="-171450">
              <a:buFont typeface="Arial" panose="020B0604020202020204" pitchFamily="34" charset="0"/>
              <a:buChar char="‒"/>
            </a:pPr>
            <a:r>
              <a:rPr lang="fr-FR"/>
              <a:t>Les plateformes à accès restreint</a:t>
            </a:r>
          </a:p>
          <a:p>
            <a:pPr marL="171450" indent="-171450">
              <a:buFont typeface="Arial" panose="020B0604020202020204" pitchFamily="34" charset="0"/>
              <a:buChar char="‒"/>
            </a:pPr>
            <a:r>
              <a:rPr lang="fr-FR"/>
              <a:t>Les sources publiques officielles</a:t>
            </a:r>
          </a:p>
          <a:p>
            <a:pPr marL="171450" indent="-171450">
              <a:buFont typeface="Arial" panose="020B0604020202020204" pitchFamily="34" charset="0"/>
              <a:buChar char="‒"/>
            </a:pPr>
            <a:r>
              <a:rPr lang="fr-FR"/>
              <a:t>Les sources informelles</a:t>
            </a:r>
          </a:p>
          <a:p>
            <a:endParaRPr lang="en-GB" dirty="0"/>
          </a:p>
          <a:p>
            <a:r>
              <a:rPr lang="fr-FR"/>
              <a:t>Nous allons maintenant décrire chacune d’entre elles.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287963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Intéressons-nous à la première famille de sources: </a:t>
            </a:r>
          </a:p>
          <a:p>
            <a:pPr marL="171450" indent="-171450">
              <a:buFont typeface="Arial" panose="020B0604020202020204" pitchFamily="34" charset="0"/>
              <a:buChar char="‒"/>
            </a:pPr>
            <a:r>
              <a:rPr lang="fr-FR"/>
              <a:t>Les systèmes de surveillance nationaux ou régionaux</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99695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7868483" cy="6673850"/>
          </a:xfrm>
          <a:prstGeom prst="rect">
            <a:avLst/>
          </a:prstGeom>
          <a:gradFill flip="none" rotWithShape="1">
            <a:gsLst>
              <a:gs pos="0">
                <a:schemeClr val="bg1"/>
              </a:gs>
              <a:gs pos="100000">
                <a:srgbClr val="DDDDDD"/>
              </a:gs>
            </a:gsLst>
            <a:path path="circle">
              <a:fillToRect l="100000" b="100000"/>
            </a:path>
            <a:tileRect t="-100000" r="-100000"/>
          </a:gradFill>
          <a:ln w="9525" algn="ctr">
            <a:noFill/>
            <a:miter lim="800000"/>
            <a:headEnd/>
            <a:tailEnd/>
          </a:ln>
          <a:effectLst/>
        </p:spPr>
        <p:txBody>
          <a:bodyPr wrap="none" lIns="82058" tIns="41029" rIns="82058" bIns="41029" anchor="ctr"/>
          <a:lstStyle/>
          <a:p>
            <a:pPr>
              <a:defRPr/>
            </a:pPr>
            <a:endParaRPr lang="it-IT"/>
          </a:p>
        </p:txBody>
      </p:sp>
      <p:sp>
        <p:nvSpPr>
          <p:cNvPr id="5" name="Rettangolo 4"/>
          <p:cNvSpPr/>
          <p:nvPr userDrawn="1"/>
        </p:nvSpPr>
        <p:spPr bwMode="auto">
          <a:xfrm>
            <a:off x="7868483" y="895350"/>
            <a:ext cx="2932867" cy="5962650"/>
          </a:xfrm>
          <a:prstGeom prst="rect">
            <a:avLst/>
          </a:prstGeom>
          <a:gradFill flip="none" rotWithShape="1">
            <a:gsLst>
              <a:gs pos="0">
                <a:srgbClr val="69AE23">
                  <a:alpha val="50000"/>
                </a:srgbClr>
              </a:gs>
              <a:gs pos="39999">
                <a:srgbClr val="69AE23"/>
              </a:gs>
            </a:gsLst>
            <a:lin ang="16200000" scaled="1"/>
            <a:tileRect/>
          </a:gradFill>
          <a:ln w="28575" cap="flat" cmpd="sng" algn="ctr">
            <a:noFill/>
            <a:prstDash val="solid"/>
            <a:round/>
            <a:headEnd type="none" w="med" len="med"/>
            <a:tailEnd type="none" w="med" len="med"/>
          </a:ln>
          <a:effectLst/>
        </p:spPr>
        <p:txBody>
          <a:bodyPr wrap="none" anchor="ctr"/>
          <a:lstStyle/>
          <a:p>
            <a:pPr>
              <a:defRPr/>
            </a:pPr>
            <a:endParaRPr lang="it-IT"/>
          </a:p>
        </p:txBody>
      </p:sp>
      <p:sp>
        <p:nvSpPr>
          <p:cNvPr id="5125" name="Rectangle 5"/>
          <p:cNvSpPr>
            <a:spLocks noGrp="1" noChangeArrowheads="1"/>
          </p:cNvSpPr>
          <p:nvPr>
            <p:ph type="ctrTitle" sz="quarter"/>
          </p:nvPr>
        </p:nvSpPr>
        <p:spPr bwMode="auto">
          <a:xfrm>
            <a:off x="255032" y="641351"/>
            <a:ext cx="7379048" cy="215741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a:lnSpc>
                <a:spcPct val="100000"/>
              </a:lnSpc>
              <a:defRPr sz="3800" b="1">
                <a:solidFill>
                  <a:srgbClr val="69AE23"/>
                </a:solidFill>
              </a:defRPr>
            </a:lvl1pPr>
          </a:lstStyle>
          <a:p>
            <a:r>
              <a:rPr lang="en-US" dirty="0"/>
              <a:t>Click to edit Master title style</a:t>
            </a:r>
          </a:p>
        </p:txBody>
      </p:sp>
      <p:sp>
        <p:nvSpPr>
          <p:cNvPr id="5126" name="Rectangle 6"/>
          <p:cNvSpPr>
            <a:spLocks noGrp="1" noChangeArrowheads="1"/>
          </p:cNvSpPr>
          <p:nvPr>
            <p:ph type="subTitle" sz="quarter" idx="1"/>
          </p:nvPr>
        </p:nvSpPr>
        <p:spPr>
          <a:xfrm>
            <a:off x="271910" y="2890838"/>
            <a:ext cx="7362170" cy="1752600"/>
          </a:xfrm>
          <a:prstGeom prst="rect">
            <a:avLst/>
          </a:prstGeom>
          <a:ln/>
        </p:spPr>
        <p:txBody>
          <a:bodyPr lIns="91440" tIns="45720" rIns="91440" bIns="45720"/>
          <a:lstStyle>
            <a:lvl1pPr marL="0" indent="0" algn="l">
              <a:buFont typeface="Wingdings" pitchFamily="2" charset="2"/>
              <a:buNone/>
              <a:tabLst/>
              <a:defRPr sz="2400" b="0"/>
            </a:lvl1pPr>
          </a:lstStyle>
          <a:p>
            <a:r>
              <a:rPr lang="en-US" dirty="0"/>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Vertical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
        <p:nvSpPr>
          <p:cNvPr id="6" name="Rectangle 5"/>
          <p:cNvSpPr/>
          <p:nvPr userDrawn="1"/>
        </p:nvSpPr>
        <p:spPr bwMode="auto">
          <a:xfrm>
            <a:off x="5760720" y="2804652"/>
            <a:ext cx="5040630" cy="3505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90080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5"/>
            <a:ext cx="9181148" cy="1362075"/>
          </a:xfrm>
        </p:spPr>
        <p:txBody>
          <a:bodyPr anchor="t"/>
          <a:lstStyle>
            <a:lvl1pPr algn="l">
              <a:defRPr sz="4000" b="1" cap="all"/>
            </a:lvl1pPr>
          </a:lstStyle>
          <a:p>
            <a:endParaRPr lang="en-GB" dirty="0"/>
          </a:p>
        </p:txBody>
      </p:sp>
      <p:sp>
        <p:nvSpPr>
          <p:cNvPr id="3" name="Text Placeholder 2"/>
          <p:cNvSpPr>
            <a:spLocks noGrp="1"/>
          </p:cNvSpPr>
          <p:nvPr>
            <p:ph type="body" idx="1"/>
          </p:nvPr>
        </p:nvSpPr>
        <p:spPr>
          <a:xfrm>
            <a:off x="853232" y="2906713"/>
            <a:ext cx="9181148"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1E7B390-8B16-4CE1-83AC-BA9057657E00}" type="slidenum">
              <a:rPr lang="en-US"/>
              <a:pPr>
                <a:defRPr/>
              </a:pPr>
              <a:t>‹#›</a:t>
            </a:fld>
            <a:endParaRPr lang="en-US"/>
          </a:p>
        </p:txBody>
      </p:sp>
    </p:spTree>
    <p:extLst>
      <p:ext uri="{BB962C8B-B14F-4D97-AF65-F5344CB8AC3E}">
        <p14:creationId xmlns:p14="http://schemas.microsoft.com/office/powerpoint/2010/main" val="1948943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854462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Tree>
    <p:extLst>
      <p:ext uri="{BB962C8B-B14F-4D97-AF65-F5344CB8AC3E}">
        <p14:creationId xmlns:p14="http://schemas.microsoft.com/office/powerpoint/2010/main" val="4229790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Content and Text">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Tree>
    <p:extLst>
      <p:ext uri="{BB962C8B-B14F-4D97-AF65-F5344CB8AC3E}">
        <p14:creationId xmlns:p14="http://schemas.microsoft.com/office/powerpoint/2010/main" val="240795900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4088" y="4012163"/>
            <a:ext cx="9568125" cy="1794912"/>
          </a:xfrm>
        </p:spPr>
        <p:txBody>
          <a:bodyPr anchor="ctr">
            <a:normAutofit/>
          </a:bodyPr>
          <a:lstStyle>
            <a:lvl1pPr algn="l">
              <a:defRPr sz="3544"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Subtitle 2"/>
          <p:cNvSpPr>
            <a:spLocks noGrp="1"/>
          </p:cNvSpPr>
          <p:nvPr>
            <p:ph type="subTitle" idx="1" hasCustomPrompt="1"/>
          </p:nvPr>
        </p:nvSpPr>
        <p:spPr>
          <a:xfrm>
            <a:off x="574088" y="3312000"/>
            <a:ext cx="9568125" cy="504000"/>
          </a:xfrm>
        </p:spPr>
        <p:txBody>
          <a:bodyPr>
            <a:normAutofit/>
          </a:bodyPr>
          <a:lstStyle>
            <a:lvl1pPr marL="0" indent="0" algn="l">
              <a:buNone/>
              <a:defRPr sz="2126"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05033" indent="0" algn="ctr">
              <a:buNone/>
              <a:defRPr sz="1772"/>
            </a:lvl2pPr>
            <a:lvl3pPr marL="810067" indent="0" algn="ctr">
              <a:buNone/>
              <a:defRPr sz="1595"/>
            </a:lvl3pPr>
            <a:lvl4pPr marL="1215100" indent="0" algn="ctr">
              <a:buNone/>
              <a:defRPr sz="1417"/>
            </a:lvl4pPr>
            <a:lvl5pPr marL="1620134" indent="0" algn="ctr">
              <a:buNone/>
              <a:defRPr sz="1417"/>
            </a:lvl5pPr>
            <a:lvl6pPr marL="2025167" indent="0" algn="ctr">
              <a:buNone/>
              <a:defRPr sz="1417"/>
            </a:lvl6pPr>
            <a:lvl7pPr marL="2430201" indent="0" algn="ctr">
              <a:buNone/>
              <a:defRPr sz="1417"/>
            </a:lvl7pPr>
            <a:lvl8pPr marL="2835234" indent="0" algn="ctr">
              <a:buNone/>
              <a:defRPr sz="1417"/>
            </a:lvl8pPr>
            <a:lvl9pPr marL="3240268" indent="0" algn="ctr">
              <a:buNone/>
              <a:defRPr sz="1417"/>
            </a:lvl9pPr>
          </a:lstStyle>
          <a:p>
            <a:r>
              <a:rPr lang="fr-FR"/>
              <a:t>Centre européen de prévention et de contrôle des maladies </a:t>
            </a:r>
          </a:p>
        </p:txBody>
      </p:sp>
    </p:spTree>
    <p:extLst>
      <p:ext uri="{BB962C8B-B14F-4D97-AF65-F5344CB8AC3E}">
        <p14:creationId xmlns:p14="http://schemas.microsoft.com/office/powerpoint/2010/main" val="21560644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5" y="223936"/>
            <a:ext cx="9173163" cy="951722"/>
          </a:xfrm>
        </p:spPr>
        <p:txBody>
          <a:bodyPr>
            <a:normAutofit/>
          </a:bodyPr>
          <a:lstStyle>
            <a:lvl1pPr>
              <a:defRPr sz="2835" b="1">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Content Placeholder 2"/>
          <p:cNvSpPr>
            <a:spLocks noGrp="1"/>
          </p:cNvSpPr>
          <p:nvPr>
            <p:ph idx="1"/>
          </p:nvPr>
        </p:nvSpPr>
        <p:spPr>
          <a:xfrm>
            <a:off x="382725"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endParaRPr lang="en-GB" dirty="0"/>
          </a:p>
        </p:txBody>
      </p:sp>
      <p:sp>
        <p:nvSpPr>
          <p:cNvPr id="5" name="Footer Placeholder 4"/>
          <p:cNvSpPr>
            <a:spLocks noGrp="1"/>
          </p:cNvSpPr>
          <p:nvPr>
            <p:ph type="ftr" sz="quarter" idx="11"/>
          </p:nvPr>
        </p:nvSpPr>
        <p:spPr>
          <a:xfrm>
            <a:off x="382725" y="6475542"/>
            <a:ext cx="6851558" cy="365125"/>
          </a:xfrm>
        </p:spPr>
        <p:txBody>
          <a:bodyPr/>
          <a:lstStyle>
            <a:lvl1pPr algn="l">
              <a:defRPr sz="886">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3"/>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1151652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l">
              <a:defRPr sz="3544"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7" name="Slide Number Placeholder 5"/>
          <p:cNvSpPr>
            <a:spLocks noGrp="1"/>
          </p:cNvSpPr>
          <p:nvPr>
            <p:ph type="sldNum" sz="quarter" idx="12"/>
          </p:nvPr>
        </p:nvSpPr>
        <p:spPr>
          <a:xfrm>
            <a:off x="8010082" y="6475543"/>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362298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E8339A-AD4C-4299-B676-C4ADA05616EE}" type="datetime1">
              <a:rPr lang="en-GB" smtClean="0"/>
              <a:t>22/03/2021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9E29A8E-A0F1-419A-8E8B-A78BF9C70DE8}" type="slidenum">
              <a:rPr lang="en-GB" smtClean="0"/>
              <a:t>‹#›</a:t>
            </a:fld>
            <a:endParaRPr lang="en-GB"/>
          </a:p>
        </p:txBody>
      </p:sp>
    </p:spTree>
    <p:extLst>
      <p:ext uri="{BB962C8B-B14F-4D97-AF65-F5344CB8AC3E}">
        <p14:creationId xmlns:p14="http://schemas.microsoft.com/office/powerpoint/2010/main" val="29433631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190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
        <p:nvSpPr>
          <p:cNvPr id="3" name="Content Placeholder 2"/>
          <p:cNvSpPr>
            <a:spLocks noGrp="1"/>
          </p:cNvSpPr>
          <p:nvPr>
            <p:ph idx="1"/>
          </p:nvPr>
        </p:nvSpPr>
        <p:spPr>
          <a:xfrm>
            <a:off x="330041" y="1295400"/>
            <a:ext cx="10113140" cy="46307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t-IT" dirty="0"/>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834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1"/>
            <a:ext cx="9181148" cy="1362075"/>
          </a:xfrm>
          <a:prstGeom prst="rect">
            <a:avLst/>
          </a:prstGeom>
        </p:spPr>
        <p:txBody>
          <a:bodyPr/>
          <a:lstStyle>
            <a:lvl1pPr algn="l">
              <a:defRPr sz="4000" b="1" cap="all"/>
            </a:lvl1pPr>
          </a:lstStyle>
          <a:p>
            <a:endParaRPr lang="en-GB" dirty="0"/>
          </a:p>
        </p:txBody>
      </p:sp>
      <p:sp>
        <p:nvSpPr>
          <p:cNvPr id="3" name="Text Placeholder 2"/>
          <p:cNvSpPr>
            <a:spLocks noGrp="1"/>
          </p:cNvSpPr>
          <p:nvPr>
            <p:ph type="body" idx="1"/>
          </p:nvPr>
        </p:nvSpPr>
        <p:spPr>
          <a:xfrm>
            <a:off x="853232" y="2906713"/>
            <a:ext cx="9181148"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en-US" dirty="0"/>
          </a:p>
        </p:txBody>
      </p:sp>
      <p:sp>
        <p:nvSpPr>
          <p:cNvPr id="4"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0CAF9117-0C3D-4C9E-973F-E5A155CD1B34}" type="slidenum">
              <a:rPr lang="en-GB"/>
              <a:pPr>
                <a:defRPr/>
              </a:pPr>
              <a:t>‹#›</a:t>
            </a:fld>
            <a:endParaRPr lang="en-GB"/>
          </a:p>
        </p:txBody>
      </p:sp>
    </p:spTree>
    <p:extLst>
      <p:ext uri="{BB962C8B-B14F-4D97-AF65-F5344CB8AC3E}">
        <p14:creationId xmlns:p14="http://schemas.microsoft.com/office/powerpoint/2010/main" val="27704918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48" y="142875"/>
            <a:ext cx="9526191" cy="719138"/>
          </a:xfrm>
          <a:prstGeom prst="rect">
            <a:avLst/>
          </a:prstGeom>
        </p:spPr>
        <p:txBody>
          <a:bodyPr/>
          <a:lstStyle/>
          <a:p>
            <a:endParaRPr lang="en-GB" dirty="0"/>
          </a:p>
        </p:txBody>
      </p:sp>
      <p:sp>
        <p:nvSpPr>
          <p:cNvPr id="3" name="Content Placeholder 2"/>
          <p:cNvSpPr>
            <a:spLocks noGrp="1"/>
          </p:cNvSpPr>
          <p:nvPr>
            <p:ph sz="half" idx="1"/>
          </p:nvPr>
        </p:nvSpPr>
        <p:spPr>
          <a:xfrm>
            <a:off x="382548" y="1079501"/>
            <a:ext cx="4928116" cy="5013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GB" dirty="0"/>
          </a:p>
        </p:txBody>
      </p:sp>
      <p:sp>
        <p:nvSpPr>
          <p:cNvPr id="4" name="Content Placeholder 3"/>
          <p:cNvSpPr>
            <a:spLocks noGrp="1"/>
          </p:cNvSpPr>
          <p:nvPr>
            <p:ph sz="half" idx="2"/>
          </p:nvPr>
        </p:nvSpPr>
        <p:spPr>
          <a:xfrm>
            <a:off x="5490686" y="1079501"/>
            <a:ext cx="4928116" cy="5013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GB" dirty="0"/>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2F11976-F7D4-405D-A01F-78D826E44D86}" type="slidenum">
              <a:rPr lang="en-GB"/>
              <a:pPr>
                <a:defRPr/>
              </a:pPr>
              <a:t>‹#›</a:t>
            </a:fld>
            <a:endParaRPr lang="en-GB"/>
          </a:p>
        </p:txBody>
      </p:sp>
    </p:spTree>
    <p:extLst>
      <p:ext uri="{BB962C8B-B14F-4D97-AF65-F5344CB8AC3E}">
        <p14:creationId xmlns:p14="http://schemas.microsoft.com/office/powerpoint/2010/main" val="4159921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4638"/>
            <a:ext cx="9721215" cy="1143000"/>
          </a:xfrm>
          <a:prstGeom prst="rect">
            <a:avLst/>
          </a:prstGeom>
        </p:spPr>
        <p:txBody>
          <a:bodyPr/>
          <a:lstStyle>
            <a:lvl1pPr>
              <a:defRPr/>
            </a:lvl1pPr>
          </a:lstStyle>
          <a:p>
            <a:endParaRPr lang="en-GB" dirty="0"/>
          </a:p>
        </p:txBody>
      </p:sp>
      <p:sp>
        <p:nvSpPr>
          <p:cNvPr id="3" name="Text Placeholder 2"/>
          <p:cNvSpPr>
            <a:spLocks noGrp="1"/>
          </p:cNvSpPr>
          <p:nvPr>
            <p:ph type="body" idx="1"/>
          </p:nvPr>
        </p:nvSpPr>
        <p:spPr>
          <a:xfrm>
            <a:off x="540068" y="1535113"/>
            <a:ext cx="477247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4" name="Content Placeholder 3"/>
          <p:cNvSpPr>
            <a:spLocks noGrp="1"/>
          </p:cNvSpPr>
          <p:nvPr>
            <p:ph sz="half" idx="2"/>
          </p:nvPr>
        </p:nvSpPr>
        <p:spPr>
          <a:xfrm>
            <a:off x="540068" y="2174875"/>
            <a:ext cx="477247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en-GB" dirty="0"/>
          </a:p>
        </p:txBody>
      </p:sp>
      <p:sp>
        <p:nvSpPr>
          <p:cNvPr id="5" name="Text Placeholder 4"/>
          <p:cNvSpPr>
            <a:spLocks noGrp="1"/>
          </p:cNvSpPr>
          <p:nvPr>
            <p:ph type="body" sz="quarter" idx="3"/>
          </p:nvPr>
        </p:nvSpPr>
        <p:spPr>
          <a:xfrm>
            <a:off x="5486936" y="1535113"/>
            <a:ext cx="477434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6" name="Content Placeholder 5"/>
          <p:cNvSpPr>
            <a:spLocks noGrp="1"/>
          </p:cNvSpPr>
          <p:nvPr>
            <p:ph sz="quarter" idx="4"/>
          </p:nvPr>
        </p:nvSpPr>
        <p:spPr>
          <a:xfrm>
            <a:off x="5486936" y="2174875"/>
            <a:ext cx="477434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en-GB" dirty="0"/>
          </a:p>
        </p:txBody>
      </p:sp>
      <p:sp>
        <p:nvSpPr>
          <p:cNvPr id="7"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A4B5BB4F-15D7-4E7A-AEAB-1BA312011D52}" type="slidenum">
              <a:rPr lang="en-GB"/>
              <a:pPr>
                <a:defRPr/>
              </a:pPr>
              <a:t>‹#›</a:t>
            </a:fld>
            <a:endParaRPr lang="en-GB"/>
          </a:p>
        </p:txBody>
      </p:sp>
    </p:spTree>
    <p:extLst>
      <p:ext uri="{BB962C8B-B14F-4D97-AF65-F5344CB8AC3E}">
        <p14:creationId xmlns:p14="http://schemas.microsoft.com/office/powerpoint/2010/main" val="1617749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2548" y="142875"/>
            <a:ext cx="9526191" cy="719138"/>
          </a:xfrm>
          <a:prstGeom prst="rect">
            <a:avLst/>
          </a:prstGeom>
        </p:spPr>
        <p:txBody>
          <a:bodyPr/>
          <a:lstStyle/>
          <a:p>
            <a:endParaRPr lang="en-GB" dirty="0"/>
          </a:p>
        </p:txBody>
      </p:sp>
      <p:sp>
        <p:nvSpPr>
          <p:cNvPr id="3"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9A6434D8-5FDF-4A7F-8F6E-0A16C6083F77}" type="slidenum">
              <a:rPr lang="en-GB"/>
              <a:pPr>
                <a:defRPr/>
              </a:pPr>
              <a:t>‹#›</a:t>
            </a:fld>
            <a:endParaRPr lang="en-GB"/>
          </a:p>
        </p:txBody>
      </p:sp>
    </p:spTree>
    <p:extLst>
      <p:ext uri="{BB962C8B-B14F-4D97-AF65-F5344CB8AC3E}">
        <p14:creationId xmlns:p14="http://schemas.microsoft.com/office/powerpoint/2010/main" val="27865560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37187354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3050"/>
            <a:ext cx="3553570" cy="1162050"/>
          </a:xfrm>
          <a:prstGeom prst="rect">
            <a:avLst/>
          </a:prstGeom>
        </p:spPr>
        <p:txBody>
          <a:bodyPr anchor="b"/>
          <a:lstStyle>
            <a:lvl1pPr algn="l">
              <a:defRPr sz="2000" b="1"/>
            </a:lvl1pPr>
          </a:lstStyle>
          <a:p>
            <a:endParaRPr lang="en-GB" dirty="0"/>
          </a:p>
        </p:txBody>
      </p:sp>
      <p:sp>
        <p:nvSpPr>
          <p:cNvPr id="3" name="Content Placeholder 2"/>
          <p:cNvSpPr>
            <a:spLocks noGrp="1"/>
          </p:cNvSpPr>
          <p:nvPr>
            <p:ph idx="1"/>
          </p:nvPr>
        </p:nvSpPr>
        <p:spPr>
          <a:xfrm>
            <a:off x="4223028" y="273051"/>
            <a:ext cx="6038255"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GB" dirty="0"/>
          </a:p>
        </p:txBody>
      </p:sp>
      <p:sp>
        <p:nvSpPr>
          <p:cNvPr id="4" name="Text Placeholder 3"/>
          <p:cNvSpPr>
            <a:spLocks noGrp="1"/>
          </p:cNvSpPr>
          <p:nvPr>
            <p:ph type="body" sz="half" idx="2"/>
          </p:nvPr>
        </p:nvSpPr>
        <p:spPr>
          <a:xfrm>
            <a:off x="540068" y="1435101"/>
            <a:ext cx="3553570"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EF3267E1-1C2B-49D5-8DAF-254668939733}" type="slidenum">
              <a:rPr lang="en-GB"/>
              <a:pPr>
                <a:defRPr/>
              </a:pPr>
              <a:t>‹#›</a:t>
            </a:fld>
            <a:endParaRPr lang="en-GB"/>
          </a:p>
        </p:txBody>
      </p:sp>
    </p:spTree>
    <p:extLst>
      <p:ext uri="{BB962C8B-B14F-4D97-AF65-F5344CB8AC3E}">
        <p14:creationId xmlns:p14="http://schemas.microsoft.com/office/powerpoint/2010/main" val="3704005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140" y="4800600"/>
            <a:ext cx="6480810" cy="566738"/>
          </a:xfrm>
          <a:prstGeom prst="rect">
            <a:avLst/>
          </a:prstGeom>
        </p:spPr>
        <p:txBody>
          <a:bodyPr anchor="b"/>
          <a:lstStyle>
            <a:lvl1pPr algn="l">
              <a:defRPr sz="2000" b="1"/>
            </a:lvl1pPr>
          </a:lstStyle>
          <a:p>
            <a:endParaRPr lang="en-GB" dirty="0"/>
          </a:p>
        </p:txBody>
      </p:sp>
      <p:sp>
        <p:nvSpPr>
          <p:cNvPr id="3" name="Picture Placeholder 2"/>
          <p:cNvSpPr>
            <a:spLocks noGrp="1"/>
          </p:cNvSpPr>
          <p:nvPr>
            <p:ph type="pic" idx="1"/>
          </p:nvPr>
        </p:nvSpPr>
        <p:spPr>
          <a:xfrm>
            <a:off x="2117140" y="612775"/>
            <a:ext cx="64808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2117140" y="5367338"/>
            <a:ext cx="64808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1B29F69E-3E05-4127-AE77-C62DDD51015F}" type="slidenum">
              <a:rPr lang="en-GB"/>
              <a:pPr>
                <a:defRPr/>
              </a:pPr>
              <a:t>‹#›</a:t>
            </a:fld>
            <a:endParaRPr lang="en-GB"/>
          </a:p>
        </p:txBody>
      </p:sp>
    </p:spTree>
    <p:extLst>
      <p:ext uri="{BB962C8B-B14F-4D97-AF65-F5344CB8AC3E}">
        <p14:creationId xmlns:p14="http://schemas.microsoft.com/office/powerpoint/2010/main" val="40060195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3597459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
        <p:nvSpPr>
          <p:cNvPr id="6" name="Rectangle 5"/>
          <p:cNvSpPr/>
          <p:nvPr userDrawn="1"/>
        </p:nvSpPr>
        <p:spPr bwMode="auto">
          <a:xfrm>
            <a:off x="5760720" y="2804652"/>
            <a:ext cx="5040630" cy="3505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885031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6" y="223936"/>
            <a:ext cx="9173163" cy="951722"/>
          </a:xfrm>
        </p:spPr>
        <p:txBody>
          <a:bodyPr>
            <a:normAutofit/>
          </a:bodyPr>
          <a:lstStyle>
            <a:lvl1pPr>
              <a:defRPr sz="2400" b="1">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Content Placeholder 2"/>
          <p:cNvSpPr>
            <a:spLocks noGrp="1"/>
          </p:cNvSpPr>
          <p:nvPr>
            <p:ph idx="1"/>
          </p:nvPr>
        </p:nvSpPr>
        <p:spPr>
          <a:xfrm>
            <a:off x="382725"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endParaRPr lang="en-GB" dirty="0"/>
          </a:p>
        </p:txBody>
      </p:sp>
      <p:sp>
        <p:nvSpPr>
          <p:cNvPr id="5" name="Footer Placeholder 4"/>
          <p:cNvSpPr>
            <a:spLocks noGrp="1"/>
          </p:cNvSpPr>
          <p:nvPr>
            <p:ph type="ftr" sz="quarter" idx="11"/>
          </p:nvPr>
        </p:nvSpPr>
        <p:spPr>
          <a:xfrm>
            <a:off x="382726" y="6475543"/>
            <a:ext cx="6851558" cy="365125"/>
          </a:xfrm>
        </p:spPr>
        <p:txBody>
          <a:bodyPr/>
          <a:lstStyle>
            <a:lvl1pPr algn="l">
              <a:defRPr sz="75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4"/>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
        <p:nvSpPr>
          <p:cNvPr id="7" name="Title 1"/>
          <p:cNvSpPr txBox="1">
            <a:spLocks/>
          </p:cNvSpPr>
          <p:nvPr userDrawn="1"/>
        </p:nvSpPr>
        <p:spPr bwMode="auto">
          <a:xfrm>
            <a:off x="290663" y="6564316"/>
            <a:ext cx="9989373" cy="293687"/>
          </a:xfrm>
          <a:prstGeom prst="rect">
            <a:avLst/>
          </a:prstGeom>
          <a:noFill/>
          <a:ln w="9525">
            <a:noFill/>
            <a:miter lim="800000"/>
            <a:headEnd/>
            <a:tailEnd/>
          </a:ln>
        </p:spPr>
        <p:txBody>
          <a:bodyPr lIns="0" tIns="0" rIns="0" bIns="0"/>
          <a:lstStyle/>
          <a:p>
            <a:pPr algn="ctr" eaLnBrk="0" hangingPunct="0">
              <a:lnSpc>
                <a:spcPct val="90000"/>
              </a:lnSpc>
              <a:defRPr/>
            </a:pPr>
            <a:endParaRPr lang="en-GB" sz="1050" b="1" kern="0" dirty="0">
              <a:solidFill>
                <a:schemeClr val="bg1"/>
              </a:solidFill>
              <a:latin typeface="+mj-lt"/>
              <a:ea typeface="+mj-ea"/>
              <a:cs typeface="+mj-cs"/>
            </a:endParaRPr>
          </a:p>
        </p:txBody>
      </p:sp>
    </p:spTree>
    <p:extLst>
      <p:ext uri="{BB962C8B-B14F-4D97-AF65-F5344CB8AC3E}">
        <p14:creationId xmlns:p14="http://schemas.microsoft.com/office/powerpoint/2010/main" val="31286335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l">
              <a:defRPr sz="3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GB" dirty="0"/>
          </a:p>
        </p:txBody>
      </p:sp>
      <p:sp>
        <p:nvSpPr>
          <p:cNvPr id="7" name="Slide Number Placeholder 5"/>
          <p:cNvSpPr>
            <a:spLocks noGrp="1"/>
          </p:cNvSpPr>
          <p:nvPr>
            <p:ph type="sldNum" sz="quarter" idx="12"/>
          </p:nvPr>
        </p:nvSpPr>
        <p:spPr>
          <a:xfrm>
            <a:off x="8010082" y="6475544"/>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2035449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2725" y="4320016"/>
            <a:ext cx="9721215" cy="1941811"/>
          </a:xfrm>
          <a:prstGeom prst="rect">
            <a:avLst/>
          </a:prstGeom>
        </p:spPr>
        <p:txBody>
          <a:bodyPr/>
          <a:lstStyle/>
          <a:p>
            <a:endParaRPr lang="en-GB" dirty="0"/>
          </a:p>
        </p:txBody>
      </p:sp>
      <p:sp>
        <p:nvSpPr>
          <p:cNvPr id="3" name="Slide Number Placeholder 1"/>
          <p:cNvSpPr>
            <a:spLocks noGrp="1"/>
          </p:cNvSpPr>
          <p:nvPr>
            <p:ph type="sldNum" sz="quarter" idx="4"/>
          </p:nvPr>
        </p:nvSpPr>
        <p:spPr>
          <a:xfrm>
            <a:off x="8351759" y="6492877"/>
            <a:ext cx="2430304" cy="365125"/>
          </a:xfrm>
          <a:prstGeom prst="rect">
            <a:avLst/>
          </a:prstGeom>
        </p:spPr>
        <p:txBody>
          <a:bodyPr vert="horz" lIns="91440" tIns="45720" rIns="91440" bIns="45720" rtlCol="0" anchor="ctr"/>
          <a:lstStyle>
            <a:lvl1pPr algn="r">
              <a:defRPr sz="1350">
                <a:solidFill>
                  <a:schemeClr val="bg1"/>
                </a:solidFill>
                <a:latin typeface="Calibri" panose="020F0502020204030204" pitchFamily="34" charset="0"/>
                <a:cs typeface="Calibri" panose="020F0502020204030204" pitchFamily="34" charset="0"/>
              </a:defRPr>
            </a:lvl1pPr>
          </a:lstStyle>
          <a:p>
            <a:fld id="{1BADC369-0B83-4D7D-B9EE-83CF3E00D2B6}" type="slidenum">
              <a:rPr lang="en-GB" smtClean="0"/>
              <a:pPr/>
              <a:t>‹#›</a:t>
            </a:fld>
            <a:endParaRPr lang="en-GB" dirty="0"/>
          </a:p>
        </p:txBody>
      </p:sp>
    </p:spTree>
    <p:extLst>
      <p:ext uri="{BB962C8B-B14F-4D97-AF65-F5344CB8AC3E}">
        <p14:creationId xmlns:p14="http://schemas.microsoft.com/office/powerpoint/2010/main" val="38256745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7" y="223936"/>
            <a:ext cx="8708410" cy="951722"/>
          </a:xfrm>
        </p:spPr>
        <p:txBody>
          <a:bodyPr>
            <a:normAutofit/>
          </a:bodyPr>
          <a:lstStyle>
            <a:lvl1pPr>
              <a:defRPr sz="3200" b="1">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Content Placeholder 2"/>
          <p:cNvSpPr>
            <a:spLocks noGrp="1"/>
          </p:cNvSpPr>
          <p:nvPr>
            <p:ph idx="1"/>
          </p:nvPr>
        </p:nvSpPr>
        <p:spPr>
          <a:xfrm>
            <a:off x="382726"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endParaRPr lang="en-GB" dirty="0"/>
          </a:p>
        </p:txBody>
      </p:sp>
      <p:sp>
        <p:nvSpPr>
          <p:cNvPr id="5" name="Footer Placeholder 4"/>
          <p:cNvSpPr>
            <a:spLocks noGrp="1"/>
          </p:cNvSpPr>
          <p:nvPr>
            <p:ph type="ftr" sz="quarter" idx="11"/>
          </p:nvPr>
        </p:nvSpPr>
        <p:spPr>
          <a:xfrm>
            <a:off x="382727" y="6475545"/>
            <a:ext cx="6851558" cy="365125"/>
          </a:xfrm>
        </p:spPr>
        <p:txBody>
          <a:bodyPr/>
          <a:lstStyle>
            <a:lvl1pPr algn="l">
              <a:defRPr sz="100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6"/>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9603301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34245151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resentation_Template_Title_new"/>
          <p:cNvPicPr>
            <a:picLocks noChangeAspect="1" noChangeArrowheads="1"/>
          </p:cNvPicPr>
          <p:nvPr/>
        </p:nvPicPr>
        <p:blipFill>
          <a:blip r:embed="rId2" cstate="print"/>
          <a:srcRect/>
          <a:stretch>
            <a:fillRect/>
          </a:stretch>
        </p:blipFill>
        <p:spPr bwMode="auto">
          <a:xfrm>
            <a:off x="0" y="14288"/>
            <a:ext cx="10801350" cy="6858000"/>
          </a:xfrm>
          <a:prstGeom prst="rect">
            <a:avLst/>
          </a:prstGeom>
          <a:noFill/>
          <a:ln w="9525">
            <a:noFill/>
            <a:miter lim="800000"/>
            <a:headEnd/>
            <a:tailEnd/>
          </a:ln>
        </p:spPr>
      </p:pic>
      <p:pic>
        <p:nvPicPr>
          <p:cNvPr id="5" name="Picture 12"/>
          <p:cNvPicPr>
            <a:picLocks noChangeArrowheads="1"/>
          </p:cNvPicPr>
          <p:nvPr/>
        </p:nvPicPr>
        <p:blipFill>
          <a:blip r:embed="rId3" cstate="print">
            <a:clrChange>
              <a:clrFrom>
                <a:srgbClr val="FFFFFF"/>
              </a:clrFrom>
              <a:clrTo>
                <a:srgbClr val="FFFFFF">
                  <a:alpha val="0"/>
                </a:srgbClr>
              </a:clrTo>
            </a:clrChange>
            <a:lum bright="-6000"/>
          </a:blip>
          <a:srcRect/>
          <a:stretch>
            <a:fillRect/>
          </a:stretch>
        </p:blipFill>
        <p:spPr bwMode="auto">
          <a:xfrm>
            <a:off x="8768599" y="504825"/>
            <a:ext cx="1492687" cy="1136650"/>
          </a:xfrm>
          <a:prstGeom prst="rect">
            <a:avLst/>
          </a:prstGeom>
          <a:noFill/>
          <a:ln w="9525">
            <a:noFill/>
            <a:miter lim="800000"/>
            <a:headEnd/>
            <a:tailEnd/>
          </a:ln>
        </p:spPr>
      </p:pic>
      <p:sp>
        <p:nvSpPr>
          <p:cNvPr id="181250" name="Rectangle 2"/>
          <p:cNvSpPr>
            <a:spLocks noGrp="1" noChangeArrowheads="1"/>
          </p:cNvSpPr>
          <p:nvPr>
            <p:ph type="ctrTitle"/>
          </p:nvPr>
        </p:nvSpPr>
        <p:spPr>
          <a:xfrm>
            <a:off x="382549" y="3598863"/>
            <a:ext cx="9989374" cy="514350"/>
          </a:xfrm>
        </p:spPr>
        <p:txBody>
          <a:bodyPr/>
          <a:lstStyle>
            <a:lvl1pPr>
              <a:defRPr sz="4500" b="0">
                <a:solidFill>
                  <a:schemeClr val="bg1"/>
                </a:solidFill>
              </a:defRPr>
            </a:lvl1pPr>
          </a:lstStyle>
          <a:p>
            <a:r>
              <a:rPr lang="en-US"/>
              <a:t>Click to edit Master title style</a:t>
            </a:r>
            <a:endParaRPr lang="en-GB"/>
          </a:p>
        </p:txBody>
      </p:sp>
      <p:sp>
        <p:nvSpPr>
          <p:cNvPr id="181251" name="Rectangle 3"/>
          <p:cNvSpPr>
            <a:spLocks noGrp="1" noChangeArrowheads="1"/>
          </p:cNvSpPr>
          <p:nvPr>
            <p:ph type="subTitle" idx="1"/>
          </p:nvPr>
        </p:nvSpPr>
        <p:spPr>
          <a:xfrm>
            <a:off x="382549" y="4318004"/>
            <a:ext cx="9989374" cy="1006475"/>
          </a:xfrm>
        </p:spPr>
        <p:txBody>
          <a:bodyPr/>
          <a:lstStyle>
            <a:lvl1pPr marL="0" indent="0">
              <a:defRPr sz="5600" b="1">
                <a:solidFill>
                  <a:schemeClr val="bg1"/>
                </a:solidFill>
              </a:defRPr>
            </a:lvl1pPr>
          </a:lstStyle>
          <a:p>
            <a:r>
              <a:rPr lang="en-US"/>
              <a:t>Click to edit Master subtitle style</a:t>
            </a:r>
            <a:endParaRPr lang="en-GB"/>
          </a:p>
        </p:txBody>
      </p:sp>
    </p:spTree>
    <p:extLst>
      <p:ext uri="{BB962C8B-B14F-4D97-AF65-F5344CB8AC3E}">
        <p14:creationId xmlns:p14="http://schemas.microsoft.com/office/powerpoint/2010/main" val="15477030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endParaRPr lang="en-GB" dirty="0"/>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9221357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D5685D6E-437C-41ED-8F33-19D8F180FF25}" type="slidenum">
              <a:rPr lang="en-GB" smtClean="0"/>
              <a:t>‹#›</a:t>
            </a:fld>
            <a:endParaRPr lang="en-GB"/>
          </a:p>
        </p:txBody>
      </p:sp>
    </p:spTree>
    <p:extLst>
      <p:ext uri="{BB962C8B-B14F-4D97-AF65-F5344CB8AC3E}">
        <p14:creationId xmlns:p14="http://schemas.microsoft.com/office/powerpoint/2010/main" val="41626775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2"/>
            <a:ext cx="9181148" cy="1362075"/>
          </a:xfrm>
        </p:spPr>
        <p:txBody>
          <a:bodyPr/>
          <a:lstStyle>
            <a:lvl1pPr algn="l">
              <a:defRPr sz="5600" b="1" cap="all"/>
            </a:lvl1pPr>
          </a:lstStyle>
          <a:p>
            <a:r>
              <a:rPr lang="en-US"/>
              <a:t>Click to edit Master title style</a:t>
            </a:r>
            <a:endParaRPr lang="en-GB"/>
          </a:p>
        </p:txBody>
      </p:sp>
      <p:sp>
        <p:nvSpPr>
          <p:cNvPr id="3" name="Text Placeholder 2"/>
          <p:cNvSpPr>
            <a:spLocks noGrp="1"/>
          </p:cNvSpPr>
          <p:nvPr>
            <p:ph type="body" idx="1"/>
          </p:nvPr>
        </p:nvSpPr>
        <p:spPr>
          <a:xfrm>
            <a:off x="853232" y="2906717"/>
            <a:ext cx="9181148" cy="1500187"/>
          </a:xfrm>
        </p:spPr>
        <p:txBody>
          <a:bodyPr anchor="b"/>
          <a:lstStyle>
            <a:lvl1pPr marL="0" indent="0">
              <a:buNone/>
              <a:defRPr sz="2800"/>
            </a:lvl1pPr>
            <a:lvl2pPr marL="640080" indent="0">
              <a:buNone/>
              <a:defRPr sz="2500"/>
            </a:lvl2pPr>
            <a:lvl3pPr marL="1280160" indent="0">
              <a:buNone/>
              <a:defRPr sz="2200"/>
            </a:lvl3pPr>
            <a:lvl4pPr marL="1920240" indent="0">
              <a:buNone/>
              <a:defRPr sz="2000"/>
            </a:lvl4pPr>
            <a:lvl5pPr marL="2560320" indent="0">
              <a:buNone/>
              <a:defRPr sz="2000"/>
            </a:lvl5pPr>
            <a:lvl6pPr marL="3200400" indent="0">
              <a:buNone/>
              <a:defRPr sz="2000"/>
            </a:lvl6pPr>
            <a:lvl7pPr marL="3840480" indent="0">
              <a:buNone/>
              <a:defRPr sz="2000"/>
            </a:lvl7pPr>
            <a:lvl8pPr marL="4480560" indent="0">
              <a:buNone/>
              <a:defRPr sz="2000"/>
            </a:lvl8pPr>
            <a:lvl9pPr marL="5120640" indent="0">
              <a:buNone/>
              <a:defRPr sz="2000"/>
            </a:lvl9pPr>
          </a:lstStyle>
          <a:p>
            <a:pPr lvl="0"/>
            <a:r>
              <a:rPr lang="en-US"/>
              <a:t>Click to edit Master text styles</a:t>
            </a:r>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8035592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82550" y="1079501"/>
            <a:ext cx="4944995" cy="516255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endParaRPr lang="en-GB" dirty="0"/>
          </a:p>
        </p:txBody>
      </p:sp>
      <p:sp>
        <p:nvSpPr>
          <p:cNvPr id="4" name="Content Placeholder 3"/>
          <p:cNvSpPr>
            <a:spLocks noGrp="1"/>
          </p:cNvSpPr>
          <p:nvPr>
            <p:ph sz="half" idx="2"/>
          </p:nvPr>
        </p:nvSpPr>
        <p:spPr>
          <a:xfrm>
            <a:off x="5507568" y="1079501"/>
            <a:ext cx="4946869" cy="516255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endParaRPr lang="en-GB" dirty="0"/>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212415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
        <p:nvSpPr>
          <p:cNvPr id="3" name="Segnaposto data 2"/>
          <p:cNvSpPr>
            <a:spLocks noGrp="1"/>
          </p:cNvSpPr>
          <p:nvPr>
            <p:ph type="dt" sz="half" idx="10"/>
          </p:nvPr>
        </p:nvSpPr>
        <p:spPr>
          <a:xfrm>
            <a:off x="539750" y="6356350"/>
            <a:ext cx="2520950" cy="365125"/>
          </a:xfrm>
          <a:prstGeom prst="rect">
            <a:avLst/>
          </a:prstGeom>
        </p:spPr>
        <p:txBody>
          <a:bodyPr/>
          <a:lstStyle>
            <a:lvl1pPr>
              <a:defRPr/>
            </a:lvl1pPr>
          </a:lstStyle>
          <a:p>
            <a:pPr>
              <a:defRPr/>
            </a:pPr>
            <a:endParaRPr lang="it-IT"/>
          </a:p>
        </p:txBody>
      </p:sp>
      <p:sp>
        <p:nvSpPr>
          <p:cNvPr id="4" name="Segnaposto piè di pagina 3"/>
          <p:cNvSpPr>
            <a:spLocks noGrp="1"/>
          </p:cNvSpPr>
          <p:nvPr>
            <p:ph type="ftr" sz="quarter" idx="11"/>
          </p:nvPr>
        </p:nvSpPr>
        <p:spPr>
          <a:xfrm>
            <a:off x="3690938" y="6356350"/>
            <a:ext cx="3419475" cy="365125"/>
          </a:xfrm>
          <a:prstGeom prst="rect">
            <a:avLst/>
          </a:prstGeom>
        </p:spPr>
        <p:txBody>
          <a:bodyPr/>
          <a:lstStyle>
            <a:lvl1pPr>
              <a:defRPr/>
            </a:lvl1pPr>
          </a:lstStyle>
          <a:p>
            <a:pPr>
              <a:defRPr/>
            </a:pPr>
            <a:endParaRPr lang="it-IT"/>
          </a:p>
        </p:txBody>
      </p:sp>
      <p:sp>
        <p:nvSpPr>
          <p:cNvPr id="5" name="Segnaposto numero diapositiva 4"/>
          <p:cNvSpPr>
            <a:spLocks noGrp="1"/>
          </p:cNvSpPr>
          <p:nvPr>
            <p:ph type="sldNum" sz="quarter" idx="12"/>
          </p:nvPr>
        </p:nvSpPr>
        <p:spPr>
          <a:xfrm>
            <a:off x="7740650" y="6356350"/>
            <a:ext cx="2520950" cy="365125"/>
          </a:xfrm>
          <a:prstGeom prst="rect">
            <a:avLst/>
          </a:prstGeom>
        </p:spPr>
        <p:txBody>
          <a:bodyPr/>
          <a:lstStyle>
            <a:lvl1pPr>
              <a:defRPr/>
            </a:lvl1pPr>
          </a:lstStyle>
          <a:p>
            <a:pPr>
              <a:defRPr/>
            </a:pPr>
            <a:fld id="{91C0B14F-DCF9-47AF-A7C1-9E6814DB6D6F}" type="slidenum">
              <a:rPr lang="it-IT"/>
              <a:pPr>
                <a:defRPr/>
              </a:pPr>
              <a:t>‹#›</a:t>
            </a:fld>
            <a:endParaRPr lang="it-IT"/>
          </a:p>
        </p:txBody>
      </p:sp>
    </p:spTree>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4638"/>
            <a:ext cx="9721215" cy="1143000"/>
          </a:xfrm>
        </p:spPr>
        <p:txBody>
          <a:bodyPr/>
          <a:lstStyle>
            <a:lvl1pPr>
              <a:defRPr/>
            </a:lvl1pPr>
          </a:lstStyle>
          <a:p>
            <a:endParaRPr lang="en-GB" dirty="0"/>
          </a:p>
        </p:txBody>
      </p:sp>
      <p:sp>
        <p:nvSpPr>
          <p:cNvPr id="3" name="Text Placeholder 2"/>
          <p:cNvSpPr>
            <a:spLocks noGrp="1"/>
          </p:cNvSpPr>
          <p:nvPr>
            <p:ph type="body" idx="1"/>
          </p:nvPr>
        </p:nvSpPr>
        <p:spPr>
          <a:xfrm>
            <a:off x="540070" y="1535115"/>
            <a:ext cx="4772472" cy="63976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endParaRPr lang="en-US" dirty="0"/>
          </a:p>
        </p:txBody>
      </p:sp>
      <p:sp>
        <p:nvSpPr>
          <p:cNvPr id="4" name="Content Placeholder 3"/>
          <p:cNvSpPr>
            <a:spLocks noGrp="1"/>
          </p:cNvSpPr>
          <p:nvPr>
            <p:ph sz="half" idx="2"/>
          </p:nvPr>
        </p:nvSpPr>
        <p:spPr>
          <a:xfrm>
            <a:off x="540070" y="2174876"/>
            <a:ext cx="4772472" cy="395128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endParaRPr lang="en-GB" dirty="0"/>
          </a:p>
        </p:txBody>
      </p:sp>
      <p:sp>
        <p:nvSpPr>
          <p:cNvPr id="5" name="Text Placeholder 4"/>
          <p:cNvSpPr>
            <a:spLocks noGrp="1"/>
          </p:cNvSpPr>
          <p:nvPr>
            <p:ph type="body" sz="quarter" idx="3"/>
          </p:nvPr>
        </p:nvSpPr>
        <p:spPr>
          <a:xfrm>
            <a:off x="5486941" y="1535115"/>
            <a:ext cx="4774346" cy="63976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endParaRPr lang="en-US" dirty="0"/>
          </a:p>
        </p:txBody>
      </p:sp>
      <p:sp>
        <p:nvSpPr>
          <p:cNvPr id="6" name="Content Placeholder 5"/>
          <p:cNvSpPr>
            <a:spLocks noGrp="1"/>
          </p:cNvSpPr>
          <p:nvPr>
            <p:ph sz="quarter" idx="4"/>
          </p:nvPr>
        </p:nvSpPr>
        <p:spPr>
          <a:xfrm>
            <a:off x="5486941" y="2174876"/>
            <a:ext cx="4774346" cy="395128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endParaRPr lang="en-GB" dirty="0"/>
          </a:p>
        </p:txBody>
      </p:sp>
      <p:sp>
        <p:nvSpPr>
          <p:cNvPr id="7"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7813746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7624046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987098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0070" y="273050"/>
            <a:ext cx="3553570" cy="1162050"/>
          </a:xfrm>
        </p:spPr>
        <p:txBody>
          <a:bodyPr anchor="b"/>
          <a:lstStyle>
            <a:lvl1pPr algn="l">
              <a:defRPr sz="2800" b="1"/>
            </a:lvl1pPr>
          </a:lstStyle>
          <a:p>
            <a:endParaRPr lang="en-GB" dirty="0"/>
          </a:p>
        </p:txBody>
      </p:sp>
      <p:sp>
        <p:nvSpPr>
          <p:cNvPr id="3" name="Content Placeholder 2"/>
          <p:cNvSpPr>
            <a:spLocks noGrp="1"/>
          </p:cNvSpPr>
          <p:nvPr>
            <p:ph idx="1"/>
          </p:nvPr>
        </p:nvSpPr>
        <p:spPr>
          <a:xfrm>
            <a:off x="4223029" y="273054"/>
            <a:ext cx="6038256" cy="5853113"/>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endParaRPr lang="en-GB" dirty="0"/>
          </a:p>
        </p:txBody>
      </p:sp>
      <p:sp>
        <p:nvSpPr>
          <p:cNvPr id="4" name="Text Placeholder 3"/>
          <p:cNvSpPr>
            <a:spLocks noGrp="1"/>
          </p:cNvSpPr>
          <p:nvPr>
            <p:ph type="body" sz="half" idx="2"/>
          </p:nvPr>
        </p:nvSpPr>
        <p:spPr>
          <a:xfrm>
            <a:off x="540070" y="1435102"/>
            <a:ext cx="3553570" cy="4691063"/>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endParaRPr lang="en-US" dirty="0"/>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25321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140" y="4800602"/>
            <a:ext cx="6480810" cy="566738"/>
          </a:xfrm>
        </p:spPr>
        <p:txBody>
          <a:bodyPr anchor="b"/>
          <a:lstStyle>
            <a:lvl1pPr algn="l">
              <a:defRPr sz="2800" b="1"/>
            </a:lvl1pPr>
          </a:lstStyle>
          <a:p>
            <a:endParaRPr lang="en-GB" dirty="0"/>
          </a:p>
        </p:txBody>
      </p:sp>
      <p:sp>
        <p:nvSpPr>
          <p:cNvPr id="3" name="Picture Placeholder 2"/>
          <p:cNvSpPr>
            <a:spLocks noGrp="1"/>
          </p:cNvSpPr>
          <p:nvPr>
            <p:ph type="pic" idx="1"/>
          </p:nvPr>
        </p:nvSpPr>
        <p:spPr>
          <a:xfrm>
            <a:off x="2117140" y="612775"/>
            <a:ext cx="6480810" cy="411480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pPr lvl="0"/>
            <a:endParaRPr lang="en-GB" noProof="0" dirty="0"/>
          </a:p>
        </p:txBody>
      </p:sp>
      <p:sp>
        <p:nvSpPr>
          <p:cNvPr id="4" name="Text Placeholder 3"/>
          <p:cNvSpPr>
            <a:spLocks noGrp="1"/>
          </p:cNvSpPr>
          <p:nvPr>
            <p:ph type="body" sz="half" idx="2"/>
          </p:nvPr>
        </p:nvSpPr>
        <p:spPr>
          <a:xfrm>
            <a:off x="2117140" y="5367340"/>
            <a:ext cx="6480810" cy="804862"/>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endParaRPr lang="en-US" dirty="0"/>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15079544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Vertical Text Placeholder 2"/>
          <p:cNvSpPr>
            <a:spLocks noGrp="1"/>
          </p:cNvSpPr>
          <p:nvPr>
            <p:ph type="body" orient="vert" idx="1"/>
          </p:nvPr>
        </p:nvSpPr>
        <p:spPr/>
        <p:txBody>
          <a:bodyPr vert="eaVert"/>
          <a:lstStyle/>
          <a:p>
            <a:pPr lvl="0"/>
            <a:endParaRPr lang="en-GB" dirty="0"/>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732662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37872" y="142879"/>
            <a:ext cx="2516565" cy="6099175"/>
          </a:xfrm>
        </p:spPr>
        <p:txBody>
          <a:bodyPr vert="eaVert"/>
          <a:lstStyle/>
          <a:p>
            <a:endParaRPr lang="en-GB" dirty="0"/>
          </a:p>
        </p:txBody>
      </p:sp>
      <p:sp>
        <p:nvSpPr>
          <p:cNvPr id="3" name="Vertical Text Placeholder 2"/>
          <p:cNvSpPr>
            <a:spLocks noGrp="1"/>
          </p:cNvSpPr>
          <p:nvPr>
            <p:ph type="body" orient="vert" idx="1"/>
          </p:nvPr>
        </p:nvSpPr>
        <p:spPr>
          <a:xfrm>
            <a:off x="382551" y="142879"/>
            <a:ext cx="7375298" cy="6099175"/>
          </a:xfrm>
        </p:spPr>
        <p:txBody>
          <a:bodyPr vert="eaVert"/>
          <a:lstStyle/>
          <a:p>
            <a:pPr lvl="0"/>
            <a:endParaRPr lang="en-GB" dirty="0"/>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40506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4088" y="4012163"/>
            <a:ext cx="9568125" cy="1794912"/>
          </a:xfrm>
        </p:spPr>
        <p:txBody>
          <a:bodyPr anchor="ctr">
            <a:normAutofit/>
          </a:bodyPr>
          <a:lstStyle>
            <a:lvl1pPr algn="l">
              <a:defRPr sz="4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GB" dirty="0"/>
          </a:p>
        </p:txBody>
      </p:sp>
      <p:sp>
        <p:nvSpPr>
          <p:cNvPr id="3" name="Subtitle 2"/>
          <p:cNvSpPr>
            <a:spLocks noGrp="1"/>
          </p:cNvSpPr>
          <p:nvPr>
            <p:ph type="subTitle" idx="1" hasCustomPrompt="1"/>
          </p:nvPr>
        </p:nvSpPr>
        <p:spPr>
          <a:xfrm>
            <a:off x="574088" y="3312000"/>
            <a:ext cx="9568125" cy="504000"/>
          </a:xfrm>
        </p:spPr>
        <p:txBody>
          <a:bodyPr>
            <a:normAutofit/>
          </a:bodyPr>
          <a:lstStyle>
            <a:lvl1pPr marL="0" indent="0" algn="l">
              <a:buNone/>
              <a:defRPr sz="2400"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fr-FR"/>
              <a:t>Centre européen de prévention et de contrôle des maladies </a:t>
            </a:r>
          </a:p>
        </p:txBody>
      </p:sp>
    </p:spTree>
    <p:extLst>
      <p:ext uri="{BB962C8B-B14F-4D97-AF65-F5344CB8AC3E}">
        <p14:creationId xmlns:p14="http://schemas.microsoft.com/office/powerpoint/2010/main" val="2735490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9" y="223936"/>
            <a:ext cx="8708410" cy="951722"/>
          </a:xfrm>
        </p:spPr>
        <p:txBody>
          <a:bodyPr>
            <a:normAutofit/>
          </a:bodyPr>
          <a:lstStyle>
            <a:lvl1pPr>
              <a:defRPr sz="2800" b="1">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Content Placeholder 2"/>
          <p:cNvSpPr>
            <a:spLocks noGrp="1"/>
          </p:cNvSpPr>
          <p:nvPr>
            <p:ph idx="1"/>
          </p:nvPr>
        </p:nvSpPr>
        <p:spPr>
          <a:xfrm>
            <a:off x="382726"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endParaRPr lang="en-GB" dirty="0"/>
          </a:p>
        </p:txBody>
      </p:sp>
      <p:sp>
        <p:nvSpPr>
          <p:cNvPr id="5" name="Footer Placeholder 4"/>
          <p:cNvSpPr>
            <a:spLocks noGrp="1"/>
          </p:cNvSpPr>
          <p:nvPr>
            <p:ph type="ftr" sz="quarter" idx="11"/>
          </p:nvPr>
        </p:nvSpPr>
        <p:spPr>
          <a:xfrm>
            <a:off x="382729" y="6475549"/>
            <a:ext cx="6851558" cy="365125"/>
          </a:xfrm>
        </p:spPr>
        <p:txBody>
          <a:bodyPr/>
          <a:lstStyle>
            <a:lvl1pPr algn="l">
              <a:defRPr sz="100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50"/>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735138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553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l">
              <a:defRPr sz="4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7" name="Slide Number Placeholder 5"/>
          <p:cNvSpPr>
            <a:spLocks noGrp="1"/>
          </p:cNvSpPr>
          <p:nvPr>
            <p:ph type="sldNum" sz="quarter" idx="12"/>
          </p:nvPr>
        </p:nvSpPr>
        <p:spPr>
          <a:xfrm>
            <a:off x="8010082" y="6475550"/>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2809561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2" y="6507168"/>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22345623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8.jpe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7.jpe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6.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8.jpe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03" name="Rectangle 7">
            <a:hlinkClick r:id="" action="ppaction://hlinkshowjump?jump=endshow"/>
          </p:cNvPr>
          <p:cNvSpPr>
            <a:spLocks noChangeArrowheads="1"/>
          </p:cNvSpPr>
          <p:nvPr/>
        </p:nvSpPr>
        <p:spPr bwMode="auto">
          <a:xfrm>
            <a:off x="10391775" y="53975"/>
            <a:ext cx="377825" cy="323850"/>
          </a:xfrm>
          <a:prstGeom prst="rect">
            <a:avLst/>
          </a:prstGeom>
          <a:noFill/>
          <a:ln w="9525">
            <a:noFill/>
            <a:miter lim="800000"/>
            <a:headEnd/>
            <a:tailEnd/>
          </a:ln>
          <a:effectLst/>
        </p:spPr>
        <p:txBody>
          <a:bodyPr wrap="none" anchor="ctr"/>
          <a:lstStyle/>
          <a:p>
            <a:pPr>
              <a:defRPr/>
            </a:pPr>
            <a:endParaRPr lang="it-IT"/>
          </a:p>
        </p:txBody>
      </p:sp>
    </p:spTree>
  </p:cSld>
  <p:clrMap bg1="lt1" tx1="dk1" bg2="lt2" tx2="dk2" accent1="accent1" accent2="accent2" accent3="accent3" accent4="accent4" accent5="accent5" accent6="accent6" hlink="hlink" folHlink="folHlink"/>
  <p:sldLayoutIdLst>
    <p:sldLayoutId id="2147484196" r:id="rId1"/>
    <p:sldLayoutId id="2147484197" r:id="rId2"/>
    <p:sldLayoutId id="2147484207" r:id="rId3"/>
    <p:sldLayoutId id="2147484208" r:id="rId4"/>
  </p:sldLayoutIdLst>
  <p:transition>
    <p:wipe dir="r"/>
  </p:transition>
  <p:hf hdr="0" ftr="0" dt="0"/>
  <p:txStyles>
    <p:titleStyle>
      <a:lvl1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j-lt"/>
          <a:ea typeface="+mj-ea"/>
          <a:cs typeface="+mj-cs"/>
        </a:defRPr>
      </a:lvl1pPr>
      <a:lvl2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2pPr>
      <a:lvl3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3pPr>
      <a:lvl4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4pPr>
      <a:lvl5pPr algn="l" rtl="0"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5pPr>
      <a:lvl6pPr marL="457200" algn="l" rtl="0"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6pPr>
      <a:lvl7pPr marL="914400" algn="l" rtl="0"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7pPr>
      <a:lvl8pPr marL="1371600" algn="l" rtl="0"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8pPr>
      <a:lvl9pPr marL="1828800" algn="l" rtl="0"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9pPr>
    </p:titleStyle>
    <p:bodyStyle>
      <a:lvl1pPr marL="287338" indent="-287338" algn="l" defTabSz="820738" rtl="0"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2000">
          <a:solidFill>
            <a:srgbClr val="000000"/>
          </a:solidFill>
          <a:latin typeface="+mn-lt"/>
          <a:ea typeface="+mn-ea"/>
          <a:cs typeface="+mn-cs"/>
        </a:defRPr>
      </a:lvl1pPr>
      <a:lvl2pPr marL="639763" indent="-225425" algn="l" defTabSz="820738" rtl="0"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2pPr>
      <a:lvl3pPr marL="968375" indent="-214313" algn="l" defTabSz="820738" rtl="0"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3pPr>
      <a:lvl4pPr marL="1193800" indent="-111125" algn="l" defTabSz="820738" rtl="0"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4pPr>
      <a:lvl5pPr marL="1374775" indent="166688" algn="l" defTabSz="820738" rtl="0" eaLnBrk="0" fontAlgn="base" hangingPunct="0">
        <a:spcBef>
          <a:spcPct val="20000"/>
        </a:spcBef>
        <a:spcAft>
          <a:spcPct val="0"/>
        </a:spcAft>
        <a:buClr>
          <a:schemeClr val="tx1"/>
        </a:buClr>
        <a:buChar char="&gt;"/>
        <a:defRPr sz="1700">
          <a:solidFill>
            <a:schemeClr val="tx1"/>
          </a:solidFill>
          <a:latin typeface="AdobeCorpID MyriadRg" pitchFamily="34" charset="0"/>
        </a:defRPr>
      </a:lvl5pPr>
      <a:lvl6pPr marL="1831975" indent="166688" algn="l" defTabSz="820738" rtl="0" fontAlgn="base">
        <a:spcBef>
          <a:spcPct val="20000"/>
        </a:spcBef>
        <a:spcAft>
          <a:spcPct val="0"/>
        </a:spcAft>
        <a:buClr>
          <a:schemeClr val="tx1"/>
        </a:buClr>
        <a:buChar char="&gt;"/>
        <a:defRPr sz="1700">
          <a:solidFill>
            <a:schemeClr val="tx1"/>
          </a:solidFill>
          <a:latin typeface="AdobeCorpID MyriadRg" pitchFamily="34" charset="0"/>
        </a:defRPr>
      </a:lvl6pPr>
      <a:lvl7pPr marL="2289175" indent="166688" algn="l" defTabSz="820738" rtl="0" fontAlgn="base">
        <a:spcBef>
          <a:spcPct val="20000"/>
        </a:spcBef>
        <a:spcAft>
          <a:spcPct val="0"/>
        </a:spcAft>
        <a:buClr>
          <a:schemeClr val="tx1"/>
        </a:buClr>
        <a:buChar char="&gt;"/>
        <a:defRPr sz="1700">
          <a:solidFill>
            <a:schemeClr val="tx1"/>
          </a:solidFill>
          <a:latin typeface="AdobeCorpID MyriadRg" pitchFamily="34" charset="0"/>
        </a:defRPr>
      </a:lvl7pPr>
      <a:lvl8pPr marL="2746375" indent="166688" algn="l" defTabSz="820738" rtl="0" fontAlgn="base">
        <a:spcBef>
          <a:spcPct val="20000"/>
        </a:spcBef>
        <a:spcAft>
          <a:spcPct val="0"/>
        </a:spcAft>
        <a:buClr>
          <a:schemeClr val="tx1"/>
        </a:buClr>
        <a:buChar char="&gt;"/>
        <a:defRPr sz="1700">
          <a:solidFill>
            <a:schemeClr val="tx1"/>
          </a:solidFill>
          <a:latin typeface="AdobeCorpID MyriadRg" pitchFamily="34" charset="0"/>
        </a:defRPr>
      </a:lvl8pPr>
      <a:lvl9pPr marL="3203575" indent="166688" algn="l" defTabSz="820738" rtl="0" fontAlgn="base">
        <a:spcBef>
          <a:spcPct val="20000"/>
        </a:spcBef>
        <a:spcAft>
          <a:spcPct val="0"/>
        </a:spcAft>
        <a:buClr>
          <a:schemeClr val="tx1"/>
        </a:buClr>
        <a:buChar char="&gt;"/>
        <a:defRPr sz="1700">
          <a:solidFill>
            <a:schemeClr val="tx1"/>
          </a:solidFill>
          <a:latin typeface="AdobeCorpID MyriadRg" pitchFamily="34" charset="0"/>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2593" y="365129"/>
            <a:ext cx="9316164"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742593" y="1825625"/>
            <a:ext cx="9316164"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742593" y="6356358"/>
            <a:ext cx="243030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8339A-AD4C-4299-B676-C4ADA05616EE}" type="datetime1">
              <a:rPr lang="en-GB" smtClean="0"/>
              <a:t>22/03/2021</a:t>
            </a:fld>
            <a:endParaRPr lang="en-GB"/>
          </a:p>
        </p:txBody>
      </p:sp>
      <p:sp>
        <p:nvSpPr>
          <p:cNvPr id="5" name="Footer Placeholder 4"/>
          <p:cNvSpPr>
            <a:spLocks noGrp="1"/>
          </p:cNvSpPr>
          <p:nvPr>
            <p:ph type="ftr" sz="quarter" idx="3"/>
          </p:nvPr>
        </p:nvSpPr>
        <p:spPr>
          <a:xfrm>
            <a:off x="3577947" y="6356358"/>
            <a:ext cx="364545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628453" y="6356358"/>
            <a:ext cx="243030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E29A8E-A0F1-419A-8E8B-A78BF9C70DE8}" type="slidenum">
              <a:rPr lang="en-GB" smtClean="0"/>
              <a:t>‹#›</a:t>
            </a:fld>
            <a:endParaRPr lang="en-GB"/>
          </a:p>
        </p:txBody>
      </p:sp>
    </p:spTree>
    <p:extLst>
      <p:ext uri="{BB962C8B-B14F-4D97-AF65-F5344CB8AC3E}">
        <p14:creationId xmlns:p14="http://schemas.microsoft.com/office/powerpoint/2010/main" val="251359893"/>
      </p:ext>
    </p:extLst>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Lst>
  <p:hf hdr="0" dt="0"/>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2593" y="365126"/>
            <a:ext cx="9316164" cy="1325563"/>
          </a:xfrm>
          <a:prstGeom prst="rect">
            <a:avLst/>
          </a:prstGeom>
        </p:spPr>
        <p:txBody>
          <a:bodyPr vert="horz" lIns="91440" tIns="45720" rIns="91440" bIns="45720" rtlCol="0" anchor="ctr">
            <a:normAutofit/>
          </a:bodyPr>
          <a:lstStyle/>
          <a:p>
            <a:endParaRPr lang="en-GB" dirty="0"/>
          </a:p>
        </p:txBody>
      </p:sp>
      <p:sp>
        <p:nvSpPr>
          <p:cNvPr id="3" name="Text Placeholder 2"/>
          <p:cNvSpPr>
            <a:spLocks noGrp="1"/>
          </p:cNvSpPr>
          <p:nvPr>
            <p:ph type="body" idx="1"/>
          </p:nvPr>
        </p:nvSpPr>
        <p:spPr>
          <a:xfrm>
            <a:off x="742593" y="1825625"/>
            <a:ext cx="9316164" cy="4351338"/>
          </a:xfrm>
          <a:prstGeom prst="rect">
            <a:avLst/>
          </a:prstGeom>
        </p:spPr>
        <p:txBody>
          <a:bodyPr vert="horz" lIns="91440" tIns="45720" rIns="91440" bIns="45720" rtlCol="0">
            <a:normAutofit/>
          </a:bodyPr>
          <a:lstStyle/>
          <a:p>
            <a:pPr lvl="0"/>
            <a:endParaRPr lang="en-GB" dirty="0"/>
          </a:p>
        </p:txBody>
      </p:sp>
      <p:sp>
        <p:nvSpPr>
          <p:cNvPr id="4" name="Date Placeholder 3"/>
          <p:cNvSpPr>
            <a:spLocks noGrp="1"/>
          </p:cNvSpPr>
          <p:nvPr>
            <p:ph type="dt" sz="half" idx="2"/>
          </p:nvPr>
        </p:nvSpPr>
        <p:spPr>
          <a:xfrm>
            <a:off x="742593" y="6356351"/>
            <a:ext cx="2430304" cy="365125"/>
          </a:xfrm>
          <a:prstGeom prst="rect">
            <a:avLst/>
          </a:prstGeom>
        </p:spPr>
        <p:txBody>
          <a:bodyPr vert="horz" lIns="91440" tIns="45720" rIns="91440" bIns="45720" rtlCol="0" anchor="ctr"/>
          <a:lstStyle>
            <a:lvl1pPr algn="l">
              <a:defRPr sz="1063">
                <a:solidFill>
                  <a:schemeClr val="tx1">
                    <a:tint val="75000"/>
                  </a:schemeClr>
                </a:solidFill>
              </a:defRPr>
            </a:lvl1pPr>
          </a:lstStyle>
          <a:p>
            <a:fld id="{6CE8339A-AD4C-4299-B676-C4ADA05616EE}" type="datetime1">
              <a:rPr lang="en-GB" smtClean="0"/>
              <a:t>22/03/2021</a:t>
            </a:fld>
            <a:endParaRPr lang="en-GB"/>
          </a:p>
        </p:txBody>
      </p:sp>
      <p:sp>
        <p:nvSpPr>
          <p:cNvPr id="5" name="Footer Placeholder 4"/>
          <p:cNvSpPr>
            <a:spLocks noGrp="1"/>
          </p:cNvSpPr>
          <p:nvPr>
            <p:ph type="ftr" sz="quarter" idx="3"/>
          </p:nvPr>
        </p:nvSpPr>
        <p:spPr>
          <a:xfrm>
            <a:off x="3577947" y="6356351"/>
            <a:ext cx="3645456" cy="365125"/>
          </a:xfrm>
          <a:prstGeom prst="rect">
            <a:avLst/>
          </a:prstGeom>
        </p:spPr>
        <p:txBody>
          <a:bodyPr vert="horz" lIns="91440" tIns="45720" rIns="91440" bIns="45720" rtlCol="0" anchor="ctr"/>
          <a:lstStyle>
            <a:lvl1pPr algn="ctr">
              <a:defRPr sz="1063">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628453" y="6356351"/>
            <a:ext cx="2430304" cy="365125"/>
          </a:xfrm>
          <a:prstGeom prst="rect">
            <a:avLst/>
          </a:prstGeom>
        </p:spPr>
        <p:txBody>
          <a:bodyPr vert="horz" lIns="91440" tIns="45720" rIns="91440" bIns="45720" rtlCol="0" anchor="ctr"/>
          <a:lstStyle>
            <a:lvl1pPr algn="r">
              <a:defRPr sz="1063">
                <a:solidFill>
                  <a:schemeClr val="tx1">
                    <a:tint val="75000"/>
                  </a:schemeClr>
                </a:solidFill>
              </a:defRPr>
            </a:lvl1pPr>
          </a:lstStyle>
          <a:p>
            <a:fld id="{F9E29A8E-A0F1-419A-8E8B-A78BF9C70DE8}" type="slidenum">
              <a:rPr lang="en-GB" smtClean="0"/>
              <a:t>‹#›</a:t>
            </a:fld>
            <a:endParaRPr lang="en-GB"/>
          </a:p>
        </p:txBody>
      </p:sp>
    </p:spTree>
    <p:extLst>
      <p:ext uri="{BB962C8B-B14F-4D97-AF65-F5344CB8AC3E}">
        <p14:creationId xmlns:p14="http://schemas.microsoft.com/office/powerpoint/2010/main" val="3310615688"/>
      </p:ext>
    </p:extLst>
  </p:cSld>
  <p:clrMap bg1="lt1" tx1="dk1" bg2="lt2" tx2="dk2" accent1="accent1" accent2="accent2" accent3="accent3" accent4="accent4" accent5="accent5" accent6="accent6" hlink="hlink" folHlink="folHlink"/>
  <p:sldLayoutIdLst>
    <p:sldLayoutId id="2147484225" r:id="rId1"/>
    <p:sldLayoutId id="2147484226" r:id="rId2"/>
    <p:sldLayoutId id="2147484227" r:id="rId3"/>
    <p:sldLayoutId id="2147484228" r:id="rId4"/>
  </p:sldLayoutIdLst>
  <p:hf hdr="0" dt="0"/>
  <p:txStyles>
    <p:titleStyle>
      <a:lvl1pPr algn="l" defTabSz="810067" rtl="0" eaLnBrk="1" latinLnBrk="0" hangingPunct="1">
        <a:lnSpc>
          <a:spcPct val="90000"/>
        </a:lnSpc>
        <a:spcBef>
          <a:spcPct val="0"/>
        </a:spcBef>
        <a:buNone/>
        <a:defRPr sz="3898" kern="1200">
          <a:solidFill>
            <a:schemeClr val="tx1"/>
          </a:solidFill>
          <a:latin typeface="+mj-lt"/>
          <a:ea typeface="+mj-ea"/>
          <a:cs typeface="+mj-cs"/>
        </a:defRPr>
      </a:lvl1pPr>
    </p:titleStyle>
    <p:bodyStyle>
      <a:lvl1pPr marL="202517" indent="-202517" algn="l" defTabSz="810067" rtl="0" eaLnBrk="1" latinLnBrk="0" hangingPunct="1">
        <a:lnSpc>
          <a:spcPct val="90000"/>
        </a:lnSpc>
        <a:spcBef>
          <a:spcPts val="886"/>
        </a:spcBef>
        <a:buFont typeface="Arial" panose="020B0604020202020204" pitchFamily="34" charset="0"/>
        <a:buChar char="•"/>
        <a:defRPr sz="2481" kern="1200">
          <a:solidFill>
            <a:schemeClr val="tx1"/>
          </a:solidFill>
          <a:latin typeface="+mn-lt"/>
          <a:ea typeface="+mn-ea"/>
          <a:cs typeface="+mn-cs"/>
        </a:defRPr>
      </a:lvl1pPr>
      <a:lvl2pPr marL="607550" indent="-202517" algn="l" defTabSz="810067" rtl="0" eaLnBrk="1" latinLnBrk="0" hangingPunct="1">
        <a:lnSpc>
          <a:spcPct val="90000"/>
        </a:lnSpc>
        <a:spcBef>
          <a:spcPts val="443"/>
        </a:spcBef>
        <a:buFont typeface="Arial" panose="020B0604020202020204" pitchFamily="34" charset="0"/>
        <a:buChar char="•"/>
        <a:defRPr sz="2126" kern="1200">
          <a:solidFill>
            <a:schemeClr val="tx1"/>
          </a:solidFill>
          <a:latin typeface="+mn-lt"/>
          <a:ea typeface="+mn-ea"/>
          <a:cs typeface="+mn-cs"/>
        </a:defRPr>
      </a:lvl2pPr>
      <a:lvl3pPr marL="1012584" indent="-202517" algn="l" defTabSz="810067" rtl="0" eaLnBrk="1" latinLnBrk="0" hangingPunct="1">
        <a:lnSpc>
          <a:spcPct val="90000"/>
        </a:lnSpc>
        <a:spcBef>
          <a:spcPts val="443"/>
        </a:spcBef>
        <a:buFont typeface="Arial" panose="020B0604020202020204" pitchFamily="34" charset="0"/>
        <a:buChar char="•"/>
        <a:defRPr sz="1772" kern="1200">
          <a:solidFill>
            <a:schemeClr val="tx1"/>
          </a:solidFill>
          <a:latin typeface="+mn-lt"/>
          <a:ea typeface="+mn-ea"/>
          <a:cs typeface="+mn-cs"/>
        </a:defRPr>
      </a:lvl3pPr>
      <a:lvl4pPr marL="1417617"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4pPr>
      <a:lvl5pPr marL="1822651"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5pPr>
      <a:lvl6pPr marL="2227684"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6pPr>
      <a:lvl7pPr marL="2632718"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7pPr>
      <a:lvl8pPr marL="3037751"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8pPr>
      <a:lvl9pPr marL="3442785" indent="-202517" algn="l" defTabSz="810067" rtl="0"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9pPr>
    </p:bodyStyle>
    <p:otherStyle>
      <a:defPPr>
        <a:defRPr lang="en-US"/>
      </a:defPPr>
      <a:lvl1pPr marL="0" algn="l" defTabSz="810067" rtl="0" eaLnBrk="1" latinLnBrk="0" hangingPunct="1">
        <a:defRPr sz="1595" kern="1200">
          <a:solidFill>
            <a:schemeClr val="tx1"/>
          </a:solidFill>
          <a:latin typeface="+mn-lt"/>
          <a:ea typeface="+mn-ea"/>
          <a:cs typeface="+mn-cs"/>
        </a:defRPr>
      </a:lvl1pPr>
      <a:lvl2pPr marL="405033" algn="l" defTabSz="810067" rtl="0" eaLnBrk="1" latinLnBrk="0" hangingPunct="1">
        <a:defRPr sz="1595" kern="1200">
          <a:solidFill>
            <a:schemeClr val="tx1"/>
          </a:solidFill>
          <a:latin typeface="+mn-lt"/>
          <a:ea typeface="+mn-ea"/>
          <a:cs typeface="+mn-cs"/>
        </a:defRPr>
      </a:lvl2pPr>
      <a:lvl3pPr marL="810067" algn="l" defTabSz="810067" rtl="0" eaLnBrk="1" latinLnBrk="0" hangingPunct="1">
        <a:defRPr sz="1595" kern="1200">
          <a:solidFill>
            <a:schemeClr val="tx1"/>
          </a:solidFill>
          <a:latin typeface="+mn-lt"/>
          <a:ea typeface="+mn-ea"/>
          <a:cs typeface="+mn-cs"/>
        </a:defRPr>
      </a:lvl3pPr>
      <a:lvl4pPr marL="1215100" algn="l" defTabSz="810067" rtl="0" eaLnBrk="1" latinLnBrk="0" hangingPunct="1">
        <a:defRPr sz="1595" kern="1200">
          <a:solidFill>
            <a:schemeClr val="tx1"/>
          </a:solidFill>
          <a:latin typeface="+mn-lt"/>
          <a:ea typeface="+mn-ea"/>
          <a:cs typeface="+mn-cs"/>
        </a:defRPr>
      </a:lvl4pPr>
      <a:lvl5pPr marL="1620134" algn="l" defTabSz="810067" rtl="0" eaLnBrk="1" latinLnBrk="0" hangingPunct="1">
        <a:defRPr sz="1595" kern="1200">
          <a:solidFill>
            <a:schemeClr val="tx1"/>
          </a:solidFill>
          <a:latin typeface="+mn-lt"/>
          <a:ea typeface="+mn-ea"/>
          <a:cs typeface="+mn-cs"/>
        </a:defRPr>
      </a:lvl5pPr>
      <a:lvl6pPr marL="2025167" algn="l" defTabSz="810067" rtl="0" eaLnBrk="1" latinLnBrk="0" hangingPunct="1">
        <a:defRPr sz="1595" kern="1200">
          <a:solidFill>
            <a:schemeClr val="tx1"/>
          </a:solidFill>
          <a:latin typeface="+mn-lt"/>
          <a:ea typeface="+mn-ea"/>
          <a:cs typeface="+mn-cs"/>
        </a:defRPr>
      </a:lvl6pPr>
      <a:lvl7pPr marL="2430201" algn="l" defTabSz="810067" rtl="0" eaLnBrk="1" latinLnBrk="0" hangingPunct="1">
        <a:defRPr sz="1595" kern="1200">
          <a:solidFill>
            <a:schemeClr val="tx1"/>
          </a:solidFill>
          <a:latin typeface="+mn-lt"/>
          <a:ea typeface="+mn-ea"/>
          <a:cs typeface="+mn-cs"/>
        </a:defRPr>
      </a:lvl7pPr>
      <a:lvl8pPr marL="2835234" algn="l" defTabSz="810067" rtl="0" eaLnBrk="1" latinLnBrk="0" hangingPunct="1">
        <a:defRPr sz="1595" kern="1200">
          <a:solidFill>
            <a:schemeClr val="tx1"/>
          </a:solidFill>
          <a:latin typeface="+mn-lt"/>
          <a:ea typeface="+mn-ea"/>
          <a:cs typeface="+mn-cs"/>
        </a:defRPr>
      </a:lvl8pPr>
      <a:lvl9pPr marL="3240268" algn="l" defTabSz="810067" rtl="0" eaLnBrk="1" latinLnBrk="0" hangingPunct="1">
        <a:defRPr sz="159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77250" name="Text Box 2"/>
          <p:cNvSpPr txBox="1">
            <a:spLocks noChangeArrowheads="1"/>
          </p:cNvSpPr>
          <p:nvPr userDrawn="1"/>
        </p:nvSpPr>
        <p:spPr bwMode="auto">
          <a:xfrm>
            <a:off x="5348169" y="1763714"/>
            <a:ext cx="1593949" cy="274637"/>
          </a:xfrm>
          <a:prstGeom prst="rect">
            <a:avLst/>
          </a:prstGeom>
          <a:noFill/>
          <a:ln w="9525" algn="ctr">
            <a:noFill/>
            <a:miter lim="800000"/>
            <a:headEnd/>
            <a:tailEnd/>
          </a:ln>
          <a:effectLst/>
        </p:spPr>
        <p:txBody>
          <a:bodyPr lIns="0" tIns="0" rIns="0" bIns="0"/>
          <a:lstStyle/>
          <a:p>
            <a:pPr marL="342900" indent="-342900">
              <a:lnSpc>
                <a:spcPct val="90000"/>
              </a:lnSpc>
              <a:spcAft>
                <a:spcPct val="20000"/>
              </a:spcAft>
              <a:defRPr/>
            </a:pPr>
            <a:endParaRPr lang="en-GB" sz="2400">
              <a:latin typeface="Tahoma" pitchFamily="34" charset="0"/>
            </a:endParaRPr>
          </a:p>
        </p:txBody>
      </p:sp>
      <p:pic>
        <p:nvPicPr>
          <p:cNvPr id="1027" name="Picture 3" descr="Presentation_Template_Innerpage_new"/>
          <p:cNvPicPr>
            <a:picLocks noChangeAspect="1" noChangeArrowheads="1"/>
          </p:cNvPicPr>
          <p:nvPr userDrawn="1"/>
        </p:nvPicPr>
        <p:blipFill>
          <a:blip r:embed="rId15" cstate="print"/>
          <a:srcRect t="45416"/>
          <a:stretch>
            <a:fillRect/>
          </a:stretch>
        </p:blipFill>
        <p:spPr bwMode="auto">
          <a:xfrm>
            <a:off x="0" y="3114676"/>
            <a:ext cx="10801350" cy="3743325"/>
          </a:xfrm>
          <a:prstGeom prst="rect">
            <a:avLst/>
          </a:prstGeom>
          <a:noFill/>
          <a:ln w="9525" algn="ctr">
            <a:noFill/>
            <a:miter lim="800000"/>
            <a:headEnd/>
            <a:tailEnd/>
          </a:ln>
        </p:spPr>
      </p:pic>
      <p:pic>
        <p:nvPicPr>
          <p:cNvPr id="1028" name="Picture 4"/>
          <p:cNvPicPr>
            <a:picLocks noChangeArrowheads="1"/>
          </p:cNvPicPr>
          <p:nvPr userDrawn="1"/>
        </p:nvPicPr>
        <p:blipFill>
          <a:blip r:embed="rId16" cstate="print">
            <a:clrChange>
              <a:clrFrom>
                <a:srgbClr val="FFFFFF"/>
              </a:clrFrom>
              <a:clrTo>
                <a:srgbClr val="FFFFFF">
                  <a:alpha val="0"/>
                </a:srgbClr>
              </a:clrTo>
            </a:clrChange>
          </a:blip>
          <a:srcRect/>
          <a:stretch>
            <a:fillRect/>
          </a:stretch>
        </p:blipFill>
        <p:spPr bwMode="auto">
          <a:xfrm>
            <a:off x="9563695" y="107950"/>
            <a:ext cx="1042630" cy="793750"/>
          </a:xfrm>
          <a:prstGeom prst="rect">
            <a:avLst/>
          </a:prstGeom>
          <a:noFill/>
          <a:ln w="9525" algn="ctr">
            <a:noFill/>
            <a:miter lim="800000"/>
            <a:headEnd/>
            <a:tailEnd/>
          </a:ln>
        </p:spPr>
      </p:pic>
      <p:sp>
        <p:nvSpPr>
          <p:cNvPr id="7" name="Rectangle 6"/>
          <p:cNvSpPr/>
          <p:nvPr userDrawn="1"/>
        </p:nvSpPr>
        <p:spPr bwMode="auto">
          <a:xfrm flipV="1">
            <a:off x="-90011" y="683959"/>
            <a:ext cx="9653175" cy="28800"/>
          </a:xfrm>
          <a:prstGeom prst="rect">
            <a:avLst/>
          </a:prstGeom>
          <a:gradFill flip="none" rotWithShape="1">
            <a:gsLst>
              <a:gs pos="0">
                <a:srgbClr val="69AE23"/>
              </a:gs>
              <a:gs pos="40000">
                <a:schemeClr val="accent1">
                  <a:shade val="67500"/>
                  <a:satMod val="115000"/>
                </a:schemeClr>
              </a:gs>
              <a:gs pos="57000">
                <a:srgbClr val="A9D1D4"/>
              </a:gs>
              <a:gs pos="100000">
                <a:schemeClr val="bg1"/>
              </a:gs>
            </a:gsLst>
            <a:lin ang="0" scaled="1"/>
            <a:tileRect/>
          </a:gradFill>
          <a:ln w="381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30000"/>
              </a:spcAft>
              <a:buClrTx/>
              <a:buSzTx/>
              <a:buFontTx/>
              <a:buNone/>
              <a:tabLst/>
            </a:pPr>
            <a:endParaRPr kumimoji="0" lang="en-GB" sz="2000" b="0" i="0" u="none" strike="noStrike" cap="none" normalizeH="0" baseline="0">
              <a:ln>
                <a:noFill/>
              </a:ln>
              <a:solidFill>
                <a:schemeClr val="tx1"/>
              </a:solidFill>
              <a:effectLst/>
              <a:latin typeface="Tahoma" pitchFamily="34" charset="0"/>
            </a:endParaRPr>
          </a:p>
        </p:txBody>
      </p:sp>
    </p:spTree>
    <p:extLst>
      <p:ext uri="{BB962C8B-B14F-4D97-AF65-F5344CB8AC3E}">
        <p14:creationId xmlns:p14="http://schemas.microsoft.com/office/powerpoint/2010/main" val="340848935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Lst>
  <p:txStyles>
    <p:titleStyle>
      <a:lvl1pPr algn="l" rtl="0" eaLnBrk="0" fontAlgn="base" hangingPunct="0">
        <a:lnSpc>
          <a:spcPct val="90000"/>
        </a:lnSpc>
        <a:spcBef>
          <a:spcPct val="0"/>
        </a:spcBef>
        <a:spcAft>
          <a:spcPct val="0"/>
        </a:spcAft>
        <a:defRPr sz="2800" b="1">
          <a:solidFill>
            <a:srgbClr val="4D4D4D"/>
          </a:solidFill>
          <a:latin typeface="+mj-lt"/>
          <a:ea typeface="+mj-ea"/>
          <a:cs typeface="+mj-cs"/>
        </a:defRPr>
      </a:lvl1pPr>
      <a:lvl2pPr algn="l" rtl="0" eaLnBrk="0" fontAlgn="base" hangingPunct="0">
        <a:lnSpc>
          <a:spcPct val="90000"/>
        </a:lnSpc>
        <a:spcBef>
          <a:spcPct val="0"/>
        </a:spcBef>
        <a:spcAft>
          <a:spcPct val="0"/>
        </a:spcAft>
        <a:defRPr sz="2800" b="1">
          <a:solidFill>
            <a:srgbClr val="4D4D4D"/>
          </a:solidFill>
          <a:latin typeface="Tahoma" pitchFamily="34" charset="0"/>
        </a:defRPr>
      </a:lvl2pPr>
      <a:lvl3pPr algn="l" rtl="0" eaLnBrk="0" fontAlgn="base" hangingPunct="0">
        <a:lnSpc>
          <a:spcPct val="90000"/>
        </a:lnSpc>
        <a:spcBef>
          <a:spcPct val="0"/>
        </a:spcBef>
        <a:spcAft>
          <a:spcPct val="0"/>
        </a:spcAft>
        <a:defRPr sz="2800" b="1">
          <a:solidFill>
            <a:srgbClr val="4D4D4D"/>
          </a:solidFill>
          <a:latin typeface="Tahoma" pitchFamily="34" charset="0"/>
        </a:defRPr>
      </a:lvl3pPr>
      <a:lvl4pPr algn="l" rtl="0" eaLnBrk="0" fontAlgn="base" hangingPunct="0">
        <a:lnSpc>
          <a:spcPct val="90000"/>
        </a:lnSpc>
        <a:spcBef>
          <a:spcPct val="0"/>
        </a:spcBef>
        <a:spcAft>
          <a:spcPct val="0"/>
        </a:spcAft>
        <a:defRPr sz="2800" b="1">
          <a:solidFill>
            <a:srgbClr val="4D4D4D"/>
          </a:solidFill>
          <a:latin typeface="Tahoma" pitchFamily="34" charset="0"/>
        </a:defRPr>
      </a:lvl4pPr>
      <a:lvl5pPr algn="l" rtl="0" eaLnBrk="0" fontAlgn="base" hangingPunct="0">
        <a:lnSpc>
          <a:spcPct val="90000"/>
        </a:lnSpc>
        <a:spcBef>
          <a:spcPct val="0"/>
        </a:spcBef>
        <a:spcAft>
          <a:spcPct val="0"/>
        </a:spcAft>
        <a:defRPr sz="2800" b="1">
          <a:solidFill>
            <a:srgbClr val="4D4D4D"/>
          </a:solidFill>
          <a:latin typeface="Tahoma" pitchFamily="34" charset="0"/>
        </a:defRPr>
      </a:lvl5pPr>
      <a:lvl6pPr marL="457200" algn="l" rtl="0" eaLnBrk="0" fontAlgn="base" hangingPunct="0">
        <a:lnSpc>
          <a:spcPct val="90000"/>
        </a:lnSpc>
        <a:spcBef>
          <a:spcPct val="0"/>
        </a:spcBef>
        <a:spcAft>
          <a:spcPct val="0"/>
        </a:spcAft>
        <a:defRPr sz="2800" b="1">
          <a:solidFill>
            <a:srgbClr val="4D4D4D"/>
          </a:solidFill>
          <a:latin typeface="Tahoma" pitchFamily="34" charset="0"/>
        </a:defRPr>
      </a:lvl6pPr>
      <a:lvl7pPr marL="914400" algn="l" rtl="0" eaLnBrk="0" fontAlgn="base" hangingPunct="0">
        <a:lnSpc>
          <a:spcPct val="90000"/>
        </a:lnSpc>
        <a:spcBef>
          <a:spcPct val="0"/>
        </a:spcBef>
        <a:spcAft>
          <a:spcPct val="0"/>
        </a:spcAft>
        <a:defRPr sz="2800" b="1">
          <a:solidFill>
            <a:srgbClr val="4D4D4D"/>
          </a:solidFill>
          <a:latin typeface="Tahoma" pitchFamily="34" charset="0"/>
        </a:defRPr>
      </a:lvl7pPr>
      <a:lvl8pPr marL="1371600" algn="l" rtl="0" eaLnBrk="0" fontAlgn="base" hangingPunct="0">
        <a:lnSpc>
          <a:spcPct val="90000"/>
        </a:lnSpc>
        <a:spcBef>
          <a:spcPct val="0"/>
        </a:spcBef>
        <a:spcAft>
          <a:spcPct val="0"/>
        </a:spcAft>
        <a:defRPr sz="2800" b="1">
          <a:solidFill>
            <a:srgbClr val="4D4D4D"/>
          </a:solidFill>
          <a:latin typeface="Tahoma" pitchFamily="34" charset="0"/>
        </a:defRPr>
      </a:lvl8pPr>
      <a:lvl9pPr marL="1828800" algn="l" rtl="0" eaLnBrk="0" fontAlgn="base" hangingPunct="0">
        <a:lnSpc>
          <a:spcPct val="90000"/>
        </a:lnSpc>
        <a:spcBef>
          <a:spcPct val="0"/>
        </a:spcBef>
        <a:spcAft>
          <a:spcPct val="0"/>
        </a:spcAft>
        <a:defRPr sz="2800" b="1">
          <a:solidFill>
            <a:srgbClr val="4D4D4D"/>
          </a:solidFill>
          <a:latin typeface="Tahoma" pitchFamily="34" charset="0"/>
        </a:defRPr>
      </a:lvl9pPr>
    </p:titleStyle>
    <p:bodyStyle>
      <a:lvl1pPr marL="342900" indent="-342900" algn="l" rtl="0" eaLnBrk="0" fontAlgn="base" hangingPunct="0">
        <a:lnSpc>
          <a:spcPct val="90000"/>
        </a:lnSpc>
        <a:spcBef>
          <a:spcPct val="0"/>
        </a:spcBef>
        <a:spcAft>
          <a:spcPct val="20000"/>
        </a:spcAft>
        <a:defRPr sz="2400">
          <a:solidFill>
            <a:schemeClr val="tx1"/>
          </a:solidFill>
          <a:latin typeface="+mn-lt"/>
          <a:ea typeface="+mn-ea"/>
          <a:cs typeface="+mn-cs"/>
        </a:defRPr>
      </a:lvl1pPr>
      <a:lvl2pPr marL="742950" indent="-285750" algn="l" rtl="0" eaLnBrk="0" fontAlgn="base" hangingPunct="0">
        <a:lnSpc>
          <a:spcPct val="90000"/>
        </a:lnSpc>
        <a:spcBef>
          <a:spcPct val="0"/>
        </a:spcBef>
        <a:spcAft>
          <a:spcPct val="20000"/>
        </a:spcAft>
        <a:buFont typeface="Wingdings" pitchFamily="2" charset="2"/>
        <a:buChar char="§"/>
        <a:defRPr sz="2000">
          <a:solidFill>
            <a:schemeClr val="tx1"/>
          </a:solidFill>
          <a:latin typeface="+mn-lt"/>
        </a:defRPr>
      </a:lvl2pPr>
      <a:lvl3pPr marL="1143000" indent="-228600" algn="l" rtl="0" eaLnBrk="0" fontAlgn="base" hangingPunct="0">
        <a:lnSpc>
          <a:spcPct val="90000"/>
        </a:lnSpc>
        <a:spcBef>
          <a:spcPct val="0"/>
        </a:spcBef>
        <a:spcAft>
          <a:spcPct val="20000"/>
        </a:spcAft>
        <a:buChar char="•"/>
        <a:defRPr>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1885950" indent="-57150" algn="l" rtl="0" eaLnBrk="0" fontAlgn="base" hangingPunct="0">
        <a:spcBef>
          <a:spcPct val="20000"/>
        </a:spcBef>
        <a:spcAft>
          <a:spcPct val="0"/>
        </a:spcAft>
        <a:buChar char="»"/>
        <a:defRPr sz="2000">
          <a:solidFill>
            <a:schemeClr val="tx1"/>
          </a:solidFill>
          <a:latin typeface="Arial" charset="0"/>
        </a:defRPr>
      </a:lvl5pPr>
      <a:lvl6pPr marL="2343150" indent="-57150" algn="l" rtl="0" fontAlgn="base">
        <a:spcBef>
          <a:spcPct val="20000"/>
        </a:spcBef>
        <a:spcAft>
          <a:spcPct val="0"/>
        </a:spcAft>
        <a:buChar char="»"/>
        <a:defRPr sz="2000">
          <a:solidFill>
            <a:schemeClr val="tx1"/>
          </a:solidFill>
          <a:latin typeface="Arial" charset="0"/>
        </a:defRPr>
      </a:lvl6pPr>
      <a:lvl7pPr marL="2800350" indent="-57150" algn="l" rtl="0" fontAlgn="base">
        <a:spcBef>
          <a:spcPct val="20000"/>
        </a:spcBef>
        <a:spcAft>
          <a:spcPct val="0"/>
        </a:spcAft>
        <a:buChar char="»"/>
        <a:defRPr sz="2000">
          <a:solidFill>
            <a:schemeClr val="tx1"/>
          </a:solidFill>
          <a:latin typeface="Arial" charset="0"/>
        </a:defRPr>
      </a:lvl7pPr>
      <a:lvl8pPr marL="3257550" indent="-57150" algn="l" rtl="0" fontAlgn="base">
        <a:spcBef>
          <a:spcPct val="20000"/>
        </a:spcBef>
        <a:spcAft>
          <a:spcPct val="0"/>
        </a:spcAft>
        <a:buChar char="»"/>
        <a:defRPr sz="2000">
          <a:solidFill>
            <a:schemeClr val="tx1"/>
          </a:solidFill>
          <a:latin typeface="Arial" charset="0"/>
        </a:defRPr>
      </a:lvl8pPr>
      <a:lvl9pPr marL="3714750" indent="-57150" algn="l" rtl="0" fontAlgn="base">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77250" name="Text Box 2"/>
          <p:cNvSpPr txBox="1">
            <a:spLocks noChangeArrowheads="1"/>
          </p:cNvSpPr>
          <p:nvPr/>
        </p:nvSpPr>
        <p:spPr bwMode="auto">
          <a:xfrm>
            <a:off x="5348170" y="1763714"/>
            <a:ext cx="1593949" cy="274637"/>
          </a:xfrm>
          <a:prstGeom prst="rect">
            <a:avLst/>
          </a:prstGeom>
          <a:noFill/>
          <a:ln w="9525" algn="ctr">
            <a:noFill/>
            <a:miter lim="800000"/>
            <a:headEnd/>
            <a:tailEnd/>
          </a:ln>
          <a:effectLst/>
        </p:spPr>
        <p:txBody>
          <a:bodyPr lIns="0" tIns="0" rIns="0" bIns="0"/>
          <a:lstStyle/>
          <a:p>
            <a:pPr marL="257175" indent="-257175">
              <a:lnSpc>
                <a:spcPct val="90000"/>
              </a:lnSpc>
              <a:spcAft>
                <a:spcPct val="20000"/>
              </a:spcAft>
              <a:defRPr/>
            </a:pPr>
            <a:endParaRPr lang="en-GB" sz="1800">
              <a:latin typeface="Tahoma" pitchFamily="34" charset="0"/>
            </a:endParaRPr>
          </a:p>
        </p:txBody>
      </p:sp>
      <p:pic>
        <p:nvPicPr>
          <p:cNvPr id="1027" name="Picture 3" descr="Presentation_Template_Innerpage_new"/>
          <p:cNvPicPr>
            <a:picLocks noChangeAspect="1" noChangeArrowheads="1"/>
          </p:cNvPicPr>
          <p:nvPr/>
        </p:nvPicPr>
        <p:blipFill>
          <a:blip r:embed="rId5" cstate="print"/>
          <a:srcRect t="45416"/>
          <a:stretch>
            <a:fillRect/>
          </a:stretch>
        </p:blipFill>
        <p:spPr bwMode="auto">
          <a:xfrm>
            <a:off x="0" y="3114678"/>
            <a:ext cx="10801350" cy="3743325"/>
          </a:xfrm>
          <a:prstGeom prst="rect">
            <a:avLst/>
          </a:prstGeom>
          <a:noFill/>
          <a:ln w="9525" algn="ctr">
            <a:noFill/>
            <a:miter lim="800000"/>
            <a:headEnd/>
            <a:tailEnd/>
          </a:ln>
        </p:spPr>
      </p:pic>
      <p:pic>
        <p:nvPicPr>
          <p:cNvPr id="1028" name="Picture 4"/>
          <p:cNvPicPr>
            <a:picLocks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721216" y="107950"/>
            <a:ext cx="885111" cy="793750"/>
          </a:xfrm>
          <a:prstGeom prst="rect">
            <a:avLst/>
          </a:prstGeom>
          <a:noFill/>
          <a:ln w="9525" algn="ctr">
            <a:noFill/>
            <a:miter lim="800000"/>
            <a:headEnd/>
            <a:tailEnd/>
          </a:ln>
        </p:spPr>
      </p:pic>
      <p:sp>
        <p:nvSpPr>
          <p:cNvPr id="7" name="Rectangle 6"/>
          <p:cNvSpPr/>
          <p:nvPr/>
        </p:nvSpPr>
        <p:spPr bwMode="auto">
          <a:xfrm flipV="1">
            <a:off x="-90011" y="683959"/>
            <a:ext cx="9653175" cy="28800"/>
          </a:xfrm>
          <a:prstGeom prst="rect">
            <a:avLst/>
          </a:prstGeom>
          <a:gradFill flip="none" rotWithShape="1">
            <a:gsLst>
              <a:gs pos="0">
                <a:srgbClr val="69AE23"/>
              </a:gs>
              <a:gs pos="40000">
                <a:schemeClr val="accent1">
                  <a:shade val="67500"/>
                  <a:satMod val="115000"/>
                </a:schemeClr>
              </a:gs>
              <a:gs pos="57000">
                <a:srgbClr val="A9D1D4"/>
              </a:gs>
              <a:gs pos="100000">
                <a:schemeClr val="bg1"/>
              </a:gs>
            </a:gsLst>
            <a:lin ang="0" scaled="1"/>
            <a:tileRect/>
          </a:gradFill>
          <a:ln w="381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685800" rtl="0" eaLnBrk="0" fontAlgn="base" latinLnBrk="0" hangingPunct="0">
              <a:lnSpc>
                <a:spcPct val="90000"/>
              </a:lnSpc>
              <a:spcBef>
                <a:spcPct val="0"/>
              </a:spcBef>
              <a:spcAft>
                <a:spcPct val="30000"/>
              </a:spcAft>
              <a:buClrTx/>
              <a:buSzTx/>
              <a:buFontTx/>
              <a:buNone/>
              <a:tabLst/>
            </a:pPr>
            <a:endParaRPr kumimoji="0" lang="en-GB" sz="1500" b="0" i="0" u="none" strike="noStrike" cap="none" normalizeH="0" baseline="0">
              <a:ln>
                <a:noFill/>
              </a:ln>
              <a:solidFill>
                <a:schemeClr val="tx1"/>
              </a:solidFill>
              <a:effectLst/>
              <a:latin typeface="Tahoma" pitchFamily="34" charset="0"/>
            </a:endParaRPr>
          </a:p>
        </p:txBody>
      </p:sp>
    </p:spTree>
    <p:extLst>
      <p:ext uri="{BB962C8B-B14F-4D97-AF65-F5344CB8AC3E}">
        <p14:creationId xmlns:p14="http://schemas.microsoft.com/office/powerpoint/2010/main" val="2876408566"/>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Lst>
  <p:hf hdr="0" dt="0"/>
  <p:txStyles>
    <p:titleStyle>
      <a:lvl1pPr algn="l" rtl="0" eaLnBrk="1" fontAlgn="base" hangingPunct="1">
        <a:lnSpc>
          <a:spcPct val="90000"/>
        </a:lnSpc>
        <a:spcBef>
          <a:spcPct val="0"/>
        </a:spcBef>
        <a:spcAft>
          <a:spcPct val="0"/>
        </a:spcAft>
        <a:defRPr sz="2100" b="1">
          <a:solidFill>
            <a:srgbClr val="4D4D4D"/>
          </a:solidFill>
          <a:latin typeface="+mj-lt"/>
          <a:ea typeface="+mj-ea"/>
          <a:cs typeface="+mj-cs"/>
        </a:defRPr>
      </a:lvl1pPr>
      <a:lvl2pPr algn="l" rtl="0" eaLnBrk="1" fontAlgn="base" hangingPunct="1">
        <a:lnSpc>
          <a:spcPct val="90000"/>
        </a:lnSpc>
        <a:spcBef>
          <a:spcPct val="0"/>
        </a:spcBef>
        <a:spcAft>
          <a:spcPct val="0"/>
        </a:spcAft>
        <a:defRPr sz="2100" b="1">
          <a:solidFill>
            <a:srgbClr val="4D4D4D"/>
          </a:solidFill>
          <a:latin typeface="Tahoma" pitchFamily="34" charset="0"/>
        </a:defRPr>
      </a:lvl2pPr>
      <a:lvl3pPr algn="l" rtl="0" eaLnBrk="1" fontAlgn="base" hangingPunct="1">
        <a:lnSpc>
          <a:spcPct val="90000"/>
        </a:lnSpc>
        <a:spcBef>
          <a:spcPct val="0"/>
        </a:spcBef>
        <a:spcAft>
          <a:spcPct val="0"/>
        </a:spcAft>
        <a:defRPr sz="2100" b="1">
          <a:solidFill>
            <a:srgbClr val="4D4D4D"/>
          </a:solidFill>
          <a:latin typeface="Tahoma" pitchFamily="34" charset="0"/>
        </a:defRPr>
      </a:lvl3pPr>
      <a:lvl4pPr algn="l" rtl="0" eaLnBrk="1" fontAlgn="base" hangingPunct="1">
        <a:lnSpc>
          <a:spcPct val="90000"/>
        </a:lnSpc>
        <a:spcBef>
          <a:spcPct val="0"/>
        </a:spcBef>
        <a:spcAft>
          <a:spcPct val="0"/>
        </a:spcAft>
        <a:defRPr sz="2100" b="1">
          <a:solidFill>
            <a:srgbClr val="4D4D4D"/>
          </a:solidFill>
          <a:latin typeface="Tahoma" pitchFamily="34" charset="0"/>
        </a:defRPr>
      </a:lvl4pPr>
      <a:lvl5pPr algn="l" rtl="0" eaLnBrk="1" fontAlgn="base" hangingPunct="1">
        <a:lnSpc>
          <a:spcPct val="90000"/>
        </a:lnSpc>
        <a:spcBef>
          <a:spcPct val="0"/>
        </a:spcBef>
        <a:spcAft>
          <a:spcPct val="0"/>
        </a:spcAft>
        <a:defRPr sz="2100" b="1">
          <a:solidFill>
            <a:srgbClr val="4D4D4D"/>
          </a:solidFill>
          <a:latin typeface="Tahoma" pitchFamily="34" charset="0"/>
        </a:defRPr>
      </a:lvl5pPr>
      <a:lvl6pPr marL="342900" algn="l" rtl="0" eaLnBrk="1" fontAlgn="base" hangingPunct="1">
        <a:lnSpc>
          <a:spcPct val="90000"/>
        </a:lnSpc>
        <a:spcBef>
          <a:spcPct val="0"/>
        </a:spcBef>
        <a:spcAft>
          <a:spcPct val="0"/>
        </a:spcAft>
        <a:defRPr sz="2100" b="1">
          <a:solidFill>
            <a:srgbClr val="4D4D4D"/>
          </a:solidFill>
          <a:latin typeface="Tahoma" pitchFamily="34" charset="0"/>
        </a:defRPr>
      </a:lvl6pPr>
      <a:lvl7pPr marL="685800" algn="l" rtl="0" eaLnBrk="1" fontAlgn="base" hangingPunct="1">
        <a:lnSpc>
          <a:spcPct val="90000"/>
        </a:lnSpc>
        <a:spcBef>
          <a:spcPct val="0"/>
        </a:spcBef>
        <a:spcAft>
          <a:spcPct val="0"/>
        </a:spcAft>
        <a:defRPr sz="2100" b="1">
          <a:solidFill>
            <a:srgbClr val="4D4D4D"/>
          </a:solidFill>
          <a:latin typeface="Tahoma" pitchFamily="34" charset="0"/>
        </a:defRPr>
      </a:lvl7pPr>
      <a:lvl8pPr marL="1028700" algn="l" rtl="0" eaLnBrk="1" fontAlgn="base" hangingPunct="1">
        <a:lnSpc>
          <a:spcPct val="90000"/>
        </a:lnSpc>
        <a:spcBef>
          <a:spcPct val="0"/>
        </a:spcBef>
        <a:spcAft>
          <a:spcPct val="0"/>
        </a:spcAft>
        <a:defRPr sz="2100" b="1">
          <a:solidFill>
            <a:srgbClr val="4D4D4D"/>
          </a:solidFill>
          <a:latin typeface="Tahoma" pitchFamily="34" charset="0"/>
        </a:defRPr>
      </a:lvl8pPr>
      <a:lvl9pPr marL="1371600" algn="l" rtl="0" eaLnBrk="1" fontAlgn="base" hangingPunct="1">
        <a:lnSpc>
          <a:spcPct val="90000"/>
        </a:lnSpc>
        <a:spcBef>
          <a:spcPct val="0"/>
        </a:spcBef>
        <a:spcAft>
          <a:spcPct val="0"/>
        </a:spcAft>
        <a:defRPr sz="2100" b="1">
          <a:solidFill>
            <a:srgbClr val="4D4D4D"/>
          </a:solidFill>
          <a:latin typeface="Tahoma" pitchFamily="34" charset="0"/>
        </a:defRPr>
      </a:lvl9pPr>
    </p:titleStyle>
    <p:bodyStyle>
      <a:lvl1pPr marL="257175" indent="-257175" algn="l" rtl="0" eaLnBrk="1" fontAlgn="base" hangingPunct="1">
        <a:lnSpc>
          <a:spcPct val="90000"/>
        </a:lnSpc>
        <a:spcBef>
          <a:spcPct val="0"/>
        </a:spcBef>
        <a:spcAft>
          <a:spcPct val="20000"/>
        </a:spcAft>
        <a:defRPr sz="1800">
          <a:solidFill>
            <a:schemeClr val="tx1"/>
          </a:solidFill>
          <a:latin typeface="+mn-lt"/>
          <a:ea typeface="+mn-ea"/>
          <a:cs typeface="+mn-cs"/>
        </a:defRPr>
      </a:lvl1pPr>
      <a:lvl2pPr marL="557213" indent="-214313" algn="l" rtl="0" eaLnBrk="1" fontAlgn="base" hangingPunct="1">
        <a:lnSpc>
          <a:spcPct val="90000"/>
        </a:lnSpc>
        <a:spcBef>
          <a:spcPct val="0"/>
        </a:spcBef>
        <a:spcAft>
          <a:spcPct val="20000"/>
        </a:spcAft>
        <a:buFont typeface="Wingdings" pitchFamily="2" charset="2"/>
        <a:buChar char="§"/>
        <a:defRPr sz="1500">
          <a:solidFill>
            <a:schemeClr val="tx1"/>
          </a:solidFill>
          <a:latin typeface="+mn-lt"/>
        </a:defRPr>
      </a:lvl2pPr>
      <a:lvl3pPr marL="857250" indent="-171450" algn="l" rtl="0" eaLnBrk="1" fontAlgn="base" hangingPunct="1">
        <a:lnSpc>
          <a:spcPct val="90000"/>
        </a:lnSpc>
        <a:spcBef>
          <a:spcPct val="0"/>
        </a:spcBef>
        <a:spcAft>
          <a:spcPct val="20000"/>
        </a:spcAft>
        <a:buChar char="•"/>
        <a:defRPr>
          <a:solidFill>
            <a:schemeClr val="tx1"/>
          </a:solidFill>
          <a:latin typeface="+mn-lt"/>
        </a:defRPr>
      </a:lvl3pPr>
      <a:lvl4pPr marL="1200150" indent="-171450" algn="l" rtl="0" eaLnBrk="1" fontAlgn="base" hangingPunct="1">
        <a:spcBef>
          <a:spcPct val="20000"/>
        </a:spcBef>
        <a:spcAft>
          <a:spcPct val="0"/>
        </a:spcAft>
        <a:buChar char="–"/>
        <a:defRPr sz="1500">
          <a:solidFill>
            <a:schemeClr val="tx1"/>
          </a:solidFill>
          <a:latin typeface="Arial" charset="0"/>
        </a:defRPr>
      </a:lvl4pPr>
      <a:lvl5pPr marL="1414463" indent="-42863" algn="l" rtl="0" eaLnBrk="1" fontAlgn="base" hangingPunct="1">
        <a:spcBef>
          <a:spcPct val="20000"/>
        </a:spcBef>
        <a:spcAft>
          <a:spcPct val="0"/>
        </a:spcAft>
        <a:buChar char="»"/>
        <a:defRPr sz="1500">
          <a:solidFill>
            <a:schemeClr val="tx1"/>
          </a:solidFill>
          <a:latin typeface="Arial" charset="0"/>
        </a:defRPr>
      </a:lvl5pPr>
      <a:lvl6pPr marL="1757363" indent="-42863" algn="l" rtl="0" eaLnBrk="1" fontAlgn="base" hangingPunct="1">
        <a:spcBef>
          <a:spcPct val="20000"/>
        </a:spcBef>
        <a:spcAft>
          <a:spcPct val="0"/>
        </a:spcAft>
        <a:buChar char="»"/>
        <a:defRPr sz="1500">
          <a:solidFill>
            <a:schemeClr val="tx1"/>
          </a:solidFill>
          <a:latin typeface="Arial" charset="0"/>
        </a:defRPr>
      </a:lvl6pPr>
      <a:lvl7pPr marL="2100263" indent="-42863" algn="l" rtl="0" eaLnBrk="1" fontAlgn="base" hangingPunct="1">
        <a:spcBef>
          <a:spcPct val="20000"/>
        </a:spcBef>
        <a:spcAft>
          <a:spcPct val="0"/>
        </a:spcAft>
        <a:buChar char="»"/>
        <a:defRPr sz="1500">
          <a:solidFill>
            <a:schemeClr val="tx1"/>
          </a:solidFill>
          <a:latin typeface="Arial" charset="0"/>
        </a:defRPr>
      </a:lvl7pPr>
      <a:lvl8pPr marL="2443163" indent="-42863" algn="l" rtl="0" eaLnBrk="1" fontAlgn="base" hangingPunct="1">
        <a:spcBef>
          <a:spcPct val="20000"/>
        </a:spcBef>
        <a:spcAft>
          <a:spcPct val="0"/>
        </a:spcAft>
        <a:buChar char="»"/>
        <a:defRPr sz="1500">
          <a:solidFill>
            <a:schemeClr val="tx1"/>
          </a:solidFill>
          <a:latin typeface="Arial" charset="0"/>
        </a:defRPr>
      </a:lvl8pPr>
      <a:lvl9pPr marL="2786063" indent="-42863" algn="l" rtl="0" eaLnBrk="1" fontAlgn="base" hangingPunct="1">
        <a:spcBef>
          <a:spcPct val="20000"/>
        </a:spcBef>
        <a:spcAft>
          <a:spcPct val="0"/>
        </a:spcAft>
        <a:buChar char="»"/>
        <a:defRPr sz="1500">
          <a:solidFill>
            <a:schemeClr val="tx1"/>
          </a:solidFill>
          <a:latin typeface="Arial" charset="0"/>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descr="Presentation_Template_Innerpage_new"/>
          <p:cNvPicPr>
            <a:picLocks noChangeAspect="1" noChangeArrowheads="1"/>
          </p:cNvPicPr>
          <p:nvPr/>
        </p:nvPicPr>
        <p:blipFill>
          <a:blip r:embed="rId14" cstate="print"/>
          <a:srcRect t="45416"/>
          <a:stretch>
            <a:fillRect/>
          </a:stretch>
        </p:blipFill>
        <p:spPr bwMode="auto">
          <a:xfrm>
            <a:off x="0" y="3114679"/>
            <a:ext cx="10801350" cy="3743325"/>
          </a:xfrm>
          <a:prstGeom prst="rect">
            <a:avLst/>
          </a:prstGeom>
          <a:noFill/>
          <a:ln w="9525">
            <a:noFill/>
            <a:miter lim="800000"/>
            <a:headEnd/>
            <a:tailEnd/>
          </a:ln>
        </p:spPr>
      </p:pic>
      <p:pic>
        <p:nvPicPr>
          <p:cNvPr id="1027" name="Picture 10"/>
          <p:cNvPicPr>
            <a:picLocks noChangeArrowheads="1"/>
          </p:cNvPicPr>
          <p:nvPr/>
        </p:nvPicPr>
        <p:blipFill>
          <a:blip r:embed="rId15" cstate="print">
            <a:clrChange>
              <a:clrFrom>
                <a:srgbClr val="FFFFFF"/>
              </a:clrFrom>
              <a:clrTo>
                <a:srgbClr val="FFFFFF">
                  <a:alpha val="0"/>
                </a:srgbClr>
              </a:clrTo>
            </a:clrChange>
            <a:lum bright="-6000"/>
          </a:blip>
          <a:srcRect/>
          <a:stretch>
            <a:fillRect/>
          </a:stretch>
        </p:blipFill>
        <p:spPr bwMode="auto">
          <a:xfrm>
            <a:off x="9563697" y="107951"/>
            <a:ext cx="1042631" cy="793750"/>
          </a:xfrm>
          <a:prstGeom prst="rect">
            <a:avLst/>
          </a:prstGeom>
          <a:noFill/>
          <a:ln w="9525">
            <a:noFill/>
            <a:miter lim="800000"/>
            <a:headEnd/>
            <a:tailEnd/>
          </a:ln>
        </p:spPr>
      </p:pic>
      <p:sp>
        <p:nvSpPr>
          <p:cNvPr id="1028" name="Rectangle 2"/>
          <p:cNvSpPr>
            <a:spLocks noGrp="1" noChangeArrowheads="1"/>
          </p:cNvSpPr>
          <p:nvPr>
            <p:ph type="title"/>
          </p:nvPr>
        </p:nvSpPr>
        <p:spPr bwMode="auto">
          <a:xfrm>
            <a:off x="382548" y="142878"/>
            <a:ext cx="9721215" cy="8223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GB"/>
          </a:p>
        </p:txBody>
      </p:sp>
      <p:sp>
        <p:nvSpPr>
          <p:cNvPr id="1029" name="Rectangle 3"/>
          <p:cNvSpPr>
            <a:spLocks noGrp="1" noChangeArrowheads="1"/>
          </p:cNvSpPr>
          <p:nvPr>
            <p:ph type="body" idx="1"/>
          </p:nvPr>
        </p:nvSpPr>
        <p:spPr bwMode="auto">
          <a:xfrm>
            <a:off x="382553" y="1079501"/>
            <a:ext cx="10071884" cy="5162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p:txBody>
      </p:sp>
      <p:sp>
        <p:nvSpPr>
          <p:cNvPr id="180238" name="Rectangle 14"/>
          <p:cNvSpPr>
            <a:spLocks noGrp="1" noChangeArrowheads="1"/>
          </p:cNvSpPr>
          <p:nvPr>
            <p:ph type="sldNum" sz="quarter" idx="4"/>
          </p:nvPr>
        </p:nvSpPr>
        <p:spPr bwMode="auto">
          <a:xfrm>
            <a:off x="10137517" y="6564313"/>
            <a:ext cx="545694" cy="28416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lgn="r" eaLnBrk="0" hangingPunct="0">
              <a:lnSpc>
                <a:spcPct val="100000"/>
              </a:lnSpc>
              <a:defRPr sz="1700">
                <a:solidFill>
                  <a:schemeClr val="bg1"/>
                </a:solidFill>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777361682"/>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Lst>
  <p:hf hdr="0" ftr="0" dt="0"/>
  <p:txStyles>
    <p:titleStyle>
      <a:lvl1pPr algn="l" rtl="0" eaLnBrk="1" fontAlgn="base" hangingPunct="1">
        <a:lnSpc>
          <a:spcPct val="90000"/>
        </a:lnSpc>
        <a:spcBef>
          <a:spcPct val="0"/>
        </a:spcBef>
        <a:spcAft>
          <a:spcPct val="0"/>
        </a:spcAft>
        <a:defRPr sz="3900" b="1">
          <a:solidFill>
            <a:srgbClr val="333333"/>
          </a:solidFill>
          <a:latin typeface="+mj-lt"/>
          <a:ea typeface="+mj-ea"/>
          <a:cs typeface="+mj-cs"/>
        </a:defRPr>
      </a:lvl1pPr>
      <a:lvl2pPr algn="l" rtl="0" eaLnBrk="1" fontAlgn="base" hangingPunct="1">
        <a:lnSpc>
          <a:spcPct val="90000"/>
        </a:lnSpc>
        <a:spcBef>
          <a:spcPct val="0"/>
        </a:spcBef>
        <a:spcAft>
          <a:spcPct val="0"/>
        </a:spcAft>
        <a:defRPr sz="3900" b="1">
          <a:solidFill>
            <a:srgbClr val="333333"/>
          </a:solidFill>
          <a:latin typeface="Tahoma" pitchFamily="34" charset="0"/>
        </a:defRPr>
      </a:lvl2pPr>
      <a:lvl3pPr algn="l" rtl="0" eaLnBrk="1" fontAlgn="base" hangingPunct="1">
        <a:lnSpc>
          <a:spcPct val="90000"/>
        </a:lnSpc>
        <a:spcBef>
          <a:spcPct val="0"/>
        </a:spcBef>
        <a:spcAft>
          <a:spcPct val="0"/>
        </a:spcAft>
        <a:defRPr sz="3900" b="1">
          <a:solidFill>
            <a:srgbClr val="333333"/>
          </a:solidFill>
          <a:latin typeface="Tahoma" pitchFamily="34" charset="0"/>
        </a:defRPr>
      </a:lvl3pPr>
      <a:lvl4pPr algn="l" rtl="0" eaLnBrk="1" fontAlgn="base" hangingPunct="1">
        <a:lnSpc>
          <a:spcPct val="90000"/>
        </a:lnSpc>
        <a:spcBef>
          <a:spcPct val="0"/>
        </a:spcBef>
        <a:spcAft>
          <a:spcPct val="0"/>
        </a:spcAft>
        <a:defRPr sz="3900" b="1">
          <a:solidFill>
            <a:srgbClr val="333333"/>
          </a:solidFill>
          <a:latin typeface="Tahoma" pitchFamily="34" charset="0"/>
        </a:defRPr>
      </a:lvl4pPr>
      <a:lvl5pPr algn="l" rtl="0" eaLnBrk="1" fontAlgn="base" hangingPunct="1">
        <a:lnSpc>
          <a:spcPct val="90000"/>
        </a:lnSpc>
        <a:spcBef>
          <a:spcPct val="0"/>
        </a:spcBef>
        <a:spcAft>
          <a:spcPct val="0"/>
        </a:spcAft>
        <a:defRPr sz="3900" b="1">
          <a:solidFill>
            <a:srgbClr val="333333"/>
          </a:solidFill>
          <a:latin typeface="Tahoma" pitchFamily="34" charset="0"/>
        </a:defRPr>
      </a:lvl5pPr>
      <a:lvl6pPr marL="640080" algn="l" rtl="0" eaLnBrk="1" fontAlgn="base" hangingPunct="1">
        <a:lnSpc>
          <a:spcPct val="90000"/>
        </a:lnSpc>
        <a:spcBef>
          <a:spcPct val="0"/>
        </a:spcBef>
        <a:spcAft>
          <a:spcPct val="0"/>
        </a:spcAft>
        <a:defRPr sz="3900" b="1">
          <a:solidFill>
            <a:srgbClr val="333333"/>
          </a:solidFill>
          <a:latin typeface="Tahoma" pitchFamily="34" charset="0"/>
        </a:defRPr>
      </a:lvl6pPr>
      <a:lvl7pPr marL="1280160" algn="l" rtl="0" eaLnBrk="1" fontAlgn="base" hangingPunct="1">
        <a:lnSpc>
          <a:spcPct val="90000"/>
        </a:lnSpc>
        <a:spcBef>
          <a:spcPct val="0"/>
        </a:spcBef>
        <a:spcAft>
          <a:spcPct val="0"/>
        </a:spcAft>
        <a:defRPr sz="3900" b="1">
          <a:solidFill>
            <a:srgbClr val="333333"/>
          </a:solidFill>
          <a:latin typeface="Tahoma" pitchFamily="34" charset="0"/>
        </a:defRPr>
      </a:lvl7pPr>
      <a:lvl8pPr marL="1920240" algn="l" rtl="0" eaLnBrk="1" fontAlgn="base" hangingPunct="1">
        <a:lnSpc>
          <a:spcPct val="90000"/>
        </a:lnSpc>
        <a:spcBef>
          <a:spcPct val="0"/>
        </a:spcBef>
        <a:spcAft>
          <a:spcPct val="0"/>
        </a:spcAft>
        <a:defRPr sz="3900" b="1">
          <a:solidFill>
            <a:srgbClr val="333333"/>
          </a:solidFill>
          <a:latin typeface="Tahoma" pitchFamily="34" charset="0"/>
        </a:defRPr>
      </a:lvl8pPr>
      <a:lvl9pPr marL="2560320" algn="l" rtl="0" eaLnBrk="1" fontAlgn="base" hangingPunct="1">
        <a:lnSpc>
          <a:spcPct val="90000"/>
        </a:lnSpc>
        <a:spcBef>
          <a:spcPct val="0"/>
        </a:spcBef>
        <a:spcAft>
          <a:spcPct val="0"/>
        </a:spcAft>
        <a:defRPr sz="3900" b="1">
          <a:solidFill>
            <a:srgbClr val="333333"/>
          </a:solidFill>
          <a:latin typeface="Tahoma" pitchFamily="34" charset="0"/>
        </a:defRPr>
      </a:lvl9pPr>
    </p:titleStyle>
    <p:bodyStyle>
      <a:lvl1pPr marL="377825" indent="-377825" algn="l" rtl="0" eaLnBrk="1" fontAlgn="base" hangingPunct="1">
        <a:lnSpc>
          <a:spcPct val="90000"/>
        </a:lnSpc>
        <a:spcBef>
          <a:spcPct val="0"/>
        </a:spcBef>
        <a:spcAft>
          <a:spcPct val="25000"/>
        </a:spcAft>
        <a:buFont typeface="Wingdings" pitchFamily="2" charset="2"/>
        <a:defRPr sz="3400">
          <a:solidFill>
            <a:schemeClr val="tx1"/>
          </a:solidFill>
          <a:latin typeface="+mn-lt"/>
          <a:ea typeface="+mn-ea"/>
          <a:cs typeface="+mn-cs"/>
        </a:defRPr>
      </a:lvl1pPr>
      <a:lvl2pPr marL="1000125" indent="-371158" algn="l" rtl="0" eaLnBrk="1" fontAlgn="base" hangingPunct="1">
        <a:lnSpc>
          <a:spcPct val="90000"/>
        </a:lnSpc>
        <a:spcBef>
          <a:spcPct val="0"/>
        </a:spcBef>
        <a:spcAft>
          <a:spcPct val="25000"/>
        </a:spcAft>
        <a:buChar char="–"/>
        <a:defRPr sz="3400">
          <a:solidFill>
            <a:schemeClr val="tx1"/>
          </a:solidFill>
          <a:latin typeface="+mn-lt"/>
        </a:defRPr>
      </a:lvl2pPr>
      <a:lvl3pPr marL="1611313" indent="-320040" algn="l" rtl="0" eaLnBrk="1" fontAlgn="base" hangingPunct="1">
        <a:spcBef>
          <a:spcPct val="20000"/>
        </a:spcBef>
        <a:spcAft>
          <a:spcPct val="0"/>
        </a:spcAft>
        <a:defRPr>
          <a:solidFill>
            <a:schemeClr val="tx1"/>
          </a:solidFill>
          <a:latin typeface="+mn-lt"/>
        </a:defRPr>
      </a:lvl3pPr>
      <a:lvl4pPr marL="2240280" indent="-320040" algn="l" rtl="0" eaLnBrk="1" fontAlgn="base" hangingPunct="1">
        <a:spcBef>
          <a:spcPct val="20000"/>
        </a:spcBef>
        <a:spcAft>
          <a:spcPct val="0"/>
        </a:spcAft>
        <a:defRPr sz="2200">
          <a:solidFill>
            <a:schemeClr val="tx1"/>
          </a:solidFill>
          <a:latin typeface="+mn-lt"/>
        </a:defRPr>
      </a:lvl4pPr>
      <a:lvl5pPr marL="2880360" indent="-320040" algn="l" rtl="0" eaLnBrk="1" fontAlgn="base" hangingPunct="1">
        <a:spcBef>
          <a:spcPct val="20000"/>
        </a:spcBef>
        <a:spcAft>
          <a:spcPct val="0"/>
        </a:spcAft>
        <a:buChar char="»"/>
        <a:defRPr sz="2200">
          <a:solidFill>
            <a:schemeClr val="tx1"/>
          </a:solidFill>
          <a:latin typeface="+mn-lt"/>
        </a:defRPr>
      </a:lvl5pPr>
      <a:lvl6pPr marL="3520440" indent="-320040" algn="l" rtl="0" eaLnBrk="1" fontAlgn="base" hangingPunct="1">
        <a:spcBef>
          <a:spcPct val="20000"/>
        </a:spcBef>
        <a:spcAft>
          <a:spcPct val="0"/>
        </a:spcAft>
        <a:buChar char="»"/>
        <a:defRPr sz="2200">
          <a:solidFill>
            <a:schemeClr val="tx1"/>
          </a:solidFill>
          <a:latin typeface="+mn-lt"/>
        </a:defRPr>
      </a:lvl6pPr>
      <a:lvl7pPr marL="4160520" indent="-320040" algn="l" rtl="0" eaLnBrk="1" fontAlgn="base" hangingPunct="1">
        <a:spcBef>
          <a:spcPct val="20000"/>
        </a:spcBef>
        <a:spcAft>
          <a:spcPct val="0"/>
        </a:spcAft>
        <a:buChar char="»"/>
        <a:defRPr sz="2200">
          <a:solidFill>
            <a:schemeClr val="tx1"/>
          </a:solidFill>
          <a:latin typeface="+mn-lt"/>
        </a:defRPr>
      </a:lvl7pPr>
      <a:lvl8pPr marL="4800600" indent="-320040" algn="l" rtl="0" eaLnBrk="1" fontAlgn="base" hangingPunct="1">
        <a:spcBef>
          <a:spcPct val="20000"/>
        </a:spcBef>
        <a:spcAft>
          <a:spcPct val="0"/>
        </a:spcAft>
        <a:buChar char="»"/>
        <a:defRPr sz="2200">
          <a:solidFill>
            <a:schemeClr val="tx1"/>
          </a:solidFill>
          <a:latin typeface="+mn-lt"/>
        </a:defRPr>
      </a:lvl8pPr>
      <a:lvl9pPr marL="5440680" indent="-320040" algn="l" rtl="0" eaLnBrk="1" fontAlgn="base" hangingPunct="1">
        <a:spcBef>
          <a:spcPct val="20000"/>
        </a:spcBef>
        <a:spcAft>
          <a:spcPct val="0"/>
        </a:spcAft>
        <a:buChar char="»"/>
        <a:defRPr sz="2200">
          <a:solidFill>
            <a:schemeClr val="tx1"/>
          </a:solidFill>
          <a:latin typeface="+mn-lt"/>
        </a:defRPr>
      </a:lvl9pPr>
    </p:bodyStyle>
    <p:otherStyle>
      <a:defPPr>
        <a:defRPr lang="en-US"/>
      </a:defPPr>
      <a:lvl1pPr marL="0" algn="l" defTabSz="1280160" rtl="0" eaLnBrk="1" latinLnBrk="0" hangingPunct="1">
        <a:defRPr sz="2500" kern="1200">
          <a:solidFill>
            <a:schemeClr val="tx1"/>
          </a:solidFill>
          <a:latin typeface="+mn-lt"/>
          <a:ea typeface="+mn-ea"/>
          <a:cs typeface="+mn-cs"/>
        </a:defRPr>
      </a:lvl1pPr>
      <a:lvl2pPr marL="640080" algn="l" defTabSz="1280160" rtl="0" eaLnBrk="1" latinLnBrk="0" hangingPunct="1">
        <a:defRPr sz="2500" kern="1200">
          <a:solidFill>
            <a:schemeClr val="tx1"/>
          </a:solidFill>
          <a:latin typeface="+mn-lt"/>
          <a:ea typeface="+mn-ea"/>
          <a:cs typeface="+mn-cs"/>
        </a:defRPr>
      </a:lvl2pPr>
      <a:lvl3pPr marL="1280160" algn="l" defTabSz="1280160" rtl="0" eaLnBrk="1" latinLnBrk="0" hangingPunct="1">
        <a:defRPr sz="2500" kern="1200">
          <a:solidFill>
            <a:schemeClr val="tx1"/>
          </a:solidFill>
          <a:latin typeface="+mn-lt"/>
          <a:ea typeface="+mn-ea"/>
          <a:cs typeface="+mn-cs"/>
        </a:defRPr>
      </a:lvl3pPr>
      <a:lvl4pPr marL="1920240" algn="l" defTabSz="1280160" rtl="0" eaLnBrk="1" latinLnBrk="0" hangingPunct="1">
        <a:defRPr sz="2500" kern="1200">
          <a:solidFill>
            <a:schemeClr val="tx1"/>
          </a:solidFill>
          <a:latin typeface="+mn-lt"/>
          <a:ea typeface="+mn-ea"/>
          <a:cs typeface="+mn-cs"/>
        </a:defRPr>
      </a:lvl4pPr>
      <a:lvl5pPr marL="2560320" algn="l" defTabSz="1280160" rtl="0" eaLnBrk="1" latinLnBrk="0" hangingPunct="1">
        <a:defRPr sz="2500" kern="1200">
          <a:solidFill>
            <a:schemeClr val="tx1"/>
          </a:solidFill>
          <a:latin typeface="+mn-lt"/>
          <a:ea typeface="+mn-ea"/>
          <a:cs typeface="+mn-cs"/>
        </a:defRPr>
      </a:lvl5pPr>
      <a:lvl6pPr marL="3200400" algn="l" defTabSz="1280160" rtl="0" eaLnBrk="1" latinLnBrk="0" hangingPunct="1">
        <a:defRPr sz="2500" kern="1200">
          <a:solidFill>
            <a:schemeClr val="tx1"/>
          </a:solidFill>
          <a:latin typeface="+mn-lt"/>
          <a:ea typeface="+mn-ea"/>
          <a:cs typeface="+mn-cs"/>
        </a:defRPr>
      </a:lvl6pPr>
      <a:lvl7pPr marL="3840480" algn="l" defTabSz="1280160" rtl="0" eaLnBrk="1" latinLnBrk="0" hangingPunct="1">
        <a:defRPr sz="2500" kern="1200">
          <a:solidFill>
            <a:schemeClr val="tx1"/>
          </a:solidFill>
          <a:latin typeface="+mn-lt"/>
          <a:ea typeface="+mn-ea"/>
          <a:cs typeface="+mn-cs"/>
        </a:defRPr>
      </a:lvl7pPr>
      <a:lvl8pPr marL="4480560" algn="l" defTabSz="1280160" rtl="0" eaLnBrk="1" latinLnBrk="0" hangingPunct="1">
        <a:defRPr sz="2500" kern="1200">
          <a:solidFill>
            <a:schemeClr val="tx1"/>
          </a:solidFill>
          <a:latin typeface="+mn-lt"/>
          <a:ea typeface="+mn-ea"/>
          <a:cs typeface="+mn-cs"/>
        </a:defRPr>
      </a:lvl8pPr>
      <a:lvl9pPr marL="5120640" algn="l" defTabSz="1280160" rtl="0"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tessy.ecdc.europa.eu/TessyHelp/index.aspx?navigation=ManualsAndTraining"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jpg"/><Relationship Id="rId4" Type="http://schemas.openxmlformats.org/officeDocument/2006/relationships/image" Target="../media/image17.jpeg"/><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5.png"/><Relationship Id="rId7" Type="http://schemas.openxmlformats.org/officeDocument/2006/relationships/diagramQuickStyle" Target="../diagrams/quickStyle7.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26.png"/><Relationship Id="rId9" Type="http://schemas.microsoft.com/office/2007/relationships/diagramDrawing" Target="../diagrams/drawing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comments" Target="../comments/comment2.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1.jpg"/><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9.xml"/><Relationship Id="rId5" Type="http://schemas.openxmlformats.org/officeDocument/2006/relationships/image" Target="../media/image57.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9.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9.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1.xml.rels><?xml version="1.0" encoding="UTF-8" standalone="yes"?>
<Relationships xmlns="http://schemas.openxmlformats.org/package/2006/relationships"><Relationship Id="rId8" Type="http://schemas.openxmlformats.org/officeDocument/2006/relationships/diagramColors" Target="../diagrams/colors15.xml"/><Relationship Id="rId3" Type="http://schemas.openxmlformats.org/officeDocument/2006/relationships/image" Target="../media/image62.png"/><Relationship Id="rId7" Type="http://schemas.openxmlformats.org/officeDocument/2006/relationships/diagramQuickStyle" Target="../diagrams/quickStyle15.xml"/><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diagramLayout" Target="../diagrams/layout15.xml"/><Relationship Id="rId11" Type="http://schemas.openxmlformats.org/officeDocument/2006/relationships/image" Target="../media/image68.png"/><Relationship Id="rId5" Type="http://schemas.openxmlformats.org/officeDocument/2006/relationships/diagramData" Target="../diagrams/data15.xml"/><Relationship Id="rId10" Type="http://schemas.openxmlformats.org/officeDocument/2006/relationships/image" Target="../media/image67.png"/><Relationship Id="rId4" Type="http://schemas.openxmlformats.org/officeDocument/2006/relationships/image" Target="../media/image63.png"/><Relationship Id="rId9" Type="http://schemas.microsoft.com/office/2007/relationships/diagramDrawing" Target="../diagrams/drawing15.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2.xml"/><Relationship Id="rId1" Type="http://schemas.openxmlformats.org/officeDocument/2006/relationships/slideLayout" Target="../slideLayouts/slideLayout10.xml"/><Relationship Id="rId6" Type="http://schemas.openxmlformats.org/officeDocument/2006/relationships/image" Target="../media/image62.png"/><Relationship Id="rId5" Type="http://schemas.openxmlformats.org/officeDocument/2006/relationships/image" Target="../media/image70.png"/><Relationship Id="rId4" Type="http://schemas.openxmlformats.org/officeDocument/2006/relationships/image" Target="../media/image69.png"/></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3.xml"/><Relationship Id="rId1" Type="http://schemas.openxmlformats.org/officeDocument/2006/relationships/slideLayout" Target="../slideLayouts/slideLayout16.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4"/>
          <p:cNvSpPr txBox="1">
            <a:spLocks noChangeArrowheads="1"/>
          </p:cNvSpPr>
          <p:nvPr/>
        </p:nvSpPr>
        <p:spPr bwMode="auto">
          <a:xfrm>
            <a:off x="270105" y="368659"/>
            <a:ext cx="1350150" cy="341632"/>
          </a:xfrm>
          <a:prstGeom prst="rect">
            <a:avLst/>
          </a:prstGeom>
          <a:noFill/>
          <a:ln w="9525" algn="ctr">
            <a:noFill/>
            <a:miter lim="800000"/>
            <a:headEnd/>
            <a:tailEnd/>
          </a:ln>
        </p:spPr>
        <p:txBody>
          <a:bodyPr wrap="square">
            <a:spAutoFit/>
          </a:bodyPr>
          <a:lstStyle/>
          <a:p>
            <a:pPr algn="l">
              <a:spcBef>
                <a:spcPct val="50000"/>
              </a:spcBef>
            </a:pPr>
            <a:r>
              <a:rPr lang="fr-FR" sz="1800" b="1" u="none">
                <a:solidFill>
                  <a:srgbClr val="69AE23"/>
                </a:solidFill>
                <a:latin typeface="Arial" charset="0"/>
              </a:rPr>
              <a:t>Bienvenue</a:t>
            </a:r>
          </a:p>
        </p:txBody>
      </p:sp>
      <p:pic>
        <p:nvPicPr>
          <p:cNvPr id="2" name="Picture 1"/>
          <p:cNvPicPr>
            <a:picLocks noChangeAspect="1"/>
          </p:cNvPicPr>
          <p:nvPr/>
        </p:nvPicPr>
        <p:blipFill rotWithShape="1">
          <a:blip r:embed="rId3"/>
          <a:srcRect l="2460" t="21588" r="21251" b="6315"/>
          <a:stretch/>
        </p:blipFill>
        <p:spPr>
          <a:xfrm>
            <a:off x="765160" y="998730"/>
            <a:ext cx="9406045" cy="5370549"/>
          </a:xfrm>
          <a:prstGeom prst="rect">
            <a:avLst/>
          </a:prstGeom>
        </p:spPr>
      </p:pic>
      <p:sp>
        <p:nvSpPr>
          <p:cNvPr id="3" name="TextBox 2"/>
          <p:cNvSpPr txBox="1"/>
          <p:nvPr/>
        </p:nvSpPr>
        <p:spPr>
          <a:xfrm>
            <a:off x="2295330" y="143635"/>
            <a:ext cx="6075675" cy="701731"/>
          </a:xfrm>
          <a:prstGeom prst="rect">
            <a:avLst/>
          </a:prstGeom>
          <a:noFill/>
        </p:spPr>
        <p:txBody>
          <a:bodyPr wrap="square" rtlCol="0">
            <a:spAutoFit/>
          </a:bodyPr>
          <a:lstStyle/>
          <a:p>
            <a:r>
              <a:rPr lang="fr-FR" sz="4400" u="none">
                <a:solidFill>
                  <a:srgbClr val="69AE23"/>
                </a:solidFill>
                <a:latin typeface="+mn-lt"/>
              </a:rPr>
              <a:t>Détection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defTabSz="810067" fontAlgn="auto">
              <a:lnSpc>
                <a:spcPct val="100000"/>
              </a:lnSpc>
              <a:spcBef>
                <a:spcPts val="0"/>
              </a:spcBef>
              <a:spcAft>
                <a:spcPts val="0"/>
              </a:spcAft>
            </a:pPr>
            <a:endParaRPr lang="en-GB" u="none" dirty="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810067" fontAlgn="auto">
              <a:lnSpc>
                <a:spcPct val="100000"/>
              </a:lnSpc>
              <a:spcBef>
                <a:spcPts val="0"/>
              </a:spcBef>
              <a:spcAft>
                <a:spcPts val="0"/>
              </a:spcAft>
            </a:pPr>
            <a:fld id="{F9E29A8E-A0F1-419A-8E8B-A78BF9C70DE8}" type="slidenum">
              <a:rPr lang="en-GB" u="none">
                <a:solidFill>
                  <a:prstClr val="white"/>
                </a:solidFill>
              </a:rPr>
              <a:pPr defTabSz="810067" fontAlgn="auto">
                <a:lnSpc>
                  <a:spcPct val="100000"/>
                </a:lnSpc>
                <a:spcBef>
                  <a:spcPts val="0"/>
                </a:spcBef>
                <a:spcAft>
                  <a:spcPts val="0"/>
                </a:spcAft>
              </a:pPr>
              <a:t>10</a:t>
            </a:fld>
            <a:endParaRPr lang="en-GB" u="none">
              <a:solidFill>
                <a:prstClr val="white"/>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792325960"/>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45005" y="1718810"/>
            <a:ext cx="2655370" cy="3465385"/>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2745380" y="1718810"/>
            <a:ext cx="7876025"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p>
        </p:txBody>
      </p:sp>
      <p:sp>
        <p:nvSpPr>
          <p:cNvPr id="7" name="TextBox 6"/>
          <p:cNvSpPr txBox="1"/>
          <p:nvPr/>
        </p:nvSpPr>
        <p:spPr>
          <a:xfrm>
            <a:off x="3778201" y="3107748"/>
            <a:ext cx="6660740" cy="1631216"/>
          </a:xfrm>
          <a:prstGeom prst="rect">
            <a:avLst/>
          </a:prstGeom>
          <a:noFill/>
        </p:spPr>
        <p:txBody>
          <a:bodyPr wrap="square" rtlCol="0">
            <a:spAutoFit/>
          </a:bodyPr>
          <a:lstStyle/>
          <a:p>
            <a:pPr lvl="0" algn="l"/>
            <a:r>
              <a:rPr lang="fr-FR" sz="2800" u="none">
                <a:solidFill>
                  <a:srgbClr val="002060"/>
                </a:solidFill>
                <a:latin typeface="Calibri" pitchFamily="34" charset="0"/>
                <a:cs typeface="Calibri" pitchFamily="34" charset="0"/>
              </a:rPr>
              <a:t>À l’échelle européenne: </a:t>
            </a:r>
          </a:p>
          <a:p>
            <a:pPr lvl="0" algn="l"/>
            <a:endParaRPr lang="en-GB" sz="2800" u="none" dirty="0">
              <a:solidFill>
                <a:srgbClr val="002060"/>
              </a:solidFill>
              <a:latin typeface="Calibri" pitchFamily="34" charset="0"/>
              <a:cs typeface="Calibri" pitchFamily="34" charset="0"/>
            </a:endParaRPr>
          </a:p>
          <a:p>
            <a:pPr lvl="0" algn="l"/>
            <a:r>
              <a:rPr lang="fr-FR" sz="2800" u="none">
                <a:solidFill>
                  <a:srgbClr val="002060"/>
                </a:solidFill>
                <a:latin typeface="Calibri" pitchFamily="34" charset="0"/>
                <a:cs typeface="Calibri" pitchFamily="34" charset="0"/>
              </a:rPr>
              <a:t>Le système européen de surveillance (TESSy)</a:t>
            </a:r>
          </a:p>
          <a:p>
            <a:endParaRPr lang="en-GB" dirty="0"/>
          </a:p>
        </p:txBody>
      </p:sp>
      <p:sp>
        <p:nvSpPr>
          <p:cNvPr id="8" name="Right Arrow 7"/>
          <p:cNvSpPr/>
          <p:nvPr/>
        </p:nvSpPr>
        <p:spPr>
          <a:xfrm>
            <a:off x="2700300" y="3082758"/>
            <a:ext cx="855170" cy="526262"/>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p:cNvSpPr/>
          <p:nvPr/>
        </p:nvSpPr>
        <p:spPr>
          <a:xfrm>
            <a:off x="2700300" y="4059070"/>
            <a:ext cx="855170" cy="526262"/>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7247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983409" y="175474"/>
            <a:ext cx="9220200" cy="719139"/>
          </a:xfrm>
        </p:spPr>
        <p:txBody>
          <a:bodyPr>
            <a:normAutofit/>
          </a:bodyPr>
          <a:lstStyle/>
          <a:p>
            <a:pPr>
              <a:defRPr/>
            </a:pPr>
            <a:r>
              <a:rPr lang="fr-FR" sz="2800">
                <a:solidFill>
                  <a:srgbClr val="002060"/>
                </a:solidFill>
                <a:latin typeface="Calibri" pitchFamily="34" charset="0"/>
                <a:cs typeface="Calibri" pitchFamily="34" charset="0"/>
              </a:rPr>
              <a:t>Le système européen de surveillance (TESSy)</a:t>
            </a:r>
          </a:p>
        </p:txBody>
      </p:sp>
      <p:sp>
        <p:nvSpPr>
          <p:cNvPr id="11" name="TextBox 10"/>
          <p:cNvSpPr txBox="1"/>
          <p:nvPr/>
        </p:nvSpPr>
        <p:spPr>
          <a:xfrm>
            <a:off x="2598502" y="1001818"/>
            <a:ext cx="7605107" cy="1077218"/>
          </a:xfrm>
          <a:prstGeom prst="rect">
            <a:avLst/>
          </a:prstGeom>
          <a:noFill/>
        </p:spPr>
        <p:txBody>
          <a:bodyPr wrap="square" rtlCol="0">
            <a:spAutoFit/>
          </a:bodyPr>
          <a:lstStyle/>
          <a:p>
            <a:pPr algn="l" fontAlgn="auto">
              <a:lnSpc>
                <a:spcPct val="100000"/>
              </a:lnSpc>
              <a:spcBef>
                <a:spcPts val="0"/>
              </a:spcBef>
              <a:spcAft>
                <a:spcPts val="0"/>
              </a:spcAft>
            </a:pPr>
            <a:r>
              <a:rPr lang="fr-FR" sz="1600" u="none" dirty="0">
                <a:solidFill>
                  <a:srgbClr val="82428D">
                    <a:lumMod val="50000"/>
                  </a:srgbClr>
                </a:solidFill>
                <a:latin typeface="Calibri" pitchFamily="34" charset="0"/>
                <a:cs typeface="Calibri" pitchFamily="34" charset="0"/>
              </a:rPr>
              <a:t>Système de surveillance des </a:t>
            </a:r>
            <a:r>
              <a:rPr lang="fr-FR" sz="1600" u="none" dirty="0" err="1">
                <a:solidFill>
                  <a:srgbClr val="82428D">
                    <a:lumMod val="50000"/>
                  </a:srgbClr>
                </a:solidFill>
                <a:latin typeface="Calibri" pitchFamily="34" charset="0"/>
                <a:cs typeface="Calibri" pitchFamily="34" charset="0"/>
              </a:rPr>
              <a:t>méta-données</a:t>
            </a:r>
            <a:endParaRPr lang="fr-FR" sz="1600" u="none" dirty="0">
              <a:solidFill>
                <a:srgbClr val="82428D">
                  <a:lumMod val="50000"/>
                </a:srgbClr>
              </a:solidFill>
              <a:latin typeface="Calibri" pitchFamily="34" charset="0"/>
              <a:cs typeface="Calibri" pitchFamily="34" charset="0"/>
            </a:endParaRPr>
          </a:p>
          <a:p>
            <a:pPr algn="l" fontAlgn="auto">
              <a:lnSpc>
                <a:spcPct val="100000"/>
              </a:lnSpc>
              <a:spcBef>
                <a:spcPts val="0"/>
              </a:spcBef>
              <a:spcAft>
                <a:spcPts val="0"/>
              </a:spcAft>
            </a:pPr>
            <a:r>
              <a:rPr lang="fr-FR" sz="1600" u="none" dirty="0">
                <a:solidFill>
                  <a:srgbClr val="82428D">
                    <a:lumMod val="50000"/>
                  </a:srgbClr>
                </a:solidFill>
                <a:latin typeface="Calibri" pitchFamily="34" charset="0"/>
                <a:cs typeface="Calibri" pitchFamily="34" charset="0"/>
              </a:rPr>
              <a:t>Recueil de données relatives à 56 maladies contagieuses auprès de tous les États membres de l’UE </a:t>
            </a:r>
          </a:p>
          <a:p>
            <a:pPr algn="l" fontAlgn="auto">
              <a:lnSpc>
                <a:spcPct val="100000"/>
              </a:lnSpc>
              <a:spcBef>
                <a:spcPts val="0"/>
              </a:spcBef>
              <a:spcAft>
                <a:spcPts val="0"/>
              </a:spcAft>
            </a:pPr>
            <a:endParaRPr lang="en-GB" sz="1600" u="none" dirty="0">
              <a:solidFill>
                <a:srgbClr val="82428D">
                  <a:lumMod val="50000"/>
                </a:srgbClr>
              </a:solidFill>
              <a:latin typeface="Tahoma"/>
            </a:endParaRPr>
          </a:p>
        </p:txBody>
      </p:sp>
      <p:grpSp>
        <p:nvGrpSpPr>
          <p:cNvPr id="12" name="Group 11"/>
          <p:cNvGrpSpPr/>
          <p:nvPr/>
        </p:nvGrpSpPr>
        <p:grpSpPr>
          <a:xfrm>
            <a:off x="2191227" y="1735877"/>
            <a:ext cx="7844962" cy="4889303"/>
            <a:chOff x="1042988" y="1127225"/>
            <a:chExt cx="8188015" cy="4889303"/>
          </a:xfrm>
        </p:grpSpPr>
        <p:sp>
          <p:nvSpPr>
            <p:cNvPr id="13" name="Rectangle 3"/>
            <p:cNvSpPr>
              <a:spLocks noChangeArrowheads="1"/>
            </p:cNvSpPr>
            <p:nvPr/>
          </p:nvSpPr>
          <p:spPr bwMode="auto">
            <a:xfrm>
              <a:off x="1042988" y="1127225"/>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14" name="Rectangle 4"/>
            <p:cNvSpPr>
              <a:spLocks noChangeArrowheads="1"/>
            </p:cNvSpPr>
            <p:nvPr/>
          </p:nvSpPr>
          <p:spPr bwMode="auto">
            <a:xfrm>
              <a:off x="5981700" y="1889226"/>
              <a:ext cx="3249303" cy="307774"/>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dirty="0">
                  <a:solidFill>
                    <a:prstClr val="black"/>
                  </a:solidFill>
                  <a:latin typeface="Tahoma"/>
                </a:rPr>
                <a:t>Instituts nationaux</a:t>
              </a:r>
            </a:p>
          </p:txBody>
        </p:sp>
        <p:sp>
          <p:nvSpPr>
            <p:cNvPr id="15" name="Rectangle 5"/>
            <p:cNvSpPr>
              <a:spLocks noChangeArrowheads="1"/>
            </p:cNvSpPr>
            <p:nvPr/>
          </p:nvSpPr>
          <p:spPr bwMode="auto">
            <a:xfrm>
              <a:off x="5978525" y="2260701"/>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Experts médicaux</a:t>
              </a:r>
            </a:p>
          </p:txBody>
        </p:sp>
        <p:sp>
          <p:nvSpPr>
            <p:cNvPr id="16" name="Rectangle 6"/>
            <p:cNvSpPr>
              <a:spLocks noChangeArrowheads="1"/>
            </p:cNvSpPr>
            <p:nvPr/>
          </p:nvSpPr>
          <p:spPr bwMode="auto">
            <a:xfrm>
              <a:off x="5978525" y="2651225"/>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Grand public</a:t>
              </a:r>
            </a:p>
          </p:txBody>
        </p:sp>
        <p:sp>
          <p:nvSpPr>
            <p:cNvPr id="17" name="Rectangle 7"/>
            <p:cNvSpPr>
              <a:spLocks noChangeArrowheads="1"/>
            </p:cNvSpPr>
            <p:nvPr/>
          </p:nvSpPr>
          <p:spPr bwMode="auto">
            <a:xfrm>
              <a:off x="5978525" y="3032225"/>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Membres AF</a:t>
              </a:r>
            </a:p>
          </p:txBody>
        </p:sp>
        <p:sp>
          <p:nvSpPr>
            <p:cNvPr id="18" name="Rectangle 8"/>
            <p:cNvSpPr>
              <a:spLocks noChangeArrowheads="1"/>
            </p:cNvSpPr>
            <p:nvPr/>
          </p:nvSpPr>
          <p:spPr bwMode="auto">
            <a:xfrm>
              <a:off x="5978525" y="3403701"/>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Membres MB</a:t>
              </a:r>
            </a:p>
          </p:txBody>
        </p:sp>
        <p:sp>
          <p:nvSpPr>
            <p:cNvPr id="19" name="Rectangle 9"/>
            <p:cNvSpPr>
              <a:spLocks noChangeArrowheads="1"/>
            </p:cNvSpPr>
            <p:nvPr/>
          </p:nvSpPr>
          <p:spPr bwMode="auto">
            <a:xfrm>
              <a:off x="5978525" y="3794225"/>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OMS</a:t>
              </a:r>
            </a:p>
          </p:txBody>
        </p:sp>
        <p:sp>
          <p:nvSpPr>
            <p:cNvPr id="20" name="Rectangle 10"/>
            <p:cNvSpPr>
              <a:spLocks noChangeArrowheads="1"/>
            </p:cNvSpPr>
            <p:nvPr/>
          </p:nvSpPr>
          <p:spPr bwMode="auto">
            <a:xfrm>
              <a:off x="5978525" y="4175225"/>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OEDT</a:t>
              </a:r>
            </a:p>
          </p:txBody>
        </p:sp>
        <p:sp>
          <p:nvSpPr>
            <p:cNvPr id="21" name="Rectangle 11"/>
            <p:cNvSpPr>
              <a:spLocks noChangeArrowheads="1"/>
            </p:cNvSpPr>
            <p:nvPr/>
          </p:nvSpPr>
          <p:spPr bwMode="auto">
            <a:xfrm>
              <a:off x="5978525" y="4556225"/>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EFSA</a:t>
              </a:r>
            </a:p>
          </p:txBody>
        </p:sp>
        <p:sp>
          <p:nvSpPr>
            <p:cNvPr id="22" name="Rectangle 12"/>
            <p:cNvSpPr>
              <a:spLocks noChangeArrowheads="1"/>
            </p:cNvSpPr>
            <p:nvPr/>
          </p:nvSpPr>
          <p:spPr bwMode="auto">
            <a:xfrm>
              <a:off x="5978525" y="4937225"/>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Autres</a:t>
              </a:r>
            </a:p>
          </p:txBody>
        </p:sp>
        <p:sp>
          <p:nvSpPr>
            <p:cNvPr id="23" name="Rectangle 13"/>
            <p:cNvSpPr>
              <a:spLocks noChangeArrowheads="1"/>
            </p:cNvSpPr>
            <p:nvPr/>
          </p:nvSpPr>
          <p:spPr bwMode="auto">
            <a:xfrm>
              <a:off x="5978525" y="5327751"/>
              <a:ext cx="3252478" cy="307777"/>
            </a:xfrm>
            <a:prstGeom prst="rect">
              <a:avLst/>
            </a:prstGeom>
            <a:solidFill>
              <a:srgbClr val="69AE23"/>
            </a:solidFill>
            <a:ln w="9525" algn="ctr">
              <a:noFill/>
              <a:miter lim="800000"/>
              <a:headEnd/>
              <a:tailEnd/>
            </a:ln>
          </p:spPr>
          <p:txBody>
            <a:bodyPr wrap="square" anchor="ctr">
              <a:spAutoFit/>
            </a:bodyPr>
            <a:lstStyle/>
            <a:p>
              <a:pPr algn="l" fontAlgn="auto">
                <a:lnSpc>
                  <a:spcPct val="100000"/>
                </a:lnSpc>
                <a:spcBef>
                  <a:spcPts val="0"/>
                </a:spcBef>
                <a:spcAft>
                  <a:spcPts val="0"/>
                </a:spcAft>
              </a:pPr>
              <a:r>
                <a:rPr lang="fr-FR" sz="1400" u="none">
                  <a:solidFill>
                    <a:prstClr val="black"/>
                  </a:solidFill>
                  <a:latin typeface="Tahoma"/>
                </a:rPr>
                <a:t>…</a:t>
              </a:r>
            </a:p>
          </p:txBody>
        </p:sp>
        <p:sp>
          <p:nvSpPr>
            <p:cNvPr id="24" name="AutoShape 14"/>
            <p:cNvSpPr>
              <a:spLocks noChangeArrowheads="1"/>
            </p:cNvSpPr>
            <p:nvPr/>
          </p:nvSpPr>
          <p:spPr bwMode="auto">
            <a:xfrm>
              <a:off x="2968625" y="3051771"/>
              <a:ext cx="1543051" cy="489347"/>
            </a:xfrm>
            <a:prstGeom prst="can">
              <a:avLst>
                <a:gd name="adj" fmla="val 25000"/>
              </a:avLst>
            </a:prstGeom>
            <a:solidFill>
              <a:srgbClr val="003A80"/>
            </a:solidFill>
            <a:ln w="9525" algn="ctr">
              <a:solidFill>
                <a:schemeClr val="tx1"/>
              </a:solidFill>
              <a:round/>
              <a:headEnd/>
              <a:tailEnd/>
            </a:ln>
          </p:spPr>
          <p:txBody>
            <a:bodyPr anchor="ctr">
              <a:spAutoFit/>
            </a:bodyPr>
            <a:lstStyle/>
            <a:p>
              <a:pPr algn="l" fontAlgn="auto">
                <a:lnSpc>
                  <a:spcPct val="100000"/>
                </a:lnSpc>
                <a:spcBef>
                  <a:spcPts val="0"/>
                </a:spcBef>
                <a:spcAft>
                  <a:spcPts val="0"/>
                </a:spcAft>
              </a:pPr>
              <a:r>
                <a:rPr lang="fr-FR" sz="1400" u="none">
                  <a:solidFill>
                    <a:prstClr val="white"/>
                  </a:solidFill>
                  <a:latin typeface="Tahoma"/>
                </a:rPr>
                <a:t>TESSy</a:t>
              </a:r>
            </a:p>
          </p:txBody>
        </p:sp>
        <p:sp>
          <p:nvSpPr>
            <p:cNvPr id="25" name="Line 15"/>
            <p:cNvSpPr>
              <a:spLocks noChangeShapeType="1"/>
            </p:cNvSpPr>
            <p:nvPr/>
          </p:nvSpPr>
          <p:spPr bwMode="auto">
            <a:xfrm flipV="1">
              <a:off x="1431925" y="3267075"/>
              <a:ext cx="1431925" cy="26844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6" name="Line 16"/>
            <p:cNvSpPr>
              <a:spLocks noChangeShapeType="1"/>
            </p:cNvSpPr>
            <p:nvPr/>
          </p:nvSpPr>
          <p:spPr bwMode="auto">
            <a:xfrm>
              <a:off x="1462088" y="1260475"/>
              <a:ext cx="1401762" cy="20066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7" name="Line 17"/>
            <p:cNvSpPr>
              <a:spLocks noChangeShapeType="1"/>
            </p:cNvSpPr>
            <p:nvPr/>
          </p:nvSpPr>
          <p:spPr bwMode="auto">
            <a:xfrm>
              <a:off x="1460500" y="1649413"/>
              <a:ext cx="1403350" cy="161766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8" name="Line 18"/>
            <p:cNvSpPr>
              <a:spLocks noChangeShapeType="1"/>
            </p:cNvSpPr>
            <p:nvPr/>
          </p:nvSpPr>
          <p:spPr bwMode="auto">
            <a:xfrm>
              <a:off x="1454150" y="2025650"/>
              <a:ext cx="1409700" cy="12414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9" name="Line 19"/>
            <p:cNvSpPr>
              <a:spLocks noChangeShapeType="1"/>
            </p:cNvSpPr>
            <p:nvPr/>
          </p:nvSpPr>
          <p:spPr bwMode="auto">
            <a:xfrm>
              <a:off x="1462088" y="2408238"/>
              <a:ext cx="1401762" cy="858837"/>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0" name="Line 20"/>
            <p:cNvSpPr>
              <a:spLocks noChangeShapeType="1"/>
            </p:cNvSpPr>
            <p:nvPr/>
          </p:nvSpPr>
          <p:spPr bwMode="auto">
            <a:xfrm>
              <a:off x="1449388" y="2797175"/>
              <a:ext cx="1414462" cy="4699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1" name="Line 21"/>
            <p:cNvSpPr>
              <a:spLocks noChangeShapeType="1"/>
            </p:cNvSpPr>
            <p:nvPr/>
          </p:nvSpPr>
          <p:spPr bwMode="auto">
            <a:xfrm>
              <a:off x="1449388" y="3182938"/>
              <a:ext cx="1414462" cy="84137"/>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2" name="Line 22"/>
            <p:cNvSpPr>
              <a:spLocks noChangeShapeType="1"/>
            </p:cNvSpPr>
            <p:nvPr/>
          </p:nvSpPr>
          <p:spPr bwMode="auto">
            <a:xfrm flipV="1">
              <a:off x="1435100" y="3267075"/>
              <a:ext cx="1428750" cy="3095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3" name="Line 23"/>
            <p:cNvSpPr>
              <a:spLocks noChangeShapeType="1"/>
            </p:cNvSpPr>
            <p:nvPr/>
          </p:nvSpPr>
          <p:spPr bwMode="auto">
            <a:xfrm flipV="1">
              <a:off x="1439863" y="3267075"/>
              <a:ext cx="1423987" cy="6985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4" name="Line 24"/>
            <p:cNvSpPr>
              <a:spLocks noChangeShapeType="1"/>
            </p:cNvSpPr>
            <p:nvPr/>
          </p:nvSpPr>
          <p:spPr bwMode="auto">
            <a:xfrm flipV="1">
              <a:off x="1435100" y="3267075"/>
              <a:ext cx="1428750" cy="10969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5" name="Line 25"/>
            <p:cNvSpPr>
              <a:spLocks noChangeShapeType="1"/>
            </p:cNvSpPr>
            <p:nvPr/>
          </p:nvSpPr>
          <p:spPr bwMode="auto">
            <a:xfrm flipV="1">
              <a:off x="1414463" y="3267075"/>
              <a:ext cx="1449387" cy="15160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6" name="Line 26"/>
            <p:cNvSpPr>
              <a:spLocks noChangeShapeType="1"/>
            </p:cNvSpPr>
            <p:nvPr/>
          </p:nvSpPr>
          <p:spPr bwMode="auto">
            <a:xfrm flipV="1">
              <a:off x="1431925" y="3267075"/>
              <a:ext cx="1431925" cy="188753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7" name="Line 27"/>
            <p:cNvSpPr>
              <a:spLocks noChangeShapeType="1"/>
            </p:cNvSpPr>
            <p:nvPr/>
          </p:nvSpPr>
          <p:spPr bwMode="auto">
            <a:xfrm flipV="1">
              <a:off x="1436688" y="3267075"/>
              <a:ext cx="1427162" cy="22764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8" name="Line 28"/>
            <p:cNvSpPr>
              <a:spLocks noChangeShapeType="1"/>
            </p:cNvSpPr>
            <p:nvPr/>
          </p:nvSpPr>
          <p:spPr bwMode="auto">
            <a:xfrm rot="10800000">
              <a:off x="4592638" y="3270250"/>
              <a:ext cx="1385887" cy="2206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9" name="Line 29"/>
            <p:cNvSpPr>
              <a:spLocks noChangeShapeType="1"/>
            </p:cNvSpPr>
            <p:nvPr/>
          </p:nvSpPr>
          <p:spPr bwMode="auto">
            <a:xfrm rot="10800000">
              <a:off x="4592638" y="3268663"/>
              <a:ext cx="1385887" cy="1827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0" name="Line 30"/>
            <p:cNvSpPr>
              <a:spLocks noChangeShapeType="1"/>
            </p:cNvSpPr>
            <p:nvPr/>
          </p:nvSpPr>
          <p:spPr bwMode="auto">
            <a:xfrm rot="10800000">
              <a:off x="4592638" y="3268663"/>
              <a:ext cx="1385887" cy="1446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1" name="Line 31"/>
            <p:cNvSpPr>
              <a:spLocks noChangeShapeType="1"/>
            </p:cNvSpPr>
            <p:nvPr/>
          </p:nvSpPr>
          <p:spPr bwMode="auto">
            <a:xfrm rot="10800000">
              <a:off x="4592638" y="3270250"/>
              <a:ext cx="1385887" cy="1063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2" name="Line 32"/>
            <p:cNvSpPr>
              <a:spLocks noChangeShapeType="1"/>
            </p:cNvSpPr>
            <p:nvPr/>
          </p:nvSpPr>
          <p:spPr bwMode="auto">
            <a:xfrm rot="10800000">
              <a:off x="4591050" y="3268663"/>
              <a:ext cx="1387475" cy="684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3" name="Line 33"/>
            <p:cNvSpPr>
              <a:spLocks noChangeShapeType="1"/>
            </p:cNvSpPr>
            <p:nvPr/>
          </p:nvSpPr>
          <p:spPr bwMode="auto">
            <a:xfrm rot="10800000">
              <a:off x="4591050" y="3270250"/>
              <a:ext cx="1387475" cy="301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4" name="Line 34"/>
            <p:cNvSpPr>
              <a:spLocks noChangeShapeType="1"/>
            </p:cNvSpPr>
            <p:nvPr/>
          </p:nvSpPr>
          <p:spPr bwMode="auto">
            <a:xfrm rot="10800000" flipV="1">
              <a:off x="4591050" y="3190875"/>
              <a:ext cx="1387475" cy="7778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5" name="Line 35"/>
            <p:cNvSpPr>
              <a:spLocks noChangeShapeType="1"/>
            </p:cNvSpPr>
            <p:nvPr/>
          </p:nvSpPr>
          <p:spPr bwMode="auto">
            <a:xfrm rot="10800000" flipV="1">
              <a:off x="4591050" y="2809875"/>
              <a:ext cx="1387475" cy="45878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6" name="Line 36"/>
            <p:cNvSpPr>
              <a:spLocks noChangeShapeType="1"/>
            </p:cNvSpPr>
            <p:nvPr/>
          </p:nvSpPr>
          <p:spPr bwMode="auto">
            <a:xfrm rot="10800000" flipV="1">
              <a:off x="4591050" y="2428875"/>
              <a:ext cx="1387475" cy="8413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7" name="Line 37"/>
            <p:cNvSpPr>
              <a:spLocks noChangeShapeType="1"/>
            </p:cNvSpPr>
            <p:nvPr/>
          </p:nvSpPr>
          <p:spPr bwMode="auto">
            <a:xfrm rot="10800000" flipV="1">
              <a:off x="4591050" y="2047875"/>
              <a:ext cx="1387475" cy="12223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8" name="Line 38"/>
            <p:cNvSpPr>
              <a:spLocks noChangeShapeType="1"/>
            </p:cNvSpPr>
            <p:nvPr/>
          </p:nvSpPr>
          <p:spPr bwMode="auto">
            <a:xfrm rot="10800000" flipV="1">
              <a:off x="4606925" y="1666875"/>
              <a:ext cx="1371600" cy="16002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9" name="Text Box 39"/>
            <p:cNvSpPr txBox="1">
              <a:spLocks noChangeArrowheads="1"/>
            </p:cNvSpPr>
            <p:nvPr/>
          </p:nvSpPr>
          <p:spPr bwMode="auto">
            <a:xfrm rot="16200000">
              <a:off x="294580" y="3426533"/>
              <a:ext cx="3429000" cy="307777"/>
            </a:xfrm>
            <a:prstGeom prst="rect">
              <a:avLst/>
            </a:prstGeom>
            <a:solidFill>
              <a:srgbClr val="69AE23">
                <a:alpha val="69019"/>
              </a:srgbClr>
            </a:solidFill>
            <a:ln w="9525" algn="ctr">
              <a:noFill/>
              <a:miter lim="800000"/>
              <a:headEnd/>
              <a:tailEnd/>
            </a:ln>
          </p:spPr>
          <p:txBody>
            <a:bodyPr wrap="square">
              <a:spAutoFit/>
            </a:bodyPr>
            <a:lstStyle/>
            <a:p>
              <a:pPr fontAlgn="auto">
                <a:lnSpc>
                  <a:spcPct val="100000"/>
                </a:lnSpc>
                <a:spcBef>
                  <a:spcPts val="0"/>
                </a:spcBef>
                <a:spcAft>
                  <a:spcPts val="0"/>
                </a:spcAft>
              </a:pPr>
              <a:r>
                <a:rPr lang="fr-FR" sz="1400" u="none" dirty="0">
                  <a:solidFill>
                    <a:prstClr val="black"/>
                  </a:solidFill>
                  <a:latin typeface="Tahoma"/>
                </a:rPr>
                <a:t>Téléversement et accès aux données</a:t>
              </a:r>
            </a:p>
          </p:txBody>
        </p:sp>
        <p:sp>
          <p:nvSpPr>
            <p:cNvPr id="50" name="Text Box 40"/>
            <p:cNvSpPr txBox="1">
              <a:spLocks noChangeArrowheads="1"/>
            </p:cNvSpPr>
            <p:nvPr/>
          </p:nvSpPr>
          <p:spPr bwMode="auto">
            <a:xfrm rot="5400000">
              <a:off x="4472782" y="3208973"/>
              <a:ext cx="2117724" cy="338554"/>
            </a:xfrm>
            <a:prstGeom prst="rect">
              <a:avLst/>
            </a:prstGeom>
            <a:solidFill>
              <a:srgbClr val="69AE23">
                <a:alpha val="69019"/>
              </a:srgbClr>
            </a:solidFill>
            <a:ln w="9525" algn="ctr">
              <a:noFill/>
              <a:miter lim="800000"/>
              <a:headEnd/>
              <a:tailEnd/>
            </a:ln>
          </p:spPr>
          <p:txBody>
            <a:bodyPr wrap="square">
              <a:spAutoFit/>
            </a:bodyPr>
            <a:lstStyle/>
            <a:p>
              <a:pPr algn="l" fontAlgn="auto">
                <a:lnSpc>
                  <a:spcPct val="100000"/>
                </a:lnSpc>
                <a:spcBef>
                  <a:spcPts val="0"/>
                </a:spcBef>
                <a:spcAft>
                  <a:spcPts val="0"/>
                </a:spcAft>
              </a:pPr>
              <a:r>
                <a:rPr lang="fr-FR" sz="1600" u="none" dirty="0">
                  <a:solidFill>
                    <a:prstClr val="black"/>
                  </a:solidFill>
                  <a:latin typeface="Tahoma"/>
                </a:rPr>
                <a:t>Accès aux données</a:t>
              </a:r>
            </a:p>
          </p:txBody>
        </p:sp>
        <p:sp>
          <p:nvSpPr>
            <p:cNvPr id="51" name="Text Box 41"/>
            <p:cNvSpPr txBox="1">
              <a:spLocks noChangeArrowheads="1"/>
            </p:cNvSpPr>
            <p:nvPr/>
          </p:nvSpPr>
          <p:spPr bwMode="auto">
            <a:xfrm>
              <a:off x="5978525" y="1504950"/>
              <a:ext cx="3252478" cy="307777"/>
            </a:xfrm>
            <a:prstGeom prst="rect">
              <a:avLst/>
            </a:prstGeom>
            <a:solidFill>
              <a:srgbClr val="69AE23"/>
            </a:solidFill>
            <a:ln w="9525" algn="ctr">
              <a:noFill/>
              <a:miter lim="800000"/>
              <a:headEnd/>
              <a:tailEnd/>
            </a:ln>
          </p:spPr>
          <p:txBody>
            <a:bodyPr wrap="square">
              <a:spAutoFit/>
            </a:bodyPr>
            <a:lstStyle/>
            <a:p>
              <a:pPr algn="l" fontAlgn="auto">
                <a:lnSpc>
                  <a:spcPct val="100000"/>
                </a:lnSpc>
                <a:spcBef>
                  <a:spcPts val="0"/>
                </a:spcBef>
                <a:spcAft>
                  <a:spcPts val="0"/>
                </a:spcAft>
              </a:pPr>
              <a:r>
                <a:rPr lang="fr-FR" sz="1400" u="none" dirty="0">
                  <a:solidFill>
                    <a:prstClr val="black"/>
                  </a:solidFill>
                  <a:latin typeface="Tahoma"/>
                </a:rPr>
                <a:t>Utilisateurs des données dans les EM</a:t>
              </a:r>
            </a:p>
          </p:txBody>
        </p:sp>
        <p:sp>
          <p:nvSpPr>
            <p:cNvPr id="52" name="Text Box 42"/>
            <p:cNvSpPr txBox="1">
              <a:spLocks noChangeArrowheads="1"/>
            </p:cNvSpPr>
            <p:nvPr/>
          </p:nvSpPr>
          <p:spPr bwMode="auto">
            <a:xfrm>
              <a:off x="2390775" y="3630613"/>
              <a:ext cx="2693988" cy="646331"/>
            </a:xfrm>
            <a:prstGeom prst="rect">
              <a:avLst/>
            </a:prstGeom>
            <a:noFill/>
            <a:ln w="9525" algn="ctr">
              <a:noFill/>
              <a:miter lim="800000"/>
              <a:headEnd/>
              <a:tailEnd/>
            </a:ln>
          </p:spPr>
          <p:txBody>
            <a:bodyPr>
              <a:spAutoFit/>
            </a:bodyPr>
            <a:lstStyle/>
            <a:p>
              <a:pPr fontAlgn="auto">
                <a:lnSpc>
                  <a:spcPct val="100000"/>
                </a:lnSpc>
                <a:spcBef>
                  <a:spcPts val="0"/>
                </a:spcBef>
                <a:spcAft>
                  <a:spcPts val="0"/>
                </a:spcAft>
              </a:pPr>
              <a:r>
                <a:rPr lang="fr-FR" sz="1800" u="none">
                  <a:solidFill>
                    <a:srgbClr val="003A80"/>
                  </a:solidFill>
                  <a:latin typeface="Tahoma"/>
                </a:rPr>
                <a:t>T</a:t>
              </a:r>
              <a:r>
                <a:rPr lang="fr-FR" sz="1800" u="none">
                  <a:solidFill>
                    <a:srgbClr val="69AE23"/>
                  </a:solidFill>
                  <a:latin typeface="Tahoma"/>
                </a:rPr>
                <a:t>he </a:t>
              </a:r>
              <a:r>
                <a:rPr lang="fr-FR" sz="1800" u="none">
                  <a:solidFill>
                    <a:srgbClr val="003A80"/>
                  </a:solidFill>
                  <a:latin typeface="Tahoma"/>
                </a:rPr>
                <a:t>E</a:t>
              </a:r>
              <a:r>
                <a:rPr lang="fr-FR" sz="1800" u="none">
                  <a:solidFill>
                    <a:srgbClr val="69AE23"/>
                  </a:solidFill>
                  <a:latin typeface="Tahoma"/>
                </a:rPr>
                <a:t>uropean </a:t>
              </a:r>
            </a:p>
            <a:p>
              <a:pPr fontAlgn="auto">
                <a:lnSpc>
                  <a:spcPct val="100000"/>
                </a:lnSpc>
                <a:spcBef>
                  <a:spcPts val="0"/>
                </a:spcBef>
                <a:spcAft>
                  <a:spcPts val="0"/>
                </a:spcAft>
              </a:pPr>
              <a:r>
                <a:rPr lang="fr-FR" sz="1800" u="none">
                  <a:solidFill>
                    <a:srgbClr val="003A80"/>
                  </a:solidFill>
                  <a:latin typeface="Tahoma"/>
                </a:rPr>
                <a:t>S</a:t>
              </a:r>
              <a:r>
                <a:rPr lang="fr-FR" sz="1800" u="none">
                  <a:solidFill>
                    <a:srgbClr val="69AE23"/>
                  </a:solidFill>
                  <a:latin typeface="Tahoma"/>
                </a:rPr>
                <a:t>urveillance </a:t>
              </a:r>
              <a:r>
                <a:rPr lang="fr-FR" sz="1800" u="none">
                  <a:solidFill>
                    <a:srgbClr val="003A80"/>
                  </a:solidFill>
                  <a:latin typeface="Tahoma"/>
                </a:rPr>
                <a:t>Sy</a:t>
              </a:r>
              <a:r>
                <a:rPr lang="fr-FR" sz="1800" u="none">
                  <a:solidFill>
                    <a:srgbClr val="69AE23"/>
                  </a:solidFill>
                  <a:latin typeface="Tahoma"/>
                </a:rPr>
                <a:t>stem </a:t>
              </a:r>
              <a:r>
                <a:rPr lang="fr-FR" sz="1800" u="none">
                  <a:latin typeface="Tahoma"/>
                </a:rPr>
                <a:t>(Système européen de surveillance)</a:t>
              </a:r>
            </a:p>
          </p:txBody>
        </p:sp>
        <p:sp>
          <p:nvSpPr>
            <p:cNvPr id="53" name="Rectangle 43"/>
            <p:cNvSpPr>
              <a:spLocks noChangeArrowheads="1"/>
            </p:cNvSpPr>
            <p:nvPr/>
          </p:nvSpPr>
          <p:spPr bwMode="auto">
            <a:xfrm>
              <a:off x="1046163" y="1517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54" name="Rectangle 44"/>
            <p:cNvSpPr>
              <a:spLocks noChangeArrowheads="1"/>
            </p:cNvSpPr>
            <p:nvPr/>
          </p:nvSpPr>
          <p:spPr bwMode="auto">
            <a:xfrm>
              <a:off x="1046163" y="1898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55" name="Rectangle 45"/>
            <p:cNvSpPr>
              <a:spLocks noChangeArrowheads="1"/>
            </p:cNvSpPr>
            <p:nvPr/>
          </p:nvSpPr>
          <p:spPr bwMode="auto">
            <a:xfrm>
              <a:off x="1046163" y="2279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56" name="Rectangle 46"/>
            <p:cNvSpPr>
              <a:spLocks noChangeArrowheads="1"/>
            </p:cNvSpPr>
            <p:nvPr/>
          </p:nvSpPr>
          <p:spPr bwMode="auto">
            <a:xfrm>
              <a:off x="1046163" y="2660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57" name="Rectangle 47"/>
            <p:cNvSpPr>
              <a:spLocks noChangeArrowheads="1"/>
            </p:cNvSpPr>
            <p:nvPr/>
          </p:nvSpPr>
          <p:spPr bwMode="auto">
            <a:xfrm>
              <a:off x="1046163" y="3041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58" name="Rectangle 48"/>
            <p:cNvSpPr>
              <a:spLocks noChangeArrowheads="1"/>
            </p:cNvSpPr>
            <p:nvPr/>
          </p:nvSpPr>
          <p:spPr bwMode="auto">
            <a:xfrm>
              <a:off x="1046163" y="3422750"/>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59" name="Rectangle 49"/>
            <p:cNvSpPr>
              <a:spLocks noChangeArrowheads="1"/>
            </p:cNvSpPr>
            <p:nvPr/>
          </p:nvSpPr>
          <p:spPr bwMode="auto">
            <a:xfrm>
              <a:off x="1046163" y="3803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60" name="Rectangle 50"/>
            <p:cNvSpPr>
              <a:spLocks noChangeArrowheads="1"/>
            </p:cNvSpPr>
            <p:nvPr/>
          </p:nvSpPr>
          <p:spPr bwMode="auto">
            <a:xfrm>
              <a:off x="1046163" y="4184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61" name="Rectangle 51"/>
            <p:cNvSpPr>
              <a:spLocks noChangeArrowheads="1"/>
            </p:cNvSpPr>
            <p:nvPr/>
          </p:nvSpPr>
          <p:spPr bwMode="auto">
            <a:xfrm>
              <a:off x="1046163" y="4565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62" name="Rectangle 52"/>
            <p:cNvSpPr>
              <a:spLocks noChangeArrowheads="1"/>
            </p:cNvSpPr>
            <p:nvPr/>
          </p:nvSpPr>
          <p:spPr bwMode="auto">
            <a:xfrm>
              <a:off x="1046163" y="4946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63" name="Rectangle 53"/>
            <p:cNvSpPr>
              <a:spLocks noChangeArrowheads="1"/>
            </p:cNvSpPr>
            <p:nvPr/>
          </p:nvSpPr>
          <p:spPr bwMode="auto">
            <a:xfrm>
              <a:off x="1046163" y="5327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sp>
          <p:nvSpPr>
            <p:cNvPr id="64" name="Rectangle 54"/>
            <p:cNvSpPr>
              <a:spLocks noChangeArrowheads="1"/>
            </p:cNvSpPr>
            <p:nvPr/>
          </p:nvSpPr>
          <p:spPr bwMode="auto">
            <a:xfrm>
              <a:off x="1046163" y="5708751"/>
              <a:ext cx="421910" cy="307777"/>
            </a:xfrm>
            <a:prstGeom prst="rect">
              <a:avLst/>
            </a:prstGeom>
            <a:solidFill>
              <a:srgbClr val="69AE23"/>
            </a:solidFill>
            <a:ln w="9525" algn="ctr">
              <a:noFill/>
              <a:miter lim="800000"/>
              <a:headEnd/>
              <a:tailEnd/>
            </a:ln>
          </p:spPr>
          <p:txBody>
            <a:bodyPr wrap="none" anchor="ctr">
              <a:spAutoFit/>
            </a:bodyPr>
            <a:lstStyle/>
            <a:p>
              <a:pPr algn="l" fontAlgn="auto">
                <a:lnSpc>
                  <a:spcPct val="100000"/>
                </a:lnSpc>
                <a:spcBef>
                  <a:spcPts val="0"/>
                </a:spcBef>
                <a:spcAft>
                  <a:spcPts val="0"/>
                </a:spcAft>
              </a:pPr>
              <a:r>
                <a:rPr lang="fr-FR" sz="1400" u="none">
                  <a:solidFill>
                    <a:prstClr val="black"/>
                  </a:solidFill>
                  <a:latin typeface="Tahoma"/>
                </a:rPr>
                <a:t>EM</a:t>
              </a:r>
            </a:p>
          </p:txBody>
        </p:sp>
      </p:grpSp>
      <p:sp>
        <p:nvSpPr>
          <p:cNvPr id="2" name="TextBox 1"/>
          <p:cNvSpPr txBox="1"/>
          <p:nvPr/>
        </p:nvSpPr>
        <p:spPr>
          <a:xfrm>
            <a:off x="90085" y="773705"/>
            <a:ext cx="1836902" cy="2936188"/>
          </a:xfrm>
          <a:prstGeom prst="rect">
            <a:avLst/>
          </a:prstGeom>
          <a:noFill/>
        </p:spPr>
        <p:txBody>
          <a:bodyPr wrap="square" rtlCol="0">
            <a:spAutoFit/>
          </a:bodyPr>
          <a:lstStyle/>
          <a:p>
            <a:pPr algn="l"/>
            <a:r>
              <a:rPr lang="fr-FR" u="none" dirty="0">
                <a:latin typeface="+mj-lt"/>
              </a:rPr>
              <a:t>Pour en savoir plus sur </a:t>
            </a:r>
            <a:r>
              <a:rPr lang="fr-FR" u="none" dirty="0" err="1">
                <a:latin typeface="+mj-lt"/>
              </a:rPr>
              <a:t>TESSy</a:t>
            </a:r>
            <a:r>
              <a:rPr lang="fr-FR" u="none" dirty="0">
                <a:latin typeface="+mj-lt"/>
              </a:rPr>
              <a:t>: </a:t>
            </a:r>
          </a:p>
          <a:p>
            <a:pPr algn="l"/>
            <a:endParaRPr lang="en-GB" u="none" dirty="0">
              <a:latin typeface="+mj-lt"/>
            </a:endParaRPr>
          </a:p>
          <a:p>
            <a:pPr algn="l"/>
            <a:r>
              <a:rPr lang="fr-FR" u="none" dirty="0">
                <a:latin typeface="+mj-lt"/>
              </a:rPr>
              <a:t>Lien vers les manuels et la formation </a:t>
            </a:r>
            <a:r>
              <a:rPr lang="fr-FR" u="none" dirty="0" err="1">
                <a:latin typeface="+mj-lt"/>
              </a:rPr>
              <a:t>TESSy</a:t>
            </a:r>
            <a:r>
              <a:rPr lang="fr-FR" u="none" dirty="0">
                <a:latin typeface="+mj-lt"/>
              </a:rPr>
              <a:t>: </a:t>
            </a:r>
            <a:r>
              <a:rPr lang="fr-FR" u="none" dirty="0">
                <a:latin typeface="+mj-lt"/>
                <a:hlinkClick r:id="rId3"/>
              </a:rPr>
              <a:t>https://tessy.ecdc.europa.eu/TessyHelp/index.aspx?navigation=ManualsAndTraining</a:t>
            </a:r>
          </a:p>
          <a:p>
            <a:endParaRPr lang="en-GB" u="none" dirty="0">
              <a:latin typeface="+mj-lt"/>
            </a:endParaRPr>
          </a:p>
          <a:p>
            <a:endParaRPr lang="en-GB" u="none" dirty="0">
              <a:latin typeface="+mj-lt"/>
            </a:endParaRPr>
          </a:p>
          <a:p>
            <a:pPr algn="l"/>
            <a:r>
              <a:rPr lang="fr-FR" u="none" dirty="0">
                <a:latin typeface="+mj-lt"/>
              </a:rPr>
              <a:t>Formation en ligne: https://tessy.ecdc.europa.eu/TessyHelp/TrainingMaterials/NUStutorial/NUS_tutorial.htm</a:t>
            </a:r>
          </a:p>
        </p:txBody>
      </p:sp>
    </p:spTree>
    <p:extLst>
      <p:ext uri="{BB962C8B-B14F-4D97-AF65-F5344CB8AC3E}">
        <p14:creationId xmlns:p14="http://schemas.microsoft.com/office/powerpoint/2010/main" val="3021018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28675" y="1006784"/>
            <a:ext cx="9144000" cy="530134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3" name="TextBox 2"/>
          <p:cNvSpPr txBox="1"/>
          <p:nvPr/>
        </p:nvSpPr>
        <p:spPr>
          <a:xfrm>
            <a:off x="460021" y="1143527"/>
            <a:ext cx="4580642" cy="707886"/>
          </a:xfrm>
          <a:prstGeom prst="rect">
            <a:avLst/>
          </a:prstGeom>
          <a:noFill/>
        </p:spPr>
        <p:txBody>
          <a:bodyPr wrap="square" rtlCol="0">
            <a:spAutoFit/>
          </a:bodyPr>
          <a:lstStyle/>
          <a:p>
            <a:pPr algn="l" fontAlgn="auto">
              <a:lnSpc>
                <a:spcPct val="100000"/>
              </a:lnSpc>
              <a:spcBef>
                <a:spcPts val="0"/>
              </a:spcBef>
              <a:spcAft>
                <a:spcPts val="0"/>
              </a:spcAft>
            </a:pPr>
            <a:endParaRPr lang="en-GB" sz="2000" u="none" dirty="0">
              <a:solidFill>
                <a:srgbClr val="002060"/>
              </a:solidFill>
              <a:latin typeface="Calibri" panose="020F0502020204030204" pitchFamily="34" charset="0"/>
            </a:endParaRPr>
          </a:p>
          <a:p>
            <a:pPr marL="342891" indent="-342891" algn="l" fontAlgn="auto">
              <a:lnSpc>
                <a:spcPct val="100000"/>
              </a:lnSpc>
              <a:spcBef>
                <a:spcPts val="0"/>
              </a:spcBef>
              <a:spcAft>
                <a:spcPts val="0"/>
              </a:spcAft>
              <a:buFont typeface="Wingdings" panose="05000000000000000000" pitchFamily="2" charset="2"/>
              <a:buChar char="ü"/>
            </a:pPr>
            <a:r>
              <a:rPr lang="fr-FR" sz="2000" u="none">
                <a:solidFill>
                  <a:srgbClr val="002060"/>
                </a:solidFill>
                <a:latin typeface="Calibri" panose="020F0502020204030204" pitchFamily="34" charset="0"/>
              </a:rPr>
              <a:t>L’exemple de la fièvre de West Nile</a:t>
            </a:r>
          </a:p>
        </p:txBody>
      </p:sp>
      <p:sp>
        <p:nvSpPr>
          <p:cNvPr id="4" name="Rectangle 3"/>
          <p:cNvSpPr/>
          <p:nvPr/>
        </p:nvSpPr>
        <p:spPr>
          <a:xfrm>
            <a:off x="1015002" y="358984"/>
            <a:ext cx="4567276" cy="523220"/>
          </a:xfrm>
          <a:prstGeom prst="rect">
            <a:avLst/>
          </a:prstGeom>
        </p:spPr>
        <p:txBody>
          <a:bodyPr wrap="none">
            <a:spAutoFit/>
          </a:bodyPr>
          <a:lstStyle/>
          <a:p>
            <a:pPr algn="l" fontAlgn="auto">
              <a:lnSpc>
                <a:spcPct val="100000"/>
              </a:lnSpc>
              <a:spcBef>
                <a:spcPts val="0"/>
              </a:spcBef>
              <a:spcAft>
                <a:spcPts val="0"/>
              </a:spcAft>
            </a:pPr>
            <a:r>
              <a:rPr lang="fr-FR" sz="2800" u="none">
                <a:solidFill>
                  <a:srgbClr val="002060"/>
                </a:solidFill>
                <a:latin typeface="Calibri" panose="020F0502020204030204" pitchFamily="34" charset="0"/>
              </a:rPr>
              <a:t>Utilisation de la SFI dans le cadre des activités de VS quotidiennes </a:t>
            </a:r>
          </a:p>
        </p:txBody>
      </p:sp>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12650"/>
          <a:stretch/>
        </p:blipFill>
        <p:spPr>
          <a:xfrm>
            <a:off x="1548406" y="5283867"/>
            <a:ext cx="577327" cy="824753"/>
          </a:xfrm>
          <a:prstGeom prst="rect">
            <a:avLst/>
          </a:prstGeom>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4372" t="4416" r="8207"/>
          <a:stretch/>
        </p:blipFill>
        <p:spPr>
          <a:xfrm>
            <a:off x="1015002" y="5170459"/>
            <a:ext cx="533400" cy="525780"/>
          </a:xfrm>
          <a:prstGeom prst="rect">
            <a:avLst/>
          </a:prstGeom>
        </p:spPr>
      </p:pic>
      <p:pic>
        <p:nvPicPr>
          <p:cNvPr id="19" name="Picture 18"/>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41884" y="5746491"/>
            <a:ext cx="587831" cy="587831"/>
          </a:xfrm>
          <a:prstGeom prst="rect">
            <a:avLst/>
          </a:prstGeom>
        </p:spPr>
      </p:pic>
      <p:grpSp>
        <p:nvGrpSpPr>
          <p:cNvPr id="32" name="Group 31"/>
          <p:cNvGrpSpPr/>
          <p:nvPr/>
        </p:nvGrpSpPr>
        <p:grpSpPr>
          <a:xfrm>
            <a:off x="2275712" y="3331243"/>
            <a:ext cx="1964107" cy="1828800"/>
            <a:chOff x="3017269" y="2559406"/>
            <a:chExt cx="2398723" cy="2150895"/>
          </a:xfrm>
        </p:grpSpPr>
        <p:pic>
          <p:nvPicPr>
            <p:cNvPr id="30" name="Picture 29"/>
            <p:cNvPicPr>
              <a:picLocks noChangeAspect="1"/>
            </p:cNvPicPr>
            <p:nvPr/>
          </p:nvPicPr>
          <p:blipFill rotWithShape="1">
            <a:blip r:embed="rId6"/>
            <a:srcRect l="19673" t="35166" r="62295" b="37406"/>
            <a:stretch/>
          </p:blipFill>
          <p:spPr>
            <a:xfrm>
              <a:off x="4443084" y="2559406"/>
              <a:ext cx="447878" cy="488594"/>
            </a:xfrm>
            <a:prstGeom prst="rect">
              <a:avLst/>
            </a:prstGeom>
          </p:spPr>
        </p:pic>
        <p:pic>
          <p:nvPicPr>
            <p:cNvPr id="16" name="Picture 15"/>
            <p:cNvPicPr>
              <a:picLocks noChangeAspect="1"/>
            </p:cNvPicPr>
            <p:nvPr/>
          </p:nvPicPr>
          <p:blipFill rotWithShape="1">
            <a:blip r:embed="rId7"/>
            <a:srcRect l="12242" t="9469" r="16759" b="5313"/>
            <a:stretch/>
          </p:blipFill>
          <p:spPr>
            <a:xfrm>
              <a:off x="3360259" y="3115678"/>
              <a:ext cx="1712743" cy="1594623"/>
            </a:xfrm>
            <a:prstGeom prst="rect">
              <a:avLst/>
            </a:prstGeom>
          </p:spPr>
        </p:pic>
        <p:pic>
          <p:nvPicPr>
            <p:cNvPr id="31" name="Picture 30"/>
            <p:cNvPicPr>
              <a:picLocks noChangeAspect="1"/>
            </p:cNvPicPr>
            <p:nvPr/>
          </p:nvPicPr>
          <p:blipFill rotWithShape="1">
            <a:blip r:embed="rId6"/>
            <a:srcRect l="40984" r="40983" b="73024"/>
            <a:stretch/>
          </p:blipFill>
          <p:spPr>
            <a:xfrm>
              <a:off x="5009817" y="3676104"/>
              <a:ext cx="406175" cy="435793"/>
            </a:xfrm>
            <a:prstGeom prst="rect">
              <a:avLst/>
            </a:prstGeom>
          </p:spPr>
        </p:pic>
        <p:pic>
          <p:nvPicPr>
            <p:cNvPr id="27" name="Picture 26"/>
            <p:cNvPicPr>
              <a:picLocks noChangeAspect="1"/>
            </p:cNvPicPr>
            <p:nvPr/>
          </p:nvPicPr>
          <p:blipFill rotWithShape="1">
            <a:blip r:embed="rId6"/>
            <a:srcRect l="19672" r="62295" b="72286"/>
            <a:stretch/>
          </p:blipFill>
          <p:spPr>
            <a:xfrm>
              <a:off x="3384523" y="2773959"/>
              <a:ext cx="424802" cy="468237"/>
            </a:xfrm>
            <a:prstGeom prst="rect">
              <a:avLst/>
            </a:prstGeom>
          </p:spPr>
        </p:pic>
        <p:pic>
          <p:nvPicPr>
            <p:cNvPr id="28" name="Picture 27"/>
            <p:cNvPicPr>
              <a:picLocks noChangeAspect="1"/>
            </p:cNvPicPr>
            <p:nvPr/>
          </p:nvPicPr>
          <p:blipFill rotWithShape="1">
            <a:blip r:embed="rId6"/>
            <a:srcRect l="62295" t="74506" r="19672"/>
            <a:stretch/>
          </p:blipFill>
          <p:spPr>
            <a:xfrm>
              <a:off x="3017269" y="3804619"/>
              <a:ext cx="430744" cy="436761"/>
            </a:xfrm>
            <a:prstGeom prst="rect">
              <a:avLst/>
            </a:prstGeom>
          </p:spPr>
        </p:pic>
      </p:grpSp>
      <p:pic>
        <p:nvPicPr>
          <p:cNvPr id="34" name="Picture 33"/>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00669" y="2311483"/>
            <a:ext cx="1769588" cy="1747176"/>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85159" y="2594586"/>
            <a:ext cx="495263" cy="439803"/>
          </a:xfrm>
          <a:prstGeom prst="rect">
            <a:avLst/>
          </a:prstGeom>
        </p:spPr>
      </p:pic>
      <p:pic>
        <p:nvPicPr>
          <p:cNvPr id="33" name="Picture 32"/>
          <p:cNvPicPr>
            <a:picLocks noChangeAspect="1"/>
          </p:cNvPicPr>
          <p:nvPr/>
        </p:nvPicPr>
        <p:blipFill rotWithShape="1">
          <a:blip r:embed="rId10">
            <a:extLst>
              <a:ext uri="{28A0092B-C50C-407E-A947-70E740481C1C}">
                <a14:useLocalDpi xmlns:a14="http://schemas.microsoft.com/office/drawing/2010/main" val="0"/>
              </a:ext>
            </a:extLst>
          </a:blip>
          <a:srcRect b="5229"/>
          <a:stretch/>
        </p:blipFill>
        <p:spPr>
          <a:xfrm>
            <a:off x="6036083" y="2158513"/>
            <a:ext cx="533400" cy="597285"/>
          </a:xfrm>
          <a:prstGeom prst="rect">
            <a:avLst/>
          </a:prstGeom>
        </p:spPr>
      </p:pic>
      <p:pic>
        <p:nvPicPr>
          <p:cNvPr id="5" name="Picture 4"/>
          <p:cNvPicPr>
            <a:picLocks noChangeAspect="1"/>
          </p:cNvPicPr>
          <p:nvPr/>
        </p:nvPicPr>
        <p:blipFill rotWithShape="1">
          <a:blip r:embed="rId11"/>
          <a:srcRect l="1448" t="19491" r="1879" b="10585"/>
          <a:stretch/>
        </p:blipFill>
        <p:spPr>
          <a:xfrm>
            <a:off x="6927350" y="1413811"/>
            <a:ext cx="2958260" cy="1511055"/>
          </a:xfrm>
          <a:prstGeom prst="rect">
            <a:avLst/>
          </a:prstGeom>
          <a:ln>
            <a:solidFill>
              <a:schemeClr val="accent5">
                <a:lumMod val="50000"/>
              </a:schemeClr>
            </a:solidFill>
          </a:ln>
        </p:spPr>
      </p:pic>
      <p:sp>
        <p:nvSpPr>
          <p:cNvPr id="9" name="TextBox 8"/>
          <p:cNvSpPr txBox="1"/>
          <p:nvPr/>
        </p:nvSpPr>
        <p:spPr>
          <a:xfrm>
            <a:off x="6839179" y="1157233"/>
            <a:ext cx="3174592" cy="246221"/>
          </a:xfrm>
          <a:prstGeom prst="rect">
            <a:avLst/>
          </a:prstGeom>
          <a:noFill/>
        </p:spPr>
        <p:txBody>
          <a:bodyPr wrap="square" rtlCol="0">
            <a:spAutoFit/>
          </a:bodyPr>
          <a:lstStyle/>
          <a:p>
            <a:pPr algn="l" fontAlgn="auto">
              <a:lnSpc>
                <a:spcPct val="100000"/>
              </a:lnSpc>
              <a:spcBef>
                <a:spcPts val="0"/>
              </a:spcBef>
              <a:spcAft>
                <a:spcPts val="0"/>
              </a:spcAft>
            </a:pPr>
            <a:r>
              <a:rPr lang="fr-FR" sz="1000" i="1" u="none">
                <a:solidFill>
                  <a:prstClr val="black">
                    <a:lumMod val="50000"/>
                    <a:lumOff val="50000"/>
                  </a:prstClr>
                </a:solidFill>
                <a:latin typeface="Calibri" panose="020F0502020204030204" pitchFamily="34" charset="0"/>
              </a:rPr>
              <a:t>Saison de propagation du virus de West Nile et saisons précédentes</a:t>
            </a:r>
          </a:p>
        </p:txBody>
      </p:sp>
      <p:sp>
        <p:nvSpPr>
          <p:cNvPr id="6" name="Right Arrow 5"/>
          <p:cNvSpPr/>
          <p:nvPr/>
        </p:nvSpPr>
        <p:spPr bwMode="auto">
          <a:xfrm rot="19394767">
            <a:off x="2085466" y="4932344"/>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22" name="Right Arrow 21"/>
          <p:cNvSpPr/>
          <p:nvPr/>
        </p:nvSpPr>
        <p:spPr bwMode="auto">
          <a:xfrm rot="19394767">
            <a:off x="4088990" y="3547863"/>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25" name="Right Arrow 24"/>
          <p:cNvSpPr/>
          <p:nvPr/>
        </p:nvSpPr>
        <p:spPr bwMode="auto">
          <a:xfrm rot="19394767">
            <a:off x="6609854" y="1807639"/>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Tree>
    <p:extLst>
      <p:ext uri="{BB962C8B-B14F-4D97-AF65-F5344CB8AC3E}">
        <p14:creationId xmlns:p14="http://schemas.microsoft.com/office/powerpoint/2010/main" val="1559442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13</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629184536"/>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82741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14</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659117328"/>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2430345" y="2843935"/>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80595" y="1808820"/>
            <a:ext cx="5895730"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87161" y="1808820"/>
            <a:ext cx="2340260" cy="369041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p:cNvSpPr/>
          <p:nvPr/>
        </p:nvSpPr>
        <p:spPr>
          <a:xfrm>
            <a:off x="3178479" y="4059069"/>
            <a:ext cx="1520766" cy="27003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2430345" y="1789379"/>
            <a:ext cx="2268900" cy="5927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96859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15</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351981931"/>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2430345" y="2843935"/>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05319" y="1804281"/>
            <a:ext cx="5895730"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81343" y="1378404"/>
            <a:ext cx="2340260" cy="3690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3178479" y="4059069"/>
            <a:ext cx="1520766" cy="27003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ight Arrow 12"/>
          <p:cNvSpPr/>
          <p:nvPr/>
        </p:nvSpPr>
        <p:spPr>
          <a:xfrm>
            <a:off x="4855010" y="219423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4"/>
          <p:cNvSpPr txBox="1"/>
          <p:nvPr/>
        </p:nvSpPr>
        <p:spPr>
          <a:xfrm>
            <a:off x="5452977" y="2527670"/>
            <a:ext cx="4763233" cy="3503772"/>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5400" tIns="25400" rIns="25400" bIns="25400" numCol="1" spcCol="1270" anchor="ctr" anchorCtr="0">
            <a:noAutofit/>
          </a:bodyPr>
          <a:lstStyle/>
          <a:p>
            <a:pPr lvl="0" algn="l" defTabSz="889000">
              <a:lnSpc>
                <a:spcPct val="90000"/>
              </a:lnSpc>
              <a:spcBef>
                <a:spcPct val="0"/>
              </a:spcBef>
              <a:spcAft>
                <a:spcPct val="35000"/>
              </a:spcAft>
            </a:pPr>
            <a:r>
              <a:rPr lang="fr-FR" sz="1800" u="none" dirty="0">
                <a:solidFill>
                  <a:srgbClr val="002060"/>
                </a:solidFill>
                <a:latin typeface="Calibri" panose="020F0502020204030204" pitchFamily="34" charset="0"/>
              </a:rPr>
              <a:t>Système d’alerte précoce et de réponse (SAPR)</a:t>
            </a:r>
          </a:p>
          <a:p>
            <a:pPr lvl="0" algn="l" defTabSz="889000">
              <a:spcBef>
                <a:spcPct val="0"/>
              </a:spcBef>
              <a:spcAft>
                <a:spcPct val="35000"/>
              </a:spcAft>
            </a:pPr>
            <a:endParaRPr lang="en-GB" sz="1800" u="none" dirty="0">
              <a:solidFill>
                <a:srgbClr val="002060"/>
              </a:solidFill>
              <a:latin typeface="Calibri" panose="020F0502020204030204" pitchFamily="34" charset="0"/>
            </a:endParaRPr>
          </a:p>
          <a:p>
            <a:pPr lvl="0" algn="l" defTabSz="889000">
              <a:spcBef>
                <a:spcPct val="0"/>
              </a:spcBef>
              <a:spcAft>
                <a:spcPct val="35000"/>
              </a:spcAft>
            </a:pPr>
            <a:r>
              <a:rPr lang="fr-FR" sz="1800" u="none" dirty="0" err="1">
                <a:solidFill>
                  <a:srgbClr val="002060"/>
                </a:solidFill>
                <a:latin typeface="Calibri" panose="020F0502020204030204" pitchFamily="34" charset="0"/>
              </a:rPr>
              <a:t>Event</a:t>
            </a:r>
            <a:r>
              <a:rPr lang="fr-FR" sz="1800" u="none" dirty="0">
                <a:solidFill>
                  <a:srgbClr val="002060"/>
                </a:solidFill>
                <a:latin typeface="Calibri" panose="020F0502020204030204" pitchFamily="34" charset="0"/>
              </a:rPr>
              <a:t> Information Site (Site d'informations sur les événements, EIS) de l’OMS</a:t>
            </a:r>
          </a:p>
          <a:p>
            <a:pPr algn="l" defTabSz="889000">
              <a:spcBef>
                <a:spcPct val="0"/>
              </a:spcBef>
              <a:spcAft>
                <a:spcPct val="35000"/>
              </a:spcAft>
            </a:pPr>
            <a:endParaRPr lang="en-GB" sz="1800" dirty="0">
              <a:solidFill>
                <a:srgbClr val="002060"/>
              </a:solidFill>
              <a:latin typeface="Calibri" panose="020F0502020204030204" pitchFamily="34" charset="0"/>
            </a:endParaRPr>
          </a:p>
          <a:p>
            <a:pPr algn="l" defTabSz="889000">
              <a:spcBef>
                <a:spcPct val="0"/>
              </a:spcBef>
              <a:spcAft>
                <a:spcPct val="35000"/>
              </a:spcAft>
            </a:pPr>
            <a:r>
              <a:rPr lang="fr-FR" sz="1800" u="none" dirty="0" err="1">
                <a:solidFill>
                  <a:srgbClr val="002060"/>
                </a:solidFill>
                <a:latin typeface="Calibri" panose="020F0502020204030204" pitchFamily="34" charset="0"/>
              </a:rPr>
              <a:t>EpiPulse</a:t>
            </a:r>
            <a:endParaRPr lang="fr-FR" sz="1800" u="none" dirty="0">
              <a:solidFill>
                <a:srgbClr val="002060"/>
              </a:solidFill>
              <a:latin typeface="Calibri" panose="020F0502020204030204" pitchFamily="34" charset="0"/>
            </a:endParaRPr>
          </a:p>
          <a:p>
            <a:pPr algn="l" defTabSz="889000">
              <a:spcBef>
                <a:spcPct val="0"/>
              </a:spcBef>
              <a:spcAft>
                <a:spcPct val="35000"/>
              </a:spcAft>
            </a:pPr>
            <a:endParaRPr lang="en-GB" sz="1800" u="none" dirty="0">
              <a:solidFill>
                <a:srgbClr val="002060"/>
              </a:solidFill>
              <a:latin typeface="Calibri" panose="020F0502020204030204" pitchFamily="34" charset="0"/>
            </a:endParaRPr>
          </a:p>
          <a:p>
            <a:pPr algn="l"/>
            <a:r>
              <a:rPr lang="fr-FR" sz="1800" u="none" dirty="0">
                <a:solidFill>
                  <a:srgbClr val="002060"/>
                </a:solidFill>
                <a:latin typeface="Calibri" pitchFamily="34" charset="0"/>
                <a:cs typeface="Calibri" pitchFamily="34" charset="0"/>
              </a:rPr>
              <a:t>Rapid </a:t>
            </a:r>
            <a:r>
              <a:rPr lang="fr-FR" sz="1800" u="none" dirty="0" err="1">
                <a:solidFill>
                  <a:srgbClr val="002060"/>
                </a:solidFill>
                <a:latin typeface="Calibri" pitchFamily="34" charset="0"/>
                <a:cs typeface="Calibri" pitchFamily="34" charset="0"/>
              </a:rPr>
              <a:t>Alert</a:t>
            </a:r>
            <a:r>
              <a:rPr lang="fr-FR" sz="1800" u="none" dirty="0">
                <a:solidFill>
                  <a:srgbClr val="002060"/>
                </a:solidFill>
                <a:latin typeface="Calibri" pitchFamily="34" charset="0"/>
                <a:cs typeface="Calibri" pitchFamily="34" charset="0"/>
              </a:rPr>
              <a:t> System for Food and </a:t>
            </a:r>
            <a:r>
              <a:rPr lang="fr-FR" sz="1800" u="none" dirty="0" err="1">
                <a:solidFill>
                  <a:srgbClr val="002060"/>
                </a:solidFill>
                <a:latin typeface="Calibri" pitchFamily="34" charset="0"/>
                <a:cs typeface="Calibri" pitchFamily="34" charset="0"/>
              </a:rPr>
              <a:t>Feed</a:t>
            </a:r>
            <a:r>
              <a:rPr lang="fr-FR" sz="1800" u="none" dirty="0">
                <a:solidFill>
                  <a:srgbClr val="002060"/>
                </a:solidFill>
                <a:latin typeface="Calibri" pitchFamily="34" charset="0"/>
                <a:cs typeface="Calibri" pitchFamily="34" charset="0"/>
              </a:rPr>
              <a:t> (Système d’alerte rapide pour les denrées alimentaires et les aliments pour animaux, RASFF)</a:t>
            </a:r>
          </a:p>
          <a:p>
            <a:pPr algn="l" defTabSz="889000">
              <a:spcBef>
                <a:spcPct val="0"/>
              </a:spcBef>
              <a:spcAft>
                <a:spcPct val="35000"/>
              </a:spcAft>
            </a:pPr>
            <a:endParaRPr lang="en-GB" sz="1400" dirty="0">
              <a:solidFill>
                <a:srgbClr val="002060"/>
              </a:solidFill>
              <a:latin typeface="Calibri" panose="020F0502020204030204" pitchFamily="34" charset="0"/>
            </a:endParaRPr>
          </a:p>
          <a:p>
            <a:pPr lvl="0" algn="l" defTabSz="889000">
              <a:spcBef>
                <a:spcPct val="0"/>
              </a:spcBef>
              <a:spcAft>
                <a:spcPct val="35000"/>
              </a:spcAft>
            </a:pPr>
            <a:endParaRPr lang="en-GB" sz="1400" u="none" kern="1200" dirty="0">
              <a:solidFill>
                <a:srgbClr val="002060"/>
              </a:solidFill>
              <a:latin typeface="Calibri" panose="020F0502020204030204" pitchFamily="34" charset="0"/>
            </a:endParaRPr>
          </a:p>
          <a:p>
            <a:pPr lvl="0" algn="l" defTabSz="889000">
              <a:spcBef>
                <a:spcPct val="0"/>
              </a:spcBef>
              <a:spcAft>
                <a:spcPct val="35000"/>
              </a:spcAft>
            </a:pPr>
            <a:endParaRPr lang="en-GB" sz="1400" u="none" dirty="0">
              <a:solidFill>
                <a:srgbClr val="002060"/>
              </a:solidFill>
              <a:latin typeface="Calibri" panose="020F0502020204030204" pitchFamily="34" charset="0"/>
            </a:endParaRPr>
          </a:p>
          <a:p>
            <a:pPr lvl="0" algn="l" defTabSz="889000">
              <a:spcBef>
                <a:spcPct val="0"/>
              </a:spcBef>
              <a:spcAft>
                <a:spcPct val="35000"/>
              </a:spcAft>
            </a:pPr>
            <a:endParaRPr lang="en-GB" sz="1400" u="none" kern="1200" dirty="0">
              <a:solidFill>
                <a:srgbClr val="002060"/>
              </a:solidFill>
              <a:latin typeface="Calibri" panose="020F0502020204030204" pitchFamily="34" charset="0"/>
            </a:endParaRPr>
          </a:p>
        </p:txBody>
      </p:sp>
      <p:sp>
        <p:nvSpPr>
          <p:cNvPr id="25" name="Oval 10"/>
          <p:cNvSpPr txBox="1"/>
          <p:nvPr/>
        </p:nvSpPr>
        <p:spPr>
          <a:xfrm>
            <a:off x="5922790" y="4173498"/>
            <a:ext cx="1009190" cy="53783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fr-FR" sz="1700" kern="1200" noProof="0" dirty="0">
              <a:solidFill>
                <a:srgbClr val="002060"/>
              </a:solidFill>
              <a:latin typeface="Calibri" panose="020F0502020204030204" pitchFamily="34" charset="0"/>
            </a:endParaRPr>
          </a:p>
        </p:txBody>
      </p:sp>
      <p:sp>
        <p:nvSpPr>
          <p:cNvPr id="18" name="Rectangle 17"/>
          <p:cNvSpPr/>
          <p:nvPr/>
        </p:nvSpPr>
        <p:spPr>
          <a:xfrm>
            <a:off x="1989190" y="1833144"/>
            <a:ext cx="3375375" cy="251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ight Arrow 18"/>
          <p:cNvSpPr/>
          <p:nvPr/>
        </p:nvSpPr>
        <p:spPr>
          <a:xfrm>
            <a:off x="4865730" y="2933945"/>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ight Arrow 19"/>
          <p:cNvSpPr/>
          <p:nvPr/>
        </p:nvSpPr>
        <p:spPr>
          <a:xfrm>
            <a:off x="4920847" y="3855497"/>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ight Arrow 20"/>
          <p:cNvSpPr/>
          <p:nvPr/>
        </p:nvSpPr>
        <p:spPr>
          <a:xfrm>
            <a:off x="4878790" y="453449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68322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6219" y="143635"/>
            <a:ext cx="8229600" cy="936625"/>
          </a:xfrm>
        </p:spPr>
        <p:txBody>
          <a:bodyPr/>
          <a:lstStyle/>
          <a:p>
            <a:r>
              <a:rPr lang="fr-FR" sz="2400"/>
              <a:t>Système d’alerte précoce et de réponse (SAPR)</a:t>
            </a: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135" y="1320570"/>
            <a:ext cx="2649346" cy="18651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40135" y="3647815"/>
            <a:ext cx="5400675" cy="2382191"/>
          </a:xfrm>
          <a:prstGeom prst="rect">
            <a:avLst/>
          </a:prstGeom>
        </p:spPr>
        <p:txBody>
          <a:bodyPr>
            <a:spAutoFit/>
          </a:bodyPr>
          <a:lstStyle/>
          <a:p>
            <a:pPr algn="l"/>
            <a:r>
              <a:rPr lang="fr-FR" sz="2400" u="none">
                <a:latin typeface="+mj-lt"/>
              </a:rPr>
              <a:t>Système sécurisé qui permet de:</a:t>
            </a:r>
          </a:p>
          <a:p>
            <a:pPr algn="l"/>
            <a:endParaRPr lang="en-GB" sz="2400" u="none" dirty="0">
              <a:latin typeface="+mj-lt"/>
            </a:endParaRPr>
          </a:p>
          <a:p>
            <a:pPr marL="457200" indent="-457200" algn="l">
              <a:buFont typeface="Wingdings" panose="05000000000000000000" pitchFamily="2" charset="2"/>
              <a:buChar char="q"/>
            </a:pPr>
            <a:r>
              <a:rPr lang="fr-FR" sz="2400" u="none">
                <a:latin typeface="+mj-lt"/>
              </a:rPr>
              <a:t>alerter</a:t>
            </a:r>
          </a:p>
          <a:p>
            <a:pPr marL="457200" indent="-457200" algn="l">
              <a:buFont typeface="Wingdings" panose="05000000000000000000" pitchFamily="2" charset="2"/>
              <a:buChar char="q"/>
            </a:pPr>
            <a:r>
              <a:rPr lang="fr-FR" sz="2400" u="none">
                <a:latin typeface="+mj-lt"/>
              </a:rPr>
              <a:t>évaluer les risques pour la santé publique </a:t>
            </a:r>
          </a:p>
          <a:p>
            <a:pPr marL="457200" indent="-457200" algn="l">
              <a:buFont typeface="Wingdings" panose="05000000000000000000" pitchFamily="2" charset="2"/>
              <a:buChar char="q"/>
            </a:pPr>
            <a:r>
              <a:rPr lang="fr-FR" sz="2400" u="none">
                <a:latin typeface="+mj-lt"/>
              </a:rPr>
              <a:t>mettre au point des mesures pour protéger la santé publique</a:t>
            </a:r>
          </a:p>
        </p:txBody>
      </p:sp>
      <p:pic>
        <p:nvPicPr>
          <p:cNvPr id="9" name="Picture 8"/>
          <p:cNvPicPr>
            <a:picLocks noChangeAspect="1"/>
          </p:cNvPicPr>
          <p:nvPr/>
        </p:nvPicPr>
        <p:blipFill>
          <a:blip r:embed="rId4"/>
          <a:stretch>
            <a:fillRect/>
          </a:stretch>
        </p:blipFill>
        <p:spPr>
          <a:xfrm>
            <a:off x="3510465" y="1311510"/>
            <a:ext cx="3356865" cy="19696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8" name="Diagram 7"/>
          <p:cNvGraphicFramePr/>
          <p:nvPr>
            <p:extLst>
              <p:ext uri="{D42A27DB-BD31-4B8C-83A1-F6EECF244321}">
                <p14:modId xmlns:p14="http://schemas.microsoft.com/office/powerpoint/2010/main" val="633515540"/>
              </p:ext>
            </p:extLst>
          </p:nvPr>
        </p:nvGraphicFramePr>
        <p:xfrm>
          <a:off x="5730720" y="1673805"/>
          <a:ext cx="5070630" cy="40064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35186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578657" y="239336"/>
            <a:ext cx="8476939" cy="760932"/>
          </a:xfrm>
        </p:spPr>
        <p:txBody>
          <a:bodyPr>
            <a:noAutofit/>
          </a:bodyPr>
          <a:lstStyle/>
          <a:p>
            <a:pPr algn="ctr"/>
            <a:r>
              <a:rPr lang="fr-FR" sz="2400" dirty="0"/>
              <a:t> </a:t>
            </a:r>
            <a:br>
              <a:rPr lang="fr-FR" sz="2400" dirty="0"/>
            </a:br>
            <a:r>
              <a:rPr lang="fr-FR" sz="2400" dirty="0">
                <a:latin typeface="Arial" charset="0"/>
                <a:cs typeface="Arial" charset="0"/>
              </a:rPr>
              <a:t>Exemple de menaces transfrontalières entrant dans le cadre du SAPR</a:t>
            </a:r>
          </a:p>
        </p:txBody>
      </p:sp>
      <p:sp>
        <p:nvSpPr>
          <p:cNvPr id="13" name="Rectangle 12"/>
          <p:cNvSpPr/>
          <p:nvPr/>
        </p:nvSpPr>
        <p:spPr>
          <a:xfrm>
            <a:off x="6433904" y="1580374"/>
            <a:ext cx="3924437" cy="6397136"/>
          </a:xfrm>
          <a:prstGeom prst="rect">
            <a:avLst/>
          </a:prstGeom>
        </p:spPr>
        <p:txBody>
          <a:bodyPr wrap="square">
            <a:spAutoFit/>
          </a:bodyPr>
          <a:lstStyle/>
          <a:p>
            <a:pPr marL="285750" indent="-285750" algn="l">
              <a:buFont typeface="Wingdings" panose="05000000000000000000" pitchFamily="2" charset="2"/>
              <a:buChar char="§"/>
              <a:defRPr/>
            </a:pPr>
            <a:r>
              <a:rPr lang="fr-FR" sz="1700" u="none" dirty="0">
                <a:solidFill>
                  <a:srgbClr val="0F5494"/>
                </a:solidFill>
              </a:rPr>
              <a:t>Menaces chimiques et environnementales:</a:t>
            </a:r>
          </a:p>
          <a:p>
            <a:pPr algn="l">
              <a:defRPr/>
            </a:pPr>
            <a:r>
              <a:rPr lang="fr-FR" sz="1700" u="none" dirty="0">
                <a:solidFill>
                  <a:srgbClr val="0F5494"/>
                </a:solidFill>
              </a:rPr>
              <a:t> </a:t>
            </a:r>
          </a:p>
          <a:p>
            <a:pPr algn="l">
              <a:defRPr/>
            </a:pPr>
            <a:r>
              <a:rPr lang="fr-FR" sz="1700" u="none" dirty="0">
                <a:solidFill>
                  <a:srgbClr val="0F5494"/>
                </a:solidFill>
              </a:rPr>
              <a:t>Canicules (2019), nuages de cendres volcaniques (2010), déversement des boues rouges d’aluminium en Hongrie et dans le Danube (2010), intoxication alimentaire au malathion, etc.</a:t>
            </a:r>
          </a:p>
          <a:p>
            <a:pPr>
              <a:defRPr/>
            </a:pPr>
            <a:endParaRPr lang="en-GB" sz="1700" dirty="0">
              <a:solidFill>
                <a:srgbClr val="0F5494"/>
              </a:solidFill>
            </a:endParaRPr>
          </a:p>
          <a:p>
            <a:pPr>
              <a:defRPr/>
            </a:pPr>
            <a:endParaRPr lang="en-GB" sz="1700" dirty="0">
              <a:solidFill>
                <a:srgbClr val="0F5494"/>
              </a:solidFill>
            </a:endParaRPr>
          </a:p>
          <a:p>
            <a:pPr>
              <a:defRPr/>
            </a:pPr>
            <a:endParaRPr lang="en-GB" sz="1700" dirty="0">
              <a:solidFill>
                <a:srgbClr val="0F5494"/>
              </a:solidFill>
            </a:endParaRPr>
          </a:p>
          <a:p>
            <a:pPr>
              <a:defRPr/>
            </a:pPr>
            <a:endParaRPr lang="fr-BE" sz="1700" dirty="0">
              <a:solidFill>
                <a:srgbClr val="0F5494"/>
              </a:solidFill>
            </a:endParaRPr>
          </a:p>
          <a:p>
            <a:pPr>
              <a:defRPr/>
            </a:pPr>
            <a:endParaRPr lang="fr-BE" sz="1700" dirty="0">
              <a:solidFill>
                <a:srgbClr val="0F5494"/>
              </a:solidFill>
            </a:endParaRPr>
          </a:p>
          <a:p>
            <a:pPr>
              <a:defRPr/>
            </a:pPr>
            <a:endParaRPr lang="en-GB" sz="1700" dirty="0">
              <a:solidFill>
                <a:srgbClr val="0F5494"/>
              </a:solidFill>
            </a:endParaRPr>
          </a:p>
          <a:p>
            <a:pPr>
              <a:defRPr/>
            </a:pPr>
            <a:endParaRPr lang="fr-BE" sz="1700" dirty="0">
              <a:solidFill>
                <a:srgbClr val="0F5494"/>
              </a:solidFill>
            </a:endParaRPr>
          </a:p>
          <a:p>
            <a:pPr>
              <a:defRPr/>
            </a:pPr>
            <a:endParaRPr lang="fr-BE" sz="1700" dirty="0">
              <a:solidFill>
                <a:srgbClr val="0F5494"/>
              </a:solidFill>
            </a:endParaRPr>
          </a:p>
          <a:p>
            <a:pPr>
              <a:defRPr/>
            </a:pPr>
            <a:endParaRPr lang="fr-BE" sz="1700" dirty="0">
              <a:solidFill>
                <a:srgbClr val="0F5494"/>
              </a:solidFill>
            </a:endParaRPr>
          </a:p>
          <a:p>
            <a:pPr>
              <a:defRPr/>
            </a:pPr>
            <a:endParaRPr lang="fr-BE" sz="1700" dirty="0">
              <a:solidFill>
                <a:srgbClr val="0F5494"/>
              </a:solidFill>
            </a:endParaRPr>
          </a:p>
          <a:p>
            <a:pPr>
              <a:defRPr/>
            </a:pPr>
            <a:endParaRPr lang="fr-BE" sz="1700" dirty="0">
              <a:solidFill>
                <a:srgbClr val="0F5494"/>
              </a:solidFill>
            </a:endParaRPr>
          </a:p>
          <a:p>
            <a:pPr>
              <a:defRPr/>
            </a:pPr>
            <a:endParaRPr lang="fr-BE" sz="1700" dirty="0">
              <a:solidFill>
                <a:srgbClr val="0F5494"/>
              </a:solidFill>
            </a:endParaRPr>
          </a:p>
          <a:p>
            <a:pPr>
              <a:defRPr/>
            </a:pPr>
            <a:endParaRPr lang="fr-BE" sz="1700" dirty="0">
              <a:solidFill>
                <a:srgbClr val="0F5494"/>
              </a:solidFill>
            </a:endParaRPr>
          </a:p>
          <a:p>
            <a:pPr>
              <a:defRPr/>
            </a:pPr>
            <a:endParaRPr lang="en-GB" sz="1700" dirty="0">
              <a:solidFill>
                <a:srgbClr val="0F5494"/>
              </a:solidFill>
            </a:endParaRPr>
          </a:p>
          <a:p>
            <a:pPr>
              <a:defRPr/>
            </a:pPr>
            <a:endParaRPr lang="en-GB" sz="1700" dirty="0">
              <a:solidFill>
                <a:srgbClr val="0F5494"/>
              </a:solidFill>
            </a:endParaRPr>
          </a:p>
        </p:txBody>
      </p:sp>
      <p:pic>
        <p:nvPicPr>
          <p:cNvPr id="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5798"/>
          <a:stretch/>
        </p:blipFill>
        <p:spPr bwMode="auto">
          <a:xfrm>
            <a:off x="8163984" y="3737044"/>
            <a:ext cx="2170486" cy="13571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2300" y="3771027"/>
            <a:ext cx="2099649" cy="1304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1170205" y="1223755"/>
            <a:ext cx="3874305" cy="3179332"/>
          </a:xfrm>
          <a:prstGeom prst="rect">
            <a:avLst/>
          </a:prstGeom>
        </p:spPr>
        <p:txBody>
          <a:bodyPr wrap="square">
            <a:spAutoFit/>
          </a:bodyPr>
          <a:lstStyle/>
          <a:p>
            <a:pPr marL="285750" indent="-285750" algn="l">
              <a:buFont typeface="Arial" panose="020B0604020202020204" pitchFamily="34" charset="0"/>
              <a:buChar char="•"/>
              <a:defRPr/>
            </a:pPr>
            <a:r>
              <a:rPr lang="fr-FR" sz="1700" u="none" dirty="0">
                <a:solidFill>
                  <a:srgbClr val="0F5494"/>
                </a:solidFill>
              </a:rPr>
              <a:t>Maladies contagieuses:</a:t>
            </a:r>
          </a:p>
          <a:p>
            <a:pPr algn="l">
              <a:defRPr/>
            </a:pPr>
            <a:r>
              <a:rPr lang="fr-FR" sz="1700" u="none" dirty="0">
                <a:solidFill>
                  <a:srgbClr val="0F5494"/>
                </a:solidFill>
              </a:rPr>
              <a:t>par ex. COVID-19, dengue, paludisme, MERS-</a:t>
            </a:r>
            <a:r>
              <a:rPr lang="fr-FR" sz="1700" u="none" dirty="0" err="1">
                <a:solidFill>
                  <a:srgbClr val="0F5494"/>
                </a:solidFill>
              </a:rPr>
              <a:t>CoV</a:t>
            </a:r>
            <a:r>
              <a:rPr lang="fr-FR" sz="1700" u="none" dirty="0">
                <a:solidFill>
                  <a:srgbClr val="0F5494"/>
                </a:solidFill>
              </a:rPr>
              <a:t>, hépatite A, tuberculose résistante aux médicaments...</a:t>
            </a:r>
          </a:p>
          <a:p>
            <a:pPr algn="l">
              <a:defRPr/>
            </a:pPr>
            <a:endParaRPr lang="en-GB" sz="1700" u="none" dirty="0">
              <a:solidFill>
                <a:srgbClr val="0F5494"/>
              </a:solidFill>
            </a:endParaRPr>
          </a:p>
          <a:p>
            <a:pPr marL="285750" indent="-285750" algn="l">
              <a:buFont typeface="Wingdings" panose="05000000000000000000" pitchFamily="2" charset="2"/>
              <a:buChar char="§"/>
              <a:defRPr/>
            </a:pPr>
            <a:r>
              <a:rPr lang="fr-FR" sz="1700" u="none" dirty="0">
                <a:solidFill>
                  <a:srgbClr val="0F5494"/>
                </a:solidFill>
              </a:rPr>
              <a:t>Résistance aux antimicrobiens et infections nosocomiales</a:t>
            </a:r>
          </a:p>
          <a:p>
            <a:pPr marL="342900" indent="-342900" algn="l">
              <a:buFont typeface="Arial" panose="020B0604020202020204" pitchFamily="34" charset="0"/>
              <a:buChar char="•"/>
              <a:defRPr/>
            </a:pPr>
            <a:endParaRPr lang="en-GB" sz="1700" u="none" dirty="0">
              <a:solidFill>
                <a:srgbClr val="0F5494"/>
              </a:solidFill>
            </a:endParaRPr>
          </a:p>
          <a:p>
            <a:pPr marL="285750" indent="-285750" algn="l">
              <a:buFont typeface="Wingdings" panose="05000000000000000000" pitchFamily="2" charset="2"/>
              <a:buChar char="§"/>
              <a:defRPr/>
            </a:pPr>
            <a:r>
              <a:rPr lang="fr-FR" sz="1700" u="none" dirty="0">
                <a:solidFill>
                  <a:srgbClr val="0F5494"/>
                </a:solidFill>
              </a:rPr>
              <a:t>Biotoxines et autres agents biologiques néfastes sans lien avec les maladies contagieuses</a:t>
            </a:r>
          </a:p>
        </p:txBody>
      </p:sp>
      <p:pic>
        <p:nvPicPr>
          <p:cNvPr id="1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0385" y="4518968"/>
            <a:ext cx="2276241" cy="1400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29321" t="21736" r="52477" b="16124"/>
          <a:stretch/>
        </p:blipFill>
        <p:spPr bwMode="auto">
          <a:xfrm>
            <a:off x="5528486" y="1391517"/>
            <a:ext cx="890761" cy="581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22" name="Picture 2"/>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21736" r="78968" b="17095"/>
          <a:stretch/>
        </p:blipFill>
        <p:spPr bwMode="auto">
          <a:xfrm>
            <a:off x="117575" y="1231100"/>
            <a:ext cx="1038839" cy="577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23" name="Picture 2"/>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53265" t="25905" r="26627" b="13959"/>
          <a:stretch/>
        </p:blipFill>
        <p:spPr bwMode="auto">
          <a:xfrm>
            <a:off x="5410303" y="2397333"/>
            <a:ext cx="1017077" cy="581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2" name="Picture 1"/>
          <p:cNvPicPr>
            <a:picLocks noChangeAspect="1"/>
          </p:cNvPicPr>
          <p:nvPr/>
        </p:nvPicPr>
        <p:blipFill>
          <a:blip r:embed="rId7"/>
          <a:stretch>
            <a:fillRect/>
          </a:stretch>
        </p:blipFill>
        <p:spPr>
          <a:xfrm>
            <a:off x="300005" y="4518967"/>
            <a:ext cx="2184580" cy="1400372"/>
          </a:xfrm>
          <a:prstGeom prst="rect">
            <a:avLst/>
          </a:prstGeom>
        </p:spPr>
      </p:pic>
      <p:sp>
        <p:nvSpPr>
          <p:cNvPr id="3" name="TextBox 2">
            <a:extLst>
              <a:ext uri="{FF2B5EF4-FFF2-40B4-BE49-F238E27FC236}">
                <a16:creationId xmlns:a16="http://schemas.microsoft.com/office/drawing/2014/main" id="{DC2B0336-D03B-4DDE-BFF0-4757F6D54E0D}"/>
              </a:ext>
            </a:extLst>
          </p:cNvPr>
          <p:cNvSpPr txBox="1"/>
          <p:nvPr/>
        </p:nvSpPr>
        <p:spPr>
          <a:xfrm>
            <a:off x="271349" y="1808820"/>
            <a:ext cx="731289" cy="230832"/>
          </a:xfrm>
          <a:prstGeom prst="rect">
            <a:avLst/>
          </a:prstGeom>
          <a:noFill/>
        </p:spPr>
        <p:txBody>
          <a:bodyPr wrap="none" rtlCol="0">
            <a:spAutoFit/>
          </a:bodyPr>
          <a:lstStyle/>
          <a:p>
            <a:r>
              <a:rPr lang="fr-FR" sz="1000" u="none">
                <a:solidFill>
                  <a:srgbClr val="FFC000"/>
                </a:solidFill>
              </a:rPr>
              <a:t>Biologiques</a:t>
            </a:r>
          </a:p>
        </p:txBody>
      </p:sp>
      <p:sp>
        <p:nvSpPr>
          <p:cNvPr id="15" name="TextBox 14">
            <a:extLst>
              <a:ext uri="{FF2B5EF4-FFF2-40B4-BE49-F238E27FC236}">
                <a16:creationId xmlns:a16="http://schemas.microsoft.com/office/drawing/2014/main" id="{3851FF51-534B-424A-ACC5-4643BB7ADBAF}"/>
              </a:ext>
            </a:extLst>
          </p:cNvPr>
          <p:cNvSpPr txBox="1"/>
          <p:nvPr/>
        </p:nvSpPr>
        <p:spPr>
          <a:xfrm>
            <a:off x="5559608" y="1972984"/>
            <a:ext cx="718466" cy="230832"/>
          </a:xfrm>
          <a:prstGeom prst="rect">
            <a:avLst/>
          </a:prstGeom>
          <a:noFill/>
        </p:spPr>
        <p:txBody>
          <a:bodyPr wrap="none" rtlCol="0">
            <a:spAutoFit/>
          </a:bodyPr>
          <a:lstStyle/>
          <a:p>
            <a:r>
              <a:rPr lang="fr-FR" sz="1000" u="none">
                <a:solidFill>
                  <a:srgbClr val="00B0F0"/>
                </a:solidFill>
              </a:rPr>
              <a:t>Chimiques</a:t>
            </a:r>
          </a:p>
        </p:txBody>
      </p:sp>
      <p:sp>
        <p:nvSpPr>
          <p:cNvPr id="19" name="TextBox 18">
            <a:extLst>
              <a:ext uri="{FF2B5EF4-FFF2-40B4-BE49-F238E27FC236}">
                <a16:creationId xmlns:a16="http://schemas.microsoft.com/office/drawing/2014/main" id="{EFE02BF8-D478-4D73-8789-8091CAA4A119}"/>
              </a:ext>
            </a:extLst>
          </p:cNvPr>
          <p:cNvSpPr txBox="1"/>
          <p:nvPr/>
        </p:nvSpPr>
        <p:spPr>
          <a:xfrm>
            <a:off x="5418545" y="2941636"/>
            <a:ext cx="1000595" cy="230832"/>
          </a:xfrm>
          <a:prstGeom prst="rect">
            <a:avLst/>
          </a:prstGeom>
          <a:noFill/>
        </p:spPr>
        <p:txBody>
          <a:bodyPr wrap="none" rtlCol="0">
            <a:spAutoFit/>
          </a:bodyPr>
          <a:lstStyle/>
          <a:p>
            <a:r>
              <a:rPr lang="fr-FR" sz="1000" u="none">
                <a:solidFill>
                  <a:srgbClr val="69AE27"/>
                </a:solidFill>
              </a:rPr>
              <a:t>Environnementales</a:t>
            </a:r>
          </a:p>
        </p:txBody>
      </p:sp>
    </p:spTree>
    <p:extLst>
      <p:ext uri="{BB962C8B-B14F-4D97-AF65-F5344CB8AC3E}">
        <p14:creationId xmlns:p14="http://schemas.microsoft.com/office/powerpoint/2010/main" val="1628990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3808" y="179209"/>
            <a:ext cx="9346433" cy="719138"/>
          </a:xfrm>
          <a:prstGeom prst="rect">
            <a:avLst/>
          </a:prstGeom>
        </p:spPr>
        <p:txBody>
          <a:bodyPr vert="horz" lIns="91440" tIns="45720" rIns="91440" bIns="45720" rtlCol="0" anchor="ctr">
            <a:noAutofit/>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fr-FR" sz="2600" u="none" spc="-150" dirty="0">
                <a:solidFill>
                  <a:srgbClr val="002060"/>
                </a:solidFill>
                <a:latin typeface="Calibri" pitchFamily="34" charset="0"/>
                <a:cs typeface="Calibri" pitchFamily="34" charset="0"/>
              </a:rPr>
              <a:t>Site d’informations de l’OMS destiné aux points focaux nationaux RSI (EIS) </a:t>
            </a:r>
          </a:p>
        </p:txBody>
      </p:sp>
      <p:pic>
        <p:nvPicPr>
          <p:cNvPr id="3" name="Picture 2"/>
          <p:cNvPicPr>
            <a:picLocks noChangeAspect="1"/>
          </p:cNvPicPr>
          <p:nvPr/>
        </p:nvPicPr>
        <p:blipFill>
          <a:blip r:embed="rId3"/>
          <a:stretch>
            <a:fillRect/>
          </a:stretch>
        </p:blipFill>
        <p:spPr>
          <a:xfrm>
            <a:off x="1995232" y="779137"/>
            <a:ext cx="5803587" cy="5899654"/>
          </a:xfrm>
          <a:prstGeom prst="rect">
            <a:avLst/>
          </a:prstGeom>
        </p:spPr>
      </p:pic>
      <p:sp>
        <p:nvSpPr>
          <p:cNvPr id="4" name="Rectangle 3"/>
          <p:cNvSpPr/>
          <p:nvPr/>
        </p:nvSpPr>
        <p:spPr>
          <a:xfrm>
            <a:off x="90085" y="810477"/>
            <a:ext cx="1522039" cy="1329595"/>
          </a:xfrm>
          <a:prstGeom prst="rect">
            <a:avLst/>
          </a:prstGeom>
        </p:spPr>
        <p:txBody>
          <a:bodyPr wrap="square">
            <a:spAutoFit/>
          </a:bodyPr>
          <a:lstStyle/>
          <a:p>
            <a:pPr algn="l"/>
            <a:r>
              <a:rPr lang="fr-FR" u="none">
                <a:solidFill>
                  <a:srgbClr val="FF0000"/>
                </a:solidFill>
              </a:rPr>
              <a:t>Pour en savoir plus sur la plateforme EIS: </a:t>
            </a:r>
          </a:p>
          <a:p>
            <a:pPr algn="l"/>
            <a:endParaRPr lang="en-GB" u="none" dirty="0">
              <a:solidFill>
                <a:srgbClr val="FF0000"/>
              </a:solidFill>
            </a:endParaRPr>
          </a:p>
          <a:p>
            <a:pPr algn="l"/>
            <a:r>
              <a:rPr lang="fr-FR" u="none">
                <a:solidFill>
                  <a:srgbClr val="FF0000"/>
                </a:solidFill>
              </a:rPr>
              <a:t>https://extranet.who.int/hslp/training/course/view.php?id=334</a:t>
            </a:r>
          </a:p>
        </p:txBody>
      </p:sp>
    </p:spTree>
    <p:extLst>
      <p:ext uri="{BB962C8B-B14F-4D97-AF65-F5344CB8AC3E}">
        <p14:creationId xmlns:p14="http://schemas.microsoft.com/office/powerpoint/2010/main" val="1246833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949914922"/>
              </p:ext>
            </p:extLst>
          </p:nvPr>
        </p:nvGraphicFramePr>
        <p:xfrm>
          <a:off x="5490685" y="1268760"/>
          <a:ext cx="5809485" cy="45674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495130" y="1493457"/>
            <a:ext cx="5400675" cy="4179606"/>
          </a:xfrm>
          <a:prstGeom prst="rect">
            <a:avLst/>
          </a:prstGeom>
        </p:spPr>
        <p:txBody>
          <a:bodyPr>
            <a:spAutoFit/>
          </a:bodyPr>
          <a:lstStyle/>
          <a:p>
            <a:pPr algn="l"/>
            <a:r>
              <a:rPr lang="fr-FR" sz="2000" u="none">
                <a:latin typeface="+mj-lt"/>
              </a:rPr>
              <a:t>Nouvelle solution informatique pour favoriser la détection précoce et la coordination de la réponse.</a:t>
            </a:r>
          </a:p>
          <a:p>
            <a:pPr algn="l"/>
            <a:endParaRPr lang="en-GB" sz="2000" u="none" dirty="0">
              <a:latin typeface="+mj-lt"/>
            </a:endParaRPr>
          </a:p>
          <a:p>
            <a:pPr algn="l"/>
            <a:r>
              <a:rPr lang="fr-FR" sz="2000" u="none">
                <a:latin typeface="+mj-lt"/>
              </a:rPr>
              <a:t>Remplace les autres outils de l’ECDC (EPIS, TTT).</a:t>
            </a:r>
          </a:p>
          <a:p>
            <a:pPr algn="just" fontAlgn="auto">
              <a:spcAft>
                <a:spcPts val="0"/>
              </a:spcAft>
            </a:pPr>
            <a:endParaRPr lang="en-GB" sz="2000" u="none" dirty="0">
              <a:latin typeface="+mj-lt"/>
            </a:endParaRPr>
          </a:p>
          <a:p>
            <a:pPr algn="just" fontAlgn="auto">
              <a:spcAft>
                <a:spcPts val="0"/>
              </a:spcAft>
            </a:pPr>
            <a:r>
              <a:rPr lang="fr-FR" sz="2000" u="none">
                <a:latin typeface="+mj-lt"/>
              </a:rPr>
              <a:t>Détection et surveillance en temps réel grâce à des tableaux de bord dynamiques</a:t>
            </a:r>
          </a:p>
          <a:p>
            <a:pPr marL="342900" indent="-342900" algn="just" fontAlgn="auto">
              <a:spcAft>
                <a:spcPts val="0"/>
              </a:spcAft>
            </a:pPr>
            <a:r>
              <a:rPr lang="fr-FR" sz="2000" u="none">
                <a:latin typeface="+mj-lt"/>
              </a:rPr>
              <a:t> </a:t>
            </a:r>
          </a:p>
          <a:p>
            <a:pPr algn="just" fontAlgn="auto">
              <a:spcAft>
                <a:spcPts val="0"/>
              </a:spcAft>
            </a:pPr>
            <a:r>
              <a:rPr lang="fr-FR" sz="2000" u="none">
                <a:latin typeface="+mj-lt"/>
              </a:rPr>
              <a:t>Facilite le partage des informations et le recueil des données.</a:t>
            </a:r>
          </a:p>
          <a:p>
            <a:pPr marL="342900" indent="-342900" algn="just" fontAlgn="auto">
              <a:spcAft>
                <a:spcPts val="0"/>
              </a:spcAft>
            </a:pPr>
            <a:endParaRPr lang="en-GB" sz="2000" u="none" dirty="0">
              <a:latin typeface="+mj-lt"/>
            </a:endParaRPr>
          </a:p>
          <a:p>
            <a:pPr algn="just" fontAlgn="auto">
              <a:spcAft>
                <a:spcPts val="0"/>
              </a:spcAft>
            </a:pPr>
            <a:r>
              <a:rPr lang="fr-FR" sz="2000" u="none">
                <a:latin typeface="+mj-lt"/>
              </a:rPr>
              <a:t>Améliore la coopération entre les États membres et l’ECDC </a:t>
            </a:r>
          </a:p>
        </p:txBody>
      </p:sp>
      <p:sp>
        <p:nvSpPr>
          <p:cNvPr id="6" name="Rectangle 5"/>
          <p:cNvSpPr/>
          <p:nvPr/>
        </p:nvSpPr>
        <p:spPr>
          <a:xfrm>
            <a:off x="855170" y="188640"/>
            <a:ext cx="2506392" cy="480131"/>
          </a:xfrm>
          <a:prstGeom prst="rect">
            <a:avLst/>
          </a:prstGeom>
        </p:spPr>
        <p:txBody>
          <a:bodyPr wrap="none">
            <a:spAutoFit/>
          </a:bodyPr>
          <a:lstStyle/>
          <a:p>
            <a:r>
              <a:rPr lang="fr-FR" sz="2800" u="none">
                <a:solidFill>
                  <a:srgbClr val="002060"/>
                </a:solidFill>
                <a:latin typeface="Calibri" pitchFamily="34" charset="0"/>
                <a:ea typeface="+mj-ea"/>
                <a:cs typeface="Calibri" pitchFamily="34" charset="0"/>
              </a:rPr>
              <a:t>EpiPulse de l’ECDC   </a:t>
            </a:r>
          </a:p>
        </p:txBody>
      </p:sp>
    </p:spTree>
    <p:extLst>
      <p:ext uri="{BB962C8B-B14F-4D97-AF65-F5344CB8AC3E}">
        <p14:creationId xmlns:p14="http://schemas.microsoft.com/office/powerpoint/2010/main" val="3867856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uppo 8"/>
          <p:cNvGrpSpPr>
            <a:grpSpLocks/>
          </p:cNvGrpSpPr>
          <p:nvPr/>
        </p:nvGrpSpPr>
        <p:grpSpPr bwMode="auto">
          <a:xfrm>
            <a:off x="5557838" y="2228850"/>
            <a:ext cx="4621212" cy="2933700"/>
            <a:chOff x="393700" y="1962150"/>
            <a:chExt cx="3911600" cy="2933700"/>
          </a:xfrm>
        </p:grpSpPr>
        <p:sp>
          <p:nvSpPr>
            <p:cNvPr id="16393" name="Rettangolo 9"/>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11" name="Rettangolo 10"/>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16387" name="Text Box 22"/>
          <p:cNvSpPr txBox="1">
            <a:spLocks noChangeArrowheads="1"/>
          </p:cNvSpPr>
          <p:nvPr/>
        </p:nvSpPr>
        <p:spPr bwMode="auto">
          <a:xfrm>
            <a:off x="5632450" y="2293938"/>
            <a:ext cx="4494213" cy="3539430"/>
          </a:xfrm>
          <a:prstGeom prst="rect">
            <a:avLst/>
          </a:prstGeom>
          <a:noFill/>
          <a:ln w="9525">
            <a:noFill/>
            <a:miter lim="800000"/>
            <a:headEnd/>
            <a:tailEnd/>
          </a:ln>
        </p:spPr>
        <p:txBody>
          <a:bodyPr>
            <a:spAutoFit/>
          </a:bodyPr>
          <a:lstStyle/>
          <a:p>
            <a:pPr marL="190500" indent="-187325" algn="l">
              <a:lnSpc>
                <a:spcPct val="100000"/>
              </a:lnSpc>
              <a:spcBef>
                <a:spcPct val="0"/>
              </a:spcBef>
            </a:pPr>
            <a:r>
              <a:rPr lang="fr-FR" sz="1600" b="1" u="none" noProof="1">
                <a:solidFill>
                  <a:schemeClr val="bg1"/>
                </a:solidFill>
                <a:latin typeface="Arial" charset="0"/>
              </a:rPr>
              <a:t>Objectif</a:t>
            </a:r>
          </a:p>
          <a:p>
            <a:pPr marL="190500" indent="-187325" algn="l">
              <a:lnSpc>
                <a:spcPct val="100000"/>
              </a:lnSpc>
              <a:spcBef>
                <a:spcPct val="0"/>
              </a:spcBef>
            </a:pPr>
            <a:endParaRPr lang="it-IT" sz="1600" b="1" u="none" noProof="1">
              <a:latin typeface="Arial" charset="0"/>
            </a:endParaRPr>
          </a:p>
          <a:p>
            <a:pPr marL="190500" indent="-187325" algn="l">
              <a:lnSpc>
                <a:spcPct val="100000"/>
              </a:lnSpc>
              <a:spcBef>
                <a:spcPct val="0"/>
              </a:spcBef>
            </a:pPr>
            <a:r>
              <a:rPr lang="fr-FR" sz="1600" u="none" noProof="1">
                <a:latin typeface="Arial" charset="0"/>
                <a:cs typeface="Times New Roman" pitchFamily="18" charset="0"/>
              </a:rPr>
              <a:t>En terminant cette unité, vous comprendrez:</a:t>
            </a:r>
          </a:p>
          <a:p>
            <a:pPr marL="190500" indent="-187325" algn="l">
              <a:lnSpc>
                <a:spcPct val="100000"/>
              </a:lnSpc>
              <a:spcBef>
                <a:spcPct val="0"/>
              </a:spcBef>
              <a:buFontTx/>
              <a:buChar char="•"/>
            </a:pPr>
            <a:endParaRPr lang="it-IT" sz="1600" u="none" noProof="1">
              <a:latin typeface="Arial" charset="0"/>
              <a:cs typeface="Times New Roman" pitchFamily="18" charset="0"/>
            </a:endParaRPr>
          </a:p>
          <a:p>
            <a:pPr marL="190500" indent="-187325" algn="l">
              <a:lnSpc>
                <a:spcPct val="100000"/>
              </a:lnSpc>
              <a:spcBef>
                <a:spcPct val="0"/>
              </a:spcBef>
              <a:buFontTx/>
              <a:buChar char="•"/>
            </a:pPr>
            <a:r>
              <a:rPr lang="fr-FR" sz="1600" u="none">
                <a:latin typeface="Arial" charset="0"/>
                <a:cs typeface="Times New Roman" pitchFamily="18" charset="0"/>
              </a:rPr>
              <a:t>Ce qu’est la détection</a:t>
            </a:r>
          </a:p>
          <a:p>
            <a:pPr marL="190500" indent="-187325" algn="l">
              <a:lnSpc>
                <a:spcPct val="100000"/>
              </a:lnSpc>
              <a:spcBef>
                <a:spcPct val="0"/>
              </a:spcBef>
              <a:buFontTx/>
              <a:buChar char="•"/>
            </a:pPr>
            <a:r>
              <a:rPr lang="fr-FR" sz="1600" u="none">
                <a:latin typeface="Arial" charset="0"/>
                <a:cs typeface="Times New Roman" pitchFamily="18" charset="0"/>
              </a:rPr>
              <a:t>Quelles sont les principales familles de sources</a:t>
            </a:r>
          </a:p>
          <a:p>
            <a:pPr marL="190500" indent="-187325" algn="l">
              <a:lnSpc>
                <a:spcPct val="100000"/>
              </a:lnSpc>
              <a:spcBef>
                <a:spcPct val="0"/>
              </a:spcBef>
              <a:buFontTx/>
              <a:buChar char="•"/>
            </a:pPr>
            <a:r>
              <a:rPr lang="fr-FR" sz="1600" u="none" noProof="1">
                <a:latin typeface="Arial" charset="0"/>
                <a:cs typeface="Times New Roman" pitchFamily="18" charset="0"/>
              </a:rPr>
              <a:t>Pourquoi nous utilisons aussi bien la SFI que la SFE</a:t>
            </a: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p:txBody>
      </p:sp>
      <p:grpSp>
        <p:nvGrpSpPr>
          <p:cNvPr id="16388" name="Gruppo 7"/>
          <p:cNvGrpSpPr>
            <a:grpSpLocks/>
          </p:cNvGrpSpPr>
          <p:nvPr/>
        </p:nvGrpSpPr>
        <p:grpSpPr bwMode="auto">
          <a:xfrm>
            <a:off x="465138" y="2228850"/>
            <a:ext cx="4621212" cy="2933700"/>
            <a:chOff x="393700" y="1962150"/>
            <a:chExt cx="3911600" cy="2933700"/>
          </a:xfrm>
        </p:grpSpPr>
        <p:sp>
          <p:nvSpPr>
            <p:cNvPr id="16391" name="Rettangolo 6"/>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6" name="Rettangolo 5"/>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16389" name="Text Box 4"/>
          <p:cNvSpPr txBox="1">
            <a:spLocks noChangeArrowheads="1"/>
          </p:cNvSpPr>
          <p:nvPr/>
        </p:nvSpPr>
        <p:spPr bwMode="auto">
          <a:xfrm>
            <a:off x="315110" y="503675"/>
            <a:ext cx="7315200" cy="480131"/>
          </a:xfrm>
          <a:prstGeom prst="rect">
            <a:avLst/>
          </a:prstGeom>
          <a:noFill/>
          <a:ln w="9525" algn="ctr">
            <a:noFill/>
            <a:miter lim="800000"/>
            <a:headEnd/>
            <a:tailEnd/>
          </a:ln>
        </p:spPr>
        <p:txBody>
          <a:bodyPr>
            <a:spAutoFit/>
          </a:bodyPr>
          <a:lstStyle/>
          <a:p>
            <a:pPr algn="l">
              <a:spcBef>
                <a:spcPct val="50000"/>
              </a:spcBef>
            </a:pPr>
            <a:r>
              <a:rPr lang="fr-FR" sz="2800" u="none">
                <a:solidFill>
                  <a:srgbClr val="69AE23"/>
                </a:solidFill>
                <a:latin typeface="+mn-lt"/>
              </a:rPr>
              <a:t>Sommaire et objectifs</a:t>
            </a:r>
          </a:p>
        </p:txBody>
      </p:sp>
      <p:sp>
        <p:nvSpPr>
          <p:cNvPr id="16390" name="Text Box 23"/>
          <p:cNvSpPr txBox="1">
            <a:spLocks noChangeArrowheads="1"/>
          </p:cNvSpPr>
          <p:nvPr/>
        </p:nvSpPr>
        <p:spPr bwMode="auto">
          <a:xfrm>
            <a:off x="517525" y="2273300"/>
            <a:ext cx="4500563" cy="2554545"/>
          </a:xfrm>
          <a:prstGeom prst="rect">
            <a:avLst/>
          </a:prstGeom>
          <a:noFill/>
          <a:ln w="9525">
            <a:noFill/>
            <a:miter lim="800000"/>
            <a:headEnd/>
            <a:tailEnd/>
          </a:ln>
        </p:spPr>
        <p:txBody>
          <a:bodyPr>
            <a:spAutoFit/>
          </a:bodyPr>
          <a:lstStyle/>
          <a:p>
            <a:pPr algn="l">
              <a:lnSpc>
                <a:spcPct val="100000"/>
              </a:lnSpc>
              <a:spcBef>
                <a:spcPct val="0"/>
              </a:spcBef>
            </a:pPr>
            <a:r>
              <a:rPr lang="fr-FR" sz="1600" b="1" u="none">
                <a:solidFill>
                  <a:schemeClr val="bg1"/>
                </a:solidFill>
                <a:latin typeface="Arial" charset="0"/>
              </a:rPr>
              <a:t>Sommaire</a:t>
            </a:r>
          </a:p>
          <a:p>
            <a:pPr algn="l">
              <a:lnSpc>
                <a:spcPct val="100000"/>
              </a:lnSpc>
              <a:spcBef>
                <a:spcPct val="0"/>
              </a:spcBef>
            </a:pPr>
            <a:endParaRPr lang="it-IT" sz="1600" b="1" u="none" dirty="0">
              <a:latin typeface="Arial" charset="0"/>
            </a:endParaRPr>
          </a:p>
          <a:p>
            <a:pPr algn="l">
              <a:lnSpc>
                <a:spcPct val="100000"/>
              </a:lnSpc>
              <a:spcBef>
                <a:spcPct val="0"/>
              </a:spcBef>
            </a:pPr>
            <a:r>
              <a:rPr lang="fr-FR" sz="1600" u="none">
                <a:latin typeface="Arial" charset="0"/>
                <a:cs typeface="Times New Roman" pitchFamily="18" charset="0"/>
              </a:rPr>
              <a:t>Sujets abordés dans cette unité:</a:t>
            </a:r>
          </a:p>
          <a:p>
            <a:pPr algn="l">
              <a:lnSpc>
                <a:spcPct val="100000"/>
              </a:lnSpc>
              <a:spcBef>
                <a:spcPct val="0"/>
              </a:spcBef>
            </a:pPr>
            <a:endParaRPr lang="it-IT" sz="1600" u="none" dirty="0">
              <a:latin typeface="Arial" charset="0"/>
              <a:cs typeface="Times New Roman" pitchFamily="18" charset="0"/>
            </a:endParaRPr>
          </a:p>
          <a:p>
            <a:pPr algn="l">
              <a:lnSpc>
                <a:spcPct val="100000"/>
              </a:lnSpc>
              <a:spcBef>
                <a:spcPct val="0"/>
              </a:spcBef>
              <a:buFontTx/>
              <a:buChar char="•"/>
            </a:pPr>
            <a:r>
              <a:rPr lang="fr-FR" sz="1600" u="none">
                <a:latin typeface="Arial" charset="0"/>
                <a:cs typeface="Times New Roman" pitchFamily="18" charset="0"/>
              </a:rPr>
              <a:t> Définition de la détection</a:t>
            </a:r>
          </a:p>
          <a:p>
            <a:pPr algn="l">
              <a:lnSpc>
                <a:spcPct val="100000"/>
              </a:lnSpc>
              <a:spcBef>
                <a:spcPct val="0"/>
              </a:spcBef>
              <a:buFontTx/>
              <a:buChar char="•"/>
            </a:pPr>
            <a:r>
              <a:rPr lang="fr-FR" sz="1600" u="none">
                <a:latin typeface="Arial" charset="0"/>
                <a:cs typeface="Times New Roman" pitchFamily="18" charset="0"/>
              </a:rPr>
              <a:t> Surveillance fondée sur les indicateurs (SFI)</a:t>
            </a:r>
          </a:p>
          <a:p>
            <a:pPr algn="l">
              <a:lnSpc>
                <a:spcPct val="100000"/>
              </a:lnSpc>
              <a:spcBef>
                <a:spcPct val="0"/>
              </a:spcBef>
              <a:buFontTx/>
              <a:buChar char="•"/>
            </a:pPr>
            <a:r>
              <a:rPr lang="fr-FR" sz="1600" u="none">
                <a:latin typeface="Arial" charset="0"/>
                <a:cs typeface="Times New Roman" pitchFamily="18" charset="0"/>
              </a:rPr>
              <a:t> Surveillance fondée sur les événements (SFE)</a:t>
            </a:r>
          </a:p>
          <a:p>
            <a:pPr algn="l">
              <a:lnSpc>
                <a:spcPct val="100000"/>
              </a:lnSpc>
              <a:spcBef>
                <a:spcPct val="0"/>
              </a:spcBef>
              <a:buFontTx/>
              <a:buChar char="•"/>
            </a:pPr>
            <a:r>
              <a:rPr lang="fr-FR" sz="1600" u="none">
                <a:latin typeface="Arial" charset="0"/>
                <a:cs typeface="Times New Roman" pitchFamily="18" charset="0"/>
              </a:rPr>
              <a:t> Sources de la veille épidémiologique</a:t>
            </a:r>
          </a:p>
          <a:p>
            <a:pPr algn="l">
              <a:lnSpc>
                <a:spcPct val="100000"/>
              </a:lnSpc>
              <a:spcBef>
                <a:spcPct val="0"/>
              </a:spcBef>
              <a:buFontTx/>
              <a:buChar char="•"/>
            </a:pPr>
            <a:endParaRPr lang="it-IT" sz="1600" u="none" dirty="0">
              <a:latin typeface="Arial" charset="0"/>
              <a:cs typeface="Times New Roman" pitchFamily="18" charset="0"/>
            </a:endParaRPr>
          </a:p>
          <a:p>
            <a:pPr algn="l">
              <a:lnSpc>
                <a:spcPct val="100000"/>
              </a:lnSpc>
              <a:spcBef>
                <a:spcPct val="0"/>
              </a:spcBef>
              <a:buFontTx/>
              <a:buChar char="•"/>
            </a:pPr>
            <a:endParaRPr lang="en-GB" sz="1600" u="none" dirty="0">
              <a:latin typeface="Arial"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80195" y="362804"/>
            <a:ext cx="1519968" cy="415498"/>
          </a:xfrm>
          <a:prstGeom prst="rect">
            <a:avLst/>
          </a:prstGeom>
        </p:spPr>
        <p:txBody>
          <a:bodyPr wrap="none">
            <a:spAutoFit/>
          </a:bodyPr>
          <a:lstStyle/>
          <a:p>
            <a:pPr algn="l" eaLnBrk="0" hangingPunct="0">
              <a:lnSpc>
                <a:spcPct val="100000"/>
              </a:lnSpc>
              <a:spcBef>
                <a:spcPct val="0"/>
              </a:spcBef>
            </a:pPr>
            <a:r>
              <a:rPr lang="fr-FR" sz="2100" b="1" u="none">
                <a:solidFill>
                  <a:srgbClr val="4D4D4D"/>
                </a:solidFill>
                <a:latin typeface="Arial" charset="0"/>
              </a:rPr>
              <a:t>EPIPULSE</a:t>
            </a:r>
          </a:p>
        </p:txBody>
      </p:sp>
      <p:pic>
        <p:nvPicPr>
          <p:cNvPr id="4" name="Picture 3"/>
          <p:cNvPicPr>
            <a:picLocks noChangeAspect="1"/>
          </p:cNvPicPr>
          <p:nvPr/>
        </p:nvPicPr>
        <p:blipFill>
          <a:blip r:embed="rId3"/>
          <a:stretch>
            <a:fillRect/>
          </a:stretch>
        </p:blipFill>
        <p:spPr>
          <a:xfrm>
            <a:off x="828675" y="1596398"/>
            <a:ext cx="9072042" cy="4285656"/>
          </a:xfrm>
          <a:prstGeom prst="rect">
            <a:avLst/>
          </a:prstGeom>
        </p:spPr>
      </p:pic>
      <p:sp>
        <p:nvSpPr>
          <p:cNvPr id="6" name="Rectangle 5"/>
          <p:cNvSpPr/>
          <p:nvPr/>
        </p:nvSpPr>
        <p:spPr bwMode="auto">
          <a:xfrm>
            <a:off x="907805" y="1596398"/>
            <a:ext cx="8992912" cy="1190764"/>
          </a:xfrm>
          <a:prstGeom prst="rect">
            <a:avLst/>
          </a:prstGeom>
          <a:noFill/>
          <a:ln w="28575">
            <a:solidFill>
              <a:srgbClr val="FFC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
        <p:nvSpPr>
          <p:cNvPr id="7" name="Rectangle 6"/>
          <p:cNvSpPr/>
          <p:nvPr/>
        </p:nvSpPr>
        <p:spPr bwMode="auto">
          <a:xfrm>
            <a:off x="888023" y="2787163"/>
            <a:ext cx="9032477" cy="1424353"/>
          </a:xfrm>
          <a:prstGeom prst="rect">
            <a:avLst/>
          </a:prstGeom>
          <a:noFill/>
          <a:ln w="28575" cap="flat" cmpd="sng" algn="ctr">
            <a:solidFill>
              <a:srgbClr val="CC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
        <p:nvSpPr>
          <p:cNvPr id="8" name="Rectangle 7"/>
          <p:cNvSpPr/>
          <p:nvPr/>
        </p:nvSpPr>
        <p:spPr bwMode="auto">
          <a:xfrm>
            <a:off x="878132" y="4211515"/>
            <a:ext cx="9032477" cy="1811216"/>
          </a:xfrm>
          <a:prstGeom prst="rect">
            <a:avLst/>
          </a:prstGeom>
          <a:noFill/>
          <a:ln w="28575" cap="flat" cmpd="sng" algn="ctr">
            <a:solidFill>
              <a:srgbClr val="8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Tree>
    <p:extLst>
      <p:ext uri="{BB962C8B-B14F-4D97-AF65-F5344CB8AC3E}">
        <p14:creationId xmlns:p14="http://schemas.microsoft.com/office/powerpoint/2010/main" val="2999819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5190" y="278650"/>
            <a:ext cx="1519968" cy="415498"/>
          </a:xfrm>
          <a:prstGeom prst="rect">
            <a:avLst/>
          </a:prstGeom>
        </p:spPr>
        <p:txBody>
          <a:bodyPr wrap="none">
            <a:spAutoFit/>
          </a:bodyPr>
          <a:lstStyle/>
          <a:p>
            <a:pPr algn="l" fontAlgn="auto">
              <a:lnSpc>
                <a:spcPct val="100000"/>
              </a:lnSpc>
              <a:spcBef>
                <a:spcPts val="0"/>
              </a:spcBef>
              <a:spcAft>
                <a:spcPts val="0"/>
              </a:spcAft>
            </a:pPr>
            <a:r>
              <a:rPr lang="fr-FR" sz="2100" b="1" u="none">
                <a:solidFill>
                  <a:srgbClr val="4D4D4D"/>
                </a:solidFill>
                <a:latin typeface="Tahoma"/>
              </a:rPr>
              <a:t>EPIPULSE</a:t>
            </a:r>
          </a:p>
        </p:txBody>
      </p:sp>
      <p:pic>
        <p:nvPicPr>
          <p:cNvPr id="5" name="Picture 4"/>
          <p:cNvPicPr>
            <a:picLocks noChangeAspect="1"/>
          </p:cNvPicPr>
          <p:nvPr/>
        </p:nvPicPr>
        <p:blipFill>
          <a:blip r:embed="rId3"/>
          <a:stretch>
            <a:fillRect/>
          </a:stretch>
        </p:blipFill>
        <p:spPr>
          <a:xfrm>
            <a:off x="916951" y="1535014"/>
            <a:ext cx="9055725" cy="2616098"/>
          </a:xfrm>
          <a:prstGeom prst="rect">
            <a:avLst/>
          </a:prstGeom>
        </p:spPr>
      </p:pic>
    </p:spTree>
    <p:extLst>
      <p:ext uri="{BB962C8B-B14F-4D97-AF65-F5344CB8AC3E}">
        <p14:creationId xmlns:p14="http://schemas.microsoft.com/office/powerpoint/2010/main" val="2398899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5169" y="323655"/>
            <a:ext cx="8280921" cy="812530"/>
          </a:xfrm>
          <a:prstGeom prst="rect">
            <a:avLst/>
          </a:prstGeom>
          <a:noFill/>
        </p:spPr>
        <p:txBody>
          <a:bodyPr wrap="square" rtlCol="0">
            <a:spAutoFit/>
          </a:bodyPr>
          <a:lstStyle/>
          <a:p>
            <a:pPr algn="l"/>
            <a:r>
              <a:rPr lang="fr-FR" sz="2600" u="none" spc="-150" dirty="0">
                <a:solidFill>
                  <a:srgbClr val="002060"/>
                </a:solidFill>
                <a:latin typeface="Calibri" pitchFamily="34" charset="0"/>
                <a:ea typeface="+mj-ea"/>
                <a:cs typeface="Calibri" pitchFamily="34" charset="0"/>
              </a:rPr>
              <a:t>Rapid </a:t>
            </a:r>
            <a:r>
              <a:rPr lang="fr-FR" sz="2600" u="none" spc="-150" dirty="0" err="1">
                <a:solidFill>
                  <a:srgbClr val="002060"/>
                </a:solidFill>
                <a:latin typeface="Calibri" pitchFamily="34" charset="0"/>
                <a:ea typeface="+mj-ea"/>
                <a:cs typeface="Calibri" pitchFamily="34" charset="0"/>
              </a:rPr>
              <a:t>Alert</a:t>
            </a:r>
            <a:r>
              <a:rPr lang="fr-FR" sz="2600" u="none" spc="-150" dirty="0">
                <a:solidFill>
                  <a:srgbClr val="002060"/>
                </a:solidFill>
                <a:latin typeface="Calibri" pitchFamily="34" charset="0"/>
                <a:ea typeface="+mj-ea"/>
                <a:cs typeface="Calibri" pitchFamily="34" charset="0"/>
              </a:rPr>
              <a:t> System for Food and </a:t>
            </a:r>
            <a:r>
              <a:rPr lang="fr-FR" sz="2600" u="none" spc="-150" dirty="0" err="1">
                <a:solidFill>
                  <a:srgbClr val="002060"/>
                </a:solidFill>
                <a:latin typeface="Calibri" pitchFamily="34" charset="0"/>
                <a:ea typeface="+mj-ea"/>
                <a:cs typeface="Calibri" pitchFamily="34" charset="0"/>
              </a:rPr>
              <a:t>Feed</a:t>
            </a:r>
            <a:r>
              <a:rPr lang="fr-FR" sz="2600" u="none" spc="-150" dirty="0">
                <a:solidFill>
                  <a:srgbClr val="002060"/>
                </a:solidFill>
                <a:latin typeface="Calibri" pitchFamily="34" charset="0"/>
                <a:ea typeface="+mj-ea"/>
                <a:cs typeface="Calibri" pitchFamily="34" charset="0"/>
              </a:rPr>
              <a:t> (Système d’alerte rapide pour les denrées alimentaires et les aliments pour animaux, RASFF)</a:t>
            </a:r>
          </a:p>
        </p:txBody>
      </p:sp>
      <p:grpSp>
        <p:nvGrpSpPr>
          <p:cNvPr id="5" name="Group 4"/>
          <p:cNvGrpSpPr/>
          <p:nvPr/>
        </p:nvGrpSpPr>
        <p:grpSpPr>
          <a:xfrm>
            <a:off x="225100" y="1829175"/>
            <a:ext cx="10297970" cy="4527818"/>
            <a:chOff x="180095" y="1268760"/>
            <a:chExt cx="10297970" cy="4998223"/>
          </a:xfrm>
        </p:grpSpPr>
        <p:pic>
          <p:nvPicPr>
            <p:cNvPr id="3" name="Picture 2"/>
            <p:cNvPicPr>
              <a:picLocks noChangeAspect="1"/>
            </p:cNvPicPr>
            <p:nvPr/>
          </p:nvPicPr>
          <p:blipFill rotWithShape="1">
            <a:blip r:embed="rId3"/>
            <a:srcRect t="3728"/>
            <a:stretch/>
          </p:blipFill>
          <p:spPr>
            <a:xfrm>
              <a:off x="180095" y="1268760"/>
              <a:ext cx="10297970" cy="4998223"/>
            </a:xfrm>
            <a:prstGeom prst="rect">
              <a:avLst/>
            </a:prstGeom>
          </p:spPr>
        </p:pic>
        <p:sp>
          <p:nvSpPr>
            <p:cNvPr id="4" name="Rectangle 3"/>
            <p:cNvSpPr/>
            <p:nvPr/>
          </p:nvSpPr>
          <p:spPr>
            <a:xfrm flipV="1">
              <a:off x="5715709" y="1358769"/>
              <a:ext cx="1035115" cy="1350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TextBox 6"/>
          <p:cNvSpPr txBox="1"/>
          <p:nvPr/>
        </p:nvSpPr>
        <p:spPr>
          <a:xfrm>
            <a:off x="13813" y="1251847"/>
            <a:ext cx="3735415" cy="461665"/>
          </a:xfrm>
          <a:prstGeom prst="rect">
            <a:avLst/>
          </a:prstGeom>
          <a:noFill/>
        </p:spPr>
        <p:txBody>
          <a:bodyPr wrap="square" rtlCol="0">
            <a:spAutoFit/>
          </a:bodyPr>
          <a:lstStyle/>
          <a:p>
            <a:r>
              <a:rPr lang="fr-FR" dirty="0">
                <a:solidFill>
                  <a:srgbClr val="FF0000"/>
                </a:solidFill>
              </a:rPr>
              <a:t>Pour en savoir plus sur le RASFF: LIEN:  </a:t>
            </a:r>
          </a:p>
          <a:p>
            <a:r>
              <a:rPr lang="fr-FR" dirty="0">
                <a:solidFill>
                  <a:srgbClr val="FF0000"/>
                </a:solidFill>
              </a:rPr>
              <a:t>https://ec.europa.eu/food/safety/rasff_en</a:t>
            </a:r>
          </a:p>
        </p:txBody>
      </p:sp>
    </p:spTree>
    <p:extLst>
      <p:ext uri="{BB962C8B-B14F-4D97-AF65-F5344CB8AC3E}">
        <p14:creationId xmlns:p14="http://schemas.microsoft.com/office/powerpoint/2010/main" val="3242300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1214543"/>
            <a:ext cx="10801350" cy="5049772"/>
            <a:chOff x="0" y="1214543"/>
            <a:chExt cx="10801350" cy="5049772"/>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4543"/>
              <a:ext cx="10801350" cy="5049772"/>
            </a:xfrm>
            <a:prstGeom prst="rect">
              <a:avLst/>
            </a:prstGeom>
          </p:spPr>
        </p:pic>
        <p:sp>
          <p:nvSpPr>
            <p:cNvPr id="3" name="Rectangle 2"/>
            <p:cNvSpPr/>
            <p:nvPr/>
          </p:nvSpPr>
          <p:spPr>
            <a:xfrm>
              <a:off x="8010965" y="1252573"/>
              <a:ext cx="1485165" cy="108359"/>
            </a:xfrm>
            <a:prstGeom prst="rect">
              <a:avLst/>
            </a:prstGeom>
            <a:solidFill>
              <a:srgbClr val="6D78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465697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24</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412862140"/>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683607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25</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962366431"/>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58154" y="1749536"/>
            <a:ext cx="5311622"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5220654" y="2663915"/>
            <a:ext cx="1732693" cy="403135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6953347" y="2888941"/>
            <a:ext cx="1575175" cy="369041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8528522" y="3804208"/>
            <a:ext cx="1911864" cy="277514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8426836" y="2766000"/>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439443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26</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288175830"/>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8194" y="1703483"/>
            <a:ext cx="5311622"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lnSpc>
                <a:spcPct val="150000"/>
              </a:lnSpc>
            </a:pPr>
            <a:endParaRPr lang="fr-FR" u="none" dirty="0">
              <a:solidFill>
                <a:srgbClr val="002060"/>
              </a:solidFill>
              <a:latin typeface="Calibri" panose="020F0502020204030204" pitchFamily="34" charset="0"/>
            </a:endParaRPr>
          </a:p>
        </p:txBody>
      </p:sp>
      <p:sp>
        <p:nvSpPr>
          <p:cNvPr id="10" name="Rectangle 9"/>
          <p:cNvSpPr/>
          <p:nvPr/>
        </p:nvSpPr>
        <p:spPr>
          <a:xfrm>
            <a:off x="5220654" y="2663915"/>
            <a:ext cx="1732693" cy="4031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6953347" y="2888941"/>
            <a:ext cx="1575175" cy="3690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8528522" y="3804208"/>
            <a:ext cx="1911864" cy="2775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8426836" y="2766000"/>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p:cNvSpPr/>
          <p:nvPr/>
        </p:nvSpPr>
        <p:spPr>
          <a:xfrm rot="10800000">
            <a:off x="7375290" y="3139336"/>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15" name="Right Arrow 14"/>
          <p:cNvSpPr/>
          <p:nvPr/>
        </p:nvSpPr>
        <p:spPr>
          <a:xfrm rot="10800000">
            <a:off x="7369684" y="381441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ight Arrow 17"/>
          <p:cNvSpPr/>
          <p:nvPr/>
        </p:nvSpPr>
        <p:spPr>
          <a:xfrm rot="10800000">
            <a:off x="7375290" y="4534490"/>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41018" y="2915111"/>
            <a:ext cx="7286982" cy="2088264"/>
          </a:xfrm>
          <a:prstGeom prst="rect">
            <a:avLst/>
          </a:prstGeom>
          <a:noFill/>
        </p:spPr>
        <p:txBody>
          <a:bodyPr wrap="square" rtlCol="0">
            <a:spAutoFit/>
          </a:bodyPr>
          <a:lstStyle/>
          <a:p>
            <a:pPr lvl="0" algn="r">
              <a:lnSpc>
                <a:spcPct val="150000"/>
              </a:lnSpc>
            </a:pPr>
            <a:r>
              <a:rPr lang="fr-FR" sz="2400" u="none" dirty="0">
                <a:solidFill>
                  <a:srgbClr val="002060"/>
                </a:solidFill>
                <a:latin typeface="Calibri" panose="020F0502020204030204" pitchFamily="34" charset="0"/>
              </a:rPr>
              <a:t>Sites Internet des agences nationales de santé publique</a:t>
            </a:r>
          </a:p>
          <a:p>
            <a:pPr lvl="0" algn="r">
              <a:lnSpc>
                <a:spcPct val="150000"/>
              </a:lnSpc>
            </a:pPr>
            <a:r>
              <a:rPr lang="fr-FR" sz="2400" u="none" dirty="0">
                <a:solidFill>
                  <a:srgbClr val="002060"/>
                </a:solidFill>
                <a:latin typeface="Calibri" panose="020F0502020204030204" pitchFamily="34" charset="0"/>
              </a:rPr>
              <a:t>Sites Internet de l’OMS</a:t>
            </a:r>
          </a:p>
          <a:p>
            <a:pPr lvl="0" algn="r">
              <a:lnSpc>
                <a:spcPct val="150000"/>
              </a:lnSpc>
            </a:pPr>
            <a:r>
              <a:rPr lang="fr-FR" sz="2400" u="none" dirty="0">
                <a:solidFill>
                  <a:srgbClr val="002060"/>
                </a:solidFill>
                <a:latin typeface="Calibri" panose="020F0502020204030204" pitchFamily="34" charset="0"/>
              </a:rPr>
              <a:t>Sites Internet des CDC</a:t>
            </a:r>
          </a:p>
          <a:p>
            <a:endParaRPr lang="en-GB" sz="1100" dirty="0"/>
          </a:p>
        </p:txBody>
      </p:sp>
    </p:spTree>
    <p:extLst>
      <p:ext uri="{BB962C8B-B14F-4D97-AF65-F5344CB8AC3E}">
        <p14:creationId xmlns:p14="http://schemas.microsoft.com/office/powerpoint/2010/main" val="38336076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txBox="1">
            <a:spLocks/>
          </p:cNvSpPr>
          <p:nvPr/>
        </p:nvSpPr>
        <p:spPr>
          <a:xfrm>
            <a:off x="270105" y="188640"/>
            <a:ext cx="2118724" cy="436563"/>
          </a:xfrm>
          <a:prstGeom prst="rect">
            <a:avLst/>
          </a:prstGeom>
        </p:spPr>
        <p:txBody>
          <a:bodyPr/>
          <a:lstStyle>
            <a:lvl1pPr algn="l" rtl="0" eaLnBrk="0" fontAlgn="base" hangingPunct="0">
              <a:lnSpc>
                <a:spcPct val="90000"/>
              </a:lnSpc>
              <a:spcBef>
                <a:spcPct val="0"/>
              </a:spcBef>
              <a:spcAft>
                <a:spcPct val="0"/>
              </a:spcAft>
              <a:defRPr sz="2800" b="1">
                <a:solidFill>
                  <a:srgbClr val="4D4D4D"/>
                </a:solidFill>
                <a:latin typeface="+mj-lt"/>
                <a:ea typeface="+mj-ea"/>
                <a:cs typeface="+mj-cs"/>
              </a:defRPr>
            </a:lvl1pPr>
            <a:lvl2pPr algn="l" rtl="0" eaLnBrk="0" fontAlgn="base" hangingPunct="0">
              <a:lnSpc>
                <a:spcPct val="90000"/>
              </a:lnSpc>
              <a:spcBef>
                <a:spcPct val="0"/>
              </a:spcBef>
              <a:spcAft>
                <a:spcPct val="0"/>
              </a:spcAft>
              <a:defRPr sz="2800" b="1">
                <a:solidFill>
                  <a:srgbClr val="4D4D4D"/>
                </a:solidFill>
                <a:latin typeface="Tahoma" pitchFamily="34" charset="0"/>
              </a:defRPr>
            </a:lvl2pPr>
            <a:lvl3pPr algn="l" rtl="0" eaLnBrk="0" fontAlgn="base" hangingPunct="0">
              <a:lnSpc>
                <a:spcPct val="90000"/>
              </a:lnSpc>
              <a:spcBef>
                <a:spcPct val="0"/>
              </a:spcBef>
              <a:spcAft>
                <a:spcPct val="0"/>
              </a:spcAft>
              <a:defRPr sz="2800" b="1">
                <a:solidFill>
                  <a:srgbClr val="4D4D4D"/>
                </a:solidFill>
                <a:latin typeface="Tahoma" pitchFamily="34" charset="0"/>
              </a:defRPr>
            </a:lvl3pPr>
            <a:lvl4pPr algn="l" rtl="0" eaLnBrk="0" fontAlgn="base" hangingPunct="0">
              <a:lnSpc>
                <a:spcPct val="90000"/>
              </a:lnSpc>
              <a:spcBef>
                <a:spcPct val="0"/>
              </a:spcBef>
              <a:spcAft>
                <a:spcPct val="0"/>
              </a:spcAft>
              <a:defRPr sz="2800" b="1">
                <a:solidFill>
                  <a:srgbClr val="4D4D4D"/>
                </a:solidFill>
                <a:latin typeface="Tahoma" pitchFamily="34" charset="0"/>
              </a:defRPr>
            </a:lvl4pPr>
            <a:lvl5pPr algn="l" rtl="0" eaLnBrk="0" fontAlgn="base" hangingPunct="0">
              <a:lnSpc>
                <a:spcPct val="90000"/>
              </a:lnSpc>
              <a:spcBef>
                <a:spcPct val="0"/>
              </a:spcBef>
              <a:spcAft>
                <a:spcPct val="0"/>
              </a:spcAft>
              <a:defRPr sz="2800" b="1">
                <a:solidFill>
                  <a:srgbClr val="4D4D4D"/>
                </a:solidFill>
                <a:latin typeface="Tahoma" pitchFamily="34" charset="0"/>
              </a:defRPr>
            </a:lvl5pPr>
            <a:lvl6pPr marL="457200" algn="l" rtl="0" eaLnBrk="0" fontAlgn="base" hangingPunct="0">
              <a:lnSpc>
                <a:spcPct val="90000"/>
              </a:lnSpc>
              <a:spcBef>
                <a:spcPct val="0"/>
              </a:spcBef>
              <a:spcAft>
                <a:spcPct val="0"/>
              </a:spcAft>
              <a:defRPr sz="2800" b="1">
                <a:solidFill>
                  <a:srgbClr val="4D4D4D"/>
                </a:solidFill>
                <a:latin typeface="Tahoma" pitchFamily="34" charset="0"/>
              </a:defRPr>
            </a:lvl6pPr>
            <a:lvl7pPr marL="914400" algn="l" rtl="0" eaLnBrk="0" fontAlgn="base" hangingPunct="0">
              <a:lnSpc>
                <a:spcPct val="90000"/>
              </a:lnSpc>
              <a:spcBef>
                <a:spcPct val="0"/>
              </a:spcBef>
              <a:spcAft>
                <a:spcPct val="0"/>
              </a:spcAft>
              <a:defRPr sz="2800" b="1">
                <a:solidFill>
                  <a:srgbClr val="4D4D4D"/>
                </a:solidFill>
                <a:latin typeface="Tahoma" pitchFamily="34" charset="0"/>
              </a:defRPr>
            </a:lvl7pPr>
            <a:lvl8pPr marL="1371600" algn="l" rtl="0" eaLnBrk="0" fontAlgn="base" hangingPunct="0">
              <a:lnSpc>
                <a:spcPct val="90000"/>
              </a:lnSpc>
              <a:spcBef>
                <a:spcPct val="0"/>
              </a:spcBef>
              <a:spcAft>
                <a:spcPct val="0"/>
              </a:spcAft>
              <a:defRPr sz="2800" b="1">
                <a:solidFill>
                  <a:srgbClr val="4D4D4D"/>
                </a:solidFill>
                <a:latin typeface="Tahoma" pitchFamily="34" charset="0"/>
              </a:defRPr>
            </a:lvl8pPr>
            <a:lvl9pPr marL="1828800" algn="l" rtl="0" eaLnBrk="0" fontAlgn="base" hangingPunct="0">
              <a:lnSpc>
                <a:spcPct val="90000"/>
              </a:lnSpc>
              <a:spcBef>
                <a:spcPct val="0"/>
              </a:spcBef>
              <a:spcAft>
                <a:spcPct val="0"/>
              </a:spcAft>
              <a:defRPr sz="2800" b="1">
                <a:solidFill>
                  <a:srgbClr val="4D4D4D"/>
                </a:solidFill>
                <a:latin typeface="Tahoma" pitchFamily="34" charset="0"/>
              </a:defRPr>
            </a:lvl9pPr>
          </a:lstStyle>
          <a:p>
            <a:pPr>
              <a:defRPr/>
            </a:pPr>
            <a:r>
              <a:rPr lang="fr-FR" b="0" u="none">
                <a:solidFill>
                  <a:srgbClr val="002060"/>
                </a:solidFill>
                <a:latin typeface="Calibri" pitchFamily="34" charset="0"/>
                <a:cs typeface="Calibri" pitchFamily="34" charset="0"/>
              </a:rPr>
              <a:t>Sources</a:t>
            </a:r>
          </a:p>
        </p:txBody>
      </p:sp>
      <p:pic>
        <p:nvPicPr>
          <p:cNvPr id="2" name="Picture 1"/>
          <p:cNvPicPr>
            <a:picLocks noChangeAspect="1"/>
          </p:cNvPicPr>
          <p:nvPr/>
        </p:nvPicPr>
        <p:blipFill rotWithShape="1">
          <a:blip r:embed="rId3"/>
          <a:srcRect l="766" t="12065" r="1916"/>
          <a:stretch/>
        </p:blipFill>
        <p:spPr>
          <a:xfrm>
            <a:off x="1755269" y="181926"/>
            <a:ext cx="5985665" cy="5689612"/>
          </a:xfrm>
          <a:prstGeom prst="rect">
            <a:avLst/>
          </a:prstGeom>
          <a:ln w="15875">
            <a:solidFill>
              <a:schemeClr val="tx1">
                <a:lumMod val="50000"/>
                <a:lumOff val="50000"/>
              </a:schemeClr>
            </a:solidFill>
          </a:ln>
        </p:spPr>
      </p:pic>
      <p:sp>
        <p:nvSpPr>
          <p:cNvPr id="3" name="TextBox 2"/>
          <p:cNvSpPr txBox="1"/>
          <p:nvPr/>
        </p:nvSpPr>
        <p:spPr>
          <a:xfrm>
            <a:off x="0" y="734961"/>
            <a:ext cx="1004432" cy="258532"/>
          </a:xfrm>
          <a:prstGeom prst="rect">
            <a:avLst/>
          </a:prstGeom>
          <a:noFill/>
        </p:spPr>
        <p:txBody>
          <a:bodyPr wrap="square" rtlCol="0">
            <a:spAutoFit/>
          </a:bodyPr>
          <a:lstStyle/>
          <a:p>
            <a:r>
              <a:rPr lang="fr-FR"/>
              <a:t>LIENS</a:t>
            </a:r>
          </a:p>
        </p:txBody>
      </p:sp>
      <p:pic>
        <p:nvPicPr>
          <p:cNvPr id="4" name="Picture 3"/>
          <p:cNvPicPr>
            <a:picLocks noChangeAspect="1"/>
          </p:cNvPicPr>
          <p:nvPr/>
        </p:nvPicPr>
        <p:blipFill rotWithShape="1">
          <a:blip r:embed="rId4"/>
          <a:srcRect l="2060" t="10361" r="8549" b="1485"/>
          <a:stretch/>
        </p:blipFill>
        <p:spPr>
          <a:xfrm>
            <a:off x="5658663" y="1223755"/>
            <a:ext cx="5666215" cy="5499230"/>
          </a:xfrm>
          <a:prstGeom prst="rect">
            <a:avLst/>
          </a:prstGeom>
          <a:ln w="22225">
            <a:solidFill>
              <a:schemeClr val="tx1">
                <a:lumMod val="50000"/>
                <a:lumOff val="50000"/>
              </a:schemeClr>
            </a:solidFill>
          </a:ln>
        </p:spPr>
      </p:pic>
      <p:pic>
        <p:nvPicPr>
          <p:cNvPr id="5" name="Picture 4"/>
          <p:cNvPicPr>
            <a:picLocks noChangeAspect="1"/>
          </p:cNvPicPr>
          <p:nvPr/>
        </p:nvPicPr>
        <p:blipFill rotWithShape="1">
          <a:blip r:embed="rId5"/>
          <a:srcRect b="1946"/>
          <a:stretch/>
        </p:blipFill>
        <p:spPr>
          <a:xfrm>
            <a:off x="270105" y="2080327"/>
            <a:ext cx="5456143" cy="4484319"/>
          </a:xfrm>
          <a:prstGeom prst="rect">
            <a:avLst/>
          </a:prstGeom>
          <a:ln w="22225">
            <a:solidFill>
              <a:schemeClr val="tx1">
                <a:lumMod val="50000"/>
                <a:lumOff val="50000"/>
              </a:schemeClr>
            </a:solidFill>
          </a:ln>
        </p:spPr>
      </p:pic>
      <p:pic>
        <p:nvPicPr>
          <p:cNvPr id="6" name="Picture 5"/>
          <p:cNvPicPr>
            <a:picLocks noChangeAspect="1"/>
          </p:cNvPicPr>
          <p:nvPr/>
        </p:nvPicPr>
        <p:blipFill>
          <a:blip r:embed="rId6"/>
          <a:stretch>
            <a:fillRect/>
          </a:stretch>
        </p:blipFill>
        <p:spPr>
          <a:xfrm>
            <a:off x="2655370" y="3034277"/>
            <a:ext cx="6455562" cy="3767878"/>
          </a:xfrm>
          <a:prstGeom prst="rect">
            <a:avLst/>
          </a:prstGeom>
          <a:ln w="22225">
            <a:solidFill>
              <a:schemeClr val="tx1">
                <a:lumMod val="50000"/>
                <a:lumOff val="50000"/>
              </a:schemeClr>
            </a:solidFill>
          </a:ln>
        </p:spPr>
      </p:pic>
    </p:spTree>
    <p:extLst>
      <p:ext uri="{BB962C8B-B14F-4D97-AF65-F5344CB8AC3E}">
        <p14:creationId xmlns:p14="http://schemas.microsoft.com/office/powerpoint/2010/main" val="785490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9198" y="683695"/>
            <a:ext cx="5613555" cy="4372769"/>
          </a:xfrm>
          <a:prstGeom prst="rect">
            <a:avLst/>
          </a:prstGeom>
          <a:ln>
            <a:solidFill>
              <a:schemeClr val="accent5">
                <a:lumMod val="75000"/>
              </a:schemeClr>
            </a:solidFill>
          </a:ln>
        </p:spPr>
      </p:pic>
      <p:pic>
        <p:nvPicPr>
          <p:cNvPr id="4" name="Picture 3"/>
          <p:cNvPicPr>
            <a:picLocks noChangeAspect="1"/>
          </p:cNvPicPr>
          <p:nvPr/>
        </p:nvPicPr>
        <p:blipFill>
          <a:blip r:embed="rId4"/>
          <a:stretch>
            <a:fillRect/>
          </a:stretch>
        </p:blipFill>
        <p:spPr>
          <a:xfrm>
            <a:off x="5310665" y="143635"/>
            <a:ext cx="5289070" cy="4190896"/>
          </a:xfrm>
          <a:prstGeom prst="rect">
            <a:avLst/>
          </a:prstGeom>
          <a:ln>
            <a:solidFill>
              <a:schemeClr val="accent5">
                <a:lumMod val="75000"/>
              </a:schemeClr>
            </a:solidFill>
          </a:ln>
        </p:spPr>
      </p:pic>
      <p:pic>
        <p:nvPicPr>
          <p:cNvPr id="5" name="Picture 4"/>
          <p:cNvPicPr>
            <a:picLocks noChangeAspect="1"/>
          </p:cNvPicPr>
          <p:nvPr/>
        </p:nvPicPr>
        <p:blipFill>
          <a:blip r:embed="rId5"/>
          <a:stretch>
            <a:fillRect/>
          </a:stretch>
        </p:blipFill>
        <p:spPr>
          <a:xfrm>
            <a:off x="2610365" y="2583498"/>
            <a:ext cx="5400600" cy="4183768"/>
          </a:xfrm>
          <a:prstGeom prst="rect">
            <a:avLst/>
          </a:prstGeom>
          <a:ln>
            <a:solidFill>
              <a:schemeClr val="accent5">
                <a:lumMod val="75000"/>
              </a:schemeClr>
            </a:solidFill>
          </a:ln>
        </p:spPr>
      </p:pic>
    </p:spTree>
    <p:extLst>
      <p:ext uri="{BB962C8B-B14F-4D97-AF65-F5344CB8AC3E}">
        <p14:creationId xmlns:p14="http://schemas.microsoft.com/office/powerpoint/2010/main" val="6246631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29</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630517553"/>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82854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280400" y="6356350"/>
            <a:ext cx="2520950" cy="365125"/>
          </a:xfrm>
        </p:spPr>
        <p:txBody>
          <a:bodyPr/>
          <a:lstStyle/>
          <a:p>
            <a:pPr>
              <a:defRPr/>
            </a:pPr>
            <a:fld id="{91C0B14F-DCF9-47AF-A7C1-9E6814DB6D6F}" type="slidenum">
              <a:rPr lang="it-IT" smtClean="0"/>
              <a:pPr>
                <a:defRPr/>
              </a:pPr>
              <a:t>3</a:t>
            </a:fld>
            <a:endParaRPr lang="it-IT"/>
          </a:p>
        </p:txBody>
      </p:sp>
      <p:pic>
        <p:nvPicPr>
          <p:cNvPr id="3" name="Picture 2"/>
          <p:cNvPicPr>
            <a:picLocks noChangeAspect="1"/>
          </p:cNvPicPr>
          <p:nvPr/>
        </p:nvPicPr>
        <p:blipFill rotWithShape="1">
          <a:blip r:embed="rId3"/>
          <a:srcRect l="2158" t="20485" r="19614" b="4505"/>
          <a:stretch/>
        </p:blipFill>
        <p:spPr>
          <a:xfrm>
            <a:off x="18991" y="563169"/>
            <a:ext cx="10606994" cy="6144741"/>
          </a:xfrm>
          <a:prstGeom prst="rect">
            <a:avLst/>
          </a:prstGeom>
        </p:spPr>
      </p:pic>
      <p:sp>
        <p:nvSpPr>
          <p:cNvPr id="4" name="TextBox 3"/>
          <p:cNvSpPr txBox="1"/>
          <p:nvPr/>
        </p:nvSpPr>
        <p:spPr>
          <a:xfrm>
            <a:off x="585140" y="108253"/>
            <a:ext cx="5085565" cy="480131"/>
          </a:xfrm>
          <a:prstGeom prst="rect">
            <a:avLst/>
          </a:prstGeom>
          <a:noFill/>
        </p:spPr>
        <p:txBody>
          <a:bodyPr wrap="square" rtlCol="0">
            <a:spAutoFit/>
          </a:bodyPr>
          <a:lstStyle/>
          <a:p>
            <a:pPr algn="l"/>
            <a:r>
              <a:rPr lang="fr-FR" sz="2800" u="none">
                <a:solidFill>
                  <a:srgbClr val="69AE23"/>
                </a:solidFill>
                <a:latin typeface="+mn-lt"/>
              </a:rPr>
              <a:t>Définition</a:t>
            </a:r>
          </a:p>
        </p:txBody>
      </p:sp>
    </p:spTree>
    <p:extLst>
      <p:ext uri="{BB962C8B-B14F-4D97-AF65-F5344CB8AC3E}">
        <p14:creationId xmlns:p14="http://schemas.microsoft.com/office/powerpoint/2010/main" val="1646790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30</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370748502"/>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75" y="1744724"/>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2520356" y="174472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735490" y="3859472"/>
            <a:ext cx="3375375" cy="2826611"/>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859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ChangeArrowheads="1"/>
          </p:cNvSpPr>
          <p:nvPr/>
        </p:nvSpPr>
        <p:spPr bwMode="auto">
          <a:xfrm>
            <a:off x="1057278" y="88901"/>
            <a:ext cx="7897812" cy="647700"/>
          </a:xfrm>
          <a:prstGeom prst="rect">
            <a:avLst/>
          </a:prstGeom>
          <a:noFill/>
          <a:ln w="9525" algn="ctr">
            <a:noFill/>
            <a:miter lim="800000"/>
            <a:headEnd/>
            <a:tailEnd/>
          </a:ln>
        </p:spPr>
        <p:txBody>
          <a:bodyPr lIns="144000" tIns="144000" rIns="72000" bIns="72000"/>
          <a:lstStyle/>
          <a:p>
            <a:pPr algn="l" fontAlgn="auto">
              <a:lnSpc>
                <a:spcPct val="100000"/>
              </a:lnSpc>
              <a:spcBef>
                <a:spcPts val="0"/>
              </a:spcBef>
              <a:spcAft>
                <a:spcPts val="0"/>
              </a:spcAft>
            </a:pPr>
            <a:r>
              <a:rPr lang="fr-FR" sz="2800" u="none">
                <a:solidFill>
                  <a:srgbClr val="002060"/>
                </a:solidFill>
                <a:latin typeface="Calibri" panose="020F0502020204030204" pitchFamily="34" charset="0"/>
                <a:ea typeface="Arial Unicode MS" pitchFamily="34" charset="-128"/>
                <a:cs typeface="Arial Unicode MS" pitchFamily="34" charset="-128"/>
              </a:rPr>
              <a:t>Agrégateurs de contenu web</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87931" y="3880382"/>
            <a:ext cx="6715125" cy="2283335"/>
          </a:xfrm>
          <a:prstGeom prst="rect">
            <a:avLst/>
          </a:prstGeom>
          <a:noFill/>
          <a:ln w="9525">
            <a:noFill/>
            <a:miter lim="800000"/>
            <a:headEnd/>
            <a:tailEnd/>
          </a:ln>
        </p:spPr>
      </p:pic>
      <p:pic>
        <p:nvPicPr>
          <p:cNvPr id="7" name="Picture 6"/>
          <p:cNvPicPr>
            <a:picLocks noChangeAspect="1"/>
          </p:cNvPicPr>
          <p:nvPr/>
        </p:nvPicPr>
        <p:blipFill rotWithShape="1">
          <a:blip r:embed="rId4"/>
          <a:srcRect l="624" t="13999" r="76251" b="75001"/>
          <a:stretch/>
        </p:blipFill>
        <p:spPr>
          <a:xfrm>
            <a:off x="1107116" y="4260053"/>
            <a:ext cx="1200883" cy="357019"/>
          </a:xfrm>
          <a:prstGeom prst="roundRect">
            <a:avLst/>
          </a:prstGeom>
        </p:spPr>
      </p:pic>
      <p:grpSp>
        <p:nvGrpSpPr>
          <p:cNvPr id="10" name="Group 9"/>
          <p:cNvGrpSpPr/>
          <p:nvPr/>
        </p:nvGrpSpPr>
        <p:grpSpPr>
          <a:xfrm>
            <a:off x="1038445" y="4641056"/>
            <a:ext cx="2133599" cy="316945"/>
            <a:chOff x="-1066799" y="2275630"/>
            <a:chExt cx="2133599" cy="316944"/>
          </a:xfrm>
        </p:grpSpPr>
        <p:pic>
          <p:nvPicPr>
            <p:cNvPr id="8" name="Picture 7"/>
            <p:cNvPicPr>
              <a:picLocks noChangeAspect="1"/>
            </p:cNvPicPr>
            <p:nvPr/>
          </p:nvPicPr>
          <p:blipFill rotWithShape="1">
            <a:blip r:embed="rId5"/>
            <a:srcRect t="8015" r="75146" b="68536"/>
            <a:stretch/>
          </p:blipFill>
          <p:spPr>
            <a:xfrm>
              <a:off x="-1066799" y="2275630"/>
              <a:ext cx="1523999" cy="315170"/>
            </a:xfrm>
            <a:prstGeom prst="rect">
              <a:avLst/>
            </a:prstGeom>
          </p:spPr>
        </p:pic>
        <p:sp>
          <p:nvSpPr>
            <p:cNvPr id="4" name="TextBox 3"/>
            <p:cNvSpPr txBox="1"/>
            <p:nvPr/>
          </p:nvSpPr>
          <p:spPr>
            <a:xfrm>
              <a:off x="319592" y="2284798"/>
              <a:ext cx="747208" cy="307776"/>
            </a:xfrm>
            <a:prstGeom prst="rect">
              <a:avLst/>
            </a:prstGeom>
            <a:noFill/>
          </p:spPr>
          <p:txBody>
            <a:bodyPr wrap="square" rtlCol="0">
              <a:spAutoFit/>
            </a:bodyPr>
            <a:lstStyle/>
            <a:p>
              <a:pPr algn="l" fontAlgn="auto">
                <a:lnSpc>
                  <a:spcPct val="100000"/>
                </a:lnSpc>
                <a:spcBef>
                  <a:spcPts val="0"/>
                </a:spcBef>
                <a:spcAft>
                  <a:spcPts val="0"/>
                </a:spcAft>
              </a:pPr>
              <a:r>
                <a:rPr lang="fr-FR" sz="1400" b="1" u="none">
                  <a:solidFill>
                    <a:srgbClr val="002060"/>
                  </a:solidFill>
                  <a:latin typeface="Calibri" panose="020F0502020204030204" pitchFamily="34" charset="0"/>
                </a:rPr>
                <a:t>GPHIN</a:t>
              </a:r>
            </a:p>
          </p:txBody>
        </p:sp>
      </p:grpSp>
      <p:pic>
        <p:nvPicPr>
          <p:cNvPr id="13" name="Picture 12"/>
          <p:cNvPicPr>
            <a:picLocks noChangeAspect="1"/>
          </p:cNvPicPr>
          <p:nvPr/>
        </p:nvPicPr>
        <p:blipFill rotWithShape="1">
          <a:blip r:embed="rId6"/>
          <a:srcRect t="8755" r="76545" b="80107"/>
          <a:stretch/>
        </p:blipFill>
        <p:spPr>
          <a:xfrm>
            <a:off x="1096361" y="5261409"/>
            <a:ext cx="1088153" cy="349764"/>
          </a:xfrm>
          <a:prstGeom prst="rect">
            <a:avLst/>
          </a:prstGeom>
        </p:spPr>
      </p:pic>
      <p:pic>
        <p:nvPicPr>
          <p:cNvPr id="14" name="Picture 13"/>
          <p:cNvPicPr>
            <a:picLocks noChangeAspect="1"/>
          </p:cNvPicPr>
          <p:nvPr/>
        </p:nvPicPr>
        <p:blipFill rotWithShape="1">
          <a:blip r:embed="rId7"/>
          <a:srcRect l="1251" t="86301" r="75375" b="5999"/>
          <a:stretch/>
        </p:blipFill>
        <p:spPr>
          <a:xfrm>
            <a:off x="1087657" y="5707854"/>
            <a:ext cx="1523999" cy="313765"/>
          </a:xfrm>
          <a:prstGeom prst="rect">
            <a:avLst/>
          </a:prstGeom>
        </p:spPr>
      </p:pic>
      <p:cxnSp>
        <p:nvCxnSpPr>
          <p:cNvPr id="12" name="Straight Connector 11"/>
          <p:cNvCxnSpPr/>
          <p:nvPr/>
        </p:nvCxnSpPr>
        <p:spPr bwMode="auto">
          <a:xfrm>
            <a:off x="729957" y="5098250"/>
            <a:ext cx="9448800" cy="0"/>
          </a:xfrm>
          <a:prstGeom prst="line">
            <a:avLst/>
          </a:prstGeom>
          <a:solidFill>
            <a:schemeClr val="accent1"/>
          </a:solidFill>
          <a:ln w="22225" cap="flat" cmpd="sng" algn="ctr">
            <a:solidFill>
              <a:schemeClr val="accent5">
                <a:lumMod val="75000"/>
              </a:schemeClr>
            </a:solidFill>
            <a:prstDash val="solid"/>
            <a:round/>
            <a:headEnd type="none" w="med" len="med"/>
            <a:tailEnd type="none" w="med" len="med"/>
          </a:ln>
          <a:effectLst/>
        </p:spPr>
      </p:cxnSp>
      <p:sp>
        <p:nvSpPr>
          <p:cNvPr id="2" name="TextBox 1"/>
          <p:cNvSpPr txBox="1"/>
          <p:nvPr/>
        </p:nvSpPr>
        <p:spPr>
          <a:xfrm>
            <a:off x="1786048" y="1494136"/>
            <a:ext cx="8217008" cy="923330"/>
          </a:xfrm>
          <a:prstGeom prst="rect">
            <a:avLst/>
          </a:prstGeom>
          <a:noFill/>
        </p:spPr>
        <p:txBody>
          <a:bodyPr wrap="square" rtlCol="0">
            <a:spAutoFit/>
          </a:bodyPr>
          <a:lstStyle/>
          <a:p>
            <a:pPr algn="l"/>
            <a:r>
              <a:rPr lang="fr-FR" sz="2000" u="none"/>
              <a:t>«Les agrégateurs de contenu web sont des outils qui parcourent de grandes quantités de contenu en ligne. Il s’agit d’applications sophistiquées capables de collecter, sélectionner et classer des informations en ligne à des fins de santé publique»</a:t>
            </a:r>
          </a:p>
        </p:txBody>
      </p:sp>
      <p:sp>
        <p:nvSpPr>
          <p:cNvPr id="3" name="TextBox 2"/>
          <p:cNvSpPr txBox="1"/>
          <p:nvPr/>
        </p:nvSpPr>
        <p:spPr>
          <a:xfrm>
            <a:off x="405120" y="1161538"/>
            <a:ext cx="1272059" cy="369332"/>
          </a:xfrm>
          <a:prstGeom prst="rect">
            <a:avLst/>
          </a:prstGeom>
          <a:noFill/>
        </p:spPr>
        <p:txBody>
          <a:bodyPr wrap="square" rtlCol="0">
            <a:spAutoFit/>
          </a:bodyPr>
          <a:lstStyle/>
          <a:p>
            <a:r>
              <a:rPr lang="fr-FR" sz="2000" u="none">
                <a:solidFill>
                  <a:schemeClr val="accent6">
                    <a:lumMod val="75000"/>
                  </a:schemeClr>
                </a:solidFill>
                <a:latin typeface="+mj-lt"/>
              </a:rPr>
              <a:t>Définition</a:t>
            </a:r>
          </a:p>
        </p:txBody>
      </p:sp>
      <p:sp>
        <p:nvSpPr>
          <p:cNvPr id="6" name="TextBox 5"/>
          <p:cNvSpPr txBox="1"/>
          <p:nvPr/>
        </p:nvSpPr>
        <p:spPr>
          <a:xfrm>
            <a:off x="419019" y="3158971"/>
            <a:ext cx="9759737" cy="300082"/>
          </a:xfrm>
          <a:prstGeom prst="rect">
            <a:avLst/>
          </a:prstGeom>
          <a:noFill/>
        </p:spPr>
        <p:txBody>
          <a:bodyPr wrap="square" rtlCol="0">
            <a:spAutoFit/>
          </a:bodyPr>
          <a:lstStyle/>
          <a:p>
            <a:pPr algn="l"/>
            <a:r>
              <a:rPr lang="fr-FR" sz="1500" u="none" dirty="0"/>
              <a:t>Il existe deux types d’agrégateurs de contenu web: les systèmes avec modération et les systèmes automatiques.  </a:t>
            </a:r>
          </a:p>
        </p:txBody>
      </p:sp>
      <p:sp>
        <p:nvSpPr>
          <p:cNvPr id="9" name="TextBox 8">
            <a:extLst>
              <a:ext uri="{FF2B5EF4-FFF2-40B4-BE49-F238E27FC236}">
                <a16:creationId xmlns:a16="http://schemas.microsoft.com/office/drawing/2014/main" id="{D46EE567-B441-4980-AA7D-561FD7D63774}"/>
              </a:ext>
            </a:extLst>
          </p:cNvPr>
          <p:cNvSpPr txBox="1"/>
          <p:nvPr/>
        </p:nvSpPr>
        <p:spPr>
          <a:xfrm>
            <a:off x="6574438" y="3880381"/>
            <a:ext cx="1571542" cy="258532"/>
          </a:xfrm>
          <a:prstGeom prst="rect">
            <a:avLst/>
          </a:prstGeom>
          <a:noFill/>
        </p:spPr>
        <p:txBody>
          <a:bodyPr wrap="square" rtlCol="0">
            <a:spAutoFit/>
          </a:bodyPr>
          <a:lstStyle/>
          <a:p>
            <a:r>
              <a:rPr lang="fr-FR" b="1" u="none">
                <a:solidFill>
                  <a:schemeClr val="bg1"/>
                </a:solidFill>
                <a:latin typeface="+mj-lt"/>
              </a:rPr>
              <a:t>Avantages</a:t>
            </a:r>
          </a:p>
        </p:txBody>
      </p:sp>
      <p:sp>
        <p:nvSpPr>
          <p:cNvPr id="15" name="TextBox 14">
            <a:extLst>
              <a:ext uri="{FF2B5EF4-FFF2-40B4-BE49-F238E27FC236}">
                <a16:creationId xmlns:a16="http://schemas.microsoft.com/office/drawing/2014/main" id="{796CB405-D389-4C2F-ABBF-743FE3A26E02}"/>
              </a:ext>
            </a:extLst>
          </p:cNvPr>
          <p:cNvSpPr txBox="1"/>
          <p:nvPr/>
        </p:nvSpPr>
        <p:spPr>
          <a:xfrm>
            <a:off x="8288747" y="3903518"/>
            <a:ext cx="1571542" cy="258532"/>
          </a:xfrm>
          <a:prstGeom prst="rect">
            <a:avLst/>
          </a:prstGeom>
          <a:noFill/>
        </p:spPr>
        <p:txBody>
          <a:bodyPr wrap="square" rtlCol="0">
            <a:spAutoFit/>
          </a:bodyPr>
          <a:lstStyle/>
          <a:p>
            <a:r>
              <a:rPr lang="fr-FR" b="1" u="none">
                <a:solidFill>
                  <a:schemeClr val="bg1"/>
                </a:solidFill>
                <a:latin typeface="+mj-lt"/>
              </a:rPr>
              <a:t>Inconvénients</a:t>
            </a:r>
          </a:p>
        </p:txBody>
      </p:sp>
      <p:sp>
        <p:nvSpPr>
          <p:cNvPr id="11" name="TextBox 10">
            <a:extLst>
              <a:ext uri="{FF2B5EF4-FFF2-40B4-BE49-F238E27FC236}">
                <a16:creationId xmlns:a16="http://schemas.microsoft.com/office/drawing/2014/main" id="{78FACD60-74B2-463A-B413-15BA8EEE9A03}"/>
              </a:ext>
            </a:extLst>
          </p:cNvPr>
          <p:cNvSpPr txBox="1"/>
          <p:nvPr/>
        </p:nvSpPr>
        <p:spPr>
          <a:xfrm>
            <a:off x="4061579" y="4260052"/>
            <a:ext cx="2284202" cy="655564"/>
          </a:xfrm>
          <a:prstGeom prst="rect">
            <a:avLst/>
          </a:prstGeom>
          <a:noFill/>
        </p:spPr>
        <p:txBody>
          <a:bodyPr wrap="square" rtlCol="0">
            <a:spAutoFit/>
          </a:bodyPr>
          <a:lstStyle/>
          <a:p>
            <a:pPr algn="l"/>
            <a:r>
              <a:rPr lang="fr-FR" sz="1400" u="none">
                <a:solidFill>
                  <a:srgbClr val="69AE27"/>
                </a:solidFill>
                <a:latin typeface="+mj-lt"/>
              </a:rPr>
              <a:t>Systèmes avec modération</a:t>
            </a:r>
          </a:p>
          <a:p>
            <a:pPr algn="l"/>
            <a:r>
              <a:rPr lang="fr-FR" u="none">
                <a:latin typeface="+mj-lt"/>
              </a:rPr>
              <a:t>s’appuient sur la modération humaine pour trier et classer les informations</a:t>
            </a:r>
          </a:p>
        </p:txBody>
      </p:sp>
      <p:sp>
        <p:nvSpPr>
          <p:cNvPr id="17" name="TextBox 16">
            <a:extLst>
              <a:ext uri="{FF2B5EF4-FFF2-40B4-BE49-F238E27FC236}">
                <a16:creationId xmlns:a16="http://schemas.microsoft.com/office/drawing/2014/main" id="{C1A3AB84-78C8-4BF5-8F09-C38E8324B9B1}"/>
              </a:ext>
            </a:extLst>
          </p:cNvPr>
          <p:cNvSpPr txBox="1"/>
          <p:nvPr/>
        </p:nvSpPr>
        <p:spPr>
          <a:xfrm>
            <a:off x="4061579" y="5260341"/>
            <a:ext cx="2284202" cy="821763"/>
          </a:xfrm>
          <a:prstGeom prst="rect">
            <a:avLst/>
          </a:prstGeom>
          <a:noFill/>
        </p:spPr>
        <p:txBody>
          <a:bodyPr wrap="square" rtlCol="0">
            <a:spAutoFit/>
          </a:bodyPr>
          <a:lstStyle/>
          <a:p>
            <a:pPr algn="l"/>
            <a:r>
              <a:rPr lang="fr-FR" sz="1400" u="none">
                <a:solidFill>
                  <a:srgbClr val="69AE27"/>
                </a:solidFill>
                <a:latin typeface="+mj-lt"/>
              </a:rPr>
              <a:t>Systèmes automatiques</a:t>
            </a:r>
          </a:p>
          <a:p>
            <a:pPr algn="l"/>
            <a:r>
              <a:rPr lang="fr-FR" u="none">
                <a:latin typeface="+mj-lt"/>
              </a:rPr>
              <a:t>collectent, trient et classent les informations avec pas ou peu d’intervention humaine</a:t>
            </a:r>
          </a:p>
        </p:txBody>
      </p:sp>
      <p:sp>
        <p:nvSpPr>
          <p:cNvPr id="18" name="TextBox 17">
            <a:extLst>
              <a:ext uri="{FF2B5EF4-FFF2-40B4-BE49-F238E27FC236}">
                <a16:creationId xmlns:a16="http://schemas.microsoft.com/office/drawing/2014/main" id="{080C8E82-12E5-4BDB-8744-C5FE108BA4C8}"/>
              </a:ext>
            </a:extLst>
          </p:cNvPr>
          <p:cNvSpPr txBox="1"/>
          <p:nvPr/>
        </p:nvSpPr>
        <p:spPr>
          <a:xfrm>
            <a:off x="6574438" y="4322441"/>
            <a:ext cx="1481532" cy="701731"/>
          </a:xfrm>
          <a:prstGeom prst="rect">
            <a:avLst/>
          </a:prstGeom>
          <a:noFill/>
        </p:spPr>
        <p:txBody>
          <a:bodyPr wrap="square" rtlCol="0">
            <a:spAutoFit/>
          </a:bodyPr>
          <a:lstStyle/>
          <a:p>
            <a:pPr algn="l"/>
            <a:r>
              <a:rPr lang="fr-FR" sz="1100" u="none" dirty="0">
                <a:latin typeface="+mj-lt"/>
              </a:rPr>
              <a:t>les analystes réduisent la redondance et le taux de faux positifs</a:t>
            </a:r>
          </a:p>
        </p:txBody>
      </p:sp>
      <p:sp>
        <p:nvSpPr>
          <p:cNvPr id="19" name="TextBox 18">
            <a:extLst>
              <a:ext uri="{FF2B5EF4-FFF2-40B4-BE49-F238E27FC236}">
                <a16:creationId xmlns:a16="http://schemas.microsoft.com/office/drawing/2014/main" id="{58A3EEFC-61DD-4B3B-929B-2DB8532A4532}"/>
              </a:ext>
            </a:extLst>
          </p:cNvPr>
          <p:cNvSpPr txBox="1"/>
          <p:nvPr/>
        </p:nvSpPr>
        <p:spPr>
          <a:xfrm>
            <a:off x="8378757" y="4322441"/>
            <a:ext cx="1481532" cy="424732"/>
          </a:xfrm>
          <a:prstGeom prst="rect">
            <a:avLst/>
          </a:prstGeom>
          <a:noFill/>
        </p:spPr>
        <p:txBody>
          <a:bodyPr wrap="square" rtlCol="0">
            <a:spAutoFit/>
          </a:bodyPr>
          <a:lstStyle/>
          <a:p>
            <a:pPr algn="l"/>
            <a:r>
              <a:rPr lang="fr-FR" u="none">
                <a:latin typeface="+mj-lt"/>
              </a:rPr>
              <a:t>temps de retard, biais de sélection humaine</a:t>
            </a:r>
          </a:p>
        </p:txBody>
      </p:sp>
      <p:sp>
        <p:nvSpPr>
          <p:cNvPr id="20" name="TextBox 19">
            <a:extLst>
              <a:ext uri="{FF2B5EF4-FFF2-40B4-BE49-F238E27FC236}">
                <a16:creationId xmlns:a16="http://schemas.microsoft.com/office/drawing/2014/main" id="{2FE9AD2D-3DEE-4A7F-8124-F3F3EF3444E5}"/>
              </a:ext>
            </a:extLst>
          </p:cNvPr>
          <p:cNvSpPr txBox="1"/>
          <p:nvPr/>
        </p:nvSpPr>
        <p:spPr>
          <a:xfrm>
            <a:off x="8378757" y="5435850"/>
            <a:ext cx="1481532" cy="424732"/>
          </a:xfrm>
          <a:prstGeom prst="rect">
            <a:avLst/>
          </a:prstGeom>
          <a:noFill/>
        </p:spPr>
        <p:txBody>
          <a:bodyPr wrap="square" rtlCol="0">
            <a:spAutoFit/>
          </a:bodyPr>
          <a:lstStyle/>
          <a:p>
            <a:pPr algn="l"/>
            <a:r>
              <a:rPr lang="fr-FR" u="none">
                <a:latin typeface="+mj-lt"/>
              </a:rPr>
              <a:t>taux de faux positifs, doublons</a:t>
            </a:r>
          </a:p>
        </p:txBody>
      </p:sp>
      <p:sp>
        <p:nvSpPr>
          <p:cNvPr id="21" name="TextBox 20">
            <a:extLst>
              <a:ext uri="{FF2B5EF4-FFF2-40B4-BE49-F238E27FC236}">
                <a16:creationId xmlns:a16="http://schemas.microsoft.com/office/drawing/2014/main" id="{00497405-FFAA-4FA8-9A32-E42E773F4E6A}"/>
              </a:ext>
            </a:extLst>
          </p:cNvPr>
          <p:cNvSpPr txBox="1"/>
          <p:nvPr/>
        </p:nvSpPr>
        <p:spPr>
          <a:xfrm>
            <a:off x="6574438" y="5435850"/>
            <a:ext cx="1481532" cy="424732"/>
          </a:xfrm>
          <a:prstGeom prst="rect">
            <a:avLst/>
          </a:prstGeom>
          <a:noFill/>
        </p:spPr>
        <p:txBody>
          <a:bodyPr wrap="square" rtlCol="0">
            <a:spAutoFit/>
          </a:bodyPr>
          <a:lstStyle/>
          <a:p>
            <a:pPr algn="l"/>
            <a:r>
              <a:rPr lang="fr-FR" u="none" dirty="0">
                <a:latin typeface="+mj-lt"/>
              </a:rPr>
              <a:t>informations pratiquement en temps réel</a:t>
            </a:r>
          </a:p>
        </p:txBody>
      </p:sp>
    </p:spTree>
    <p:extLst>
      <p:ext uri="{BB962C8B-B14F-4D97-AF65-F5344CB8AC3E}">
        <p14:creationId xmlns:p14="http://schemas.microsoft.com/office/powerpoint/2010/main" val="25865691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srcRect l="18254" t="9007" r="19731"/>
          <a:stretch/>
        </p:blipFill>
        <p:spPr>
          <a:xfrm>
            <a:off x="135090" y="1591151"/>
            <a:ext cx="6221226" cy="498819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Rectangle 8"/>
          <p:cNvSpPr/>
          <p:nvPr/>
        </p:nvSpPr>
        <p:spPr>
          <a:xfrm>
            <a:off x="1104449" y="98630"/>
            <a:ext cx="7567449" cy="523220"/>
          </a:xfrm>
          <a:prstGeom prst="rect">
            <a:avLst/>
          </a:prstGeom>
        </p:spPr>
        <p:txBody>
          <a:bodyPr wrap="square">
            <a:spAutoFit/>
          </a:bodyPr>
          <a:lstStyle/>
          <a:p>
            <a:pPr algn="l" fontAlgn="auto">
              <a:lnSpc>
                <a:spcPct val="100000"/>
              </a:lnSpc>
              <a:spcBef>
                <a:spcPts val="0"/>
              </a:spcBef>
              <a:spcAft>
                <a:spcPts val="0"/>
              </a:spcAft>
            </a:pPr>
            <a:r>
              <a:rPr lang="fr-FR" sz="2800" u="none">
                <a:solidFill>
                  <a:srgbClr val="002060"/>
                </a:solidFill>
                <a:latin typeface="Calibri" pitchFamily="34" charset="0"/>
                <a:ea typeface="Arial Unicode MS" pitchFamily="34" charset="-128"/>
                <a:cs typeface="Calibri" pitchFamily="34" charset="0"/>
              </a:rPr>
              <a:t>Agrégateurs de contenu web</a:t>
            </a:r>
          </a:p>
        </p:txBody>
      </p:sp>
      <p:grpSp>
        <p:nvGrpSpPr>
          <p:cNvPr id="13" name="Group 12"/>
          <p:cNvGrpSpPr/>
          <p:nvPr/>
        </p:nvGrpSpPr>
        <p:grpSpPr>
          <a:xfrm>
            <a:off x="1845280" y="679334"/>
            <a:ext cx="9676076" cy="5733445"/>
            <a:chOff x="1615391" y="1387345"/>
            <a:chExt cx="9605063" cy="5819095"/>
          </a:xfrm>
        </p:grpSpPr>
        <p:pic>
          <p:nvPicPr>
            <p:cNvPr id="14" name="Picture 13"/>
            <p:cNvPicPr>
              <a:picLocks noChangeAspect="1"/>
            </p:cNvPicPr>
            <p:nvPr/>
          </p:nvPicPr>
          <p:blipFill>
            <a:blip r:embed="rId4"/>
            <a:stretch>
              <a:fillRect/>
            </a:stretch>
          </p:blipFill>
          <p:spPr>
            <a:xfrm>
              <a:off x="1615391" y="2617970"/>
              <a:ext cx="9605063" cy="45884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Rectangle 14"/>
            <p:cNvSpPr/>
            <p:nvPr/>
          </p:nvSpPr>
          <p:spPr>
            <a:xfrm>
              <a:off x="9647575" y="1387345"/>
              <a:ext cx="855095" cy="270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4340" y="1712492"/>
            <a:ext cx="7566885" cy="47255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2" name="Picture 11"/>
          <p:cNvPicPr>
            <a:picLocks noChangeAspect="1"/>
          </p:cNvPicPr>
          <p:nvPr/>
        </p:nvPicPr>
        <p:blipFill rotWithShape="1">
          <a:blip r:embed="rId6"/>
          <a:srcRect t="8664"/>
          <a:stretch/>
        </p:blipFill>
        <p:spPr>
          <a:xfrm>
            <a:off x="4216046" y="1673805"/>
            <a:ext cx="7620344" cy="471109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6" name="Picture 15"/>
          <p:cNvPicPr>
            <a:picLocks noChangeAspect="1"/>
          </p:cNvPicPr>
          <p:nvPr/>
        </p:nvPicPr>
        <p:blipFill rotWithShape="1">
          <a:blip r:embed="rId7"/>
          <a:srcRect l="625" t="13000" r="17500" b="6000"/>
          <a:stretch/>
        </p:blipFill>
        <p:spPr>
          <a:xfrm>
            <a:off x="5671120" y="1690209"/>
            <a:ext cx="7470415" cy="461911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0855" y="1493785"/>
            <a:ext cx="5608627" cy="47887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24834080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8254" t="9007" r="19731"/>
          <a:stretch/>
        </p:blipFill>
        <p:spPr>
          <a:xfrm>
            <a:off x="630145" y="323655"/>
            <a:ext cx="7802032" cy="6255695"/>
          </a:xfrm>
          <a:prstGeom prst="rect">
            <a:avLst/>
          </a:prstGeom>
        </p:spPr>
      </p:pic>
      <p:sp>
        <p:nvSpPr>
          <p:cNvPr id="5" name="Rectangle 4"/>
          <p:cNvSpPr/>
          <p:nvPr/>
        </p:nvSpPr>
        <p:spPr>
          <a:xfrm>
            <a:off x="630145" y="3239041"/>
            <a:ext cx="7802032" cy="405045"/>
          </a:xfrm>
          <a:prstGeom prst="rect">
            <a:avLst/>
          </a:prstGeom>
          <a:noFill/>
          <a:ln w="635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8435296" y="1507427"/>
            <a:ext cx="2425535" cy="584775"/>
          </a:xfrm>
          <a:prstGeom prst="rect">
            <a:avLst/>
          </a:prstGeom>
        </p:spPr>
        <p:txBody>
          <a:bodyPr wrap="square">
            <a:spAutoFit/>
          </a:bodyPr>
          <a:lstStyle/>
          <a:p>
            <a:r>
              <a:rPr lang="fr-FR" sz="1600" u="none">
                <a:solidFill>
                  <a:srgbClr val="FF0000"/>
                </a:solidFill>
              </a:rPr>
              <a:t>LIEN: </a:t>
            </a:r>
          </a:p>
          <a:p>
            <a:r>
              <a:rPr lang="fr-FR" sz="1600" u="none">
                <a:solidFill>
                  <a:srgbClr val="FF0000"/>
                </a:solidFill>
              </a:rPr>
              <a:t>https://promedmail.org/</a:t>
            </a:r>
          </a:p>
        </p:txBody>
      </p:sp>
    </p:spTree>
    <p:extLst>
      <p:ext uri="{BB962C8B-B14F-4D97-AF65-F5344CB8AC3E}">
        <p14:creationId xmlns:p14="http://schemas.microsoft.com/office/powerpoint/2010/main" val="34182365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25100" y="76201"/>
            <a:ext cx="8285216" cy="6781799"/>
            <a:chOff x="1389018" y="76201"/>
            <a:chExt cx="8285216" cy="6781799"/>
          </a:xfrm>
        </p:grpSpPr>
        <p:pic>
          <p:nvPicPr>
            <p:cNvPr id="3" name="Picture 2"/>
            <p:cNvPicPr>
              <a:picLocks noChangeAspect="1"/>
            </p:cNvPicPr>
            <p:nvPr/>
          </p:nvPicPr>
          <p:blipFill rotWithShape="1">
            <a:blip r:embed="rId3"/>
            <a:srcRect t="6333" b="-1"/>
            <a:stretch/>
          </p:blipFill>
          <p:spPr>
            <a:xfrm>
              <a:off x="1389018" y="1676400"/>
              <a:ext cx="7923984" cy="5181600"/>
            </a:xfrm>
            <a:prstGeom prst="rect">
              <a:avLst/>
            </a:prstGeom>
          </p:spPr>
        </p:pic>
        <p:pic>
          <p:nvPicPr>
            <p:cNvPr id="4" name="Picture 3"/>
            <p:cNvPicPr>
              <a:picLocks noChangeAspect="1"/>
            </p:cNvPicPr>
            <p:nvPr/>
          </p:nvPicPr>
          <p:blipFill rotWithShape="1">
            <a:blip r:embed="rId4"/>
            <a:srcRect t="11461"/>
            <a:stretch/>
          </p:blipFill>
          <p:spPr>
            <a:xfrm>
              <a:off x="1602387" y="76201"/>
              <a:ext cx="8071847" cy="1680884"/>
            </a:xfrm>
            <a:prstGeom prst="rect">
              <a:avLst/>
            </a:prstGeom>
          </p:spPr>
        </p:pic>
      </p:grpSp>
    </p:spTree>
    <p:extLst>
      <p:ext uri="{BB962C8B-B14F-4D97-AF65-F5344CB8AC3E}">
        <p14:creationId xmlns:p14="http://schemas.microsoft.com/office/powerpoint/2010/main" val="17333496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567265" y="-76200"/>
            <a:ext cx="9144000" cy="6934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pic>
        <p:nvPicPr>
          <p:cNvPr id="9" name="Picture 8"/>
          <p:cNvPicPr>
            <a:picLocks noChangeAspect="1"/>
          </p:cNvPicPr>
          <p:nvPr/>
        </p:nvPicPr>
        <p:blipFill>
          <a:blip r:embed="rId3"/>
          <a:stretch>
            <a:fillRect/>
          </a:stretch>
        </p:blipFill>
        <p:spPr>
          <a:xfrm>
            <a:off x="1534434" y="228601"/>
            <a:ext cx="9091420" cy="5434268"/>
          </a:xfrm>
          <a:prstGeom prst="rect">
            <a:avLst/>
          </a:prstGeom>
        </p:spPr>
      </p:pic>
      <p:pic>
        <p:nvPicPr>
          <p:cNvPr id="4" name="Picture 3"/>
          <p:cNvPicPr>
            <a:picLocks noChangeAspect="1"/>
          </p:cNvPicPr>
          <p:nvPr/>
        </p:nvPicPr>
        <p:blipFill>
          <a:blip r:embed="rId4"/>
          <a:stretch>
            <a:fillRect/>
          </a:stretch>
        </p:blipFill>
        <p:spPr>
          <a:xfrm>
            <a:off x="5453467" y="4674383"/>
            <a:ext cx="3205163" cy="2183619"/>
          </a:xfrm>
          <a:prstGeom prst="rect">
            <a:avLst/>
          </a:prstGeom>
        </p:spPr>
      </p:pic>
      <p:pic>
        <p:nvPicPr>
          <p:cNvPr id="5" name="Picture 4"/>
          <p:cNvPicPr>
            <a:picLocks noChangeAspect="1"/>
          </p:cNvPicPr>
          <p:nvPr/>
        </p:nvPicPr>
        <p:blipFill>
          <a:blip r:embed="rId5"/>
          <a:stretch>
            <a:fillRect/>
          </a:stretch>
        </p:blipFill>
        <p:spPr>
          <a:xfrm>
            <a:off x="1599352" y="4156927"/>
            <a:ext cx="2836191" cy="2103508"/>
          </a:xfrm>
          <a:prstGeom prst="rect">
            <a:avLst/>
          </a:prstGeom>
        </p:spPr>
      </p:pic>
      <p:sp>
        <p:nvSpPr>
          <p:cNvPr id="3" name="Rectangle 2"/>
          <p:cNvSpPr/>
          <p:nvPr/>
        </p:nvSpPr>
        <p:spPr>
          <a:xfrm>
            <a:off x="0" y="937036"/>
            <a:ext cx="1419379" cy="1255728"/>
          </a:xfrm>
          <a:prstGeom prst="rect">
            <a:avLst/>
          </a:prstGeom>
        </p:spPr>
        <p:txBody>
          <a:bodyPr wrap="square">
            <a:spAutoFit/>
          </a:bodyPr>
          <a:lstStyle/>
          <a:p>
            <a:r>
              <a:rPr lang="fr-FR" sz="1400" u="none">
                <a:solidFill>
                  <a:srgbClr val="FF0000"/>
                </a:solidFill>
              </a:rPr>
              <a:t>LIEN: http://medisys.newsbrief.eu/medisys/homeedition/en/home.html</a:t>
            </a:r>
          </a:p>
        </p:txBody>
      </p:sp>
    </p:spTree>
    <p:extLst>
      <p:ext uri="{BB962C8B-B14F-4D97-AF65-F5344CB8AC3E}">
        <p14:creationId xmlns:p14="http://schemas.microsoft.com/office/powerpoint/2010/main" val="24178293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251" t="86301" r="75375" b="5999"/>
          <a:stretch/>
        </p:blipFill>
        <p:spPr>
          <a:xfrm>
            <a:off x="4050525" y="420325"/>
            <a:ext cx="2590800" cy="533400"/>
          </a:xfrm>
          <a:prstGeom prst="rect">
            <a:avLst/>
          </a:prstGeom>
        </p:spPr>
      </p:pic>
      <p:sp>
        <p:nvSpPr>
          <p:cNvPr id="4" name="Rectangle 3"/>
          <p:cNvSpPr/>
          <p:nvPr/>
        </p:nvSpPr>
        <p:spPr>
          <a:xfrm>
            <a:off x="120940" y="60326"/>
            <a:ext cx="3119495" cy="584775"/>
          </a:xfrm>
          <a:prstGeom prst="rect">
            <a:avLst/>
          </a:prstGeom>
        </p:spPr>
        <p:txBody>
          <a:bodyPr wrap="square">
            <a:spAutoFit/>
          </a:bodyPr>
          <a:lstStyle/>
          <a:p>
            <a:r>
              <a:rPr lang="fr-FR" sz="1600" u="none">
                <a:solidFill>
                  <a:srgbClr val="FF0000"/>
                </a:solidFill>
              </a:rPr>
              <a:t>LIEN: </a:t>
            </a:r>
          </a:p>
          <a:p>
            <a:r>
              <a:rPr lang="fr-FR" sz="1600" u="none">
                <a:solidFill>
                  <a:srgbClr val="FF0000"/>
                </a:solidFill>
              </a:rPr>
              <a:t>https://www.healthmap.org/en/</a:t>
            </a:r>
          </a:p>
        </p:txBody>
      </p:sp>
      <p:pic>
        <p:nvPicPr>
          <p:cNvPr id="6" name="Picture 5"/>
          <p:cNvPicPr>
            <a:picLocks noChangeAspect="1"/>
          </p:cNvPicPr>
          <p:nvPr/>
        </p:nvPicPr>
        <p:blipFill rotWithShape="1">
          <a:blip r:embed="rId4"/>
          <a:srcRect l="882" t="14554" r="17140" b="6697"/>
          <a:stretch/>
        </p:blipFill>
        <p:spPr>
          <a:xfrm>
            <a:off x="135165" y="953725"/>
            <a:ext cx="10666185" cy="5760641"/>
          </a:xfrm>
          <a:prstGeom prst="rect">
            <a:avLst/>
          </a:prstGeom>
        </p:spPr>
      </p:pic>
    </p:spTree>
    <p:extLst>
      <p:ext uri="{BB962C8B-B14F-4D97-AF65-F5344CB8AC3E}">
        <p14:creationId xmlns:p14="http://schemas.microsoft.com/office/powerpoint/2010/main" val="3745277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28675"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pic>
        <p:nvPicPr>
          <p:cNvPr id="4" name="Picture 3"/>
          <p:cNvPicPr>
            <a:picLocks noChangeAspect="1"/>
          </p:cNvPicPr>
          <p:nvPr/>
        </p:nvPicPr>
        <p:blipFill rotWithShape="1">
          <a:blip r:embed="rId3"/>
          <a:srcRect l="1251" t="86301" r="75375" b="5999"/>
          <a:stretch/>
        </p:blipFill>
        <p:spPr>
          <a:xfrm>
            <a:off x="4029075" y="0"/>
            <a:ext cx="2590800" cy="533400"/>
          </a:xfrm>
          <a:prstGeom prst="rect">
            <a:avLst/>
          </a:prstGeom>
        </p:spPr>
      </p:pic>
      <p:pic>
        <p:nvPicPr>
          <p:cNvPr id="5" name="Picture 4"/>
          <p:cNvPicPr>
            <a:picLocks noChangeAspect="1"/>
          </p:cNvPicPr>
          <p:nvPr/>
        </p:nvPicPr>
        <p:blipFill>
          <a:blip r:embed="rId4"/>
          <a:stretch>
            <a:fillRect/>
          </a:stretch>
        </p:blipFill>
        <p:spPr>
          <a:xfrm>
            <a:off x="1025482" y="569121"/>
            <a:ext cx="8750388" cy="6253163"/>
          </a:xfrm>
          <a:prstGeom prst="rect">
            <a:avLst/>
          </a:prstGeom>
        </p:spPr>
      </p:pic>
    </p:spTree>
    <p:extLst>
      <p:ext uri="{BB962C8B-B14F-4D97-AF65-F5344CB8AC3E}">
        <p14:creationId xmlns:p14="http://schemas.microsoft.com/office/powerpoint/2010/main" val="9947667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05220" y="-6846"/>
            <a:ext cx="9154235" cy="7086601"/>
            <a:chOff x="-1" y="0"/>
            <a:chExt cx="9154234" cy="7086601"/>
          </a:xfrm>
        </p:grpSpPr>
        <p:pic>
          <p:nvPicPr>
            <p:cNvPr id="2" name="Picture 1"/>
            <p:cNvPicPr>
              <a:picLocks noChangeAspect="1"/>
            </p:cNvPicPr>
            <p:nvPr/>
          </p:nvPicPr>
          <p:blipFill rotWithShape="1">
            <a:blip r:embed="rId3"/>
            <a:srcRect l="598" t="11567" r="27501" b="53001"/>
            <a:stretch/>
          </p:blipFill>
          <p:spPr>
            <a:xfrm>
              <a:off x="0" y="0"/>
              <a:ext cx="9154233" cy="2819400"/>
            </a:xfrm>
            <a:prstGeom prst="rect">
              <a:avLst/>
            </a:prstGeom>
          </p:spPr>
        </p:pic>
        <p:pic>
          <p:nvPicPr>
            <p:cNvPr id="3" name="Picture 2"/>
            <p:cNvPicPr>
              <a:picLocks noChangeAspect="1"/>
            </p:cNvPicPr>
            <p:nvPr/>
          </p:nvPicPr>
          <p:blipFill rotWithShape="1">
            <a:blip r:embed="rId4"/>
            <a:srcRect r="1812" b="9742"/>
            <a:stretch/>
          </p:blipFill>
          <p:spPr>
            <a:xfrm>
              <a:off x="-1" y="2667001"/>
              <a:ext cx="9144001" cy="4419600"/>
            </a:xfrm>
            <a:prstGeom prst="rect">
              <a:avLst/>
            </a:prstGeom>
          </p:spPr>
        </p:pic>
      </p:grpSp>
      <p:sp>
        <p:nvSpPr>
          <p:cNvPr id="5" name="Rectangle 4"/>
          <p:cNvSpPr/>
          <p:nvPr/>
        </p:nvSpPr>
        <p:spPr>
          <a:xfrm>
            <a:off x="0" y="368660"/>
            <a:ext cx="1675513" cy="1249573"/>
          </a:xfrm>
          <a:prstGeom prst="rect">
            <a:avLst/>
          </a:prstGeom>
        </p:spPr>
        <p:txBody>
          <a:bodyPr wrap="square">
            <a:spAutoFit/>
          </a:bodyPr>
          <a:lstStyle/>
          <a:p>
            <a:r>
              <a:rPr lang="fr-FR" sz="1600" u="none" dirty="0">
                <a:solidFill>
                  <a:srgbClr val="FF0000"/>
                </a:solidFill>
              </a:rPr>
              <a:t>LIEN: </a:t>
            </a:r>
          </a:p>
          <a:p>
            <a:r>
              <a:rPr lang="fr-FR" sz="1600" u="none" dirty="0">
                <a:solidFill>
                  <a:srgbClr val="FF0000"/>
                </a:solidFill>
              </a:rPr>
              <a:t>https://flutrackers.com/forum/search?searchid=3532387</a:t>
            </a:r>
          </a:p>
        </p:txBody>
      </p:sp>
    </p:spTree>
    <p:extLst>
      <p:ext uri="{BB962C8B-B14F-4D97-AF65-F5344CB8AC3E}">
        <p14:creationId xmlns:p14="http://schemas.microsoft.com/office/powerpoint/2010/main" val="17944702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5159" y="413665"/>
            <a:ext cx="8235915" cy="867930"/>
          </a:xfrm>
          <a:prstGeom prst="rect">
            <a:avLst/>
          </a:prstGeom>
          <a:noFill/>
        </p:spPr>
        <p:txBody>
          <a:bodyPr wrap="square" rtlCol="0">
            <a:spAutoFit/>
          </a:bodyPr>
          <a:lstStyle/>
          <a:p>
            <a:pPr algn="l"/>
            <a:r>
              <a:rPr lang="fr-FR" sz="2800" u="none" dirty="0" err="1">
                <a:solidFill>
                  <a:srgbClr val="002060"/>
                </a:solidFill>
                <a:latin typeface="Calibri" pitchFamily="34" charset="0"/>
                <a:ea typeface="+mj-ea"/>
                <a:cs typeface="Calibri" pitchFamily="34" charset="0"/>
              </a:rPr>
              <a:t>Epidemic</a:t>
            </a:r>
            <a:r>
              <a:rPr lang="fr-FR" sz="2800" u="none" dirty="0">
                <a:solidFill>
                  <a:srgbClr val="002060"/>
                </a:solidFill>
                <a:latin typeface="Calibri" pitchFamily="34" charset="0"/>
                <a:ea typeface="+mj-ea"/>
                <a:cs typeface="Calibri" pitchFamily="34" charset="0"/>
              </a:rPr>
              <a:t> Intelligence </a:t>
            </a:r>
            <a:r>
              <a:rPr lang="fr-FR" sz="2800" u="none" dirty="0" err="1">
                <a:solidFill>
                  <a:srgbClr val="002060"/>
                </a:solidFill>
                <a:latin typeface="Calibri" pitchFamily="34" charset="0"/>
                <a:ea typeface="+mj-ea"/>
                <a:cs typeface="Calibri" pitchFamily="34" charset="0"/>
              </a:rPr>
              <a:t>from</a:t>
            </a:r>
            <a:r>
              <a:rPr lang="fr-FR" sz="2800" u="none" dirty="0">
                <a:solidFill>
                  <a:srgbClr val="002060"/>
                </a:solidFill>
                <a:latin typeface="Calibri" pitchFamily="34" charset="0"/>
                <a:ea typeface="+mj-ea"/>
                <a:cs typeface="Calibri" pitchFamily="34" charset="0"/>
              </a:rPr>
              <a:t> Open Sources (EIOS, veille épidémiologique à partir de sources libres d’accès)</a:t>
            </a:r>
          </a:p>
        </p:txBody>
      </p:sp>
      <p:grpSp>
        <p:nvGrpSpPr>
          <p:cNvPr id="5" name="Group 4"/>
          <p:cNvGrpSpPr/>
          <p:nvPr/>
        </p:nvGrpSpPr>
        <p:grpSpPr>
          <a:xfrm>
            <a:off x="-75" y="1761726"/>
            <a:ext cx="10801350" cy="4756997"/>
            <a:chOff x="-75" y="1358770"/>
            <a:chExt cx="10801350" cy="5159953"/>
          </a:xfrm>
        </p:grpSpPr>
        <p:pic>
          <p:nvPicPr>
            <p:cNvPr id="3" name="Picture 2"/>
            <p:cNvPicPr>
              <a:picLocks noChangeAspect="1"/>
            </p:cNvPicPr>
            <p:nvPr/>
          </p:nvPicPr>
          <p:blipFill>
            <a:blip r:embed="rId3"/>
            <a:stretch>
              <a:fillRect/>
            </a:stretch>
          </p:blipFill>
          <p:spPr>
            <a:xfrm>
              <a:off x="-75" y="1358770"/>
              <a:ext cx="10801350" cy="5159953"/>
            </a:xfrm>
            <a:prstGeom prst="rect">
              <a:avLst/>
            </a:prstGeom>
          </p:spPr>
        </p:pic>
        <p:sp>
          <p:nvSpPr>
            <p:cNvPr id="4" name="Rectangle 3"/>
            <p:cNvSpPr/>
            <p:nvPr/>
          </p:nvSpPr>
          <p:spPr>
            <a:xfrm>
              <a:off x="9647575" y="1387345"/>
              <a:ext cx="855095" cy="270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TextBox 5"/>
          <p:cNvSpPr txBox="1"/>
          <p:nvPr/>
        </p:nvSpPr>
        <p:spPr>
          <a:xfrm>
            <a:off x="180095" y="1281595"/>
            <a:ext cx="2205245" cy="424732"/>
          </a:xfrm>
          <a:prstGeom prst="rect">
            <a:avLst/>
          </a:prstGeom>
          <a:noFill/>
        </p:spPr>
        <p:txBody>
          <a:bodyPr wrap="square" rtlCol="0">
            <a:spAutoFit/>
          </a:bodyPr>
          <a:lstStyle/>
          <a:p>
            <a:pPr algn="l"/>
            <a:r>
              <a:rPr lang="fr-FR" u="none" dirty="0">
                <a:solidFill>
                  <a:srgbClr val="FF0000"/>
                </a:solidFill>
              </a:rPr>
              <a:t>Pour en savoir plus sur EIOS: https://www.who.int/eios</a:t>
            </a:r>
          </a:p>
        </p:txBody>
      </p:sp>
    </p:spTree>
    <p:extLst>
      <p:ext uri="{BB962C8B-B14F-4D97-AF65-F5344CB8AC3E}">
        <p14:creationId xmlns:p14="http://schemas.microsoft.com/office/powerpoint/2010/main" val="1280883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019294" y="169733"/>
            <a:ext cx="8145178" cy="492443"/>
          </a:xfrm>
          <a:prstGeom prst="rect">
            <a:avLst/>
          </a:prstGeom>
          <a:noFill/>
          <a:ln w="9525">
            <a:noFill/>
            <a:miter lim="800000"/>
            <a:headEnd/>
            <a:tailEnd/>
          </a:ln>
        </p:spPr>
        <p:txBody>
          <a:bodyPr wrap="none">
            <a:spAutoFit/>
          </a:bodyPr>
          <a:lstStyle/>
          <a:p>
            <a:pPr algn="l" fontAlgn="auto">
              <a:lnSpc>
                <a:spcPct val="100000"/>
              </a:lnSpc>
              <a:spcBef>
                <a:spcPts val="0"/>
              </a:spcBef>
              <a:spcAft>
                <a:spcPts val="0"/>
              </a:spcAft>
            </a:pPr>
            <a:r>
              <a:rPr lang="fr-FR" sz="2600" u="none" dirty="0">
                <a:solidFill>
                  <a:srgbClr val="002060"/>
                </a:solidFill>
                <a:latin typeface="Calibri" pitchFamily="34" charset="0"/>
                <a:cs typeface="Calibri" pitchFamily="34" charset="0"/>
              </a:rPr>
              <a:t>Surveillances fondées sur les indicateurs et les événements</a:t>
            </a:r>
          </a:p>
        </p:txBody>
      </p:sp>
      <p:sp>
        <p:nvSpPr>
          <p:cNvPr id="5" name="Rounded Rectangle 4"/>
          <p:cNvSpPr/>
          <p:nvPr/>
        </p:nvSpPr>
        <p:spPr bwMode="auto">
          <a:xfrm>
            <a:off x="1144318" y="1186406"/>
            <a:ext cx="8481755" cy="1159845"/>
          </a:xfrm>
          <a:prstGeom prst="roundRect">
            <a:avLst>
              <a:gd name="adj" fmla="val 33845"/>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6" name="TextBox 5"/>
          <p:cNvSpPr txBox="1"/>
          <p:nvPr/>
        </p:nvSpPr>
        <p:spPr>
          <a:xfrm>
            <a:off x="3858830" y="1161698"/>
            <a:ext cx="3810000" cy="523220"/>
          </a:xfrm>
          <a:prstGeom prst="rect">
            <a:avLst/>
          </a:prstGeom>
          <a:noFill/>
        </p:spPr>
        <p:txBody>
          <a:bodyPr wrap="square" rtlCol="0">
            <a:spAutoFit/>
          </a:bodyPr>
          <a:lstStyle/>
          <a:p>
            <a:pPr algn="l" fontAlgn="auto">
              <a:lnSpc>
                <a:spcPct val="100000"/>
              </a:lnSpc>
              <a:spcBef>
                <a:spcPts val="0"/>
              </a:spcBef>
              <a:spcAft>
                <a:spcPts val="0"/>
              </a:spcAft>
            </a:pPr>
            <a:r>
              <a:rPr lang="fr-FR" sz="2800" b="1" u="none">
                <a:solidFill>
                  <a:srgbClr val="009999"/>
                </a:solidFill>
                <a:latin typeface="Calibri" panose="020F0502020204030204" pitchFamily="34" charset="0"/>
              </a:rPr>
              <a:t>Veille épidémiologique</a:t>
            </a:r>
          </a:p>
        </p:txBody>
      </p:sp>
      <p:sp>
        <p:nvSpPr>
          <p:cNvPr id="15" name="Rounded Rectangle 14"/>
          <p:cNvSpPr/>
          <p:nvPr/>
        </p:nvSpPr>
        <p:spPr bwMode="auto">
          <a:xfrm>
            <a:off x="5572228" y="2505570"/>
            <a:ext cx="2057400" cy="263628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17" name="Rounded Rectangle 16"/>
          <p:cNvSpPr/>
          <p:nvPr/>
        </p:nvSpPr>
        <p:spPr bwMode="auto">
          <a:xfrm>
            <a:off x="1239806" y="2497056"/>
            <a:ext cx="2057400" cy="2587671"/>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Calibri" panose="020F0502020204030204" pitchFamily="34" charset="0"/>
            </a:endParaRPr>
          </a:p>
        </p:txBody>
      </p:sp>
      <p:sp>
        <p:nvSpPr>
          <p:cNvPr id="24" name="Rounded Rectangle 23"/>
          <p:cNvSpPr/>
          <p:nvPr/>
        </p:nvSpPr>
        <p:spPr bwMode="auto">
          <a:xfrm>
            <a:off x="5456213" y="1693675"/>
            <a:ext cx="4052144" cy="459988"/>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4000"/>
              </a:solidFill>
              <a:latin typeface="Arial" charset="0"/>
            </a:endParaRPr>
          </a:p>
        </p:txBody>
      </p:sp>
      <p:sp>
        <p:nvSpPr>
          <p:cNvPr id="10" name="TextBox 9"/>
          <p:cNvSpPr txBox="1"/>
          <p:nvPr/>
        </p:nvSpPr>
        <p:spPr>
          <a:xfrm>
            <a:off x="5569803" y="1746978"/>
            <a:ext cx="4052144" cy="369332"/>
          </a:xfrm>
          <a:prstGeom prst="rect">
            <a:avLst/>
          </a:prstGeom>
          <a:noFill/>
        </p:spPr>
        <p:txBody>
          <a:bodyPr wrap="square" rtlCol="0">
            <a:spAutoFit/>
          </a:bodyPr>
          <a:lstStyle/>
          <a:p>
            <a:pPr algn="l" fontAlgn="auto">
              <a:lnSpc>
                <a:spcPct val="100000"/>
              </a:lnSpc>
              <a:spcBef>
                <a:spcPts val="0"/>
              </a:spcBef>
              <a:spcAft>
                <a:spcPts val="0"/>
              </a:spcAft>
            </a:pPr>
            <a:r>
              <a:rPr lang="fr-FR" sz="1800" u="none" dirty="0">
                <a:solidFill>
                  <a:srgbClr val="004000"/>
                </a:solidFill>
                <a:latin typeface="Calibri" panose="020F0502020204030204" pitchFamily="34" charset="0"/>
              </a:rPr>
              <a:t>Surveillance fondée sur les événements</a:t>
            </a:r>
          </a:p>
        </p:txBody>
      </p:sp>
      <p:sp>
        <p:nvSpPr>
          <p:cNvPr id="27" name="Rounded Rectangle 26"/>
          <p:cNvSpPr/>
          <p:nvPr/>
        </p:nvSpPr>
        <p:spPr bwMode="auto">
          <a:xfrm>
            <a:off x="1292993" y="1683711"/>
            <a:ext cx="3917897" cy="494659"/>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Arial" charset="0"/>
            </a:endParaRPr>
          </a:p>
        </p:txBody>
      </p:sp>
      <p:sp>
        <p:nvSpPr>
          <p:cNvPr id="26" name="TextBox 25"/>
          <p:cNvSpPr txBox="1"/>
          <p:nvPr/>
        </p:nvSpPr>
        <p:spPr>
          <a:xfrm>
            <a:off x="1400889" y="1767402"/>
            <a:ext cx="3810001" cy="369332"/>
          </a:xfrm>
          <a:prstGeom prst="rect">
            <a:avLst/>
          </a:prstGeom>
          <a:noFill/>
        </p:spPr>
        <p:txBody>
          <a:bodyPr wrap="square" rtlCol="0">
            <a:spAutoFit/>
          </a:bodyPr>
          <a:lstStyle/>
          <a:p>
            <a:pPr algn="l" fontAlgn="auto">
              <a:lnSpc>
                <a:spcPct val="100000"/>
              </a:lnSpc>
              <a:spcBef>
                <a:spcPts val="0"/>
              </a:spcBef>
              <a:spcAft>
                <a:spcPts val="0"/>
              </a:spcAft>
            </a:pPr>
            <a:r>
              <a:rPr lang="fr-FR" sz="1800" u="none" dirty="0">
                <a:solidFill>
                  <a:srgbClr val="002060"/>
                </a:solidFill>
                <a:latin typeface="Calibri" panose="020F0502020204030204" pitchFamily="34" charset="0"/>
              </a:rPr>
              <a:t>Surveillance fondée sur les indicateurs</a:t>
            </a:r>
          </a:p>
        </p:txBody>
      </p:sp>
      <p:sp>
        <p:nvSpPr>
          <p:cNvPr id="31" name="Rounded Rectangle 30"/>
          <p:cNvSpPr/>
          <p:nvPr/>
        </p:nvSpPr>
        <p:spPr bwMode="auto">
          <a:xfrm>
            <a:off x="7652466" y="2505570"/>
            <a:ext cx="2057400" cy="263628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4000"/>
              </a:solidFill>
              <a:latin typeface="Arial" charset="0"/>
            </a:endParaRPr>
          </a:p>
        </p:txBody>
      </p:sp>
      <p:sp>
        <p:nvSpPr>
          <p:cNvPr id="32" name="Rounded Rectangle 31"/>
          <p:cNvSpPr/>
          <p:nvPr/>
        </p:nvSpPr>
        <p:spPr bwMode="auto">
          <a:xfrm>
            <a:off x="5589162" y="4932787"/>
            <a:ext cx="4159340" cy="138312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35" name="Rounded Rectangle 34"/>
          <p:cNvSpPr/>
          <p:nvPr/>
        </p:nvSpPr>
        <p:spPr bwMode="auto">
          <a:xfrm>
            <a:off x="3327792" y="2498479"/>
            <a:ext cx="2057400" cy="2672076"/>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Calibri" panose="020F0502020204030204" pitchFamily="34" charset="0"/>
            </a:endParaRPr>
          </a:p>
        </p:txBody>
      </p:sp>
      <p:sp>
        <p:nvSpPr>
          <p:cNvPr id="36" name="TextBox 35"/>
          <p:cNvSpPr txBox="1"/>
          <p:nvPr/>
        </p:nvSpPr>
        <p:spPr>
          <a:xfrm>
            <a:off x="6127858" y="3200024"/>
            <a:ext cx="1314183" cy="1323439"/>
          </a:xfrm>
          <a:prstGeom prst="rect">
            <a:avLst/>
          </a:prstGeom>
          <a:noFill/>
        </p:spPr>
        <p:txBody>
          <a:bodyPr wrap="square" rtlCol="0">
            <a:spAutoFit/>
          </a:bodyPr>
          <a:lstStyle/>
          <a:p>
            <a:pPr algn="l" fontAlgn="auto">
              <a:lnSpc>
                <a:spcPct val="100000"/>
              </a:lnSpc>
              <a:spcBef>
                <a:spcPts val="0"/>
              </a:spcBef>
              <a:spcAft>
                <a:spcPts val="0"/>
              </a:spcAft>
            </a:pPr>
            <a:r>
              <a:rPr lang="fr-FR" sz="1600" u="none" dirty="0">
                <a:solidFill>
                  <a:srgbClr val="004000"/>
                </a:solidFill>
                <a:latin typeface="Calibri" panose="020F0502020204030204" pitchFamily="34" charset="0"/>
              </a:rPr>
              <a:t>Actif</a:t>
            </a:r>
          </a:p>
          <a:p>
            <a:pPr algn="l" fontAlgn="auto">
              <a:lnSpc>
                <a:spcPct val="100000"/>
              </a:lnSpc>
              <a:spcBef>
                <a:spcPts val="0"/>
              </a:spcBef>
              <a:spcAft>
                <a:spcPts val="0"/>
              </a:spcAft>
            </a:pPr>
            <a:r>
              <a:rPr lang="fr-FR" sz="1600" u="none" dirty="0">
                <a:solidFill>
                  <a:srgbClr val="004000"/>
                </a:solidFill>
                <a:latin typeface="Calibri" panose="020F0502020204030204" pitchFamily="34" charset="0"/>
              </a:rPr>
              <a:t>En temps réel</a:t>
            </a:r>
          </a:p>
          <a:p>
            <a:pPr algn="l" fontAlgn="auto">
              <a:lnSpc>
                <a:spcPct val="100000"/>
              </a:lnSpc>
              <a:spcBef>
                <a:spcPts val="0"/>
              </a:spcBef>
              <a:spcAft>
                <a:spcPts val="0"/>
              </a:spcAft>
            </a:pPr>
            <a:r>
              <a:rPr lang="fr-FR" sz="1600" u="none" dirty="0">
                <a:solidFill>
                  <a:srgbClr val="004000"/>
                </a:solidFill>
                <a:latin typeface="Calibri" panose="020F0502020204030204" pitchFamily="34" charset="0"/>
              </a:rPr>
              <a:t>Flexible</a:t>
            </a:r>
          </a:p>
          <a:p>
            <a:pPr algn="l" fontAlgn="auto">
              <a:lnSpc>
                <a:spcPct val="100000"/>
              </a:lnSpc>
              <a:spcBef>
                <a:spcPts val="0"/>
              </a:spcBef>
              <a:spcAft>
                <a:spcPts val="0"/>
              </a:spcAft>
            </a:pPr>
            <a:r>
              <a:rPr lang="fr-FR" sz="1600" u="none" dirty="0" err="1">
                <a:solidFill>
                  <a:srgbClr val="004000"/>
                </a:solidFill>
                <a:latin typeface="Calibri" panose="020F0502020204030204" pitchFamily="34" charset="0"/>
              </a:rPr>
              <a:t>Ad-hoc</a:t>
            </a:r>
            <a:endParaRPr lang="fr-FR" sz="1600" u="none" dirty="0">
              <a:solidFill>
                <a:srgbClr val="004000"/>
              </a:solidFill>
              <a:latin typeface="Calibri" panose="020F0502020204030204" pitchFamily="34" charset="0"/>
            </a:endParaRPr>
          </a:p>
        </p:txBody>
      </p:sp>
      <p:sp>
        <p:nvSpPr>
          <p:cNvPr id="37" name="TextBox 36"/>
          <p:cNvSpPr txBox="1"/>
          <p:nvPr/>
        </p:nvSpPr>
        <p:spPr>
          <a:xfrm>
            <a:off x="1565541" y="3216203"/>
            <a:ext cx="1663521" cy="1323439"/>
          </a:xfrm>
          <a:prstGeom prst="rect">
            <a:avLst/>
          </a:prstGeom>
          <a:noFill/>
        </p:spPr>
        <p:txBody>
          <a:bodyPr wrap="square" rtlCol="0">
            <a:spAutoFit/>
          </a:bodyPr>
          <a:lstStyle/>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Systématique</a:t>
            </a:r>
          </a:p>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Formel</a:t>
            </a:r>
          </a:p>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Passif</a:t>
            </a:r>
          </a:p>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De routine</a:t>
            </a:r>
          </a:p>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Obligatoire</a:t>
            </a:r>
          </a:p>
        </p:txBody>
      </p:sp>
      <p:sp>
        <p:nvSpPr>
          <p:cNvPr id="38" name="TextBox 37"/>
          <p:cNvSpPr txBox="1"/>
          <p:nvPr/>
        </p:nvSpPr>
        <p:spPr>
          <a:xfrm>
            <a:off x="8013987" y="3196307"/>
            <a:ext cx="1744289" cy="1323439"/>
          </a:xfrm>
          <a:prstGeom prst="rect">
            <a:avLst/>
          </a:prstGeom>
          <a:noFill/>
        </p:spPr>
        <p:txBody>
          <a:bodyPr wrap="square" rtlCol="0">
            <a:spAutoFit/>
          </a:bodyPr>
          <a:lstStyle/>
          <a:p>
            <a:pPr algn="l" fontAlgn="auto">
              <a:lnSpc>
                <a:spcPct val="100000"/>
              </a:lnSpc>
              <a:spcBef>
                <a:spcPts val="0"/>
              </a:spcBef>
              <a:spcAft>
                <a:spcPts val="0"/>
              </a:spcAft>
            </a:pPr>
            <a:r>
              <a:rPr lang="fr-FR" sz="1600" u="none" dirty="0">
                <a:solidFill>
                  <a:schemeClr val="tx2">
                    <a:lumMod val="50000"/>
                  </a:schemeClr>
                </a:solidFill>
                <a:latin typeface="Calibri" panose="020F0502020204030204" pitchFamily="34" charset="0"/>
              </a:rPr>
              <a:t>Illimitées</a:t>
            </a:r>
          </a:p>
          <a:p>
            <a:pPr algn="l" fontAlgn="auto">
              <a:lnSpc>
                <a:spcPct val="100000"/>
              </a:lnSpc>
              <a:spcBef>
                <a:spcPts val="0"/>
              </a:spcBef>
              <a:spcAft>
                <a:spcPts val="0"/>
              </a:spcAft>
            </a:pPr>
            <a:r>
              <a:rPr lang="fr-FR" sz="1600" u="none" dirty="0">
                <a:solidFill>
                  <a:schemeClr val="tx2">
                    <a:lumMod val="50000"/>
                  </a:schemeClr>
                </a:solidFill>
                <a:latin typeface="Calibri" panose="020F0502020204030204" pitchFamily="34" charset="0"/>
              </a:rPr>
              <a:t>Non structurées</a:t>
            </a:r>
          </a:p>
          <a:p>
            <a:pPr algn="l" fontAlgn="auto">
              <a:lnSpc>
                <a:spcPct val="100000"/>
              </a:lnSpc>
              <a:spcBef>
                <a:spcPts val="0"/>
              </a:spcBef>
              <a:spcAft>
                <a:spcPts val="0"/>
              </a:spcAft>
            </a:pPr>
            <a:r>
              <a:rPr lang="fr-FR" sz="1600" u="none" dirty="0">
                <a:solidFill>
                  <a:schemeClr val="tx2">
                    <a:lumMod val="50000"/>
                  </a:schemeClr>
                </a:solidFill>
                <a:latin typeface="Calibri" panose="020F0502020204030204" pitchFamily="34" charset="0"/>
              </a:rPr>
              <a:t>Informelles</a:t>
            </a:r>
          </a:p>
          <a:p>
            <a:pPr algn="l" fontAlgn="auto">
              <a:lnSpc>
                <a:spcPct val="100000"/>
              </a:lnSpc>
              <a:spcBef>
                <a:spcPts val="0"/>
              </a:spcBef>
              <a:spcAft>
                <a:spcPts val="0"/>
              </a:spcAft>
            </a:pPr>
            <a:r>
              <a:rPr lang="fr-FR" sz="1600" u="none" dirty="0">
                <a:solidFill>
                  <a:schemeClr val="tx2">
                    <a:lumMod val="50000"/>
                  </a:schemeClr>
                </a:solidFill>
                <a:latin typeface="Calibri" panose="020F0502020204030204" pitchFamily="34" charset="0"/>
              </a:rPr>
              <a:t>Pas toujours officielles</a:t>
            </a:r>
          </a:p>
        </p:txBody>
      </p:sp>
      <p:sp>
        <p:nvSpPr>
          <p:cNvPr id="39" name="TextBox 38"/>
          <p:cNvSpPr txBox="1"/>
          <p:nvPr/>
        </p:nvSpPr>
        <p:spPr>
          <a:xfrm>
            <a:off x="3790653" y="3202353"/>
            <a:ext cx="1503415" cy="1323439"/>
          </a:xfrm>
          <a:prstGeom prst="rect">
            <a:avLst/>
          </a:prstGeom>
          <a:noFill/>
        </p:spPr>
        <p:txBody>
          <a:bodyPr wrap="square" rtlCol="0">
            <a:spAutoFit/>
          </a:bodyPr>
          <a:lstStyle/>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Structurées</a:t>
            </a:r>
          </a:p>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Prédéfinies</a:t>
            </a:r>
          </a:p>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Formelles</a:t>
            </a:r>
          </a:p>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Officielles</a:t>
            </a:r>
          </a:p>
          <a:p>
            <a:pPr algn="l" fontAlgn="auto">
              <a:lnSpc>
                <a:spcPct val="100000"/>
              </a:lnSpc>
              <a:spcBef>
                <a:spcPts val="0"/>
              </a:spcBef>
              <a:spcAft>
                <a:spcPts val="0"/>
              </a:spcAft>
            </a:pPr>
            <a:r>
              <a:rPr lang="fr-FR" sz="1600" u="none" dirty="0">
                <a:solidFill>
                  <a:srgbClr val="002060"/>
                </a:solidFill>
                <a:latin typeface="Calibri" panose="020F0502020204030204" pitchFamily="34" charset="0"/>
              </a:rPr>
              <a:t>Fiables</a:t>
            </a:r>
          </a:p>
        </p:txBody>
      </p:sp>
      <p:sp>
        <p:nvSpPr>
          <p:cNvPr id="40" name="TextBox 39"/>
          <p:cNvSpPr txBox="1"/>
          <p:nvPr/>
        </p:nvSpPr>
        <p:spPr>
          <a:xfrm>
            <a:off x="5696357" y="5403467"/>
            <a:ext cx="3944955" cy="830997"/>
          </a:xfrm>
          <a:prstGeom prst="rect">
            <a:avLst/>
          </a:prstGeom>
          <a:noFill/>
        </p:spPr>
        <p:txBody>
          <a:bodyPr wrap="square" rtlCol="0">
            <a:spAutoFit/>
          </a:bodyPr>
          <a:lstStyle/>
          <a:p>
            <a:pPr algn="l" fontAlgn="auto">
              <a:lnSpc>
                <a:spcPct val="100000"/>
              </a:lnSpc>
              <a:spcBef>
                <a:spcPts val="0"/>
              </a:spcBef>
              <a:spcAft>
                <a:spcPts val="0"/>
              </a:spcAft>
            </a:pPr>
            <a:r>
              <a:rPr lang="fr-FR" sz="1600" u="none" dirty="0">
                <a:solidFill>
                  <a:srgbClr val="004000"/>
                </a:solidFill>
                <a:latin typeface="Calibri" panose="020F0502020204030204" pitchFamily="34" charset="0"/>
              </a:rPr>
              <a:t>Internet, </a:t>
            </a:r>
            <a:r>
              <a:rPr lang="fr-FR" sz="1600" u="none" dirty="0" err="1">
                <a:solidFill>
                  <a:srgbClr val="004000"/>
                </a:solidFill>
                <a:latin typeface="Calibri" panose="020F0502020204030204" pitchFamily="34" charset="0"/>
              </a:rPr>
              <a:t>médias</a:t>
            </a:r>
            <a:r>
              <a:rPr lang="fr-FR" sz="1600" u="none" dirty="0">
                <a:solidFill>
                  <a:srgbClr val="004000"/>
                </a:solidFill>
                <a:latin typeface="Calibri" panose="020F0502020204030204" pitchFamily="34" charset="0"/>
              </a:rPr>
              <a:t>, blogs, réseaux sociaux</a:t>
            </a:r>
          </a:p>
          <a:p>
            <a:pPr algn="l" fontAlgn="auto">
              <a:lnSpc>
                <a:spcPct val="100000"/>
              </a:lnSpc>
              <a:spcBef>
                <a:spcPts val="0"/>
              </a:spcBef>
              <a:spcAft>
                <a:spcPts val="0"/>
              </a:spcAft>
            </a:pPr>
            <a:r>
              <a:rPr lang="fr-FR" sz="1600" u="none" dirty="0">
                <a:solidFill>
                  <a:srgbClr val="004000"/>
                </a:solidFill>
                <a:latin typeface="Calibri" panose="020F0502020204030204" pitchFamily="34" charset="0"/>
              </a:rPr>
              <a:t>Réseaux communautaires, informels</a:t>
            </a:r>
          </a:p>
          <a:p>
            <a:pPr algn="l" fontAlgn="auto">
              <a:lnSpc>
                <a:spcPct val="100000"/>
              </a:lnSpc>
              <a:spcBef>
                <a:spcPts val="0"/>
              </a:spcBef>
              <a:spcAft>
                <a:spcPts val="0"/>
              </a:spcAft>
            </a:pPr>
            <a:r>
              <a:rPr lang="fr-FR" sz="1600" u="none" dirty="0">
                <a:solidFill>
                  <a:srgbClr val="004000"/>
                </a:solidFill>
                <a:latin typeface="Calibri" panose="020F0502020204030204" pitchFamily="34" charset="0"/>
              </a:rPr>
              <a:t>Sites Internet officiels, ONG...  </a:t>
            </a:r>
          </a:p>
        </p:txBody>
      </p:sp>
      <p:sp>
        <p:nvSpPr>
          <p:cNvPr id="29" name="Rounded Rectangle 28"/>
          <p:cNvSpPr/>
          <p:nvPr/>
        </p:nvSpPr>
        <p:spPr bwMode="auto">
          <a:xfrm>
            <a:off x="1198694" y="4925812"/>
            <a:ext cx="4267200" cy="1483151"/>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Arial" charset="0"/>
            </a:endParaRPr>
          </a:p>
        </p:txBody>
      </p:sp>
      <p:sp>
        <p:nvSpPr>
          <p:cNvPr id="41" name="TextBox 40"/>
          <p:cNvSpPr txBox="1"/>
          <p:nvPr/>
        </p:nvSpPr>
        <p:spPr>
          <a:xfrm>
            <a:off x="1231379" y="5383725"/>
            <a:ext cx="4257229" cy="1077218"/>
          </a:xfrm>
          <a:prstGeom prst="rect">
            <a:avLst/>
          </a:prstGeom>
          <a:noFill/>
        </p:spPr>
        <p:txBody>
          <a:bodyPr wrap="square" rtlCol="0">
            <a:spAutoFit/>
          </a:bodyPr>
          <a:lstStyle/>
          <a:p>
            <a:pPr algn="l" fontAlgn="auto">
              <a:lnSpc>
                <a:spcPct val="100000"/>
              </a:lnSpc>
              <a:spcBef>
                <a:spcPts val="0"/>
              </a:spcBef>
              <a:spcAft>
                <a:spcPts val="0"/>
              </a:spcAft>
            </a:pPr>
            <a:r>
              <a:rPr lang="fr-FR" sz="1600" u="none">
                <a:solidFill>
                  <a:srgbClr val="002060"/>
                </a:solidFill>
                <a:latin typeface="Calibri" panose="020F0502020204030204" pitchFamily="34" charset="0"/>
              </a:rPr>
              <a:t>Surveillance sentinelle, systèmes de surveillance des maladies à déclaration obligatoire, surveillance syndromique, données des laboratoires, données des hôpitaux... </a:t>
            </a:r>
          </a:p>
        </p:txBody>
      </p:sp>
      <p:sp>
        <p:nvSpPr>
          <p:cNvPr id="44" name="Rounded Rectangle 43"/>
          <p:cNvSpPr/>
          <p:nvPr/>
        </p:nvSpPr>
        <p:spPr bwMode="auto">
          <a:xfrm>
            <a:off x="8013987" y="2574197"/>
            <a:ext cx="1547557" cy="529267"/>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fr-FR" sz="1400" u="none" dirty="0">
                <a:solidFill>
                  <a:srgbClr val="004000"/>
                </a:solidFill>
                <a:latin typeface="Calibri" panose="020F0502020204030204" pitchFamily="34" charset="0"/>
              </a:rPr>
              <a:t>Type d’informations</a:t>
            </a:r>
          </a:p>
        </p:txBody>
      </p:sp>
      <p:sp>
        <p:nvSpPr>
          <p:cNvPr id="30" name="Rounded Rectangle 29"/>
          <p:cNvSpPr/>
          <p:nvPr/>
        </p:nvSpPr>
        <p:spPr bwMode="auto">
          <a:xfrm>
            <a:off x="5949507" y="2582205"/>
            <a:ext cx="1321159" cy="329357"/>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fr-FR" sz="1600" u="none" dirty="0">
                <a:solidFill>
                  <a:srgbClr val="004000"/>
                </a:solidFill>
                <a:latin typeface="Calibri" panose="020F0502020204030204" pitchFamily="34" charset="0"/>
              </a:rPr>
              <a:t>Processus</a:t>
            </a:r>
          </a:p>
        </p:txBody>
      </p:sp>
      <p:sp>
        <p:nvSpPr>
          <p:cNvPr id="33" name="Rounded Rectangle 32"/>
          <p:cNvSpPr/>
          <p:nvPr/>
        </p:nvSpPr>
        <p:spPr bwMode="auto">
          <a:xfrm>
            <a:off x="7008256" y="5009204"/>
            <a:ext cx="1321159" cy="329357"/>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fr-FR" sz="1600" u="none">
                <a:solidFill>
                  <a:srgbClr val="004000"/>
                </a:solidFill>
                <a:latin typeface="Calibri" panose="020F0502020204030204" pitchFamily="34" charset="0"/>
              </a:rPr>
              <a:t>Sources</a:t>
            </a:r>
          </a:p>
        </p:txBody>
      </p:sp>
      <p:sp>
        <p:nvSpPr>
          <p:cNvPr id="34" name="Rounded Rectangle 33"/>
          <p:cNvSpPr/>
          <p:nvPr/>
        </p:nvSpPr>
        <p:spPr bwMode="auto">
          <a:xfrm>
            <a:off x="3674023" y="2582204"/>
            <a:ext cx="1503414" cy="536811"/>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fr-FR" sz="1400" u="none" dirty="0">
                <a:solidFill>
                  <a:srgbClr val="002060"/>
                </a:solidFill>
                <a:latin typeface="Calibri" panose="020F0502020204030204" pitchFamily="34" charset="0"/>
              </a:rPr>
              <a:t>Type d’informations</a:t>
            </a:r>
          </a:p>
        </p:txBody>
      </p:sp>
      <p:sp>
        <p:nvSpPr>
          <p:cNvPr id="42" name="Rounded Rectangle 41"/>
          <p:cNvSpPr/>
          <p:nvPr/>
        </p:nvSpPr>
        <p:spPr bwMode="auto">
          <a:xfrm>
            <a:off x="1600054" y="2591722"/>
            <a:ext cx="1321159" cy="329357"/>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fr-FR" sz="1600" u="none">
                <a:solidFill>
                  <a:srgbClr val="002060"/>
                </a:solidFill>
                <a:latin typeface="Calibri" panose="020F0502020204030204" pitchFamily="34" charset="0"/>
              </a:rPr>
              <a:t>Processus</a:t>
            </a:r>
          </a:p>
        </p:txBody>
      </p:sp>
      <p:sp>
        <p:nvSpPr>
          <p:cNvPr id="43" name="Rounded Rectangle 42"/>
          <p:cNvSpPr/>
          <p:nvPr/>
        </p:nvSpPr>
        <p:spPr bwMode="auto">
          <a:xfrm>
            <a:off x="2705854" y="4988638"/>
            <a:ext cx="1321159" cy="329357"/>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fr-FR" sz="1600" u="none">
                <a:solidFill>
                  <a:srgbClr val="002060"/>
                </a:solidFill>
                <a:latin typeface="Calibri" panose="020F0502020204030204" pitchFamily="34" charset="0"/>
              </a:rPr>
              <a:t>Sources</a:t>
            </a:r>
          </a:p>
        </p:txBody>
      </p:sp>
    </p:spTree>
    <p:extLst>
      <p:ext uri="{BB962C8B-B14F-4D97-AF65-F5344CB8AC3E}">
        <p14:creationId xmlns:p14="http://schemas.microsoft.com/office/powerpoint/2010/main" val="6608453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40</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621623924"/>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83359" y="1789729"/>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4" name="Rectangle 13"/>
          <p:cNvSpPr/>
          <p:nvPr/>
        </p:nvSpPr>
        <p:spPr>
          <a:xfrm>
            <a:off x="2520356" y="174472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21" name="Rectangle 20"/>
          <p:cNvSpPr/>
          <p:nvPr/>
        </p:nvSpPr>
        <p:spPr>
          <a:xfrm>
            <a:off x="7065011" y="3858370"/>
            <a:ext cx="3375375" cy="2826611"/>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Tree>
    <p:extLst>
      <p:ext uri="{BB962C8B-B14F-4D97-AF65-F5344CB8AC3E}">
        <p14:creationId xmlns:p14="http://schemas.microsoft.com/office/powerpoint/2010/main" val="11415193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3021" y="258225"/>
            <a:ext cx="8408094" cy="867930"/>
          </a:xfrm>
          <a:noFill/>
        </p:spPr>
        <p:txBody>
          <a:bodyPr wrap="square" rtlCol="0">
            <a:spAutoFit/>
          </a:bodyPr>
          <a:lstStyle/>
          <a:p>
            <a:r>
              <a:rPr lang="fr-FR" b="0" dirty="0">
                <a:solidFill>
                  <a:srgbClr val="002060"/>
                </a:solidFill>
                <a:latin typeface="Calibri" panose="020F0502020204030204" pitchFamily="34" charset="0"/>
                <a:ea typeface="+mn-ea"/>
                <a:cs typeface="+mn-cs"/>
              </a:rPr>
              <a:t>Comment les réseaux sociaux sont-ils manuellement surveillés?</a:t>
            </a:r>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F9E29A8E-A0F1-419A-8E8B-A78BF9C70DE8}" type="slidenum">
              <a:rPr lang="en-GB" smtClean="0"/>
              <a:pPr/>
              <a:t>41</a:t>
            </a:fld>
            <a:endParaRPr lang="en-GB"/>
          </a:p>
        </p:txBody>
      </p:sp>
      <p:pic>
        <p:nvPicPr>
          <p:cNvPr id="7" name="Picture 6"/>
          <p:cNvPicPr>
            <a:picLocks noChangeAspect="1"/>
          </p:cNvPicPr>
          <p:nvPr/>
        </p:nvPicPr>
        <p:blipFill rotWithShape="1">
          <a:blip r:embed="rId3"/>
          <a:srcRect l="6255" b="16898"/>
          <a:stretch/>
        </p:blipFill>
        <p:spPr>
          <a:xfrm>
            <a:off x="6800646" y="3757569"/>
            <a:ext cx="3552767" cy="2388424"/>
          </a:xfrm>
          <a:prstGeom prst="rect">
            <a:avLst/>
          </a:prstGeom>
          <a:ln>
            <a:solidFill>
              <a:schemeClr val="tx1">
                <a:lumMod val="65000"/>
                <a:lumOff val="35000"/>
              </a:schemeClr>
            </a:solidFill>
          </a:ln>
        </p:spPr>
      </p:pic>
      <p:pic>
        <p:nvPicPr>
          <p:cNvPr id="8" name="Picture 7"/>
          <p:cNvPicPr>
            <a:picLocks noChangeAspect="1"/>
          </p:cNvPicPr>
          <p:nvPr/>
        </p:nvPicPr>
        <p:blipFill rotWithShape="1">
          <a:blip r:embed="rId4"/>
          <a:srcRect r="4535" b="23474"/>
          <a:stretch/>
        </p:blipFill>
        <p:spPr>
          <a:xfrm>
            <a:off x="6787308" y="1104175"/>
            <a:ext cx="3566105" cy="2385151"/>
          </a:xfrm>
          <a:prstGeom prst="rect">
            <a:avLst/>
          </a:prstGeom>
          <a:ln>
            <a:solidFill>
              <a:schemeClr val="tx1">
                <a:lumMod val="65000"/>
                <a:lumOff val="35000"/>
              </a:schemeClr>
            </a:solidFill>
          </a:ln>
        </p:spPr>
      </p:pic>
      <p:graphicFrame>
        <p:nvGraphicFramePr>
          <p:cNvPr id="11" name="Diagram 10"/>
          <p:cNvGraphicFramePr/>
          <p:nvPr>
            <p:extLst>
              <p:ext uri="{D42A27DB-BD31-4B8C-83A1-F6EECF244321}">
                <p14:modId xmlns:p14="http://schemas.microsoft.com/office/powerpoint/2010/main" val="4056531465"/>
              </p:ext>
            </p:extLst>
          </p:nvPr>
        </p:nvGraphicFramePr>
        <p:xfrm>
          <a:off x="259772" y="2296750"/>
          <a:ext cx="6517203" cy="360768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Picture 2"/>
          <p:cNvPicPr>
            <a:picLocks noChangeAspect="1"/>
          </p:cNvPicPr>
          <p:nvPr/>
        </p:nvPicPr>
        <p:blipFill>
          <a:blip r:embed="rId10"/>
          <a:stretch>
            <a:fillRect/>
          </a:stretch>
        </p:blipFill>
        <p:spPr>
          <a:xfrm>
            <a:off x="907090" y="1192996"/>
            <a:ext cx="1065287" cy="1065287"/>
          </a:xfrm>
          <a:prstGeom prst="rect">
            <a:avLst/>
          </a:prstGeom>
        </p:spPr>
      </p:pic>
      <p:pic>
        <p:nvPicPr>
          <p:cNvPr id="6" name="Picture 5"/>
          <p:cNvPicPr>
            <a:picLocks noChangeAspect="1"/>
          </p:cNvPicPr>
          <p:nvPr/>
        </p:nvPicPr>
        <p:blipFill>
          <a:blip r:embed="rId11"/>
          <a:stretch>
            <a:fillRect/>
          </a:stretch>
        </p:blipFill>
        <p:spPr>
          <a:xfrm>
            <a:off x="2205320" y="1422721"/>
            <a:ext cx="569864" cy="569864"/>
          </a:xfrm>
          <a:prstGeom prst="rect">
            <a:avLst/>
          </a:prstGeom>
        </p:spPr>
      </p:pic>
    </p:spTree>
    <p:extLst>
      <p:ext uri="{BB962C8B-B14F-4D97-AF65-F5344CB8AC3E}">
        <p14:creationId xmlns:p14="http://schemas.microsoft.com/office/powerpoint/2010/main" val="39599557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4535" b="23474"/>
          <a:stretch/>
        </p:blipFill>
        <p:spPr>
          <a:xfrm>
            <a:off x="5687446" y="413665"/>
            <a:ext cx="5113904" cy="3420380"/>
          </a:xfrm>
          <a:prstGeom prst="roundRect">
            <a:avLst>
              <a:gd name="adj" fmla="val 2071"/>
            </a:avLst>
          </a:prstGeom>
          <a:ln>
            <a:solidFill>
              <a:schemeClr val="tx1">
                <a:lumMod val="65000"/>
                <a:lumOff val="35000"/>
              </a:schemeClr>
            </a:solidFill>
          </a:ln>
        </p:spPr>
      </p:pic>
      <p:pic>
        <p:nvPicPr>
          <p:cNvPr id="2" name="Picture 1"/>
          <p:cNvPicPr>
            <a:picLocks noChangeAspect="1"/>
          </p:cNvPicPr>
          <p:nvPr/>
        </p:nvPicPr>
        <p:blipFill rotWithShape="1">
          <a:blip r:embed="rId4"/>
          <a:srcRect b="49887"/>
          <a:stretch/>
        </p:blipFill>
        <p:spPr>
          <a:xfrm>
            <a:off x="828675" y="0"/>
            <a:ext cx="6946624" cy="5181600"/>
          </a:xfrm>
          <a:prstGeom prst="rect">
            <a:avLst/>
          </a:prstGeom>
          <a:effectLst/>
        </p:spPr>
      </p:pic>
      <p:grpSp>
        <p:nvGrpSpPr>
          <p:cNvPr id="5" name="Group 4"/>
          <p:cNvGrpSpPr/>
          <p:nvPr/>
        </p:nvGrpSpPr>
        <p:grpSpPr>
          <a:xfrm>
            <a:off x="4105279" y="1828804"/>
            <a:ext cx="5799905" cy="4361857"/>
            <a:chOff x="-1828800" y="2286000"/>
            <a:chExt cx="6561905" cy="4742857"/>
          </a:xfrm>
        </p:grpSpPr>
        <p:pic>
          <p:nvPicPr>
            <p:cNvPr id="3" name="Picture 2"/>
            <p:cNvPicPr>
              <a:picLocks noChangeAspect="1"/>
            </p:cNvPicPr>
            <p:nvPr/>
          </p:nvPicPr>
          <p:blipFill>
            <a:blip r:embed="rId5"/>
            <a:stretch>
              <a:fillRect/>
            </a:stretch>
          </p:blipFill>
          <p:spPr>
            <a:xfrm>
              <a:off x="-1828800" y="2286000"/>
              <a:ext cx="6561905" cy="4742857"/>
            </a:xfrm>
            <a:prstGeom prst="rect">
              <a:avLst/>
            </a:prstGeom>
          </p:spPr>
        </p:pic>
        <p:pic>
          <p:nvPicPr>
            <p:cNvPr id="4" name="Picture 3"/>
            <p:cNvPicPr>
              <a:picLocks noChangeAspect="1"/>
            </p:cNvPicPr>
            <p:nvPr/>
          </p:nvPicPr>
          <p:blipFill rotWithShape="1">
            <a:blip r:embed="rId5"/>
            <a:srcRect l="49934" r="39615" b="95180"/>
            <a:stretch/>
          </p:blipFill>
          <p:spPr>
            <a:xfrm>
              <a:off x="1853124" y="2305456"/>
              <a:ext cx="685800" cy="228600"/>
            </a:xfrm>
            <a:prstGeom prst="rect">
              <a:avLst/>
            </a:prstGeom>
          </p:spPr>
        </p:pic>
      </p:grpSp>
      <p:pic>
        <p:nvPicPr>
          <p:cNvPr id="6" name="Picture 5"/>
          <p:cNvPicPr>
            <a:picLocks noChangeAspect="1"/>
          </p:cNvPicPr>
          <p:nvPr/>
        </p:nvPicPr>
        <p:blipFill rotWithShape="1">
          <a:blip r:embed="rId6"/>
          <a:srcRect l="6255" b="16898"/>
          <a:stretch/>
        </p:blipFill>
        <p:spPr>
          <a:xfrm>
            <a:off x="79787" y="4009732"/>
            <a:ext cx="4743470" cy="3188900"/>
          </a:xfrm>
          <a:prstGeom prst="roundRect">
            <a:avLst>
              <a:gd name="adj" fmla="val 2626"/>
            </a:avLst>
          </a:prstGeom>
          <a:ln>
            <a:solidFill>
              <a:schemeClr val="tx1">
                <a:lumMod val="65000"/>
                <a:lumOff val="35000"/>
              </a:schemeClr>
            </a:solidFill>
          </a:ln>
        </p:spPr>
      </p:pic>
    </p:spTree>
    <p:extLst>
      <p:ext uri="{BB962C8B-B14F-4D97-AF65-F5344CB8AC3E}">
        <p14:creationId xmlns:p14="http://schemas.microsoft.com/office/powerpoint/2010/main" val="13935984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43</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936656117"/>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35790" y="1764225"/>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4" name="Rectangle 13"/>
          <p:cNvSpPr/>
          <p:nvPr/>
        </p:nvSpPr>
        <p:spPr>
          <a:xfrm>
            <a:off x="2575532" y="179927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21" name="Rectangle 20"/>
          <p:cNvSpPr/>
          <p:nvPr/>
        </p:nvSpPr>
        <p:spPr>
          <a:xfrm>
            <a:off x="7234283" y="5679250"/>
            <a:ext cx="3071937" cy="87235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Tree>
    <p:extLst>
      <p:ext uri="{BB962C8B-B14F-4D97-AF65-F5344CB8AC3E}">
        <p14:creationId xmlns:p14="http://schemas.microsoft.com/office/powerpoint/2010/main" val="12709292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75250" y="98630"/>
            <a:ext cx="2790310" cy="535531"/>
          </a:xfrm>
          <a:prstGeom prst="rect">
            <a:avLst/>
          </a:prstGeom>
          <a:noFill/>
        </p:spPr>
        <p:txBody>
          <a:bodyPr wrap="square" rtlCol="0">
            <a:spAutoFit/>
          </a:bodyPr>
          <a:lstStyle/>
          <a:p>
            <a:r>
              <a:rPr lang="fr-FR" sz="3200" u="none">
                <a:solidFill>
                  <a:srgbClr val="002060"/>
                </a:solidFill>
              </a:rPr>
              <a:t>epitweetr</a:t>
            </a:r>
          </a:p>
        </p:txBody>
      </p:sp>
      <p:pic>
        <p:nvPicPr>
          <p:cNvPr id="3" name="Picture 2"/>
          <p:cNvPicPr>
            <a:picLocks noChangeAspect="1"/>
          </p:cNvPicPr>
          <p:nvPr/>
        </p:nvPicPr>
        <p:blipFill>
          <a:blip r:embed="rId3"/>
          <a:stretch>
            <a:fillRect/>
          </a:stretch>
        </p:blipFill>
        <p:spPr>
          <a:xfrm>
            <a:off x="90085" y="863715"/>
            <a:ext cx="9181020" cy="5620410"/>
          </a:xfrm>
          <a:prstGeom prst="rect">
            <a:avLst/>
          </a:prstGeom>
        </p:spPr>
      </p:pic>
    </p:spTree>
    <p:extLst>
      <p:ext uri="{BB962C8B-B14F-4D97-AF65-F5344CB8AC3E}">
        <p14:creationId xmlns:p14="http://schemas.microsoft.com/office/powerpoint/2010/main" val="25284059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Conseils pour une détection efficace</a:t>
            </a:r>
          </a:p>
        </p:txBody>
      </p:sp>
      <p:sp>
        <p:nvSpPr>
          <p:cNvPr id="5" name="Slide Number Placeholder 4"/>
          <p:cNvSpPr>
            <a:spLocks noGrp="1"/>
          </p:cNvSpPr>
          <p:nvPr>
            <p:ph type="sldNum" sz="quarter" idx="12"/>
          </p:nvPr>
        </p:nvSpPr>
        <p:spPr/>
        <p:txBody>
          <a:bodyPr/>
          <a:lstStyle/>
          <a:p>
            <a:fld id="{F9E29A8E-A0F1-419A-8E8B-A78BF9C70DE8}" type="slidenum">
              <a:rPr lang="en-GB" smtClean="0"/>
              <a:pPr/>
              <a:t>45</a:t>
            </a:fld>
            <a:endParaRPr lang="en-GB"/>
          </a:p>
        </p:txBody>
      </p:sp>
      <p:sp>
        <p:nvSpPr>
          <p:cNvPr id="6" name="TextBox 5"/>
          <p:cNvSpPr txBox="1"/>
          <p:nvPr/>
        </p:nvSpPr>
        <p:spPr>
          <a:xfrm>
            <a:off x="3915510" y="1441922"/>
            <a:ext cx="5985665" cy="4327338"/>
          </a:xfrm>
          <a:prstGeom prst="rect">
            <a:avLst/>
          </a:prstGeom>
          <a:noFill/>
        </p:spPr>
        <p:txBody>
          <a:bodyPr wrap="square" rtlCol="0">
            <a:spAutoFit/>
          </a:bodyPr>
          <a:lstStyle/>
          <a:p>
            <a:pPr marL="285750" indent="-285750" algn="l">
              <a:buFont typeface="Wingdings" panose="05000000000000000000" pitchFamily="2" charset="2"/>
              <a:buChar char="q"/>
            </a:pPr>
            <a:r>
              <a:rPr lang="fr-FR" sz="1600" u="none">
                <a:solidFill>
                  <a:srgbClr val="002060"/>
                </a:solidFill>
                <a:latin typeface="+mn-lt"/>
              </a:rPr>
              <a:t>Trouver le bon équilibre entre... </a:t>
            </a:r>
          </a:p>
          <a:p>
            <a:pPr algn="l"/>
            <a:endParaRPr lang="fr-FR" sz="1600" u="none" dirty="0">
              <a:solidFill>
                <a:srgbClr val="002060"/>
              </a:solidFill>
              <a:latin typeface="+mn-lt"/>
            </a:endParaRPr>
          </a:p>
          <a:p>
            <a:pPr marL="811213" indent="-182563" algn="l">
              <a:buFont typeface="Wingdings" panose="05000000000000000000" pitchFamily="2" charset="2"/>
              <a:buChar char="ü"/>
            </a:pPr>
            <a:r>
              <a:rPr lang="fr-FR" sz="1600" u="none">
                <a:solidFill>
                  <a:srgbClr val="002060"/>
                </a:solidFill>
                <a:latin typeface="+mn-lt"/>
              </a:rPr>
              <a:t>La réactivité: réduire le délai entre la détection et la diffusion des informations</a:t>
            </a:r>
          </a:p>
          <a:p>
            <a:pPr marL="811213" indent="-182563" algn="l">
              <a:buFont typeface="Wingdings" panose="05000000000000000000" pitchFamily="2" charset="2"/>
              <a:buChar char="q"/>
            </a:pPr>
            <a:endParaRPr lang="fr-FR" sz="1600" u="none" dirty="0">
              <a:solidFill>
                <a:srgbClr val="002060"/>
              </a:solidFill>
              <a:latin typeface="+mn-lt"/>
            </a:endParaRPr>
          </a:p>
          <a:p>
            <a:pPr marL="811213" indent="-182563" algn="l">
              <a:buFont typeface="Wingdings" panose="05000000000000000000" pitchFamily="2" charset="2"/>
              <a:buChar char="ü"/>
            </a:pPr>
            <a:r>
              <a:rPr lang="fr-FR" sz="1600" u="none">
                <a:solidFill>
                  <a:srgbClr val="002060"/>
                </a:solidFill>
                <a:latin typeface="+mn-lt"/>
              </a:rPr>
              <a:t>La sensibilité: ne pas manquer d’alerte</a:t>
            </a:r>
          </a:p>
          <a:p>
            <a:pPr marL="811213" indent="-182563" algn="l">
              <a:buFont typeface="Wingdings" panose="05000000000000000000" pitchFamily="2" charset="2"/>
              <a:buChar char="q"/>
            </a:pPr>
            <a:endParaRPr lang="fr-FR" sz="1600" u="none" dirty="0">
              <a:solidFill>
                <a:srgbClr val="002060"/>
              </a:solidFill>
              <a:latin typeface="+mn-lt"/>
            </a:endParaRPr>
          </a:p>
          <a:p>
            <a:pPr marL="811213" indent="-182563" algn="l">
              <a:buFont typeface="Wingdings" panose="05000000000000000000" pitchFamily="2" charset="2"/>
              <a:buChar char="ü"/>
            </a:pPr>
            <a:r>
              <a:rPr lang="fr-FR" sz="1600" u="none">
                <a:solidFill>
                  <a:srgbClr val="002060"/>
                </a:solidFill>
                <a:latin typeface="+mn-lt"/>
              </a:rPr>
              <a:t>La spécificité: ne pas créer de «fausses» alertes</a:t>
            </a:r>
          </a:p>
          <a:p>
            <a:pPr marL="285750" indent="-285750" algn="l">
              <a:buFont typeface="Wingdings" panose="05000000000000000000" pitchFamily="2" charset="2"/>
              <a:buChar char="q"/>
            </a:pPr>
            <a:endParaRPr lang="fr-FR" sz="1600" u="none" dirty="0">
              <a:solidFill>
                <a:srgbClr val="002060"/>
              </a:solidFill>
              <a:latin typeface="+mn-lt"/>
            </a:endParaRPr>
          </a:p>
          <a:p>
            <a:pPr marL="285750" indent="-285750" algn="l">
              <a:buFont typeface="Wingdings" panose="05000000000000000000" pitchFamily="2" charset="2"/>
              <a:buChar char="q"/>
            </a:pPr>
            <a:r>
              <a:rPr lang="fr-FR" sz="1600" u="none">
                <a:solidFill>
                  <a:srgbClr val="002060"/>
                </a:solidFill>
                <a:latin typeface="+mn-lt"/>
              </a:rPr>
              <a:t>Faire particulièrement attention aux doublons d’alertes </a:t>
            </a:r>
          </a:p>
          <a:p>
            <a:pPr marL="285750" indent="-285750" algn="l">
              <a:buFont typeface="Wingdings" panose="05000000000000000000" pitchFamily="2" charset="2"/>
              <a:buChar char="q"/>
            </a:pPr>
            <a:endParaRPr lang="fr-FR" sz="1600" u="none" dirty="0">
              <a:solidFill>
                <a:srgbClr val="002060"/>
              </a:solidFill>
              <a:latin typeface="+mn-lt"/>
            </a:endParaRPr>
          </a:p>
          <a:p>
            <a:pPr marL="285750" indent="-285750" algn="l">
              <a:buFont typeface="Wingdings" panose="05000000000000000000" pitchFamily="2" charset="2"/>
              <a:buChar char="q"/>
            </a:pPr>
            <a:r>
              <a:rPr lang="fr-FR" sz="1600" u="none">
                <a:solidFill>
                  <a:srgbClr val="002060"/>
                </a:solidFill>
                <a:latin typeface="+mn-lt"/>
              </a:rPr>
              <a:t>Mener les activités de détection dans la langue locale à l’aide de traducteurs automatiques</a:t>
            </a:r>
          </a:p>
          <a:p>
            <a:pPr marL="285750" indent="-285750" algn="l">
              <a:lnSpc>
                <a:spcPct val="200000"/>
              </a:lnSpc>
              <a:buFont typeface="Wingdings" panose="05000000000000000000" pitchFamily="2" charset="2"/>
              <a:buChar char="q"/>
            </a:pPr>
            <a:r>
              <a:rPr lang="fr-FR" sz="1600" u="none">
                <a:solidFill>
                  <a:srgbClr val="002060"/>
                </a:solidFill>
                <a:latin typeface="+mn-lt"/>
              </a:rPr>
              <a:t>Toujours vérifier deux fois la date du rapport</a:t>
            </a:r>
          </a:p>
          <a:p>
            <a:pPr marL="285750" indent="-285750" algn="l">
              <a:lnSpc>
                <a:spcPct val="200000"/>
              </a:lnSpc>
              <a:buFont typeface="Wingdings" panose="05000000000000000000" pitchFamily="2" charset="2"/>
              <a:buChar char="q"/>
            </a:pPr>
            <a:r>
              <a:rPr lang="fr-FR" sz="1600" u="none">
                <a:solidFill>
                  <a:srgbClr val="002060"/>
                </a:solidFill>
                <a:latin typeface="+mn-lt"/>
              </a:rPr>
              <a:t>Avec l’expérience, la détection devient plus efficace</a:t>
            </a:r>
          </a:p>
        </p:txBody>
      </p:sp>
      <p:pic>
        <p:nvPicPr>
          <p:cNvPr id="7" name="Picture 6"/>
          <p:cNvPicPr>
            <a:picLocks noChangeAspect="1"/>
          </p:cNvPicPr>
          <p:nvPr/>
        </p:nvPicPr>
        <p:blipFill>
          <a:blip r:embed="rId3"/>
          <a:stretch>
            <a:fillRect/>
          </a:stretch>
        </p:blipFill>
        <p:spPr>
          <a:xfrm>
            <a:off x="495130" y="2868438"/>
            <a:ext cx="2893653" cy="3806231"/>
          </a:xfrm>
          <a:prstGeom prst="rect">
            <a:avLst/>
          </a:prstGeom>
        </p:spPr>
      </p:pic>
      <p:pic>
        <p:nvPicPr>
          <p:cNvPr id="8" name="Picture 2" descr="http://images.clipartpanda.com/reminder-clipart-important-post-it-m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750" y="1176612"/>
            <a:ext cx="2847975" cy="2028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1800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fr-FR" sz="3600" u="none"/>
              <a:t>Testez votre compréhension</a:t>
            </a:r>
          </a:p>
        </p:txBody>
      </p:sp>
      <p:sp>
        <p:nvSpPr>
          <p:cNvPr id="5" name="TextBox 4"/>
          <p:cNvSpPr txBox="1"/>
          <p:nvPr/>
        </p:nvSpPr>
        <p:spPr>
          <a:xfrm>
            <a:off x="270105" y="1313765"/>
            <a:ext cx="10171130" cy="3964162"/>
          </a:xfrm>
          <a:prstGeom prst="rect">
            <a:avLst/>
          </a:prstGeom>
          <a:noFill/>
        </p:spPr>
        <p:txBody>
          <a:bodyPr wrap="square" rtlCol="0">
            <a:spAutoFit/>
          </a:bodyPr>
          <a:lstStyle/>
          <a:p>
            <a:r>
              <a:rPr lang="fr-FR" sz="1800" u="none"/>
              <a:t>Quelles sont les quatre principales familles de sources à vérifier?</a:t>
            </a:r>
          </a:p>
          <a:p>
            <a:endParaRPr lang="en-GB" sz="1800" u="none" dirty="0"/>
          </a:p>
          <a:p>
            <a:pPr algn="l"/>
            <a:endParaRPr lang="en-GB" sz="1800" u="none" dirty="0"/>
          </a:p>
          <a:p>
            <a:pPr algn="l"/>
            <a:endParaRPr lang="en-GB" sz="1800" u="none" dirty="0"/>
          </a:p>
          <a:p>
            <a:pPr algn="l"/>
            <a:endParaRPr lang="en-GB" sz="1800" u="none" dirty="0"/>
          </a:p>
          <a:p>
            <a:pPr algn="l"/>
            <a:r>
              <a:rPr lang="fr-FR" sz="1800" u="none"/>
              <a:t>Surveillance fondée sur les indicateurs, surveillance fondée sur les événements, réseaux sociaux et e-mails</a:t>
            </a:r>
          </a:p>
          <a:p>
            <a:pPr algn="l"/>
            <a:endParaRPr lang="en-GB" sz="1800" u="none" dirty="0"/>
          </a:p>
          <a:p>
            <a:pPr algn="l"/>
            <a:r>
              <a:rPr lang="fr-FR" sz="1800" u="none"/>
              <a:t>Articles scientifiques, sites Internet d’analyse de données, sites Internet relatifs aux épidémies et plateformes à accès restreint</a:t>
            </a:r>
          </a:p>
          <a:p>
            <a:pPr algn="l"/>
            <a:endParaRPr lang="en-GB" sz="1800" u="none" dirty="0"/>
          </a:p>
          <a:p>
            <a:pPr algn="l"/>
            <a:r>
              <a:rPr lang="fr-FR" sz="1800" u="none"/>
              <a:t>Systèmes nationaux de surveillance, plateformes à accès restreint, sources informelles, sources publiques officielles</a:t>
            </a:r>
          </a:p>
          <a:p>
            <a:pPr algn="l"/>
            <a:endParaRPr lang="en-GB" sz="1800" u="none" dirty="0"/>
          </a:p>
          <a:p>
            <a:pPr algn="l"/>
            <a:r>
              <a:rPr lang="fr-FR" sz="1800" u="none"/>
              <a:t>Médias, plateformes libres d’accès, e-mails et agrégateurs de contenu web </a:t>
            </a:r>
          </a:p>
          <a:p>
            <a:endParaRPr lang="en-GB" sz="1600" u="none" dirty="0"/>
          </a:p>
        </p:txBody>
      </p:sp>
      <p:sp>
        <p:nvSpPr>
          <p:cNvPr id="6" name="Rectangle 5"/>
          <p:cNvSpPr/>
          <p:nvPr/>
        </p:nvSpPr>
        <p:spPr>
          <a:xfrm>
            <a:off x="270105" y="3609020"/>
            <a:ext cx="10171130" cy="76508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02625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fr-FR" sz="3600" u="none"/>
              <a:t>Testez votre compréhension</a:t>
            </a:r>
          </a:p>
        </p:txBody>
      </p:sp>
      <p:sp>
        <p:nvSpPr>
          <p:cNvPr id="5" name="TextBox 4"/>
          <p:cNvSpPr txBox="1"/>
          <p:nvPr/>
        </p:nvSpPr>
        <p:spPr>
          <a:xfrm>
            <a:off x="270105" y="1313765"/>
            <a:ext cx="10171130" cy="4924425"/>
          </a:xfrm>
          <a:prstGeom prst="rect">
            <a:avLst/>
          </a:prstGeom>
          <a:noFill/>
        </p:spPr>
        <p:txBody>
          <a:bodyPr wrap="square" rtlCol="0">
            <a:spAutoFit/>
          </a:bodyPr>
          <a:lstStyle/>
          <a:p>
            <a:r>
              <a:rPr lang="fr-FR" sz="1800" u="none"/>
              <a:t>Healthmap et Medisys sont des exemples de: </a:t>
            </a:r>
          </a:p>
          <a:p>
            <a:endParaRPr lang="en-GB" sz="1800" u="none" dirty="0"/>
          </a:p>
          <a:p>
            <a:pPr algn="l"/>
            <a:endParaRPr lang="en-GB" sz="1800" u="none" dirty="0"/>
          </a:p>
          <a:p>
            <a:pPr algn="l">
              <a:lnSpc>
                <a:spcPct val="200000"/>
              </a:lnSpc>
            </a:pPr>
            <a:r>
              <a:rPr lang="fr-FR" sz="2400" u="none"/>
              <a:t>Plateformes à accès restreint</a:t>
            </a:r>
          </a:p>
          <a:p>
            <a:pPr algn="l">
              <a:lnSpc>
                <a:spcPct val="200000"/>
              </a:lnSpc>
            </a:pPr>
            <a:r>
              <a:rPr lang="fr-FR" sz="2400" u="none"/>
              <a:t>Sources publiques officielles</a:t>
            </a:r>
          </a:p>
          <a:p>
            <a:pPr algn="l">
              <a:lnSpc>
                <a:spcPct val="200000"/>
              </a:lnSpc>
            </a:pPr>
            <a:r>
              <a:rPr lang="fr-FR" sz="2400" u="none"/>
              <a:t>Agrégateurs de contenu web</a:t>
            </a:r>
          </a:p>
          <a:p>
            <a:pPr algn="l">
              <a:lnSpc>
                <a:spcPct val="200000"/>
              </a:lnSpc>
            </a:pPr>
            <a:r>
              <a:rPr lang="fr-FR" sz="2400" u="none"/>
              <a:t>Toutes les réponses ci-dessus</a:t>
            </a:r>
          </a:p>
          <a:p>
            <a:br>
              <a:rPr lang="fr-FR"/>
            </a:br>
            <a:endParaRPr lang="fr-FR"/>
          </a:p>
          <a:p>
            <a:endParaRPr lang="en-GB" sz="1600" u="none" dirty="0"/>
          </a:p>
        </p:txBody>
      </p:sp>
      <p:sp>
        <p:nvSpPr>
          <p:cNvPr id="7" name="Rectangle 6"/>
          <p:cNvSpPr/>
          <p:nvPr/>
        </p:nvSpPr>
        <p:spPr>
          <a:xfrm>
            <a:off x="252921" y="4104075"/>
            <a:ext cx="4202649" cy="40504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68110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8"/>
          <p:cNvGrpSpPr>
            <a:grpSpLocks/>
          </p:cNvGrpSpPr>
          <p:nvPr/>
        </p:nvGrpSpPr>
        <p:grpSpPr bwMode="auto">
          <a:xfrm>
            <a:off x="5557838" y="2228850"/>
            <a:ext cx="4928402" cy="2933700"/>
            <a:chOff x="393700" y="1962150"/>
            <a:chExt cx="3911600" cy="2933700"/>
          </a:xfrm>
        </p:grpSpPr>
        <p:sp>
          <p:nvSpPr>
            <p:cNvPr id="3" name="Rettangolo 9"/>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4" name="Rettangolo 10"/>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5" name="Text Box 22"/>
          <p:cNvSpPr txBox="1">
            <a:spLocks noChangeArrowheads="1"/>
          </p:cNvSpPr>
          <p:nvPr/>
        </p:nvSpPr>
        <p:spPr bwMode="auto">
          <a:xfrm>
            <a:off x="5632450" y="2293938"/>
            <a:ext cx="4756150" cy="4524315"/>
          </a:xfrm>
          <a:prstGeom prst="rect">
            <a:avLst/>
          </a:prstGeom>
          <a:noFill/>
          <a:ln w="9525">
            <a:noFill/>
            <a:miter lim="800000"/>
            <a:headEnd/>
            <a:tailEnd/>
          </a:ln>
        </p:spPr>
        <p:txBody>
          <a:bodyPr wrap="square">
            <a:spAutoFit/>
          </a:bodyPr>
          <a:lstStyle/>
          <a:p>
            <a:pPr marL="190500" indent="-187325" algn="l">
              <a:lnSpc>
                <a:spcPct val="100000"/>
              </a:lnSpc>
              <a:spcBef>
                <a:spcPct val="0"/>
              </a:spcBef>
            </a:pPr>
            <a:r>
              <a:rPr lang="fr-FR" sz="1600" b="1" u="none" noProof="1">
                <a:solidFill>
                  <a:schemeClr val="bg1"/>
                </a:solidFill>
                <a:latin typeface="Arial" charset="0"/>
              </a:rPr>
              <a:t>Vous avez appris... </a:t>
            </a:r>
          </a:p>
          <a:p>
            <a:pPr marL="190500" indent="-187325" algn="l">
              <a:lnSpc>
                <a:spcPct val="100000"/>
              </a:lnSpc>
              <a:spcBef>
                <a:spcPct val="0"/>
              </a:spcBef>
            </a:pPr>
            <a:endParaRPr lang="it-IT" sz="1600" b="1" u="none" noProof="1">
              <a:latin typeface="Arial" charset="0"/>
            </a:endParaRPr>
          </a:p>
          <a:p>
            <a:pPr marL="190500" indent="-187325" algn="l">
              <a:lnSpc>
                <a:spcPct val="100000"/>
              </a:lnSpc>
              <a:spcBef>
                <a:spcPct val="0"/>
              </a:spcBef>
            </a:pPr>
            <a:r>
              <a:rPr lang="fr-FR" sz="1600" u="none" noProof="1">
                <a:latin typeface="Arial" charset="0"/>
                <a:cs typeface="Times New Roman" pitchFamily="18" charset="0"/>
              </a:rPr>
              <a:t>Pourquoi nous utilisons aussi bien la SFI que la SFE</a:t>
            </a:r>
          </a:p>
          <a:p>
            <a:pPr marL="190500" indent="-187325" algn="l">
              <a:lnSpc>
                <a:spcPct val="100000"/>
              </a:lnSpc>
              <a:spcBef>
                <a:spcPct val="0"/>
              </a:spcBef>
            </a:pPr>
            <a:r>
              <a:rPr lang="fr-FR" sz="1600" u="none" noProof="1">
                <a:latin typeface="Arial" charset="0"/>
                <a:cs typeface="Times New Roman" pitchFamily="18" charset="0"/>
              </a:rPr>
              <a:t>Quels sont les avantages et les inconvénients de ces systèmes</a:t>
            </a:r>
          </a:p>
          <a:p>
            <a:pPr marL="190500" indent="-187325" algn="l">
              <a:lnSpc>
                <a:spcPct val="100000"/>
              </a:lnSpc>
              <a:spcBef>
                <a:spcPct val="0"/>
              </a:spcBef>
            </a:pPr>
            <a:endParaRPr lang="it-IT" sz="1600" u="none" noProof="1">
              <a:latin typeface="Arial" charset="0"/>
              <a:cs typeface="Times New Roman" pitchFamily="18" charset="0"/>
            </a:endParaRPr>
          </a:p>
          <a:p>
            <a:pPr marL="190500" indent="-187325" algn="l">
              <a:lnSpc>
                <a:spcPct val="100000"/>
              </a:lnSpc>
              <a:spcBef>
                <a:spcPct val="0"/>
              </a:spcBef>
            </a:pPr>
            <a:r>
              <a:rPr lang="fr-FR" sz="1600" u="none" noProof="1">
                <a:latin typeface="Arial" charset="0"/>
                <a:cs typeface="Times New Roman" pitchFamily="18" charset="0"/>
              </a:rPr>
              <a:t>Quels sont les sources à surveiller</a:t>
            </a:r>
          </a:p>
          <a:p>
            <a:pPr marL="190500" indent="-187325" algn="l">
              <a:lnSpc>
                <a:spcPct val="100000"/>
              </a:lnSpc>
              <a:spcBef>
                <a:spcPct val="0"/>
              </a:spcBef>
            </a:pPr>
            <a:r>
              <a:rPr lang="fr-FR" sz="1600" u="none" noProof="1">
                <a:latin typeface="Arial" charset="0"/>
                <a:cs typeface="Times New Roman" pitchFamily="18" charset="0"/>
              </a:rPr>
              <a:t>Que sont les agrégateurs de contenu web</a:t>
            </a:r>
          </a:p>
          <a:p>
            <a:pPr marL="190500" indent="-187325" algn="l">
              <a:lnSpc>
                <a:spcPct val="100000"/>
              </a:lnSpc>
              <a:spcBef>
                <a:spcPct val="0"/>
              </a:spcBef>
            </a:pPr>
            <a:r>
              <a:rPr lang="fr-FR" sz="1600" u="none" noProof="1">
                <a:latin typeface="Arial" charset="0"/>
              </a:rPr>
              <a:t>Comment utiliser les réseaux sociaux dans le cadre du processus de détection</a:t>
            </a:r>
          </a:p>
          <a:p>
            <a:pPr marL="3175" algn="l">
              <a:lnSpc>
                <a:spcPct val="100000"/>
              </a:lnSpc>
              <a:spcBef>
                <a:spcPct val="0"/>
              </a:spcBef>
            </a:pPr>
            <a:endParaRPr lang="it-IT" sz="1600" u="none" noProof="1">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p:txBody>
      </p:sp>
      <p:grpSp>
        <p:nvGrpSpPr>
          <p:cNvPr id="6" name="Gruppo 7"/>
          <p:cNvGrpSpPr>
            <a:grpSpLocks/>
          </p:cNvGrpSpPr>
          <p:nvPr/>
        </p:nvGrpSpPr>
        <p:grpSpPr bwMode="auto">
          <a:xfrm>
            <a:off x="465138" y="2228850"/>
            <a:ext cx="4621212" cy="2933700"/>
            <a:chOff x="393700" y="1962150"/>
            <a:chExt cx="3911600" cy="2933700"/>
          </a:xfrm>
        </p:grpSpPr>
        <p:sp>
          <p:nvSpPr>
            <p:cNvPr id="7" name="Rettangolo 6"/>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8" name="Rettangolo 5"/>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9" name="Text Box 23"/>
          <p:cNvSpPr txBox="1">
            <a:spLocks noChangeArrowheads="1"/>
          </p:cNvSpPr>
          <p:nvPr/>
        </p:nvSpPr>
        <p:spPr bwMode="auto">
          <a:xfrm>
            <a:off x="412751" y="2273300"/>
            <a:ext cx="4762899" cy="2554545"/>
          </a:xfrm>
          <a:prstGeom prst="rect">
            <a:avLst/>
          </a:prstGeom>
          <a:noFill/>
          <a:ln w="9525">
            <a:noFill/>
            <a:miter lim="800000"/>
            <a:headEnd/>
            <a:tailEnd/>
          </a:ln>
        </p:spPr>
        <p:txBody>
          <a:bodyPr wrap="square">
            <a:spAutoFit/>
          </a:bodyPr>
          <a:lstStyle/>
          <a:p>
            <a:pPr algn="l">
              <a:lnSpc>
                <a:spcPct val="100000"/>
              </a:lnSpc>
              <a:spcBef>
                <a:spcPct val="0"/>
              </a:spcBef>
            </a:pPr>
            <a:r>
              <a:rPr lang="fr-FR" sz="1600" b="1" u="none">
                <a:solidFill>
                  <a:schemeClr val="bg1"/>
                </a:solidFill>
                <a:latin typeface="Arial" charset="0"/>
              </a:rPr>
              <a:t>Sommaire</a:t>
            </a:r>
          </a:p>
          <a:p>
            <a:pPr algn="l">
              <a:lnSpc>
                <a:spcPct val="100000"/>
              </a:lnSpc>
              <a:spcBef>
                <a:spcPct val="0"/>
              </a:spcBef>
            </a:pPr>
            <a:endParaRPr lang="it-IT" sz="1600" b="1" u="none" dirty="0">
              <a:latin typeface="Arial" charset="0"/>
            </a:endParaRPr>
          </a:p>
          <a:p>
            <a:pPr algn="l">
              <a:lnSpc>
                <a:spcPct val="100000"/>
              </a:lnSpc>
              <a:spcBef>
                <a:spcPct val="0"/>
              </a:spcBef>
            </a:pPr>
            <a:r>
              <a:rPr lang="fr-FR" sz="1600" u="none">
                <a:latin typeface="Arial" charset="0"/>
                <a:cs typeface="Times New Roman" pitchFamily="18" charset="0"/>
              </a:rPr>
              <a:t>Dans cette unité, nous avons abordé les sujets suivants:</a:t>
            </a:r>
          </a:p>
          <a:p>
            <a:pPr algn="l">
              <a:lnSpc>
                <a:spcPct val="100000"/>
              </a:lnSpc>
              <a:spcBef>
                <a:spcPct val="0"/>
              </a:spcBef>
            </a:pPr>
            <a:endParaRPr lang="it-IT" sz="1600" u="none" dirty="0">
              <a:latin typeface="Arial" charset="0"/>
              <a:cs typeface="Times New Roman" pitchFamily="18" charset="0"/>
            </a:endParaRPr>
          </a:p>
          <a:p>
            <a:pPr algn="l">
              <a:lnSpc>
                <a:spcPct val="100000"/>
              </a:lnSpc>
              <a:spcBef>
                <a:spcPct val="0"/>
              </a:spcBef>
              <a:buFontTx/>
              <a:buChar char="•"/>
            </a:pPr>
            <a:r>
              <a:rPr lang="fr-FR" sz="1600" u="none">
                <a:latin typeface="Arial" charset="0"/>
                <a:cs typeface="Times New Roman" pitchFamily="18" charset="0"/>
              </a:rPr>
              <a:t> Définition de la détection</a:t>
            </a:r>
          </a:p>
          <a:p>
            <a:pPr algn="l">
              <a:lnSpc>
                <a:spcPct val="100000"/>
              </a:lnSpc>
              <a:spcBef>
                <a:spcPct val="0"/>
              </a:spcBef>
              <a:buFontTx/>
              <a:buChar char="•"/>
            </a:pPr>
            <a:r>
              <a:rPr lang="fr-FR" sz="1600" u="none">
                <a:latin typeface="Arial" charset="0"/>
                <a:cs typeface="Times New Roman" pitchFamily="18" charset="0"/>
              </a:rPr>
              <a:t> Surveillance fondée sur les indicateurs (SFI)</a:t>
            </a:r>
          </a:p>
          <a:p>
            <a:pPr algn="l">
              <a:lnSpc>
                <a:spcPct val="100000"/>
              </a:lnSpc>
              <a:spcBef>
                <a:spcPct val="0"/>
              </a:spcBef>
              <a:buFontTx/>
              <a:buChar char="•"/>
            </a:pPr>
            <a:r>
              <a:rPr lang="fr-FR" sz="1600" u="none">
                <a:latin typeface="Arial" charset="0"/>
                <a:cs typeface="Times New Roman" pitchFamily="18" charset="0"/>
              </a:rPr>
              <a:t> Surveillance fondée sur les événements (SFE)</a:t>
            </a:r>
          </a:p>
          <a:p>
            <a:pPr algn="l">
              <a:lnSpc>
                <a:spcPct val="100000"/>
              </a:lnSpc>
              <a:spcBef>
                <a:spcPct val="0"/>
              </a:spcBef>
              <a:buFontTx/>
              <a:buChar char="•"/>
            </a:pPr>
            <a:r>
              <a:rPr lang="fr-FR" sz="1600" u="none">
                <a:latin typeface="Arial" charset="0"/>
                <a:cs typeface="Times New Roman" pitchFamily="18" charset="0"/>
              </a:rPr>
              <a:t> Sources de la veille épidémiologique</a:t>
            </a:r>
          </a:p>
          <a:p>
            <a:pPr algn="l">
              <a:lnSpc>
                <a:spcPct val="100000"/>
              </a:lnSpc>
              <a:spcBef>
                <a:spcPct val="0"/>
              </a:spcBef>
              <a:buFontTx/>
              <a:buChar char="•"/>
            </a:pPr>
            <a:endParaRPr lang="it-IT" sz="1600" u="none" dirty="0">
              <a:latin typeface="Arial" charset="0"/>
              <a:cs typeface="Times New Roman" pitchFamily="18" charset="0"/>
            </a:endParaRPr>
          </a:p>
          <a:p>
            <a:pPr algn="l">
              <a:lnSpc>
                <a:spcPct val="100000"/>
              </a:lnSpc>
              <a:spcBef>
                <a:spcPct val="0"/>
              </a:spcBef>
              <a:buFontTx/>
              <a:buChar char="•"/>
            </a:pPr>
            <a:endParaRPr lang="en-GB" sz="1600" u="none" dirty="0">
              <a:latin typeface="Arial" charset="0"/>
              <a:cs typeface="Times New Roman" pitchFamily="18" charset="0"/>
            </a:endParaRPr>
          </a:p>
        </p:txBody>
      </p:sp>
    </p:spTree>
    <p:extLst>
      <p:ext uri="{BB962C8B-B14F-4D97-AF65-F5344CB8AC3E}">
        <p14:creationId xmlns:p14="http://schemas.microsoft.com/office/powerpoint/2010/main" val="6411345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asellaDiTesto 5"/>
          <p:cNvSpPr txBox="1">
            <a:spLocks noChangeArrowheads="1"/>
          </p:cNvSpPr>
          <p:nvPr/>
        </p:nvSpPr>
        <p:spPr bwMode="auto">
          <a:xfrm>
            <a:off x="2333625" y="3251200"/>
            <a:ext cx="6245225" cy="708025"/>
          </a:xfrm>
          <a:prstGeom prst="rect">
            <a:avLst/>
          </a:prstGeom>
          <a:noFill/>
          <a:ln w="9525">
            <a:noFill/>
            <a:miter lim="800000"/>
            <a:headEnd/>
            <a:tailEnd/>
          </a:ln>
        </p:spPr>
        <p:txBody>
          <a:bodyPr>
            <a:spAutoFit/>
          </a:bodyPr>
          <a:lstStyle/>
          <a:p>
            <a:r>
              <a:rPr lang="fr-FR" sz="2000" u="none">
                <a:latin typeface="Tahoma" pitchFamily="34" charset="0"/>
                <a:cs typeface="Tahoma" pitchFamily="34" charset="0"/>
              </a:rPr>
              <a:t>Félicitations!</a:t>
            </a:r>
          </a:p>
          <a:p>
            <a:r>
              <a:rPr lang="fr-FR" sz="2000" u="none">
                <a:latin typeface="Tahoma" pitchFamily="34" charset="0"/>
                <a:cs typeface="Tahoma" pitchFamily="34" charset="0"/>
              </a:rPr>
              <a:t>Vous avez terminé cette unité.</a:t>
            </a:r>
          </a:p>
        </p:txBody>
      </p:sp>
      <p:sp>
        <p:nvSpPr>
          <p:cNvPr id="4" name="Rettangolo 3"/>
          <p:cNvSpPr/>
          <p:nvPr/>
        </p:nvSpPr>
        <p:spPr bwMode="auto">
          <a:xfrm>
            <a:off x="938213" y="2940050"/>
            <a:ext cx="8924925" cy="137795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sp>
        <p:nvSpPr>
          <p:cNvPr id="6" name="Rectangle 3"/>
          <p:cNvSpPr txBox="1">
            <a:spLocks noChangeArrowheads="1"/>
          </p:cNvSpPr>
          <p:nvPr/>
        </p:nvSpPr>
        <p:spPr bwMode="auto">
          <a:xfrm>
            <a:off x="360363" y="2673350"/>
            <a:ext cx="1452562" cy="6223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marL="182563" indent="-225425" algn="l" defTabSz="820738" eaLnBrk="0" hangingPunct="0">
              <a:buClr>
                <a:srgbClr val="7FBF1A"/>
              </a:buClr>
              <a:buSzPct val="80000"/>
              <a:tabLst>
                <a:tab pos="341313" algn="l"/>
                <a:tab pos="1150938" algn="l"/>
              </a:tabLst>
              <a:defRPr/>
            </a:pPr>
            <a:r>
              <a:rPr lang="fr-FR" sz="1600" b="1" u="none">
                <a:latin typeface="Arial" charset="0"/>
                <a:cs typeface="Arial" charset="0"/>
              </a:rPr>
              <a:t>Icône</a:t>
            </a:r>
          </a:p>
          <a:p>
            <a:pPr marL="182563" indent="-225425" algn="l" defTabSz="820738" eaLnBrk="0" hangingPunct="0">
              <a:buClr>
                <a:srgbClr val="7FBF1A"/>
              </a:buClr>
              <a:buSzPct val="80000"/>
              <a:tabLst>
                <a:tab pos="341313" algn="l"/>
                <a:tab pos="1150938" algn="l"/>
              </a:tabLst>
              <a:defRPr/>
            </a:pPr>
            <a:r>
              <a:rPr lang="fr-FR" sz="1600" u="none">
                <a:latin typeface="Arial" charset="0"/>
                <a:cs typeface="Arial" charset="0"/>
              </a:rPr>
              <a:t>tableau noir</a:t>
            </a:r>
          </a:p>
          <a:p>
            <a:pPr marL="182563" indent="-225425" algn="l" defTabSz="820738" eaLnBrk="0" hangingPunct="0">
              <a:buClr>
                <a:srgbClr val="7FBF1A"/>
              </a:buClr>
              <a:buSzPct val="80000"/>
              <a:tabLst>
                <a:tab pos="341313" algn="l"/>
                <a:tab pos="1150938" algn="l"/>
              </a:tabLst>
              <a:defRPr/>
            </a:pPr>
            <a:endParaRPr lang="it-IT" sz="1600" b="1" u="none" dirty="0">
              <a:latin typeface="Arial" charset="0"/>
              <a:cs typeface="Arial" charset="0"/>
            </a:endParaRPr>
          </a:p>
        </p:txBody>
      </p:sp>
      <p:sp>
        <p:nvSpPr>
          <p:cNvPr id="24581" name="Text Box 4"/>
          <p:cNvSpPr txBox="1">
            <a:spLocks noChangeArrowheads="1"/>
          </p:cNvSpPr>
          <p:nvPr/>
        </p:nvSpPr>
        <p:spPr bwMode="auto">
          <a:xfrm>
            <a:off x="1252538" y="865188"/>
            <a:ext cx="7315200" cy="341312"/>
          </a:xfrm>
          <a:prstGeom prst="rect">
            <a:avLst/>
          </a:prstGeom>
          <a:noFill/>
          <a:ln w="9525" algn="ctr">
            <a:noFill/>
            <a:miter lim="800000"/>
            <a:headEnd/>
            <a:tailEnd/>
          </a:ln>
        </p:spPr>
        <p:txBody>
          <a:bodyPr>
            <a:spAutoFit/>
          </a:bodyPr>
          <a:lstStyle/>
          <a:p>
            <a:pPr algn="l">
              <a:spcBef>
                <a:spcPct val="50000"/>
              </a:spcBef>
            </a:pPr>
            <a:r>
              <a:rPr lang="fr-FR" sz="1800" b="1" u="none">
                <a:solidFill>
                  <a:srgbClr val="69AE23"/>
                </a:solidFill>
                <a:latin typeface="Arial" charset="0"/>
              </a:rPr>
              <a:t>Conclusion</a:t>
            </a:r>
          </a:p>
        </p:txBody>
      </p:sp>
    </p:spTree>
    <p:extLst>
      <p:ext uri="{BB962C8B-B14F-4D97-AF65-F5344CB8AC3E}">
        <p14:creationId xmlns:p14="http://schemas.microsoft.com/office/powerpoint/2010/main" val="227628757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450515" y="385133"/>
            <a:ext cx="7549759" cy="452432"/>
          </a:xfrm>
          <a:prstGeom prst="rect">
            <a:avLst/>
          </a:prstGeom>
          <a:noFill/>
          <a:ln w="9525">
            <a:noFill/>
            <a:miter lim="800000"/>
            <a:headEnd/>
            <a:tailEnd/>
          </a:ln>
        </p:spPr>
        <p:txBody>
          <a:bodyPr wrap="none">
            <a:spAutoFit/>
          </a:bodyPr>
          <a:lstStyle/>
          <a:p>
            <a:r>
              <a:rPr lang="fr-FR" sz="2600" dirty="0">
                <a:solidFill>
                  <a:srgbClr val="002060"/>
                </a:solidFill>
                <a:latin typeface="Calibri" pitchFamily="34" charset="0"/>
                <a:cs typeface="Calibri" pitchFamily="34" charset="0"/>
              </a:rPr>
              <a:t>Pourquoi une surveillance fondée sur les événements?</a:t>
            </a:r>
          </a:p>
        </p:txBody>
      </p:sp>
      <p:pic>
        <p:nvPicPr>
          <p:cNvPr id="1843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948" t="1593" r="747" b="1424"/>
          <a:stretch/>
        </p:blipFill>
        <p:spPr bwMode="auto">
          <a:xfrm>
            <a:off x="508160" y="3067050"/>
            <a:ext cx="4541285" cy="16408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40028" y="1226372"/>
            <a:ext cx="4721187" cy="46328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2158" t="7558"/>
          <a:stretch/>
        </p:blipFill>
        <p:spPr bwMode="auto">
          <a:xfrm>
            <a:off x="450514" y="1226371"/>
            <a:ext cx="4598931" cy="626239"/>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D86A6E79-D16F-4970-9790-9D32C43FE84F}"/>
              </a:ext>
            </a:extLst>
          </p:cNvPr>
          <p:cNvSpPr txBox="1"/>
          <p:nvPr/>
        </p:nvSpPr>
        <p:spPr>
          <a:xfrm>
            <a:off x="450514" y="2033844"/>
            <a:ext cx="4667081" cy="701731"/>
          </a:xfrm>
          <a:prstGeom prst="rect">
            <a:avLst/>
          </a:prstGeom>
          <a:solidFill>
            <a:schemeClr val="bg2"/>
          </a:solidFill>
        </p:spPr>
        <p:txBody>
          <a:bodyPr wrap="square" rtlCol="0">
            <a:spAutoFit/>
          </a:bodyPr>
          <a:lstStyle/>
          <a:p>
            <a:pPr marL="171450" indent="-171450" algn="l">
              <a:buFont typeface="Arial" panose="020B0604020202020204" pitchFamily="34" charset="0"/>
              <a:buChar char="•"/>
            </a:pPr>
            <a:r>
              <a:rPr lang="fr-FR" sz="1100" u="none" dirty="0">
                <a:latin typeface="+mj-lt"/>
              </a:rPr>
              <a:t>Objectif: détecter les</a:t>
            </a:r>
            <a:r>
              <a:rPr lang="fr-FR" sz="1100" b="1" u="none" dirty="0">
                <a:latin typeface="+mj-lt"/>
              </a:rPr>
              <a:t> profils épidémiologiques inhabituels</a:t>
            </a:r>
            <a:r>
              <a:rPr lang="fr-FR" sz="1100" u="none" dirty="0">
                <a:latin typeface="+mj-lt"/>
              </a:rPr>
              <a:t> par le biais de l’analyse et de l’interprétation d’</a:t>
            </a:r>
            <a:r>
              <a:rPr lang="fr-FR" sz="1100" b="1" u="none" dirty="0">
                <a:latin typeface="+mj-lt"/>
              </a:rPr>
              <a:t>indicateurs communs</a:t>
            </a:r>
            <a:r>
              <a:rPr lang="fr-FR" sz="1100" u="none" dirty="0">
                <a:latin typeface="+mj-lt"/>
              </a:rPr>
              <a:t> (nombre de cas comparé à la même période les années précédentes, proportions, taux, tendances...)</a:t>
            </a:r>
          </a:p>
        </p:txBody>
      </p:sp>
      <p:sp>
        <p:nvSpPr>
          <p:cNvPr id="3" name="TextBox 2">
            <a:extLst>
              <a:ext uri="{FF2B5EF4-FFF2-40B4-BE49-F238E27FC236}">
                <a16:creationId xmlns:a16="http://schemas.microsoft.com/office/drawing/2014/main" id="{67A09ECD-68E9-455F-9280-7CF5F6164ED5}"/>
              </a:ext>
            </a:extLst>
          </p:cNvPr>
          <p:cNvSpPr txBox="1"/>
          <p:nvPr/>
        </p:nvSpPr>
        <p:spPr>
          <a:xfrm>
            <a:off x="540135" y="1313765"/>
            <a:ext cx="4509311" cy="369332"/>
          </a:xfrm>
          <a:prstGeom prst="rect">
            <a:avLst/>
          </a:prstGeom>
          <a:noFill/>
        </p:spPr>
        <p:txBody>
          <a:bodyPr wrap="none" rtlCol="0">
            <a:spAutoFit/>
          </a:bodyPr>
          <a:lstStyle/>
          <a:p>
            <a:pPr algn="l"/>
            <a:r>
              <a:rPr lang="fr-FR" sz="2000" u="none" dirty="0">
                <a:solidFill>
                  <a:srgbClr val="69AE27"/>
                </a:solidFill>
                <a:latin typeface="+mj-lt"/>
              </a:rPr>
              <a:t>Surveillance fondée sur les indicateurs</a:t>
            </a:r>
          </a:p>
        </p:txBody>
      </p:sp>
      <p:sp>
        <p:nvSpPr>
          <p:cNvPr id="4" name="TextBox 3">
            <a:extLst>
              <a:ext uri="{FF2B5EF4-FFF2-40B4-BE49-F238E27FC236}">
                <a16:creationId xmlns:a16="http://schemas.microsoft.com/office/drawing/2014/main" id="{76F8C3E9-C67A-4D82-8889-38E5F66B31CF}"/>
              </a:ext>
            </a:extLst>
          </p:cNvPr>
          <p:cNvSpPr txBox="1"/>
          <p:nvPr/>
        </p:nvSpPr>
        <p:spPr>
          <a:xfrm>
            <a:off x="1405266" y="3181848"/>
            <a:ext cx="3120192" cy="1237262"/>
          </a:xfrm>
          <a:prstGeom prst="rect">
            <a:avLst/>
          </a:prstGeom>
          <a:noFill/>
        </p:spPr>
        <p:txBody>
          <a:bodyPr wrap="square" rtlCol="0">
            <a:spAutoFit/>
          </a:bodyPr>
          <a:lstStyle/>
          <a:p>
            <a:pPr marL="171450" indent="-171450" algn="l">
              <a:buFont typeface="Arial" panose="020B0604020202020204" pitchFamily="34" charset="0"/>
              <a:buChar char="•"/>
            </a:pPr>
            <a:r>
              <a:rPr lang="fr-FR" u="none">
                <a:latin typeface="+mj-lt"/>
              </a:rPr>
              <a:t>Produit des informations crédibles, mais le signalement est souvent lent</a:t>
            </a:r>
          </a:p>
          <a:p>
            <a:pPr marL="171450" indent="-171450" algn="l">
              <a:buFont typeface="Arial" panose="020B0604020202020204" pitchFamily="34" charset="0"/>
              <a:buChar char="•"/>
            </a:pPr>
            <a:endParaRPr lang="sk-SK" u="none" dirty="0">
              <a:latin typeface="+mj-lt"/>
            </a:endParaRPr>
          </a:p>
          <a:p>
            <a:pPr algn="l"/>
            <a:endParaRPr lang="sk-SK" u="none" dirty="0">
              <a:latin typeface="+mj-lt"/>
            </a:endParaRPr>
          </a:p>
          <a:p>
            <a:pPr marL="171450" indent="-171450" algn="l">
              <a:buFont typeface="Arial" panose="020B0604020202020204" pitchFamily="34" charset="0"/>
              <a:buChar char="•"/>
            </a:pPr>
            <a:endParaRPr lang="sk-SK" u="none" dirty="0">
              <a:latin typeface="+mj-lt"/>
            </a:endParaRPr>
          </a:p>
          <a:p>
            <a:pPr marL="171450" indent="-171450" algn="l">
              <a:buFont typeface="Arial" panose="020B0604020202020204" pitchFamily="34" charset="0"/>
              <a:buChar char="•"/>
            </a:pPr>
            <a:r>
              <a:rPr lang="fr-FR" u="none">
                <a:latin typeface="+mj-lt"/>
              </a:rPr>
              <a:t>Principalement conçue pour les maladies connues</a:t>
            </a:r>
          </a:p>
        </p:txBody>
      </p:sp>
      <p:sp>
        <p:nvSpPr>
          <p:cNvPr id="13" name="TextBox 12">
            <a:extLst>
              <a:ext uri="{FF2B5EF4-FFF2-40B4-BE49-F238E27FC236}">
                <a16:creationId xmlns:a16="http://schemas.microsoft.com/office/drawing/2014/main" id="{58187E4E-86B9-4FB5-B9FD-487EA2E3007F}"/>
              </a:ext>
            </a:extLst>
          </p:cNvPr>
          <p:cNvSpPr txBox="1"/>
          <p:nvPr/>
        </p:nvSpPr>
        <p:spPr>
          <a:xfrm>
            <a:off x="5654859" y="1354824"/>
            <a:ext cx="4650376" cy="369332"/>
          </a:xfrm>
          <a:prstGeom prst="rect">
            <a:avLst/>
          </a:prstGeom>
          <a:noFill/>
        </p:spPr>
        <p:txBody>
          <a:bodyPr wrap="none" rtlCol="0">
            <a:spAutoFit/>
          </a:bodyPr>
          <a:lstStyle/>
          <a:p>
            <a:pPr algn="l"/>
            <a:r>
              <a:rPr lang="fr-FR" sz="2000" u="none" dirty="0">
                <a:solidFill>
                  <a:srgbClr val="69AE27"/>
                </a:solidFill>
                <a:latin typeface="+mj-lt"/>
              </a:rPr>
              <a:t>Surveillance fondée sur les événements</a:t>
            </a:r>
          </a:p>
        </p:txBody>
      </p:sp>
      <p:sp>
        <p:nvSpPr>
          <p:cNvPr id="14" name="TextBox 13">
            <a:extLst>
              <a:ext uri="{FF2B5EF4-FFF2-40B4-BE49-F238E27FC236}">
                <a16:creationId xmlns:a16="http://schemas.microsoft.com/office/drawing/2014/main" id="{ED7141AA-A994-4BEE-8D42-6FD0D631D97A}"/>
              </a:ext>
            </a:extLst>
          </p:cNvPr>
          <p:cNvSpPr txBox="1"/>
          <p:nvPr/>
        </p:nvSpPr>
        <p:spPr>
          <a:xfrm>
            <a:off x="6526847" y="2015286"/>
            <a:ext cx="3120192" cy="258532"/>
          </a:xfrm>
          <a:prstGeom prst="rect">
            <a:avLst/>
          </a:prstGeom>
          <a:noFill/>
        </p:spPr>
        <p:txBody>
          <a:bodyPr wrap="square" rtlCol="0">
            <a:spAutoFit/>
          </a:bodyPr>
          <a:lstStyle/>
          <a:p>
            <a:pPr marL="171450" indent="-171450" algn="l">
              <a:buFont typeface="Arial" panose="020B0604020202020204" pitchFamily="34" charset="0"/>
              <a:buChar char="•"/>
            </a:pPr>
            <a:r>
              <a:rPr lang="fr-FR" u="none">
                <a:latin typeface="+mj-lt"/>
              </a:rPr>
              <a:t>Détection rapide des événements de santé publique</a:t>
            </a:r>
          </a:p>
        </p:txBody>
      </p:sp>
      <p:sp>
        <p:nvSpPr>
          <p:cNvPr id="15" name="TextBox 14">
            <a:extLst>
              <a:ext uri="{FF2B5EF4-FFF2-40B4-BE49-F238E27FC236}">
                <a16:creationId xmlns:a16="http://schemas.microsoft.com/office/drawing/2014/main" id="{229E1D5F-4E14-4D9D-932D-4876ED8B7CCF}"/>
              </a:ext>
            </a:extLst>
          </p:cNvPr>
          <p:cNvSpPr txBox="1"/>
          <p:nvPr/>
        </p:nvSpPr>
        <p:spPr>
          <a:xfrm>
            <a:off x="5940734" y="2573905"/>
            <a:ext cx="3915435" cy="590931"/>
          </a:xfrm>
          <a:prstGeom prst="rect">
            <a:avLst/>
          </a:prstGeom>
          <a:noFill/>
        </p:spPr>
        <p:txBody>
          <a:bodyPr wrap="square" rtlCol="0">
            <a:spAutoFit/>
          </a:bodyPr>
          <a:lstStyle/>
          <a:p>
            <a:pPr marL="171450" indent="-171450" algn="l">
              <a:buFont typeface="Arial" panose="020B0604020202020204" pitchFamily="34" charset="0"/>
              <a:buChar char="•"/>
            </a:pPr>
            <a:r>
              <a:rPr lang="fr-FR" u="none">
                <a:latin typeface="+mj-lt"/>
              </a:rPr>
              <a:t>Objectif: détecter les </a:t>
            </a:r>
            <a:r>
              <a:rPr lang="fr-FR" b="1" u="none">
                <a:latin typeface="+mj-lt"/>
              </a:rPr>
              <a:t>événements de santé publique</a:t>
            </a:r>
            <a:r>
              <a:rPr lang="fr-FR" u="none">
                <a:latin typeface="+mj-lt"/>
              </a:rPr>
              <a:t> en captant des </a:t>
            </a:r>
            <a:r>
              <a:rPr lang="fr-FR" b="1" u="none">
                <a:latin typeface="+mj-lt"/>
              </a:rPr>
              <a:t>informations</a:t>
            </a:r>
            <a:r>
              <a:rPr lang="fr-FR" u="none">
                <a:latin typeface="+mj-lt"/>
              </a:rPr>
              <a:t> ad-hoc </a:t>
            </a:r>
            <a:r>
              <a:rPr lang="fr-FR" b="1" u="none">
                <a:latin typeface="+mj-lt"/>
              </a:rPr>
              <a:t>non structurées</a:t>
            </a:r>
            <a:r>
              <a:rPr lang="fr-FR" u="none">
                <a:latin typeface="+mj-lt"/>
              </a:rPr>
              <a:t> émises par des sources officielles et officieuses</a:t>
            </a:r>
          </a:p>
        </p:txBody>
      </p:sp>
      <p:sp>
        <p:nvSpPr>
          <p:cNvPr id="16" name="TextBox 15">
            <a:extLst>
              <a:ext uri="{FF2B5EF4-FFF2-40B4-BE49-F238E27FC236}">
                <a16:creationId xmlns:a16="http://schemas.microsoft.com/office/drawing/2014/main" id="{0BB6460D-5F3D-4F43-BDA4-C6CB230C3892}"/>
              </a:ext>
            </a:extLst>
          </p:cNvPr>
          <p:cNvSpPr txBox="1"/>
          <p:nvPr/>
        </p:nvSpPr>
        <p:spPr>
          <a:xfrm>
            <a:off x="6516562" y="3671213"/>
            <a:ext cx="3120192" cy="258532"/>
          </a:xfrm>
          <a:prstGeom prst="rect">
            <a:avLst/>
          </a:prstGeom>
          <a:noFill/>
        </p:spPr>
        <p:txBody>
          <a:bodyPr wrap="square" rtlCol="0">
            <a:spAutoFit/>
          </a:bodyPr>
          <a:lstStyle/>
          <a:p>
            <a:pPr marL="171450" indent="-171450" algn="l">
              <a:buFont typeface="Arial" panose="020B0604020202020204" pitchFamily="34" charset="0"/>
              <a:buChar char="•"/>
            </a:pPr>
            <a:r>
              <a:rPr lang="fr-FR" u="none">
                <a:latin typeface="+mj-lt"/>
              </a:rPr>
              <a:t>Pour les menaces d’origine inconnue</a:t>
            </a:r>
          </a:p>
        </p:txBody>
      </p:sp>
      <p:sp>
        <p:nvSpPr>
          <p:cNvPr id="17" name="TextBox 16">
            <a:extLst>
              <a:ext uri="{FF2B5EF4-FFF2-40B4-BE49-F238E27FC236}">
                <a16:creationId xmlns:a16="http://schemas.microsoft.com/office/drawing/2014/main" id="{82840BF1-DAED-41C8-84C3-14FD7D0964B4}"/>
              </a:ext>
            </a:extLst>
          </p:cNvPr>
          <p:cNvSpPr txBox="1"/>
          <p:nvPr/>
        </p:nvSpPr>
        <p:spPr>
          <a:xfrm>
            <a:off x="6616858" y="4239090"/>
            <a:ext cx="3329322" cy="608693"/>
          </a:xfrm>
          <a:prstGeom prst="rect">
            <a:avLst/>
          </a:prstGeom>
          <a:noFill/>
        </p:spPr>
        <p:txBody>
          <a:bodyPr wrap="square" rtlCol="0">
            <a:spAutoFit/>
          </a:bodyPr>
          <a:lstStyle/>
          <a:p>
            <a:pPr marL="171450" indent="-171450" algn="l">
              <a:lnSpc>
                <a:spcPct val="150000"/>
              </a:lnSpc>
              <a:buFont typeface="Arial" panose="020B0604020202020204" pitchFamily="34" charset="0"/>
              <a:buChar char="•"/>
            </a:pPr>
            <a:r>
              <a:rPr lang="fr-FR" u="none">
                <a:latin typeface="+mj-lt"/>
              </a:rPr>
              <a:t>Pour répondre aux exigences du Règlement sanitaire international mis à jour (RSI 2005)</a:t>
            </a:r>
          </a:p>
        </p:txBody>
      </p:sp>
      <p:sp>
        <p:nvSpPr>
          <p:cNvPr id="18" name="TextBox 17">
            <a:extLst>
              <a:ext uri="{FF2B5EF4-FFF2-40B4-BE49-F238E27FC236}">
                <a16:creationId xmlns:a16="http://schemas.microsoft.com/office/drawing/2014/main" id="{1979679A-C9A0-42EA-A143-3E34DCE00E9D}"/>
              </a:ext>
            </a:extLst>
          </p:cNvPr>
          <p:cNvSpPr txBox="1"/>
          <p:nvPr/>
        </p:nvSpPr>
        <p:spPr>
          <a:xfrm>
            <a:off x="6525426" y="5291981"/>
            <a:ext cx="3329321" cy="258532"/>
          </a:xfrm>
          <a:prstGeom prst="rect">
            <a:avLst/>
          </a:prstGeom>
          <a:noFill/>
        </p:spPr>
        <p:txBody>
          <a:bodyPr wrap="square" rtlCol="0">
            <a:spAutoFit/>
          </a:bodyPr>
          <a:lstStyle/>
          <a:p>
            <a:pPr marL="171450" indent="-171450" algn="l">
              <a:buFont typeface="Arial" panose="020B0604020202020204" pitchFamily="34" charset="0"/>
              <a:buChar char="•"/>
            </a:pPr>
            <a:r>
              <a:rPr lang="fr-FR" u="none">
                <a:latin typeface="+mj-lt"/>
              </a:rPr>
              <a:t>Complémentaire à la surveillance fondée sur les indicateurs</a:t>
            </a:r>
          </a:p>
        </p:txBody>
      </p:sp>
    </p:spTree>
    <p:extLst>
      <p:ext uri="{BB962C8B-B14F-4D97-AF65-F5344CB8AC3E}">
        <p14:creationId xmlns:p14="http://schemas.microsoft.com/office/powerpoint/2010/main" val="890302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fr-FR" sz="3600" u="none"/>
              <a:t>Testez votre compréhension</a:t>
            </a:r>
          </a:p>
        </p:txBody>
      </p:sp>
      <p:sp>
        <p:nvSpPr>
          <p:cNvPr id="5" name="TextBox 4"/>
          <p:cNvSpPr txBox="1"/>
          <p:nvPr/>
        </p:nvSpPr>
        <p:spPr>
          <a:xfrm>
            <a:off x="270105" y="1358770"/>
            <a:ext cx="10171130" cy="3964162"/>
          </a:xfrm>
          <a:prstGeom prst="rect">
            <a:avLst/>
          </a:prstGeom>
          <a:noFill/>
        </p:spPr>
        <p:txBody>
          <a:bodyPr wrap="square" rtlCol="0">
            <a:spAutoFit/>
          </a:bodyPr>
          <a:lstStyle/>
          <a:p>
            <a:r>
              <a:rPr lang="fr-FR" sz="1800" u="none"/>
              <a:t>Quelles sont les caractéristiques principales des informations issues de la surveillance fondée sur les événements?</a:t>
            </a:r>
          </a:p>
          <a:p>
            <a:endParaRPr lang="en-GB" sz="1800" u="none" dirty="0"/>
          </a:p>
          <a:p>
            <a:pPr algn="l"/>
            <a:endParaRPr lang="en-GB" sz="1800" u="none" dirty="0"/>
          </a:p>
          <a:p>
            <a:pPr algn="l"/>
            <a:endParaRPr lang="en-GB" sz="1800" u="none" dirty="0"/>
          </a:p>
          <a:p>
            <a:pPr algn="l"/>
            <a:endParaRPr lang="en-GB" sz="1800" u="none" dirty="0"/>
          </a:p>
          <a:p>
            <a:pPr algn="l"/>
            <a:r>
              <a:rPr lang="fr-FR" sz="1800" u="none"/>
              <a:t>Les informations sont illimitées, rapides, mais peuvent nécessiter une validation</a:t>
            </a:r>
          </a:p>
          <a:p>
            <a:pPr algn="l"/>
            <a:endParaRPr lang="en-GB" sz="1800" u="none" dirty="0"/>
          </a:p>
          <a:p>
            <a:pPr algn="l"/>
            <a:r>
              <a:rPr lang="fr-FR" sz="1800" u="none"/>
              <a:t>Les informations sont sélectionnées, fiables mais lentes</a:t>
            </a:r>
          </a:p>
          <a:p>
            <a:pPr algn="l"/>
            <a:endParaRPr lang="en-GB" sz="1800" u="none" dirty="0"/>
          </a:p>
          <a:p>
            <a:pPr algn="l"/>
            <a:r>
              <a:rPr lang="fr-FR" sz="1800" u="none"/>
              <a:t>Les informations sont triées, systématiques et prédéfinies</a:t>
            </a:r>
          </a:p>
          <a:p>
            <a:pPr algn="l"/>
            <a:endParaRPr lang="en-GB" sz="1800" u="none" dirty="0"/>
          </a:p>
          <a:p>
            <a:pPr algn="l"/>
            <a:r>
              <a:rPr lang="fr-FR" sz="1800" u="none"/>
              <a:t>Les informations sont sélectionnées, triées et officielles</a:t>
            </a:r>
          </a:p>
          <a:p>
            <a:endParaRPr lang="en-GB" sz="1600" u="none" dirty="0"/>
          </a:p>
        </p:txBody>
      </p:sp>
      <p:sp>
        <p:nvSpPr>
          <p:cNvPr id="7" name="Rectangle 6"/>
          <p:cNvSpPr/>
          <p:nvPr/>
        </p:nvSpPr>
        <p:spPr>
          <a:xfrm>
            <a:off x="270105" y="3023955"/>
            <a:ext cx="9451050" cy="40504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6220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fr-FR" sz="3600" u="none"/>
              <a:t>Testez votre compréhension</a:t>
            </a:r>
          </a:p>
        </p:txBody>
      </p:sp>
      <p:sp>
        <p:nvSpPr>
          <p:cNvPr id="5" name="TextBox 4"/>
          <p:cNvSpPr txBox="1"/>
          <p:nvPr/>
        </p:nvSpPr>
        <p:spPr>
          <a:xfrm>
            <a:off x="270105" y="1313765"/>
            <a:ext cx="10171130" cy="4222694"/>
          </a:xfrm>
          <a:prstGeom prst="rect">
            <a:avLst/>
          </a:prstGeom>
          <a:noFill/>
        </p:spPr>
        <p:txBody>
          <a:bodyPr wrap="square" rtlCol="0">
            <a:spAutoFit/>
          </a:bodyPr>
          <a:lstStyle/>
          <a:p>
            <a:r>
              <a:rPr lang="fr-FR" sz="2800" u="none"/>
              <a:t>Quelles sont les limites principales de la surveillance fondée sur les indicateurs?</a:t>
            </a:r>
          </a:p>
          <a:p>
            <a:pPr algn="l"/>
            <a:endParaRPr lang="en-GB" sz="1800" u="none" dirty="0"/>
          </a:p>
          <a:p>
            <a:pPr algn="l"/>
            <a:endParaRPr lang="en-GB" sz="1800" u="none" dirty="0"/>
          </a:p>
          <a:p>
            <a:pPr algn="l">
              <a:lnSpc>
                <a:spcPct val="200000"/>
              </a:lnSpc>
            </a:pPr>
            <a:r>
              <a:rPr lang="fr-FR" sz="2000" u="none"/>
              <a:t>Les informations ne sont pas confirmées</a:t>
            </a:r>
          </a:p>
          <a:p>
            <a:pPr algn="l">
              <a:lnSpc>
                <a:spcPct val="200000"/>
              </a:lnSpc>
            </a:pPr>
            <a:r>
              <a:rPr lang="fr-FR" sz="2000" u="none"/>
              <a:t>Elle est généralement lente</a:t>
            </a:r>
          </a:p>
          <a:p>
            <a:pPr algn="l">
              <a:lnSpc>
                <a:spcPct val="200000"/>
              </a:lnSpc>
            </a:pPr>
            <a:r>
              <a:rPr lang="fr-FR" sz="2000" u="none"/>
              <a:t>Il ne s’agit pas d’une source fiable</a:t>
            </a:r>
          </a:p>
          <a:p>
            <a:pPr algn="l">
              <a:lnSpc>
                <a:spcPct val="200000"/>
              </a:lnSpc>
            </a:pPr>
            <a:r>
              <a:rPr lang="fr-FR" sz="2000" u="none"/>
              <a:t>Elle n’a pas de limites</a:t>
            </a:r>
          </a:p>
          <a:p>
            <a:br>
              <a:rPr lang="fr-FR" u="none"/>
            </a:br>
            <a:endParaRPr lang="fr-FR" u="none"/>
          </a:p>
        </p:txBody>
      </p:sp>
      <p:sp>
        <p:nvSpPr>
          <p:cNvPr id="6" name="Rectangle 5"/>
          <p:cNvSpPr/>
          <p:nvPr/>
        </p:nvSpPr>
        <p:spPr>
          <a:xfrm>
            <a:off x="268477" y="3425112"/>
            <a:ext cx="5355595" cy="63007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69429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8</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467832661"/>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endParaRPr lang="en-GB"/>
          </a:p>
        </p:txBody>
      </p:sp>
      <p:sp>
        <p:nvSpPr>
          <p:cNvPr id="2" name="Rounded Rectangular Callout 1"/>
          <p:cNvSpPr/>
          <p:nvPr/>
        </p:nvSpPr>
        <p:spPr>
          <a:xfrm>
            <a:off x="8010082" y="323655"/>
            <a:ext cx="2723864" cy="1395155"/>
          </a:xfrm>
          <a:prstGeom prst="wedgeRoundRectCallout">
            <a:avLst>
              <a:gd name="adj1" fmla="val -61977"/>
              <a:gd name="adj2" fmla="val 4058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u="none"/>
              <a:t>Pour consulter la liste des sources de l’ECDC, cliquez ici</a:t>
            </a:r>
          </a:p>
          <a:p>
            <a:r>
              <a:rPr lang="fr-FR"/>
              <a:t>https://www.ecdc.europa.eu/en/threats-and-outbreaks/epidemic-intelligence</a:t>
            </a:r>
          </a:p>
        </p:txBody>
      </p:sp>
    </p:spTree>
    <p:extLst>
      <p:ext uri="{BB962C8B-B14F-4D97-AF65-F5344CB8AC3E}">
        <p14:creationId xmlns:p14="http://schemas.microsoft.com/office/powerpoint/2010/main" val="1823752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0"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9</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4084391529"/>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2520355" y="1808820"/>
            <a:ext cx="8055970"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5005" y="1718810"/>
            <a:ext cx="2655370" cy="3465385"/>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828906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6.0&quot;&gt;&lt;object type=&quot;1&quot; unique_id=&quot;10001&quot;&gt;&lt;object type=&quot;8&quot; unique_id=&quot;10170&quot;&gt;&lt;/object&gt;&lt;object type=&quot;2&quot; unique_id=&quot;10171&quot;&gt;&lt;object type=&quot;3&quot; unique_id=&quot;10172&quot;&gt;&lt;property id=&quot;20148&quot; value=&quot;5&quot;/&gt;&lt;property id=&quot;20300&quot; value=&quot;Slide 1&quot;/&gt;&lt;property id=&quot;20307&quot; value=&quot;296&quot;/&gt;&lt;/object&gt;&lt;object type=&quot;3&quot; unique_id=&quot;10173&quot;&gt;&lt;property id=&quot;20148&quot; value=&quot;5&quot;/&gt;&lt;property id=&quot;20300&quot; value=&quot;Slide 2&quot;/&gt;&lt;property id=&quot;20307&quot; value=&quot;267&quot;/&gt;&lt;/object&gt;&lt;object type=&quot;3&quot; unique_id=&quot;10180&quot;&gt;&lt;property id=&quot;20148&quot; value=&quot;5&quot;/&gt;&lt;property id=&quot;20300&quot; value=&quot;Slide 12&quot;/&gt;&lt;property id=&quot;20307&quot; value=&quot;281&quot;/&gt;&lt;/object&gt;&lt;object type=&quot;3&quot; unique_id=&quot;10181&quot;&gt;&lt;property id=&quot;20148&quot; value=&quot;5&quot;/&gt;&lt;property id=&quot;20300&quot; value=&quot;Slide 13&quot;/&gt;&lt;property id=&quot;20307&quot; value=&quot;297&quot;/&gt;&lt;/object&gt;&lt;object type=&quot;3&quot; unique_id=&quot;10324&quot;&gt;&lt;property id=&quot;20148&quot; value=&quot;5&quot;/&gt;&lt;property id=&quot;20300&quot; value=&quot;Slide 3&quot;/&gt;&lt;property id=&quot;20307&quot; value=&quot;307&quot;/&gt;&lt;/object&gt;&lt;object type=&quot;3&quot; unique_id=&quot;10325&quot;&gt;&lt;property id=&quot;20148&quot; value=&quot;5&quot;/&gt;&lt;property id=&quot;20300&quot; value=&quot;Slide 4&quot;/&gt;&lt;property id=&quot;20307&quot; value=&quot;309&quot;/&gt;&lt;/object&gt;&lt;object type=&quot;3&quot; unique_id=&quot;10326&quot;&gt;&lt;property id=&quot;20148&quot; value=&quot;5&quot;/&gt;&lt;property id=&quot;20300&quot; value=&quot;Slide 5&quot;/&gt;&lt;property id=&quot;20307&quot; value=&quot;332&quot;/&gt;&lt;/object&gt;&lt;object type=&quot;3&quot; unique_id=&quot;10327&quot;&gt;&lt;property id=&quot;20148&quot; value=&quot;5&quot;/&gt;&lt;property id=&quot;20300&quot; value=&quot;Slide 6&quot;/&gt;&lt;property id=&quot;20307&quot; value=&quot;310&quot;/&gt;&lt;/object&gt;&lt;object type=&quot;3&quot; unique_id=&quot;10328&quot;&gt;&lt;property id=&quot;20148&quot; value=&quot;5&quot;/&gt;&lt;property id=&quot;20300&quot; value=&quot;Slide 7&quot;/&gt;&lt;property id=&quot;20307&quot; value=&quot;313&quot;/&gt;&lt;/object&gt;&lt;object type=&quot;3&quot; unique_id=&quot;10330&quot;&gt;&lt;property id=&quot;20148&quot; value=&quot;5&quot;/&gt;&lt;property id=&quot;20300&quot; value=&quot;Slide 8&quot;/&gt;&lt;property id=&quot;20307&quot; value=&quot;329&quot;/&gt;&lt;/object&gt;&lt;object type=&quot;3&quot; unique_id=&quot;10331&quot;&gt;&lt;property id=&quot;20148&quot; value=&quot;5&quot;/&gt;&lt;property id=&quot;20300&quot; value=&quot;Slide 9&quot;/&gt;&lt;property id=&quot;20307&quot; value=&quot;330&quot;/&gt;&lt;/object&gt;&lt;object type=&quot;3&quot; unique_id=&quot;10332&quot;&gt;&lt;property id=&quot;20148&quot; value=&quot;5&quot;/&gt;&lt;property id=&quot;20300&quot; value=&quot;Slide 10&quot;/&gt;&lt;property id=&quot;20307&quot; value=&quot;334&quot;/&gt;&lt;/object&gt;&lt;object type=&quot;3&quot; unique_id=&quot;10334&quot;&gt;&lt;property id=&quot;20148&quot; value=&quot;5&quot;/&gt;&lt;property id=&quot;20300&quot; value=&quot;Slide 11&quot;/&gt;&lt;property id=&quot;20307&quot; value=&quot;324&quot;/&gt;&lt;/object&gt;&lt;/object&gt;&lt;/object&gt;&lt;/database&gt;"/>
</p:tagLst>
</file>

<file path=ppt/theme/theme1.xml><?xml version="1.0" encoding="utf-8"?>
<a:theme xmlns:a="http://schemas.openxmlformats.org/drawingml/2006/main" name="Layers">
  <a:themeElements>
    <a:clrScheme name="">
      <a:dk1>
        <a:srgbClr val="000000"/>
      </a:dk1>
      <a:lt1>
        <a:srgbClr val="FFFFFF"/>
      </a:lt1>
      <a:dk2>
        <a:srgbClr val="330033"/>
      </a:dk2>
      <a:lt2>
        <a:srgbClr val="000000"/>
      </a:lt2>
      <a:accent1>
        <a:srgbClr val="6C8E3E"/>
      </a:accent1>
      <a:accent2>
        <a:srgbClr val="C88350"/>
      </a:accent2>
      <a:accent3>
        <a:srgbClr val="FFFFFF"/>
      </a:accent3>
      <a:accent4>
        <a:srgbClr val="000000"/>
      </a:accent4>
      <a:accent5>
        <a:srgbClr val="BAC6AF"/>
      </a:accent5>
      <a:accent6>
        <a:srgbClr val="B57648"/>
      </a:accent6>
      <a:hlink>
        <a:srgbClr val="6494AC"/>
      </a:hlink>
      <a:folHlink>
        <a:srgbClr val="8CB0C2"/>
      </a:folHlink>
    </a:clrScheme>
    <a:fontScheme name="EPIS">
      <a:majorFont>
        <a:latin typeface="MetaPro-Black"/>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99FF">
            <a:alpha val="25000"/>
          </a:srgbClr>
        </a:solidFill>
        <a:ln w="28575" cap="flat" cmpd="sng" algn="ctr">
          <a:solidFill>
            <a:srgbClr val="FF99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20000"/>
          </a:spcBef>
          <a:spcAft>
            <a:spcPct val="0"/>
          </a:spcAft>
          <a:buClrTx/>
          <a:buSzTx/>
          <a:buFontTx/>
          <a:buNone/>
          <a:tabLst/>
          <a:defRPr kumimoji="0" lang="it-IT" sz="1200" b="0" i="0" u="sng" strike="noStrike" cap="none" normalizeH="0" baseline="0" smtClean="0">
            <a:ln>
              <a:noFill/>
            </a:ln>
            <a:solidFill>
              <a:schemeClr val="tx1"/>
            </a:solidFill>
            <a:effectLst/>
            <a:latin typeface="Microsoft Sans Serif" pitchFamily="34" charset="0"/>
          </a:defRPr>
        </a:defPPr>
      </a:lstStyle>
    </a:spDef>
    <a:lnDef>
      <a:spPr bwMode="auto">
        <a:xfrm>
          <a:off x="0" y="0"/>
          <a:ext cx="1" cy="1"/>
        </a:xfrm>
        <a:custGeom>
          <a:avLst/>
          <a:gdLst/>
          <a:ahLst/>
          <a:cxnLst/>
          <a:rect l="0" t="0" r="0" b="0"/>
          <a:pathLst/>
        </a:custGeom>
        <a:solidFill>
          <a:srgbClr val="FF99FF">
            <a:alpha val="25000"/>
          </a:srgbClr>
        </a:solidFill>
        <a:ln w="28575" cap="flat" cmpd="sng" algn="ctr">
          <a:solidFill>
            <a:srgbClr val="FF99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20000"/>
          </a:spcBef>
          <a:spcAft>
            <a:spcPct val="0"/>
          </a:spcAft>
          <a:buClrTx/>
          <a:buSzTx/>
          <a:buFontTx/>
          <a:buNone/>
          <a:tabLst/>
          <a:defRPr kumimoji="0" lang="it-IT" sz="1200" b="0" i="0" u="sng" strike="noStrike" cap="none" normalizeH="0" baseline="0" smtClean="0">
            <a:ln>
              <a:noFill/>
            </a:ln>
            <a:solidFill>
              <a:schemeClr val="tx1"/>
            </a:solidFill>
            <a:effectLst/>
            <a:latin typeface="Microsoft Sans Serif" pitchFamily="34"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
      <a:clrScheme name="Layers 11">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12">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0000FF"/>
        </a:hlink>
        <a:folHlink>
          <a:srgbClr val="B2B2B2"/>
        </a:folHlink>
      </a:clrScheme>
      <a:clrMap bg1="lt1" tx1="dk1" bg2="lt2" tx2="dk2" accent1="accent1" accent2="accent2" accent3="accent3" accent4="accent4" accent5="accent5" accent6="accent6" hlink="hlink" folHlink="folHlink"/>
    </a:extraClrScheme>
    <a:extraClrScheme>
      <a:clrScheme name="Layers 13">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0000FF"/>
        </a:hlink>
        <a:folHlink>
          <a:srgbClr val="0000CC"/>
        </a:folHlink>
      </a:clrScheme>
      <a:clrMap bg1="lt1" tx1="dk1" bg2="lt2" tx2="dk2" accent1="accent1" accent2="accent2" accent3="accent3" accent4="accent4" accent5="accent5" accent6="accent6" hlink="hlink" folHlink="folHlink"/>
    </a:extraClrScheme>
    <a:extraClrScheme>
      <a:clrScheme name="Layers 14">
        <a:dk1>
          <a:srgbClr val="000000"/>
        </a:dk1>
        <a:lt1>
          <a:srgbClr val="FFFFFF"/>
        </a:lt1>
        <a:dk2>
          <a:srgbClr val="330033"/>
        </a:dk2>
        <a:lt2>
          <a:srgbClr val="000000"/>
        </a:lt2>
        <a:accent1>
          <a:srgbClr val="CCCC99"/>
        </a:accent1>
        <a:accent2>
          <a:srgbClr val="FF0000"/>
        </a:accent2>
        <a:accent3>
          <a:srgbClr val="FFFFFF"/>
        </a:accent3>
        <a:accent4>
          <a:srgbClr val="000000"/>
        </a:accent4>
        <a:accent5>
          <a:srgbClr val="E2E2CA"/>
        </a:accent5>
        <a:accent6>
          <a:srgbClr val="E70000"/>
        </a:accent6>
        <a:hlink>
          <a:srgbClr val="0000FF"/>
        </a:hlink>
        <a:folHlink>
          <a:srgbClr val="0000CC"/>
        </a:folHlink>
      </a:clrScheme>
      <a:clrMap bg1="lt1" tx1="dk1" bg2="lt2" tx2="dk2" accent1="accent1" accent2="accent2" accent3="accent3" accent4="accent4" accent5="accent5" accent6="accent6" hlink="hlink" folHlink="folHlink"/>
    </a:extraClrScheme>
    <a:extraClrScheme>
      <a:clrScheme name="Layers 15">
        <a:dk1>
          <a:srgbClr val="000000"/>
        </a:dk1>
        <a:lt1>
          <a:srgbClr val="FFFFFF"/>
        </a:lt1>
        <a:dk2>
          <a:srgbClr val="330033"/>
        </a:dk2>
        <a:lt2>
          <a:srgbClr val="000000"/>
        </a:lt2>
        <a:accent1>
          <a:srgbClr val="4B8984"/>
        </a:accent1>
        <a:accent2>
          <a:srgbClr val="00829B"/>
        </a:accent2>
        <a:accent3>
          <a:srgbClr val="FFFFFF"/>
        </a:accent3>
        <a:accent4>
          <a:srgbClr val="000000"/>
        </a:accent4>
        <a:accent5>
          <a:srgbClr val="B1C4C2"/>
        </a:accent5>
        <a:accent6>
          <a:srgbClr val="00758C"/>
        </a:accent6>
        <a:hlink>
          <a:srgbClr val="0000FF"/>
        </a:hlink>
        <a:folHlink>
          <a:srgbClr val="615C91"/>
        </a:folHlink>
      </a:clrScheme>
      <a:clrMap bg1="lt1" tx1="dk1" bg2="lt2" tx2="dk2" accent1="accent1" accent2="accent2" accent3="accent3" accent4="accent4" accent5="accent5" accent6="accent6" hlink="hlink" folHlink="folHlink"/>
    </a:extraClrScheme>
    <a:extraClrScheme>
      <a:clrScheme name="Layers 16">
        <a:dk1>
          <a:srgbClr val="000000"/>
        </a:dk1>
        <a:lt1>
          <a:srgbClr val="FFFFFF"/>
        </a:lt1>
        <a:dk2>
          <a:srgbClr val="330033"/>
        </a:dk2>
        <a:lt2>
          <a:srgbClr val="000000"/>
        </a:lt2>
        <a:accent1>
          <a:srgbClr val="4B8984"/>
        </a:accent1>
        <a:accent2>
          <a:srgbClr val="FF0000"/>
        </a:accent2>
        <a:accent3>
          <a:srgbClr val="FFFFFF"/>
        </a:accent3>
        <a:accent4>
          <a:srgbClr val="000000"/>
        </a:accent4>
        <a:accent5>
          <a:srgbClr val="B1C4C2"/>
        </a:accent5>
        <a:accent6>
          <a:srgbClr val="E70000"/>
        </a:accent6>
        <a:hlink>
          <a:srgbClr val="0000FF"/>
        </a:hlink>
        <a:folHlink>
          <a:srgbClr val="615C9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_ECDC">
  <a:themeElements>
    <a:clrScheme name="ECDC">
      <a:dk1>
        <a:sysClr val="windowText" lastClr="000000"/>
      </a:dk1>
      <a:lt1>
        <a:sysClr val="window" lastClr="FFFFFF"/>
      </a:lt1>
      <a:dk2>
        <a:srgbClr val="69AE23"/>
      </a:dk2>
      <a:lt2>
        <a:srgbClr val="E7E6E6"/>
      </a:lt2>
      <a:accent1>
        <a:srgbClr val="7CBDC1"/>
      </a:accent1>
      <a:accent2>
        <a:srgbClr val="C0D236"/>
      </a:accent2>
      <a:accent3>
        <a:srgbClr val="3E5B84"/>
      </a:accent3>
      <a:accent4>
        <a:srgbClr val="008C75"/>
      </a:accent4>
      <a:accent5>
        <a:srgbClr val="82428D"/>
      </a:accent5>
      <a:accent6>
        <a:srgbClr val="E8683F"/>
      </a:accent6>
      <a:hlink>
        <a:srgbClr val="51871B"/>
      </a:hlink>
      <a:folHlink>
        <a:srgbClr val="51871B"/>
      </a:folHlink>
    </a:clrScheme>
    <a:fontScheme name="ECD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DC_PowerPoint_Template_2018-newbuilding-4-3 V3.potx [Read-Only]" id="{D517274D-16A0-434C-A37E-B801C3A7E9CA}" vid="{D4535E71-EBD1-46E9-8B66-2AA52E225D82}"/>
    </a:ext>
  </a:extLst>
</a:theme>
</file>

<file path=ppt/theme/theme3.xml><?xml version="1.0" encoding="utf-8"?>
<a:theme xmlns:a="http://schemas.openxmlformats.org/drawingml/2006/main" name="1_Theme_ECDC">
  <a:themeElements>
    <a:clrScheme name="ECDC">
      <a:dk1>
        <a:sysClr val="windowText" lastClr="000000"/>
      </a:dk1>
      <a:lt1>
        <a:sysClr val="window" lastClr="FFFFFF"/>
      </a:lt1>
      <a:dk2>
        <a:srgbClr val="69AE23"/>
      </a:dk2>
      <a:lt2>
        <a:srgbClr val="E7E6E6"/>
      </a:lt2>
      <a:accent1>
        <a:srgbClr val="69AE23"/>
      </a:accent1>
      <a:accent2>
        <a:srgbClr val="7CBDC1"/>
      </a:accent2>
      <a:accent3>
        <a:srgbClr val="C0D236"/>
      </a:accent3>
      <a:accent4>
        <a:srgbClr val="3E5B84"/>
      </a:accent4>
      <a:accent5>
        <a:srgbClr val="008C75"/>
      </a:accent5>
      <a:accent6>
        <a:srgbClr val="82428D"/>
      </a:accent6>
      <a:hlink>
        <a:srgbClr val="69AE23"/>
      </a:hlink>
      <a:folHlink>
        <a:srgbClr val="69AE23"/>
      </a:folHlink>
    </a:clrScheme>
    <a:fontScheme name="ECD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witter_workshop_project-overview" id="{BED66E61-998C-4BA7-BDF2-BE82F2B6F533}" vid="{31B00F41-A86B-4B3E-84A6-CB1E6C8183C5}"/>
    </a:ext>
  </a:extLst>
</a:theme>
</file>

<file path=ppt/theme/theme4.xml><?xml version="1.0" encoding="utf-8"?>
<a:theme xmlns:a="http://schemas.openxmlformats.org/drawingml/2006/main" name="Ecdc other slides">
  <a:themeElements>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 other slid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 other slid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 other slid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 other slid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 other slid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 other slid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 other slid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 other slid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 other slid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 other slid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 other slid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 other slid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Ecdc other slides">
  <a:themeElements>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 other slid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 other slid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 other slid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 other slid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 other slid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 other slid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 other slid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 other slid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 other slid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 other slid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 other slid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 other slid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ECDC_PowerPoint_Template_2009_rev_1_4">
  <a:themeElements>
    <a:clrScheme name="ECDC_PowerPoint_Template_2009_rev_1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_PowerPoint_Template_2009_rev_1_4">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rgbClr val="0070C0"/>
          </a:solidFill>
          <a:prstDash val="solid"/>
          <a:round/>
          <a:headEnd type="none" w="med" len="med"/>
          <a:tailEnd type="none" w="med" len="med"/>
        </a:ln>
        <a:effectLst/>
      </a:spPr>
      <a:bodyPr vert="horz" wrap="square" lIns="0" tIns="0" rIns="0" bIns="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de-DE"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ECDC_PowerPoint_Template_2009_rev_1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_PowerPoint_Template_2009_rev_1_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_PowerPoint_Template_2009_rev_1_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_PowerPoint_Template_2009_rev_1_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_PowerPoint_Template_2009_rev_1_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_PowerPoint_Template_2009_rev_1_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_PowerPoint_Template_2009_rev_1_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_PowerPoint_Template_2009_rev_1_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_PowerPoint_Template_2009_rev_1_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_PowerPoint_Template_2009_rev_1_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_PowerPoint_Template_2009_rev_1_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_PowerPoint_Template_2009_rev_1_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TaxCatchAll xmlns="d23a570b-d7a9-49ca-a34c-8afb8206b4bf">
      <Value>8503</Value>
      <Value>9559</Value>
      <Value>11776</Value>
    </TaxCatchAll>
    <ECDC_DMS_Project0 xmlns="f21cd5e7-4e59-4426-9a65-65a4b49b5ea4">
      <Terms xmlns="http://schemas.microsoft.com/office/infopath/2007/PartnerControls">
        <TermInfo xmlns="http://schemas.microsoft.com/office/infopath/2007/PartnerControls">
          <TermName xmlns="http://schemas.microsoft.com/office/infopath/2007/PartnerControls">EU Health Security Initiative programme</TermName>
          <TermId xmlns="http://schemas.microsoft.com/office/infopath/2007/PartnerControls">25306b6b-39ac-41be-90ab-12f9725e9391</TermId>
        </TermInfo>
      </Terms>
    </ECDC_DMS_Project0>
    <ECDC_DMS_ITPROD_PORTFOLIO0 xmlns="f21cd5e7-4e59-4426-9a65-65a4b49b5ea4">
      <Terms xmlns="http://schemas.microsoft.com/office/infopath/2007/PartnerControls">
        <TermInfo xmlns="http://schemas.microsoft.com/office/infopath/2007/PartnerControls">
          <TermName xmlns="http://schemas.microsoft.com/office/infopath/2007/PartnerControls">DIR</TermName>
          <TermId xmlns="http://schemas.microsoft.com/office/infopath/2007/PartnerControls">d280b436-bc76-4c87-a7ad-b215a1406941</TermId>
        </TermInfo>
      </Terms>
    </ECDC_DMS_ITPROD_PORTFOLIO0>
    <ECDC_DMS_ITPROD_YEAR0 xmlns="f21cd5e7-4e59-4426-9a65-65a4b49b5ea4">
      <Terms xmlns="http://schemas.microsoft.com/office/infopath/2007/PartnerControls"/>
    </ECDC_DMS_ITPROD_YEAR0>
    <ECDC_DMS_EDRM_Meeting_Code0 xmlns="f21cd5e7-4e59-4426-9a65-65a4b49b5ea4">
      <Terms xmlns="http://schemas.microsoft.com/office/infopath/2007/PartnerControls"/>
    </ECDC_DMS_EDRM_Meeting_Code0>
    <ECDC_DMS_PROJECT_PHASE xmlns="f21cd5e7-4e59-4426-9a65-65a4b49b5ea4">1-Initiating</ECDC_DMS_PROJECT_PHASE>
    <ECDC_DMS_Meeting_Date xmlns="d23a570b-d7a9-49ca-a34c-8afb8206b4bf" xsi:nil="true"/>
    <ECDC_DMS_Document_Type_Product_Documentation0 xmlns="f21cd5e7-4e59-4426-9a65-65a4b49b5ea4">
      <Terms xmlns="http://schemas.microsoft.com/office/infopath/2007/PartnerControls">
        <TermInfo xmlns="http://schemas.microsoft.com/office/infopath/2007/PartnerControls">
          <TermName xmlns="http://schemas.microsoft.com/office/infopath/2007/PartnerControls">Non-Classified Project or Product Document</TermName>
          <TermId xmlns="http://schemas.microsoft.com/office/infopath/2007/PartnerControls">70fa46e0-bdd2-4182-98f7-a57178742ef5</TermId>
        </TermInfo>
      </Terms>
    </ECDC_DMS_Document_Type_Product_Documentation0>
    <bf6f88d3567d49708e6ddfea625f3427 xmlns="d23a570b-d7a9-49ca-a34c-8afb8206b4bf">
      <Terms xmlns="http://schemas.microsoft.com/office/infopath/2007/PartnerControls"/>
    </bf6f88d3567d49708e6ddfea625f3427>
  </documentManagement>
</p:properties>
</file>

<file path=customXml/item3.xml><?xml version="1.0" encoding="utf-8"?>
<ct:contentTypeSchema xmlns:ct="http://schemas.microsoft.com/office/2006/metadata/contentType" xmlns:ma="http://schemas.microsoft.com/office/2006/metadata/properties/metaAttributes" ct:_="" ma:_="" ma:contentTypeName="Project and IT Product Documentation" ma:contentTypeID="0x010100D736C7ACE9B64A2887FC840CE64E73CD00F9B766FA919147C8AA3C665BB5FE3342006CC94FD49C48D5A4954D89B00607815400B528855B89288A499128715C419C0E93" ma:contentTypeVersion="28" ma:contentTypeDescription="Project and IT Product Documentation Content Type" ma:contentTypeScope="" ma:versionID="25e3462d22da398fb4e7c5b260d78ff4">
  <xsd:schema xmlns:xsd="http://www.w3.org/2001/XMLSchema" xmlns:xs="http://www.w3.org/2001/XMLSchema" xmlns:p="http://schemas.microsoft.com/office/2006/metadata/properties" xmlns:ns2="f21cd5e7-4e59-4426-9a65-65a4b49b5ea4" xmlns:ns3="d23a570b-d7a9-49ca-a34c-8afb8206b4bf" targetNamespace="http://schemas.microsoft.com/office/2006/metadata/properties" ma:root="true" ma:fieldsID="fadc07b98f5d318cc9ec2a821f923959" ns2:_="" ns3:_="">
    <xsd:import namespace="f21cd5e7-4e59-4426-9a65-65a4b49b5ea4"/>
    <xsd:import namespace="d23a570b-d7a9-49ca-a34c-8afb8206b4bf"/>
    <xsd:element name="properties">
      <xsd:complexType>
        <xsd:sequence>
          <xsd:element name="documentManagement">
            <xsd:complexType>
              <xsd:all>
                <xsd:element ref="ns2:ECDC_DMS_PROJECT_PHASE" minOccurs="0"/>
                <xsd:element ref="ns3:ECDC_DMS_Meeting_Date" minOccurs="0"/>
                <xsd:element ref="ns3:TaxCatchAll" minOccurs="0"/>
                <xsd:element ref="ns2:ECDC_DMS_Document_Type_Product_Documentation0" minOccurs="0"/>
                <xsd:element ref="ns2:ECDC_DMS_ITPROD_PORTFOLIO0" minOccurs="0"/>
                <xsd:element ref="ns2:ECDC_DMS_EDRM_Meeting_Code0" minOccurs="0"/>
                <xsd:element ref="ns2:ECDC_DMS_Project0" minOccurs="0"/>
                <xsd:element ref="ns3:bf6f88d3567d49708e6ddfea625f3427" minOccurs="0"/>
                <xsd:element ref="ns2:ECDC_DMS_ITPROD_YEAR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1cd5e7-4e59-4426-9a65-65a4b49b5ea4" elementFormDefault="qualified">
    <xsd:import namespace="http://schemas.microsoft.com/office/2006/documentManagement/types"/>
    <xsd:import namespace="http://schemas.microsoft.com/office/infopath/2007/PartnerControls"/>
    <xsd:element name="ECDC_DMS_PROJECT_PHASE" ma:index="3" nillable="true" ma:displayName="Project Phase" ma:default="1-Initiating" ma:format="Dropdown" ma:internalName="ECDC_DMS_PROJECT_PHASE" ma:readOnly="false">
      <xsd:simpleType>
        <xsd:restriction base="dms:Choice">
          <xsd:enumeration value="1-Initiating"/>
          <xsd:enumeration value="2-Planning"/>
          <xsd:enumeration value="3-Executing"/>
          <xsd:enumeration value="4-Monitor and Control"/>
          <xsd:enumeration value="5-Closing"/>
          <xsd:enumeration value="6-IT Product Maintenance"/>
        </xsd:restriction>
      </xsd:simpleType>
    </xsd:element>
    <xsd:element name="ECDC_DMS_Document_Type_Product_Documentation0" ma:index="12" ma:taxonomy="true" ma:internalName="ECDC_DMS_Document_Type_Product_Documentation0" ma:taxonomyFieldName="ECDC_DMS_Document_Type_Product_Documentation" ma:displayName="Document Type" ma:readOnly="false" ma:default="9559;#Non-Classified Project or Product Document|70fa46e0-bdd2-4182-98f7-a57178742ef5" ma:fieldId="{a585e4e1-20cd-44d5-af8f-972dee50a663}" ma:sspId="de887f88-4a24-49db-a549-4c3cbb517053" ma:termSetId="05694767-788d-4e99-ad07-3dd6ddb61ccc" ma:anchorId="30bae0cb-fbc4-4e7a-b67d-217d17f781a7" ma:open="false" ma:isKeyword="false">
      <xsd:complexType>
        <xsd:sequence>
          <xsd:element ref="pc:Terms" minOccurs="0" maxOccurs="1"/>
        </xsd:sequence>
      </xsd:complexType>
    </xsd:element>
    <xsd:element name="ECDC_DMS_ITPROD_PORTFOLIO0" ma:index="13" nillable="true" ma:taxonomy="true" ma:internalName="ECDC_DMS_ITPROD_PORTFOLIO0" ma:taxonomyFieldName="ECDC_DMS_ITPROD_PORTFOLIO" ma:displayName="Portfolio" ma:readOnly="false" ma:default="" ma:fieldId="{d774b71b-8bbf-4b6c-9bcb-ab2c419f72b8}" ma:taxonomyMulti="true" ma:sspId="de887f88-4a24-49db-a549-4c3cbb517053" ma:termSetId="39f3e951-a13d-4717-b0f6-174d067719db" ma:anchorId="d454edc6-9bb3-4130-bffe-05777b5ae829" ma:open="false" ma:isKeyword="false">
      <xsd:complexType>
        <xsd:sequence>
          <xsd:element ref="pc:Terms" minOccurs="0" maxOccurs="1"/>
        </xsd:sequence>
      </xsd:complexType>
    </xsd:element>
    <xsd:element name="ECDC_DMS_EDRM_Meeting_Code0" ma:index="14" nillable="true" ma:taxonomy="true" ma:internalName="ECDC_DMS_EDRM_Meeting_Code0" ma:taxonomyFieldName="ECDC_DMS_EDRM_Meeting_Code" ma:displayName="Meeting Code" ma:readOnly="false" ma:default="" ma:fieldId="{0a3a9b5f-6216-431d-ac91-d8d281fdbe3e}" ma:taxonomyMulti="true" ma:sspId="de887f88-4a24-49db-a549-4c3cbb517053" ma:termSetId="edec69b4-0510-43be-8a98-012c8d4b4d60" ma:anchorId="00000000-0000-0000-0000-000000000000" ma:open="false" ma:isKeyword="false">
      <xsd:complexType>
        <xsd:sequence>
          <xsd:element ref="pc:Terms" minOccurs="0" maxOccurs="1"/>
        </xsd:sequence>
      </xsd:complexType>
    </xsd:element>
    <xsd:element name="ECDC_DMS_Project0" ma:index="15" nillable="true" ma:taxonomy="true" ma:internalName="ECDC_DMS_Project0" ma:taxonomyFieldName="ECDC_DMS_Project" ma:displayName="Project" ma:readOnly="false" ma:default="" ma:fieldId="{951a5c61-3e7d-4f5e-ad41-b76025ccfaa6}" ma:taxonomyMulti="true" ma:sspId="de887f88-4a24-49db-a549-4c3cbb517053" ma:termSetId="83bc1c21-e08b-4faa-97f2-3f7a70f36fcc" ma:anchorId="00000000-0000-0000-0000-000000000000" ma:open="false" ma:isKeyword="false">
      <xsd:complexType>
        <xsd:sequence>
          <xsd:element ref="pc:Terms" minOccurs="0" maxOccurs="1"/>
        </xsd:sequence>
      </xsd:complexType>
    </xsd:element>
    <xsd:element name="ECDC_DMS_ITPROD_YEAR0" ma:index="17" nillable="true" ma:taxonomy="true" ma:internalName="ECDC_DMS_ITPROD_YEAR0" ma:taxonomyFieldName="ECDC_DMS_ITPROD_YEAR" ma:displayName="Budget Year" ma:readOnly="false" ma:default="" ma:fieldId="{b7b1b9db-4b25-44e0-a3b1-63fc06ac39f0}" ma:taxonomyMulti="true" ma:sspId="de887f88-4a24-49db-a549-4c3cbb517053" ma:termSetId="39f3e951-a13d-4717-b0f6-174d067719db" ma:anchorId="c266da89-e1b1-47d3-9c2c-615579de50c3"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23a570b-d7a9-49ca-a34c-8afb8206b4bf" elementFormDefault="qualified">
    <xsd:import namespace="http://schemas.microsoft.com/office/2006/documentManagement/types"/>
    <xsd:import namespace="http://schemas.microsoft.com/office/infopath/2007/PartnerControls"/>
    <xsd:element name="ECDC_DMS_Meeting_Date" ma:index="6" nillable="true" ma:displayName="Meeting date" ma:description="The date of meeting (1) the document belongs to or (2) was discussed, reviewed or approved." ma:format="DateOnly" ma:internalName="ECDC_DMS_Meeting_Date" ma:readOnly="false">
      <xsd:simpleType>
        <xsd:restriction base="dms:DateTime"/>
      </xsd:simpleType>
    </xsd:element>
    <xsd:element name="TaxCatchAll" ma:index="11" nillable="true" ma:displayName="Taxonomy Catch All Column" ma:hidden="true" ma:list="{cde9ab0f-a34b-4ce8-8807-1a3ae118aba1}" ma:internalName="TaxCatchAll" ma:readOnly="false" ma:showField="CatchAllData" ma:web="f21cd5e7-4e59-4426-9a65-65a4b49b5ea4">
      <xsd:complexType>
        <xsd:complexContent>
          <xsd:extension base="dms:MultiChoiceLookup">
            <xsd:sequence>
              <xsd:element name="Value" type="dms:Lookup" maxOccurs="unbounded" minOccurs="0" nillable="true"/>
            </xsd:sequence>
          </xsd:extension>
        </xsd:complexContent>
      </xsd:complexType>
    </xsd:element>
    <xsd:element name="bf6f88d3567d49708e6ddfea625f3427" ma:index="16" nillable="true" ma:taxonomy="true" ma:internalName="bf6f88d3567d49708e6ddfea625f3427" ma:taxonomyFieldName="DMS_x0020_Product" ma:displayName="IT Product" ma:readOnly="false" ma:default="" ma:fieldId="{bf6f88d3-567d-4970-8e6d-dfea625f3427}" ma:taxonomyMulti="true" ma:sspId="de887f88-4a24-49db-a549-4c3cbb517053" ma:termSetId="765c2105-95ad-4131-ade8-84f64ee0a1c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xsd:element ref="dc:title" minOccurs="0" maxOccurs="1" ma:index="1" ma:displayName="Title"/>
        <xsd:element ref="dc:subject" minOccurs="0" maxOccurs="1"/>
        <xsd:element ref="dc:description" minOccurs="0" maxOccurs="1"/>
        <xsd:element name="keywords" minOccurs="0" maxOccurs="1" type="xsd:string" ma:index="10"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1A44B8-E371-425D-91B3-9DAF2B51BC94}">
  <ds:schemaRefs>
    <ds:schemaRef ds:uri="http://schemas.microsoft.com/sharepoint/events"/>
  </ds:schemaRefs>
</ds:datastoreItem>
</file>

<file path=customXml/itemProps2.xml><?xml version="1.0" encoding="utf-8"?>
<ds:datastoreItem xmlns:ds="http://schemas.openxmlformats.org/officeDocument/2006/customXml" ds:itemID="{421D0BF0-FC8C-4D9A-B320-3B1CB971B728}">
  <ds:schemaRefs>
    <ds:schemaRef ds:uri="http://purl.org/dc/terms/"/>
    <ds:schemaRef ds:uri="http://schemas.microsoft.com/office/infopath/2007/PartnerControls"/>
    <ds:schemaRef ds:uri="http://schemas.microsoft.com/office/2006/documentManagement/types"/>
    <ds:schemaRef ds:uri="376727eb-354b-45e4-998d-f84ea079474e"/>
    <ds:schemaRef ds:uri="d23a570b-d7a9-49ca-a34c-8afb8206b4bf"/>
    <ds:schemaRef ds:uri="http://purl.org/dc/elements/1.1/"/>
    <ds:schemaRef ds:uri="http://schemas.microsoft.com/office/2006/metadata/properties"/>
    <ds:schemaRef ds:uri="http://schemas.microsoft.com/sharepoint/v3"/>
    <ds:schemaRef ds:uri="http://schemas.openxmlformats.org/package/2006/metadata/core-properties"/>
    <ds:schemaRef ds:uri="http://www.w3.org/XML/1998/namespace"/>
    <ds:schemaRef ds:uri="http://purl.org/dc/dcmitype/"/>
    <ds:schemaRef ds:uri="f21cd5e7-4e59-4426-9a65-65a4b49b5ea4"/>
  </ds:schemaRefs>
</ds:datastoreItem>
</file>

<file path=customXml/itemProps3.xml><?xml version="1.0" encoding="utf-8"?>
<ds:datastoreItem xmlns:ds="http://schemas.openxmlformats.org/officeDocument/2006/customXml" ds:itemID="{C4A0484D-439F-43D8-AD5A-97AD661DCA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1cd5e7-4e59-4426-9a65-65a4b49b5ea4"/>
    <ds:schemaRef ds:uri="d23a570b-d7a9-49ca-a34c-8afb8206b4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ap:Properties xmlns:vt="http://schemas.openxmlformats.org/officeDocument/2006/docPropsVTypes" xmlns:ap="http://schemas.openxmlformats.org/officeDocument/2006/extended-properties">
  <ap:Template/>
  <ap:TotalTime>10705</ap:TotalTime>
  <ap:Words>5127</ap:Words>
  <ap:Application>Microsoft Office PowerPoint</ap:Application>
  <ap:PresentationFormat>Custom</ap:PresentationFormat>
  <ap:Paragraphs>701</ap:Paragraphs>
  <ap:Slides>49</ap:Slides>
  <ap:Notes>49</ap:Notes>
  <ap:HiddenSlides>0</ap:HiddenSlides>
  <ap:MMClips>0</ap:MMClips>
  <ap:ScaleCrop>false</ap:ScaleCrop>
  <ap:HeadingPairs>
    <vt:vector baseType="variant" size="6">
      <vt:variant>
        <vt:lpstr>Fonts Used</vt:lpstr>
      </vt:variant>
      <vt:variant>
        <vt:i4>10</vt:i4>
      </vt:variant>
      <vt:variant>
        <vt:lpstr>Theme</vt:lpstr>
      </vt:variant>
      <vt:variant>
        <vt:i4>6</vt:i4>
      </vt:variant>
      <vt:variant>
        <vt:lpstr>Slide Titles</vt:lpstr>
      </vt:variant>
      <vt:variant>
        <vt:i4>49</vt:i4>
      </vt:variant>
    </vt:vector>
  </ap:HeadingPairs>
  <ap:TitlesOfParts>
    <vt:vector baseType="lpstr" size="65">
      <vt:lpstr>AdobeCorpID MyriadRg</vt:lpstr>
      <vt:lpstr>Arial</vt:lpstr>
      <vt:lpstr>Arial Unicode MS</vt:lpstr>
      <vt:lpstr>Calibri</vt:lpstr>
      <vt:lpstr>MetaPro-Black</vt:lpstr>
      <vt:lpstr>Microsoft Sans Serif</vt:lpstr>
      <vt:lpstr>Tahoma</vt:lpstr>
      <vt:lpstr>Times</vt:lpstr>
      <vt:lpstr>Times New Roman</vt:lpstr>
      <vt:lpstr>Wingdings</vt:lpstr>
      <vt:lpstr>Layers</vt:lpstr>
      <vt:lpstr>Theme_ECDC</vt:lpstr>
      <vt:lpstr>1_Theme_ECDC</vt:lpstr>
      <vt:lpstr>Ecdc other slides</vt:lpstr>
      <vt:lpstr>2_Ecdc other slides</vt:lpstr>
      <vt:lpstr>ECDC_PowerPoint_Template_2009_rev_1_4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 système européen de surveillance (TESSy)</vt:lpstr>
      <vt:lpstr>PowerPoint Presentation</vt:lpstr>
      <vt:lpstr>PowerPoint Presentation</vt:lpstr>
      <vt:lpstr>PowerPoint Presentation</vt:lpstr>
      <vt:lpstr>PowerPoint Presentation</vt:lpstr>
      <vt:lpstr>Système d’alerte précoce et de réponse (SAPR)</vt:lpstr>
      <vt:lpstr>  Exemple de menaces transfrontalières entrant dans le cadre du SAPR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Comment les réseaux sociaux sont-ils manuellement surveillés?</vt:lpstr>
      <vt:lpstr>PowerPoint Presentation</vt:lpstr>
      <vt:lpstr>PowerPoint Presentation</vt:lpstr>
      <vt:lpstr>PowerPoint Presentation</vt:lpstr>
      <vt:lpstr>Conseils pour une détection efficace</vt:lpstr>
      <vt:lpstr>PowerPoint Presentation</vt:lpstr>
      <vt:lpstr>PowerPoint Presentation</vt:lpstr>
      <vt:lpstr>PowerPoint Presentation</vt:lpstr>
      <vt:lpstr>PowerPoint Presentation</vt:lpstr>
    </vt:vector>
  </ap:TitlesOfParts>
  <ap:Company>CDT</ap:Company>
  <ap:LinksUpToDate>false</ap:LinksUpToDate>
  <ap:SharedDoc>false</ap:SharedDoc>
  <ap:HyperlinksChanged>false</ap:HyperlinksChanged>
  <ap:AppVersion>16.0000</ap:AppVersion>
</ap: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SIMULWARE PER GENERALI</dc:title>
  <dc:subject>Not specified</dc:subject>
  <dc:creator>CDT</dc:creator>
  <cp:keywords/>
  <cp:lastModifiedBy>CDT</cp:lastModifiedBy>
  <cp:revision>1313</cp:revision>
  <dcterms:created xsi:type="dcterms:W3CDTF">2006-11-17T14:43:15Z</dcterms:created>
  <dcterms:modified xsi:type="dcterms:W3CDTF">2021-03-22T12:47:42Z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0x010100D736C7ACE9B64A2887FC840CE64E73CD00F9B766FA919147C8AA3C665BB5FE3342006CC94FD49C48D5A4954D89B00607815400B528855B89288A499128715C419C0E93</vt:lpwstr>
  </property>
  <property fmtid="{D5CDD505-2E9C-101B-9397-08002B2CF9AE}" pid="3" name="_dlc_DocId">
    <vt:lpwstr>DOI1007-2079432915-188</vt:lpwstr>
  </property>
  <property fmtid="{D5CDD505-2E9C-101B-9397-08002B2CF9AE}" pid="4" name="_dlc_DocIdUrl">
    <vt:lpwstr>http://dms.ecdcnet.europa.eu/sites/projects/prodmgmt/hsi/_layouts/15/DocIdRedir.aspx?ID=DOI1007-2079432915-188, DOI1007-2079432915-188</vt:lpwstr>
  </property>
  <property fmtid="{D5CDD505-2E9C-101B-9397-08002B2CF9AE}" pid="5" name="_dlc_DocIdItemGuid">
    <vt:lpwstr>edc1486a-6a01-4a82-8826-eb0d27a14c20</vt:lpwstr>
  </property>
  <property fmtid="{D5CDD505-2E9C-101B-9397-08002B2CF9AE}" pid="6" name="TaxKeyword">
    <vt:lpwstr/>
  </property>
  <property fmtid="{D5CDD505-2E9C-101B-9397-08002B2CF9AE}" pid="7" name="ECDC_DMS_Organization">
    <vt:lpwstr/>
  </property>
  <property fmtid="{D5CDD505-2E9C-101B-9397-08002B2CF9AE}" pid="8" name="ECDC_DMS_MIS_Activity_code">
    <vt:lpwstr/>
  </property>
  <property fmtid="{D5CDD505-2E9C-101B-9397-08002B2CF9AE}" pid="9" name="ECDC_DMS_Project">
    <vt:lpwstr>11776;#EU Health Security Initiative programme|25306b6b-39ac-41be-90ab-12f9725e9391</vt:lpwstr>
  </property>
  <property fmtid="{D5CDD505-2E9C-101B-9397-08002B2CF9AE}" pid="10" name="ECDC_Subject_what">
    <vt:lpwstr>124;#epidemic intelligence|ad1f1585-b938-4db1-992a-8af3e2bf831f</vt:lpwstr>
  </property>
  <property fmtid="{D5CDD505-2E9C-101B-9397-08002B2CF9AE}" pid="11" name="ECDC_DMS_Epi_and_Emergency_Document_Type">
    <vt:lpwstr>1961;#Presentation|ccbe1f80-b171-4140-9ee7-571d78063fb6</vt:lpwstr>
  </property>
  <property fmtid="{D5CDD505-2E9C-101B-9397-08002B2CF9AE}" pid="12" name="edrm_document_typeTaxHTField0">
    <vt:lpwstr>Not specified|581b895d-77e9-46ec-8c5e-850161f4a515</vt:lpwstr>
  </property>
  <property fmtid="{D5CDD505-2E9C-101B-9397-08002B2CF9AE}" pid="13" name="edrm_functionTaxHTField0">
    <vt:lpwstr>Not specified|92bcb685-885a-40ff-9744-3825164b3c86</vt:lpwstr>
  </property>
  <property fmtid="{D5CDD505-2E9C-101B-9397-08002B2CF9AE}" pid="14" name="edrm_statusTaxHTField0">
    <vt:lpwstr>Draft|210dfa89-0dc2-4261-944c-0ccc26c12bbd</vt:lpwstr>
  </property>
  <property fmtid="{D5CDD505-2E9C-101B-9397-08002B2CF9AE}" pid="15" name="edrm_diseaseTaxHTField0">
    <vt:lpwstr>Not specified|bad72cf5-edc4-4bad-9035-f5ac84acbef6</vt:lpwstr>
  </property>
  <property fmtid="{D5CDD505-2E9C-101B-9397-08002B2CF9AE}" pid="16" name="edrm_securityTaxHTField0">
    <vt:lpwstr>Restricted:Internal|caa52167-d17e-46dd-9322-12d83d57eefa</vt:lpwstr>
  </property>
  <property fmtid="{D5CDD505-2E9C-101B-9397-08002B2CF9AE}" pid="17" name="edrm_languageTaxHTField0">
    <vt:lpwstr>English|f0d96333-3b15-448d-bec3-c97f3b65cb2d</vt:lpwstr>
  </property>
  <property fmtid="{D5CDD505-2E9C-101B-9397-08002B2CF9AE}" pid="18" name="edrm_function">
    <vt:lpwstr>2365;#Not specified|92bcb685-885a-40ff-9744-3825164b3c86</vt:lpwstr>
  </property>
  <property fmtid="{D5CDD505-2E9C-101B-9397-08002B2CF9AE}" pid="19" name="edrm_document_type">
    <vt:lpwstr>2364;#Not specified|581b895d-77e9-46ec-8c5e-850161f4a515</vt:lpwstr>
  </property>
  <property fmtid="{D5CDD505-2E9C-101B-9397-08002B2CF9AE}" pid="20" name="edrm_status">
    <vt:lpwstr>2363;#Draft|210dfa89-0dc2-4261-944c-0ccc26c12bbd</vt:lpwstr>
  </property>
  <property fmtid="{D5CDD505-2E9C-101B-9397-08002B2CF9AE}" pid="21" name="edrm_entityTaxHTField0">
    <vt:lpwstr>Surveillance and Response Support Unit|be4aac37-b6fa-4b86-b0a4-9a97852a8676</vt:lpwstr>
  </property>
  <property fmtid="{D5CDD505-2E9C-101B-9397-08002B2CF9AE}" pid="22" name="edrm_disease">
    <vt:lpwstr>2366;#Not specified|bad72cf5-edc4-4bad-9035-f5ac84acbef6</vt:lpwstr>
  </property>
  <property fmtid="{D5CDD505-2E9C-101B-9397-08002B2CF9AE}" pid="23" name="edrm_security">
    <vt:lpwstr>2367;#Restricted:Internal|caa52167-d17e-46dd-9322-12d83d57eefa</vt:lpwstr>
  </property>
  <property fmtid="{D5CDD505-2E9C-101B-9397-08002B2CF9AE}" pid="24" name="edrm_language">
    <vt:lpwstr>2379;#English|f0d96333-3b15-448d-bec3-c97f3b65cb2d</vt:lpwstr>
  </property>
  <property fmtid="{D5CDD505-2E9C-101B-9397-08002B2CF9AE}" pid="25" name="edrm_entity">
    <vt:lpwstr>2380;#Surveillance and Response Support Unit|be4aac37-b6fa-4b86-b0a4-9a97852a8676</vt:lpwstr>
  </property>
  <property fmtid="{D5CDD505-2E9C-101B-9397-08002B2CF9AE}" pid="26" name="ECDC_DMS_Document_Type_Product_Documentation">
    <vt:lpwstr>9559;#Non-Classified Project or Product Document|70fa46e0-bdd2-4182-98f7-a57178742ef5</vt:lpwstr>
  </property>
  <property fmtid="{D5CDD505-2E9C-101B-9397-08002B2CF9AE}" pid="27" name="DMS Product">
    <vt:lpwstr/>
  </property>
  <property fmtid="{D5CDD505-2E9C-101B-9397-08002B2CF9AE}" pid="28" name="ECDC_DMS_EDRM_Meeting_Code">
    <vt:lpwstr/>
  </property>
  <property fmtid="{D5CDD505-2E9C-101B-9397-08002B2CF9AE}" pid="29" name="ECDC_DMS_ITPROD_PORTFOLIO">
    <vt:lpwstr>8503;#DIR|d280b436-bc76-4c87-a7ad-b215a1406941</vt:lpwstr>
  </property>
  <property fmtid="{D5CDD505-2E9C-101B-9397-08002B2CF9AE}" pid="30" name="ECDC_DMS_ITPROD_YEAR">
    <vt:lpwstr/>
  </property>
</Properties>
</file>