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23"/>
  </p:notesMasterIdLst>
  <p:handoutMasterIdLst>
    <p:handoutMasterId r:id="rId24"/>
  </p:handoutMasterIdLst>
  <p:sldIdLst>
    <p:sldId id="270" r:id="rId3"/>
    <p:sldId id="271" r:id="rId4"/>
    <p:sldId id="258" r:id="rId5"/>
    <p:sldId id="259" r:id="rId6"/>
    <p:sldId id="272" r:id="rId7"/>
    <p:sldId id="281" r:id="rId8"/>
    <p:sldId id="282" r:id="rId9"/>
    <p:sldId id="284" r:id="rId10"/>
    <p:sldId id="285" r:id="rId11"/>
    <p:sldId id="286" r:id="rId12"/>
    <p:sldId id="291" r:id="rId13"/>
    <p:sldId id="292" r:id="rId14"/>
    <p:sldId id="287" r:id="rId15"/>
    <p:sldId id="288" r:id="rId16"/>
    <p:sldId id="289" r:id="rId17"/>
    <p:sldId id="293" r:id="rId18"/>
    <p:sldId id="290" r:id="rId19"/>
    <p:sldId id="294" r:id="rId20"/>
    <p:sldId id="295" r:id="rId21"/>
    <p:sldId id="296" r:id="rId22"/>
  </p:sldIdLst>
  <p:sldSz cx="12192000" cy="6858000"/>
  <p:notesSz cx="7023100" cy="9309100"/>
  <p:custDataLst>
    <p:tags r:id="rId25"/>
  </p:custDataLst>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73931" autoAdjust="0"/>
  </p:normalViewPr>
  <p:slideViewPr>
    <p:cSldViewPr snapToGrid="0">
      <p:cViewPr varScale="1">
        <p:scale>
          <a:sx n="85" d="100"/>
          <a:sy n="85" d="100"/>
        </p:scale>
        <p:origin x="1536" y="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
        <p:cNvGrpSpPr/>
        <p:nvPr/>
      </p:nvGrpSpPr>
      <p:grpSpPr>
        <a:xfrm>
          <a:off x="0" y="0"/>
          <a:ext cx="0" cy="0"/>
          <a:chOff x="0" y="0"/>
          <a:chExt cx="0" cy="0"/>
        </a:xfrm>
      </p:grpSpPr>
      <p:sp>
        <p:nvSpPr>
          <p:cNvPr id="37" name="Shape 37"/>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8" name="Shape 38"/>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400"/>
              <a:buFont typeface="Tahoma"/>
              <a:buNone/>
            </a:pPr>
            <a:r>
              <a:rPr lang="en-GB" sz="1400" b="0" i="0" u="none" strike="noStrike" cap="none">
                <a:solidFill>
                  <a:schemeClr val="dk1"/>
                </a:solidFill>
                <a:latin typeface="Tahoma"/>
                <a:ea typeface="Tahoma"/>
                <a:cs typeface="Tahoma"/>
                <a:sym typeface="Tahoma"/>
              </a:rPr>
              <a:t>Facilitator notes:</a:t>
            </a:r>
            <a:endParaRPr/>
          </a:p>
          <a:p>
            <a:pPr marL="0" marR="0" lvl="0" indent="0" algn="l" rtl="0">
              <a:lnSpc>
                <a:spcPct val="100000"/>
              </a:lnSpc>
              <a:spcBef>
                <a:spcPts val="420"/>
              </a:spcBef>
              <a:spcAft>
                <a:spcPts val="0"/>
              </a:spcAft>
              <a:buClr>
                <a:schemeClr val="dk1"/>
              </a:buClr>
              <a:buSzPts val="1400"/>
              <a:buFont typeface="Tahoma"/>
              <a:buNone/>
            </a:pPr>
            <a:endParaRPr sz="1400" b="0" i="0" u="none" strike="noStrike" cap="none">
              <a:solidFill>
                <a:schemeClr val="dk1"/>
              </a:solidFill>
              <a:latin typeface="Times"/>
              <a:ea typeface="Times"/>
              <a:cs typeface="Times"/>
              <a:sym typeface="Times"/>
            </a:endParaRPr>
          </a:p>
        </p:txBody>
      </p:sp>
    </p:spTree>
    <p:extLst>
      <p:ext uri="{BB962C8B-B14F-4D97-AF65-F5344CB8AC3E}">
        <p14:creationId xmlns:p14="http://schemas.microsoft.com/office/powerpoint/2010/main" val="31335341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Shape 6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29577483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txBox="1">
            <a:spLocks noGrp="1"/>
          </p:cNvSpPr>
          <p:nvPr>
            <p:ph type="body" idx="1"/>
          </p:nvPr>
        </p:nvSpPr>
        <p:spPr>
          <a:xfrm>
            <a:off x="759211" y="3235559"/>
            <a:ext cx="5618480" cy="5375359"/>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 name="Shape 59"/>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0668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Shape 6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2754216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Shape 6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13660807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Shape 6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1498205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Shape 6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4116963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txBox="1">
            <a:spLocks noGrp="1"/>
          </p:cNvSpPr>
          <p:nvPr>
            <p:ph type="body" idx="1"/>
          </p:nvPr>
        </p:nvSpPr>
        <p:spPr>
          <a:xfrm>
            <a:off x="759211" y="3235559"/>
            <a:ext cx="5618480" cy="5375359"/>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 name="Shape 59"/>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72180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Shape 6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39317699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Shape 6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27979938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Shape 6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1505244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5" name="Shape 4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22080410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7" name="Shape 107"/>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
        <p:nvSpPr>
          <p:cNvPr id="108" name="Shape 108"/>
          <p:cNvSpPr txBox="1">
            <a:spLocks noGrp="1"/>
          </p:cNvSpPr>
          <p:nvPr>
            <p:ph type="sldNum" idx="12"/>
          </p:nvPr>
        </p:nvSpPr>
        <p:spPr>
          <a:xfrm>
            <a:off x="3977569" y="8841859"/>
            <a:ext cx="3043891" cy="465753"/>
          </a:xfrm>
          <a:prstGeom prst="rect">
            <a:avLst/>
          </a:prstGeom>
          <a:noFill/>
          <a:ln>
            <a:noFill/>
          </a:ln>
        </p:spPr>
        <p:txBody>
          <a:bodyPr spcFirstLastPara="1" wrap="square" lIns="91425" tIns="45700" rIns="91425" bIns="45700" anchor="b" anchorCtr="0">
            <a:noAutofit/>
          </a:bodyPr>
          <a:lstStyle/>
          <a:p>
            <a:pPr marL="0" marR="0" lvl="0" indent="0" algn="r" rtl="0">
              <a:lnSpc>
                <a:spcPct val="90000"/>
              </a:lnSpc>
              <a:spcBef>
                <a:spcPts val="0"/>
              </a:spcBef>
              <a:spcAft>
                <a:spcPts val="0"/>
              </a:spcAft>
              <a:buNone/>
            </a:pPr>
            <a:fld id="{00000000-1234-1234-1234-123412341234}" type="slidenum">
              <a:rPr lang="en-GB" sz="1200" b="0" i="0" u="none" strike="noStrike" cap="none">
                <a:solidFill>
                  <a:schemeClr val="dk1"/>
                </a:solidFill>
                <a:latin typeface="Tahoma"/>
                <a:ea typeface="Tahoma"/>
                <a:cs typeface="Tahoma"/>
                <a:sym typeface="Tahoma"/>
              </a:rPr>
              <a:t>20</a:t>
            </a:fld>
            <a:endParaRPr sz="12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21184299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52" name="Shape 52"/>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20155842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Shape 58"/>
          <p:cNvSpPr txBox="1">
            <a:spLocks noGrp="1"/>
          </p:cNvSpPr>
          <p:nvPr>
            <p:ph type="body" idx="1"/>
          </p:nvPr>
        </p:nvSpPr>
        <p:spPr>
          <a:xfrm>
            <a:off x="759211" y="3235559"/>
            <a:ext cx="5618480" cy="5375359"/>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59" name="Shape 59"/>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060783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Shape 6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29371077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Shape 6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908803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Shape 6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2865835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Shape 6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25427911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30200" y="534988"/>
            <a:ext cx="4221163" cy="23749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5" name="Shape 65"/>
          <p:cNvSpPr txBox="1">
            <a:spLocks noGrp="1"/>
          </p:cNvSpPr>
          <p:nvPr>
            <p:ph type="body" idx="1"/>
          </p:nvPr>
        </p:nvSpPr>
        <p:spPr>
          <a:xfrm>
            <a:off x="759211" y="3235559"/>
            <a:ext cx="5618480" cy="5375359"/>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600"/>
              <a:buFont typeface="Tahoma"/>
              <a:buNone/>
            </a:pPr>
            <a:r>
              <a:rPr lang="en-GB" sz="1600" b="0" i="0" u="none" strike="noStrike" cap="none">
                <a:solidFill>
                  <a:schemeClr val="dk1"/>
                </a:solidFill>
                <a:latin typeface="Tahoma"/>
                <a:ea typeface="Tahoma"/>
                <a:cs typeface="Tahoma"/>
                <a:sym typeface="Tahoma"/>
              </a:rPr>
              <a:t>Facilitator notes:</a:t>
            </a:r>
            <a:endParaRPr/>
          </a:p>
          <a:p>
            <a:pPr marL="0" marR="0" lvl="0" indent="0" algn="l" rtl="0">
              <a:spcBef>
                <a:spcPts val="480"/>
              </a:spcBef>
              <a:spcAft>
                <a:spcPts val="0"/>
              </a:spcAft>
              <a:buNone/>
            </a:pPr>
            <a:endParaRPr sz="16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9363298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nl-NL"/>
              <a:t>Klik om stijl te bewerken</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nl-NL"/>
              <a:t>Klikken om de ondertitelstijl van het model te bewerken</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nl-NL" dirty="0"/>
              <a:t>Tekststijl van het model bewerken</a:t>
            </a:r>
          </a:p>
          <a:p>
            <a:pPr lvl="1"/>
            <a:r>
              <a:rPr lang="nl-NL" dirty="0"/>
              <a:t>Tweede niveau</a:t>
            </a:r>
          </a:p>
          <a:p>
            <a:pPr lvl="2"/>
            <a:r>
              <a:rPr lang="nl-NL" dirty="0"/>
              <a:t>Derde niveau</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ectieko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32000" y="4320014"/>
            <a:ext cx="10972800" cy="1941811"/>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4000" b="1" i="0" u="none" strike="noStrike" cap="none">
                <a:solidFill>
                  <a:schemeClr val="lt1"/>
                </a:solidFill>
                <a:latin typeface="Tahoma"/>
                <a:ea typeface="Tahoma"/>
                <a:cs typeface="Tahoma"/>
                <a:sym typeface="Tahoma"/>
              </a:defRPr>
            </a:lvl1pPr>
            <a:lvl2pPr marR="0" lvl="1" algn="l" rtl="0">
              <a:lnSpc>
                <a:spcPct val="90000"/>
              </a:lnSpc>
              <a:spcBef>
                <a:spcPts val="0"/>
              </a:spcBef>
              <a:spcAft>
                <a:spcPts val="0"/>
              </a:spcAft>
              <a:buSzPts val="1400"/>
              <a:buNone/>
              <a:defRPr sz="3200" b="0" i="0" u="none" strike="noStrike" cap="none">
                <a:solidFill>
                  <a:schemeClr val="lt1"/>
                </a:solidFill>
                <a:latin typeface="Tahoma"/>
                <a:ea typeface="Tahoma"/>
                <a:cs typeface="Tahoma"/>
                <a:sym typeface="Tahoma"/>
              </a:defRPr>
            </a:lvl2pPr>
            <a:lvl3pPr marR="0" lvl="2" algn="l" rtl="0">
              <a:lnSpc>
                <a:spcPct val="90000"/>
              </a:lnSpc>
              <a:spcBef>
                <a:spcPts val="0"/>
              </a:spcBef>
              <a:spcAft>
                <a:spcPts val="0"/>
              </a:spcAft>
              <a:buSzPts val="1400"/>
              <a:buNone/>
              <a:defRPr sz="3200" b="0" i="0" u="none" strike="noStrike" cap="none">
                <a:solidFill>
                  <a:schemeClr val="lt1"/>
                </a:solidFill>
                <a:latin typeface="Tahoma"/>
                <a:ea typeface="Tahoma"/>
                <a:cs typeface="Tahoma"/>
                <a:sym typeface="Tahoma"/>
              </a:defRPr>
            </a:lvl3pPr>
            <a:lvl4pPr marR="0" lvl="3" algn="l" rtl="0">
              <a:lnSpc>
                <a:spcPct val="90000"/>
              </a:lnSpc>
              <a:spcBef>
                <a:spcPts val="0"/>
              </a:spcBef>
              <a:spcAft>
                <a:spcPts val="0"/>
              </a:spcAft>
              <a:buSzPts val="1400"/>
              <a:buNone/>
              <a:defRPr sz="3200" b="0" i="0" u="none" strike="noStrike" cap="none">
                <a:solidFill>
                  <a:schemeClr val="lt1"/>
                </a:solidFill>
                <a:latin typeface="Tahoma"/>
                <a:ea typeface="Tahoma"/>
                <a:cs typeface="Tahoma"/>
                <a:sym typeface="Tahoma"/>
              </a:defRPr>
            </a:lvl4pPr>
            <a:lvl5pPr marR="0" lvl="4" algn="l" rtl="0">
              <a:lnSpc>
                <a:spcPct val="90000"/>
              </a:lnSpc>
              <a:spcBef>
                <a:spcPts val="0"/>
              </a:spcBef>
              <a:spcAft>
                <a:spcPts val="0"/>
              </a:spcAft>
              <a:buSzPts val="1400"/>
              <a:buNone/>
              <a:defRPr sz="3200" b="0" i="0" u="none" strike="noStrike" cap="none">
                <a:solidFill>
                  <a:schemeClr val="lt1"/>
                </a:solidFill>
                <a:latin typeface="Tahoma"/>
                <a:ea typeface="Tahoma"/>
                <a:cs typeface="Tahoma"/>
                <a:sym typeface="Tahoma"/>
              </a:defRPr>
            </a:lvl5pPr>
            <a:lvl6pPr marR="0" lvl="5" algn="l" rtl="0">
              <a:lnSpc>
                <a:spcPct val="90000"/>
              </a:lnSpc>
              <a:spcBef>
                <a:spcPts val="0"/>
              </a:spcBef>
              <a:spcAft>
                <a:spcPts val="0"/>
              </a:spcAft>
              <a:buSzPts val="1400"/>
              <a:buNone/>
              <a:defRPr sz="3200" b="0" i="0" u="none" strike="noStrike" cap="none">
                <a:solidFill>
                  <a:schemeClr val="lt1"/>
                </a:solidFill>
                <a:latin typeface="Tahoma"/>
                <a:ea typeface="Tahoma"/>
                <a:cs typeface="Tahoma"/>
                <a:sym typeface="Tahoma"/>
              </a:defRPr>
            </a:lvl6pPr>
            <a:lvl7pPr marR="0" lvl="6" algn="l" rtl="0">
              <a:lnSpc>
                <a:spcPct val="90000"/>
              </a:lnSpc>
              <a:spcBef>
                <a:spcPts val="0"/>
              </a:spcBef>
              <a:spcAft>
                <a:spcPts val="0"/>
              </a:spcAft>
              <a:buSzPts val="1400"/>
              <a:buNone/>
              <a:defRPr sz="3200" b="0" i="0" u="none" strike="noStrike" cap="none">
                <a:solidFill>
                  <a:schemeClr val="lt1"/>
                </a:solidFill>
                <a:latin typeface="Tahoma"/>
                <a:ea typeface="Tahoma"/>
                <a:cs typeface="Tahoma"/>
                <a:sym typeface="Tahoma"/>
              </a:defRPr>
            </a:lvl7pPr>
            <a:lvl8pPr marR="0" lvl="7" algn="l" rtl="0">
              <a:lnSpc>
                <a:spcPct val="90000"/>
              </a:lnSpc>
              <a:spcBef>
                <a:spcPts val="0"/>
              </a:spcBef>
              <a:spcAft>
                <a:spcPts val="0"/>
              </a:spcAft>
              <a:buSzPts val="1400"/>
              <a:buNone/>
              <a:defRPr sz="3200" b="0" i="0" u="none" strike="noStrike" cap="none">
                <a:solidFill>
                  <a:schemeClr val="lt1"/>
                </a:solidFill>
                <a:latin typeface="Tahoma"/>
                <a:ea typeface="Tahoma"/>
                <a:cs typeface="Tahoma"/>
                <a:sym typeface="Tahoma"/>
              </a:defRPr>
            </a:lvl8pPr>
            <a:lvl9pPr marR="0" lvl="8" algn="l" rtl="0">
              <a:lnSpc>
                <a:spcPct val="90000"/>
              </a:lnSpc>
              <a:spcBef>
                <a:spcPts val="0"/>
              </a:spcBef>
              <a:spcAft>
                <a:spcPts val="0"/>
              </a:spcAft>
              <a:buSzPts val="1400"/>
              <a:buNone/>
              <a:defRPr sz="3200" b="0" i="0" u="none" strike="noStrike" cap="none">
                <a:solidFill>
                  <a:schemeClr val="lt1"/>
                </a:solidFill>
                <a:latin typeface="Tahoma"/>
                <a:ea typeface="Tahoma"/>
                <a:cs typeface="Tahoma"/>
                <a:sym typeface="Tahoma"/>
              </a:defRPr>
            </a:lvl9pPr>
          </a:lstStyle>
          <a:p>
            <a:endParaRPr/>
          </a:p>
        </p:txBody>
      </p:sp>
      <p:sp>
        <p:nvSpPr>
          <p:cNvPr id="32" name="Shape 32"/>
          <p:cNvSpPr txBox="1">
            <a:spLocks noGrp="1"/>
          </p:cNvSpPr>
          <p:nvPr>
            <p:ph type="sldNum" idx="12"/>
          </p:nvPr>
        </p:nvSpPr>
        <p:spPr>
          <a:xfrm>
            <a:off x="9108000" y="6480015"/>
            <a:ext cx="2556000" cy="365125"/>
          </a:xfrm>
          <a:prstGeom prst="rect">
            <a:avLst/>
          </a:prstGeom>
          <a:noFill/>
          <a:ln>
            <a:noFill/>
          </a:ln>
        </p:spPr>
        <p:txBody>
          <a:bodyPr spcFirstLastPara="1" wrap="square" lIns="91425" tIns="36000" rIns="91425" bIns="36000" anchor="ctr" anchorCtr="0">
            <a:noAutofit/>
          </a:bodyPr>
          <a:lstStyle>
            <a:lvl1pPr marL="0" marR="0" lvl="0" indent="0" algn="r" rtl="0">
              <a:lnSpc>
                <a:spcPct val="100000"/>
              </a:lnSpc>
              <a:spcBef>
                <a:spcPts val="0"/>
              </a:spcBef>
              <a:spcAft>
                <a:spcPts val="0"/>
              </a:spcAft>
              <a:buNone/>
              <a:defRPr sz="1200" b="0" i="0" u="none" strike="noStrike" cap="none">
                <a:solidFill>
                  <a:schemeClr val="lt1"/>
                </a:solidFill>
                <a:latin typeface="Tahoma"/>
                <a:ea typeface="Tahoma"/>
                <a:cs typeface="Tahoma"/>
                <a:sym typeface="Tahoma"/>
              </a:defRPr>
            </a:lvl1pPr>
            <a:lvl2pPr marL="0" marR="0" lvl="1" indent="0" algn="r" rtl="0">
              <a:lnSpc>
                <a:spcPct val="100000"/>
              </a:lnSpc>
              <a:spcBef>
                <a:spcPts val="0"/>
              </a:spcBef>
              <a:spcAft>
                <a:spcPts val="0"/>
              </a:spcAft>
              <a:buNone/>
              <a:defRPr sz="1200" b="0" i="0" u="none" strike="noStrike" cap="none">
                <a:solidFill>
                  <a:schemeClr val="lt1"/>
                </a:solidFill>
                <a:latin typeface="Tahoma"/>
                <a:ea typeface="Tahoma"/>
                <a:cs typeface="Tahoma"/>
                <a:sym typeface="Tahoma"/>
              </a:defRPr>
            </a:lvl2pPr>
            <a:lvl3pPr marL="0" marR="0" lvl="2" indent="0" algn="r" rtl="0">
              <a:lnSpc>
                <a:spcPct val="100000"/>
              </a:lnSpc>
              <a:spcBef>
                <a:spcPts val="0"/>
              </a:spcBef>
              <a:spcAft>
                <a:spcPts val="0"/>
              </a:spcAft>
              <a:buNone/>
              <a:defRPr sz="1200" b="0" i="0" u="none" strike="noStrike" cap="none">
                <a:solidFill>
                  <a:schemeClr val="lt1"/>
                </a:solidFill>
                <a:latin typeface="Tahoma"/>
                <a:ea typeface="Tahoma"/>
                <a:cs typeface="Tahoma"/>
                <a:sym typeface="Tahoma"/>
              </a:defRPr>
            </a:lvl3pPr>
            <a:lvl4pPr marL="0" marR="0" lvl="3" indent="0" algn="r" rtl="0">
              <a:lnSpc>
                <a:spcPct val="100000"/>
              </a:lnSpc>
              <a:spcBef>
                <a:spcPts val="0"/>
              </a:spcBef>
              <a:spcAft>
                <a:spcPts val="0"/>
              </a:spcAft>
              <a:buNone/>
              <a:defRPr sz="1200" b="0" i="0" u="none" strike="noStrike" cap="none">
                <a:solidFill>
                  <a:schemeClr val="lt1"/>
                </a:solidFill>
                <a:latin typeface="Tahoma"/>
                <a:ea typeface="Tahoma"/>
                <a:cs typeface="Tahoma"/>
                <a:sym typeface="Tahoma"/>
              </a:defRPr>
            </a:lvl4pPr>
            <a:lvl5pPr marL="0" marR="0" lvl="4" indent="0" algn="r" rtl="0">
              <a:lnSpc>
                <a:spcPct val="100000"/>
              </a:lnSpc>
              <a:spcBef>
                <a:spcPts val="0"/>
              </a:spcBef>
              <a:spcAft>
                <a:spcPts val="0"/>
              </a:spcAft>
              <a:buNone/>
              <a:defRPr sz="1200" b="0" i="0" u="none" strike="noStrike" cap="none">
                <a:solidFill>
                  <a:schemeClr val="lt1"/>
                </a:solidFill>
                <a:latin typeface="Tahoma"/>
                <a:ea typeface="Tahoma"/>
                <a:cs typeface="Tahoma"/>
                <a:sym typeface="Tahoma"/>
              </a:defRPr>
            </a:lvl5pPr>
            <a:lvl6pPr marL="0" marR="0" lvl="5" indent="0" algn="r" rtl="0">
              <a:lnSpc>
                <a:spcPct val="100000"/>
              </a:lnSpc>
              <a:spcBef>
                <a:spcPts val="0"/>
              </a:spcBef>
              <a:spcAft>
                <a:spcPts val="0"/>
              </a:spcAft>
              <a:buNone/>
              <a:defRPr sz="1200" b="0" i="0" u="none" strike="noStrike" cap="none">
                <a:solidFill>
                  <a:schemeClr val="lt1"/>
                </a:solidFill>
                <a:latin typeface="Tahoma"/>
                <a:ea typeface="Tahoma"/>
                <a:cs typeface="Tahoma"/>
                <a:sym typeface="Tahoma"/>
              </a:defRPr>
            </a:lvl6pPr>
            <a:lvl7pPr marL="0" marR="0" lvl="6" indent="0" algn="r" rtl="0">
              <a:lnSpc>
                <a:spcPct val="100000"/>
              </a:lnSpc>
              <a:spcBef>
                <a:spcPts val="0"/>
              </a:spcBef>
              <a:spcAft>
                <a:spcPts val="0"/>
              </a:spcAft>
              <a:buNone/>
              <a:defRPr sz="1200" b="0" i="0" u="none" strike="noStrike" cap="none">
                <a:solidFill>
                  <a:schemeClr val="lt1"/>
                </a:solidFill>
                <a:latin typeface="Tahoma"/>
                <a:ea typeface="Tahoma"/>
                <a:cs typeface="Tahoma"/>
                <a:sym typeface="Tahoma"/>
              </a:defRPr>
            </a:lvl7pPr>
            <a:lvl8pPr marL="0" marR="0" lvl="7" indent="0" algn="r" rtl="0">
              <a:lnSpc>
                <a:spcPct val="100000"/>
              </a:lnSpc>
              <a:spcBef>
                <a:spcPts val="0"/>
              </a:spcBef>
              <a:spcAft>
                <a:spcPts val="0"/>
              </a:spcAft>
              <a:buNone/>
              <a:defRPr sz="1200" b="0" i="0" u="none" strike="noStrike" cap="none">
                <a:solidFill>
                  <a:schemeClr val="lt1"/>
                </a:solidFill>
                <a:latin typeface="Tahoma"/>
                <a:ea typeface="Tahoma"/>
                <a:cs typeface="Tahoma"/>
                <a:sym typeface="Tahoma"/>
              </a:defRPr>
            </a:lvl8pPr>
            <a:lvl9pPr marL="0" marR="0" lvl="8" indent="0" algn="r" rtl="0">
              <a:lnSpc>
                <a:spcPct val="100000"/>
              </a:lnSpc>
              <a:spcBef>
                <a:spcPts val="0"/>
              </a:spcBef>
              <a:spcAft>
                <a:spcPts val="0"/>
              </a:spcAft>
              <a:buNone/>
              <a:defRPr sz="1200" b="0" i="0" u="none" strike="noStrike" cap="none">
                <a:solidFill>
                  <a:schemeClr val="lt1"/>
                </a:solidFill>
                <a:latin typeface="Tahoma"/>
                <a:ea typeface="Tahoma"/>
                <a:cs typeface="Tahoma"/>
                <a:sym typeface="Tahoma"/>
              </a:defRPr>
            </a:lvl9pPr>
          </a:lstStyle>
          <a:p>
            <a:pPr marL="0" lvl="0" indent="0">
              <a:spcBef>
                <a:spcPts val="0"/>
              </a:spcBef>
              <a:spcAft>
                <a:spcPts val="0"/>
              </a:spcAft>
              <a:buNone/>
            </a:pPr>
            <a:fld id="{00000000-1234-1234-1234-123412341234}" type="slidenum">
              <a:rPr lang="en-GB"/>
              <a:t>‹#›</a:t>
            </a:fld>
            <a:endParaRPr/>
          </a:p>
        </p:txBody>
      </p:sp>
    </p:spTree>
    <p:extLst>
      <p:ext uri="{BB962C8B-B14F-4D97-AF65-F5344CB8AC3E}">
        <p14:creationId xmlns:p14="http://schemas.microsoft.com/office/powerpoint/2010/main" val="197487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321972"/>
            <a:ext cx="10318363" cy="79375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55476"/>
            <a:ext cx="11368617" cy="4986574"/>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a:t>
            </a:fld>
            <a:endParaRPr lang="en-GB" dirty="0"/>
          </a:p>
        </p:txBody>
      </p:sp>
      <p:pic>
        <p:nvPicPr>
          <p:cNvPr id="7" name="Picture 8"/>
          <p:cNvPicPr>
            <a:picLocks noChangeArrowheads="1"/>
          </p:cNvPicPr>
          <p:nvPr userDrawn="1"/>
        </p:nvPicPr>
        <p:blipFill>
          <a:blip r:embed="rId7"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 id="2147483672" r:id="rId4"/>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userDrawn="1"/>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ctrTitle"/>
          </p:nvPr>
        </p:nvSpPr>
        <p:spPr>
          <a:xfrm>
            <a:off x="644057" y="4320001"/>
            <a:ext cx="10869432" cy="1146523"/>
          </a:xfrm>
          <a:prstGeom prst="rect">
            <a:avLst/>
          </a:prstGeom>
          <a:noFill/>
          <a:ln>
            <a:noFill/>
          </a:ln>
        </p:spPr>
        <p:txBody>
          <a:bodyPr spcFirstLastPara="1" wrap="square" lIns="0" tIns="0" rIns="0" bIns="0" anchor="t" anchorCtr="0">
            <a:noAutofit/>
          </a:bodyPr>
          <a:lstStyle/>
          <a:p>
            <a:pPr lvl="0"/>
            <a:r>
              <a:rPr lang="en-GB" sz="4000" b="1" dirty="0"/>
              <a:t>Introduction to case study methodology</a:t>
            </a:r>
            <a:endParaRPr dirty="0"/>
          </a:p>
        </p:txBody>
      </p:sp>
      <p:sp>
        <p:nvSpPr>
          <p:cNvPr id="41" name="Shape 41"/>
          <p:cNvSpPr txBox="1">
            <a:spLocks noGrp="1"/>
          </p:cNvSpPr>
          <p:nvPr>
            <p:ph type="subTitle" idx="1"/>
          </p:nvPr>
        </p:nvSpPr>
        <p:spPr>
          <a:xfrm>
            <a:off x="644057" y="3600010"/>
            <a:ext cx="10869432" cy="462721"/>
          </a:xfrm>
          <a:prstGeom prst="rect">
            <a:avLst/>
          </a:prstGeom>
          <a:noFill/>
          <a:ln>
            <a:noFill/>
          </a:ln>
        </p:spPr>
        <p:txBody>
          <a:bodyPr spcFirstLastPara="1" wrap="square" lIns="0" tIns="0" rIns="0" bIns="0" anchor="t" anchorCtr="0">
            <a:noAutofit/>
          </a:bodyPr>
          <a:lstStyle/>
          <a:p>
            <a:pPr marL="0" lvl="0" indent="0"/>
            <a:r>
              <a:rPr lang="en-GB" sz="2800" b="0" dirty="0"/>
              <a:t>Training of Trainers in Epidemiology of Vaccine Preventable Diseases</a:t>
            </a:r>
          </a:p>
        </p:txBody>
      </p:sp>
      <p:sp>
        <p:nvSpPr>
          <p:cNvPr id="42" name="Shape 42"/>
          <p:cNvSpPr txBox="1"/>
          <p:nvPr/>
        </p:nvSpPr>
        <p:spPr>
          <a:xfrm>
            <a:off x="644057" y="5652001"/>
            <a:ext cx="10869432" cy="998539"/>
          </a:xfrm>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None/>
            </a:pPr>
            <a:endParaRPr sz="2000" b="0" i="0" u="none" strike="noStrike" cap="none" dirty="0">
              <a:solidFill>
                <a:schemeClr val="lt1"/>
              </a:solidFill>
              <a:latin typeface="Tahoma"/>
              <a:ea typeface="Tahoma"/>
              <a:cs typeface="Tahoma"/>
              <a:sym typeface="Tahoma"/>
            </a:endParaRPr>
          </a:p>
          <a:p>
            <a:pPr marL="0" marR="0" lvl="0" indent="0" algn="l" rtl="0">
              <a:lnSpc>
                <a:spcPct val="90000"/>
              </a:lnSpc>
              <a:spcBef>
                <a:spcPts val="600"/>
              </a:spcBef>
              <a:spcAft>
                <a:spcPts val="0"/>
              </a:spcAft>
              <a:buNone/>
            </a:pPr>
            <a:endParaRPr sz="2000" b="0" i="0" u="none" strike="noStrike" cap="none" dirty="0">
              <a:solidFill>
                <a:schemeClr val="lt1"/>
              </a:solidFill>
              <a:latin typeface="Tahoma"/>
              <a:ea typeface="Tahoma"/>
              <a:cs typeface="Tahoma"/>
              <a:sym typeface="Tahoma"/>
            </a:endParaRPr>
          </a:p>
          <a:p>
            <a:pPr lvl="0">
              <a:lnSpc>
                <a:spcPct val="90000"/>
              </a:lnSpc>
            </a:pPr>
            <a:r>
              <a:rPr lang="en-GB" sz="2000" dirty="0">
                <a:solidFill>
                  <a:schemeClr val="lt1"/>
                </a:solidFill>
                <a:latin typeface="Tahoma"/>
                <a:ea typeface="Tahoma"/>
                <a:cs typeface="Tahoma"/>
                <a:sym typeface="Tahoma"/>
              </a:rPr>
              <a:t>Created in February 2012, revised May 2018</a:t>
            </a:r>
            <a:endParaRPr lang="en-GB" sz="2000" dirty="0"/>
          </a:p>
        </p:txBody>
      </p:sp>
    </p:spTree>
    <p:custDataLst>
      <p:tags r:id="rId1"/>
    </p:custDataLst>
    <p:extLst>
      <p:ext uri="{BB962C8B-B14F-4D97-AF65-F5344CB8AC3E}">
        <p14:creationId xmlns:p14="http://schemas.microsoft.com/office/powerpoint/2010/main" val="3712293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fi-FI" altLang="en-US" dirty="0"/>
              <a:t>Structured Infectious Disease Epidemiology case studies</a:t>
            </a:r>
            <a:endParaRPr dirty="0"/>
          </a:p>
        </p:txBody>
      </p:sp>
      <p:sp>
        <p:nvSpPr>
          <p:cNvPr id="68" name="Shape 68"/>
          <p:cNvSpPr txBox="1">
            <a:spLocks noGrp="1"/>
          </p:cNvSpPr>
          <p:nvPr>
            <p:ph idx="1"/>
          </p:nvPr>
        </p:nvSpPr>
        <p:spPr>
          <a:prstGeom prst="rect">
            <a:avLst/>
          </a:prstGeom>
          <a:noFill/>
          <a:ln>
            <a:noFill/>
          </a:ln>
        </p:spPr>
        <p:txBody>
          <a:bodyPr spcFirstLastPara="1" wrap="square" lIns="0" tIns="0" rIns="0" bIns="0" anchor="t" anchorCtr="0">
            <a:noAutofit/>
          </a:bodyPr>
          <a:lstStyle/>
          <a:p>
            <a:pPr marL="342900" lvl="0" indent="-342900">
              <a:spcBef>
                <a:spcPts val="0"/>
              </a:spcBef>
              <a:buFont typeface="Arial" panose="020B0604020202020204" pitchFamily="34" charset="0"/>
              <a:buChar char="•"/>
            </a:pPr>
            <a:r>
              <a:rPr lang="en-GB" dirty="0"/>
              <a:t>IDE case study is a document that illustrates a real life outbreak, vaccine safety problem, VPD surveillance or policy situation to be solved and includes background and methodology information for classroom discussion. </a:t>
            </a:r>
          </a:p>
          <a:p>
            <a:pPr marL="342900" lvl="0" indent="-342900">
              <a:spcBef>
                <a:spcPts val="0"/>
              </a:spcBef>
              <a:buFont typeface="Arial" panose="020B0604020202020204" pitchFamily="34" charset="0"/>
              <a:buChar char="•"/>
            </a:pPr>
            <a:r>
              <a:rPr lang="en-GB" dirty="0"/>
              <a:t>The situation does not always have an obvious solution. The case provides information to stimulate an educated conversation concerning possible outcomes. </a:t>
            </a:r>
          </a:p>
          <a:p>
            <a:pPr marL="342900" lvl="0" indent="-342900">
              <a:spcBef>
                <a:spcPts val="0"/>
              </a:spcBef>
              <a:buFont typeface="Arial" panose="020B0604020202020204" pitchFamily="34" charset="0"/>
              <a:buChar char="•"/>
            </a:pPr>
            <a:r>
              <a:rPr lang="en-GB" dirty="0"/>
              <a:t>Each case has at least one central decision point, dilemma, or angle. </a:t>
            </a:r>
          </a:p>
          <a:p>
            <a:pPr marL="342900" lvl="0" indent="-342900">
              <a:spcBef>
                <a:spcPts val="0"/>
              </a:spcBef>
              <a:buFont typeface="Arial" panose="020B0604020202020204" pitchFamily="34" charset="0"/>
              <a:buChar char="•"/>
            </a:pPr>
            <a:r>
              <a:rPr lang="en-GB" dirty="0"/>
              <a:t>The nature of the situation is introduced within the first paragraphs.</a:t>
            </a:r>
          </a:p>
          <a:p>
            <a:pPr marL="342900" lvl="0" indent="-342900">
              <a:spcBef>
                <a:spcPts val="0"/>
              </a:spcBef>
              <a:buFont typeface="Arial" panose="020B0604020202020204" pitchFamily="34" charset="0"/>
              <a:buChar char="•"/>
            </a:pPr>
            <a:r>
              <a:rPr lang="en-GB" dirty="0"/>
              <a:t>The writing in a case is precise and nuanced, yet always clear and concise. It is neither colloquial nor stuffily formal. It is engaging and interesting to the reader. </a:t>
            </a:r>
          </a:p>
          <a:p>
            <a:pPr marL="342900" lvl="0" indent="-342900">
              <a:spcBef>
                <a:spcPts val="0"/>
              </a:spcBef>
              <a:buFont typeface="Arial" panose="020B0604020202020204" pitchFamily="34" charset="0"/>
              <a:buChar char="•"/>
            </a:pPr>
            <a:r>
              <a:rPr lang="en-GB" dirty="0"/>
              <a:t>It is imperative for a case writer to always be factual and objective - a case is not a marketing or opinion pamphlet, though the writer may portray biases that the different stakeholders and protagonist may have.</a:t>
            </a:r>
          </a:p>
        </p:txBody>
      </p:sp>
      <p:sp>
        <p:nvSpPr>
          <p:cNvPr id="69" name="Shape 6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10</a:t>
            </a:fld>
            <a:endParaRPr sz="1200" b="0" i="0" u="none" strike="noStrike" cap="none">
              <a:solidFill>
                <a:schemeClr val="lt1"/>
              </a:solidFill>
              <a:latin typeface="Tahoma"/>
              <a:ea typeface="Tahoma"/>
              <a:cs typeface="Tahoma"/>
              <a:sym typeface="Tahoma"/>
            </a:endParaRPr>
          </a:p>
        </p:txBody>
      </p:sp>
    </p:spTree>
    <p:extLst>
      <p:ext uri="{BB962C8B-B14F-4D97-AF65-F5344CB8AC3E}">
        <p14:creationId xmlns:p14="http://schemas.microsoft.com/office/powerpoint/2010/main" val="154985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dirty="0"/>
              <a:t>Examples of existing case studies</a:t>
            </a:r>
          </a:p>
        </p:txBody>
      </p:sp>
      <p:sp>
        <p:nvSpPr>
          <p:cNvPr id="62" name="Shape 62"/>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11</a:t>
            </a:fld>
            <a:endParaRPr sz="1200" b="0" i="0" u="none" strike="noStrike" cap="none">
              <a:solidFill>
                <a:schemeClr val="lt1"/>
              </a:solidFill>
              <a:latin typeface="Tahoma"/>
              <a:ea typeface="Tahoma"/>
              <a:cs typeface="Tahoma"/>
              <a:sym typeface="Tahoma"/>
            </a:endParaRPr>
          </a:p>
        </p:txBody>
      </p:sp>
    </p:spTree>
    <p:extLst>
      <p:ext uri="{BB962C8B-B14F-4D97-AF65-F5344CB8AC3E}">
        <p14:creationId xmlns:p14="http://schemas.microsoft.com/office/powerpoint/2010/main" val="32223461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altLang="en-US" dirty="0"/>
              <a:t>The U.S. </a:t>
            </a:r>
            <a:r>
              <a:rPr lang="en-GB" altLang="en-US" dirty="0" err="1"/>
              <a:t>Center</a:t>
            </a:r>
            <a:r>
              <a:rPr lang="en-GB" altLang="en-US" dirty="0"/>
              <a:t> for Disease Control Epidemiology Intelligence System case studies </a:t>
            </a:r>
            <a:endParaRPr dirty="0"/>
          </a:p>
        </p:txBody>
      </p:sp>
      <p:sp>
        <p:nvSpPr>
          <p:cNvPr id="68" name="Shape 68"/>
          <p:cNvSpPr txBox="1">
            <a:spLocks noGrp="1"/>
          </p:cNvSpPr>
          <p:nvPr>
            <p:ph idx="1"/>
          </p:nvPr>
        </p:nvSpPr>
        <p:spPr>
          <a:prstGeom prst="rect">
            <a:avLst/>
          </a:prstGeom>
          <a:noFill/>
          <a:ln>
            <a:noFill/>
          </a:ln>
        </p:spPr>
        <p:txBody>
          <a:bodyPr spcFirstLastPara="1" wrap="square" lIns="0" tIns="0" rIns="0" bIns="0" anchor="t" anchorCtr="0">
            <a:noAutofit/>
          </a:bodyPr>
          <a:lstStyle/>
          <a:p>
            <a:pPr marL="342900" lvl="0" indent="-342900">
              <a:spcBef>
                <a:spcPts val="0"/>
              </a:spcBef>
              <a:buFont typeface="Arial" panose="020B0604020202020204" pitchFamily="34" charset="0"/>
              <a:buChar char="•"/>
            </a:pPr>
            <a:r>
              <a:rPr lang="en-GB" dirty="0"/>
              <a:t>Measles in Burundi (from early 1980´s )</a:t>
            </a:r>
          </a:p>
          <a:p>
            <a:pPr marL="342900" lvl="0" indent="-342900">
              <a:spcBef>
                <a:spcPts val="0"/>
              </a:spcBef>
              <a:buFont typeface="Arial" panose="020B0604020202020204" pitchFamily="34" charset="0"/>
              <a:buChar char="•"/>
            </a:pPr>
            <a:r>
              <a:rPr lang="en-GB" dirty="0"/>
              <a:t>Hepatitis A outbreak in the U.S.</a:t>
            </a:r>
          </a:p>
          <a:p>
            <a:pPr marL="342900" lvl="0" indent="-342900">
              <a:spcBef>
                <a:spcPts val="0"/>
              </a:spcBef>
              <a:buFont typeface="Arial" panose="020B0604020202020204" pitchFamily="34" charset="0"/>
              <a:buChar char="•"/>
            </a:pPr>
            <a:endParaRPr lang="en-GB" dirty="0"/>
          </a:p>
          <a:p>
            <a:pPr marL="342900" lvl="0" indent="-342900">
              <a:spcBef>
                <a:spcPts val="0"/>
              </a:spcBef>
              <a:buFont typeface="Arial" panose="020B0604020202020204" pitchFamily="34" charset="0"/>
              <a:buChar char="•"/>
            </a:pPr>
            <a:r>
              <a:rPr lang="en-GB" dirty="0"/>
              <a:t>Participants version with scenario and questions</a:t>
            </a:r>
          </a:p>
          <a:p>
            <a:pPr marL="342900" lvl="0" indent="-342900">
              <a:spcBef>
                <a:spcPts val="0"/>
              </a:spcBef>
              <a:buFont typeface="Arial" panose="020B0604020202020204" pitchFamily="34" charset="0"/>
              <a:buChar char="•"/>
            </a:pPr>
            <a:r>
              <a:rPr lang="en-GB" dirty="0"/>
              <a:t>Facilitators version with sample answers and reminder list of issues to be discussed </a:t>
            </a:r>
          </a:p>
        </p:txBody>
      </p:sp>
      <p:sp>
        <p:nvSpPr>
          <p:cNvPr id="69" name="Shape 6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12</a:t>
            </a:fld>
            <a:endParaRPr sz="1200" b="0" i="0" u="none" strike="noStrike" cap="none">
              <a:solidFill>
                <a:schemeClr val="lt1"/>
              </a:solidFill>
              <a:latin typeface="Tahoma"/>
              <a:ea typeface="Tahoma"/>
              <a:cs typeface="Tahoma"/>
              <a:sym typeface="Tahoma"/>
            </a:endParaRPr>
          </a:p>
        </p:txBody>
      </p:sp>
    </p:spTree>
    <p:extLst>
      <p:ext uri="{BB962C8B-B14F-4D97-AF65-F5344CB8AC3E}">
        <p14:creationId xmlns:p14="http://schemas.microsoft.com/office/powerpoint/2010/main" val="2073860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altLang="en-US" dirty="0"/>
              <a:t>Since 1995, EPIET has developed vaccines related case studies</a:t>
            </a:r>
            <a:endParaRPr dirty="0"/>
          </a:p>
        </p:txBody>
      </p:sp>
      <p:sp>
        <p:nvSpPr>
          <p:cNvPr id="68" name="Shape 68"/>
          <p:cNvSpPr txBox="1">
            <a:spLocks noGrp="1"/>
          </p:cNvSpPr>
          <p:nvPr>
            <p:ph idx="1"/>
          </p:nvPr>
        </p:nvSpPr>
        <p:spPr>
          <a:prstGeom prst="rect">
            <a:avLst/>
          </a:prstGeom>
          <a:noFill/>
          <a:ln>
            <a:noFill/>
          </a:ln>
        </p:spPr>
        <p:txBody>
          <a:bodyPr spcFirstLastPara="1" wrap="square" lIns="0" tIns="0" rIns="0" bIns="0" anchor="t" anchorCtr="0">
            <a:noAutofit/>
          </a:bodyPr>
          <a:lstStyle/>
          <a:p>
            <a:pPr marL="342900" lvl="0" indent="-342900">
              <a:spcBef>
                <a:spcPts val="0"/>
              </a:spcBef>
              <a:buFont typeface="Arial" panose="020B0604020202020204" pitchFamily="34" charset="0"/>
              <a:buChar char="•"/>
            </a:pPr>
            <a:r>
              <a:rPr lang="en-GB" dirty="0"/>
              <a:t>Acellular pertussis trials – study design comparisons to understand VE estimates</a:t>
            </a:r>
          </a:p>
          <a:p>
            <a:pPr marL="342900" lvl="0" indent="-342900">
              <a:spcBef>
                <a:spcPts val="0"/>
              </a:spcBef>
              <a:buFont typeface="Arial" panose="020B0604020202020204" pitchFamily="34" charset="0"/>
              <a:buChar char="•"/>
            </a:pPr>
            <a:r>
              <a:rPr lang="en-GB" dirty="0"/>
              <a:t>Polio in Albania</a:t>
            </a:r>
          </a:p>
          <a:p>
            <a:pPr marL="342900" lvl="0" indent="-342900">
              <a:spcBef>
                <a:spcPts val="0"/>
              </a:spcBef>
              <a:buFont typeface="Arial" panose="020B0604020202020204" pitchFamily="34" charset="0"/>
              <a:buChar char="•"/>
            </a:pPr>
            <a:r>
              <a:rPr lang="en-GB" dirty="0"/>
              <a:t>Measles in UK </a:t>
            </a:r>
          </a:p>
          <a:p>
            <a:pPr marL="342900" lvl="0" indent="-342900">
              <a:spcBef>
                <a:spcPts val="0"/>
              </a:spcBef>
              <a:buFont typeface="Arial" panose="020B0604020202020204" pitchFamily="34" charset="0"/>
              <a:buChar char="•"/>
            </a:pPr>
            <a:r>
              <a:rPr lang="en-GB" dirty="0"/>
              <a:t>Rotavirus – a new vaccine for Europe?</a:t>
            </a:r>
          </a:p>
          <a:p>
            <a:pPr marL="342900" lvl="0" indent="-342900">
              <a:spcBef>
                <a:spcPts val="0"/>
              </a:spcBef>
              <a:buFont typeface="Arial" panose="020B0604020202020204" pitchFamily="34" charset="0"/>
              <a:buChar char="•"/>
            </a:pPr>
            <a:r>
              <a:rPr lang="en-GB" dirty="0"/>
              <a:t>Mumps in Moldova</a:t>
            </a:r>
          </a:p>
          <a:p>
            <a:pPr marL="342900" lvl="0" indent="-342900">
              <a:spcBef>
                <a:spcPts val="0"/>
              </a:spcBef>
              <a:buFont typeface="Arial" panose="020B0604020202020204" pitchFamily="34" charset="0"/>
              <a:buChar char="•"/>
            </a:pPr>
            <a:r>
              <a:rPr lang="en-GB" dirty="0"/>
              <a:t>Measles in Ukraine</a:t>
            </a:r>
          </a:p>
        </p:txBody>
      </p:sp>
      <p:sp>
        <p:nvSpPr>
          <p:cNvPr id="69" name="Shape 6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13</a:t>
            </a:fld>
            <a:endParaRPr sz="1200" b="0" i="0" u="none" strike="noStrike" cap="none">
              <a:solidFill>
                <a:schemeClr val="lt1"/>
              </a:solidFill>
              <a:latin typeface="Tahoma"/>
              <a:ea typeface="Tahoma"/>
              <a:cs typeface="Tahoma"/>
              <a:sym typeface="Tahoma"/>
            </a:endParaRPr>
          </a:p>
        </p:txBody>
      </p:sp>
    </p:spTree>
    <p:extLst>
      <p:ext uri="{BB962C8B-B14F-4D97-AF65-F5344CB8AC3E}">
        <p14:creationId xmlns:p14="http://schemas.microsoft.com/office/powerpoint/2010/main" val="1159766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altLang="en-US" dirty="0"/>
              <a:t>Case studies used in the Advanced Course in Vaccinology since 12 years</a:t>
            </a:r>
            <a:endParaRPr dirty="0"/>
          </a:p>
        </p:txBody>
      </p:sp>
      <p:sp>
        <p:nvSpPr>
          <p:cNvPr id="68" name="Shape 68"/>
          <p:cNvSpPr txBox="1">
            <a:spLocks noGrp="1"/>
          </p:cNvSpPr>
          <p:nvPr>
            <p:ph idx="1"/>
          </p:nvPr>
        </p:nvSpPr>
        <p:spPr>
          <a:prstGeom prst="rect">
            <a:avLst/>
          </a:prstGeom>
          <a:noFill/>
          <a:ln>
            <a:noFill/>
          </a:ln>
        </p:spPr>
        <p:txBody>
          <a:bodyPr spcFirstLastPara="1" wrap="square" lIns="0" tIns="0" rIns="0" bIns="0" anchor="t" anchorCtr="0">
            <a:noAutofit/>
          </a:bodyPr>
          <a:lstStyle/>
          <a:p>
            <a:pPr marL="342900" lvl="0" indent="-342900">
              <a:spcBef>
                <a:spcPts val="0"/>
              </a:spcBef>
              <a:buFont typeface="Arial" panose="020B0604020202020204" pitchFamily="34" charset="0"/>
              <a:buChar char="•"/>
            </a:pPr>
            <a:r>
              <a:rPr lang="en-GB" dirty="0"/>
              <a:t>How to design a phase II trial</a:t>
            </a:r>
          </a:p>
          <a:p>
            <a:pPr marL="342900" lvl="0" indent="-342900">
              <a:spcBef>
                <a:spcPts val="0"/>
              </a:spcBef>
              <a:buFont typeface="Arial" panose="020B0604020202020204" pitchFamily="34" charset="0"/>
              <a:buChar char="•"/>
            </a:pPr>
            <a:r>
              <a:rPr lang="en-GB" dirty="0"/>
              <a:t>PCV clinical trials – critical appraisal and CONSORT</a:t>
            </a:r>
          </a:p>
          <a:p>
            <a:pPr marL="342900" lvl="0" indent="-342900">
              <a:spcBef>
                <a:spcPts val="0"/>
              </a:spcBef>
              <a:buFont typeface="Arial" panose="020B0604020202020204" pitchFamily="34" charset="0"/>
              <a:buChar char="•"/>
            </a:pPr>
            <a:r>
              <a:rPr lang="en-GB" dirty="0"/>
              <a:t>Ethical issues in vaccine trials (HIV, malaria)</a:t>
            </a:r>
          </a:p>
          <a:p>
            <a:pPr marL="342900" lvl="0" indent="-342900">
              <a:spcBef>
                <a:spcPts val="0"/>
              </a:spcBef>
              <a:buFont typeface="Arial" panose="020B0604020202020204" pitchFamily="34" charset="0"/>
              <a:buChar char="•"/>
            </a:pPr>
            <a:r>
              <a:rPr lang="en-GB" dirty="0"/>
              <a:t>Post introduction surveillance for measuring vaccine programme impact (VPD, safety)</a:t>
            </a:r>
          </a:p>
        </p:txBody>
      </p:sp>
      <p:sp>
        <p:nvSpPr>
          <p:cNvPr id="69" name="Shape 6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14</a:t>
            </a:fld>
            <a:endParaRPr sz="1200" b="0" i="0" u="none" strike="noStrike" cap="none">
              <a:solidFill>
                <a:schemeClr val="lt1"/>
              </a:solidFill>
              <a:latin typeface="Tahoma"/>
              <a:ea typeface="Tahoma"/>
              <a:cs typeface="Tahoma"/>
              <a:sym typeface="Tahoma"/>
            </a:endParaRPr>
          </a:p>
        </p:txBody>
      </p:sp>
    </p:spTree>
    <p:extLst>
      <p:ext uri="{BB962C8B-B14F-4D97-AF65-F5344CB8AC3E}">
        <p14:creationId xmlns:p14="http://schemas.microsoft.com/office/powerpoint/2010/main" val="2786127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altLang="en-US" dirty="0"/>
              <a:t>CONSORT: 3 randomised clinical trials on Pneumococcal conjugate vaccines </a:t>
            </a:r>
            <a:endParaRPr dirty="0"/>
          </a:p>
        </p:txBody>
      </p:sp>
      <p:sp>
        <p:nvSpPr>
          <p:cNvPr id="68" name="Shape 68"/>
          <p:cNvSpPr txBox="1">
            <a:spLocks noGrp="1"/>
          </p:cNvSpPr>
          <p:nvPr>
            <p:ph idx="1"/>
          </p:nvPr>
        </p:nvSpPr>
        <p:spPr>
          <a:prstGeom prst="rect">
            <a:avLst/>
          </a:prstGeom>
          <a:noFill/>
          <a:ln>
            <a:noFill/>
          </a:ln>
        </p:spPr>
        <p:txBody>
          <a:bodyPr spcFirstLastPara="1" wrap="square" lIns="0" tIns="0" rIns="0" bIns="0" anchor="t" anchorCtr="0">
            <a:noAutofit/>
          </a:bodyPr>
          <a:lstStyle/>
          <a:p>
            <a:pPr marL="342900" lvl="0" indent="-342900">
              <a:spcBef>
                <a:spcPts val="0"/>
              </a:spcBef>
              <a:buFont typeface="Arial" panose="020B0604020202020204" pitchFamily="34" charset="0"/>
              <a:buChar char="•"/>
            </a:pPr>
            <a:r>
              <a:rPr lang="en-GB" dirty="0"/>
              <a:t>South Africa – PCV9, individual randomized CT, HIV+/-</a:t>
            </a:r>
          </a:p>
          <a:p>
            <a:pPr marL="342900" lvl="0" indent="-342900">
              <a:spcBef>
                <a:spcPts val="0"/>
              </a:spcBef>
              <a:buFont typeface="Arial" panose="020B0604020202020204" pitchFamily="34" charset="0"/>
              <a:buChar char="•"/>
            </a:pPr>
            <a:r>
              <a:rPr lang="en-GB" dirty="0"/>
              <a:t>The Gambia – PCV9, individual randomized CT</a:t>
            </a:r>
          </a:p>
          <a:p>
            <a:pPr marL="342900" lvl="0" indent="-342900">
              <a:spcBef>
                <a:spcPts val="0"/>
              </a:spcBef>
              <a:buFont typeface="Arial" panose="020B0604020202020204" pitchFamily="34" charset="0"/>
              <a:buChar char="•"/>
            </a:pPr>
            <a:r>
              <a:rPr lang="en-GB" dirty="0"/>
              <a:t>Navajo, US – PCV7, cluster randomized CT</a:t>
            </a:r>
          </a:p>
        </p:txBody>
      </p:sp>
      <p:sp>
        <p:nvSpPr>
          <p:cNvPr id="69" name="Shape 6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15</a:t>
            </a:fld>
            <a:endParaRPr sz="1200" b="0" i="0" u="none" strike="noStrike" cap="none">
              <a:solidFill>
                <a:schemeClr val="lt1"/>
              </a:solidFill>
              <a:latin typeface="Tahoma"/>
              <a:ea typeface="Tahoma"/>
              <a:cs typeface="Tahoma"/>
              <a:sym typeface="Tahoma"/>
            </a:endParaRPr>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4771" y="2677562"/>
            <a:ext cx="9936163" cy="309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98586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dirty="0"/>
              <a:t>How to develop a case study ?</a:t>
            </a:r>
          </a:p>
        </p:txBody>
      </p:sp>
      <p:sp>
        <p:nvSpPr>
          <p:cNvPr id="62" name="Shape 62"/>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16</a:t>
            </a:fld>
            <a:endParaRPr sz="1200" b="0" i="0" u="none" strike="noStrike" cap="none">
              <a:solidFill>
                <a:schemeClr val="lt1"/>
              </a:solidFill>
              <a:latin typeface="Tahoma"/>
              <a:ea typeface="Tahoma"/>
              <a:cs typeface="Tahoma"/>
              <a:sym typeface="Tahoma"/>
            </a:endParaRPr>
          </a:p>
        </p:txBody>
      </p:sp>
    </p:spTree>
    <p:extLst>
      <p:ext uri="{BB962C8B-B14F-4D97-AF65-F5344CB8AC3E}">
        <p14:creationId xmlns:p14="http://schemas.microsoft.com/office/powerpoint/2010/main" val="32569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altLang="en-US" dirty="0"/>
              <a:t>How do you develop a case study ?</a:t>
            </a:r>
            <a:endParaRPr dirty="0"/>
          </a:p>
        </p:txBody>
      </p:sp>
      <p:sp>
        <p:nvSpPr>
          <p:cNvPr id="68" name="Shape 68"/>
          <p:cNvSpPr txBox="1">
            <a:spLocks noGrp="1"/>
          </p:cNvSpPr>
          <p:nvPr>
            <p:ph idx="1"/>
          </p:nvPr>
        </p:nvSpPr>
        <p:spPr>
          <a:prstGeom prst="rect">
            <a:avLst/>
          </a:prstGeom>
          <a:noFill/>
          <a:ln>
            <a:noFill/>
          </a:ln>
        </p:spPr>
        <p:txBody>
          <a:bodyPr spcFirstLastPara="1" wrap="square" lIns="0" tIns="0" rIns="0" bIns="0" anchor="t" anchorCtr="0">
            <a:noAutofit/>
          </a:bodyPr>
          <a:lstStyle/>
          <a:p>
            <a:pPr marL="342900" lvl="0" indent="-342900">
              <a:spcBef>
                <a:spcPts val="0"/>
              </a:spcBef>
              <a:buFont typeface="Arial" panose="020B0604020202020204" pitchFamily="34" charset="0"/>
              <a:buChar char="•"/>
            </a:pPr>
            <a:r>
              <a:rPr lang="en-GB" dirty="0"/>
              <a:t>Developing a case study based on the research interests of staff</a:t>
            </a:r>
          </a:p>
          <a:p>
            <a:pPr marL="342900" lvl="0" indent="-342900">
              <a:spcBef>
                <a:spcPts val="0"/>
              </a:spcBef>
              <a:buFont typeface="Arial" panose="020B0604020202020204" pitchFamily="34" charset="0"/>
              <a:buChar char="•"/>
            </a:pPr>
            <a:r>
              <a:rPr lang="en-GB" dirty="0"/>
              <a:t>Requesting students to develop case studies based on personal interests</a:t>
            </a:r>
          </a:p>
          <a:p>
            <a:pPr marL="342900" lvl="0" indent="-342900">
              <a:spcBef>
                <a:spcPts val="0"/>
              </a:spcBef>
              <a:buFont typeface="Arial" panose="020B0604020202020204" pitchFamily="34" charset="0"/>
              <a:buChar char="•"/>
            </a:pPr>
            <a:r>
              <a:rPr lang="en-GB" dirty="0"/>
              <a:t>Develop from scratch, maybe following interests/ideas picked up from elsewhere</a:t>
            </a:r>
          </a:p>
          <a:p>
            <a:pPr marL="342900" lvl="0" indent="-342900">
              <a:spcBef>
                <a:spcPts val="0"/>
              </a:spcBef>
              <a:buFont typeface="Arial" panose="020B0604020202020204" pitchFamily="34" charset="0"/>
              <a:buChar char="•"/>
            </a:pPr>
            <a:r>
              <a:rPr lang="en-GB" dirty="0"/>
              <a:t>Invite external lecturers to develop, or contribute to, a case study</a:t>
            </a:r>
          </a:p>
          <a:p>
            <a:pPr marL="342900" lvl="0" indent="-342900">
              <a:spcBef>
                <a:spcPts val="0"/>
              </a:spcBef>
              <a:buFont typeface="Arial" panose="020B0604020202020204" pitchFamily="34" charset="0"/>
              <a:buChar char="•"/>
            </a:pPr>
            <a:r>
              <a:rPr lang="en-GB" dirty="0"/>
              <a:t>Developing a case study to replace more traditional teaching on the same topic </a:t>
            </a:r>
          </a:p>
        </p:txBody>
      </p:sp>
      <p:sp>
        <p:nvSpPr>
          <p:cNvPr id="69" name="Shape 6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17</a:t>
            </a:fld>
            <a:endParaRPr sz="1200" b="0" i="0" u="none" strike="noStrike" cap="none">
              <a:solidFill>
                <a:schemeClr val="lt1"/>
              </a:solidFill>
              <a:latin typeface="Tahoma"/>
              <a:ea typeface="Tahoma"/>
              <a:cs typeface="Tahoma"/>
              <a:sym typeface="Tahoma"/>
            </a:endParaRPr>
          </a:p>
        </p:txBody>
      </p:sp>
    </p:spTree>
    <p:extLst>
      <p:ext uri="{BB962C8B-B14F-4D97-AF65-F5344CB8AC3E}">
        <p14:creationId xmlns:p14="http://schemas.microsoft.com/office/powerpoint/2010/main" val="34437288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altLang="en-US" dirty="0"/>
              <a:t>Sources of case study in VPD epidemiology</a:t>
            </a:r>
            <a:endParaRPr dirty="0"/>
          </a:p>
        </p:txBody>
      </p:sp>
      <p:sp>
        <p:nvSpPr>
          <p:cNvPr id="68" name="Shape 68"/>
          <p:cNvSpPr txBox="1">
            <a:spLocks noGrp="1"/>
          </p:cNvSpPr>
          <p:nvPr>
            <p:ph idx="1"/>
          </p:nvPr>
        </p:nvSpPr>
        <p:spPr>
          <a:prstGeom prst="rect">
            <a:avLst/>
          </a:prstGeom>
          <a:noFill/>
          <a:ln>
            <a:noFill/>
          </a:ln>
        </p:spPr>
        <p:txBody>
          <a:bodyPr spcFirstLastPara="1" wrap="square" lIns="0" tIns="0" rIns="0" bIns="0" anchor="t" anchorCtr="0">
            <a:noAutofit/>
          </a:bodyPr>
          <a:lstStyle/>
          <a:p>
            <a:pPr marL="342900" lvl="0" indent="-342900">
              <a:spcBef>
                <a:spcPts val="0"/>
              </a:spcBef>
              <a:buFont typeface="Arial" panose="020B0604020202020204" pitchFamily="34" charset="0"/>
              <a:buChar char="•"/>
            </a:pPr>
            <a:r>
              <a:rPr lang="en-GB" dirty="0"/>
              <a:t>Questions you have answered in phone as part of your / your staff´s daily duties</a:t>
            </a:r>
          </a:p>
          <a:p>
            <a:pPr marL="342900" lvl="0" indent="-342900">
              <a:spcBef>
                <a:spcPts val="0"/>
              </a:spcBef>
              <a:buFont typeface="Arial" panose="020B0604020202020204" pitchFamily="34" charset="0"/>
              <a:buChar char="•"/>
            </a:pPr>
            <a:r>
              <a:rPr lang="en-GB" dirty="0" err="1"/>
              <a:t>Clinico</a:t>
            </a:r>
            <a:r>
              <a:rPr lang="en-GB" dirty="0"/>
              <a:t>-epidemiological problems that have come to your attention / you have solved in your work</a:t>
            </a:r>
          </a:p>
          <a:p>
            <a:pPr marL="342900" lvl="0" indent="-342900">
              <a:spcBef>
                <a:spcPts val="0"/>
              </a:spcBef>
              <a:buFont typeface="Arial" panose="020B0604020202020204" pitchFamily="34" charset="0"/>
              <a:buChar char="•"/>
            </a:pPr>
            <a:r>
              <a:rPr lang="en-GB" dirty="0"/>
              <a:t>Published scientific reports </a:t>
            </a:r>
          </a:p>
        </p:txBody>
      </p:sp>
      <p:sp>
        <p:nvSpPr>
          <p:cNvPr id="69" name="Shape 6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18</a:t>
            </a:fld>
            <a:endParaRPr sz="1200" b="0" i="0" u="none" strike="noStrike" cap="none">
              <a:solidFill>
                <a:schemeClr val="lt1"/>
              </a:solidFill>
              <a:latin typeface="Tahoma"/>
              <a:ea typeface="Tahoma"/>
              <a:cs typeface="Tahoma"/>
              <a:sym typeface="Tahoma"/>
            </a:endParaRPr>
          </a:p>
        </p:txBody>
      </p:sp>
    </p:spTree>
    <p:extLst>
      <p:ext uri="{BB962C8B-B14F-4D97-AF65-F5344CB8AC3E}">
        <p14:creationId xmlns:p14="http://schemas.microsoft.com/office/powerpoint/2010/main" val="17438127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altLang="en-US" dirty="0"/>
              <a:t>New country specific case studies, and ideas for case studies</a:t>
            </a:r>
            <a:endParaRPr dirty="0"/>
          </a:p>
        </p:txBody>
      </p:sp>
      <p:sp>
        <p:nvSpPr>
          <p:cNvPr id="68" name="Shape 68"/>
          <p:cNvSpPr txBox="1">
            <a:spLocks noGrp="1"/>
          </p:cNvSpPr>
          <p:nvPr>
            <p:ph idx="1"/>
          </p:nvPr>
        </p:nvSpPr>
        <p:spPr>
          <a:prstGeom prst="rect">
            <a:avLst/>
          </a:prstGeom>
          <a:noFill/>
          <a:ln>
            <a:noFill/>
          </a:ln>
        </p:spPr>
        <p:txBody>
          <a:bodyPr spcFirstLastPara="1" wrap="square" lIns="0" tIns="0" rIns="0" bIns="0" anchor="t" anchorCtr="0">
            <a:noAutofit/>
          </a:bodyPr>
          <a:lstStyle/>
          <a:p>
            <a:pPr marL="342900" lvl="0" indent="-342900">
              <a:spcBef>
                <a:spcPts val="0"/>
              </a:spcBef>
              <a:buFont typeface="Arial" panose="020B0604020202020204" pitchFamily="34" charset="0"/>
              <a:buChar char="•"/>
            </a:pPr>
            <a:r>
              <a:rPr lang="en-GB" dirty="0"/>
              <a:t>HPV introduction in the Netherlands (since 2010-)</a:t>
            </a:r>
          </a:p>
          <a:p>
            <a:pPr marL="342900" lvl="0" indent="-342900">
              <a:spcBef>
                <a:spcPts val="0"/>
              </a:spcBef>
              <a:buFont typeface="Arial" panose="020B0604020202020204" pitchFamily="34" charset="0"/>
              <a:buChar char="•"/>
            </a:pPr>
            <a:r>
              <a:rPr lang="en-GB" dirty="0"/>
              <a:t>Narcolepsy in Finland (to be developed)</a:t>
            </a:r>
          </a:p>
          <a:p>
            <a:pPr marL="342900" lvl="0" indent="-342900">
              <a:spcBef>
                <a:spcPts val="0"/>
              </a:spcBef>
              <a:buFont typeface="Arial" panose="020B0604020202020204" pitchFamily="34" charset="0"/>
              <a:buChar char="•"/>
            </a:pPr>
            <a:r>
              <a:rPr lang="en-GB" dirty="0"/>
              <a:t>YOUR case study to be developed after this course to serve your country purposes !</a:t>
            </a:r>
          </a:p>
        </p:txBody>
      </p:sp>
      <p:sp>
        <p:nvSpPr>
          <p:cNvPr id="69" name="Shape 6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19</a:t>
            </a:fld>
            <a:endParaRPr sz="1200" b="0" i="0" u="none" strike="noStrike" cap="none">
              <a:solidFill>
                <a:schemeClr val="lt1"/>
              </a:solidFill>
              <a:latin typeface="Tahoma"/>
              <a:ea typeface="Tahoma"/>
              <a:cs typeface="Tahoma"/>
              <a:sym typeface="Tahoma"/>
            </a:endParaRPr>
          </a:p>
        </p:txBody>
      </p:sp>
    </p:spTree>
    <p:extLst>
      <p:ext uri="{BB962C8B-B14F-4D97-AF65-F5344CB8AC3E}">
        <p14:creationId xmlns:p14="http://schemas.microsoft.com/office/powerpoint/2010/main" val="651318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a:spLocks noGrp="1"/>
          </p:cNvSpPr>
          <p:nvPr>
            <p:ph type="title"/>
          </p:nvPr>
        </p:nvSpPr>
        <p:spPr>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None/>
            </a:pPr>
            <a:r>
              <a:rPr lang="en-GB" sz="2800" b="1" i="0" u="none" strike="noStrike" cap="none">
                <a:solidFill>
                  <a:srgbClr val="333333"/>
                </a:solidFill>
                <a:latin typeface="Tahoma"/>
                <a:ea typeface="Tahoma"/>
                <a:cs typeface="Tahoma"/>
                <a:sym typeface="Tahoma"/>
              </a:rPr>
              <a:t>Objectives</a:t>
            </a:r>
            <a:endParaRPr/>
          </a:p>
        </p:txBody>
      </p:sp>
      <p:sp>
        <p:nvSpPr>
          <p:cNvPr id="48" name="Shape 48"/>
          <p:cNvSpPr txBox="1">
            <a:spLocks noGrp="1"/>
          </p:cNvSpPr>
          <p:nvPr>
            <p:ph idx="1"/>
          </p:nvPr>
        </p:nvSpPr>
        <p:spPr>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None/>
            </a:pPr>
            <a:r>
              <a:rPr lang="en-GB" sz="2400" b="0" i="0" u="none" strike="noStrike" cap="none" dirty="0">
                <a:solidFill>
                  <a:schemeClr val="dk1"/>
                </a:solidFill>
                <a:latin typeface="Tahoma"/>
                <a:ea typeface="Tahoma"/>
                <a:cs typeface="Tahoma"/>
                <a:sym typeface="Tahoma"/>
              </a:rPr>
              <a:t>Specific objectives of this session:</a:t>
            </a:r>
            <a:endParaRPr dirty="0"/>
          </a:p>
          <a:p>
            <a:pPr lvl="0" indent="-457200">
              <a:spcBef>
                <a:spcPts val="900"/>
              </a:spcBef>
              <a:buClr>
                <a:schemeClr val="dk1"/>
              </a:buClr>
              <a:buSzPts val="2400"/>
              <a:buFont typeface="Noto Sans Symbols"/>
              <a:buAutoNum type="arabicPeriod"/>
            </a:pPr>
            <a:r>
              <a:rPr lang="en-GB" dirty="0"/>
              <a:t>To understand the concept of the case study teaching method;</a:t>
            </a:r>
          </a:p>
          <a:p>
            <a:pPr lvl="0" indent="-457200">
              <a:spcBef>
                <a:spcPts val="900"/>
              </a:spcBef>
              <a:buClr>
                <a:schemeClr val="dk1"/>
              </a:buClr>
              <a:buSzPts val="2400"/>
              <a:buFont typeface="Noto Sans Symbols"/>
              <a:buAutoNum type="arabicPeriod"/>
            </a:pPr>
            <a:r>
              <a:rPr lang="en-GB" dirty="0"/>
              <a:t>To develop new case studies, using some tips provided.</a:t>
            </a:r>
          </a:p>
          <a:p>
            <a:pPr marL="457200" marR="0" lvl="0" indent="-304800" algn="l" rtl="0">
              <a:lnSpc>
                <a:spcPct val="90000"/>
              </a:lnSpc>
              <a:spcBef>
                <a:spcPts val="900"/>
              </a:spcBef>
              <a:spcAft>
                <a:spcPts val="0"/>
              </a:spcAft>
              <a:buClr>
                <a:schemeClr val="dk1"/>
              </a:buClr>
              <a:buSzPts val="2400"/>
              <a:buFont typeface="Noto Sans Symbols"/>
              <a:buNone/>
            </a:pPr>
            <a:endParaRPr sz="2400" b="0" i="0" u="none" strike="noStrike" cap="none" dirty="0">
              <a:solidFill>
                <a:schemeClr val="dk1"/>
              </a:solidFill>
              <a:latin typeface="Tahoma"/>
              <a:ea typeface="Tahoma"/>
              <a:cs typeface="Tahoma"/>
              <a:sym typeface="Tahoma"/>
            </a:endParaRPr>
          </a:p>
          <a:p>
            <a:pPr marL="0" marR="0" lvl="0" indent="0" algn="l" rtl="0">
              <a:lnSpc>
                <a:spcPct val="90000"/>
              </a:lnSpc>
              <a:spcBef>
                <a:spcPts val="900"/>
              </a:spcBef>
              <a:spcAft>
                <a:spcPts val="0"/>
              </a:spcAft>
              <a:buNone/>
            </a:pPr>
            <a:r>
              <a:rPr lang="en-GB" sz="2400" b="0" i="0" u="none" strike="noStrike" cap="none" dirty="0">
                <a:solidFill>
                  <a:schemeClr val="dk1"/>
                </a:solidFill>
                <a:latin typeface="Tahoma"/>
                <a:ea typeface="Tahoma"/>
                <a:cs typeface="Tahoma"/>
                <a:sym typeface="Tahoma"/>
              </a:rPr>
              <a:t>Related to the course objectives:</a:t>
            </a:r>
            <a:endParaRPr dirty="0"/>
          </a:p>
          <a:p>
            <a:pPr marL="271463" lvl="0" indent="-271463">
              <a:tabLst>
                <a:tab pos="271463" algn="l"/>
              </a:tabLst>
            </a:pPr>
            <a:r>
              <a:rPr lang="en-GB" sz="2400" b="0" i="0" u="none" strike="noStrike" cap="none" dirty="0">
                <a:solidFill>
                  <a:schemeClr val="dk1"/>
                </a:solidFill>
                <a:latin typeface="Tahoma"/>
                <a:ea typeface="Tahoma"/>
                <a:cs typeface="Tahoma"/>
                <a:sym typeface="Tahoma"/>
              </a:rPr>
              <a:t>A. </a:t>
            </a:r>
            <a:r>
              <a:rPr lang="en-US" dirty="0"/>
              <a:t>Familiarity with interactive and adult learning methods, e.g. case studies; </a:t>
            </a:r>
            <a:endParaRPr lang="en-GB" dirty="0"/>
          </a:p>
          <a:p>
            <a:pPr marL="271463" lvl="0" indent="-271463">
              <a:tabLst>
                <a:tab pos="271463" algn="l"/>
              </a:tabLst>
            </a:pPr>
            <a:r>
              <a:rPr lang="en-US" dirty="0"/>
              <a:t>B. Ability to facilitate case studies in these areas; </a:t>
            </a:r>
            <a:endParaRPr lang="en-GB" dirty="0"/>
          </a:p>
          <a:p>
            <a:pPr marL="271463" lvl="0" indent="-271463">
              <a:tabLst>
                <a:tab pos="271463" algn="l"/>
              </a:tabLst>
            </a:pPr>
            <a:r>
              <a:rPr lang="en-GB" dirty="0"/>
              <a:t>C. </a:t>
            </a:r>
            <a:r>
              <a:rPr lang="en-US" dirty="0"/>
              <a:t>Ability to define the target audience and to adjust material/contents</a:t>
            </a:r>
            <a:endParaRPr lang="en-GB" dirty="0"/>
          </a:p>
        </p:txBody>
      </p:sp>
      <p:sp>
        <p:nvSpPr>
          <p:cNvPr id="49" name="Shape 4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2</a:t>
            </a:fld>
            <a:endParaRPr sz="1200" b="0" i="0" u="none" strike="noStrike" cap="none">
              <a:solidFill>
                <a:schemeClr val="lt1"/>
              </a:solidFill>
              <a:latin typeface="Tahoma"/>
              <a:ea typeface="Tahoma"/>
              <a:cs typeface="Tahoma"/>
              <a:sym typeface="Tahoma"/>
            </a:endParaRPr>
          </a:p>
        </p:txBody>
      </p:sp>
    </p:spTree>
    <p:custDataLst>
      <p:tags r:id="rId1"/>
    </p:custDataLst>
    <p:extLst>
      <p:ext uri="{BB962C8B-B14F-4D97-AF65-F5344CB8AC3E}">
        <p14:creationId xmlns:p14="http://schemas.microsoft.com/office/powerpoint/2010/main" val="2873469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sz="4000" b="1" i="0" u="none" strike="noStrike" cap="none" dirty="0">
                <a:solidFill>
                  <a:schemeClr val="lt1"/>
                </a:solidFill>
                <a:latin typeface="Tahoma"/>
                <a:ea typeface="Tahoma"/>
                <a:cs typeface="Tahoma"/>
                <a:sym typeface="Tahoma"/>
              </a:rPr>
              <a:t>Acknowledgements</a:t>
            </a:r>
            <a:br>
              <a:rPr lang="en-GB" sz="4000" b="1" i="0" u="none" strike="noStrike" cap="none" dirty="0">
                <a:solidFill>
                  <a:schemeClr val="lt1"/>
                </a:solidFill>
                <a:latin typeface="Tahoma"/>
                <a:ea typeface="Tahoma"/>
                <a:cs typeface="Tahoma"/>
                <a:sym typeface="Tahoma"/>
              </a:rPr>
            </a:br>
            <a:r>
              <a:rPr lang="en-GB" sz="1100" dirty="0"/>
              <a:t>The creation of this training material was commissioned in 2012 by ECDC to the consortium of experts with the direct involvement of Hana </a:t>
            </a:r>
            <a:r>
              <a:rPr lang="en-GB" sz="1100" dirty="0" err="1"/>
              <a:t>Nohynek</a:t>
            </a:r>
            <a:r>
              <a:rPr lang="en-GB" sz="1100" dirty="0"/>
              <a:t>. </a:t>
            </a:r>
            <a:br>
              <a:rPr lang="en-GB" sz="1100" dirty="0"/>
            </a:br>
            <a:r>
              <a:rPr lang="en-GB" sz="1100" dirty="0"/>
              <a:t/>
            </a:r>
            <a:br>
              <a:rPr lang="en-GB" sz="1100" dirty="0"/>
            </a:br>
            <a:r>
              <a:rPr lang="en-GB" sz="1100" dirty="0"/>
              <a:t>The revision and update of this training material was commissioned in 2017 by ECDC to Transmissible with the direct involvement of Pawel Stefanoff and Arnold Bosman</a:t>
            </a:r>
            <a:endParaRPr dirty="0"/>
          </a:p>
        </p:txBody>
      </p:sp>
      <p:sp>
        <p:nvSpPr>
          <p:cNvPr id="111" name="Shape 111"/>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20</a:t>
            </a:fld>
            <a:endParaRPr sz="1200" b="0" i="0" u="none" strike="noStrike" cap="none">
              <a:solidFill>
                <a:schemeClr val="lt1"/>
              </a:solidFill>
              <a:latin typeface="Tahoma"/>
              <a:ea typeface="Tahoma"/>
              <a:cs typeface="Tahoma"/>
              <a:sym typeface="Tahoma"/>
            </a:endParaRPr>
          </a:p>
        </p:txBody>
      </p:sp>
    </p:spTree>
    <p:extLst>
      <p:ext uri="{BB962C8B-B14F-4D97-AF65-F5344CB8AC3E}">
        <p14:creationId xmlns:p14="http://schemas.microsoft.com/office/powerpoint/2010/main" val="4204127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title"/>
          </p:nvPr>
        </p:nvSpPr>
        <p:spPr>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None/>
            </a:pPr>
            <a:r>
              <a:rPr lang="en-GB" sz="2800" b="1" i="0" u="none" strike="noStrike" cap="none">
                <a:solidFill>
                  <a:srgbClr val="333333"/>
                </a:solidFill>
                <a:latin typeface="Tahoma"/>
                <a:ea typeface="Tahoma"/>
                <a:cs typeface="Tahoma"/>
                <a:sym typeface="Tahoma"/>
              </a:rPr>
              <a:t>Outline</a:t>
            </a:r>
            <a:endParaRPr/>
          </a:p>
        </p:txBody>
      </p:sp>
      <p:sp>
        <p:nvSpPr>
          <p:cNvPr id="55" name="Shape 55"/>
          <p:cNvSpPr txBox="1">
            <a:spLocks noGrp="1"/>
          </p:cNvSpPr>
          <p:nvPr>
            <p:ph idx="1"/>
          </p:nvPr>
        </p:nvSpPr>
        <p:spPr>
          <a:prstGeom prst="rect">
            <a:avLst/>
          </a:prstGeom>
          <a:noFill/>
          <a:ln>
            <a:noFill/>
          </a:ln>
        </p:spPr>
        <p:txBody>
          <a:bodyPr spcFirstLastPara="1" wrap="square" lIns="0" tIns="0" rIns="0" bIns="0" anchor="t" anchorCtr="0">
            <a:noAutofit/>
          </a:bodyPr>
          <a:lstStyle/>
          <a:p>
            <a:pPr marL="0" marR="0" lvl="0" indent="0" algn="l" rtl="0">
              <a:lnSpc>
                <a:spcPct val="90000"/>
              </a:lnSpc>
              <a:spcBef>
                <a:spcPts val="0"/>
              </a:spcBef>
              <a:spcAft>
                <a:spcPts val="0"/>
              </a:spcAft>
              <a:buNone/>
            </a:pPr>
            <a:r>
              <a:rPr lang="en-GB" sz="2400" b="0" i="0" u="none" strike="noStrike" cap="none" dirty="0">
                <a:solidFill>
                  <a:schemeClr val="dk1"/>
                </a:solidFill>
                <a:latin typeface="Tahoma"/>
                <a:ea typeface="Tahoma"/>
                <a:cs typeface="Tahoma"/>
                <a:sym typeface="Tahoma"/>
              </a:rPr>
              <a:t>This session consists of the following elements</a:t>
            </a:r>
            <a:endParaRPr dirty="0"/>
          </a:p>
          <a:p>
            <a:pPr marL="0" marR="0" lvl="0" indent="0" algn="l" rtl="0">
              <a:lnSpc>
                <a:spcPct val="90000"/>
              </a:lnSpc>
              <a:spcBef>
                <a:spcPts val="900"/>
              </a:spcBef>
              <a:spcAft>
                <a:spcPts val="0"/>
              </a:spcAft>
              <a:buNone/>
            </a:pPr>
            <a:endParaRPr sz="2400" b="0" i="0" u="none" strike="noStrike" cap="none" dirty="0">
              <a:solidFill>
                <a:schemeClr val="dk1"/>
              </a:solidFill>
              <a:latin typeface="Tahoma"/>
              <a:ea typeface="Tahoma"/>
              <a:cs typeface="Tahoma"/>
              <a:sym typeface="Tahoma"/>
            </a:endParaRPr>
          </a:p>
          <a:p>
            <a:pPr marL="457200" marR="0" lvl="0" indent="-457200" algn="l" rtl="0">
              <a:lnSpc>
                <a:spcPct val="90000"/>
              </a:lnSpc>
              <a:spcBef>
                <a:spcPts val="900"/>
              </a:spcBef>
              <a:spcAft>
                <a:spcPts val="0"/>
              </a:spcAft>
              <a:buClr>
                <a:schemeClr val="dk1"/>
              </a:buClr>
              <a:buSzPts val="2400"/>
              <a:buFont typeface="Noto Sans Symbols"/>
              <a:buAutoNum type="arabicPeriod"/>
            </a:pPr>
            <a:r>
              <a:rPr lang="nb-NO" sz="2400" b="0" i="0" u="none" strike="noStrike" cap="none" dirty="0">
                <a:solidFill>
                  <a:schemeClr val="dk1"/>
                </a:solidFill>
                <a:latin typeface="Tahoma"/>
                <a:ea typeface="Tahoma"/>
                <a:cs typeface="Tahoma"/>
                <a:sym typeface="Tahoma"/>
              </a:rPr>
              <a:t>Definition and types </a:t>
            </a:r>
            <a:r>
              <a:rPr lang="nb-NO" sz="2400" b="0" i="0" u="none" strike="noStrike" cap="none" dirty="0" err="1">
                <a:solidFill>
                  <a:schemeClr val="dk1"/>
                </a:solidFill>
                <a:latin typeface="Tahoma"/>
                <a:ea typeface="Tahoma"/>
                <a:cs typeface="Tahoma"/>
                <a:sym typeface="Tahoma"/>
              </a:rPr>
              <a:t>of</a:t>
            </a:r>
            <a:r>
              <a:rPr lang="nb-NO" sz="2400" b="0" i="0" u="none" strike="noStrike" cap="none" dirty="0">
                <a:solidFill>
                  <a:schemeClr val="dk1"/>
                </a:solidFill>
                <a:latin typeface="Tahoma"/>
                <a:ea typeface="Tahoma"/>
                <a:cs typeface="Tahoma"/>
                <a:sym typeface="Tahoma"/>
              </a:rPr>
              <a:t> case studies</a:t>
            </a:r>
            <a:endParaRPr dirty="0"/>
          </a:p>
          <a:p>
            <a:pPr marL="457200" marR="0" lvl="0" indent="-457200" algn="l" rtl="0">
              <a:lnSpc>
                <a:spcPct val="90000"/>
              </a:lnSpc>
              <a:spcBef>
                <a:spcPts val="900"/>
              </a:spcBef>
              <a:spcAft>
                <a:spcPts val="0"/>
              </a:spcAft>
              <a:buClr>
                <a:schemeClr val="dk1"/>
              </a:buClr>
              <a:buSzPts val="2400"/>
              <a:buFont typeface="Noto Sans Symbols"/>
              <a:buAutoNum type="arabicPeriod"/>
            </a:pPr>
            <a:r>
              <a:rPr lang="nb-NO" sz="2400" b="0" i="0" u="none" strike="noStrike" cap="none" dirty="0" err="1">
                <a:solidFill>
                  <a:schemeClr val="dk1"/>
                </a:solidFill>
                <a:latin typeface="Tahoma"/>
                <a:ea typeface="Tahoma"/>
                <a:cs typeface="Tahoma"/>
                <a:sym typeface="Tahoma"/>
              </a:rPr>
              <a:t>Examples</a:t>
            </a:r>
            <a:r>
              <a:rPr lang="nb-NO" sz="2400" b="0" i="0" u="none" strike="noStrike" cap="none" dirty="0">
                <a:solidFill>
                  <a:schemeClr val="dk1"/>
                </a:solidFill>
                <a:latin typeface="Tahoma"/>
                <a:ea typeface="Tahoma"/>
                <a:cs typeface="Tahoma"/>
                <a:sym typeface="Tahoma"/>
              </a:rPr>
              <a:t> </a:t>
            </a:r>
            <a:r>
              <a:rPr lang="nb-NO" sz="2400" b="0" i="0" u="none" strike="noStrike" cap="none" dirty="0" err="1">
                <a:solidFill>
                  <a:schemeClr val="dk1"/>
                </a:solidFill>
                <a:latin typeface="Tahoma"/>
                <a:ea typeface="Tahoma"/>
                <a:cs typeface="Tahoma"/>
                <a:sym typeface="Tahoma"/>
              </a:rPr>
              <a:t>of</a:t>
            </a:r>
            <a:r>
              <a:rPr lang="nb-NO" sz="2400" b="0" i="0" u="none" strike="noStrike" cap="none" dirty="0">
                <a:solidFill>
                  <a:schemeClr val="dk1"/>
                </a:solidFill>
                <a:latin typeface="Tahoma"/>
                <a:ea typeface="Tahoma"/>
                <a:cs typeface="Tahoma"/>
                <a:sym typeface="Tahoma"/>
              </a:rPr>
              <a:t> </a:t>
            </a:r>
            <a:r>
              <a:rPr lang="nb-NO" sz="2400" b="0" i="0" u="none" strike="noStrike" cap="none" dirty="0" err="1">
                <a:solidFill>
                  <a:schemeClr val="dk1"/>
                </a:solidFill>
                <a:latin typeface="Tahoma"/>
                <a:ea typeface="Tahoma"/>
                <a:cs typeface="Tahoma"/>
                <a:sym typeface="Tahoma"/>
              </a:rPr>
              <a:t>existing</a:t>
            </a:r>
            <a:r>
              <a:rPr lang="nb-NO" sz="2400" b="0" i="0" u="none" strike="noStrike" cap="none" dirty="0">
                <a:solidFill>
                  <a:schemeClr val="dk1"/>
                </a:solidFill>
                <a:latin typeface="Tahoma"/>
                <a:ea typeface="Tahoma"/>
                <a:cs typeface="Tahoma"/>
                <a:sym typeface="Tahoma"/>
              </a:rPr>
              <a:t> case studies</a:t>
            </a:r>
            <a:endParaRPr dirty="0"/>
          </a:p>
          <a:p>
            <a:pPr lvl="0" indent="-457200">
              <a:spcBef>
                <a:spcPts val="900"/>
              </a:spcBef>
              <a:buClr>
                <a:schemeClr val="dk1"/>
              </a:buClr>
              <a:buSzPts val="2400"/>
              <a:buFont typeface="Noto Sans Symbols"/>
              <a:buAutoNum type="arabicPeriod"/>
            </a:pPr>
            <a:r>
              <a:rPr lang="en-GB" dirty="0"/>
              <a:t>How to develop a case study ?</a:t>
            </a:r>
            <a:endParaRPr dirty="0"/>
          </a:p>
        </p:txBody>
      </p:sp>
      <p:sp>
        <p:nvSpPr>
          <p:cNvPr id="56" name="Shape 56"/>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3</a:t>
            </a:fld>
            <a:endParaRPr sz="1200" b="0" i="0" u="none" strike="noStrike" cap="none">
              <a:solidFill>
                <a:schemeClr val="lt1"/>
              </a:solidFill>
              <a:latin typeface="Tahoma"/>
              <a:ea typeface="Tahoma"/>
              <a:cs typeface="Tahoma"/>
              <a:sym typeface="Tahoma"/>
            </a:endParaRPr>
          </a:p>
        </p:txBody>
      </p:sp>
    </p:spTree>
    <p:extLst>
      <p:ext uri="{BB962C8B-B14F-4D97-AF65-F5344CB8AC3E}">
        <p14:creationId xmlns:p14="http://schemas.microsoft.com/office/powerpoint/2010/main" val="1699670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Shape 61"/>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dirty="0"/>
              <a:t>Definition and types of case studies</a:t>
            </a:r>
          </a:p>
        </p:txBody>
      </p:sp>
      <p:sp>
        <p:nvSpPr>
          <p:cNvPr id="62" name="Shape 62"/>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4</a:t>
            </a:fld>
            <a:endParaRPr sz="1200" b="0" i="0" u="none" strike="noStrike" cap="none">
              <a:solidFill>
                <a:schemeClr val="lt1"/>
              </a:solidFill>
              <a:latin typeface="Tahoma"/>
              <a:ea typeface="Tahoma"/>
              <a:cs typeface="Tahoma"/>
              <a:sym typeface="Tahoma"/>
            </a:endParaRPr>
          </a:p>
        </p:txBody>
      </p:sp>
    </p:spTree>
    <p:extLst>
      <p:ext uri="{BB962C8B-B14F-4D97-AF65-F5344CB8AC3E}">
        <p14:creationId xmlns:p14="http://schemas.microsoft.com/office/powerpoint/2010/main" val="1094637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dirty="0" err="1"/>
              <a:t>Definintion</a:t>
            </a:r>
            <a:r>
              <a:rPr lang="en-GB" dirty="0"/>
              <a:t> of term ”Case Study”</a:t>
            </a:r>
            <a:endParaRPr dirty="0"/>
          </a:p>
        </p:txBody>
      </p:sp>
      <p:sp>
        <p:nvSpPr>
          <p:cNvPr id="68" name="Shape 68"/>
          <p:cNvSpPr txBox="1">
            <a:spLocks noGrp="1"/>
          </p:cNvSpPr>
          <p:nvPr>
            <p:ph idx="1"/>
          </p:nvPr>
        </p:nvSpPr>
        <p:spPr>
          <a:prstGeom prst="rect">
            <a:avLst/>
          </a:prstGeom>
          <a:noFill/>
          <a:ln>
            <a:noFill/>
          </a:ln>
        </p:spPr>
        <p:txBody>
          <a:bodyPr spcFirstLastPara="1" wrap="square" lIns="0" tIns="0" rIns="0" bIns="0" anchor="t" anchorCtr="0">
            <a:noAutofit/>
          </a:bodyPr>
          <a:lstStyle/>
          <a:p>
            <a:pPr marL="342900" lvl="0" indent="-342900">
              <a:spcBef>
                <a:spcPts val="0"/>
              </a:spcBef>
              <a:buFont typeface="Arial" panose="020B0604020202020204" pitchFamily="34" charset="0"/>
              <a:buChar char="•"/>
            </a:pPr>
            <a:r>
              <a:rPr lang="en-GB" dirty="0"/>
              <a:t>Complex examples which give an insight into the context of a problem as well as illustrating the main point (Fry 1999).</a:t>
            </a:r>
          </a:p>
          <a:p>
            <a:pPr marL="342900" lvl="0" indent="-342900">
              <a:spcBef>
                <a:spcPts val="0"/>
              </a:spcBef>
              <a:buFont typeface="Arial" panose="020B0604020202020204" pitchFamily="34" charset="0"/>
              <a:buChar char="•"/>
            </a:pPr>
            <a:r>
              <a:rPr lang="en-GB" dirty="0"/>
              <a:t>Student centred activities based on topics that demonstrate theoretical concepts in an applied setting.</a:t>
            </a:r>
            <a:endParaRPr sz="2400" b="0" i="0" u="none" strike="noStrike" cap="none" dirty="0">
              <a:solidFill>
                <a:schemeClr val="dk1"/>
              </a:solidFill>
              <a:latin typeface="Tahoma"/>
              <a:ea typeface="Tahoma"/>
              <a:cs typeface="Tahoma"/>
              <a:sym typeface="Tahoma"/>
            </a:endParaRPr>
          </a:p>
        </p:txBody>
      </p:sp>
      <p:sp>
        <p:nvSpPr>
          <p:cNvPr id="69" name="Shape 6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5</a:t>
            </a:fld>
            <a:endParaRPr sz="1200" b="0" i="0" u="none" strike="noStrike" cap="none">
              <a:solidFill>
                <a:schemeClr val="lt1"/>
              </a:solidFill>
              <a:latin typeface="Tahoma"/>
              <a:ea typeface="Tahoma"/>
              <a:cs typeface="Tahoma"/>
              <a:sym typeface="Tahoma"/>
            </a:endParaRPr>
          </a:p>
        </p:txBody>
      </p:sp>
    </p:spTree>
    <p:custDataLst>
      <p:tags r:id="rId1"/>
    </p:custDataLst>
    <p:extLst>
      <p:ext uri="{BB962C8B-B14F-4D97-AF65-F5344CB8AC3E}">
        <p14:creationId xmlns:p14="http://schemas.microsoft.com/office/powerpoint/2010/main" val="1057763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dirty="0"/>
              <a:t>History of the Case study methodology</a:t>
            </a:r>
            <a:endParaRPr dirty="0"/>
          </a:p>
        </p:txBody>
      </p:sp>
      <p:sp>
        <p:nvSpPr>
          <p:cNvPr id="68" name="Shape 68"/>
          <p:cNvSpPr txBox="1">
            <a:spLocks noGrp="1"/>
          </p:cNvSpPr>
          <p:nvPr>
            <p:ph idx="1"/>
          </p:nvPr>
        </p:nvSpPr>
        <p:spPr>
          <a:prstGeom prst="rect">
            <a:avLst/>
          </a:prstGeom>
          <a:noFill/>
          <a:ln>
            <a:noFill/>
          </a:ln>
        </p:spPr>
        <p:txBody>
          <a:bodyPr spcFirstLastPara="1" wrap="square" lIns="0" tIns="0" rIns="0" bIns="0" anchor="t" anchorCtr="0">
            <a:noAutofit/>
          </a:bodyPr>
          <a:lstStyle/>
          <a:p>
            <a:pPr marL="342900" lvl="0" indent="-342900">
              <a:spcBef>
                <a:spcPts val="0"/>
              </a:spcBef>
              <a:buFont typeface="Arial" panose="020B0604020202020204" pitchFamily="34" charset="0"/>
              <a:buChar char="•"/>
            </a:pPr>
            <a:r>
              <a:rPr lang="en-GB" dirty="0"/>
              <a:t>It is generally believed that the case-study method was first introduced into social science by Frederic Le Play in 1829 as a handmaiden to statistics in his studies of family budgets. (Les </a:t>
            </a:r>
            <a:r>
              <a:rPr lang="en-GB" dirty="0" err="1"/>
              <a:t>Ouvriers</a:t>
            </a:r>
            <a:r>
              <a:rPr lang="en-GB" dirty="0"/>
              <a:t> </a:t>
            </a:r>
            <a:r>
              <a:rPr lang="en-GB" dirty="0" err="1"/>
              <a:t>Europeens</a:t>
            </a:r>
            <a:r>
              <a:rPr lang="en-GB" dirty="0"/>
              <a:t>; 2nd edition, 1879).</a:t>
            </a:r>
          </a:p>
          <a:p>
            <a:pPr marL="342900" lvl="0" indent="-342900">
              <a:spcBef>
                <a:spcPts val="0"/>
              </a:spcBef>
              <a:buFont typeface="Arial" panose="020B0604020202020204" pitchFamily="34" charset="0"/>
              <a:buChar char="•"/>
            </a:pPr>
            <a:r>
              <a:rPr lang="en-GB" dirty="0"/>
              <a:t>The use of case studies for the creation of new theory in social sciences has been further developed by the sociologists Barney Glaser and Anselm Strauss who presented their research method, Grounded theory, in 1967.</a:t>
            </a:r>
          </a:p>
        </p:txBody>
      </p:sp>
      <p:sp>
        <p:nvSpPr>
          <p:cNvPr id="69" name="Shape 6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6</a:t>
            </a:fld>
            <a:endParaRPr sz="1200" b="0" i="0" u="none" strike="noStrike" cap="none">
              <a:solidFill>
                <a:schemeClr val="lt1"/>
              </a:solidFill>
              <a:latin typeface="Tahoma"/>
              <a:ea typeface="Tahoma"/>
              <a:cs typeface="Tahoma"/>
              <a:sym typeface="Tahoma"/>
            </a:endParaRPr>
          </a:p>
        </p:txBody>
      </p:sp>
    </p:spTree>
    <p:custDataLst>
      <p:tags r:id="rId1"/>
    </p:custDataLst>
    <p:extLst>
      <p:ext uri="{BB962C8B-B14F-4D97-AF65-F5344CB8AC3E}">
        <p14:creationId xmlns:p14="http://schemas.microsoft.com/office/powerpoint/2010/main" val="2720888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fi-FI" altLang="en-US" dirty="0"/>
              <a:t>… history of case study methodology</a:t>
            </a:r>
            <a:endParaRPr dirty="0"/>
          </a:p>
        </p:txBody>
      </p:sp>
      <p:sp>
        <p:nvSpPr>
          <p:cNvPr id="68" name="Shape 68"/>
          <p:cNvSpPr txBox="1">
            <a:spLocks noGrp="1"/>
          </p:cNvSpPr>
          <p:nvPr>
            <p:ph idx="1"/>
          </p:nvPr>
        </p:nvSpPr>
        <p:spPr>
          <a:prstGeom prst="rect">
            <a:avLst/>
          </a:prstGeom>
          <a:noFill/>
          <a:ln>
            <a:noFill/>
          </a:ln>
        </p:spPr>
        <p:txBody>
          <a:bodyPr spcFirstLastPara="1" wrap="square" lIns="0" tIns="0" rIns="0" bIns="0" anchor="t" anchorCtr="0">
            <a:noAutofit/>
          </a:bodyPr>
          <a:lstStyle/>
          <a:p>
            <a:pPr marL="342900" lvl="0" indent="-342900">
              <a:spcBef>
                <a:spcPts val="0"/>
              </a:spcBef>
              <a:buFont typeface="Arial" panose="020B0604020202020204" pitchFamily="34" charset="0"/>
              <a:buChar char="•"/>
            </a:pPr>
            <a:r>
              <a:rPr lang="en-GB" dirty="0"/>
              <a:t>The popularity of case studies in testing hypotheses has developed only in recent decades. </a:t>
            </a:r>
          </a:p>
          <a:p>
            <a:pPr marL="342900" lvl="0" indent="-342900">
              <a:spcBef>
                <a:spcPts val="0"/>
              </a:spcBef>
              <a:buFont typeface="Arial" panose="020B0604020202020204" pitchFamily="34" charset="0"/>
              <a:buChar char="•"/>
            </a:pPr>
            <a:r>
              <a:rPr lang="en-GB" dirty="0"/>
              <a:t>One of the areas in which case studies have been gaining popularity is education and in particular educational evaluation.</a:t>
            </a:r>
          </a:p>
          <a:p>
            <a:pPr marL="342900" lvl="0" indent="-342900">
              <a:spcBef>
                <a:spcPts val="0"/>
              </a:spcBef>
              <a:buFont typeface="Arial" panose="020B0604020202020204" pitchFamily="34" charset="0"/>
              <a:buChar char="•"/>
            </a:pPr>
            <a:r>
              <a:rPr lang="en-GB" dirty="0"/>
              <a:t>Case studies have been used as a teaching method and as part of professional development, especially in business and legal education. </a:t>
            </a:r>
          </a:p>
          <a:p>
            <a:pPr marL="342900" lvl="0" indent="-342900">
              <a:spcBef>
                <a:spcPts val="0"/>
              </a:spcBef>
              <a:buFont typeface="Arial" panose="020B0604020202020204" pitchFamily="34" charset="0"/>
              <a:buChar char="•"/>
            </a:pPr>
            <a:r>
              <a:rPr lang="en-GB" dirty="0"/>
              <a:t>The problem-based learning (PBL) movement is such an example.</a:t>
            </a:r>
          </a:p>
        </p:txBody>
      </p:sp>
      <p:sp>
        <p:nvSpPr>
          <p:cNvPr id="69" name="Shape 6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7</a:t>
            </a:fld>
            <a:endParaRPr sz="1200" b="0" i="0" u="none" strike="noStrike" cap="none">
              <a:solidFill>
                <a:schemeClr val="lt1"/>
              </a:solidFill>
              <a:latin typeface="Tahoma"/>
              <a:ea typeface="Tahoma"/>
              <a:cs typeface="Tahoma"/>
              <a:sym typeface="Tahoma"/>
            </a:endParaRPr>
          </a:p>
        </p:txBody>
      </p:sp>
    </p:spTree>
    <p:custDataLst>
      <p:tags r:id="rId1"/>
    </p:custDataLst>
    <p:extLst>
      <p:ext uri="{BB962C8B-B14F-4D97-AF65-F5344CB8AC3E}">
        <p14:creationId xmlns:p14="http://schemas.microsoft.com/office/powerpoint/2010/main" val="1938877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altLang="en-US" dirty="0"/>
              <a:t>The continuum of case studies</a:t>
            </a:r>
            <a:endParaRPr dirty="0"/>
          </a:p>
        </p:txBody>
      </p:sp>
      <p:sp>
        <p:nvSpPr>
          <p:cNvPr id="68" name="Shape 68"/>
          <p:cNvSpPr txBox="1">
            <a:spLocks noGrp="1"/>
          </p:cNvSpPr>
          <p:nvPr>
            <p:ph idx="1"/>
          </p:nvPr>
        </p:nvSpPr>
        <p:spPr>
          <a:prstGeom prst="rect">
            <a:avLst/>
          </a:prstGeom>
          <a:noFill/>
          <a:ln>
            <a:noFill/>
          </a:ln>
        </p:spPr>
        <p:txBody>
          <a:bodyPr spcFirstLastPara="1" wrap="square" lIns="0" tIns="0" rIns="0" bIns="0" anchor="t" anchorCtr="0">
            <a:noAutofit/>
          </a:bodyPr>
          <a:lstStyle/>
          <a:p>
            <a:pPr marL="342900" lvl="0" indent="-342900">
              <a:spcBef>
                <a:spcPts val="0"/>
              </a:spcBef>
              <a:buFont typeface="Arial" panose="020B0604020202020204" pitchFamily="34" charset="0"/>
              <a:buChar char="•"/>
            </a:pPr>
            <a:r>
              <a:rPr lang="en-GB" dirty="0"/>
              <a:t>A simple problem scenario (PBL)</a:t>
            </a:r>
          </a:p>
          <a:p>
            <a:pPr marL="342900" lvl="0" indent="-342900">
              <a:spcBef>
                <a:spcPts val="0"/>
              </a:spcBef>
              <a:buFont typeface="Arial" panose="020B0604020202020204" pitchFamily="34" charset="0"/>
              <a:buChar char="•"/>
            </a:pPr>
            <a:endParaRPr lang="nb-NO" dirty="0"/>
          </a:p>
          <a:p>
            <a:pPr marL="342900" lvl="0" indent="-342900">
              <a:spcBef>
                <a:spcPts val="0"/>
              </a:spcBef>
              <a:buFont typeface="Arial" panose="020B0604020202020204" pitchFamily="34" charset="0"/>
              <a:buChar char="•"/>
            </a:pPr>
            <a:r>
              <a:rPr lang="en-GB" dirty="0"/>
              <a:t>A full blown description of a case of VPD outbreak with control activities and upgrading of systems thereafter with many methodological teaching points </a:t>
            </a:r>
          </a:p>
          <a:p>
            <a:pPr marL="342900" lvl="0" indent="-342900">
              <a:spcBef>
                <a:spcPts val="0"/>
              </a:spcBef>
              <a:buFont typeface="Arial" panose="020B0604020202020204" pitchFamily="34" charset="0"/>
              <a:buChar char="•"/>
            </a:pPr>
            <a:endParaRPr lang="en-GB" dirty="0"/>
          </a:p>
          <a:p>
            <a:pPr marL="342900" lvl="0" indent="-342900">
              <a:spcBef>
                <a:spcPts val="0"/>
              </a:spcBef>
              <a:buFont typeface="Arial" panose="020B0604020202020204" pitchFamily="34" charset="0"/>
              <a:buChar char="•"/>
            </a:pPr>
            <a:r>
              <a:rPr lang="en-GB" dirty="0"/>
              <a:t>Structured with a pre written manuscript, ”right answers”</a:t>
            </a:r>
          </a:p>
          <a:p>
            <a:pPr marL="342900" lvl="0" indent="-342900">
              <a:spcBef>
                <a:spcPts val="0"/>
              </a:spcBef>
              <a:buFont typeface="Arial" panose="020B0604020202020204" pitchFamily="34" charset="0"/>
              <a:buChar char="•"/>
            </a:pPr>
            <a:endParaRPr lang="en-GB" dirty="0"/>
          </a:p>
        </p:txBody>
      </p:sp>
      <p:sp>
        <p:nvSpPr>
          <p:cNvPr id="69" name="Shape 6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8</a:t>
            </a:fld>
            <a:endParaRPr sz="1200" b="0" i="0" u="none" strike="noStrike" cap="none">
              <a:solidFill>
                <a:schemeClr val="lt1"/>
              </a:solidFill>
              <a:latin typeface="Tahoma"/>
              <a:ea typeface="Tahoma"/>
              <a:cs typeface="Tahoma"/>
              <a:sym typeface="Tahoma"/>
            </a:endParaRPr>
          </a:p>
        </p:txBody>
      </p:sp>
    </p:spTree>
    <p:custDataLst>
      <p:tags r:id="rId1"/>
    </p:custDataLst>
    <p:extLst>
      <p:ext uri="{BB962C8B-B14F-4D97-AF65-F5344CB8AC3E}">
        <p14:creationId xmlns:p14="http://schemas.microsoft.com/office/powerpoint/2010/main" val="2373399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Shape 67"/>
          <p:cNvSpPr txBox="1">
            <a:spLocks noGrp="1"/>
          </p:cNvSpPr>
          <p:nvPr>
            <p:ph type="title"/>
          </p:nvPr>
        </p:nvSpPr>
        <p:spPr>
          <a:prstGeom prst="rect">
            <a:avLst/>
          </a:prstGeom>
          <a:noFill/>
          <a:ln>
            <a:noFill/>
          </a:ln>
        </p:spPr>
        <p:txBody>
          <a:bodyPr spcFirstLastPara="1" wrap="square" lIns="0" tIns="0" rIns="0" bIns="0" anchor="t" anchorCtr="0">
            <a:noAutofit/>
          </a:bodyPr>
          <a:lstStyle/>
          <a:p>
            <a:pPr lvl="0"/>
            <a:r>
              <a:rPr lang="en-GB" altLang="en-US" dirty="0"/>
              <a:t>Example of a simple case study (PBL)</a:t>
            </a:r>
            <a:endParaRPr dirty="0"/>
          </a:p>
        </p:txBody>
      </p:sp>
      <p:sp>
        <p:nvSpPr>
          <p:cNvPr id="68" name="Shape 68"/>
          <p:cNvSpPr txBox="1">
            <a:spLocks noGrp="1"/>
          </p:cNvSpPr>
          <p:nvPr>
            <p:ph idx="1"/>
          </p:nvPr>
        </p:nvSpPr>
        <p:spPr>
          <a:prstGeom prst="rect">
            <a:avLst/>
          </a:prstGeom>
          <a:noFill/>
          <a:ln>
            <a:noFill/>
          </a:ln>
        </p:spPr>
        <p:txBody>
          <a:bodyPr spcFirstLastPara="1" wrap="square" lIns="0" tIns="0" rIns="0" bIns="0" anchor="t" anchorCtr="0">
            <a:noAutofit/>
          </a:bodyPr>
          <a:lstStyle/>
          <a:p>
            <a:pPr marL="342900" lvl="0" indent="-342900">
              <a:spcBef>
                <a:spcPts val="0"/>
              </a:spcBef>
              <a:buFont typeface="Arial" panose="020B0604020202020204" pitchFamily="34" charset="0"/>
              <a:buChar char="•"/>
            </a:pPr>
            <a:r>
              <a:rPr lang="en-GB" dirty="0"/>
              <a:t>A foreign student from Uganda, now living in Tampere Finland, has been coughing and having low grade fever for the past 3 weeks. </a:t>
            </a:r>
          </a:p>
          <a:p>
            <a:pPr marL="0" lvl="0" indent="0">
              <a:spcBef>
                <a:spcPts val="0"/>
              </a:spcBef>
            </a:pPr>
            <a:endParaRPr lang="en-GB" dirty="0"/>
          </a:p>
        </p:txBody>
      </p:sp>
      <p:sp>
        <p:nvSpPr>
          <p:cNvPr id="69" name="Shape 69"/>
          <p:cNvSpPr txBox="1">
            <a:spLocks noGrp="1"/>
          </p:cNvSpPr>
          <p:nvPr>
            <p:ph type="sldNum" sz="quarter" idx="10"/>
          </p:nvPr>
        </p:nvSpPr>
        <p:spPr>
          <a:prstGeom prst="rect">
            <a:avLst/>
          </a:prstGeom>
          <a:noFill/>
          <a:ln>
            <a:noFill/>
          </a:ln>
        </p:spPr>
        <p:txBody>
          <a:bodyPr spcFirstLastPara="1" wrap="square" lIns="91425" tIns="36000" rIns="91425" bIns="36000" anchor="ctr" anchorCtr="0">
            <a:noAutofit/>
          </a:bodyPr>
          <a:lstStyle/>
          <a:p>
            <a:pPr marL="0" marR="0" lvl="0" indent="0" algn="r" rtl="0">
              <a:lnSpc>
                <a:spcPct val="100000"/>
              </a:lnSpc>
              <a:spcBef>
                <a:spcPts val="0"/>
              </a:spcBef>
              <a:spcAft>
                <a:spcPts val="0"/>
              </a:spcAft>
              <a:buNone/>
            </a:pPr>
            <a:fld id="{00000000-1234-1234-1234-123412341234}" type="slidenum">
              <a:rPr lang="en-GB" sz="1200" b="0" i="0" u="none" strike="noStrike" cap="none">
                <a:solidFill>
                  <a:schemeClr val="lt1"/>
                </a:solidFill>
                <a:latin typeface="Tahoma"/>
                <a:ea typeface="Tahoma"/>
                <a:cs typeface="Tahoma"/>
                <a:sym typeface="Tahoma"/>
              </a:rPr>
              <a:t>9</a:t>
            </a:fld>
            <a:endParaRPr sz="1200" b="0" i="0" u="none" strike="noStrike" cap="none">
              <a:solidFill>
                <a:schemeClr val="lt1"/>
              </a:solidFill>
              <a:latin typeface="Tahoma"/>
              <a:ea typeface="Tahoma"/>
              <a:cs typeface="Tahoma"/>
              <a:sym typeface="Tahoma"/>
            </a:endParaRPr>
          </a:p>
        </p:txBody>
      </p:sp>
    </p:spTree>
    <p:custDataLst>
      <p:tags r:id="rId1"/>
    </p:custDataLst>
    <p:extLst>
      <p:ext uri="{BB962C8B-B14F-4D97-AF65-F5344CB8AC3E}">
        <p14:creationId xmlns:p14="http://schemas.microsoft.com/office/powerpoint/2010/main" val="295495339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ECDC_PowerPoint_Template_2017">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ECDC_PowerPoint_Template_2018-Training</Template>
  <TotalTime>3</TotalTime>
  <Words>986</Words>
  <Application>Microsoft Office PowerPoint</Application>
  <PresentationFormat>Widescreen</PresentationFormat>
  <Paragraphs>123</Paragraphs>
  <Slides>20</Slides>
  <Notes>20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Noto Sans Symbols</vt:lpstr>
      <vt:lpstr>Tahoma</vt:lpstr>
      <vt:lpstr>Times</vt:lpstr>
      <vt:lpstr>Wingdings</vt:lpstr>
      <vt:lpstr>ECDC_PowerPoint_Template_2017</vt:lpstr>
      <vt:lpstr>ECDC_PowerPoint_Template_2017-2</vt:lpstr>
      <vt:lpstr>Introduction to case study methodology</vt:lpstr>
      <vt:lpstr>Objectives</vt:lpstr>
      <vt:lpstr>Outline</vt:lpstr>
      <vt:lpstr>Definition and types of case studies</vt:lpstr>
      <vt:lpstr>Definintion of term ”Case Study”</vt:lpstr>
      <vt:lpstr>History of the Case study methodology</vt:lpstr>
      <vt:lpstr>… history of case study methodology</vt:lpstr>
      <vt:lpstr>The continuum of case studies</vt:lpstr>
      <vt:lpstr>Example of a simple case study (PBL)</vt:lpstr>
      <vt:lpstr>Structured Infectious Disease Epidemiology case studies</vt:lpstr>
      <vt:lpstr>Examples of existing case studies</vt:lpstr>
      <vt:lpstr>The U.S. Center for Disease Control Epidemiology Intelligence System case studies </vt:lpstr>
      <vt:lpstr>Since 1995, EPIET has developed vaccines related case studies</vt:lpstr>
      <vt:lpstr>Case studies used in the Advanced Course in Vaccinology since 12 years</vt:lpstr>
      <vt:lpstr>CONSORT: 3 randomised clinical trials on Pneumococcal conjugate vaccines </vt:lpstr>
      <vt:lpstr>How to develop a case study ?</vt:lpstr>
      <vt:lpstr>How do you develop a case study ?</vt:lpstr>
      <vt:lpstr>Sources of case study in VPD epidemiology</vt:lpstr>
      <vt:lpstr>New country specific case studies, and ideas for case studies</vt:lpstr>
      <vt:lpstr>Acknowledgements The creation of this training material was commissioned in 2012 by ECDC to the consortium of experts with the direct involvement of Hana Nohynek.   The revision and update of this training material was commissioned in 2017 by ECDC to Transmissible with the direct involvement of Pawel Stefanoff and Arnold Bosman</vt:lpstr>
    </vt:vector>
  </TitlesOfParts>
  <Company>ECDC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case study methodology</dc:title>
  <dc:creator>arnold bosman</dc:creator>
  <cp:keywords>Template, PowerPoint</cp:keywords>
  <cp:lastModifiedBy>Rodrigo Filipe</cp:lastModifiedBy>
  <cp:revision>2</cp:revision>
  <cp:lastPrinted>2018-01-12T14:15:37Z</cp:lastPrinted>
  <dcterms:created xsi:type="dcterms:W3CDTF">2018-05-07T09:07:30Z</dcterms:created>
  <dcterms:modified xsi:type="dcterms:W3CDTF">2018-06-26T16:11:58Z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34290747-60EE-4CE2-AB20-303EC2EC2B5B</vt:lpwstr>
  </property>
  <property fmtid="{D5CDD505-2E9C-101B-9397-08002B2CF9AE}" pid="3" name="ArticulatePath">
    <vt:lpwstr>https://eva.ecdc.europa.eu/pluginfile.php/9274/mod_resource/content/1/V1-4-Introd_case_study_method_REVISED</vt:lpwstr>
  </property>
</Properties>
</file>