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5" r:id="rId5"/>
  </p:sldMasterIdLst>
  <p:notesMasterIdLst>
    <p:notesMasterId r:id="rId20"/>
  </p:notesMasterIdLst>
  <p:sldIdLst>
    <p:sldId id="257" r:id="rId6"/>
    <p:sldId id="270"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2" name="CDT" initials="CDT" lastIdx="1"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45433" autoAdjust="0"/>
  </p:normalViewPr>
  <p:slideViewPr>
    <p:cSldViewPr snapToGrid="0">
      <p:cViewPr varScale="1">
        <p:scale>
          <a:sx n="34" d="100"/>
          <a:sy n="34" d="100"/>
        </p:scale>
        <p:origin x="264" y="60"/>
      </p:cViewPr>
      <p:guideLst/>
    </p:cSldViewPr>
  </p:slideViewPr>
  <p:notesTextViewPr>
    <p:cViewPr>
      <p:scale>
        <a:sx n="66" d="100"/>
        <a:sy n="66" d="100"/>
      </p:scale>
      <p:origin x="0" y="0"/>
    </p:cViewPr>
  </p:notesTextViewPr>
  <p:sorterViewPr>
    <p:cViewPr varScale="1">
      <p:scale>
        <a:sx n="100" d="100"/>
        <a:sy n="100" d="100"/>
      </p:scale>
      <p:origin x="0" y="0"/>
    </p:cViewPr>
  </p:sorterViewPr>
  <p:notesViewPr>
    <p:cSldViewPr snapToGrid="0">
      <p:cViewPr varScale="1">
        <p:scale>
          <a:sx n="84" d="100"/>
          <a:sy n="84" d="100"/>
        </p:scale>
        <p:origin x="382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4F6A85-AA71-4AE5-BED7-1F79A65A33DE}" type="datetimeFigureOut">
              <a:rPr lang="en-GB" smtClean="0"/>
              <a:t>22/03/2021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C11B8-9110-4A4D-965A-4FE5811411C0}" type="slidenum">
              <a:rPr lang="en-GB" smtClean="0"/>
              <a:t>‹#›</a:t>
            </a:fld>
            <a:endParaRPr lang="en-GB"/>
          </a:p>
        </p:txBody>
      </p:sp>
    </p:spTree>
    <p:extLst>
      <p:ext uri="{BB962C8B-B14F-4D97-AF65-F5344CB8AC3E}">
        <p14:creationId xmlns:p14="http://schemas.microsoft.com/office/powerpoint/2010/main" val="269832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endParaRPr lang="it-IT"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extLst>
      <p:ext uri="{BB962C8B-B14F-4D97-AF65-F5344CB8AC3E}">
        <p14:creationId xmlns:p14="http://schemas.microsoft.com/office/powerpoint/2010/main" val="4229104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r>
              <a:rPr kumimoji="0" lang="fr-FR" b="0" i="0" u="none" strike="noStrike" cap="none" normalizeH="0" baseline="0" noProof="0">
                <a:ln>
                  <a:noFill/>
                </a:ln>
                <a:uLnTx/>
                <a:uFillTx/>
              </a:rPr>
              <a:t>La confidentialité est un aspect fondamental auquel il convient de prêter une grande attention lors des activités de communication. Le défi est de: </a:t>
            </a:r>
          </a:p>
          <a:p>
            <a:pPr marL="171450" marR="0" lvl="0" indent="-171450" algn="l" defTabSz="820738" rtl="0" eaLnBrk="0" fontAlgn="base" latinLnBrk="0" hangingPunct="0">
              <a:lnSpc>
                <a:spcPct val="100000"/>
              </a:lnSpc>
              <a:spcBef>
                <a:spcPct val="50000"/>
              </a:spcBef>
              <a:spcAft>
                <a:spcPct val="0"/>
              </a:spcAft>
              <a:buClrTx/>
              <a:buSzPct val="100000"/>
              <a:buFont typeface="Calibri" panose="020F0502020204030204" pitchFamily="34" charset="0"/>
              <a:buChar char="­"/>
              <a:tabLst>
                <a:tab pos="341313" algn="l"/>
                <a:tab pos="1150938" algn="l"/>
              </a:tabLst>
              <a:defRPr/>
            </a:pPr>
            <a:r>
              <a:rPr kumimoji="0" lang="fr-FR" b="0" i="0" u="none" strike="noStrike" cap="none" normalizeH="0" baseline="0" noProof="0">
                <a:ln>
                  <a:noFill/>
                </a:ln>
                <a:uLnTx/>
                <a:uFillTx/>
              </a:rPr>
              <a:t>trouver un équilibre entre confidentialité et nécessité de transparence et </a:t>
            </a:r>
          </a:p>
          <a:p>
            <a:pPr marL="171450" marR="0" lvl="0" indent="-171450" algn="l" defTabSz="820738" rtl="0" eaLnBrk="0" fontAlgn="base" latinLnBrk="0" hangingPunct="0">
              <a:lnSpc>
                <a:spcPct val="100000"/>
              </a:lnSpc>
              <a:spcBef>
                <a:spcPct val="50000"/>
              </a:spcBef>
              <a:spcAft>
                <a:spcPct val="0"/>
              </a:spcAft>
              <a:buClrTx/>
              <a:buSzPct val="100000"/>
              <a:buFont typeface="Calibri" panose="020F0502020204030204" pitchFamily="34" charset="0"/>
              <a:buChar char="­"/>
              <a:tabLst>
                <a:tab pos="341313" algn="l"/>
                <a:tab pos="1150938" algn="l"/>
              </a:tabLst>
              <a:defRPr/>
            </a:pPr>
            <a:r>
              <a:rPr kumimoji="0" lang="fr-FR" b="0" i="0" u="none" strike="noStrike" cap="none" normalizeH="0" baseline="0" noProof="0">
                <a:ln>
                  <a:noFill/>
                </a:ln>
                <a:uLnTx/>
                <a:uFillTx/>
              </a:rPr>
              <a:t>trouver un équilibre entre la qualité des informations et la vitesse de leur diffusion.</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lang="en-GB" dirty="0">
              <a:cs typeface="Times New Roman" pitchFamily="18" charset="0"/>
            </a:endParaRPr>
          </a:p>
          <a:p>
            <a:pPr defTabSz="820738" eaLnBrk="0" hangingPunct="0">
              <a:spcBef>
                <a:spcPct val="50000"/>
              </a:spcBef>
              <a:buClr>
                <a:srgbClr val="B22C1B"/>
              </a:buClr>
              <a:buSzPct val="80000"/>
              <a:tabLst>
                <a:tab pos="341313" algn="l"/>
                <a:tab pos="1150938" algn="l"/>
              </a:tabLst>
            </a:pPr>
            <a:r>
              <a:rPr lang="fr-FR"/>
              <a:t>Pour la communication écrite, établissez clairement quelles sont les informations publiquement disponibles et lesquelles sont confidentielles/restreintes</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fr-FR"/>
              <a:t>Précisez quel est votre public cible</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fr-FR"/>
              <a:t>Citez vos sources et vos références</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fr-FR"/>
              <a:t>Pour les informations sensibles, demandez une autorisation préalable à l’acteur concerné avant publication</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kumimoji="0" lang="en-GB" b="0" i="0" u="none" strike="noStrike" kern="0" cap="none" spc="0" normalizeH="0" baseline="0" noProof="0" dirty="0">
              <a:ln>
                <a:noFill/>
              </a:ln>
              <a:effectLst/>
              <a:uLnTx/>
              <a:uFillTx/>
            </a:endParaRPr>
          </a:p>
          <a:p>
            <a:pPr defTabSz="820738" eaLnBrk="0" hangingPunct="0">
              <a:spcBef>
                <a:spcPct val="50000"/>
              </a:spcBef>
              <a:buClr>
                <a:srgbClr val="B22C1B"/>
              </a:buClr>
              <a:buSzPct val="80000"/>
              <a:tabLst>
                <a:tab pos="341313" algn="l"/>
                <a:tab pos="1150938" algn="l"/>
              </a:tabLst>
            </a:pPr>
            <a:r>
              <a:rPr lang="fr-FR"/>
              <a:t>En termes de protection des données à caractère personnel: </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fr-FR"/>
              <a:t>Il ne doit y avoir aucune information permettant d’identifier les patients ou les individus</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fr-FR"/>
              <a:t>Pour échanger des données à caractère personnel, p. ex. pour le traçage de contacts, utilisez des plateformes à accès restreint avec messagerie sélective.</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kumimoji="0" lang="en-GB" b="0" i="0" u="none" strike="noStrike" kern="0" cap="none" spc="0" normalizeH="0" baseline="0" noProof="0" dirty="0">
              <a:ln>
                <a:noFill/>
              </a:ln>
              <a:solidFill>
                <a:srgbClr val="000000"/>
              </a:solidFill>
              <a:effectLst/>
              <a:uLnTx/>
              <a:uFillTx/>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678855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fr-FR"/>
              <a:t>Travailler main dans la main avec l’équipe de communication de votre institution</a:t>
            </a:r>
          </a:p>
          <a:p>
            <a:r>
              <a:rPr lang="fr-FR"/>
              <a:t>Mettre au point une routine de communication, avec des publications régulières pour retenir l’attention de votre public.</a:t>
            </a:r>
          </a:p>
          <a:p>
            <a:endParaRPr lang="en-GB" dirty="0"/>
          </a:p>
          <a:p>
            <a:r>
              <a:rPr lang="fr-FR"/>
              <a:t>Exemple de schéma de communication possible:</a:t>
            </a:r>
          </a:p>
          <a:p>
            <a:pPr marL="171450" indent="-171450">
              <a:buFont typeface="Wingdings" panose="05000000000000000000" pitchFamily="2" charset="2"/>
              <a:buChar char="ü"/>
            </a:pPr>
            <a:r>
              <a:rPr lang="fr-FR"/>
              <a:t> création d’un bulletin quotidien et publication quotidienne sur les réseaux sociaux</a:t>
            </a:r>
          </a:p>
          <a:p>
            <a:pPr marL="171450" indent="-171450">
              <a:buFont typeface="Wingdings" panose="05000000000000000000" pitchFamily="2" charset="2"/>
              <a:buChar char="ü"/>
            </a:pPr>
            <a:r>
              <a:rPr lang="fr-FR"/>
              <a:t> production de bulletins hebdomadaires, restreints et/ou publics</a:t>
            </a:r>
          </a:p>
          <a:p>
            <a:pPr marL="171450" indent="-171450">
              <a:buFont typeface="Wingdings" panose="05000000000000000000" pitchFamily="2" charset="2"/>
              <a:buChar char="ü"/>
            </a:pPr>
            <a:r>
              <a:rPr lang="fr-FR"/>
              <a:t> mettre à jour la situation épidémiologique sur Internet tous les jours, toutes les semaines ou tous les mois.</a:t>
            </a:r>
          </a:p>
          <a:p>
            <a:endParaRPr lang="en-GB" dirty="0"/>
          </a:p>
          <a:p>
            <a:r>
              <a:rPr lang="fr-FR"/>
              <a:t>Il est possible de mentionner chaque publication ou d’en faire la publicité sur les réseaux sociaux. </a:t>
            </a:r>
          </a:p>
        </p:txBody>
      </p:sp>
      <p:sp>
        <p:nvSpPr>
          <p:cNvPr id="4" name="Slide Number Placeholder 3"/>
          <p:cNvSpPr>
            <a:spLocks noGrp="1"/>
          </p:cNvSpPr>
          <p:nvPr>
            <p:ph type="sldNum" sz="quarter" idx="10"/>
          </p:nvPr>
        </p:nvSpPr>
        <p:spPr/>
        <p:txBody>
          <a:bodyPr/>
          <a:lstStyle/>
          <a:p>
            <a:fld id="{1B5C11B8-9110-4A4D-965A-4FE5811411C0}" type="slidenum">
              <a:rPr lang="en-GB" smtClean="0"/>
              <a:t>11</a:t>
            </a:fld>
            <a:endParaRPr lang="en-GB"/>
          </a:p>
        </p:txBody>
      </p:sp>
    </p:spTree>
    <p:extLst>
      <p:ext uri="{BB962C8B-B14F-4D97-AF65-F5344CB8AC3E}">
        <p14:creationId xmlns:p14="http://schemas.microsoft.com/office/powerpoint/2010/main" val="606503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eaLnBrk="1" hangingPunct="1"/>
            <a:endParaRPr lang="en-GB" dirty="0"/>
          </a:p>
          <a:p>
            <a:pPr eaLnBrk="1" hangingPunct="1"/>
            <a:r>
              <a:rPr lang="fr-FR"/>
              <a:t>Voici quelques exemples de productions de l’ECDC: tweets, évaluations rapides des risques, bulletins quotidiens et hebdomadaires, mises à jour épidémiologiques sur le site Internet de l’ECDC, cartes mondiales et infographies. </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957694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13</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fr-FR" sz="1000" noProof="1"/>
              <a:t>Dans cette unité, nous avons appris ce qui suit: </a:t>
            </a:r>
          </a:p>
          <a:p>
            <a:pPr eaLnBrk="1" hangingPunct="1">
              <a:defRPr/>
            </a:pPr>
            <a:endParaRPr lang="en-GB" sz="1000" noProof="1"/>
          </a:p>
          <a:p>
            <a:pPr eaLnBrk="1" hangingPunct="1">
              <a:defRPr/>
            </a:pPr>
            <a:r>
              <a:rPr lang="fr-FR" sz="1000" noProof="1"/>
              <a:t>Comment définir la communication en VS</a:t>
            </a:r>
          </a:p>
          <a:p>
            <a:pPr eaLnBrk="1" hangingPunct="1">
              <a:defRPr/>
            </a:pPr>
            <a:r>
              <a:rPr lang="fr-FR" sz="1000" noProof="1"/>
              <a:t>Cadre de la communication</a:t>
            </a:r>
          </a:p>
          <a:p>
            <a:pPr eaLnBrk="1" hangingPunct="1">
              <a:defRPr/>
            </a:pPr>
            <a:r>
              <a:rPr lang="fr-FR" sz="1000" noProof="1"/>
              <a:t>Principales étapes de la communication</a:t>
            </a:r>
          </a:p>
          <a:p>
            <a:pPr eaLnBrk="1" hangingPunct="1">
              <a:defRPr/>
            </a:pPr>
            <a:r>
              <a:rPr lang="fr-FR" sz="1000" noProof="1"/>
              <a:t>Publics cibles</a:t>
            </a:r>
          </a:p>
          <a:p>
            <a:pPr eaLnBrk="1" hangingPunct="1">
              <a:defRPr/>
            </a:pPr>
            <a:r>
              <a:rPr lang="fr-FR" sz="1000" noProof="1"/>
              <a:t>Règles de base de la communication</a:t>
            </a:r>
          </a:p>
          <a:p>
            <a:pPr eaLnBrk="1" hangingPunct="1">
              <a:defRPr/>
            </a:pPr>
            <a:r>
              <a:rPr lang="fr-FR" sz="1000" noProof="1"/>
              <a:t>Importance de la confidentialité</a:t>
            </a:r>
          </a:p>
          <a:p>
            <a:pPr eaLnBrk="1" hangingPunct="1">
              <a:defRPr/>
            </a:pPr>
            <a:r>
              <a:rPr lang="fr-FR" sz="1000" noProof="1"/>
              <a:t>Documents produits par la communication</a:t>
            </a:r>
          </a:p>
          <a:p>
            <a:pPr eaLnBrk="1" hangingPunct="1">
              <a:defRPr/>
            </a:pPr>
            <a:endParaRPr lang="en-GB" sz="1000" noProof="1"/>
          </a:p>
          <a:p>
            <a:pPr eaLnBrk="1" hangingPunct="1">
              <a:defRPr/>
            </a:pPr>
            <a:endParaRPr lang="en-GB" sz="1000" noProof="1"/>
          </a:p>
          <a:p>
            <a:pPr eaLnBrk="1" hangingPunct="1">
              <a:defRPr/>
            </a:pPr>
            <a:r>
              <a:rPr lang="fr-FR" sz="1000" noProof="1"/>
              <a:t>En terminant cette unité, vous comprendrez:</a:t>
            </a:r>
          </a:p>
          <a:p>
            <a:pPr eaLnBrk="1" hangingPunct="1">
              <a:defRPr/>
            </a:pPr>
            <a:endParaRPr lang="en-GB" sz="1000" noProof="1"/>
          </a:p>
          <a:p>
            <a:pPr eaLnBrk="1" hangingPunct="1">
              <a:defRPr/>
            </a:pPr>
            <a:r>
              <a:rPr lang="fr-FR" sz="1000" noProof="1"/>
              <a:t>L’importance d'une communication structurée dans le processus de VS</a:t>
            </a:r>
          </a:p>
          <a:p>
            <a:pPr eaLnBrk="1" hangingPunct="1">
              <a:defRPr/>
            </a:pPr>
            <a:r>
              <a:rPr lang="fr-FR" sz="1000" noProof="1"/>
              <a:t>Comment élaborer un plan de communication</a:t>
            </a:r>
          </a:p>
          <a:p>
            <a:pPr eaLnBrk="1" hangingPunct="1">
              <a:defRPr/>
            </a:pPr>
            <a:r>
              <a:rPr lang="fr-FR" sz="1000" noProof="1"/>
              <a:t>Quels sont les éléments à ne pas négliger</a:t>
            </a:r>
          </a:p>
          <a:p>
            <a:pPr eaLnBrk="1" hangingPunct="1">
              <a:defRPr/>
            </a:pPr>
            <a:r>
              <a:rPr lang="fr-FR" sz="1000" noProof="1"/>
              <a:t>Comment retenir l’attention du public</a:t>
            </a:r>
          </a:p>
          <a:p>
            <a:pPr eaLnBrk="1" hangingPunct="1">
              <a:defRPr/>
            </a:pPr>
            <a:endParaRPr lang="en-GB" sz="1000" noProof="1"/>
          </a:p>
        </p:txBody>
      </p:sp>
    </p:spTree>
    <p:extLst>
      <p:ext uri="{BB962C8B-B14F-4D97-AF65-F5344CB8AC3E}">
        <p14:creationId xmlns:p14="http://schemas.microsoft.com/office/powerpoint/2010/main" val="1584285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endParaRPr lang="it-IT" dirty="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14</a:t>
            </a:fld>
            <a:endParaRPr lang="it-IT"/>
          </a:p>
        </p:txBody>
      </p:sp>
    </p:spTree>
    <p:extLst>
      <p:ext uri="{BB962C8B-B14F-4D97-AF65-F5344CB8AC3E}">
        <p14:creationId xmlns:p14="http://schemas.microsoft.com/office/powerpoint/2010/main" val="4231343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5C11B8-9110-4A4D-965A-4FE5811411C0}" type="slidenum">
              <a:rPr lang="en-GB" smtClean="0"/>
              <a:t>2</a:t>
            </a:fld>
            <a:endParaRPr lang="en-GB"/>
          </a:p>
        </p:txBody>
      </p:sp>
    </p:spTree>
    <p:extLst>
      <p:ext uri="{BB962C8B-B14F-4D97-AF65-F5344CB8AC3E}">
        <p14:creationId xmlns:p14="http://schemas.microsoft.com/office/powerpoint/2010/main" val="4268688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685800" y="4400550"/>
            <a:ext cx="5486400" cy="4545742"/>
          </a:xfrm>
          <a:noFill/>
          <a:ln/>
        </p:spPr>
        <p:txBody>
          <a:bodyPr/>
          <a:lstStyle/>
          <a:p>
            <a:pPr>
              <a:lnSpc>
                <a:spcPct val="150000"/>
              </a:lnSpc>
              <a:defRPr/>
            </a:pPr>
            <a:r>
              <a:rPr lang="fr-FR" dirty="0">
                <a:latin typeface="Arial" charset="0"/>
                <a:cs typeface="Times New Roman" pitchFamily="18" charset="0"/>
              </a:rPr>
              <a:t>Sujets abordés dans cette unité:</a:t>
            </a:r>
          </a:p>
          <a:p>
            <a:pPr>
              <a:lnSpc>
                <a:spcPct val="150000"/>
              </a:lnSpc>
              <a:defRPr/>
            </a:pPr>
            <a:r>
              <a:rPr lang="fr-FR" dirty="0">
                <a:latin typeface="Arial" charset="0"/>
                <a:cs typeface="Times New Roman" pitchFamily="18" charset="0"/>
              </a:rPr>
              <a:t>Définition de la communication dans le cadre de la VS</a:t>
            </a:r>
          </a:p>
          <a:p>
            <a:pPr>
              <a:lnSpc>
                <a:spcPct val="150000"/>
              </a:lnSpc>
              <a:defRPr/>
            </a:pPr>
            <a:r>
              <a:rPr lang="fr-FR" dirty="0">
                <a:latin typeface="Arial" charset="0"/>
                <a:cs typeface="Times New Roman" pitchFamily="18" charset="0"/>
              </a:rPr>
              <a:t>Cadre de la communication</a:t>
            </a:r>
          </a:p>
          <a:p>
            <a:pPr>
              <a:lnSpc>
                <a:spcPct val="150000"/>
              </a:lnSpc>
              <a:defRPr/>
            </a:pPr>
            <a:r>
              <a:rPr lang="fr-FR" dirty="0">
                <a:latin typeface="Arial" charset="0"/>
                <a:cs typeface="Times New Roman" pitchFamily="18" charset="0"/>
              </a:rPr>
              <a:t>Principales étapes de la communication</a:t>
            </a:r>
          </a:p>
          <a:p>
            <a:pPr>
              <a:lnSpc>
                <a:spcPct val="150000"/>
              </a:lnSpc>
              <a:defRPr/>
            </a:pPr>
            <a:r>
              <a:rPr lang="fr-FR" dirty="0">
                <a:latin typeface="Arial" charset="0"/>
                <a:cs typeface="Times New Roman" pitchFamily="18" charset="0"/>
              </a:rPr>
              <a:t>Publics cibles</a:t>
            </a:r>
          </a:p>
          <a:p>
            <a:pPr>
              <a:lnSpc>
                <a:spcPct val="150000"/>
              </a:lnSpc>
              <a:defRPr/>
            </a:pPr>
            <a:r>
              <a:rPr lang="fr-FR" dirty="0">
                <a:latin typeface="Arial" charset="0"/>
                <a:cs typeface="Times New Roman" pitchFamily="18" charset="0"/>
              </a:rPr>
              <a:t>Règles de base de la communication</a:t>
            </a:r>
          </a:p>
          <a:p>
            <a:pPr>
              <a:lnSpc>
                <a:spcPct val="150000"/>
              </a:lnSpc>
              <a:defRPr/>
            </a:pPr>
            <a:r>
              <a:rPr lang="fr-FR" dirty="0">
                <a:latin typeface="Arial" charset="0"/>
                <a:cs typeface="Times New Roman" pitchFamily="18" charset="0"/>
              </a:rPr>
              <a:t>Confidentialité</a:t>
            </a:r>
          </a:p>
          <a:p>
            <a:pPr>
              <a:lnSpc>
                <a:spcPct val="150000"/>
              </a:lnSpc>
              <a:defRPr/>
            </a:pPr>
            <a:r>
              <a:rPr lang="fr-FR" dirty="0">
                <a:latin typeface="Arial" charset="0"/>
                <a:cs typeface="Times New Roman" pitchFamily="18" charset="0"/>
              </a:rPr>
              <a:t>Documents produits par la communication</a:t>
            </a:r>
          </a:p>
          <a:p>
            <a:pPr>
              <a:lnSpc>
                <a:spcPct val="150000"/>
              </a:lnSpc>
              <a:defRPr/>
            </a:pPr>
            <a:endParaRPr lang="en-GB" dirty="0">
              <a:latin typeface="Arial" charset="0"/>
              <a:cs typeface="Times New Roman" pitchFamily="18" charset="0"/>
            </a:endParaRPr>
          </a:p>
          <a:p>
            <a:pPr>
              <a:lnSpc>
                <a:spcPct val="150000"/>
              </a:lnSpc>
              <a:defRPr/>
            </a:pPr>
            <a:endParaRPr lang="en-GB" dirty="0">
              <a:latin typeface="Arial" charset="0"/>
              <a:cs typeface="Times New Roman" pitchFamily="18" charset="0"/>
            </a:endParaRPr>
          </a:p>
          <a:p>
            <a:pPr>
              <a:lnSpc>
                <a:spcPct val="150000"/>
              </a:lnSpc>
              <a:defRPr/>
            </a:pPr>
            <a:r>
              <a:rPr lang="fr-FR" dirty="0">
                <a:latin typeface="Arial" charset="0"/>
                <a:cs typeface="Times New Roman" pitchFamily="18" charset="0"/>
              </a:rPr>
              <a:t>En terminant cette unité, vous comprendrez:</a:t>
            </a:r>
          </a:p>
          <a:p>
            <a:pPr>
              <a:lnSpc>
                <a:spcPct val="150000"/>
              </a:lnSpc>
              <a:defRPr/>
            </a:pPr>
            <a:endParaRPr lang="en-GB" dirty="0">
              <a:latin typeface="Arial" charset="0"/>
              <a:cs typeface="Times New Roman" pitchFamily="18" charset="0"/>
            </a:endParaRPr>
          </a:p>
          <a:p>
            <a:pPr marL="171450" indent="-171450">
              <a:lnSpc>
                <a:spcPct val="150000"/>
              </a:lnSpc>
              <a:buFont typeface="Wingdings" panose="05000000000000000000" pitchFamily="2" charset="2"/>
              <a:buChar char="§"/>
              <a:defRPr/>
            </a:pPr>
            <a:r>
              <a:rPr lang="fr-FR" dirty="0">
                <a:latin typeface="Arial" charset="0"/>
                <a:cs typeface="Times New Roman" pitchFamily="18" charset="0"/>
              </a:rPr>
              <a:t>L’importance d'une communication structurée dans le processus de VS</a:t>
            </a:r>
          </a:p>
          <a:p>
            <a:pPr marL="171450" indent="-171450">
              <a:lnSpc>
                <a:spcPct val="150000"/>
              </a:lnSpc>
              <a:buFont typeface="Wingdings" panose="05000000000000000000" pitchFamily="2" charset="2"/>
              <a:buChar char="§"/>
              <a:defRPr/>
            </a:pPr>
            <a:r>
              <a:rPr lang="fr-FR" dirty="0">
                <a:latin typeface="Arial" charset="0"/>
                <a:cs typeface="Times New Roman" pitchFamily="18" charset="0"/>
              </a:rPr>
              <a:t>Comment élaborer un plan de communication</a:t>
            </a:r>
          </a:p>
          <a:p>
            <a:pPr marL="171450" indent="-171450">
              <a:lnSpc>
                <a:spcPct val="150000"/>
              </a:lnSpc>
              <a:buFont typeface="Wingdings" panose="05000000000000000000" pitchFamily="2" charset="2"/>
              <a:buChar char="§"/>
              <a:defRPr/>
            </a:pPr>
            <a:r>
              <a:rPr lang="fr-FR" dirty="0">
                <a:latin typeface="Arial" charset="0"/>
                <a:cs typeface="Times New Roman" pitchFamily="18" charset="0"/>
              </a:rPr>
              <a:t>Quels sont les éléments à ne pas négliger</a:t>
            </a:r>
          </a:p>
          <a:p>
            <a:pPr marL="171450" indent="-171450">
              <a:lnSpc>
                <a:spcPct val="150000"/>
              </a:lnSpc>
              <a:buFont typeface="Wingdings" panose="05000000000000000000" pitchFamily="2" charset="2"/>
              <a:buChar char="§"/>
              <a:defRPr/>
            </a:pPr>
            <a:r>
              <a:rPr lang="fr-FR" dirty="0">
                <a:latin typeface="Arial" charset="0"/>
                <a:cs typeface="Times New Roman" pitchFamily="18" charset="0"/>
              </a:rPr>
              <a:t>Comment retenir l’attention du public</a:t>
            </a:r>
          </a:p>
          <a:p>
            <a:pPr>
              <a:lnSpc>
                <a:spcPct val="150000"/>
              </a:lnSpc>
              <a:defRPr/>
            </a:pPr>
            <a:endParaRPr lang="en-GB" dirty="0">
              <a:latin typeface="Arial" charset="0"/>
              <a:cs typeface="Times New Roman" pitchFamily="18" charset="0"/>
            </a:endParaRPr>
          </a:p>
          <a:p>
            <a:pPr>
              <a:lnSpc>
                <a:spcPct val="150000"/>
              </a:lnSpc>
              <a:defRPr/>
            </a:pPr>
            <a:endParaRPr lang="en-GB" dirty="0">
              <a:latin typeface="Arial" charset="0"/>
              <a:cs typeface="Times New Roman" pitchFamily="18" charset="0"/>
            </a:endParaRPr>
          </a:p>
          <a:p>
            <a:pPr>
              <a:lnSpc>
                <a:spcPct val="150000"/>
              </a:lnSpc>
              <a:defRPr/>
            </a:pPr>
            <a:endParaRPr lang="en-GB" dirty="0">
              <a:latin typeface="Arial" charset="0"/>
              <a:cs typeface="Times New Roman" pitchFamily="18" charset="0"/>
            </a:endParaRPr>
          </a:p>
          <a:p>
            <a:pPr>
              <a:lnSpc>
                <a:spcPct val="150000"/>
              </a:lnSpc>
              <a:defRPr/>
            </a:pPr>
            <a:endParaRPr lang="en-GB" dirty="0">
              <a:latin typeface="Arial" charset="0"/>
              <a:cs typeface="Times New Roman" pitchFamily="18" charset="0"/>
            </a:endParaRPr>
          </a:p>
        </p:txBody>
      </p:sp>
    </p:spTree>
    <p:extLst>
      <p:ext uri="{BB962C8B-B14F-4D97-AF65-F5344CB8AC3E}">
        <p14:creationId xmlns:p14="http://schemas.microsoft.com/office/powerpoint/2010/main" val="42101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xfrm>
            <a:off x="679622" y="4524118"/>
            <a:ext cx="5486400" cy="3600450"/>
          </a:xfr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u="none"/>
              <a:t>Pour commencer, définissons ce qu’est la communication au sein du processus de VS. Elle peut être décrite comme la «diffusion des résultats de la veille épidémiologique auprès des cibles concernées»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none" dirty="0"/>
          </a:p>
          <a:p>
            <a:pPr marL="0" marR="0" lvl="0" indent="0" algn="l" defTabSz="914400" rtl="0" eaLnBrk="1" fontAlgn="auto" latinLnBrk="0" hangingPunct="1">
              <a:lnSpc>
                <a:spcPct val="100000"/>
              </a:lnSpc>
              <a:spcBef>
                <a:spcPts val="0"/>
              </a:spcBef>
              <a:spcAft>
                <a:spcPts val="0"/>
              </a:spcAft>
              <a:buClrTx/>
              <a:buSzTx/>
              <a:buFontTx/>
              <a:buNone/>
              <a:tabLst/>
              <a:defRPr/>
            </a:pPr>
            <a:r>
              <a:rPr lang="fr-FR" u="none"/>
              <a:t>La communication a pour objectifs principaux d’apporter des informations utiles, pertinentes et exactes concernant les événements épidémiologiques ou menaces sur la santé détectées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u="none"/>
              <a:t>et d’améliorer la conscience et la compréhension des risques qui y sont potentiellement associés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u="none" dirty="0"/>
          </a:p>
        </p:txBody>
      </p:sp>
    </p:spTree>
    <p:extLst>
      <p:ext uri="{BB962C8B-B14F-4D97-AF65-F5344CB8AC3E}">
        <p14:creationId xmlns:p14="http://schemas.microsoft.com/office/powerpoint/2010/main" val="3973834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a:t>Dans le domaine de la santé publique, l’évaluation, la gestion et la communication des risques sont intimement liées. La communication des risques est un processus interactif d’échange d’informations entre les personnes chargées de l’évaluation des risques, celles chargées de leur gestion, ainsi que les autres parties concernées.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a:t>La communication doit être présente à toutes les étapes, de l’identification d’une menace sur la santé publique à l’élaboration d’options de réponse.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456791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45742"/>
          </a:xfrm>
        </p:spPr>
        <p:txBody>
          <a:bodyPr/>
          <a:lstStyle/>
          <a:p>
            <a:r>
              <a:rPr lang="fr-FR"/>
              <a:t>La communication doit être favorisée par une stratégie cohérente, élaborée en collaboration avec les équipes en charge de la communication de votre institution.</a:t>
            </a:r>
          </a:p>
          <a:p>
            <a:endParaRPr lang="en-GB" dirty="0"/>
          </a:p>
          <a:p>
            <a:r>
              <a:rPr lang="fr-FR"/>
              <a:t>Cette stratégie peut se composer des 8 étapes principales suivantes: </a:t>
            </a:r>
          </a:p>
          <a:p>
            <a:pPr marL="228600" indent="-228600">
              <a:buFont typeface="+mj-lt"/>
              <a:buAutoNum type="arabicPeriod"/>
            </a:pPr>
            <a:r>
              <a:rPr lang="fr-FR"/>
              <a:t>Examiner le contexte et les informations de base</a:t>
            </a:r>
          </a:p>
          <a:p>
            <a:pPr marL="228600" indent="-228600">
              <a:buFont typeface="+mj-lt"/>
              <a:buAutoNum type="arabicPeriod"/>
            </a:pPr>
            <a:r>
              <a:rPr lang="fr-FR"/>
              <a:t>Établir des objectifs de communication</a:t>
            </a:r>
          </a:p>
          <a:p>
            <a:pPr marL="228600" indent="-228600">
              <a:buFont typeface="+mj-lt"/>
              <a:buAutoNum type="arabicPeriod"/>
            </a:pPr>
            <a:r>
              <a:rPr lang="fr-FR"/>
              <a:t>Identifier les publics cibles</a:t>
            </a:r>
          </a:p>
          <a:p>
            <a:pPr marL="228600" indent="-228600">
              <a:buFont typeface="+mj-lt"/>
              <a:buAutoNum type="arabicPeriod"/>
            </a:pPr>
            <a:r>
              <a:rPr lang="fr-FR"/>
              <a:t>Définir les messages principaux</a:t>
            </a:r>
          </a:p>
          <a:p>
            <a:pPr marL="228600" indent="-228600">
              <a:buFont typeface="+mj-lt"/>
              <a:buAutoNum type="arabicPeriod"/>
            </a:pPr>
            <a:r>
              <a:rPr lang="fr-FR"/>
              <a:t>Sélectionner les canaux de communication</a:t>
            </a:r>
          </a:p>
          <a:p>
            <a:pPr marL="228600" indent="-228600">
              <a:buFont typeface="+mj-lt"/>
              <a:buAutoNum type="arabicPeriod"/>
            </a:pPr>
            <a:r>
              <a:rPr lang="fr-FR"/>
              <a:t>Choisir le format approprié</a:t>
            </a:r>
          </a:p>
          <a:p>
            <a:pPr marL="228600" indent="-228600">
              <a:buFont typeface="+mj-lt"/>
              <a:buAutoNum type="arabicPeriod"/>
            </a:pPr>
            <a:r>
              <a:rPr lang="fr-FR"/>
              <a:t>Évaluer l’impact de la communication</a:t>
            </a:r>
          </a:p>
          <a:p>
            <a:pPr marL="228600" indent="-228600">
              <a:buFont typeface="+mj-lt"/>
              <a:buAutoNum type="arabicPeriod"/>
            </a:pPr>
            <a:r>
              <a:rPr lang="fr-FR"/>
              <a:t>Analyser les retours</a:t>
            </a:r>
          </a:p>
          <a:p>
            <a:endParaRPr lang="en-GB" dirty="0"/>
          </a:p>
          <a:p>
            <a:r>
              <a:rPr lang="fr-FR"/>
              <a:t>En évaluant l’impact du plan de communication, les agents en charge de cette activité pourront si nécessaire remodeler ou réadapter ses objectifs.</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767486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14325"/>
            <a:ext cx="5486400" cy="3086100"/>
          </a:xfrm>
        </p:spPr>
      </p:sp>
      <p:sp>
        <p:nvSpPr>
          <p:cNvPr id="3" name="Notes Placeholder 2"/>
          <p:cNvSpPr>
            <a:spLocks noGrp="1"/>
          </p:cNvSpPr>
          <p:nvPr>
            <p:ph type="body" idx="1"/>
          </p:nvPr>
        </p:nvSpPr>
        <p:spPr>
          <a:xfrm>
            <a:off x="685800" y="3401197"/>
            <a:ext cx="5486400" cy="5470954"/>
          </a:xfrm>
        </p:spPr>
        <p:txBody>
          <a:bodyPr/>
          <a:lstStyle/>
          <a:p>
            <a:r>
              <a:rPr lang="fr-FR" baseline="0"/>
              <a:t>Intéressons-nous de plus près à ces 8 étapes</a:t>
            </a:r>
          </a:p>
          <a:p>
            <a:pPr marL="228600" indent="-228600">
              <a:buFont typeface="+mj-lt"/>
              <a:buAutoNum type="arabicParenR"/>
            </a:pPr>
            <a:r>
              <a:rPr lang="fr-FR" baseline="0"/>
              <a:t>Premièrement, il convient d’examiner le contexte et les informations de base concernant l’événement en répondant aux 5W fondamentaux: «</a:t>
            </a:r>
            <a:r>
              <a:rPr lang="fr-FR" i="1" baseline="0"/>
              <a:t>who</a:t>
            </a:r>
            <a:r>
              <a:rPr lang="fr-FR" baseline="0"/>
              <a:t> (qui), </a:t>
            </a:r>
            <a:r>
              <a:rPr lang="fr-FR" i="1" baseline="0"/>
              <a:t>what</a:t>
            </a:r>
            <a:r>
              <a:rPr lang="fr-FR" baseline="0"/>
              <a:t> (quoi), </a:t>
            </a:r>
            <a:r>
              <a:rPr lang="fr-FR" i="1" baseline="0"/>
              <a:t>when</a:t>
            </a:r>
            <a:r>
              <a:rPr lang="fr-FR" baseline="0"/>
              <a:t> (quand), </a:t>
            </a:r>
            <a:r>
              <a:rPr lang="fr-FR" i="1" baseline="0"/>
              <a:t>where</a:t>
            </a:r>
            <a:r>
              <a:rPr lang="fr-FR" baseline="0"/>
              <a:t> (où) et </a:t>
            </a:r>
            <a:r>
              <a:rPr lang="fr-FR" i="1" baseline="0"/>
              <a:t>why</a:t>
            </a:r>
            <a:r>
              <a:rPr lang="fr-FR" baseline="0"/>
              <a:t> (pourquoi)?»</a:t>
            </a:r>
          </a:p>
          <a:p>
            <a:pPr marL="228600" indent="-228600">
              <a:buFont typeface="+mj-lt"/>
              <a:buAutoNum type="arabicParenR"/>
            </a:pPr>
            <a:r>
              <a:rPr lang="fr-FR" baseline="0"/>
              <a:t>Deuxièmement, demandez-vous: «Qu’est-ce que je souhaite transmettre?», «Quels sont les objectifs de cette communication?» </a:t>
            </a:r>
          </a:p>
          <a:p>
            <a:pPr marL="0" indent="0">
              <a:buFont typeface="+mj-lt"/>
              <a:buNone/>
            </a:pPr>
            <a:r>
              <a:rPr lang="fr-FR" baseline="0"/>
              <a:t>S’agit-il de donner des informations sur l’événement de santé détecté ? Ou sur les risques épidémiologiques potentiels ? Ou sur les mesures de contrôle recommandées? </a:t>
            </a:r>
          </a:p>
          <a:p>
            <a:pPr marL="228600" indent="-228600">
              <a:buFont typeface="+mj-lt"/>
              <a:buAutoNum type="arabicParenR" startAt="3"/>
            </a:pPr>
            <a:r>
              <a:rPr lang="fr-FR" baseline="0"/>
              <a:t>La 3e étape consiste à identifier clairement le public cible. Il s’agit d’une étape cruciale pour élaborer une communication personnalisée et bien adaptée. Les publics cibles peuvent être, par exemple: Les professionnels de la santé publique et les décideurs politiques, d’autres acteurs, les réseaux internationaux de santé publique ou le grand public.  Définir vos cibles vous aidera à créer des messages sur mesure, bien adaptés. </a:t>
            </a:r>
          </a:p>
          <a:p>
            <a:pPr marL="228600" indent="-228600">
              <a:buFont typeface="+mj-lt"/>
              <a:buAutoNum type="arabicParenR" startAt="3"/>
            </a:pPr>
            <a:r>
              <a:rPr lang="fr-FR" baseline="0"/>
              <a:t>Posez-vous les bonnes questions en créant vos messages, par exemple: </a:t>
            </a:r>
          </a:p>
          <a:p>
            <a:pPr marL="0" indent="0">
              <a:buFont typeface="+mj-lt"/>
              <a:buNone/>
            </a:pPr>
            <a:r>
              <a:rPr lang="fr-FR" baseline="0"/>
              <a:t>«Quelle quantité de détails est nécessaire? Quel est le message le plus important à transmettre? </a:t>
            </a:r>
          </a:p>
          <a:p>
            <a:pPr marL="0" indent="0">
              <a:buFont typeface="+mj-lt"/>
              <a:buNone/>
            </a:pPr>
            <a:r>
              <a:rPr lang="fr-FR" baseline="0"/>
              <a:t>Les mesures de santé publique ont-elles déjà été appliquées au niveau local?» Pensez à utiliser un langage clair et compréhensible.</a:t>
            </a:r>
          </a:p>
          <a:p>
            <a:pPr marL="228600" indent="-228600">
              <a:buFont typeface="+mj-lt"/>
              <a:buAutoNum type="arabicParenR" startAt="5"/>
            </a:pPr>
            <a:r>
              <a:rPr lang="fr-FR" baseline="0"/>
              <a:t>Sélectionnez ensuite les canaux de communication qui vous permettront d’atteindre vos cibles. Il peut s’agir de réseaux professionnels, de médias, de la presse, de votre site Internet, des réseaux sociaux.</a:t>
            </a:r>
          </a:p>
          <a:p>
            <a:pPr marL="228600" indent="-228600">
              <a:buFont typeface="+mj-lt"/>
              <a:buAutoNum type="arabicParenR" startAt="5"/>
            </a:pPr>
            <a:r>
              <a:rPr lang="fr-FR" baseline="0"/>
              <a:t>Choisissez le bon format pour créer votre message sortant: vaut-il mieux utiliser un rapport, un tweet, une infographie, ou autre? </a:t>
            </a:r>
          </a:p>
          <a:p>
            <a:pPr marL="228600" indent="-228600">
              <a:buFont typeface="+mj-lt"/>
              <a:buAutoNum type="arabicParenR" startAt="5"/>
            </a:pPr>
            <a:r>
              <a:rPr lang="fr-FR" baseline="0"/>
              <a:t>Après quelques jours, évaluez l’impact de votre communication: vérifiez l’intérêt de la presse, le nombre de vues sur votre site Internet, évaluez la qualité des informations vis-à-vis de la rapidité de diffusion </a:t>
            </a:r>
          </a:p>
          <a:p>
            <a:pPr marL="228600" indent="-228600">
              <a:buFont typeface="+mj-lt"/>
              <a:buAutoNum type="arabicParenR" startAt="5"/>
            </a:pPr>
            <a:r>
              <a:rPr lang="fr-FR" baseline="0"/>
              <a:t>En évaluant et en contrôlant les résultats de votre communication, vous pourrez réajuster et corriger ce qui n’aura pas bien fonctionné ou bien, si nécessaire, renforcer certains messages.</a:t>
            </a:r>
          </a:p>
          <a:p>
            <a:r>
              <a:rPr lang="fr-FR" baseline="0"/>
              <a:t>Appuyez-vous sur les retours pour réajuster ou remodeler certains objectifs ou messages.</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2094671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Pour vous assurer que votre communication a de l’impact, définissez clairement vos cibles principales.</a:t>
            </a:r>
          </a:p>
          <a:p>
            <a:r>
              <a:rPr lang="fr-FR"/>
              <a:t>S’agit-il...? </a:t>
            </a:r>
          </a:p>
          <a:p>
            <a:endParaRPr lang="en-GB" dirty="0"/>
          </a:p>
          <a:p>
            <a:r>
              <a:rPr lang="fr-FR"/>
              <a:t>De professionnels de la santé publique </a:t>
            </a:r>
          </a:p>
          <a:p>
            <a:r>
              <a:rPr lang="fr-FR"/>
              <a:t>D’institutions de santé publique</a:t>
            </a:r>
          </a:p>
          <a:p>
            <a:r>
              <a:rPr lang="fr-FR"/>
              <a:t>Des décideurs politiques</a:t>
            </a:r>
          </a:p>
          <a:p>
            <a:r>
              <a:rPr lang="fr-FR"/>
              <a:t>Des organisations internationales</a:t>
            </a:r>
          </a:p>
          <a:p>
            <a:r>
              <a:rPr lang="fr-FR"/>
              <a:t>Du grand public</a:t>
            </a:r>
          </a:p>
          <a:p>
            <a:r>
              <a:rPr lang="fr-FR"/>
              <a:t>D’organisations non gouvernementales </a:t>
            </a:r>
          </a:p>
          <a:p>
            <a:r>
              <a:rPr lang="fr-FR"/>
              <a:t>De réseaux internationaux de santé publique</a:t>
            </a:r>
          </a:p>
          <a:p>
            <a:r>
              <a:rPr lang="fr-FR"/>
              <a:t>D’institutions universitaires et de recherche</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8</a:t>
            </a:fld>
            <a:endParaRPr lang="en-GB"/>
          </a:p>
        </p:txBody>
      </p:sp>
    </p:spTree>
    <p:extLst>
      <p:ext uri="{BB962C8B-B14F-4D97-AF65-F5344CB8AC3E}">
        <p14:creationId xmlns:p14="http://schemas.microsoft.com/office/powerpoint/2010/main" val="2325239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29100"/>
            <a:ext cx="5486400" cy="4743450"/>
          </a:xfrm>
        </p:spPr>
        <p:txBody>
          <a:bodyPr/>
          <a:lstStyle/>
          <a:p>
            <a:pPr marL="171450" indent="-171450">
              <a:lnSpc>
                <a:spcPct val="150000"/>
              </a:lnSpc>
              <a:buFont typeface="Arial" panose="020B0604020202020204" pitchFamily="34" charset="0"/>
              <a:buChar char="•"/>
            </a:pPr>
            <a:r>
              <a:rPr lang="fr-FR"/>
              <a:t>Trouvez un bon équilibre pour informer des risques sans créer de panique ou de fausses alertes</a:t>
            </a:r>
          </a:p>
          <a:p>
            <a:pPr marL="171450" indent="-171450">
              <a:lnSpc>
                <a:spcPct val="150000"/>
              </a:lnSpc>
              <a:buFont typeface="Arial" panose="020B0604020202020204" pitchFamily="34" charset="0"/>
              <a:buChar char="•"/>
            </a:pPr>
            <a:r>
              <a:rPr lang="fr-FR"/>
              <a:t>Créez des documents qui peuvent être traduits ou réutilisés </a:t>
            </a:r>
          </a:p>
          <a:p>
            <a:pPr marL="171450" indent="-171450">
              <a:lnSpc>
                <a:spcPct val="150000"/>
              </a:lnSpc>
              <a:buFont typeface="Arial" panose="020B0604020202020204" pitchFamily="34" charset="0"/>
              <a:buChar char="•"/>
            </a:pPr>
            <a:r>
              <a:rPr lang="fr-FR"/>
              <a:t>Utilisez des graphiques, tableaux ou cartes plutôt que du texte</a:t>
            </a:r>
          </a:p>
          <a:p>
            <a:pPr marL="171450" indent="-171450">
              <a:lnSpc>
                <a:spcPct val="150000"/>
              </a:lnSpc>
              <a:buFont typeface="Arial" panose="020B0604020202020204" pitchFamily="34" charset="0"/>
              <a:buChar char="•"/>
            </a:pPr>
            <a:r>
              <a:rPr lang="fr-FR"/>
              <a:t>En résumant un événement, pensez à inclure les 5W (</a:t>
            </a:r>
            <a:r>
              <a:rPr lang="fr-FR" i="1"/>
              <a:t>who</a:t>
            </a:r>
            <a:r>
              <a:rPr lang="fr-FR"/>
              <a:t> [qui], </a:t>
            </a:r>
            <a:r>
              <a:rPr lang="fr-FR" i="1"/>
              <a:t>what</a:t>
            </a:r>
            <a:r>
              <a:rPr lang="fr-FR"/>
              <a:t> [quoi], </a:t>
            </a:r>
            <a:r>
              <a:rPr lang="fr-FR" i="1"/>
              <a:t>when</a:t>
            </a:r>
            <a:r>
              <a:rPr lang="fr-FR"/>
              <a:t> [où], </a:t>
            </a:r>
            <a:r>
              <a:rPr lang="fr-FR" i="1"/>
              <a:t>where</a:t>
            </a:r>
            <a:r>
              <a:rPr lang="fr-FR"/>
              <a:t> [quand] et </a:t>
            </a:r>
            <a:r>
              <a:rPr lang="fr-FR" i="1"/>
              <a:t>why</a:t>
            </a:r>
            <a:r>
              <a:rPr lang="fr-FR"/>
              <a:t> [pourquoi])</a:t>
            </a:r>
          </a:p>
          <a:p>
            <a:pPr marL="171450" indent="-171450">
              <a:lnSpc>
                <a:spcPct val="150000"/>
              </a:lnSpc>
              <a:buFont typeface="Arial" panose="020B0604020202020204" pitchFamily="34" charset="0"/>
              <a:buChar char="•"/>
            </a:pPr>
            <a:r>
              <a:rPr lang="fr-FR"/>
              <a:t>Mettez-vous d’accord avec vos équipes/contributeurs sur un style et des règles d’édition en commun</a:t>
            </a:r>
          </a:p>
          <a:p>
            <a:pPr marL="171450" indent="-171450">
              <a:lnSpc>
                <a:spcPct val="150000"/>
              </a:lnSpc>
              <a:buFont typeface="Arial" panose="020B0604020202020204" pitchFamily="34" charset="0"/>
              <a:buChar char="•"/>
            </a:pPr>
            <a:r>
              <a:rPr lang="fr-FR"/>
              <a:t>Utilisez un langage simple, avec une terminologie claire et compréhensible </a:t>
            </a:r>
          </a:p>
          <a:p>
            <a:pPr marL="171450" indent="-171450">
              <a:lnSpc>
                <a:spcPct val="150000"/>
              </a:lnSpc>
              <a:buFont typeface="Arial" panose="020B0604020202020204" pitchFamily="34" charset="0"/>
              <a:buChar char="•"/>
            </a:pPr>
            <a:r>
              <a:rPr lang="fr-FR"/>
              <a:t>Évitez les informations incohérentes (comparé aux rapports précédents) </a:t>
            </a:r>
          </a:p>
          <a:p>
            <a:pPr marL="171450" indent="-171450">
              <a:lnSpc>
                <a:spcPct val="150000"/>
              </a:lnSpc>
              <a:buFont typeface="Arial" panose="020B0604020202020204" pitchFamily="34" charset="0"/>
              <a:buChar char="•"/>
            </a:pPr>
            <a:r>
              <a:rPr lang="fr-FR"/>
              <a:t>Si vous utilisez des fiches d'information ou des rapports, assurez-vous qu'ils soient toujours d’actualité </a:t>
            </a:r>
          </a:p>
          <a:p>
            <a:pPr marL="171450" indent="-171450">
              <a:lnSpc>
                <a:spcPct val="150000"/>
              </a:lnSpc>
              <a:buFont typeface="Arial" panose="020B0604020202020204" pitchFamily="34" charset="0"/>
              <a:buChar char="•"/>
            </a:pPr>
            <a:r>
              <a:rPr lang="fr-FR"/>
              <a:t>Fournissez les coordonnées auxquelles vous pouvez être contacté ou auxquelles il est possible d’adresser des questions</a:t>
            </a:r>
          </a:p>
          <a:p>
            <a:pPr marL="171450" indent="-171450">
              <a:lnSpc>
                <a:spcPct val="150000"/>
              </a:lnSpc>
              <a:buFont typeface="Arial" panose="020B0604020202020204" pitchFamily="34" charset="0"/>
              <a:buChar char="•"/>
            </a:pPr>
            <a:r>
              <a:rPr lang="fr-FR"/>
              <a:t>Publiez un erratum si un rapport antérieur contient une erreur</a:t>
            </a:r>
          </a:p>
          <a:p>
            <a:pPr marL="171450" indent="-171450">
              <a:lnSpc>
                <a:spcPct val="150000"/>
              </a:lnSpc>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843765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977550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640076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1392919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09158660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07614400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609242" y="6356351"/>
            <a:ext cx="2845517" cy="365125"/>
          </a:xfrm>
          <a:prstGeom prst="rect">
            <a:avLst/>
          </a:prstGeom>
        </p:spPr>
        <p:txBody>
          <a:bodyPr/>
          <a:lstStyle>
            <a:lvl1pPr>
              <a:defRPr/>
            </a:lvl1pPr>
          </a:lstStyle>
          <a:p>
            <a:pPr>
              <a:defRPr/>
            </a:pPr>
            <a:fld id="{3E926DAD-BF23-4A76-9CCD-78B2FA872147}" type="datetimeFigureOut">
              <a:rPr lang="it-IT"/>
              <a:pPr>
                <a:defRPr/>
              </a:pPr>
              <a:t>22/03/2021</a:t>
            </a:fld>
            <a:endParaRPr lang="it-IT"/>
          </a:p>
        </p:txBody>
      </p:sp>
      <p:sp>
        <p:nvSpPr>
          <p:cNvPr id="4" name="Segnaposto piè di pagina 3"/>
          <p:cNvSpPr>
            <a:spLocks noGrp="1"/>
          </p:cNvSpPr>
          <p:nvPr>
            <p:ph type="ftr" sz="quarter" idx="11"/>
          </p:nvPr>
        </p:nvSpPr>
        <p:spPr>
          <a:xfrm>
            <a:off x="4166139" y="6356351"/>
            <a:ext cx="385972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8737242" y="6356351"/>
            <a:ext cx="2845517"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3117186717"/>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72533" y="1295400"/>
            <a:ext cx="11415184"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2112056212"/>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888153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sz="1800"/>
          </a:p>
        </p:txBody>
      </p:sp>
      <p:sp>
        <p:nvSpPr>
          <p:cNvPr id="5" name="Rettangolo 4"/>
          <p:cNvSpPr/>
          <p:nvPr userDrawn="1"/>
        </p:nvSpPr>
        <p:spPr bwMode="auto">
          <a:xfrm>
            <a:off x="8881533" y="895350"/>
            <a:ext cx="33104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sz="1800"/>
          </a:p>
        </p:txBody>
      </p:sp>
      <p:sp>
        <p:nvSpPr>
          <p:cNvPr id="5125" name="Rectangle 5"/>
          <p:cNvSpPr>
            <a:spLocks noGrp="1" noChangeArrowheads="1"/>
          </p:cNvSpPr>
          <p:nvPr>
            <p:ph type="ctrTitle" sz="quarter"/>
          </p:nvPr>
        </p:nvSpPr>
        <p:spPr bwMode="auto">
          <a:xfrm>
            <a:off x="287867" y="641352"/>
            <a:ext cx="8329084"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306918" y="2890838"/>
            <a:ext cx="8310033"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extLst>
      <p:ext uri="{BB962C8B-B14F-4D97-AF65-F5344CB8AC3E}">
        <p14:creationId xmlns:p14="http://schemas.microsoft.com/office/powerpoint/2010/main" val="2037754423"/>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72533" y="1295400"/>
            <a:ext cx="11415184"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1824877123"/>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860141442"/>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8322771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2365027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990469687"/>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32594035"/>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23449295"/>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133149958"/>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033749314"/>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069264980"/>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64403134"/>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671028063"/>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609242" y="6356351"/>
            <a:ext cx="2845517" cy="365125"/>
          </a:xfrm>
          <a:prstGeom prst="rect">
            <a:avLst/>
          </a:prstGeom>
        </p:spPr>
        <p:txBody>
          <a:bodyPr/>
          <a:lstStyle>
            <a:lvl1pPr>
              <a:defRPr/>
            </a:lvl1pPr>
          </a:lstStyle>
          <a:p>
            <a:pPr>
              <a:defRPr/>
            </a:pPr>
            <a:fld id="{3E926DAD-BF23-4A76-9CCD-78B2FA872147}" type="datetimeFigureOut">
              <a:rPr lang="it-IT"/>
              <a:pPr>
                <a:defRPr/>
              </a:pPr>
              <a:t>22/03/2021</a:t>
            </a:fld>
            <a:endParaRPr lang="it-IT"/>
          </a:p>
        </p:txBody>
      </p:sp>
      <p:sp>
        <p:nvSpPr>
          <p:cNvPr id="4" name="Segnaposto piè di pagina 3"/>
          <p:cNvSpPr>
            <a:spLocks noGrp="1"/>
          </p:cNvSpPr>
          <p:nvPr>
            <p:ph type="ftr" sz="quarter" idx="11"/>
          </p:nvPr>
        </p:nvSpPr>
        <p:spPr>
          <a:xfrm>
            <a:off x="4166139" y="6356351"/>
            <a:ext cx="385972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8737242" y="6356351"/>
            <a:ext cx="2845517"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1623115459"/>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065F72-5F8A-45D4-AC33-821C2C4B7994}"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52120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2065F72-5F8A-45D4-AC33-821C2C4B7994}"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23545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2065F72-5F8A-45D4-AC33-821C2C4B7994}" type="datetimeFigureOut">
              <a:rPr lang="en-GB" smtClean="0"/>
              <a:t>22/03/2021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1618890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2065F72-5F8A-45D4-AC33-821C2C4B7994}" type="datetimeFigureOut">
              <a:rPr lang="en-GB" smtClean="0"/>
              <a:t>22/03/2021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105591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65F72-5F8A-45D4-AC33-821C2C4B7994}" type="datetimeFigureOut">
              <a:rPr lang="en-GB" smtClean="0"/>
              <a:t>22/03/2021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245042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065F72-5F8A-45D4-AC33-821C2C4B7994}"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2879201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065F72-5F8A-45D4-AC33-821C2C4B7994}"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917049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1.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065F72-5F8A-45D4-AC33-821C2C4B7994}" type="datetimeFigureOut">
              <a:rPr lang="en-GB" smtClean="0"/>
              <a:t>22/03/2021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EDB0D-A7F2-47B4-9A66-9DE63212171F}" type="slidenum">
              <a:rPr lang="en-GB" smtClean="0"/>
              <a:t>‹#›</a:t>
            </a:fld>
            <a:endParaRPr lang="en-GB"/>
          </a:p>
        </p:txBody>
      </p:sp>
    </p:spTree>
    <p:extLst>
      <p:ext uri="{BB962C8B-B14F-4D97-AF65-F5344CB8AC3E}">
        <p14:creationId xmlns:p14="http://schemas.microsoft.com/office/powerpoint/2010/main" val="508697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219200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sz="1800"/>
          </a:p>
        </p:txBody>
      </p:sp>
      <p:sp>
        <p:nvSpPr>
          <p:cNvPr id="1027" name="Rectangle 4"/>
          <p:cNvSpPr>
            <a:spLocks noGrp="1" noChangeArrowheads="1"/>
          </p:cNvSpPr>
          <p:nvPr>
            <p:ph type="body" idx="1"/>
          </p:nvPr>
        </p:nvSpPr>
        <p:spPr bwMode="auto">
          <a:xfrm>
            <a:off x="372713" y="1044576"/>
            <a:ext cx="11414321"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413800" y="133350"/>
            <a:ext cx="9179837"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rPr>
              <a:t>Actions à entreprendre: </a:t>
            </a:r>
          </a:p>
          <a:p>
            <a:pPr algn="l">
              <a:lnSpc>
                <a:spcPct val="85000"/>
              </a:lnSpc>
              <a:buClr>
                <a:schemeClr val="tx2"/>
              </a:buClr>
              <a:buSzPct val="90000"/>
              <a:buFont typeface="Wingdings" pitchFamily="2" charset="2"/>
              <a:buNone/>
              <a:defRPr/>
            </a:pPr>
            <a:r>
              <a:rPr lang="fr-FR" sz="2600" u="none">
                <a:solidFill>
                  <a:schemeClr val="bg1"/>
                </a:solidFill>
                <a:latin typeface="Arial" charset="0"/>
              </a:rPr>
              <a:t>Communication</a:t>
            </a:r>
          </a:p>
        </p:txBody>
      </p:sp>
      <p:sp>
        <p:nvSpPr>
          <p:cNvPr id="4109" name="Text Box 13"/>
          <p:cNvSpPr txBox="1">
            <a:spLocks noChangeArrowheads="1"/>
          </p:cNvSpPr>
          <p:nvPr userDrawn="1"/>
        </p:nvSpPr>
        <p:spPr bwMode="auto">
          <a:xfrm>
            <a:off x="10462830" y="584200"/>
            <a:ext cx="1729171" cy="338554"/>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/14</a:t>
            </a:r>
          </a:p>
        </p:txBody>
      </p:sp>
      <p:sp>
        <p:nvSpPr>
          <p:cNvPr id="4103" name="Rectangle 7">
            <a:hlinkClick r:id="" action="ppaction://hlinkshowjump?jump=endshow"/>
          </p:cNvPr>
          <p:cNvSpPr>
            <a:spLocks noChangeArrowheads="1"/>
          </p:cNvSpPr>
          <p:nvPr/>
        </p:nvSpPr>
        <p:spPr bwMode="auto">
          <a:xfrm>
            <a:off x="11729694" y="53975"/>
            <a:ext cx="426469" cy="323850"/>
          </a:xfrm>
          <a:prstGeom prst="rect">
            <a:avLst/>
          </a:prstGeom>
          <a:noFill/>
          <a:ln w="9525">
            <a:noFill/>
            <a:miter lim="800000"/>
            <a:headEnd/>
            <a:tailEnd/>
          </a:ln>
          <a:effectLst/>
        </p:spPr>
        <p:txBody>
          <a:bodyPr wrap="none" anchor="ctr"/>
          <a:lstStyle/>
          <a:p>
            <a:pPr>
              <a:defRPr/>
            </a:pPr>
            <a:endParaRPr lang="it-IT" sz="1800"/>
          </a:p>
        </p:txBody>
      </p:sp>
      <p:sp>
        <p:nvSpPr>
          <p:cNvPr id="9" name="Rettangolo 8"/>
          <p:cNvSpPr/>
          <p:nvPr userDrawn="1"/>
        </p:nvSpPr>
        <p:spPr bwMode="auto">
          <a:xfrm>
            <a:off x="0" y="6673850"/>
            <a:ext cx="1219200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fr-FR" sz="1000" u="none">
                <a:effectLst>
                  <a:glow rad="63500">
                    <a:schemeClr val="accent5">
                      <a:satMod val="175000"/>
                      <a:alpha val="40000"/>
                    </a:schemeClr>
                  </a:glow>
                </a:effectLst>
              </a:rPr>
              <a:t>Par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302703" cy="895350"/>
          </a:xfrm>
          <a:prstGeom prst="rect">
            <a:avLst/>
          </a:prstGeom>
          <a:noFill/>
          <a:ln w="9525">
            <a:noFill/>
            <a:miter lim="800000"/>
            <a:headEnd/>
            <a:tailEnd/>
          </a:ln>
        </p:spPr>
      </p:pic>
    </p:spTree>
    <p:extLst>
      <p:ext uri="{BB962C8B-B14F-4D97-AF65-F5344CB8AC3E}">
        <p14:creationId xmlns:p14="http://schemas.microsoft.com/office/powerpoint/2010/main" val="126374263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bwMode="auto">
          <a:xfrm>
            <a:off x="1633539" y="2940050"/>
            <a:ext cx="8924925" cy="1377950"/>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2" name="CasellaDiTesto 5"/>
          <p:cNvSpPr txBox="1">
            <a:spLocks noChangeArrowheads="1"/>
          </p:cNvSpPr>
          <p:nvPr/>
        </p:nvSpPr>
        <p:spPr bwMode="auto">
          <a:xfrm>
            <a:off x="2473325" y="3206750"/>
            <a:ext cx="8191500" cy="400110"/>
          </a:xfrm>
          <a:prstGeom prst="rect">
            <a:avLst/>
          </a:prstGeom>
          <a:noFill/>
          <a:ln w="9525">
            <a:noFill/>
            <a:miter lim="800000"/>
            <a:headEnd/>
            <a:tailEnd/>
          </a:ln>
        </p:spPr>
        <p:txBody>
          <a:bodyPr>
            <a:spAutoFit/>
          </a:bodyPr>
          <a:lstStyle/>
          <a:p>
            <a:pPr algn="l"/>
            <a:r>
              <a:rPr lang="fr-FR" sz="2000">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331525" y="48418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Bienvenue</a:t>
            </a:r>
          </a:p>
        </p:txBody>
      </p:sp>
      <p:sp>
        <p:nvSpPr>
          <p:cNvPr id="15365" name="CasellaDiTesto 10"/>
          <p:cNvSpPr txBox="1">
            <a:spLocks noChangeArrowheads="1"/>
          </p:cNvSpPr>
          <p:nvPr/>
        </p:nvSpPr>
        <p:spPr bwMode="auto">
          <a:xfrm>
            <a:off x="2473326" y="3592514"/>
            <a:ext cx="3031599" cy="584775"/>
          </a:xfrm>
          <a:prstGeom prst="rect">
            <a:avLst/>
          </a:prstGeom>
          <a:noFill/>
          <a:ln w="9525">
            <a:noFill/>
            <a:miter lim="800000"/>
            <a:headEnd/>
            <a:tailEnd/>
          </a:ln>
        </p:spPr>
        <p:txBody>
          <a:bodyPr wrap="none">
            <a:spAutoFit/>
          </a:bodyPr>
          <a:lstStyle/>
          <a:p>
            <a:pPr algn="l"/>
            <a:r>
              <a:rPr lang="fr-FR" sz="3200">
                <a:solidFill>
                  <a:srgbClr val="69AE23"/>
                </a:solidFill>
                <a:latin typeface="MetaPro-Black" pitchFamily="50" charset="0"/>
              </a:rPr>
              <a:t>Communication</a:t>
            </a:r>
          </a:p>
        </p:txBody>
      </p:sp>
    </p:spTree>
    <p:extLst>
      <p:ext uri="{BB962C8B-B14F-4D97-AF65-F5344CB8AC3E}">
        <p14:creationId xmlns:p14="http://schemas.microsoft.com/office/powerpoint/2010/main" val="857066703"/>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a:spLocks noChangeArrowheads="1"/>
          </p:cNvSpPr>
          <p:nvPr/>
        </p:nvSpPr>
        <p:spPr bwMode="auto">
          <a:xfrm>
            <a:off x="468675" y="458501"/>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rPr>
              <a:t>Confidentialité</a:t>
            </a:r>
          </a:p>
        </p:txBody>
      </p:sp>
      <p:sp>
        <p:nvSpPr>
          <p:cNvPr id="9" name="Rectangle 8"/>
          <p:cNvSpPr/>
          <p:nvPr/>
        </p:nvSpPr>
        <p:spPr>
          <a:xfrm>
            <a:off x="3195306" y="1595773"/>
            <a:ext cx="5734583" cy="4508927"/>
          </a:xfrm>
          <a:prstGeom prst="rect">
            <a:avLst/>
          </a:prstGeom>
        </p:spPr>
        <p:txBody>
          <a:bodyPr wrap="none">
            <a:spAutoFit/>
          </a:bodyPr>
          <a:lstStyle/>
          <a:p>
            <a:pPr marL="342900" indent="-342900" defTabSz="820738" eaLnBrk="0" hangingPunct="0">
              <a:spcBef>
                <a:spcPct val="50000"/>
              </a:spcBef>
              <a:buSzPct val="100000"/>
              <a:buFont typeface="+mj-lt"/>
              <a:buAutoNum type="arabicParenR"/>
              <a:tabLst>
                <a:tab pos="341313" algn="l"/>
                <a:tab pos="1150938" algn="l"/>
              </a:tabLst>
            </a:pPr>
            <a:r>
              <a:rPr lang="fr-FR" sz="1400" dirty="0">
                <a:latin typeface="Arial" charset="0"/>
                <a:cs typeface="Times New Roman" pitchFamily="18" charset="0"/>
              </a:rPr>
              <a:t>Défis: </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Confidentialité vs transparence</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Qualité des informations vs vitesse de diffusion</a:t>
            </a:r>
          </a:p>
          <a:p>
            <a:pPr defTabSz="820738" eaLnBrk="0" hangingPunct="0">
              <a:spcBef>
                <a:spcPct val="50000"/>
              </a:spcBef>
              <a:buClr>
                <a:srgbClr val="B22C1B"/>
              </a:buClr>
              <a:buSzPct val="80000"/>
              <a:tabLst>
                <a:tab pos="341313" algn="l"/>
                <a:tab pos="1150938" algn="l"/>
              </a:tabLst>
            </a:pPr>
            <a:endParaRPr lang="en-GB" sz="1400" dirty="0">
              <a:latin typeface="Arial" charset="0"/>
              <a:cs typeface="Times New Roman" pitchFamily="18" charset="0"/>
            </a:endParaRPr>
          </a:p>
          <a:p>
            <a:pPr marL="342900" indent="-342900" defTabSz="820738" eaLnBrk="0" hangingPunct="0">
              <a:spcBef>
                <a:spcPct val="50000"/>
              </a:spcBef>
              <a:buSzPct val="100000"/>
              <a:buFont typeface="+mj-lt"/>
              <a:buAutoNum type="arabicParenR" startAt="2"/>
              <a:tabLst>
                <a:tab pos="341313" algn="l"/>
                <a:tab pos="1150938" algn="l"/>
              </a:tabLst>
            </a:pPr>
            <a:r>
              <a:rPr lang="fr-FR" sz="1400" dirty="0">
                <a:latin typeface="Arial" charset="0"/>
                <a:cs typeface="Times New Roman" pitchFamily="18" charset="0"/>
              </a:rPr>
              <a:t>Pour la communication écrite: </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Informations publiquement disponibles vs informations confidentielles/restreintes</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Public cible prévu</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Sources et références</a:t>
            </a:r>
          </a:p>
          <a:p>
            <a:pPr defTabSz="820738" eaLnBrk="0" hangingPunct="0">
              <a:spcBef>
                <a:spcPct val="50000"/>
              </a:spcBef>
              <a:buClr>
                <a:srgbClr val="B22C1B"/>
              </a:buClr>
              <a:buSzPct val="80000"/>
              <a:tabLst>
                <a:tab pos="341313" algn="l"/>
                <a:tab pos="1150938" algn="l"/>
              </a:tabLst>
            </a:pPr>
            <a:r>
              <a:rPr lang="fr-FR" sz="1400" dirty="0">
                <a:latin typeface="Arial" charset="0"/>
                <a:cs typeface="Times New Roman" pitchFamily="18" charset="0"/>
              </a:rPr>
              <a:t>		Autorisation préalable à la publication</a:t>
            </a:r>
          </a:p>
          <a:p>
            <a:pPr defTabSz="820738" eaLnBrk="0" hangingPunct="0">
              <a:spcBef>
                <a:spcPct val="50000"/>
              </a:spcBef>
              <a:buClr>
                <a:srgbClr val="B22C1B"/>
              </a:buClr>
              <a:buSzPct val="80000"/>
              <a:tabLst>
                <a:tab pos="341313" algn="l"/>
                <a:tab pos="1150938" algn="l"/>
              </a:tabLst>
            </a:pPr>
            <a:endParaRPr lang="en-GB" sz="1400" dirty="0">
              <a:latin typeface="Arial" charset="0"/>
              <a:cs typeface="Times New Roman" pitchFamily="18" charset="0"/>
            </a:endParaRPr>
          </a:p>
          <a:p>
            <a:pPr marL="228600" indent="-228600" defTabSz="820738" eaLnBrk="0" hangingPunct="0">
              <a:spcBef>
                <a:spcPct val="50000"/>
              </a:spcBef>
              <a:buClr>
                <a:srgbClr val="B22C1B"/>
              </a:buClr>
              <a:buSzPct val="80000"/>
              <a:buAutoNum type="arabicParenR"/>
              <a:tabLst>
                <a:tab pos="341313" algn="l"/>
                <a:tab pos="1150938" algn="l"/>
              </a:tabLst>
            </a:pPr>
            <a:endParaRPr lang="en-GB" sz="1400" dirty="0">
              <a:latin typeface="Arial" charset="0"/>
              <a:cs typeface="Times New Roman" pitchFamily="18" charset="0"/>
            </a:endParaRPr>
          </a:p>
          <a:p>
            <a:pPr marL="342900" indent="-342900" defTabSz="820738" eaLnBrk="0" hangingPunct="0">
              <a:spcBef>
                <a:spcPct val="50000"/>
              </a:spcBef>
              <a:buSzPct val="100000"/>
              <a:buFont typeface="+mj-lt"/>
              <a:buAutoNum type="arabicParenR" startAt="3"/>
              <a:tabLst>
                <a:tab pos="341313" algn="l"/>
                <a:tab pos="1150938" algn="l"/>
              </a:tabLst>
            </a:pPr>
            <a:r>
              <a:rPr lang="fr-FR" sz="1400" dirty="0">
                <a:latin typeface="Arial" charset="0"/>
                <a:cs typeface="Times New Roman" pitchFamily="18" charset="0"/>
              </a:rPr>
              <a:t>Protection des données à caractère personnel: </a:t>
            </a:r>
          </a:p>
          <a:p>
            <a:pPr defTabSz="820738" eaLnBrk="0" hangingPunct="0">
              <a:spcBef>
                <a:spcPct val="50000"/>
              </a:spcBef>
              <a:buClr>
                <a:srgbClr val="B22C1B"/>
              </a:buClr>
              <a:buSzPct val="80000"/>
              <a:tabLst>
                <a:tab pos="341313" algn="l"/>
                <a:tab pos="1150938" algn="l"/>
              </a:tabLst>
            </a:pPr>
            <a:r>
              <a:rPr lang="fr-FR" sz="1400" dirty="0">
                <a:solidFill>
                  <a:srgbClr val="000000"/>
                </a:solidFill>
                <a:latin typeface="Arial" charset="0"/>
                <a:cs typeface="Times New Roman" pitchFamily="18" charset="0"/>
              </a:rPr>
              <a:t>		Pas d’informations pouvant permettre d’identifier des patients ou des individus</a:t>
            </a:r>
          </a:p>
          <a:p>
            <a:pPr defTabSz="820738" eaLnBrk="0" hangingPunct="0">
              <a:spcBef>
                <a:spcPct val="50000"/>
              </a:spcBef>
              <a:buClr>
                <a:srgbClr val="B22C1B"/>
              </a:buClr>
              <a:buSzPct val="80000"/>
              <a:tabLst>
                <a:tab pos="341313" algn="l"/>
                <a:tab pos="1150938" algn="l"/>
              </a:tabLst>
            </a:pPr>
            <a:r>
              <a:rPr lang="fr-FR" sz="1400" dirty="0">
                <a:solidFill>
                  <a:srgbClr val="000000"/>
                </a:solidFill>
                <a:latin typeface="Arial" charset="0"/>
                <a:cs typeface="Times New Roman" pitchFamily="18" charset="0"/>
              </a:rPr>
              <a:t>		Utilisation de </a:t>
            </a:r>
            <a:r>
              <a:rPr lang="fr-FR" sz="1400" dirty="0" err="1">
                <a:solidFill>
                  <a:srgbClr val="000000"/>
                </a:solidFill>
                <a:latin typeface="Arial" charset="0"/>
                <a:cs typeface="Times New Roman" pitchFamily="18" charset="0"/>
              </a:rPr>
              <a:t>plateformes</a:t>
            </a:r>
            <a:r>
              <a:rPr lang="fr-FR" sz="1400" dirty="0">
                <a:solidFill>
                  <a:srgbClr val="000000"/>
                </a:solidFill>
                <a:latin typeface="Arial" charset="0"/>
                <a:cs typeface="Times New Roman" pitchFamily="18" charset="0"/>
              </a:rPr>
              <a:t> à accès restreint pour l’échange de données à caractère personnel</a:t>
            </a:r>
          </a:p>
        </p:txBody>
      </p:sp>
      <p:pic>
        <p:nvPicPr>
          <p:cNvPr id="2" name="Picture 1"/>
          <p:cNvPicPr>
            <a:picLocks noChangeAspect="1"/>
          </p:cNvPicPr>
          <p:nvPr/>
        </p:nvPicPr>
        <p:blipFill rotWithShape="1">
          <a:blip r:embed="rId3"/>
          <a:srcRect l="10824" r="12563" b="5032"/>
          <a:stretch/>
        </p:blipFill>
        <p:spPr>
          <a:xfrm>
            <a:off x="468675" y="3158242"/>
            <a:ext cx="2393576" cy="1383991"/>
          </a:xfrm>
          <a:prstGeom prst="rect">
            <a:avLst/>
          </a:prstGeom>
        </p:spPr>
      </p:pic>
    </p:spTree>
    <p:extLst>
      <p:ext uri="{BB962C8B-B14F-4D97-AF65-F5344CB8AC3E}">
        <p14:creationId xmlns:p14="http://schemas.microsoft.com/office/powerpoint/2010/main" val="367735336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38155" y="1648897"/>
            <a:ext cx="7510568" cy="4630738"/>
          </a:xfrm>
        </p:spPr>
        <p:txBody>
          <a:bodyPr>
            <a:noAutofit/>
          </a:bodyPr>
          <a:lstStyle/>
          <a:p>
            <a:pPr>
              <a:buFont typeface="Wingdings" panose="05000000000000000000" pitchFamily="2" charset="2"/>
              <a:buChar char="ü"/>
            </a:pPr>
            <a:r>
              <a:rPr lang="fr-FR" sz="2400" dirty="0"/>
              <a:t>Travaillez avec vos équipes de communication </a:t>
            </a:r>
          </a:p>
          <a:p>
            <a:pPr>
              <a:buFont typeface="Wingdings" panose="05000000000000000000" pitchFamily="2" charset="2"/>
              <a:buChar char="ü"/>
            </a:pPr>
            <a:r>
              <a:rPr lang="fr-FR" sz="2400" dirty="0"/>
              <a:t>Communication de routine avec publications régulières</a:t>
            </a:r>
          </a:p>
          <a:p>
            <a:pPr>
              <a:buFont typeface="Wingdings" panose="05000000000000000000" pitchFamily="2" charset="2"/>
              <a:buChar char="ü"/>
            </a:pPr>
            <a:endParaRPr lang="en-GB" sz="2400" dirty="0"/>
          </a:p>
          <a:p>
            <a:pPr>
              <a:buFont typeface="Wingdings" panose="05000000000000000000" pitchFamily="2" charset="2"/>
              <a:buChar char="ü"/>
            </a:pPr>
            <a:r>
              <a:rPr lang="fr-FR" sz="2400" dirty="0"/>
              <a:t>Par exemple, suivre un schéma:</a:t>
            </a:r>
          </a:p>
          <a:p>
            <a:pPr lvl="1">
              <a:buFont typeface="Wingdings" panose="05000000000000000000" pitchFamily="2" charset="2"/>
              <a:buChar char="ü"/>
            </a:pPr>
            <a:r>
              <a:rPr lang="fr-FR" sz="2000" dirty="0"/>
              <a:t>Bulletin quotidien et publication quotidienne sur les réseaux sociaux</a:t>
            </a:r>
          </a:p>
          <a:p>
            <a:pPr lvl="1">
              <a:buFont typeface="Wingdings" panose="05000000000000000000" pitchFamily="2" charset="2"/>
              <a:buChar char="ü"/>
            </a:pPr>
            <a:r>
              <a:rPr lang="fr-FR" sz="2000" dirty="0"/>
              <a:t>Bulletin hebdomadaire - restreint et/ou public</a:t>
            </a:r>
          </a:p>
          <a:p>
            <a:pPr lvl="1">
              <a:buFont typeface="Wingdings" panose="05000000000000000000" pitchFamily="2" charset="2"/>
              <a:buChar char="ü"/>
            </a:pPr>
            <a:r>
              <a:rPr lang="fr-FR" sz="2000" dirty="0"/>
              <a:t>Résumés épidémiologiques précis sur les sites Internet, avec:</a:t>
            </a:r>
          </a:p>
          <a:p>
            <a:pPr lvl="2">
              <a:buFont typeface="Wingdings" panose="05000000000000000000" pitchFamily="2" charset="2"/>
              <a:buChar char="ü"/>
            </a:pPr>
            <a:r>
              <a:rPr lang="fr-FR" sz="1800" dirty="0"/>
              <a:t>Mises à jour quotidiennes</a:t>
            </a:r>
          </a:p>
          <a:p>
            <a:pPr lvl="2">
              <a:buFont typeface="Wingdings" panose="05000000000000000000" pitchFamily="2" charset="2"/>
              <a:buChar char="ü"/>
            </a:pPr>
            <a:r>
              <a:rPr lang="fr-FR" sz="1800" dirty="0"/>
              <a:t>Mises à jour hebdomadaires</a:t>
            </a:r>
          </a:p>
          <a:p>
            <a:pPr lvl="2">
              <a:buFont typeface="Wingdings" panose="05000000000000000000" pitchFamily="2" charset="2"/>
              <a:buChar char="ü"/>
            </a:pPr>
            <a:r>
              <a:rPr lang="fr-FR" sz="1800" dirty="0"/>
              <a:t>Mises à jour mensuelles</a:t>
            </a:r>
          </a:p>
        </p:txBody>
      </p:sp>
      <p:sp>
        <p:nvSpPr>
          <p:cNvPr id="3" name="Text Box 4"/>
          <p:cNvSpPr txBox="1">
            <a:spLocks noChangeArrowheads="1"/>
          </p:cNvSpPr>
          <p:nvPr/>
        </p:nvSpPr>
        <p:spPr bwMode="auto">
          <a:xfrm>
            <a:off x="830415" y="877044"/>
            <a:ext cx="7315200" cy="369332"/>
          </a:xfrm>
          <a:prstGeom prst="rect">
            <a:avLst/>
          </a:prstGeom>
          <a:noFill/>
          <a:ln w="9525" algn="ctr">
            <a:noFill/>
            <a:miter lim="800000"/>
            <a:headEnd/>
            <a:tailEnd/>
          </a:ln>
        </p:spPr>
        <p:txBody>
          <a:bodyPr>
            <a:spAutoFit/>
          </a:bodyPr>
          <a:lstStyle/>
          <a:p>
            <a:pPr algn="l">
              <a:spcBef>
                <a:spcPct val="50000"/>
              </a:spcBef>
            </a:pPr>
            <a:endParaRPr lang="it-IT" b="1" noProof="1">
              <a:solidFill>
                <a:srgbClr val="0070C0"/>
              </a:solidFill>
            </a:endParaRPr>
          </a:p>
        </p:txBody>
      </p:sp>
      <p:sp>
        <p:nvSpPr>
          <p:cNvPr id="4" name="Text Box 4"/>
          <p:cNvSpPr txBox="1">
            <a:spLocks noChangeArrowheads="1"/>
          </p:cNvSpPr>
          <p:nvPr/>
        </p:nvSpPr>
        <p:spPr bwMode="auto">
          <a:xfrm>
            <a:off x="378239" y="40722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rPr>
              <a:t>Comment retenir l’attention du public cible? </a:t>
            </a:r>
          </a:p>
        </p:txBody>
      </p:sp>
      <p:pic>
        <p:nvPicPr>
          <p:cNvPr id="5" name="Picture 4"/>
          <p:cNvPicPr>
            <a:picLocks noChangeAspect="1"/>
          </p:cNvPicPr>
          <p:nvPr/>
        </p:nvPicPr>
        <p:blipFill rotWithShape="1">
          <a:blip r:embed="rId3"/>
          <a:srcRect l="8448" t="10060" r="8539" b="17485"/>
          <a:stretch/>
        </p:blipFill>
        <p:spPr>
          <a:xfrm>
            <a:off x="130628" y="2130251"/>
            <a:ext cx="3677697" cy="3466681"/>
          </a:xfrm>
          <a:prstGeom prst="rect">
            <a:avLst/>
          </a:prstGeom>
        </p:spPr>
      </p:pic>
    </p:spTree>
    <p:extLst>
      <p:ext uri="{BB962C8B-B14F-4D97-AF65-F5344CB8AC3E}">
        <p14:creationId xmlns:p14="http://schemas.microsoft.com/office/powerpoint/2010/main" val="423524372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59656" y="399390"/>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Exemple de documents sortants </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28" y="1755135"/>
            <a:ext cx="2478597" cy="2064182"/>
          </a:xfrm>
          <a:prstGeom prst="rect">
            <a:avLst/>
          </a:prstGeom>
          <a:effectLst>
            <a:outerShdw blurRad="63500" sx="102000" sy="102000" algn="ctr" rotWithShape="0">
              <a:prstClr val="black">
                <a:alpha val="40000"/>
              </a:prstClr>
            </a:outerShdw>
          </a:effectLst>
        </p:spPr>
      </p:pic>
      <p:pic>
        <p:nvPicPr>
          <p:cNvPr id="6" name="Picture 5"/>
          <p:cNvPicPr>
            <a:picLocks noChangeAspect="1"/>
          </p:cNvPicPr>
          <p:nvPr/>
        </p:nvPicPr>
        <p:blipFill>
          <a:blip r:embed="rId4"/>
          <a:stretch>
            <a:fillRect/>
          </a:stretch>
        </p:blipFill>
        <p:spPr>
          <a:xfrm>
            <a:off x="6131531" y="236054"/>
            <a:ext cx="4188368" cy="2697593"/>
          </a:xfrm>
          <a:prstGeom prst="rect">
            <a:avLst/>
          </a:prstGeom>
        </p:spPr>
      </p:pic>
      <p:pic>
        <p:nvPicPr>
          <p:cNvPr id="13" name="Picture 12"/>
          <p:cNvPicPr>
            <a:picLocks noChangeAspect="1"/>
          </p:cNvPicPr>
          <p:nvPr/>
        </p:nvPicPr>
        <p:blipFill>
          <a:blip r:embed="rId5"/>
          <a:stretch>
            <a:fillRect/>
          </a:stretch>
        </p:blipFill>
        <p:spPr>
          <a:xfrm>
            <a:off x="6719148" y="3225232"/>
            <a:ext cx="4071115" cy="3409713"/>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19449" y="584056"/>
            <a:ext cx="1367213" cy="6075759"/>
          </a:xfrm>
          <a:prstGeom prst="rect">
            <a:avLst/>
          </a:prstGeom>
        </p:spPr>
      </p:pic>
      <p:pic>
        <p:nvPicPr>
          <p:cNvPr id="4" name="Picture 3"/>
          <p:cNvPicPr>
            <a:picLocks noChangeAspect="1"/>
          </p:cNvPicPr>
          <p:nvPr/>
        </p:nvPicPr>
        <p:blipFill>
          <a:blip r:embed="rId7"/>
          <a:stretch>
            <a:fillRect/>
          </a:stretch>
        </p:blipFill>
        <p:spPr>
          <a:xfrm>
            <a:off x="3129443" y="1286782"/>
            <a:ext cx="2580670" cy="3485672"/>
          </a:xfrm>
          <a:prstGeom prst="rect">
            <a:avLst/>
          </a:prstGeom>
          <a:ln>
            <a:solidFill>
              <a:schemeClr val="tx1">
                <a:lumMod val="50000"/>
                <a:lumOff val="50000"/>
              </a:schemeClr>
            </a:solidFill>
          </a:ln>
        </p:spPr>
      </p:pic>
      <p:pic>
        <p:nvPicPr>
          <p:cNvPr id="3" name="Picture 2"/>
          <p:cNvPicPr>
            <a:picLocks noChangeAspect="1"/>
          </p:cNvPicPr>
          <p:nvPr/>
        </p:nvPicPr>
        <p:blipFill>
          <a:blip r:embed="rId8"/>
          <a:stretch>
            <a:fillRect/>
          </a:stretch>
        </p:blipFill>
        <p:spPr>
          <a:xfrm>
            <a:off x="897812" y="3273105"/>
            <a:ext cx="2445191" cy="3386710"/>
          </a:xfrm>
          <a:prstGeom prst="rect">
            <a:avLst/>
          </a:prstGeom>
          <a:ln>
            <a:solidFill>
              <a:schemeClr val="tx1">
                <a:lumMod val="50000"/>
                <a:lumOff val="50000"/>
              </a:schemeClr>
            </a:solidFill>
          </a:ln>
        </p:spPr>
      </p:pic>
      <p:pic>
        <p:nvPicPr>
          <p:cNvPr id="5" name="Picture 4"/>
          <p:cNvPicPr>
            <a:picLocks noChangeAspect="1"/>
          </p:cNvPicPr>
          <p:nvPr/>
        </p:nvPicPr>
        <p:blipFill>
          <a:blip r:embed="rId9"/>
          <a:stretch>
            <a:fillRect/>
          </a:stretch>
        </p:blipFill>
        <p:spPr>
          <a:xfrm>
            <a:off x="3640927" y="3016921"/>
            <a:ext cx="2873375" cy="3618024"/>
          </a:xfrm>
          <a:prstGeom prst="rect">
            <a:avLst/>
          </a:prstGeom>
          <a:ln>
            <a:solidFill>
              <a:schemeClr val="tx1">
                <a:lumMod val="50000"/>
                <a:lumOff val="50000"/>
              </a:schemeClr>
            </a:solidFill>
          </a:ln>
        </p:spPr>
      </p:pic>
    </p:spTree>
    <p:extLst>
      <p:ext uri="{BB962C8B-B14F-4D97-AF65-F5344CB8AC3E}">
        <p14:creationId xmlns:p14="http://schemas.microsoft.com/office/powerpoint/2010/main" val="34607886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Résumé</a:t>
            </a:r>
          </a:p>
        </p:txBody>
      </p:sp>
      <p:grpSp>
        <p:nvGrpSpPr>
          <p:cNvPr id="16" name="Gruppo 8"/>
          <p:cNvGrpSpPr>
            <a:grpSpLocks/>
          </p:cNvGrpSpPr>
          <p:nvPr/>
        </p:nvGrpSpPr>
        <p:grpSpPr bwMode="auto">
          <a:xfrm>
            <a:off x="6253163" y="2228850"/>
            <a:ext cx="5503408" cy="3247502"/>
            <a:chOff x="393700" y="1962150"/>
            <a:chExt cx="3911600" cy="2933700"/>
          </a:xfrm>
        </p:grpSpPr>
        <p:sp>
          <p:nvSpPr>
            <p:cNvPr id="17"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8"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9" name="Text Box 22"/>
          <p:cNvSpPr txBox="1">
            <a:spLocks noChangeArrowheads="1"/>
          </p:cNvSpPr>
          <p:nvPr/>
        </p:nvSpPr>
        <p:spPr bwMode="auto">
          <a:xfrm>
            <a:off x="6495823" y="2628900"/>
            <a:ext cx="5260748" cy="3416320"/>
          </a:xfrm>
          <a:prstGeom prst="rect">
            <a:avLst/>
          </a:prstGeom>
          <a:noFill/>
          <a:ln w="9525">
            <a:noFill/>
            <a:miter lim="800000"/>
            <a:headEnd/>
            <a:tailEnd/>
          </a:ln>
        </p:spPr>
        <p:txBody>
          <a:bodyPr wrap="square">
            <a:spAutoFit/>
          </a:bodyPr>
          <a:lstStyle/>
          <a:p>
            <a:pPr marL="190500" indent="-187325">
              <a:spcBef>
                <a:spcPct val="0"/>
              </a:spcBef>
            </a:pPr>
            <a:endParaRPr lang="it-IT" sz="1600" b="1" noProof="1">
              <a:latin typeface="Arial" charset="0"/>
            </a:endParaRPr>
          </a:p>
          <a:p>
            <a:pPr marL="190500" indent="-187325">
              <a:spcBef>
                <a:spcPct val="0"/>
              </a:spcBef>
            </a:pPr>
            <a:r>
              <a:rPr lang="fr-FR" sz="1600" noProof="1">
                <a:latin typeface="Arial" charset="0"/>
                <a:cs typeface="Times New Roman" pitchFamily="18" charset="0"/>
              </a:rPr>
              <a:t>Nous avons compris:</a:t>
            </a:r>
          </a:p>
          <a:p>
            <a:pPr marL="190500" indent="-187325">
              <a:spcBef>
                <a:spcPct val="0"/>
              </a:spcBef>
              <a:buFontTx/>
              <a:buChar char="•"/>
            </a:pPr>
            <a:endParaRPr lang="it-IT" sz="1600" noProof="1">
              <a:latin typeface="Arial" charset="0"/>
              <a:cs typeface="Times New Roman" pitchFamily="18" charset="0"/>
            </a:endParaRPr>
          </a:p>
          <a:p>
            <a:pPr marL="288925" indent="-285750">
              <a:lnSpc>
                <a:spcPct val="150000"/>
              </a:lnSpc>
              <a:spcBef>
                <a:spcPct val="0"/>
              </a:spcBef>
              <a:buFont typeface="Wingdings" panose="05000000000000000000" pitchFamily="2" charset="2"/>
              <a:buChar char="§"/>
            </a:pPr>
            <a:r>
              <a:rPr lang="fr-FR" sz="1600" dirty="0">
                <a:latin typeface="Arial" charset="0"/>
                <a:cs typeface="Times New Roman" pitchFamily="18" charset="0"/>
              </a:rPr>
              <a:t>L’importance d'une communication structurée dans le processus de VS</a:t>
            </a:r>
          </a:p>
          <a:p>
            <a:pPr marL="288925" indent="-285750">
              <a:lnSpc>
                <a:spcPct val="150000"/>
              </a:lnSpc>
              <a:spcBef>
                <a:spcPct val="0"/>
              </a:spcBef>
              <a:buFont typeface="Wingdings" panose="05000000000000000000" pitchFamily="2" charset="2"/>
              <a:buChar char="§"/>
            </a:pPr>
            <a:r>
              <a:rPr lang="fr-FR" sz="1600" dirty="0">
                <a:latin typeface="Arial" charset="0"/>
                <a:cs typeface="Times New Roman" pitchFamily="18" charset="0"/>
              </a:rPr>
              <a:t>Comment élaborer un plan de communication</a:t>
            </a:r>
          </a:p>
          <a:p>
            <a:pPr marL="288925" indent="-285750">
              <a:lnSpc>
                <a:spcPct val="150000"/>
              </a:lnSpc>
              <a:spcBef>
                <a:spcPct val="0"/>
              </a:spcBef>
              <a:buFont typeface="Wingdings" panose="05000000000000000000" pitchFamily="2" charset="2"/>
              <a:buChar char="§"/>
            </a:pPr>
            <a:r>
              <a:rPr lang="fr-FR" sz="1600" noProof="1">
                <a:latin typeface="Arial" charset="0"/>
                <a:cs typeface="Times New Roman" pitchFamily="18" charset="0"/>
              </a:rPr>
              <a:t>Quels sont les éléments à ne pas négliger</a:t>
            </a:r>
          </a:p>
          <a:p>
            <a:pPr marL="288925" indent="-285750">
              <a:lnSpc>
                <a:spcPct val="150000"/>
              </a:lnSpc>
              <a:spcBef>
                <a:spcPct val="0"/>
              </a:spcBef>
              <a:buFont typeface="Wingdings" panose="05000000000000000000" pitchFamily="2" charset="2"/>
              <a:buChar char="§"/>
            </a:pPr>
            <a:r>
              <a:rPr lang="fr-FR" sz="1600" noProof="1">
                <a:latin typeface="Arial" charset="0"/>
                <a:cs typeface="Times New Roman" pitchFamily="18" charset="0"/>
              </a:rPr>
              <a:t>Comment retenir l’attention du public</a:t>
            </a:r>
          </a:p>
          <a:p>
            <a:pPr marL="190500" indent="-187325">
              <a:spcBef>
                <a:spcPct val="0"/>
              </a:spcBef>
              <a:buFontTx/>
              <a:buChar char="•"/>
            </a:pPr>
            <a:endParaRPr lang="en-US" sz="1600" noProof="1">
              <a:latin typeface="Arial" charset="0"/>
              <a:cs typeface="Times New Roman" pitchFamily="18" charset="0"/>
            </a:endParaRPr>
          </a:p>
          <a:p>
            <a:pPr marL="190500" indent="-187325">
              <a:spcBef>
                <a:spcPct val="0"/>
              </a:spcBef>
            </a:pPr>
            <a:endParaRPr lang="en-US" sz="1600" noProof="1">
              <a:latin typeface="Arial" charset="0"/>
            </a:endParaRPr>
          </a:p>
          <a:p>
            <a:pPr marL="190500" indent="-187325">
              <a:spcBef>
                <a:spcPct val="0"/>
              </a:spcBef>
            </a:pPr>
            <a:endParaRPr lang="en-US" sz="1600" noProof="1">
              <a:latin typeface="Arial" charset="0"/>
            </a:endParaRPr>
          </a:p>
        </p:txBody>
      </p:sp>
      <p:grpSp>
        <p:nvGrpSpPr>
          <p:cNvPr id="20" name="Gruppo 7"/>
          <p:cNvGrpSpPr>
            <a:grpSpLocks/>
          </p:cNvGrpSpPr>
          <p:nvPr/>
        </p:nvGrpSpPr>
        <p:grpSpPr bwMode="auto">
          <a:xfrm>
            <a:off x="1160463" y="2228850"/>
            <a:ext cx="4621212" cy="3822700"/>
            <a:chOff x="393700" y="1962150"/>
            <a:chExt cx="3911600" cy="3822700"/>
          </a:xfrm>
        </p:grpSpPr>
        <p:sp>
          <p:nvSpPr>
            <p:cNvPr id="2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22" name="Rettangolo 5"/>
            <p:cNvSpPr/>
            <p:nvPr/>
          </p:nvSpPr>
          <p:spPr bwMode="auto">
            <a:xfrm>
              <a:off x="393700" y="1962150"/>
              <a:ext cx="3911600" cy="3822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23" name="Text Box 23"/>
          <p:cNvSpPr txBox="1">
            <a:spLocks noChangeArrowheads="1"/>
          </p:cNvSpPr>
          <p:nvPr/>
        </p:nvSpPr>
        <p:spPr bwMode="auto">
          <a:xfrm>
            <a:off x="1220787" y="2285648"/>
            <a:ext cx="4500563" cy="1077218"/>
          </a:xfrm>
          <a:prstGeom prst="rect">
            <a:avLst/>
          </a:prstGeom>
          <a:noFill/>
          <a:ln w="9525">
            <a:noFill/>
            <a:miter lim="800000"/>
            <a:headEnd/>
            <a:tailEnd/>
          </a:ln>
        </p:spPr>
        <p:txBody>
          <a:bodyPr>
            <a:spAutoFit/>
          </a:bodyPr>
          <a:lstStyle/>
          <a:p>
            <a:pPr algn="l">
              <a:lnSpc>
                <a:spcPct val="100000"/>
              </a:lnSpc>
              <a:spcBef>
                <a:spcPct val="0"/>
              </a:spcBef>
            </a:pPr>
            <a:r>
              <a:rPr lang="fr-FR" sz="1600" b="1">
                <a:solidFill>
                  <a:schemeClr val="bg1"/>
                </a:solidFill>
                <a:latin typeface="Arial" charset="0"/>
              </a:rPr>
              <a:t>Sommaire</a:t>
            </a:r>
          </a:p>
          <a:p>
            <a:pPr algn="l">
              <a:lnSpc>
                <a:spcPct val="100000"/>
              </a:lnSpc>
              <a:spcBef>
                <a:spcPct val="0"/>
              </a:spcBef>
            </a:pPr>
            <a:endParaRPr lang="it-IT" sz="1600" b="1" dirty="0">
              <a:latin typeface="Arial" charset="0"/>
            </a:endParaRPr>
          </a:p>
          <a:p>
            <a:pPr algn="l">
              <a:lnSpc>
                <a:spcPct val="100000"/>
              </a:lnSpc>
              <a:spcBef>
                <a:spcPct val="0"/>
              </a:spcBef>
            </a:pPr>
            <a:r>
              <a:rPr lang="fr-FR" sz="1600">
                <a:latin typeface="Arial" charset="0"/>
                <a:cs typeface="Times New Roman" pitchFamily="18" charset="0"/>
              </a:rPr>
              <a:t>Dans cette unité, nous avons appris ce qui suit:</a:t>
            </a:r>
          </a:p>
          <a:p>
            <a:pPr algn="l">
              <a:lnSpc>
                <a:spcPct val="100000"/>
              </a:lnSpc>
              <a:spcBef>
                <a:spcPct val="0"/>
              </a:spcBef>
            </a:pPr>
            <a:endParaRPr lang="it-IT" sz="1600" dirty="0">
              <a:latin typeface="Arial" charset="0"/>
              <a:cs typeface="Times New Roman" pitchFamily="18" charset="0"/>
            </a:endParaRPr>
          </a:p>
        </p:txBody>
      </p:sp>
      <p:sp>
        <p:nvSpPr>
          <p:cNvPr id="24" name="Rectangle 23"/>
          <p:cNvSpPr/>
          <p:nvPr/>
        </p:nvSpPr>
        <p:spPr>
          <a:xfrm>
            <a:off x="1517176" y="3121902"/>
            <a:ext cx="3243196" cy="2632003"/>
          </a:xfrm>
          <a:prstGeom prst="rect">
            <a:avLst/>
          </a:prstGeom>
        </p:spPr>
        <p:txBody>
          <a:bodyPr wrap="none">
            <a:spAutoFit/>
          </a:bodyPr>
          <a:lstStyle/>
          <a:p>
            <a:pPr marL="285750" indent="-285750">
              <a:lnSpc>
                <a:spcPct val="150000"/>
              </a:lnSpc>
              <a:buFont typeface="Wingdings" panose="05000000000000000000" pitchFamily="2" charset="2"/>
              <a:buChar char="§"/>
            </a:pPr>
            <a:r>
              <a:rPr lang="fr-FR" sz="1600" dirty="0">
                <a:latin typeface="Arial" charset="0"/>
                <a:cs typeface="Times New Roman" pitchFamily="18" charset="0"/>
              </a:rPr>
              <a:t>Définition de la communication de VS</a:t>
            </a:r>
          </a:p>
          <a:p>
            <a:pPr marL="285750" indent="-285750">
              <a:lnSpc>
                <a:spcPct val="150000"/>
              </a:lnSpc>
              <a:buFont typeface="Wingdings" panose="05000000000000000000" pitchFamily="2" charset="2"/>
              <a:buChar char="§"/>
            </a:pPr>
            <a:r>
              <a:rPr lang="fr-FR" sz="1600" dirty="0">
                <a:latin typeface="Arial" charset="0"/>
                <a:cs typeface="Times New Roman" pitchFamily="18" charset="0"/>
              </a:rPr>
              <a:t>Cadre de la communication</a:t>
            </a:r>
          </a:p>
          <a:p>
            <a:pPr marL="285750" indent="-285750">
              <a:lnSpc>
                <a:spcPct val="150000"/>
              </a:lnSpc>
              <a:buFont typeface="Wingdings" panose="05000000000000000000" pitchFamily="2" charset="2"/>
              <a:buChar char="§"/>
            </a:pPr>
            <a:r>
              <a:rPr lang="fr-FR" sz="1600" dirty="0">
                <a:latin typeface="Arial" charset="0"/>
                <a:cs typeface="Times New Roman" pitchFamily="18" charset="0"/>
              </a:rPr>
              <a:t>Principales étapes de la communication</a:t>
            </a:r>
          </a:p>
          <a:p>
            <a:pPr marL="285750" indent="-285750">
              <a:lnSpc>
                <a:spcPct val="150000"/>
              </a:lnSpc>
              <a:buFont typeface="Wingdings" panose="05000000000000000000" pitchFamily="2" charset="2"/>
              <a:buChar char="§"/>
            </a:pPr>
            <a:r>
              <a:rPr lang="fr-FR" sz="1600" dirty="0">
                <a:latin typeface="Arial" charset="0"/>
                <a:cs typeface="Times New Roman" pitchFamily="18" charset="0"/>
              </a:rPr>
              <a:t>Publics cibles</a:t>
            </a:r>
          </a:p>
          <a:p>
            <a:pPr marL="285750" indent="-285750" algn="l">
              <a:lnSpc>
                <a:spcPct val="150000"/>
              </a:lnSpc>
              <a:buFont typeface="Wingdings" panose="05000000000000000000" pitchFamily="2" charset="2"/>
              <a:buChar char="§"/>
            </a:pPr>
            <a:r>
              <a:rPr lang="fr-FR" sz="1600" dirty="0">
                <a:latin typeface="Arial" charset="0"/>
                <a:cs typeface="Times New Roman" pitchFamily="18" charset="0"/>
              </a:rPr>
              <a:t>Règles de base de la communication</a:t>
            </a:r>
          </a:p>
          <a:p>
            <a:pPr marL="285750" indent="-285750" algn="l">
              <a:lnSpc>
                <a:spcPct val="150000"/>
              </a:lnSpc>
              <a:buFont typeface="Wingdings" panose="05000000000000000000" pitchFamily="2" charset="2"/>
              <a:buChar char="§"/>
            </a:pPr>
            <a:r>
              <a:rPr lang="fr-FR" sz="1600" dirty="0">
                <a:latin typeface="Arial" charset="0"/>
                <a:cs typeface="Times New Roman" pitchFamily="18" charset="0"/>
              </a:rPr>
              <a:t>Confidentialité</a:t>
            </a:r>
          </a:p>
          <a:p>
            <a:pPr marL="285750" indent="-285750" algn="l">
              <a:lnSpc>
                <a:spcPct val="150000"/>
              </a:lnSpc>
              <a:buFont typeface="Wingdings" panose="05000000000000000000" pitchFamily="2" charset="2"/>
              <a:buChar char="§"/>
            </a:pPr>
            <a:r>
              <a:rPr lang="fr-FR" sz="1600" dirty="0">
                <a:latin typeface="Arial" charset="0"/>
                <a:cs typeface="Times New Roman" pitchFamily="18" charset="0"/>
              </a:rPr>
              <a:t>Documents produits par la communication</a:t>
            </a:r>
          </a:p>
        </p:txBody>
      </p:sp>
      <p:sp>
        <p:nvSpPr>
          <p:cNvPr id="2" name="TextBox 1"/>
          <p:cNvSpPr txBox="1"/>
          <p:nvPr/>
        </p:nvSpPr>
        <p:spPr>
          <a:xfrm>
            <a:off x="6390752" y="2285648"/>
            <a:ext cx="1668026" cy="338554"/>
          </a:xfrm>
          <a:prstGeom prst="rect">
            <a:avLst/>
          </a:prstGeom>
          <a:noFill/>
        </p:spPr>
        <p:txBody>
          <a:bodyPr wrap="square" rtlCol="0">
            <a:spAutoFit/>
          </a:bodyPr>
          <a:lstStyle/>
          <a:p>
            <a:r>
              <a:rPr lang="fr-FR" sz="1600" b="1">
                <a:solidFill>
                  <a:schemeClr val="bg1"/>
                </a:solidFill>
                <a:latin typeface="Arial" charset="0"/>
              </a:rPr>
              <a:t>Objectifs</a:t>
            </a:r>
          </a:p>
        </p:txBody>
      </p:sp>
    </p:spTree>
    <p:extLst>
      <p:ext uri="{BB962C8B-B14F-4D97-AF65-F5344CB8AC3E}">
        <p14:creationId xmlns:p14="http://schemas.microsoft.com/office/powerpoint/2010/main" val="3345141753"/>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3028951" y="3251201"/>
            <a:ext cx="6245225" cy="708025"/>
          </a:xfrm>
          <a:prstGeom prst="rect">
            <a:avLst/>
          </a:prstGeom>
          <a:noFill/>
          <a:ln w="9525">
            <a:noFill/>
            <a:miter lim="800000"/>
            <a:headEnd/>
            <a:tailEnd/>
          </a:ln>
        </p:spPr>
        <p:txBody>
          <a:bodyPr>
            <a:spAutoFit/>
          </a:bodyPr>
          <a:lstStyle/>
          <a:p>
            <a:r>
              <a:rPr lang="fr-FR" sz="2000">
                <a:latin typeface="Tahoma" pitchFamily="34" charset="0"/>
                <a:cs typeface="Tahoma" pitchFamily="34" charset="0"/>
              </a:rPr>
              <a:t>Félicitations!</a:t>
            </a:r>
          </a:p>
          <a:p>
            <a:r>
              <a:rPr lang="fr-FR" sz="2000">
                <a:latin typeface="Tahoma" pitchFamily="34" charset="0"/>
                <a:cs typeface="Tahoma" pitchFamily="34" charset="0"/>
              </a:rPr>
              <a:t>Vous avez terminé cette unité.</a:t>
            </a:r>
          </a:p>
        </p:txBody>
      </p:sp>
      <p:sp>
        <p:nvSpPr>
          <p:cNvPr id="4" name="Rettangolo 3"/>
          <p:cNvSpPr/>
          <p:nvPr/>
        </p:nvSpPr>
        <p:spPr bwMode="auto">
          <a:xfrm>
            <a:off x="1633539"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1055688" y="267335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defTabSz="820738" eaLnBrk="0" hangingPunct="0">
              <a:buClr>
                <a:srgbClr val="7FBF1A"/>
              </a:buClr>
              <a:buSzPct val="80000"/>
              <a:tabLst>
                <a:tab pos="341313" algn="l"/>
                <a:tab pos="1150938" algn="l"/>
              </a:tabLst>
              <a:defRPr/>
            </a:pPr>
            <a:r>
              <a:rPr lang="fr-FR" sz="1600" b="1">
                <a:latin typeface="Arial" charset="0"/>
                <a:cs typeface="Arial" charset="0"/>
              </a:rPr>
              <a:t>Icône</a:t>
            </a:r>
          </a:p>
          <a:p>
            <a:pPr marL="182563" indent="-225425" defTabSz="820738" eaLnBrk="0" hangingPunct="0">
              <a:buClr>
                <a:srgbClr val="7FBF1A"/>
              </a:buClr>
              <a:buSzPct val="80000"/>
              <a:tabLst>
                <a:tab pos="341313" algn="l"/>
                <a:tab pos="1150938" algn="l"/>
              </a:tabLst>
              <a:defRPr/>
            </a:pPr>
            <a:r>
              <a:rPr lang="fr-FR" sz="1600">
                <a:latin typeface="Arial" charset="0"/>
                <a:cs typeface="Arial" charset="0"/>
              </a:rPr>
              <a:t>tableau noir</a:t>
            </a:r>
          </a:p>
          <a:p>
            <a:pPr marL="182563" indent="-225425" defTabSz="820738" eaLnBrk="0" hangingPunct="0">
              <a:buClr>
                <a:srgbClr val="7FBF1A"/>
              </a:buClr>
              <a:buSzPct val="80000"/>
              <a:tabLst>
                <a:tab pos="341313" algn="l"/>
                <a:tab pos="1150938" algn="l"/>
              </a:tabLst>
              <a:defRPr/>
            </a:pPr>
            <a:endParaRPr lang="it-IT" sz="1600" b="1" dirty="0">
              <a:latin typeface="Arial" charset="0"/>
              <a:cs typeface="Arial" charset="0"/>
            </a:endParaRPr>
          </a:p>
        </p:txBody>
      </p:sp>
      <p:sp>
        <p:nvSpPr>
          <p:cNvPr id="24581"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Conclusion</a:t>
            </a:r>
          </a:p>
        </p:txBody>
      </p:sp>
    </p:spTree>
    <p:extLst>
      <p:ext uri="{BB962C8B-B14F-4D97-AF65-F5344CB8AC3E}">
        <p14:creationId xmlns:p14="http://schemas.microsoft.com/office/powerpoint/2010/main" val="402137679"/>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01" t="20307" r="14009" b="6328"/>
          <a:stretch/>
        </p:blipFill>
        <p:spPr>
          <a:xfrm>
            <a:off x="271854" y="374775"/>
            <a:ext cx="11821297" cy="6223734"/>
          </a:xfrm>
          <a:prstGeom prst="rect">
            <a:avLst/>
          </a:prstGeom>
        </p:spPr>
      </p:pic>
    </p:spTree>
    <p:extLst>
      <p:ext uri="{BB962C8B-B14F-4D97-AF65-F5344CB8AC3E}">
        <p14:creationId xmlns:p14="http://schemas.microsoft.com/office/powerpoint/2010/main" val="3588139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6253163" y="2228850"/>
            <a:ext cx="5503408" cy="3247502"/>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6495823" y="2260116"/>
            <a:ext cx="5260748" cy="3662541"/>
          </a:xfrm>
          <a:prstGeom prst="rect">
            <a:avLst/>
          </a:prstGeom>
          <a:noFill/>
          <a:ln w="9525">
            <a:noFill/>
            <a:miter lim="800000"/>
            <a:headEnd/>
            <a:tailEnd/>
          </a:ln>
        </p:spPr>
        <p:txBody>
          <a:bodyPr wrap="square">
            <a:spAutoFit/>
          </a:bodyPr>
          <a:lstStyle/>
          <a:p>
            <a:pPr marL="190500" indent="-187325">
              <a:spcBef>
                <a:spcPct val="0"/>
              </a:spcBef>
            </a:pPr>
            <a:r>
              <a:rPr lang="fr-FR" sz="1600" b="1" noProof="1">
                <a:solidFill>
                  <a:schemeClr val="bg1"/>
                </a:solidFill>
                <a:latin typeface="Arial" charset="0"/>
              </a:rPr>
              <a:t>Objectifs</a:t>
            </a:r>
          </a:p>
          <a:p>
            <a:pPr marL="190500" indent="-187325">
              <a:spcBef>
                <a:spcPct val="0"/>
              </a:spcBef>
            </a:pPr>
            <a:endParaRPr lang="it-IT" sz="1600" b="1" noProof="1">
              <a:latin typeface="Arial" charset="0"/>
            </a:endParaRPr>
          </a:p>
          <a:p>
            <a:pPr marL="190500" indent="-187325">
              <a:spcBef>
                <a:spcPct val="0"/>
              </a:spcBef>
            </a:pPr>
            <a:r>
              <a:rPr lang="fr-FR" sz="1600" noProof="1">
                <a:latin typeface="Arial" charset="0"/>
                <a:cs typeface="Times New Roman" pitchFamily="18" charset="0"/>
              </a:rPr>
              <a:t>En terminant cette unité, vous comprendrez:</a:t>
            </a:r>
          </a:p>
          <a:p>
            <a:pPr marL="190500" indent="-187325">
              <a:spcBef>
                <a:spcPct val="0"/>
              </a:spcBef>
              <a:buFontTx/>
              <a:buChar char="•"/>
            </a:pPr>
            <a:endParaRPr lang="it-IT" sz="1600" noProof="1">
              <a:latin typeface="Arial" charset="0"/>
              <a:cs typeface="Times New Roman" pitchFamily="18" charset="0"/>
            </a:endParaRPr>
          </a:p>
          <a:p>
            <a:pPr marL="288925" indent="-285750">
              <a:lnSpc>
                <a:spcPct val="150000"/>
              </a:lnSpc>
              <a:spcBef>
                <a:spcPct val="0"/>
              </a:spcBef>
              <a:buFont typeface="Wingdings" panose="05000000000000000000" pitchFamily="2" charset="2"/>
              <a:buChar char="§"/>
            </a:pPr>
            <a:r>
              <a:rPr lang="fr-FR" sz="1600">
                <a:latin typeface="Arial" charset="0"/>
                <a:cs typeface="Times New Roman" pitchFamily="18" charset="0"/>
              </a:rPr>
              <a:t>L’importance d'une communication structurée dans le processus de VS</a:t>
            </a:r>
          </a:p>
          <a:p>
            <a:pPr marL="288925" indent="-285750">
              <a:lnSpc>
                <a:spcPct val="150000"/>
              </a:lnSpc>
              <a:spcBef>
                <a:spcPct val="0"/>
              </a:spcBef>
              <a:buFont typeface="Wingdings" panose="05000000000000000000" pitchFamily="2" charset="2"/>
              <a:buChar char="§"/>
            </a:pPr>
            <a:r>
              <a:rPr lang="fr-FR" sz="1600">
                <a:latin typeface="Arial" charset="0"/>
                <a:cs typeface="Times New Roman" pitchFamily="18" charset="0"/>
              </a:rPr>
              <a:t>Comment élaborer un plan de communication</a:t>
            </a:r>
          </a:p>
          <a:p>
            <a:pPr marL="288925" indent="-285750">
              <a:lnSpc>
                <a:spcPct val="150000"/>
              </a:lnSpc>
              <a:spcBef>
                <a:spcPct val="0"/>
              </a:spcBef>
              <a:buFont typeface="Wingdings" panose="05000000000000000000" pitchFamily="2" charset="2"/>
              <a:buChar char="§"/>
            </a:pPr>
            <a:r>
              <a:rPr lang="fr-FR" sz="1600" noProof="1">
                <a:latin typeface="Arial" charset="0"/>
                <a:cs typeface="Times New Roman" pitchFamily="18" charset="0"/>
              </a:rPr>
              <a:t>Quels sont les éléments à ne pas négliger</a:t>
            </a:r>
          </a:p>
          <a:p>
            <a:pPr marL="288925" indent="-285750">
              <a:lnSpc>
                <a:spcPct val="150000"/>
              </a:lnSpc>
              <a:spcBef>
                <a:spcPct val="0"/>
              </a:spcBef>
              <a:buFont typeface="Wingdings" panose="05000000000000000000" pitchFamily="2" charset="2"/>
              <a:buChar char="§"/>
            </a:pPr>
            <a:r>
              <a:rPr lang="fr-FR" sz="1600" noProof="1">
                <a:latin typeface="Arial" charset="0"/>
                <a:cs typeface="Times New Roman" pitchFamily="18" charset="0"/>
              </a:rPr>
              <a:t>Comment retenir l’attention du public</a:t>
            </a:r>
          </a:p>
          <a:p>
            <a:pPr marL="190500" indent="-187325">
              <a:spcBef>
                <a:spcPct val="0"/>
              </a:spcBef>
              <a:buFontTx/>
              <a:buChar char="•"/>
            </a:pPr>
            <a:endParaRPr lang="en-US" sz="1600" noProof="1">
              <a:latin typeface="Arial" charset="0"/>
              <a:cs typeface="Times New Roman" pitchFamily="18" charset="0"/>
            </a:endParaRPr>
          </a:p>
          <a:p>
            <a:pPr marL="190500" indent="-187325">
              <a:spcBef>
                <a:spcPct val="0"/>
              </a:spcBef>
            </a:pPr>
            <a:endParaRPr lang="en-US" sz="1600" noProof="1">
              <a:latin typeface="Arial" charset="0"/>
            </a:endParaRPr>
          </a:p>
          <a:p>
            <a:pPr marL="190500" indent="-187325">
              <a:spcBef>
                <a:spcPct val="0"/>
              </a:spcBef>
            </a:pPr>
            <a:endParaRPr lang="en-US" sz="1600" noProof="1">
              <a:latin typeface="Arial" charset="0"/>
            </a:endParaRPr>
          </a:p>
        </p:txBody>
      </p:sp>
      <p:grpSp>
        <p:nvGrpSpPr>
          <p:cNvPr id="16388" name="Gruppo 7"/>
          <p:cNvGrpSpPr>
            <a:grpSpLocks/>
          </p:cNvGrpSpPr>
          <p:nvPr/>
        </p:nvGrpSpPr>
        <p:grpSpPr bwMode="auto">
          <a:xfrm>
            <a:off x="1160463" y="2228850"/>
            <a:ext cx="4621212" cy="3822700"/>
            <a:chOff x="393700" y="1962150"/>
            <a:chExt cx="3911600" cy="382270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822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983221" y="701345"/>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Sommaire et objectifs</a:t>
            </a:r>
          </a:p>
        </p:txBody>
      </p:sp>
      <p:sp>
        <p:nvSpPr>
          <p:cNvPr id="16390" name="Text Box 23"/>
          <p:cNvSpPr txBox="1">
            <a:spLocks noChangeArrowheads="1"/>
          </p:cNvSpPr>
          <p:nvPr/>
        </p:nvSpPr>
        <p:spPr bwMode="auto">
          <a:xfrm>
            <a:off x="1212851" y="2273300"/>
            <a:ext cx="4500563" cy="1077218"/>
          </a:xfrm>
          <a:prstGeom prst="rect">
            <a:avLst/>
          </a:prstGeom>
          <a:noFill/>
          <a:ln w="9525">
            <a:noFill/>
            <a:miter lim="800000"/>
            <a:headEnd/>
            <a:tailEnd/>
          </a:ln>
        </p:spPr>
        <p:txBody>
          <a:bodyPr>
            <a:spAutoFit/>
          </a:bodyPr>
          <a:lstStyle/>
          <a:p>
            <a:pPr algn="l">
              <a:lnSpc>
                <a:spcPct val="100000"/>
              </a:lnSpc>
              <a:spcBef>
                <a:spcPct val="0"/>
              </a:spcBef>
            </a:pPr>
            <a:r>
              <a:rPr lang="fr-FR" sz="1600" b="1">
                <a:solidFill>
                  <a:schemeClr val="bg1"/>
                </a:solidFill>
                <a:latin typeface="Arial" charset="0"/>
              </a:rPr>
              <a:t>Sommaire</a:t>
            </a:r>
          </a:p>
          <a:p>
            <a:pPr algn="l">
              <a:lnSpc>
                <a:spcPct val="100000"/>
              </a:lnSpc>
              <a:spcBef>
                <a:spcPct val="0"/>
              </a:spcBef>
            </a:pPr>
            <a:endParaRPr lang="it-IT" sz="1600" b="1" dirty="0">
              <a:latin typeface="Arial" charset="0"/>
            </a:endParaRPr>
          </a:p>
          <a:p>
            <a:pPr algn="l">
              <a:lnSpc>
                <a:spcPct val="100000"/>
              </a:lnSpc>
              <a:spcBef>
                <a:spcPct val="0"/>
              </a:spcBef>
            </a:pPr>
            <a:r>
              <a:rPr lang="fr-FR" sz="1600">
                <a:latin typeface="Arial" charset="0"/>
                <a:cs typeface="Times New Roman" pitchFamily="18" charset="0"/>
              </a:rPr>
              <a:t>Sujets abordés dans cette unité:</a:t>
            </a:r>
          </a:p>
          <a:p>
            <a:pPr algn="l">
              <a:lnSpc>
                <a:spcPct val="100000"/>
              </a:lnSpc>
              <a:spcBef>
                <a:spcPct val="0"/>
              </a:spcBef>
            </a:pPr>
            <a:endParaRPr lang="it-IT" sz="1600" dirty="0">
              <a:latin typeface="Arial" charset="0"/>
              <a:cs typeface="Times New Roman" pitchFamily="18" charset="0"/>
            </a:endParaRPr>
          </a:p>
        </p:txBody>
      </p:sp>
      <p:sp>
        <p:nvSpPr>
          <p:cNvPr id="16" name="Rectangle 15"/>
          <p:cNvSpPr/>
          <p:nvPr/>
        </p:nvSpPr>
        <p:spPr>
          <a:xfrm>
            <a:off x="1517176" y="3121902"/>
            <a:ext cx="3243196" cy="2632003"/>
          </a:xfrm>
          <a:prstGeom prst="rect">
            <a:avLst/>
          </a:prstGeom>
        </p:spPr>
        <p:txBody>
          <a:bodyPr wrap="none">
            <a:spAutoFit/>
          </a:bodyPr>
          <a:lstStyle/>
          <a:p>
            <a:pPr marL="285750" indent="-285750">
              <a:lnSpc>
                <a:spcPct val="150000"/>
              </a:lnSpc>
              <a:buFont typeface="Wingdings" panose="05000000000000000000" pitchFamily="2" charset="2"/>
              <a:buChar char="§"/>
            </a:pPr>
            <a:r>
              <a:rPr lang="fr-FR" sz="1600">
                <a:latin typeface="Arial" charset="0"/>
                <a:cs typeface="Times New Roman" pitchFamily="18" charset="0"/>
              </a:rPr>
              <a:t>Définition de la communication de VS</a:t>
            </a:r>
          </a:p>
          <a:p>
            <a:pPr marL="285750" indent="-285750">
              <a:lnSpc>
                <a:spcPct val="150000"/>
              </a:lnSpc>
              <a:buFont typeface="Wingdings" panose="05000000000000000000" pitchFamily="2" charset="2"/>
              <a:buChar char="§"/>
            </a:pPr>
            <a:r>
              <a:rPr lang="fr-FR" sz="1600">
                <a:latin typeface="Arial" charset="0"/>
                <a:cs typeface="Times New Roman" pitchFamily="18" charset="0"/>
              </a:rPr>
              <a:t>Cadre de la communication</a:t>
            </a:r>
          </a:p>
          <a:p>
            <a:pPr marL="285750" indent="-285750">
              <a:lnSpc>
                <a:spcPct val="150000"/>
              </a:lnSpc>
              <a:buFont typeface="Wingdings" panose="05000000000000000000" pitchFamily="2" charset="2"/>
              <a:buChar char="§"/>
            </a:pPr>
            <a:r>
              <a:rPr lang="fr-FR" sz="1600">
                <a:latin typeface="Arial" charset="0"/>
                <a:cs typeface="Times New Roman" pitchFamily="18" charset="0"/>
              </a:rPr>
              <a:t>Principales étapes de la communication</a:t>
            </a:r>
          </a:p>
          <a:p>
            <a:pPr marL="285750" indent="-285750">
              <a:lnSpc>
                <a:spcPct val="150000"/>
              </a:lnSpc>
              <a:buFont typeface="Wingdings" panose="05000000000000000000" pitchFamily="2" charset="2"/>
              <a:buChar char="§"/>
            </a:pPr>
            <a:r>
              <a:rPr lang="fr-FR" sz="1600">
                <a:latin typeface="Arial" charset="0"/>
                <a:cs typeface="Times New Roman" pitchFamily="18" charset="0"/>
              </a:rPr>
              <a:t>Publics cibles</a:t>
            </a:r>
          </a:p>
          <a:p>
            <a:pPr marL="285750" indent="-285750" algn="l">
              <a:lnSpc>
                <a:spcPct val="150000"/>
              </a:lnSpc>
              <a:buFont typeface="Wingdings" panose="05000000000000000000" pitchFamily="2" charset="2"/>
              <a:buChar char="§"/>
            </a:pPr>
            <a:r>
              <a:rPr lang="fr-FR" sz="1600">
                <a:latin typeface="Arial" charset="0"/>
                <a:cs typeface="Times New Roman" pitchFamily="18" charset="0"/>
              </a:rPr>
              <a:t>Règles de base de la communication</a:t>
            </a:r>
          </a:p>
          <a:p>
            <a:pPr marL="285750" indent="-285750" algn="l">
              <a:lnSpc>
                <a:spcPct val="150000"/>
              </a:lnSpc>
              <a:buFont typeface="Wingdings" panose="05000000000000000000" pitchFamily="2" charset="2"/>
              <a:buChar char="§"/>
            </a:pPr>
            <a:r>
              <a:rPr lang="fr-FR" sz="1600">
                <a:latin typeface="Arial" charset="0"/>
                <a:cs typeface="Times New Roman" pitchFamily="18" charset="0"/>
              </a:rPr>
              <a:t>Confidentialité</a:t>
            </a:r>
          </a:p>
          <a:p>
            <a:pPr marL="285750" indent="-285750" algn="l">
              <a:lnSpc>
                <a:spcPct val="150000"/>
              </a:lnSpc>
              <a:buFont typeface="Wingdings" panose="05000000000000000000" pitchFamily="2" charset="2"/>
              <a:buChar char="§"/>
            </a:pPr>
            <a:r>
              <a:rPr lang="fr-FR" sz="1600">
                <a:latin typeface="Arial" charset="0"/>
                <a:cs typeface="Times New Roman" pitchFamily="18" charset="0"/>
              </a:rPr>
              <a:t>Documents produits par la communication</a:t>
            </a:r>
          </a:p>
        </p:txBody>
      </p:sp>
    </p:spTree>
    <p:extLst>
      <p:ext uri="{BB962C8B-B14F-4D97-AF65-F5344CB8AC3E}">
        <p14:creationId xmlns:p14="http://schemas.microsoft.com/office/powerpoint/2010/main" val="3514915016"/>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844971" y="650091"/>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Définition de la communication de VS</a:t>
            </a:r>
          </a:p>
        </p:txBody>
      </p:sp>
      <p:sp>
        <p:nvSpPr>
          <p:cNvPr id="2" name="Rectangle 1"/>
          <p:cNvSpPr/>
          <p:nvPr/>
        </p:nvSpPr>
        <p:spPr>
          <a:xfrm>
            <a:off x="1550496" y="3740534"/>
            <a:ext cx="10669207" cy="1754326"/>
          </a:xfrm>
          <a:prstGeom prst="rect">
            <a:avLst/>
          </a:prstGeom>
        </p:spPr>
        <p:txBody>
          <a:bodyPr wrap="square">
            <a:spAutoFit/>
          </a:bodyPr>
          <a:lstStyle/>
          <a:p>
            <a:pPr algn="l">
              <a:lnSpc>
                <a:spcPct val="200000"/>
              </a:lnSpc>
            </a:pPr>
            <a:r>
              <a:rPr lang="fr-FR"/>
              <a:t>Objectifs principaux: </a:t>
            </a:r>
          </a:p>
          <a:p>
            <a:pPr marL="171450" indent="-171450">
              <a:lnSpc>
                <a:spcPct val="200000"/>
              </a:lnSpc>
              <a:buFontTx/>
              <a:buChar char="-"/>
            </a:pPr>
            <a:r>
              <a:rPr lang="fr-FR"/>
              <a:t>apporter des informations utiles, pertinentes et exactes concernant les événements épidémiologiques ou menaces sur la santé détectées</a:t>
            </a:r>
          </a:p>
          <a:p>
            <a:pPr marL="171450" indent="-171450">
              <a:lnSpc>
                <a:spcPct val="200000"/>
              </a:lnSpc>
              <a:buFontTx/>
              <a:buChar char="-"/>
            </a:pPr>
            <a:r>
              <a:rPr lang="fr-FR"/>
              <a:t>améliorer la conscience et la compréhension des risques qui y sont potentiellement associés</a:t>
            </a:r>
          </a:p>
        </p:txBody>
      </p:sp>
      <p:pic>
        <p:nvPicPr>
          <p:cNvPr id="3" name="Picture 2"/>
          <p:cNvPicPr>
            <a:picLocks noChangeAspect="1"/>
          </p:cNvPicPr>
          <p:nvPr/>
        </p:nvPicPr>
        <p:blipFill rotWithShape="1">
          <a:blip r:embed="rId3"/>
          <a:srcRect r="60520" b="13412"/>
          <a:stretch/>
        </p:blipFill>
        <p:spPr>
          <a:xfrm>
            <a:off x="844971" y="1228309"/>
            <a:ext cx="2415715" cy="246378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4580" y="1584482"/>
            <a:ext cx="3372353" cy="2041642"/>
          </a:xfrm>
          <a:prstGeom prst="rect">
            <a:avLst/>
          </a:prstGeom>
        </p:spPr>
      </p:pic>
      <p:sp>
        <p:nvSpPr>
          <p:cNvPr id="5" name="Rectangle 4"/>
          <p:cNvSpPr/>
          <p:nvPr/>
        </p:nvSpPr>
        <p:spPr>
          <a:xfrm>
            <a:off x="3350695" y="2097472"/>
            <a:ext cx="3960440" cy="1015663"/>
          </a:xfrm>
          <a:prstGeom prst="rect">
            <a:avLst/>
          </a:prstGeom>
        </p:spPr>
        <p:txBody>
          <a:bodyPr wrap="square">
            <a:spAutoFit/>
          </a:bodyPr>
          <a:lstStyle/>
          <a:p>
            <a:pPr lvl="0"/>
            <a:r>
              <a:rPr lang="fr-FR" sz="2000" b="1">
                <a:solidFill>
                  <a:srgbClr val="69AE23"/>
                </a:solidFill>
                <a:latin typeface="Arial" charset="0"/>
                <a:cs typeface="Times New Roman" pitchFamily="18" charset="0"/>
              </a:rPr>
              <a:t>«Diffusion des résultats de la veille épidémiologique auprès des cibles concernées»</a:t>
            </a:r>
          </a:p>
        </p:txBody>
      </p:sp>
    </p:spTree>
    <p:extLst>
      <p:ext uri="{BB962C8B-B14F-4D97-AF65-F5344CB8AC3E}">
        <p14:creationId xmlns:p14="http://schemas.microsoft.com/office/powerpoint/2010/main" val="397310539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2964264" y="1268761"/>
            <a:ext cx="3401766" cy="3293211"/>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7" name="Oval 6"/>
          <p:cNvSpPr/>
          <p:nvPr/>
        </p:nvSpPr>
        <p:spPr bwMode="auto">
          <a:xfrm>
            <a:off x="5960984" y="1268761"/>
            <a:ext cx="3474418" cy="3222852"/>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8" name="Oval 7"/>
          <p:cNvSpPr/>
          <p:nvPr/>
        </p:nvSpPr>
        <p:spPr bwMode="auto">
          <a:xfrm>
            <a:off x="4451421" y="3420768"/>
            <a:ext cx="3474936" cy="3276462"/>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9" name="TextBox 8"/>
          <p:cNvSpPr txBox="1"/>
          <p:nvPr/>
        </p:nvSpPr>
        <p:spPr>
          <a:xfrm>
            <a:off x="3708688" y="1657812"/>
            <a:ext cx="2034739" cy="338554"/>
          </a:xfrm>
          <a:prstGeom prst="rect">
            <a:avLst/>
          </a:prstGeom>
          <a:solidFill>
            <a:srgbClr val="92D050"/>
          </a:solidFill>
        </p:spPr>
        <p:txBody>
          <a:bodyPr wrap="square" rtlCol="0">
            <a:spAutoFit/>
          </a:bodyPr>
          <a:lstStyle/>
          <a:p>
            <a:r>
              <a:rPr lang="fr-FR" sz="1600" dirty="0"/>
              <a:t>Évaluation des risques</a:t>
            </a:r>
          </a:p>
        </p:txBody>
      </p:sp>
      <p:sp>
        <p:nvSpPr>
          <p:cNvPr id="10" name="TextBox 9"/>
          <p:cNvSpPr txBox="1"/>
          <p:nvPr/>
        </p:nvSpPr>
        <p:spPr>
          <a:xfrm>
            <a:off x="6848692" y="1637858"/>
            <a:ext cx="1891455" cy="338554"/>
          </a:xfrm>
          <a:prstGeom prst="rect">
            <a:avLst/>
          </a:prstGeom>
          <a:solidFill>
            <a:srgbClr val="92D050"/>
          </a:solidFill>
        </p:spPr>
        <p:txBody>
          <a:bodyPr wrap="square" rtlCol="0">
            <a:spAutoFit/>
          </a:bodyPr>
          <a:lstStyle/>
          <a:p>
            <a:r>
              <a:rPr lang="fr-FR" sz="1600"/>
              <a:t>Gestion des risques</a:t>
            </a:r>
          </a:p>
        </p:txBody>
      </p:sp>
      <p:sp>
        <p:nvSpPr>
          <p:cNvPr id="11" name="TextBox 10"/>
          <p:cNvSpPr txBox="1"/>
          <p:nvPr/>
        </p:nvSpPr>
        <p:spPr>
          <a:xfrm>
            <a:off x="5022106" y="4317039"/>
            <a:ext cx="2554438" cy="338554"/>
          </a:xfrm>
          <a:prstGeom prst="rect">
            <a:avLst/>
          </a:prstGeom>
          <a:solidFill>
            <a:srgbClr val="92D050"/>
          </a:solidFill>
        </p:spPr>
        <p:txBody>
          <a:bodyPr wrap="square" rtlCol="0">
            <a:spAutoFit/>
          </a:bodyPr>
          <a:lstStyle/>
          <a:p>
            <a:r>
              <a:rPr lang="fr-FR" sz="1600" dirty="0"/>
              <a:t>Communication des risques</a:t>
            </a:r>
          </a:p>
        </p:txBody>
      </p:sp>
      <p:sp>
        <p:nvSpPr>
          <p:cNvPr id="12" name="TextBox 11"/>
          <p:cNvSpPr txBox="1"/>
          <p:nvPr/>
        </p:nvSpPr>
        <p:spPr>
          <a:xfrm>
            <a:off x="3362558" y="2008084"/>
            <a:ext cx="2917661" cy="1815882"/>
          </a:xfrm>
          <a:prstGeom prst="rect">
            <a:avLst/>
          </a:prstGeom>
          <a:noFill/>
        </p:spPr>
        <p:txBody>
          <a:bodyPr wrap="square" rtlCol="0">
            <a:spAutoFit/>
          </a:bodyPr>
          <a:lstStyle/>
          <a:p>
            <a:pPr marL="285750" indent="-285750">
              <a:buFont typeface="Wingdings" panose="05000000000000000000" pitchFamily="2" charset="2"/>
              <a:buChar char="§"/>
            </a:pPr>
            <a:r>
              <a:rPr lang="fr-FR" sz="1600"/>
              <a:t>Identification et description des risques</a:t>
            </a:r>
          </a:p>
          <a:p>
            <a:endParaRPr lang="en-GB" sz="1600" dirty="0"/>
          </a:p>
          <a:p>
            <a:pPr marL="285750" indent="-285750">
              <a:buFont typeface="Wingdings" panose="05000000000000000000" pitchFamily="2" charset="2"/>
              <a:buChar char="§"/>
            </a:pPr>
            <a:r>
              <a:rPr lang="fr-FR" sz="1600"/>
              <a:t>Évaluation de l'exposition</a:t>
            </a:r>
          </a:p>
          <a:p>
            <a:pPr marL="285750" indent="-285750">
              <a:buFont typeface="Wingdings" panose="05000000000000000000" pitchFamily="2" charset="2"/>
              <a:buChar char="§"/>
            </a:pPr>
            <a:endParaRPr lang="en-GB" sz="1600" dirty="0"/>
          </a:p>
          <a:p>
            <a:pPr marL="285750" indent="-285750">
              <a:buFont typeface="Wingdings" panose="05000000000000000000" pitchFamily="2" charset="2"/>
              <a:buChar char="§"/>
            </a:pPr>
            <a:r>
              <a:rPr lang="fr-FR" sz="1600"/>
              <a:t>Risque pour la population cible</a:t>
            </a:r>
          </a:p>
        </p:txBody>
      </p:sp>
      <p:sp>
        <p:nvSpPr>
          <p:cNvPr id="13" name="TextBox 12"/>
          <p:cNvSpPr txBox="1"/>
          <p:nvPr/>
        </p:nvSpPr>
        <p:spPr>
          <a:xfrm>
            <a:off x="6801143" y="2141523"/>
            <a:ext cx="2475796" cy="1569660"/>
          </a:xfrm>
          <a:prstGeom prst="rect">
            <a:avLst/>
          </a:prstGeom>
          <a:noFill/>
        </p:spPr>
        <p:txBody>
          <a:bodyPr wrap="square" rtlCol="0">
            <a:spAutoFit/>
          </a:bodyPr>
          <a:lstStyle/>
          <a:p>
            <a:pPr marL="285750" indent="-285750">
              <a:buFont typeface="Wingdings" panose="05000000000000000000" pitchFamily="2" charset="2"/>
              <a:buChar char="§"/>
            </a:pPr>
            <a:r>
              <a:rPr lang="fr-FR" sz="1600"/>
              <a:t>Définir des politiques alternatives</a:t>
            </a:r>
          </a:p>
          <a:p>
            <a:endParaRPr lang="en-GB" sz="1600" dirty="0"/>
          </a:p>
          <a:p>
            <a:pPr marL="285750" indent="-285750">
              <a:buFont typeface="Wingdings" panose="05000000000000000000" pitchFamily="2" charset="2"/>
              <a:buChar char="§"/>
            </a:pPr>
            <a:r>
              <a:rPr lang="fr-FR" sz="1600"/>
              <a:t>Choisir et mettre en place des mesures de contrôle adaptées</a:t>
            </a:r>
          </a:p>
        </p:txBody>
      </p:sp>
      <p:sp>
        <p:nvSpPr>
          <p:cNvPr id="15" name="TextBox 14"/>
          <p:cNvSpPr txBox="1"/>
          <p:nvPr/>
        </p:nvSpPr>
        <p:spPr>
          <a:xfrm>
            <a:off x="4801240" y="4821836"/>
            <a:ext cx="2914009" cy="1846659"/>
          </a:xfrm>
          <a:prstGeom prst="rect">
            <a:avLst/>
          </a:prstGeom>
          <a:noFill/>
        </p:spPr>
        <p:txBody>
          <a:bodyPr wrap="square" rtlCol="0">
            <a:spAutoFit/>
          </a:bodyPr>
          <a:lstStyle/>
          <a:p>
            <a:pPr marL="285750" indent="-285750">
              <a:buFont typeface="Wingdings" panose="05000000000000000000" pitchFamily="2" charset="2"/>
              <a:buChar char="§"/>
            </a:pPr>
            <a:r>
              <a:rPr lang="fr-FR" sz="1600" dirty="0"/>
              <a:t>Identifier les problèmes publics potentiels</a:t>
            </a:r>
          </a:p>
          <a:p>
            <a:pPr marL="285750" indent="-285750">
              <a:buFont typeface="Wingdings" panose="05000000000000000000" pitchFamily="2" charset="2"/>
              <a:buChar char="§"/>
            </a:pPr>
            <a:r>
              <a:rPr lang="fr-FR" sz="1600" dirty="0"/>
              <a:t>Faire prendre conscience des risques associés</a:t>
            </a:r>
          </a:p>
          <a:p>
            <a:pPr marL="285750" indent="-285750">
              <a:buFont typeface="Wingdings" panose="05000000000000000000" pitchFamily="2" charset="2"/>
              <a:buChar char="§"/>
            </a:pPr>
            <a:r>
              <a:rPr lang="fr-FR" sz="1600" dirty="0"/>
              <a:t>Donner des informations sur les possibilités de réaction</a:t>
            </a:r>
          </a:p>
          <a:p>
            <a:endParaRPr lang="en-GB" dirty="0"/>
          </a:p>
        </p:txBody>
      </p:sp>
      <p:sp>
        <p:nvSpPr>
          <p:cNvPr id="17" name="Left-Right Arrow 16"/>
          <p:cNvSpPr/>
          <p:nvPr/>
        </p:nvSpPr>
        <p:spPr bwMode="auto">
          <a:xfrm rot="2695218">
            <a:off x="5098604" y="3644361"/>
            <a:ext cx="863512"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19" name="Rectangle 18"/>
          <p:cNvSpPr/>
          <p:nvPr/>
        </p:nvSpPr>
        <p:spPr>
          <a:xfrm>
            <a:off x="655390" y="591022"/>
            <a:ext cx="2801986" cy="369332"/>
          </a:xfrm>
          <a:prstGeom prst="rect">
            <a:avLst/>
          </a:prstGeom>
        </p:spPr>
        <p:txBody>
          <a:bodyPr wrap="none">
            <a:spAutoFit/>
          </a:bodyPr>
          <a:lstStyle/>
          <a:p>
            <a:r>
              <a:rPr lang="fr-FR" b="1">
                <a:solidFill>
                  <a:srgbClr val="69AE23"/>
                </a:solidFill>
              </a:rPr>
              <a:t>Cadre de la communication</a:t>
            </a:r>
          </a:p>
        </p:txBody>
      </p:sp>
      <p:sp>
        <p:nvSpPr>
          <p:cNvPr id="18" name="Left-Right Arrow 17"/>
          <p:cNvSpPr/>
          <p:nvPr/>
        </p:nvSpPr>
        <p:spPr bwMode="auto">
          <a:xfrm rot="8172496">
            <a:off x="6208209" y="3598263"/>
            <a:ext cx="1001966"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16" name="Left-Right Arrow 15"/>
          <p:cNvSpPr/>
          <p:nvPr/>
        </p:nvSpPr>
        <p:spPr bwMode="auto">
          <a:xfrm rot="10800000">
            <a:off x="5621110" y="2479159"/>
            <a:ext cx="1001966"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Tree>
    <p:extLst>
      <p:ext uri="{BB962C8B-B14F-4D97-AF65-F5344CB8AC3E}">
        <p14:creationId xmlns:p14="http://schemas.microsoft.com/office/powerpoint/2010/main" val="268148891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42312" y="1964357"/>
            <a:ext cx="7110790" cy="4401205"/>
          </a:xfrm>
          <a:prstGeom prst="rect">
            <a:avLst/>
          </a:prstGeom>
          <a:noFill/>
        </p:spPr>
        <p:txBody>
          <a:bodyPr wrap="square" rtlCol="0">
            <a:spAutoFit/>
          </a:bodyPr>
          <a:lstStyle/>
          <a:p>
            <a:pPr marL="342900" indent="-342900" algn="l">
              <a:lnSpc>
                <a:spcPct val="200000"/>
              </a:lnSpc>
              <a:buFont typeface="+mj-lt"/>
              <a:buAutoNum type="arabicPeriod"/>
            </a:pPr>
            <a:r>
              <a:rPr lang="fr-FR" sz="1600"/>
              <a:t>Examiner le contexte et les informations de base</a:t>
            </a:r>
          </a:p>
          <a:p>
            <a:pPr marL="342900" indent="-342900" algn="l">
              <a:lnSpc>
                <a:spcPct val="200000"/>
              </a:lnSpc>
              <a:buFont typeface="+mj-lt"/>
              <a:buAutoNum type="arabicPeriod"/>
            </a:pPr>
            <a:r>
              <a:rPr lang="fr-FR" sz="1600"/>
              <a:t>Établir des objectifs de communication</a:t>
            </a:r>
          </a:p>
          <a:p>
            <a:pPr marL="342900" indent="-342900" algn="l">
              <a:lnSpc>
                <a:spcPct val="200000"/>
              </a:lnSpc>
              <a:buFont typeface="+mj-lt"/>
              <a:buAutoNum type="arabicPeriod"/>
            </a:pPr>
            <a:r>
              <a:rPr lang="fr-FR" sz="1600"/>
              <a:t>Identifier les publics cibles</a:t>
            </a:r>
          </a:p>
          <a:p>
            <a:pPr marL="342900" indent="-342900" algn="l">
              <a:lnSpc>
                <a:spcPct val="200000"/>
              </a:lnSpc>
              <a:buFont typeface="+mj-lt"/>
              <a:buAutoNum type="arabicPeriod"/>
            </a:pPr>
            <a:r>
              <a:rPr lang="fr-FR" sz="1600"/>
              <a:t>Définir les messages principaux</a:t>
            </a:r>
          </a:p>
          <a:p>
            <a:pPr marL="342900" indent="-342900" algn="l">
              <a:lnSpc>
                <a:spcPct val="200000"/>
              </a:lnSpc>
              <a:buFont typeface="+mj-lt"/>
              <a:buAutoNum type="arabicPeriod"/>
            </a:pPr>
            <a:r>
              <a:rPr lang="fr-FR" sz="1600"/>
              <a:t>Sélectionner les canaux de communication</a:t>
            </a:r>
          </a:p>
          <a:p>
            <a:pPr marL="342900" indent="-342900" algn="l">
              <a:lnSpc>
                <a:spcPct val="200000"/>
              </a:lnSpc>
              <a:buFont typeface="+mj-lt"/>
              <a:buAutoNum type="arabicPeriod"/>
            </a:pPr>
            <a:r>
              <a:rPr lang="fr-FR" sz="1600"/>
              <a:t>Choisir le format approprié</a:t>
            </a:r>
          </a:p>
          <a:p>
            <a:pPr marL="342900" indent="-342900" algn="l">
              <a:lnSpc>
                <a:spcPct val="200000"/>
              </a:lnSpc>
              <a:buFont typeface="+mj-lt"/>
              <a:buAutoNum type="arabicPeriod"/>
            </a:pPr>
            <a:r>
              <a:rPr lang="fr-FR" sz="1600"/>
              <a:t>Évaluer l’impact de la communication</a:t>
            </a:r>
          </a:p>
          <a:p>
            <a:pPr marL="342900" indent="-342900" algn="l">
              <a:lnSpc>
                <a:spcPct val="200000"/>
              </a:lnSpc>
              <a:buFont typeface="+mj-lt"/>
              <a:buAutoNum type="arabicPeriod"/>
            </a:pPr>
            <a:r>
              <a:rPr lang="fr-FR" sz="1600"/>
              <a:t>Analyser les retours</a:t>
            </a:r>
          </a:p>
          <a:p>
            <a:pPr>
              <a:lnSpc>
                <a:spcPct val="150000"/>
              </a:lnSpc>
            </a:pPr>
            <a:endParaRPr lang="en-GB" sz="1600" dirty="0"/>
          </a:p>
        </p:txBody>
      </p:sp>
      <p:sp>
        <p:nvSpPr>
          <p:cNvPr id="3" name="Rectangle 2"/>
          <p:cNvSpPr/>
          <p:nvPr/>
        </p:nvSpPr>
        <p:spPr>
          <a:xfrm>
            <a:off x="392619" y="645415"/>
            <a:ext cx="3309752" cy="369332"/>
          </a:xfrm>
          <a:prstGeom prst="rect">
            <a:avLst/>
          </a:prstGeom>
        </p:spPr>
        <p:txBody>
          <a:bodyPr wrap="none">
            <a:spAutoFit/>
          </a:bodyPr>
          <a:lstStyle/>
          <a:p>
            <a:r>
              <a:rPr lang="fr-FR" b="1">
                <a:solidFill>
                  <a:srgbClr val="69AE23"/>
                </a:solidFill>
              </a:rPr>
              <a:t>Définir votre plan de communication</a:t>
            </a:r>
          </a:p>
        </p:txBody>
      </p:sp>
      <p:sp>
        <p:nvSpPr>
          <p:cNvPr id="9" name="Curved Up Arrow 8"/>
          <p:cNvSpPr/>
          <p:nvPr/>
        </p:nvSpPr>
        <p:spPr bwMode="auto">
          <a:xfrm rot="16200000">
            <a:off x="6483564" y="3413121"/>
            <a:ext cx="3485310" cy="1659408"/>
          </a:xfrm>
          <a:prstGeom prst="curvedUpArrow">
            <a:avLst>
              <a:gd name="adj1" fmla="val 17570"/>
              <a:gd name="adj2" fmla="val 33361"/>
              <a:gd name="adj3" fmla="val 16468"/>
            </a:avLst>
          </a:prstGeom>
          <a:solidFill>
            <a:schemeClr val="accent1">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600" u="sng">
              <a:latin typeface="Microsoft Sans Serif" pitchFamily="34" charset="0"/>
            </a:endParaRPr>
          </a:p>
        </p:txBody>
      </p:sp>
      <p:sp>
        <p:nvSpPr>
          <p:cNvPr id="14" name="TextBox 13"/>
          <p:cNvSpPr txBox="1"/>
          <p:nvPr/>
        </p:nvSpPr>
        <p:spPr>
          <a:xfrm>
            <a:off x="9147857" y="4242825"/>
            <a:ext cx="2430270" cy="338554"/>
          </a:xfrm>
          <a:prstGeom prst="rect">
            <a:avLst/>
          </a:prstGeom>
          <a:noFill/>
        </p:spPr>
        <p:txBody>
          <a:bodyPr wrap="square" rtlCol="0">
            <a:spAutoFit/>
          </a:bodyPr>
          <a:lstStyle/>
          <a:p>
            <a:r>
              <a:rPr lang="fr-FR" sz="1600"/>
              <a:t>Réajuster si nécessaire </a:t>
            </a:r>
          </a:p>
        </p:txBody>
      </p:sp>
      <p:sp>
        <p:nvSpPr>
          <p:cNvPr id="6" name="Rectangle 5"/>
          <p:cNvSpPr/>
          <p:nvPr/>
        </p:nvSpPr>
        <p:spPr>
          <a:xfrm>
            <a:off x="479393" y="1486292"/>
            <a:ext cx="6055825" cy="338554"/>
          </a:xfrm>
          <a:prstGeom prst="rect">
            <a:avLst/>
          </a:prstGeom>
        </p:spPr>
        <p:txBody>
          <a:bodyPr wrap="none">
            <a:spAutoFit/>
          </a:bodyPr>
          <a:lstStyle/>
          <a:p>
            <a:r>
              <a:rPr lang="fr-FR" sz="1600" b="1">
                <a:solidFill>
                  <a:srgbClr val="69AE23"/>
                </a:solidFill>
              </a:rPr>
              <a:t>Développez une stratégie de communication avec vos experts en communication</a:t>
            </a:r>
          </a:p>
        </p:txBody>
      </p:sp>
      <p:pic>
        <p:nvPicPr>
          <p:cNvPr id="4" name="Picture 3"/>
          <p:cNvPicPr>
            <a:picLocks noChangeAspect="1"/>
          </p:cNvPicPr>
          <p:nvPr/>
        </p:nvPicPr>
        <p:blipFill rotWithShape="1">
          <a:blip r:embed="rId3"/>
          <a:srcRect b="7514"/>
          <a:stretch/>
        </p:blipFill>
        <p:spPr>
          <a:xfrm>
            <a:off x="479393" y="2296391"/>
            <a:ext cx="3136204" cy="3190009"/>
          </a:xfrm>
          <a:prstGeom prst="rect">
            <a:avLst/>
          </a:prstGeom>
        </p:spPr>
      </p:pic>
    </p:spTree>
    <p:extLst>
      <p:ext uri="{BB962C8B-B14F-4D97-AF65-F5344CB8AC3E}">
        <p14:creationId xmlns:p14="http://schemas.microsoft.com/office/powerpoint/2010/main" val="410035494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13009" y="3254282"/>
            <a:ext cx="4350645" cy="369332"/>
          </a:xfrm>
          <a:prstGeom prst="rect">
            <a:avLst/>
          </a:prstGeom>
          <a:noFill/>
        </p:spPr>
        <p:txBody>
          <a:bodyPr wrap="square" rtlCol="0">
            <a:spAutoFit/>
          </a:bodyPr>
          <a:lstStyle/>
          <a:p>
            <a:pPr algn="l"/>
            <a:r>
              <a:rPr lang="fr-FR"/>
              <a:t> </a:t>
            </a:r>
          </a:p>
        </p:txBody>
      </p:sp>
      <p:sp>
        <p:nvSpPr>
          <p:cNvPr id="3" name="Rectangle 2"/>
          <p:cNvSpPr/>
          <p:nvPr/>
        </p:nvSpPr>
        <p:spPr>
          <a:xfrm>
            <a:off x="399420" y="374548"/>
            <a:ext cx="2767168" cy="369332"/>
          </a:xfrm>
          <a:prstGeom prst="rect">
            <a:avLst/>
          </a:prstGeom>
        </p:spPr>
        <p:txBody>
          <a:bodyPr wrap="none">
            <a:spAutoFit/>
          </a:bodyPr>
          <a:lstStyle/>
          <a:p>
            <a:r>
              <a:rPr lang="fr-FR" b="1">
                <a:solidFill>
                  <a:srgbClr val="69AE23"/>
                </a:solidFill>
              </a:rPr>
              <a:t>Principales étapes de la communication</a:t>
            </a:r>
          </a:p>
        </p:txBody>
      </p:sp>
      <p:graphicFrame>
        <p:nvGraphicFramePr>
          <p:cNvPr id="14" name="Table 13"/>
          <p:cNvGraphicFramePr>
            <a:graphicFrameLocks noGrp="1"/>
          </p:cNvGraphicFramePr>
          <p:nvPr>
            <p:extLst>
              <p:ext uri="{D42A27DB-BD31-4B8C-83A1-F6EECF244321}">
                <p14:modId xmlns:p14="http://schemas.microsoft.com/office/powerpoint/2010/main" val="2583428959"/>
              </p:ext>
            </p:extLst>
          </p:nvPr>
        </p:nvGraphicFramePr>
        <p:xfrm>
          <a:off x="1010436" y="1538790"/>
          <a:ext cx="9856095" cy="5212080"/>
        </p:xfrm>
        <a:graphic>
          <a:graphicData uri="http://schemas.openxmlformats.org/drawingml/2006/table">
            <a:tbl>
              <a:tblPr firstRow="1" bandRow="1">
                <a:tableStyleId>{BC89EF96-8CEA-46FF-86C4-4CE0E7609802}</a:tableStyleId>
              </a:tblPr>
              <a:tblGrid>
                <a:gridCol w="4050450">
                  <a:extLst>
                    <a:ext uri="{9D8B030D-6E8A-4147-A177-3AD203B41FA5}">
                      <a16:colId xmlns:a16="http://schemas.microsoft.com/office/drawing/2014/main" val="1559260810"/>
                    </a:ext>
                  </a:extLst>
                </a:gridCol>
                <a:gridCol w="5805645">
                  <a:extLst>
                    <a:ext uri="{9D8B030D-6E8A-4147-A177-3AD203B41FA5}">
                      <a16:colId xmlns:a16="http://schemas.microsoft.com/office/drawing/2014/main" val="3226790912"/>
                    </a:ext>
                  </a:extLst>
                </a:gridCol>
              </a:tblGrid>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lang="fr-FR" sz="1400" b="0" u="none">
                          <a:latin typeface="+mn-lt"/>
                        </a:rPr>
                        <a:t>Examiner le contexte et les informations de base</a:t>
                      </a:r>
                    </a:p>
                    <a:p>
                      <a:pPr marL="342900" indent="-342900" algn="l" rtl="0">
                        <a:buFont typeface="+mj-lt"/>
                        <a:buAutoNum type="arabicPeriod"/>
                      </a:pP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u="none">
                          <a:solidFill>
                            <a:schemeClr val="tx1"/>
                          </a:solidFill>
                          <a:latin typeface="+mn-lt"/>
                          <a:ea typeface="+mn-ea"/>
                          <a:cs typeface="+mn-cs"/>
                        </a:rPr>
                        <a:t>Répondre aux «5W» de base: «</a:t>
                      </a:r>
                      <a:r>
                        <a:rPr lang="fr-FR" sz="1400" b="0" i="1" u="none">
                          <a:solidFill>
                            <a:schemeClr val="tx1"/>
                          </a:solidFill>
                          <a:latin typeface="+mn-lt"/>
                          <a:ea typeface="+mn-ea"/>
                          <a:cs typeface="+mn-cs"/>
                        </a:rPr>
                        <a:t>who</a:t>
                      </a:r>
                      <a:r>
                        <a:rPr lang="fr-FR" sz="1400" b="0" u="none">
                          <a:solidFill>
                            <a:schemeClr val="tx1"/>
                          </a:solidFill>
                          <a:latin typeface="+mn-lt"/>
                          <a:ea typeface="+mn-ea"/>
                          <a:cs typeface="+mn-cs"/>
                        </a:rPr>
                        <a:t> (qui), </a:t>
                      </a:r>
                      <a:r>
                        <a:rPr lang="fr-FR" sz="1400" b="0" i="1" u="none">
                          <a:solidFill>
                            <a:schemeClr val="tx1"/>
                          </a:solidFill>
                          <a:latin typeface="+mn-lt"/>
                          <a:ea typeface="+mn-ea"/>
                          <a:cs typeface="+mn-cs"/>
                        </a:rPr>
                        <a:t>what</a:t>
                      </a:r>
                      <a:r>
                        <a:rPr lang="fr-FR" sz="1400" b="0" u="none">
                          <a:solidFill>
                            <a:schemeClr val="tx1"/>
                          </a:solidFill>
                          <a:latin typeface="+mn-lt"/>
                          <a:ea typeface="+mn-ea"/>
                          <a:cs typeface="+mn-cs"/>
                        </a:rPr>
                        <a:t> (quoi), </a:t>
                      </a:r>
                      <a:r>
                        <a:rPr lang="fr-FR" sz="1400" b="0" i="1" u="none">
                          <a:solidFill>
                            <a:schemeClr val="tx1"/>
                          </a:solidFill>
                          <a:latin typeface="+mn-lt"/>
                          <a:ea typeface="+mn-ea"/>
                          <a:cs typeface="+mn-cs"/>
                        </a:rPr>
                        <a:t>when</a:t>
                      </a:r>
                      <a:r>
                        <a:rPr lang="fr-FR" sz="1400" b="0" u="none">
                          <a:solidFill>
                            <a:schemeClr val="tx1"/>
                          </a:solidFill>
                          <a:latin typeface="+mn-lt"/>
                          <a:ea typeface="+mn-ea"/>
                          <a:cs typeface="+mn-cs"/>
                        </a:rPr>
                        <a:t> (quand), </a:t>
                      </a:r>
                      <a:r>
                        <a:rPr lang="fr-FR" sz="1400" b="0" i="1" u="none">
                          <a:solidFill>
                            <a:schemeClr val="tx1"/>
                          </a:solidFill>
                          <a:latin typeface="+mn-lt"/>
                          <a:ea typeface="+mn-ea"/>
                          <a:cs typeface="+mn-cs"/>
                        </a:rPr>
                        <a:t>where</a:t>
                      </a:r>
                      <a:r>
                        <a:rPr lang="fr-FR" sz="1400" b="0" u="none">
                          <a:solidFill>
                            <a:schemeClr val="tx1"/>
                          </a:solidFill>
                          <a:latin typeface="+mn-lt"/>
                          <a:ea typeface="+mn-ea"/>
                          <a:cs typeface="+mn-cs"/>
                        </a:rPr>
                        <a:t> (où) et </a:t>
                      </a:r>
                      <a:r>
                        <a:rPr lang="fr-FR" sz="1400" b="0" i="1" u="none">
                          <a:solidFill>
                            <a:schemeClr val="tx1"/>
                          </a:solidFill>
                          <a:latin typeface="+mn-lt"/>
                          <a:ea typeface="+mn-ea"/>
                          <a:cs typeface="+mn-cs"/>
                        </a:rPr>
                        <a:t>why</a:t>
                      </a:r>
                      <a:r>
                        <a:rPr lang="fr-FR" sz="1400" b="0" u="none">
                          <a:solidFill>
                            <a:schemeClr val="tx1"/>
                          </a:solidFill>
                          <a:latin typeface="+mn-lt"/>
                          <a:ea typeface="+mn-ea"/>
                          <a:cs typeface="+mn-cs"/>
                        </a:rPr>
                        <a:t> (pourquoi)?»</a:t>
                      </a:r>
                    </a:p>
                    <a:p>
                      <a:endParaRPr lang="en-GB" sz="1400" dirty="0">
                        <a:latin typeface="+mn-lt"/>
                      </a:endParaRPr>
                    </a:p>
                  </a:txBody>
                  <a:tcPr/>
                </a:tc>
                <a:extLst>
                  <a:ext uri="{0D108BD9-81ED-4DB2-BD59-A6C34878D82A}">
                    <a16:rowId xmlns:a16="http://schemas.microsoft.com/office/drawing/2014/main" val="418706120"/>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2"/>
                        <a:tabLst/>
                        <a:defRPr/>
                      </a:pPr>
                      <a:r>
                        <a:rPr lang="fr-FR" sz="1400" u="none">
                          <a:latin typeface="+mn-lt"/>
                        </a:rPr>
                        <a:t>Établir des objectifs de communication</a:t>
                      </a:r>
                    </a:p>
                    <a:p>
                      <a:pPr marL="342900" indent="-342900" algn="l" rtl="0">
                        <a:buFont typeface="+mj-lt"/>
                        <a:buAutoNum type="arabicPeriod" startAt="2"/>
                      </a:pP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solidFill>
                            <a:schemeClr val="tx1"/>
                          </a:solidFill>
                          <a:latin typeface="+mn-lt"/>
                        </a:rPr>
                        <a:t>pour donner des informations sur l’</a:t>
                      </a:r>
                      <a:r>
                        <a:rPr lang="fr-FR" sz="1400" u="none">
                          <a:solidFill>
                            <a:srgbClr val="FF0000"/>
                          </a:solidFill>
                          <a:latin typeface="+mn-lt"/>
                        </a:rPr>
                        <a:t>événement </a:t>
                      </a:r>
                      <a:r>
                        <a:rPr lang="fr-FR" sz="1400" u="none">
                          <a:latin typeface="+mn-lt"/>
                        </a:rPr>
                        <a:t>de santé détecté</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solidFill>
                            <a:schemeClr val="tx1"/>
                          </a:solidFill>
                          <a:latin typeface="+mn-lt"/>
                        </a:rPr>
                        <a:t>risques épidémiologiques potentiels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solidFill>
                            <a:schemeClr val="tx1"/>
                          </a:solidFill>
                          <a:latin typeface="+mn-lt"/>
                        </a:rPr>
                        <a:t>mesures de contrôle recommandées (?), etc. </a:t>
                      </a:r>
                    </a:p>
                  </a:txBody>
                  <a:tcPr/>
                </a:tc>
                <a:extLst>
                  <a:ext uri="{0D108BD9-81ED-4DB2-BD59-A6C34878D82A}">
                    <a16:rowId xmlns:a16="http://schemas.microsoft.com/office/drawing/2014/main" val="1112145723"/>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3"/>
                        <a:tabLst/>
                        <a:defRPr/>
                      </a:pPr>
                      <a:r>
                        <a:rPr lang="fr-FR" sz="1400" u="none">
                          <a:latin typeface="+mn-lt"/>
                        </a:rPr>
                        <a:t>Identifier les publics cibles</a:t>
                      </a:r>
                    </a:p>
                    <a:p>
                      <a:pPr marL="342900" indent="-342900" algn="l" rtl="0">
                        <a:buFont typeface="+mj-lt"/>
                        <a:buAutoNum type="arabicPeriod" startAt="3"/>
                      </a:pP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latin typeface="+mn-lt"/>
                        </a:rPr>
                        <a:t>Professionnels de la santé publique et décideurs politiques, acteurs, réseaux internationaux de santé publique, grand public</a:t>
                      </a:r>
                    </a:p>
                    <a:p>
                      <a:endParaRPr lang="en-GB" sz="1400" dirty="0">
                        <a:latin typeface="+mn-lt"/>
                      </a:endParaRPr>
                    </a:p>
                  </a:txBody>
                  <a:tcPr/>
                </a:tc>
                <a:extLst>
                  <a:ext uri="{0D108BD9-81ED-4DB2-BD59-A6C34878D82A}">
                    <a16:rowId xmlns:a16="http://schemas.microsoft.com/office/drawing/2014/main" val="26671584"/>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4"/>
                        <a:tabLst/>
                        <a:defRPr/>
                      </a:pPr>
                      <a:r>
                        <a:rPr lang="fr-FR" sz="1400" u="none">
                          <a:latin typeface="+mn-lt"/>
                        </a:rPr>
                        <a:t>Définir les messages principaux</a:t>
                      </a:r>
                    </a:p>
                    <a:p>
                      <a:pPr marL="342900" indent="-342900" algn="l" rtl="0">
                        <a:buFont typeface="+mj-lt"/>
                        <a:buAutoNum type="arabicPeriod" startAt="4"/>
                      </a:pPr>
                      <a:endParaRPr lang="en-GB" sz="1400" dirty="0">
                        <a:latin typeface="+mn-lt"/>
                      </a:endParaRPr>
                    </a:p>
                  </a:txBody>
                  <a:tcPr/>
                </a:tc>
                <a:tc>
                  <a:txBody>
                    <a:bodyPr/>
                    <a:lstStyle/>
                    <a:p>
                      <a:pPr algn="l"/>
                      <a:r>
                        <a:rPr lang="fr-FR" sz="1400" u="none">
                          <a:latin typeface="+mn-lt"/>
                        </a:rPr>
                        <a:t>Quelle quantité de détails est nécessaire?</a:t>
                      </a:r>
                    </a:p>
                    <a:p>
                      <a:pPr algn="l"/>
                      <a:r>
                        <a:rPr lang="fr-FR" sz="1400" u="none">
                          <a:latin typeface="+mn-lt"/>
                        </a:rPr>
                        <a:t>Quel est le message le plus important à transmettre? </a:t>
                      </a:r>
                    </a:p>
                    <a:p>
                      <a:pPr algn="l"/>
                      <a:r>
                        <a:rPr lang="fr-FR" sz="1400" u="none">
                          <a:latin typeface="+mn-lt"/>
                          <a:cs typeface="Times New Roman" pitchFamily="18" charset="0"/>
                        </a:rPr>
                        <a:t>Les mesures de santé publique ont-elles déjà été appliquées au niveau local?</a:t>
                      </a:r>
                    </a:p>
                  </a:txBody>
                  <a:tcPr/>
                </a:tc>
                <a:extLst>
                  <a:ext uri="{0D108BD9-81ED-4DB2-BD59-A6C34878D82A}">
                    <a16:rowId xmlns:a16="http://schemas.microsoft.com/office/drawing/2014/main" val="423385417"/>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5"/>
                        <a:tabLst/>
                        <a:defRPr/>
                      </a:pPr>
                      <a:r>
                        <a:rPr lang="fr-FR" sz="1400" u="none">
                          <a:latin typeface="+mn-lt"/>
                        </a:rPr>
                        <a:t>Sélectionner les canaux de communication</a:t>
                      </a:r>
                    </a:p>
                    <a:p>
                      <a:pPr marL="342900" indent="-342900" algn="l" rtl="0">
                        <a:buFont typeface="+mj-lt"/>
                        <a:buAutoNum type="arabicPeriod" startAt="5"/>
                      </a:pP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latin typeface="+mn-lt"/>
                        </a:rPr>
                        <a:t>Réseaux professionnels, médias, presse, site Internet, réseaux sociaux? </a:t>
                      </a:r>
                    </a:p>
                    <a:p>
                      <a:endParaRPr lang="en-GB" sz="1400" dirty="0">
                        <a:latin typeface="+mn-lt"/>
                      </a:endParaRPr>
                    </a:p>
                  </a:txBody>
                  <a:tcPr/>
                </a:tc>
                <a:extLst>
                  <a:ext uri="{0D108BD9-81ED-4DB2-BD59-A6C34878D82A}">
                    <a16:rowId xmlns:a16="http://schemas.microsoft.com/office/drawing/2014/main" val="169592705"/>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6"/>
                        <a:tabLst/>
                        <a:defRPr/>
                      </a:pPr>
                      <a:r>
                        <a:rPr lang="fr-FR" sz="1400" u="none">
                          <a:latin typeface="+mn-lt"/>
                        </a:rPr>
                        <a:t>Choisir le type de message/ format approprié</a:t>
                      </a:r>
                    </a:p>
                    <a:p>
                      <a:pPr marL="342900" indent="-342900" algn="l" rtl="0">
                        <a:buFont typeface="+mj-lt"/>
                        <a:buAutoNum type="arabicPeriod" startAt="6"/>
                      </a:pP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latin typeface="+mn-lt"/>
                        </a:rPr>
                        <a:t>Rapports, documents, tweets, infographies, lignes de conduite...</a:t>
                      </a:r>
                    </a:p>
                    <a:p>
                      <a:endParaRPr lang="en-GB" sz="1400" dirty="0">
                        <a:latin typeface="+mn-lt"/>
                      </a:endParaRPr>
                    </a:p>
                  </a:txBody>
                  <a:tcPr/>
                </a:tc>
                <a:extLst>
                  <a:ext uri="{0D108BD9-81ED-4DB2-BD59-A6C34878D82A}">
                    <a16:rowId xmlns:a16="http://schemas.microsoft.com/office/drawing/2014/main" val="3998605028"/>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mj-lt"/>
                        <a:buAutoNum type="arabicPeriod" startAt="7"/>
                        <a:tabLst/>
                        <a:defRPr/>
                      </a:pPr>
                      <a:r>
                        <a:rPr lang="fr-FR" sz="1400" u="none">
                          <a:latin typeface="+mn-lt"/>
                        </a:rPr>
                        <a:t>Évaluer l’impact de la communication</a:t>
                      </a:r>
                    </a:p>
                    <a:p>
                      <a:pPr marL="342900" indent="-342900" algn="l" rtl="0">
                        <a:buFont typeface="+mj-lt"/>
                        <a:buAutoNum type="arabicPeriod" startAt="7"/>
                      </a:pPr>
                      <a:endParaRPr lang="en-GB" sz="1400" dirty="0">
                        <a:latin typeface="+mn-lt"/>
                      </a:endParaRPr>
                    </a:p>
                  </a:txBody>
                  <a:tcPr/>
                </a:tc>
                <a:tc>
                  <a:txBody>
                    <a:bodyPr/>
                    <a:lstStyle/>
                    <a:p>
                      <a:pPr algn="l"/>
                      <a:r>
                        <a:rPr lang="fr-FR" sz="1400" u="none">
                          <a:latin typeface="+mn-lt"/>
                        </a:rPr>
                        <a:t>Analyser l’intérêt de la presse, le nombre de vues sur Internet</a:t>
                      </a:r>
                    </a:p>
                    <a:p>
                      <a:pPr algn="l"/>
                      <a:r>
                        <a:rPr lang="fr-FR" sz="1400" u="none">
                          <a:latin typeface="+mn-lt"/>
                          <a:cs typeface="Times New Roman" pitchFamily="18" charset="0"/>
                        </a:rPr>
                        <a:t>Évaluer la qualité des informations vis-à-vis de la rapidité de la diffusion, etc.</a:t>
                      </a:r>
                    </a:p>
                  </a:txBody>
                  <a:tcPr/>
                </a:tc>
                <a:extLst>
                  <a:ext uri="{0D108BD9-81ED-4DB2-BD59-A6C34878D82A}">
                    <a16:rowId xmlns:a16="http://schemas.microsoft.com/office/drawing/2014/main" val="728969509"/>
                  </a:ext>
                </a:extLst>
              </a:tr>
              <a:tr h="370840">
                <a:tc>
                  <a:txBody>
                    <a:bodyPr/>
                    <a:lstStyle/>
                    <a:p>
                      <a:pPr marL="342900" indent="-342900">
                        <a:buFont typeface="+mj-lt"/>
                        <a:buAutoNum type="arabicPeriod" startAt="8"/>
                      </a:pPr>
                      <a:r>
                        <a:rPr lang="fr-FR" sz="1400">
                          <a:solidFill>
                            <a:schemeClr val="tx1"/>
                          </a:solidFill>
                          <a:latin typeface="+mn-lt"/>
                          <a:ea typeface="+mn-ea"/>
                          <a:cs typeface="+mn-cs"/>
                        </a:rPr>
                        <a:t>Analyser les retours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u="none">
                          <a:latin typeface="+mn-lt"/>
                        </a:rPr>
                        <a:t>S’appuyer sur les retours pour réajuster ou remodeler certains objectifs ou messages</a:t>
                      </a:r>
                    </a:p>
                    <a:p>
                      <a:endParaRPr lang="en-GB" sz="1400" dirty="0">
                        <a:latin typeface="+mn-lt"/>
                      </a:endParaRPr>
                    </a:p>
                  </a:txBody>
                  <a:tcPr/>
                </a:tc>
                <a:extLst>
                  <a:ext uri="{0D108BD9-81ED-4DB2-BD59-A6C34878D82A}">
                    <a16:rowId xmlns:a16="http://schemas.microsoft.com/office/drawing/2014/main" val="1686276718"/>
                  </a:ext>
                </a:extLst>
              </a:tr>
            </a:tbl>
          </a:graphicData>
        </a:graphic>
      </p:graphicFrame>
    </p:spTree>
    <p:extLst>
      <p:ext uri="{BB962C8B-B14F-4D97-AF65-F5344CB8AC3E}">
        <p14:creationId xmlns:p14="http://schemas.microsoft.com/office/powerpoint/2010/main" val="287257450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790" y="1406737"/>
            <a:ext cx="3406592" cy="2272955"/>
          </a:xfrm>
          <a:prstGeom prst="rect">
            <a:avLst/>
          </a:prstGeom>
        </p:spPr>
      </p:pic>
      <p:sp>
        <p:nvSpPr>
          <p:cNvPr id="2" name="Title 1"/>
          <p:cNvSpPr>
            <a:spLocks noGrp="1"/>
          </p:cNvSpPr>
          <p:nvPr>
            <p:ph type="title"/>
          </p:nvPr>
        </p:nvSpPr>
        <p:spPr>
          <a:xfrm>
            <a:off x="809037" y="210902"/>
            <a:ext cx="9173163" cy="951722"/>
          </a:xfrm>
        </p:spPr>
        <p:txBody>
          <a:bodyPr>
            <a:normAutofit/>
          </a:bodyPr>
          <a:lstStyle/>
          <a:p>
            <a:r>
              <a:rPr lang="fr-FR" sz="1800" b="1">
                <a:solidFill>
                  <a:srgbClr val="69AE23"/>
                </a:solidFill>
                <a:latin typeface="+mn-lt"/>
                <a:ea typeface="+mn-ea"/>
                <a:cs typeface="+mn-cs"/>
              </a:rPr>
              <a:t>Définir les publics cibles</a:t>
            </a:r>
          </a:p>
        </p:txBody>
      </p:sp>
      <p:sp>
        <p:nvSpPr>
          <p:cNvPr id="4" name="Slide Number Placeholder 3"/>
          <p:cNvSpPr>
            <a:spLocks noGrp="1"/>
          </p:cNvSpPr>
          <p:nvPr>
            <p:ph type="sldNum" sz="quarter" idx="12"/>
          </p:nvPr>
        </p:nvSpPr>
        <p:spPr/>
        <p:txBody>
          <a:bodyPr/>
          <a:lstStyle/>
          <a:p>
            <a:fld id="{0580567E-5E8F-47A5-90DF-8BFEB1A71525}" type="slidenum">
              <a:rPr lang="en-GB" smtClean="0"/>
              <a:pPr/>
              <a:t>8</a:t>
            </a:fld>
            <a:endParaRPr lang="en-GB"/>
          </a:p>
        </p:txBody>
      </p:sp>
      <p:sp>
        <p:nvSpPr>
          <p:cNvPr id="7" name="Content Placeholder 16"/>
          <p:cNvSpPr txBox="1">
            <a:spLocks/>
          </p:cNvSpPr>
          <p:nvPr/>
        </p:nvSpPr>
        <p:spPr>
          <a:xfrm>
            <a:off x="5670442" y="1162624"/>
            <a:ext cx="5988158" cy="3442714"/>
          </a:xfrm>
          <a:prstGeom prst="rect">
            <a:avLst/>
          </a:prstGeom>
        </p:spPr>
        <p:txBody>
          <a:bodyPr vert="horz" lIns="81010" tIns="40505" rIns="81010" bIns="40505"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Professionnels de la santé publique </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Institutions de santé publique</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Décideurs politiques</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Organisations internationales</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Grand public</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Organisations non gouvernementales </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Réseaux internationaux de santé publique</a:t>
            </a:r>
          </a:p>
          <a:p>
            <a:pPr marL="342900" indent="-342900">
              <a:lnSpc>
                <a:spcPct val="150000"/>
              </a:lnSpc>
              <a:buFont typeface="Wingdings" panose="05000000000000000000" pitchFamily="2" charset="2"/>
              <a:buChar char="ü"/>
            </a:pPr>
            <a:r>
              <a:rPr lang="fr-FR" sz="2126" dirty="0">
                <a:latin typeface="Segoe UI" panose="020B0502040204020203" pitchFamily="34" charset="0"/>
                <a:cs typeface="Segoe UI" panose="020B0502040204020203" pitchFamily="34" charset="0"/>
              </a:rPr>
              <a:t>Institutions universitaires et de recherche</a:t>
            </a:r>
          </a:p>
        </p:txBody>
      </p:sp>
      <p:pic>
        <p:nvPicPr>
          <p:cNvPr id="3" name="Picture 2"/>
          <p:cNvPicPr>
            <a:picLocks noChangeAspect="1"/>
          </p:cNvPicPr>
          <p:nvPr/>
        </p:nvPicPr>
        <p:blipFill>
          <a:blip r:embed="rId4"/>
          <a:stretch>
            <a:fillRect/>
          </a:stretch>
        </p:blipFill>
        <p:spPr>
          <a:xfrm>
            <a:off x="960790" y="3923805"/>
            <a:ext cx="3273903" cy="2247033"/>
          </a:xfrm>
          <a:prstGeom prst="rect">
            <a:avLst/>
          </a:prstGeom>
        </p:spPr>
      </p:pic>
    </p:spTree>
    <p:extLst>
      <p:ext uri="{BB962C8B-B14F-4D97-AF65-F5344CB8AC3E}">
        <p14:creationId xmlns:p14="http://schemas.microsoft.com/office/powerpoint/2010/main" val="1665659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39184" y="652700"/>
            <a:ext cx="2732030" cy="369332"/>
          </a:xfrm>
          <a:prstGeom prst="rect">
            <a:avLst/>
          </a:prstGeom>
        </p:spPr>
        <p:txBody>
          <a:bodyPr wrap="none">
            <a:spAutoFit/>
          </a:bodyPr>
          <a:lstStyle/>
          <a:p>
            <a:pPr algn="l"/>
            <a:r>
              <a:rPr lang="fr-FR" b="1">
                <a:solidFill>
                  <a:srgbClr val="69AE23"/>
                </a:solidFill>
              </a:rPr>
              <a:t>Règles de base de la communication</a:t>
            </a:r>
          </a:p>
        </p:txBody>
      </p:sp>
      <p:pic>
        <p:nvPicPr>
          <p:cNvPr id="1026" name="Picture 2" descr="Image result for ideas"/>
          <p:cNvPicPr>
            <a:picLocks noChangeAspect="1" noChangeArrowheads="1"/>
          </p:cNvPicPr>
          <p:nvPr/>
        </p:nvPicPr>
        <p:blipFill rotWithShape="1">
          <a:blip r:embed="rId3">
            <a:extLst>
              <a:ext uri="{28A0092B-C50C-407E-A947-70E740481C1C}">
                <a14:useLocalDpi xmlns:a14="http://schemas.microsoft.com/office/drawing/2010/main" val="0"/>
              </a:ext>
            </a:extLst>
          </a:blip>
          <a:srcRect l="28612" r="27187"/>
          <a:stretch/>
        </p:blipFill>
        <p:spPr bwMode="auto">
          <a:xfrm>
            <a:off x="830415" y="2168860"/>
            <a:ext cx="261029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90308" y="1289990"/>
            <a:ext cx="7454042" cy="5062283"/>
          </a:xfrm>
          <a:prstGeom prst="rect">
            <a:avLst/>
          </a:prstGeom>
          <a:noFill/>
        </p:spPr>
        <p:txBody>
          <a:bodyPr wrap="square" rtlCol="0">
            <a:spAutoFit/>
          </a:bodyPr>
          <a:lstStyle/>
          <a:p>
            <a:pPr marL="285750" indent="-285750">
              <a:lnSpc>
                <a:spcPct val="200000"/>
              </a:lnSpc>
              <a:buFont typeface="Wingdings" panose="05000000000000000000" pitchFamily="2" charset="2"/>
              <a:buChar char="ü"/>
            </a:pPr>
            <a:r>
              <a:rPr lang="fr-FR" sz="1600" dirty="0"/>
              <a:t>Équilibre: Risque vs panique</a:t>
            </a:r>
          </a:p>
          <a:p>
            <a:pPr marL="285750" indent="-285750">
              <a:lnSpc>
                <a:spcPct val="200000"/>
              </a:lnSpc>
              <a:buFont typeface="Wingdings" panose="05000000000000000000" pitchFamily="2" charset="2"/>
              <a:buChar char="ü"/>
            </a:pPr>
            <a:r>
              <a:rPr lang="fr-FR" sz="1600" dirty="0"/>
              <a:t>Documents réutilisables</a:t>
            </a:r>
          </a:p>
          <a:p>
            <a:pPr marL="285750" indent="-285750">
              <a:lnSpc>
                <a:spcPct val="200000"/>
              </a:lnSpc>
              <a:buFont typeface="Wingdings" panose="05000000000000000000" pitchFamily="2" charset="2"/>
              <a:buChar char="ü"/>
            </a:pPr>
            <a:r>
              <a:rPr lang="fr-FR" sz="1600" dirty="0"/>
              <a:t>Graphiques, tableaux, cartes et illustrations</a:t>
            </a:r>
          </a:p>
          <a:p>
            <a:pPr marL="285750" indent="-285750">
              <a:lnSpc>
                <a:spcPct val="200000"/>
              </a:lnSpc>
              <a:buFont typeface="Wingdings" panose="05000000000000000000" pitchFamily="2" charset="2"/>
              <a:buChar char="ü"/>
            </a:pPr>
            <a:r>
              <a:rPr lang="fr-FR" sz="1600" dirty="0"/>
              <a:t>5W: «</a:t>
            </a:r>
            <a:r>
              <a:rPr lang="fr-FR" sz="1600" i="1" dirty="0" err="1"/>
              <a:t>who</a:t>
            </a:r>
            <a:r>
              <a:rPr lang="fr-FR" sz="1600" dirty="0"/>
              <a:t> (qui), </a:t>
            </a:r>
            <a:r>
              <a:rPr lang="fr-FR" sz="1600" i="1" dirty="0" err="1"/>
              <a:t>what</a:t>
            </a:r>
            <a:r>
              <a:rPr lang="fr-FR" sz="1600" dirty="0"/>
              <a:t> (quoi), </a:t>
            </a:r>
            <a:r>
              <a:rPr lang="fr-FR" sz="1600" i="1" dirty="0" err="1"/>
              <a:t>when</a:t>
            </a:r>
            <a:r>
              <a:rPr lang="fr-FR" sz="1600" dirty="0"/>
              <a:t> (quand), </a:t>
            </a:r>
            <a:r>
              <a:rPr lang="fr-FR" sz="1600" i="1" dirty="0" err="1"/>
              <a:t>where</a:t>
            </a:r>
            <a:r>
              <a:rPr lang="fr-FR" sz="1600" dirty="0"/>
              <a:t> (où) et </a:t>
            </a:r>
            <a:r>
              <a:rPr lang="fr-FR" sz="1600" i="1" dirty="0" err="1"/>
              <a:t>why</a:t>
            </a:r>
            <a:r>
              <a:rPr lang="fr-FR" sz="1600" dirty="0"/>
              <a:t> (pourquoi)»</a:t>
            </a:r>
          </a:p>
          <a:p>
            <a:pPr marL="285750" indent="-285750">
              <a:lnSpc>
                <a:spcPct val="200000"/>
              </a:lnSpc>
              <a:buFont typeface="Wingdings" panose="05000000000000000000" pitchFamily="2" charset="2"/>
              <a:buChar char="ü"/>
            </a:pPr>
            <a:r>
              <a:rPr lang="fr-FR" sz="1600" dirty="0"/>
              <a:t>Style et règles d’édition uniformes</a:t>
            </a:r>
          </a:p>
          <a:p>
            <a:pPr marL="285750" indent="-285750">
              <a:lnSpc>
                <a:spcPct val="200000"/>
              </a:lnSpc>
              <a:buFont typeface="Wingdings" panose="05000000000000000000" pitchFamily="2" charset="2"/>
              <a:buChar char="ü"/>
            </a:pPr>
            <a:r>
              <a:rPr lang="fr-FR" sz="1600" dirty="0"/>
              <a:t>Langage simple, clair et compréhensible</a:t>
            </a:r>
          </a:p>
          <a:p>
            <a:pPr marL="285750" indent="-285750">
              <a:lnSpc>
                <a:spcPct val="200000"/>
              </a:lnSpc>
              <a:buFont typeface="Wingdings" panose="05000000000000000000" pitchFamily="2" charset="2"/>
              <a:buChar char="ü"/>
            </a:pPr>
            <a:r>
              <a:rPr lang="fr-FR" sz="1600" dirty="0"/>
              <a:t>Pas d’informations incohérentes </a:t>
            </a:r>
          </a:p>
          <a:p>
            <a:pPr marL="285750" indent="-285750">
              <a:lnSpc>
                <a:spcPct val="200000"/>
              </a:lnSpc>
              <a:buFont typeface="Wingdings" panose="05000000000000000000" pitchFamily="2" charset="2"/>
              <a:buChar char="ü"/>
            </a:pPr>
            <a:r>
              <a:rPr lang="fr-FR" sz="1600" dirty="0"/>
              <a:t>Références et fiches d'informations à jour</a:t>
            </a:r>
          </a:p>
          <a:p>
            <a:pPr marL="285750" indent="-285750">
              <a:lnSpc>
                <a:spcPct val="200000"/>
              </a:lnSpc>
              <a:buFont typeface="Wingdings" panose="05000000000000000000" pitchFamily="2" charset="2"/>
              <a:buChar char="ü"/>
            </a:pPr>
            <a:r>
              <a:rPr lang="fr-FR" sz="1600" dirty="0"/>
              <a:t>Coordonnées ou e-mail du point de contact</a:t>
            </a:r>
          </a:p>
          <a:p>
            <a:pPr marL="285750" indent="-285750">
              <a:lnSpc>
                <a:spcPct val="200000"/>
              </a:lnSpc>
              <a:buFont typeface="Wingdings" panose="05000000000000000000" pitchFamily="2" charset="2"/>
              <a:buChar char="ü"/>
            </a:pPr>
            <a:r>
              <a:rPr lang="fr-FR" sz="1600" dirty="0"/>
              <a:t>Erratum </a:t>
            </a:r>
          </a:p>
        </p:txBody>
      </p:sp>
      <p:sp>
        <p:nvSpPr>
          <p:cNvPr id="5" name="Rectangle 4"/>
          <p:cNvSpPr/>
          <p:nvPr/>
        </p:nvSpPr>
        <p:spPr>
          <a:xfrm>
            <a:off x="769545" y="1410780"/>
            <a:ext cx="3720762" cy="369332"/>
          </a:xfrm>
          <a:prstGeom prst="rect">
            <a:avLst/>
          </a:prstGeom>
        </p:spPr>
        <p:txBody>
          <a:bodyPr wrap="none">
            <a:spAutoFit/>
          </a:bodyPr>
          <a:lstStyle/>
          <a:p>
            <a:pPr algn="l"/>
            <a:r>
              <a:rPr lang="fr-FR" b="1">
                <a:solidFill>
                  <a:srgbClr val="69AE23"/>
                </a:solidFill>
              </a:rPr>
              <a:t>Aspects à ne pas négliger</a:t>
            </a:r>
          </a:p>
        </p:txBody>
      </p:sp>
    </p:spTree>
    <p:extLst>
      <p:ext uri="{BB962C8B-B14F-4D97-AF65-F5344CB8AC3E}">
        <p14:creationId xmlns:p14="http://schemas.microsoft.com/office/powerpoint/2010/main" val="83844948"/>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3.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168258F-718E-4737-9173-02340C883020}">
  <ds:schemaRefs>
    <ds:schemaRef ds:uri="http://schemas.microsoft.com/sharepoint/events"/>
  </ds:schemaRefs>
</ds:datastoreItem>
</file>

<file path=customXml/itemProps2.xml><?xml version="1.0" encoding="utf-8"?>
<ds:datastoreItem xmlns:ds="http://schemas.openxmlformats.org/officeDocument/2006/customXml" ds:itemID="{49DDFD6F-2B41-435D-8D9B-7524067112DE}">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d23a570b-d7a9-49ca-a34c-8afb8206b4bf"/>
    <ds:schemaRef ds:uri="5c728178-6efc-4233-8faf-5837ddb4420c"/>
    <ds:schemaRef ds:uri="376727eb-354b-45e4-998d-f84ea079474e"/>
    <ds:schemaRef ds:uri="http://purl.org/dc/terms/"/>
    <ds:schemaRef ds:uri="32fd28f3-eb5c-4ffb-b88d-54039670de2a"/>
    <ds:schemaRef ds:uri="http://www.w3.org/XML/1998/namespace"/>
    <ds:schemaRef ds:uri="http://purl.org/dc/dcmitype/"/>
    <ds:schemaRef ds:uri="f21cd5e7-4e59-4426-9a65-65a4b49b5ea4"/>
  </ds:schemaRefs>
</ds:datastoreItem>
</file>

<file path=customXml/itemProps3.xml><?xml version="1.0" encoding="utf-8"?>
<ds:datastoreItem xmlns:ds="http://schemas.openxmlformats.org/officeDocument/2006/customXml" ds:itemID="{C9BACA49-CC61-492B-8855-0A8BE0474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ap:Properties xmlns:vt="http://schemas.openxmlformats.org/officeDocument/2006/docPropsVTypes" xmlns:ap="http://schemas.openxmlformats.org/officeDocument/2006/extended-properties">
  <ap:TotalTime>540</ap:TotalTime>
  <ap:Words>1988</ap:Words>
  <ap:Application>Microsoft Office PowerPoint</ap:Application>
  <ap:PresentationFormat>Widescreen</ap:PresentationFormat>
  <ap:Paragraphs>278</ap:Paragraphs>
  <ap:Slides>14</ap:Slides>
  <ap:Notes>14</ap:Notes>
  <ap:HiddenSlides>0</ap:HiddenSlides>
  <ap:MMClips>0</ap:MMClips>
  <ap:ScaleCrop>false</ap:ScaleCrop>
  <ap:HeadingPairs>
    <vt:vector baseType="variant" size="6">
      <vt:variant>
        <vt:lpstr>Fonts Used</vt:lpstr>
      </vt:variant>
      <vt:variant>
        <vt:i4>10</vt:i4>
      </vt:variant>
      <vt:variant>
        <vt:lpstr>Theme</vt:lpstr>
      </vt:variant>
      <vt:variant>
        <vt:i4>2</vt:i4>
      </vt:variant>
      <vt:variant>
        <vt:lpstr>Slide Titles</vt:lpstr>
      </vt:variant>
      <vt:variant>
        <vt:i4>14</vt:i4>
      </vt:variant>
    </vt:vector>
  </ap:HeadingPairs>
  <ap:TitlesOfParts>
    <vt:vector baseType="lpstr" size="26">
      <vt:lpstr>AdobeCorpID MyriadRg</vt:lpstr>
      <vt:lpstr>Arial</vt:lpstr>
      <vt:lpstr>Calibri</vt:lpstr>
      <vt:lpstr>Calibri Light</vt:lpstr>
      <vt:lpstr>MetaPro-Black</vt:lpstr>
      <vt:lpstr>Microsoft Sans Serif</vt:lpstr>
      <vt:lpstr>Segoe UI</vt:lpstr>
      <vt:lpstr>Tahoma</vt:lpstr>
      <vt:lpstr>Times New Roman</vt:lpstr>
      <vt:lpstr>Wingdings</vt:lpstr>
      <vt:lpstr>Office Theme</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Définir les publics cibles</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Not specified</dc:subject>
  <dc:creator>CDT</dc:creator>
  <cp:lastModifiedBy>CDT</cp:lastModifiedBy>
  <cp:revision>97</cp:revision>
  <dcterms:created xsi:type="dcterms:W3CDTF">2020-06-16T12:44:54Z</dcterms:created>
  <dcterms:modified xsi:type="dcterms:W3CDTF">2021-03-22T12:51:11Z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ECDC_DMS_Author">
    <vt:lpwstr>163</vt:lpwstr>
  </property>
  <property fmtid="{D5CDD505-2E9C-101B-9397-08002B2CF9AE}" pid="4" name="ECDC_DMS_Organization">
    <vt:lpwstr>2460;#Epidemic Intelligence|29837427-f0ad-442f-ab28-de7f9bed3d73</vt:lpwstr>
  </property>
  <property fmtid="{D5CDD505-2E9C-101B-9397-08002B2CF9AE}" pid="5" name="ECDC_DMS_Group">
    <vt:lpwstr>Epidemic Intelligence</vt:lpwstr>
  </property>
  <property fmtid="{D5CDD505-2E9C-101B-9397-08002B2CF9AE}" pid="6" name="ECDC_DMS_Organization0">
    <vt:lpwstr>Epidemic Intelligence|29837427-f0ad-442f-ab28-de7f9bed3d73</vt:lpwstr>
  </property>
  <property fmtid="{D5CDD505-2E9C-101B-9397-08002B2CF9AE}" pid="7" name="ECDC_DMS_Section">
    <vt:lpwstr>Surveillance</vt:lpwstr>
  </property>
  <property fmtid="{D5CDD505-2E9C-101B-9397-08002B2CF9AE}" pid="8" name="edrm_document_type">
    <vt:lpwstr>2364;#Not specified|581b895d-77e9-46ec-8c5e-850161f4a515</vt:lpwstr>
  </property>
  <property fmtid="{D5CDD505-2E9C-101B-9397-08002B2CF9AE}" pid="9" name="edrm_function">
    <vt:lpwstr>2365;#Not specified|92bcb685-885a-40ff-9744-3825164b3c86</vt:lpwstr>
  </property>
  <property fmtid="{D5CDD505-2E9C-101B-9397-08002B2CF9AE}" pid="10" name="TaxKeyword">
    <vt:lpwstr/>
  </property>
  <property fmtid="{D5CDD505-2E9C-101B-9397-08002B2CF9AE}" pid="11" name="edrm_status">
    <vt:lpwstr>2363;#Draft|210dfa89-0dc2-4261-944c-0ccc26c12bbd</vt:lpwstr>
  </property>
  <property fmtid="{D5CDD505-2E9C-101B-9397-08002B2CF9AE}" pid="12" name="edrm_disease">
    <vt:lpwstr>2366;#Not specified|bad72cf5-edc4-4bad-9035-f5ac84acbef6</vt:lpwstr>
  </property>
  <property fmtid="{D5CDD505-2E9C-101B-9397-08002B2CF9AE}" pid="13" name="edrm_security">
    <vt:lpwstr>2367;#Restricted:Internal|caa52167-d17e-46dd-9322-12d83d57eefa</vt:lpwstr>
  </property>
  <property fmtid="{D5CDD505-2E9C-101B-9397-08002B2CF9AE}" pid="14" name="edrm_language">
    <vt:lpwstr>2379;#English|f0d96333-3b15-448d-bec3-c97f3b65cb2d</vt:lpwstr>
  </property>
  <property fmtid="{D5CDD505-2E9C-101B-9397-08002B2CF9AE}" pid="15" name="edrm_entity">
    <vt:lpwstr>2380;#Surveillance and Response Support Unit|be4aac37-b6fa-4b86-b0a4-9a97852a8676</vt:lpwstr>
  </property>
  <property fmtid="{D5CDD505-2E9C-101B-9397-08002B2CF9AE}" pid="16" name="edrm_institution">
    <vt:lpwstr>2454;#Not specified|32b61ae9-a8e3-4f59-a483-92e9ff78eddd</vt:lpwstr>
  </property>
  <property fmtid="{D5CDD505-2E9C-101B-9397-08002B2CF9AE}" pid="17" name="edrm_spatial">
    <vt:lpwstr/>
  </property>
  <property fmtid="{D5CDD505-2E9C-101B-9397-08002B2CF9AE}" pid="18" name="_dlc_DocIdItemGuid">
    <vt:lpwstr>6bcb2f27-1cd8-47d4-a90d-ff2f5ec4a156</vt:lpwstr>
  </property>
  <property fmtid="{D5CDD505-2E9C-101B-9397-08002B2CF9AE}" pid="19" name="ECDC_DMS_Document_Type_Product_Documentation">
    <vt:lpwstr>9559;#Non-Classified Project or Product Document|70fa46e0-bdd2-4182-98f7-a57178742ef5</vt:lpwstr>
  </property>
  <property fmtid="{D5CDD505-2E9C-101B-9397-08002B2CF9AE}" pid="20" name="DMS Product">
    <vt:lpwstr/>
  </property>
  <property fmtid="{D5CDD505-2E9C-101B-9397-08002B2CF9AE}" pid="21" name="ECDC_DMS_EDRM_Meeting_Code">
    <vt:lpwstr/>
  </property>
  <property fmtid="{D5CDD505-2E9C-101B-9397-08002B2CF9AE}" pid="22" name="ECDC_DMS_ITPROD_PORTFOLIO">
    <vt:lpwstr>8503;#DIR|d280b436-bc76-4c87-a7ad-b215a1406941</vt:lpwstr>
  </property>
  <property fmtid="{D5CDD505-2E9C-101B-9397-08002B2CF9AE}" pid="23" name="ECDC_DMS_ITPROD_YEAR">
    <vt:lpwstr/>
  </property>
  <property fmtid="{D5CDD505-2E9C-101B-9397-08002B2CF9AE}" pid="24" name="ECDC_DMS_Project">
    <vt:lpwstr>11776;#EU Health Security Initiative programme|25306b6b-39ac-41be-90ab-12f9725e9391</vt:lpwstr>
  </property>
  <property fmtid="{D5CDD505-2E9C-101B-9397-08002B2CF9AE}" pid="25" name="_dlc_DocId">
    <vt:lpwstr>DOI1007-2079432915-193</vt:lpwstr>
  </property>
  <property fmtid="{D5CDD505-2E9C-101B-9397-08002B2CF9AE}" pid="26" name="_dlc_DocIdUrl">
    <vt:lpwstr>http://dms.ecdcnet.europa.eu/sites/projects/prodmgmt/hsi/_layouts/15/DocIdRedir.aspx?ID=DOI1007-2079432915-193, DOI1007-2079432915-193</vt:lpwstr>
  </property>
</Properties>
</file>