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7.xml" ContentType="application/vnd.openxmlformats-officedocument.presentationml.notesSlide+xml"/>
  <Override PartName="/ppt/comments/comment2.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4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6"/>
    <p:sldMasterId id="2147484213" r:id="rId7"/>
    <p:sldMasterId id="2147484224" r:id="rId8"/>
    <p:sldMasterId id="2147484229" r:id="rId9"/>
    <p:sldMasterId id="2147484243" r:id="rId10"/>
    <p:sldMasterId id="2147484247" r:id="rId11"/>
  </p:sldMasterIdLst>
  <p:notesMasterIdLst>
    <p:notesMasterId r:id="rId61"/>
  </p:notesMasterIdLst>
  <p:handoutMasterIdLst>
    <p:handoutMasterId r:id="rId62"/>
  </p:handoutMasterIdLst>
  <p:sldIdLst>
    <p:sldId id="296" r:id="rId12"/>
    <p:sldId id="267" r:id="rId13"/>
    <p:sldId id="359" r:id="rId14"/>
    <p:sldId id="415" r:id="rId15"/>
    <p:sldId id="416" r:id="rId16"/>
    <p:sldId id="465" r:id="rId17"/>
    <p:sldId id="466" r:id="rId18"/>
    <p:sldId id="452" r:id="rId19"/>
    <p:sldId id="453" r:id="rId20"/>
    <p:sldId id="448" r:id="rId21"/>
    <p:sldId id="388" r:id="rId22"/>
    <p:sldId id="389" r:id="rId23"/>
    <p:sldId id="458" r:id="rId24"/>
    <p:sldId id="457" r:id="rId25"/>
    <p:sldId id="451" r:id="rId26"/>
    <p:sldId id="468" r:id="rId27"/>
    <p:sldId id="469" r:id="rId28"/>
    <p:sldId id="393" r:id="rId29"/>
    <p:sldId id="394" r:id="rId30"/>
    <p:sldId id="443" r:id="rId31"/>
    <p:sldId id="445" r:id="rId32"/>
    <p:sldId id="434" r:id="rId33"/>
    <p:sldId id="436" r:id="rId34"/>
    <p:sldId id="454" r:id="rId35"/>
    <p:sldId id="455" r:id="rId36"/>
    <p:sldId id="459" r:id="rId37"/>
    <p:sldId id="397" r:id="rId38"/>
    <p:sldId id="442" r:id="rId39"/>
    <p:sldId id="460" r:id="rId40"/>
    <p:sldId id="461" r:id="rId41"/>
    <p:sldId id="399" r:id="rId42"/>
    <p:sldId id="400" r:id="rId43"/>
    <p:sldId id="401" r:id="rId44"/>
    <p:sldId id="402" r:id="rId45"/>
    <p:sldId id="405" r:id="rId46"/>
    <p:sldId id="406" r:id="rId47"/>
    <p:sldId id="407" r:id="rId48"/>
    <p:sldId id="403" r:id="rId49"/>
    <p:sldId id="435" r:id="rId50"/>
    <p:sldId id="462" r:id="rId51"/>
    <p:sldId id="444" r:id="rId52"/>
    <p:sldId id="411" r:id="rId53"/>
    <p:sldId id="463" r:id="rId54"/>
    <p:sldId id="437" r:id="rId55"/>
    <p:sldId id="413" r:id="rId56"/>
    <p:sldId id="464" r:id="rId57"/>
    <p:sldId id="467" r:id="rId58"/>
    <p:sldId id="438" r:id="rId59"/>
    <p:sldId id="432" r:id="rId60"/>
  </p:sldIdLst>
  <p:sldSz cx="10801350" cy="6858000"/>
  <p:notesSz cx="6797675" cy="9926638"/>
  <p:custDataLst>
    <p:tags r:id="rId63"/>
  </p:custDataLst>
  <p:defaultTextStyle>
    <a:defPPr>
      <a:defRPr lang="it-IT"/>
    </a:defPPr>
    <a:lvl1pPr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1pPr>
    <a:lvl2pPr marL="4572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2pPr>
    <a:lvl3pPr marL="9144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3pPr>
    <a:lvl4pPr marL="13716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4pPr>
    <a:lvl5pPr marL="18288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5pPr>
    <a:lvl6pPr marL="2286000" algn="l" defTabSz="914400" rtl="0" eaLnBrk="1" latinLnBrk="0" hangingPunct="1">
      <a:defRPr sz="1200" u="sng" kern="1200">
        <a:solidFill>
          <a:schemeClr val="tx1"/>
        </a:solidFill>
        <a:latin typeface="Microsoft Sans Serif" pitchFamily="34" charset="0"/>
        <a:ea typeface="+mn-ea"/>
        <a:cs typeface="+mn-cs"/>
      </a:defRPr>
    </a:lvl6pPr>
    <a:lvl7pPr marL="2743200" algn="l" defTabSz="914400" rtl="0" eaLnBrk="1" latinLnBrk="0" hangingPunct="1">
      <a:defRPr sz="1200" u="sng" kern="1200">
        <a:solidFill>
          <a:schemeClr val="tx1"/>
        </a:solidFill>
        <a:latin typeface="Microsoft Sans Serif" pitchFamily="34" charset="0"/>
        <a:ea typeface="+mn-ea"/>
        <a:cs typeface="+mn-cs"/>
      </a:defRPr>
    </a:lvl7pPr>
    <a:lvl8pPr marL="3200400" algn="l" defTabSz="914400" rtl="0" eaLnBrk="1" latinLnBrk="0" hangingPunct="1">
      <a:defRPr sz="1200" u="sng" kern="1200">
        <a:solidFill>
          <a:schemeClr val="tx1"/>
        </a:solidFill>
        <a:latin typeface="Microsoft Sans Serif" pitchFamily="34" charset="0"/>
        <a:ea typeface="+mn-ea"/>
        <a:cs typeface="+mn-cs"/>
      </a:defRPr>
    </a:lvl8pPr>
    <a:lvl9pPr marL="3657600" algn="l" defTabSz="914400" rtl="0" eaLnBrk="1" latinLnBrk="0" hangingPunct="1">
      <a:defRPr sz="1200" u="sng" kern="1200">
        <a:solidFill>
          <a:schemeClr val="tx1"/>
        </a:solidFill>
        <a:latin typeface="Microsoft Sans Serif"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rik Derrough" initials="TD" lastIdx="5" clrIdx="0">
    <p:extLst>
      <p:ext uri="{19B8F6BF-5375-455C-9EA6-DF929625EA0E}">
        <p15:presenceInfo xmlns:p15="http://schemas.microsoft.com/office/powerpoint/2012/main" userId="S-1-5-21-3732144185-4277010889-2338737342-9640" providerId="AD"/>
      </p:ext>
    </p:extLst>
  </p:cmAuthor>
  <p:cmAuthor id="2" name="Alice Friaux" initials="AF" lastIdx="8" clrIdx="1">
    <p:extLst>
      <p:ext uri="{19B8F6BF-5375-455C-9EA6-DF929625EA0E}">
        <p15:presenceInfo xmlns:p15="http://schemas.microsoft.com/office/powerpoint/2012/main" userId="S-1-5-21-3732144185-4277010889-2338737342-9397" providerId="AD"/>
      </p:ext>
    </p:extLst>
  </p:cmAuthor>
  <p:cmAuthor id="4" name="Leonidas Alexakis" initials="LA" lastIdx="1" clrIdx="2">
    <p:extLst>
      <p:ext uri="{19B8F6BF-5375-455C-9EA6-DF929625EA0E}">
        <p15:presenceInfo xmlns:p15="http://schemas.microsoft.com/office/powerpoint/2012/main" userId="S-1-5-21-3732144185-4277010889-2338737342-23834" providerId="AD"/>
      </p:ext>
    </p:extLst>
  </p:cmAuthor>
  <p:cmAuthor id="5" name="Laura Espinosa" initials="LE" lastIdx="1" clrIdx="3">
    <p:extLst>
      <p:ext uri="{19B8F6BF-5375-455C-9EA6-DF929625EA0E}">
        <p15:presenceInfo xmlns:p15="http://schemas.microsoft.com/office/powerpoint/2012/main" userId="S-1-5-21-3732144185-4277010889-2338737342-16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7854"/>
    <a:srgbClr val="000066"/>
    <a:srgbClr val="69AE27"/>
    <a:srgbClr val="69AE23"/>
    <a:srgbClr val="EAEAEA"/>
    <a:srgbClr val="FFF6D5"/>
    <a:srgbClr val="FEEFBA"/>
    <a:srgbClr val="FEE37E"/>
    <a:srgbClr val="EFE6BF"/>
    <a:srgbClr val="E4D5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8971" autoAdjust="0"/>
    <p:restoredTop sz="48821" autoAdjust="0"/>
  </p:normalViewPr>
  <p:slideViewPr>
    <p:cSldViewPr>
      <p:cViewPr varScale="1">
        <p:scale>
          <a:sx n="33" d="100"/>
          <a:sy n="33" d="100"/>
        </p:scale>
        <p:origin x="1556" y="64"/>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0782"/>
    </p:cViewPr>
  </p:sorterViewPr>
  <p:notesViewPr>
    <p:cSldViewPr>
      <p:cViewPr>
        <p:scale>
          <a:sx n="66" d="100"/>
          <a:sy n="66" d="100"/>
        </p:scale>
        <p:origin x="2376" y="-1096"/>
      </p:cViewPr>
      <p:guideLst>
        <p:guide orient="horz" pos="3127"/>
        <p:guide pos="2141"/>
      </p:guideLst>
    </p:cSldViewPr>
  </p:notesViewPr>
  <p:gridSpacing cx="45005" cy="45005"/>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tags" Target="tags/tag1.xml"/><Relationship Id="rId68" Type="http://schemas.openxmlformats.org/officeDocument/2006/relationships/tableStyles" Target="tableStyles.xml"/><Relationship Id="rId7" Type="http://schemas.openxmlformats.org/officeDocument/2006/relationships/slideMaster" Target="slideMasters/slideMaster2.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6.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viewProps" Target="viewProps.xml"/><Relationship Id="rId5" Type="http://schemas.openxmlformats.org/officeDocument/2006/relationships/customXml" Target="../customXml/item5.xml"/><Relationship Id="rId61" Type="http://schemas.openxmlformats.org/officeDocument/2006/relationships/notesMaster" Target="notesMasters/notesMaster1.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commentAuthors" Target="commentAuthors.xml"/><Relationship Id="rId8" Type="http://schemas.openxmlformats.org/officeDocument/2006/relationships/slideMaster" Target="slideMasters/slideMaster3.xml"/><Relationship Id="rId51" Type="http://schemas.openxmlformats.org/officeDocument/2006/relationships/slide" Target="slides/slide40.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theme" Target="theme/theme1.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5.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presProps" Target="presProps.xml"/><Relationship Id="rId9" Type="http://schemas.openxmlformats.org/officeDocument/2006/relationships/slideMaster" Target="slideMasters/slideMaster4.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2-03T10:59:38.024" idx="8">
    <p:pos x="5647" y="621"/>
    <p:text>Resources: Link to ECDC EI sources: 
https://www.ecdc.europa.eu/en/threats-and-outbreaks/epidemic-intelligence
All links provided in the slides, should appear in the resources
Twitter accounts to follow</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0-09-30T13:25:49.121" idx="6">
    <p:pos x="451" y="488"/>
    <p:text>WHO DON: Disease Outbreak News:
http://www.who.int/csr/don/en/
CDC Current Outbreak List:
http://www.cdc.gov/outbreaks/index.html
National public health agency websites
i.e. Saudi Arabia MoH:
http://www.moh.gov.sa/en/CCC/pages/default.aspx</p:text>
    <p:extLst>
      <p:ext uri="{C676402C-5697-4E1C-873F-D02D1690AC5C}">
        <p15:threadingInfo xmlns:p15="http://schemas.microsoft.com/office/powerpoint/2012/main" timeZoneBias="-120"/>
      </p:ext>
    </p:extLst>
  </p:cm>
  <p:cm authorId="2" dt="2020-10-02T10:52:17.208" idx="7">
    <p:pos x="451" y="601"/>
    <p:text>https://www.rki.de/DE/Home/homepage_node.html</p:text>
    <p:extLst>
      <p:ext uri="{C676402C-5697-4E1C-873F-D02D1690AC5C}">
        <p15:threadingInfo xmlns:p15="http://schemas.microsoft.com/office/powerpoint/2012/main" timeZoneBias="-120">
          <p15:parentCm authorId="2" idx="6"/>
        </p15:threadingInfo>
      </p:ext>
    </p:extLst>
  </p:cm>
</p:cmLst>
</file>

<file path=ppt/diagrams/_rels/data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diagrams/_rels/drawing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a:ln w="25400">
          <a:solidFill>
            <a:schemeClr val="tx2"/>
          </a:solidFill>
        </a:ln>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6092DAA-11CA-4174-B0E9-DD3A5DF9FB82}"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BEB4785D-BDAC-422E-8AAD-AF815000CB2B}">
      <dgm:prSet phldrT="[Text]"/>
      <dgm:spPr>
        <a:solidFill>
          <a:srgbClr val="69AE23"/>
        </a:solidFill>
      </dgm:spPr>
      <dgm:t>
        <a:bodyPr/>
        <a:lstStyle/>
        <a:p>
          <a:r>
            <a:rPr lang="en-GB" dirty="0" smtClean="0"/>
            <a:t>100 Twitter and 40 Facebook accounts</a:t>
          </a:r>
          <a:endParaRPr lang="en-US" dirty="0"/>
        </a:p>
      </dgm:t>
    </dgm:pt>
    <dgm:pt modelId="{E1F2C525-6F28-4A42-9470-8F468D7FEF84}" type="parTrans" cxnId="{3A17F76D-A002-4D1E-AD22-4F0C5D241938}">
      <dgm:prSet/>
      <dgm:spPr/>
      <dgm:t>
        <a:bodyPr/>
        <a:lstStyle/>
        <a:p>
          <a:endParaRPr lang="en-US"/>
        </a:p>
      </dgm:t>
    </dgm:pt>
    <dgm:pt modelId="{6F490FC7-EBF6-4413-AAC5-54906744F31B}" type="sibTrans" cxnId="{3A17F76D-A002-4D1E-AD22-4F0C5D241938}">
      <dgm:prSet/>
      <dgm:spPr/>
      <dgm:t>
        <a:bodyPr/>
        <a:lstStyle/>
        <a:p>
          <a:endParaRPr lang="en-US"/>
        </a:p>
      </dgm:t>
    </dgm:pt>
    <dgm:pt modelId="{6C91E41C-8A70-4D29-BCB0-783D96ACE1B2}">
      <dgm:prSet phldrT="[Text]"/>
      <dgm:spPr>
        <a:solidFill>
          <a:srgbClr val="69AE23"/>
        </a:solidFill>
      </dgm:spPr>
      <dgm:t>
        <a:bodyPr/>
        <a:lstStyle/>
        <a:p>
          <a:r>
            <a:rPr lang="en-GB" dirty="0" smtClean="0"/>
            <a:t>ECDC has mapped the main Twitter and Facebook accounts of interest</a:t>
          </a:r>
          <a:endParaRPr lang="en-US" dirty="0"/>
        </a:p>
      </dgm:t>
    </dgm:pt>
    <dgm:pt modelId="{FAA74503-8C11-4445-8655-625484DA0504}" type="parTrans" cxnId="{BF80C952-B773-4078-9FE9-67F0AD4F3992}">
      <dgm:prSet/>
      <dgm:spPr/>
      <dgm:t>
        <a:bodyPr/>
        <a:lstStyle/>
        <a:p>
          <a:endParaRPr lang="en-US"/>
        </a:p>
      </dgm:t>
    </dgm:pt>
    <dgm:pt modelId="{43DD287A-5C32-4966-B204-900A16208C72}" type="sibTrans" cxnId="{BF80C952-B773-4078-9FE9-67F0AD4F3992}">
      <dgm:prSet/>
      <dgm:spPr/>
      <dgm:t>
        <a:bodyPr/>
        <a:lstStyle/>
        <a:p>
          <a:endParaRPr lang="en-US"/>
        </a:p>
      </dgm:t>
    </dgm:pt>
    <dgm:pt modelId="{B68AAD13-8FC9-40AD-828B-F386C002904A}">
      <dgm:prSet phldrT="[Text]"/>
      <dgm:spPr>
        <a:solidFill>
          <a:srgbClr val="69AE23"/>
        </a:solidFill>
      </dgm:spPr>
      <dgm:t>
        <a:bodyPr/>
        <a:lstStyle/>
        <a:p>
          <a:r>
            <a:rPr lang="en-GB" dirty="0" smtClean="0"/>
            <a:t>30-50% of signals from social media,           mainly Twitter</a:t>
          </a:r>
          <a:endParaRPr lang="en-US" dirty="0"/>
        </a:p>
      </dgm:t>
    </dgm:pt>
    <dgm:pt modelId="{FD077BE5-6A5E-4F23-92A0-93637FBF82D5}" type="parTrans" cxnId="{AA8488D2-7144-4AF7-8D2D-6899B9E60A4F}">
      <dgm:prSet/>
      <dgm:spPr/>
      <dgm:t>
        <a:bodyPr/>
        <a:lstStyle/>
        <a:p>
          <a:endParaRPr lang="en-US"/>
        </a:p>
      </dgm:t>
    </dgm:pt>
    <dgm:pt modelId="{8A592056-4D81-4DD1-B9E6-198A374916EB}" type="sibTrans" cxnId="{AA8488D2-7144-4AF7-8D2D-6899B9E60A4F}">
      <dgm:prSet/>
      <dgm:spPr/>
      <dgm:t>
        <a:bodyPr/>
        <a:lstStyle/>
        <a:p>
          <a:endParaRPr lang="en-US"/>
        </a:p>
      </dgm:t>
    </dgm:pt>
    <dgm:pt modelId="{99C6B352-2917-4E09-AF5E-13025E742C40}">
      <dgm:prSet phldrT="[Text]"/>
      <dgm:spPr>
        <a:solidFill>
          <a:srgbClr val="69AE23"/>
        </a:solidFill>
      </dgm:spPr>
      <dgm:t>
        <a:bodyPr/>
        <a:lstStyle/>
        <a:p>
          <a:r>
            <a:rPr lang="en-GB" smtClean="0"/>
            <a:t>Event validation through Facebook or Twitter</a:t>
          </a:r>
          <a:endParaRPr lang="en-US" dirty="0"/>
        </a:p>
      </dgm:t>
    </dgm:pt>
    <dgm:pt modelId="{A68D31D5-6E79-4A10-92C6-158D8CED3943}" type="parTrans" cxnId="{0B26ABE3-2868-4E88-BC4F-5B8DB99A0049}">
      <dgm:prSet/>
      <dgm:spPr/>
      <dgm:t>
        <a:bodyPr/>
        <a:lstStyle/>
        <a:p>
          <a:endParaRPr lang="en-US"/>
        </a:p>
      </dgm:t>
    </dgm:pt>
    <dgm:pt modelId="{20C284DB-B18C-41AF-B6A1-3744F18A1289}" type="sibTrans" cxnId="{0B26ABE3-2868-4E88-BC4F-5B8DB99A0049}">
      <dgm:prSet/>
      <dgm:spPr/>
      <dgm:t>
        <a:bodyPr/>
        <a:lstStyle/>
        <a:p>
          <a:endParaRPr lang="en-US"/>
        </a:p>
      </dgm:t>
    </dgm:pt>
    <dgm:pt modelId="{1F9A7F2E-D728-4A3E-806A-B9256B354A16}" type="pres">
      <dgm:prSet presAssocID="{C6092DAA-11CA-4174-B0E9-DD3A5DF9FB82}" presName="layout" presStyleCnt="0">
        <dgm:presLayoutVars>
          <dgm:chMax/>
          <dgm:chPref/>
          <dgm:dir/>
          <dgm:animOne val="branch"/>
          <dgm:animLvl val="lvl"/>
          <dgm:resizeHandles/>
        </dgm:presLayoutVars>
      </dgm:prSet>
      <dgm:spPr/>
      <dgm:t>
        <a:bodyPr/>
        <a:lstStyle/>
        <a:p>
          <a:endParaRPr lang="en-US"/>
        </a:p>
      </dgm:t>
    </dgm:pt>
    <dgm:pt modelId="{7C476390-0A80-4C27-B247-ABF802E81512}" type="pres">
      <dgm:prSet presAssocID="{BEB4785D-BDAC-422E-8AAD-AF815000CB2B}" presName="root" presStyleCnt="0">
        <dgm:presLayoutVars>
          <dgm:chMax/>
          <dgm:chPref val="4"/>
        </dgm:presLayoutVars>
      </dgm:prSet>
      <dgm:spPr/>
    </dgm:pt>
    <dgm:pt modelId="{A13DB9DC-1BCE-4F46-8D67-E7AC01C7CF22}" type="pres">
      <dgm:prSet presAssocID="{BEB4785D-BDAC-422E-8AAD-AF815000CB2B}" presName="rootComposite" presStyleCnt="0">
        <dgm:presLayoutVars/>
      </dgm:prSet>
      <dgm:spPr/>
    </dgm:pt>
    <dgm:pt modelId="{62316E4A-493C-4ABA-92BA-E3FF6C13B6E9}" type="pres">
      <dgm:prSet presAssocID="{BEB4785D-BDAC-422E-8AAD-AF815000CB2B}" presName="rootText" presStyleLbl="node0" presStyleIdx="0" presStyleCnt="1">
        <dgm:presLayoutVars>
          <dgm:chMax/>
          <dgm:chPref val="4"/>
        </dgm:presLayoutVars>
      </dgm:prSet>
      <dgm:spPr/>
      <dgm:t>
        <a:bodyPr/>
        <a:lstStyle/>
        <a:p>
          <a:endParaRPr lang="en-US"/>
        </a:p>
      </dgm:t>
    </dgm:pt>
    <dgm:pt modelId="{D581540C-0932-4F1A-9E7C-0F1EE71E066B}" type="pres">
      <dgm:prSet presAssocID="{BEB4785D-BDAC-422E-8AAD-AF815000CB2B}" presName="childShape" presStyleCnt="0">
        <dgm:presLayoutVars>
          <dgm:chMax val="0"/>
          <dgm:chPref val="0"/>
        </dgm:presLayoutVars>
      </dgm:prSet>
      <dgm:spPr/>
    </dgm:pt>
    <dgm:pt modelId="{BF10AC17-5625-423E-BCF9-006B694B8793}" type="pres">
      <dgm:prSet presAssocID="{6C91E41C-8A70-4D29-BCB0-783D96ACE1B2}" presName="childComposite" presStyleCnt="0">
        <dgm:presLayoutVars>
          <dgm:chMax val="0"/>
          <dgm:chPref val="0"/>
        </dgm:presLayoutVars>
      </dgm:prSet>
      <dgm:spPr/>
      <dgm:t>
        <a:bodyPr/>
        <a:lstStyle/>
        <a:p>
          <a:endParaRPr lang="en-US"/>
        </a:p>
      </dgm:t>
    </dgm:pt>
    <dgm:pt modelId="{556347C6-BE3C-45FC-BC94-F194584AE746}" type="pres">
      <dgm:prSet presAssocID="{6C91E41C-8A70-4D29-BCB0-783D96ACE1B2}" presName="Image" presStyleLbl="node1" presStyleIdx="0" presStyleCnt="3"/>
      <dgm:spPr>
        <a:blipFill>
          <a:blip xmlns:r="http://schemas.openxmlformats.org/officeDocument/2006/relationships" r:embed="rId1"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17000" r="-17000"/>
          </a:stretch>
        </a:blipFill>
      </dgm:spPr>
      <dgm:t>
        <a:bodyPr/>
        <a:lstStyle/>
        <a:p>
          <a:endParaRPr lang="en-US"/>
        </a:p>
      </dgm:t>
    </dgm:pt>
    <dgm:pt modelId="{7AC77C7C-2242-4ECF-B40C-77E6E3E412E8}" type="pres">
      <dgm:prSet presAssocID="{6C91E41C-8A70-4D29-BCB0-783D96ACE1B2}" presName="childText" presStyleLbl="lnNode1" presStyleIdx="0" presStyleCnt="3" custLinFactNeighborY="-5399">
        <dgm:presLayoutVars>
          <dgm:chMax val="0"/>
          <dgm:chPref val="0"/>
          <dgm:bulletEnabled val="1"/>
        </dgm:presLayoutVars>
      </dgm:prSet>
      <dgm:spPr/>
      <dgm:t>
        <a:bodyPr/>
        <a:lstStyle/>
        <a:p>
          <a:endParaRPr lang="en-US"/>
        </a:p>
      </dgm:t>
    </dgm:pt>
    <dgm:pt modelId="{D59C4F18-5158-40C2-B588-AED9B94CB3A3}" type="pres">
      <dgm:prSet presAssocID="{B68AAD13-8FC9-40AD-828B-F386C002904A}" presName="childComposite" presStyleCnt="0">
        <dgm:presLayoutVars>
          <dgm:chMax val="0"/>
          <dgm:chPref val="0"/>
        </dgm:presLayoutVars>
      </dgm:prSet>
      <dgm:spPr/>
      <dgm:t>
        <a:bodyPr/>
        <a:lstStyle/>
        <a:p>
          <a:endParaRPr lang="en-US"/>
        </a:p>
      </dgm:t>
    </dgm:pt>
    <dgm:pt modelId="{AD5DD397-9CA9-4292-84C6-CC7C0A983E1F}" type="pres">
      <dgm:prSet presAssocID="{B68AAD13-8FC9-40AD-828B-F386C002904A}" presName="Image" presStyleLbl="nod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A24FD6FD-A811-428B-BFFC-D699F9913906}" type="pres">
      <dgm:prSet presAssocID="{B68AAD13-8FC9-40AD-828B-F386C002904A}" presName="childText" presStyleLbl="lnNode1" presStyleIdx="1" presStyleCnt="3" custLinFactNeighborY="-5399">
        <dgm:presLayoutVars>
          <dgm:chMax val="0"/>
          <dgm:chPref val="0"/>
          <dgm:bulletEnabled val="1"/>
        </dgm:presLayoutVars>
      </dgm:prSet>
      <dgm:spPr/>
      <dgm:t>
        <a:bodyPr/>
        <a:lstStyle/>
        <a:p>
          <a:endParaRPr lang="en-US"/>
        </a:p>
      </dgm:t>
    </dgm:pt>
    <dgm:pt modelId="{6F642DDA-3E57-42C4-B2CF-8AD887F4873F}" type="pres">
      <dgm:prSet presAssocID="{99C6B352-2917-4E09-AF5E-13025E742C40}" presName="childComposite" presStyleCnt="0">
        <dgm:presLayoutVars>
          <dgm:chMax val="0"/>
          <dgm:chPref val="0"/>
        </dgm:presLayoutVars>
      </dgm:prSet>
      <dgm:spPr/>
      <dgm:t>
        <a:bodyPr/>
        <a:lstStyle/>
        <a:p>
          <a:endParaRPr lang="en-US"/>
        </a:p>
      </dgm:t>
    </dgm:pt>
    <dgm:pt modelId="{AF7AF797-CD3D-4903-8CD8-C07890132235}" type="pres">
      <dgm:prSet presAssocID="{99C6B352-2917-4E09-AF5E-13025E742C40}" presName="Image" presStyleLbl="node1" presStyleIdx="2" presStyleCnt="3"/>
      <dgm:spPr>
        <a:blipFill>
          <a:blip xmlns:r="http://schemas.openxmlformats.org/officeDocument/2006/relationships" r:embed="rId3">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4000" r="-4000"/>
          </a:stretch>
        </a:blipFill>
      </dgm:spPr>
      <dgm:t>
        <a:bodyPr/>
        <a:lstStyle/>
        <a:p>
          <a:endParaRPr lang="en-US"/>
        </a:p>
      </dgm:t>
    </dgm:pt>
    <dgm:pt modelId="{5A4AB4D7-BC95-43AB-8FCE-E56664494019}" type="pres">
      <dgm:prSet presAssocID="{99C6B352-2917-4E09-AF5E-13025E742C40}" presName="childText" presStyleLbl="lnNode1" presStyleIdx="2" presStyleCnt="3" custLinFactNeighborY="-5399">
        <dgm:presLayoutVars>
          <dgm:chMax val="0"/>
          <dgm:chPref val="0"/>
          <dgm:bulletEnabled val="1"/>
        </dgm:presLayoutVars>
      </dgm:prSet>
      <dgm:spPr/>
      <dgm:t>
        <a:bodyPr/>
        <a:lstStyle/>
        <a:p>
          <a:endParaRPr lang="en-US"/>
        </a:p>
      </dgm:t>
    </dgm:pt>
  </dgm:ptLst>
  <dgm:cxnLst>
    <dgm:cxn modelId="{23A58367-FD81-4987-8213-D290D78C6142}" type="presOf" srcId="{BEB4785D-BDAC-422E-8AAD-AF815000CB2B}" destId="{62316E4A-493C-4ABA-92BA-E3FF6C13B6E9}" srcOrd="0" destOrd="0" presId="urn:microsoft.com/office/officeart/2008/layout/PictureAccentList"/>
    <dgm:cxn modelId="{66433BF3-5178-49F7-9DA1-2CF4386A8FAD}" type="presOf" srcId="{99C6B352-2917-4E09-AF5E-13025E742C40}" destId="{5A4AB4D7-BC95-43AB-8FCE-E56664494019}" srcOrd="0" destOrd="0" presId="urn:microsoft.com/office/officeart/2008/layout/PictureAccentList"/>
    <dgm:cxn modelId="{A86FB770-805F-4FE0-80E3-8DC99B472A63}" type="presOf" srcId="{B68AAD13-8FC9-40AD-828B-F386C002904A}" destId="{A24FD6FD-A811-428B-BFFC-D699F9913906}" srcOrd="0" destOrd="0" presId="urn:microsoft.com/office/officeart/2008/layout/PictureAccentList"/>
    <dgm:cxn modelId="{AA8488D2-7144-4AF7-8D2D-6899B9E60A4F}" srcId="{BEB4785D-BDAC-422E-8AAD-AF815000CB2B}" destId="{B68AAD13-8FC9-40AD-828B-F386C002904A}" srcOrd="1" destOrd="0" parTransId="{FD077BE5-6A5E-4F23-92A0-93637FBF82D5}" sibTransId="{8A592056-4D81-4DD1-B9E6-198A374916EB}"/>
    <dgm:cxn modelId="{44E56FA2-0939-4D60-8469-BB4B416E341A}" type="presOf" srcId="{C6092DAA-11CA-4174-B0E9-DD3A5DF9FB82}" destId="{1F9A7F2E-D728-4A3E-806A-B9256B354A16}" srcOrd="0" destOrd="0" presId="urn:microsoft.com/office/officeart/2008/layout/PictureAccentList"/>
    <dgm:cxn modelId="{3A17F76D-A002-4D1E-AD22-4F0C5D241938}" srcId="{C6092DAA-11CA-4174-B0E9-DD3A5DF9FB82}" destId="{BEB4785D-BDAC-422E-8AAD-AF815000CB2B}" srcOrd="0" destOrd="0" parTransId="{E1F2C525-6F28-4A42-9470-8F468D7FEF84}" sibTransId="{6F490FC7-EBF6-4413-AAC5-54906744F31B}"/>
    <dgm:cxn modelId="{61EEC378-E3EC-4C37-8DC4-A09F878ADC37}" type="presOf" srcId="{6C91E41C-8A70-4D29-BCB0-783D96ACE1B2}" destId="{7AC77C7C-2242-4ECF-B40C-77E6E3E412E8}" srcOrd="0" destOrd="0" presId="urn:microsoft.com/office/officeart/2008/layout/PictureAccentList"/>
    <dgm:cxn modelId="{0B26ABE3-2868-4E88-BC4F-5B8DB99A0049}" srcId="{BEB4785D-BDAC-422E-8AAD-AF815000CB2B}" destId="{99C6B352-2917-4E09-AF5E-13025E742C40}" srcOrd="2" destOrd="0" parTransId="{A68D31D5-6E79-4A10-92C6-158D8CED3943}" sibTransId="{20C284DB-B18C-41AF-B6A1-3744F18A1289}"/>
    <dgm:cxn modelId="{BF80C952-B773-4078-9FE9-67F0AD4F3992}" srcId="{BEB4785D-BDAC-422E-8AAD-AF815000CB2B}" destId="{6C91E41C-8A70-4D29-BCB0-783D96ACE1B2}" srcOrd="0" destOrd="0" parTransId="{FAA74503-8C11-4445-8655-625484DA0504}" sibTransId="{43DD287A-5C32-4966-B204-900A16208C72}"/>
    <dgm:cxn modelId="{AF9999EA-E78E-4D49-9F2E-1CA61E6864C7}" type="presParOf" srcId="{1F9A7F2E-D728-4A3E-806A-B9256B354A16}" destId="{7C476390-0A80-4C27-B247-ABF802E81512}" srcOrd="0" destOrd="0" presId="urn:microsoft.com/office/officeart/2008/layout/PictureAccentList"/>
    <dgm:cxn modelId="{F999F04D-351C-4350-9A4C-897A57BA12EE}" type="presParOf" srcId="{7C476390-0A80-4C27-B247-ABF802E81512}" destId="{A13DB9DC-1BCE-4F46-8D67-E7AC01C7CF22}" srcOrd="0" destOrd="0" presId="urn:microsoft.com/office/officeart/2008/layout/PictureAccentList"/>
    <dgm:cxn modelId="{A2ADC157-6E19-4656-A3D9-027D18EBC986}" type="presParOf" srcId="{A13DB9DC-1BCE-4F46-8D67-E7AC01C7CF22}" destId="{62316E4A-493C-4ABA-92BA-E3FF6C13B6E9}" srcOrd="0" destOrd="0" presId="urn:microsoft.com/office/officeart/2008/layout/PictureAccentList"/>
    <dgm:cxn modelId="{380D2638-F708-443E-9E02-B58458258F57}" type="presParOf" srcId="{7C476390-0A80-4C27-B247-ABF802E81512}" destId="{D581540C-0932-4F1A-9E7C-0F1EE71E066B}" srcOrd="1" destOrd="0" presId="urn:microsoft.com/office/officeart/2008/layout/PictureAccentList"/>
    <dgm:cxn modelId="{0B9C407F-E7DE-4048-9A5F-78624897EDDD}" type="presParOf" srcId="{D581540C-0932-4F1A-9E7C-0F1EE71E066B}" destId="{BF10AC17-5625-423E-BCF9-006B694B8793}" srcOrd="0" destOrd="0" presId="urn:microsoft.com/office/officeart/2008/layout/PictureAccentList"/>
    <dgm:cxn modelId="{141AFB9F-8F39-40FD-91A9-6304A3653B36}" type="presParOf" srcId="{BF10AC17-5625-423E-BCF9-006B694B8793}" destId="{556347C6-BE3C-45FC-BC94-F194584AE746}" srcOrd="0" destOrd="0" presId="urn:microsoft.com/office/officeart/2008/layout/PictureAccentList"/>
    <dgm:cxn modelId="{F5ACDAAE-183E-4564-8084-86CA5F4AC772}" type="presParOf" srcId="{BF10AC17-5625-423E-BCF9-006B694B8793}" destId="{7AC77C7C-2242-4ECF-B40C-77E6E3E412E8}" srcOrd="1" destOrd="0" presId="urn:microsoft.com/office/officeart/2008/layout/PictureAccentList"/>
    <dgm:cxn modelId="{2BC8566D-9DFC-4706-8E88-69AA933580EF}" type="presParOf" srcId="{D581540C-0932-4F1A-9E7C-0F1EE71E066B}" destId="{D59C4F18-5158-40C2-B588-AED9B94CB3A3}" srcOrd="1" destOrd="0" presId="urn:microsoft.com/office/officeart/2008/layout/PictureAccentList"/>
    <dgm:cxn modelId="{A4E88018-D574-49F7-8E50-48A9BF02B4C2}" type="presParOf" srcId="{D59C4F18-5158-40C2-B588-AED9B94CB3A3}" destId="{AD5DD397-9CA9-4292-84C6-CC7C0A983E1F}" srcOrd="0" destOrd="0" presId="urn:microsoft.com/office/officeart/2008/layout/PictureAccentList"/>
    <dgm:cxn modelId="{AD2D9463-CFBB-43D6-A1B0-64AE43B63BD4}" type="presParOf" srcId="{D59C4F18-5158-40C2-B588-AED9B94CB3A3}" destId="{A24FD6FD-A811-428B-BFFC-D699F9913906}" srcOrd="1" destOrd="0" presId="urn:microsoft.com/office/officeart/2008/layout/PictureAccentList"/>
    <dgm:cxn modelId="{0345B3C6-89D5-4AC5-81AB-1C65FD339F67}" type="presParOf" srcId="{D581540C-0932-4F1A-9E7C-0F1EE71E066B}" destId="{6F642DDA-3E57-42C4-B2CF-8AD887F4873F}" srcOrd="2" destOrd="0" presId="urn:microsoft.com/office/officeart/2008/layout/PictureAccentList"/>
    <dgm:cxn modelId="{6078840A-9355-45F4-BF63-4775884A3D6A}" type="presParOf" srcId="{6F642DDA-3E57-42C4-B2CF-8AD887F4873F}" destId="{AF7AF797-CD3D-4903-8CD8-C07890132235}" srcOrd="0" destOrd="0" presId="urn:microsoft.com/office/officeart/2008/layout/PictureAccentList"/>
    <dgm:cxn modelId="{8B36B2A3-8AC2-4352-AEA8-D78343AFF8A3}" type="presParOf" srcId="{6F642DDA-3E57-42C4-B2CF-8AD887F4873F}" destId="{5A4AB4D7-BC95-43AB-8FCE-E56664494019}" srcOrd="1" destOrd="0" presId="urn:microsoft.com/office/officeart/2008/layout/PictureAccentList"/>
  </dgm:cxnLst>
  <dgm:bg>
    <a:noFill/>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16.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a:ln w="25400">
          <a:solidFill>
            <a:schemeClr val="tx2"/>
          </a:solidFill>
        </a:ln>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227863" custLinFactNeighborX="-17684" custLinFactNeighborY="5110">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5868" custLinFactNeighborY="5814">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NeighborX="49420" custLinFactNeighborY="-649">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a:ln w="25400">
          <a:solidFill>
            <a:schemeClr val="tx2"/>
          </a:solidFill>
        </a:ln>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7102868-18DB-48C1-8AB6-EC5D3A19DBD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GB"/>
        </a:p>
      </dgm:t>
    </dgm:pt>
    <dgm:pt modelId="{6B2226CF-9CE0-4E12-A119-C768752A893A}">
      <dgm:prSet phldrT="[Text]"/>
      <dgm:spPr>
        <a:solidFill>
          <a:srgbClr val="000066"/>
        </a:solidFill>
      </dgm:spPr>
      <dgm:t>
        <a:bodyPr/>
        <a:lstStyle/>
        <a:p>
          <a:r>
            <a:rPr lang="en-GB" b="1">
              <a:solidFill>
                <a:schemeClr val="bg1"/>
              </a:solidFill>
            </a:rPr>
            <a:t>EWRS</a:t>
          </a:r>
        </a:p>
      </dgm:t>
    </dgm:pt>
    <dgm:pt modelId="{012B4CEE-94B1-4F0D-9B29-A93ABB01A319}" type="parTrans" cxnId="{884F3AC5-C668-4575-AAF4-953D7EB053A8}">
      <dgm:prSet/>
      <dgm:spPr/>
      <dgm:t>
        <a:bodyPr/>
        <a:lstStyle/>
        <a:p>
          <a:endParaRPr lang="en-GB"/>
        </a:p>
      </dgm:t>
    </dgm:pt>
    <dgm:pt modelId="{7D5F5631-3165-46DA-B8BA-D30AF5E6FC9E}" type="sibTrans" cxnId="{884F3AC5-C668-4575-AAF4-953D7EB053A8}">
      <dgm:prSet/>
      <dgm:spPr/>
      <dgm:t>
        <a:bodyPr/>
        <a:lstStyle/>
        <a:p>
          <a:endParaRPr lang="en-GB"/>
        </a:p>
      </dgm:t>
    </dgm:pt>
    <dgm:pt modelId="{E3B88919-6C28-4198-A5BD-E3D4B1FEF2E6}">
      <dgm:prSet phldrT="[Text]" custT="1"/>
      <dgm:spPr>
        <a:solidFill>
          <a:schemeClr val="accent1">
            <a:lumMod val="60000"/>
            <a:lumOff val="40000"/>
          </a:schemeClr>
        </a:solidFill>
        <a:ln w="9525">
          <a:solidFill>
            <a:srgbClr val="000066"/>
          </a:solidFill>
        </a:ln>
      </dgm:spPr>
      <dgm:t>
        <a:bodyPr/>
        <a:lstStyle/>
        <a:p>
          <a:r>
            <a:rPr lang="en-GB" sz="1600" b="1" dirty="0" smtClean="0">
              <a:solidFill>
                <a:srgbClr val="000066"/>
              </a:solidFill>
            </a:rPr>
            <a:t>EU Member States</a:t>
          </a:r>
          <a:endParaRPr lang="en-GB" sz="1600" b="1" dirty="0">
            <a:solidFill>
              <a:srgbClr val="000066"/>
            </a:solidFill>
          </a:endParaRPr>
        </a:p>
      </dgm:t>
    </dgm:pt>
    <dgm:pt modelId="{0B3D0354-A46F-461A-A28F-569412BC2745}" type="parTrans" cxnId="{05E93E2D-7BE9-4D26-8FC8-6EB84E3DF6EC}">
      <dgm:prSet/>
      <dgm:spPr>
        <a:solidFill>
          <a:srgbClr val="000066"/>
        </a:solidFill>
      </dgm:spPr>
      <dgm:t>
        <a:bodyPr/>
        <a:lstStyle/>
        <a:p>
          <a:endParaRPr lang="en-GB"/>
        </a:p>
      </dgm:t>
    </dgm:pt>
    <dgm:pt modelId="{F7AF6853-3B4B-43B3-8397-777DA5052BAA}" type="sibTrans" cxnId="{05E93E2D-7BE9-4D26-8FC8-6EB84E3DF6EC}">
      <dgm:prSet/>
      <dgm:spPr/>
      <dgm:t>
        <a:bodyPr/>
        <a:lstStyle/>
        <a:p>
          <a:endParaRPr lang="en-GB"/>
        </a:p>
      </dgm:t>
    </dgm:pt>
    <dgm:pt modelId="{68F9CD2C-D070-4B0C-A8CE-C1A0B2A879F0}">
      <dgm:prSet phldrT="[Text]" custT="1"/>
      <dgm:spPr>
        <a:solidFill>
          <a:schemeClr val="accent1">
            <a:lumMod val="60000"/>
            <a:lumOff val="40000"/>
          </a:schemeClr>
        </a:solidFill>
        <a:ln w="12700">
          <a:solidFill>
            <a:srgbClr val="000066"/>
          </a:solidFill>
        </a:ln>
      </dgm:spPr>
      <dgm:t>
        <a:bodyPr/>
        <a:lstStyle/>
        <a:p>
          <a:r>
            <a:rPr lang="en-GB" sz="1800" b="1" dirty="0" smtClean="0">
              <a:solidFill>
                <a:srgbClr val="000066"/>
              </a:solidFill>
            </a:rPr>
            <a:t>WHO</a:t>
          </a:r>
          <a:endParaRPr lang="en-GB" sz="1800" b="1" dirty="0">
            <a:solidFill>
              <a:srgbClr val="000066"/>
            </a:solidFill>
          </a:endParaRPr>
        </a:p>
      </dgm:t>
    </dgm:pt>
    <dgm:pt modelId="{0865B852-E8AC-47F0-943C-B6556D8DD890}" type="parTrans" cxnId="{E420DD83-63CB-45F5-82C1-9E51A8F6137A}">
      <dgm:prSet/>
      <dgm:spPr>
        <a:solidFill>
          <a:srgbClr val="000066"/>
        </a:solidFill>
      </dgm:spPr>
      <dgm:t>
        <a:bodyPr/>
        <a:lstStyle/>
        <a:p>
          <a:endParaRPr lang="en-GB"/>
        </a:p>
      </dgm:t>
    </dgm:pt>
    <dgm:pt modelId="{1BA2BED1-D8DB-4B1A-8144-6164223B1C79}" type="sibTrans" cxnId="{E420DD83-63CB-45F5-82C1-9E51A8F6137A}">
      <dgm:prSet/>
      <dgm:spPr/>
      <dgm:t>
        <a:bodyPr/>
        <a:lstStyle/>
        <a:p>
          <a:endParaRPr lang="en-GB"/>
        </a:p>
      </dgm:t>
    </dgm:pt>
    <dgm:pt modelId="{1C090597-3C5A-4154-B3CB-5A7260B7D952}">
      <dgm:prSet phldrT="[Text]" custT="1"/>
      <dgm:spPr>
        <a:solidFill>
          <a:schemeClr val="accent1">
            <a:lumMod val="60000"/>
            <a:lumOff val="40000"/>
          </a:schemeClr>
        </a:solidFill>
        <a:ln w="12700">
          <a:solidFill>
            <a:srgbClr val="000066"/>
          </a:solidFill>
        </a:ln>
      </dgm:spPr>
      <dgm:t>
        <a:bodyPr/>
        <a:lstStyle/>
        <a:p>
          <a:r>
            <a:rPr lang="en-GB" sz="1800" b="1" dirty="0">
              <a:solidFill>
                <a:srgbClr val="000066"/>
              </a:solidFill>
            </a:rPr>
            <a:t>ECDC</a:t>
          </a:r>
        </a:p>
      </dgm:t>
    </dgm:pt>
    <dgm:pt modelId="{AB1CBD32-FE3A-4023-B703-D9EAC51F6136}" type="parTrans" cxnId="{EBD794A4-16C0-4489-BE27-30552B8C866A}">
      <dgm:prSet/>
      <dgm:spPr>
        <a:solidFill>
          <a:srgbClr val="000066"/>
        </a:solidFill>
      </dgm:spPr>
      <dgm:t>
        <a:bodyPr/>
        <a:lstStyle/>
        <a:p>
          <a:endParaRPr lang="en-GB"/>
        </a:p>
      </dgm:t>
    </dgm:pt>
    <dgm:pt modelId="{8399452C-84F5-4DCF-840F-BB9C7F3D3DCE}" type="sibTrans" cxnId="{EBD794A4-16C0-4489-BE27-30552B8C866A}">
      <dgm:prSet/>
      <dgm:spPr/>
      <dgm:t>
        <a:bodyPr/>
        <a:lstStyle/>
        <a:p>
          <a:endParaRPr lang="en-GB"/>
        </a:p>
      </dgm:t>
    </dgm:pt>
    <dgm:pt modelId="{60729352-2574-47A6-A73C-E7FFC23E39CF}">
      <dgm:prSet phldrT="[Text]" custT="1"/>
      <dgm:spPr>
        <a:solidFill>
          <a:schemeClr val="accent1">
            <a:lumMod val="60000"/>
            <a:lumOff val="40000"/>
          </a:schemeClr>
        </a:solidFill>
        <a:ln w="12700">
          <a:solidFill>
            <a:srgbClr val="000066"/>
          </a:solidFill>
        </a:ln>
      </dgm:spPr>
      <dgm:t>
        <a:bodyPr/>
        <a:lstStyle/>
        <a:p>
          <a:r>
            <a:rPr lang="en-GB" sz="1200" b="1" dirty="0" smtClean="0">
              <a:solidFill>
                <a:srgbClr val="000066"/>
              </a:solidFill>
            </a:rPr>
            <a:t>European</a:t>
          </a:r>
        </a:p>
        <a:p>
          <a:r>
            <a:rPr lang="en-GB" sz="1200" b="1" dirty="0" smtClean="0">
              <a:solidFill>
                <a:srgbClr val="000066"/>
              </a:solidFill>
            </a:rPr>
            <a:t> Commission</a:t>
          </a:r>
          <a:endParaRPr lang="en-GB" sz="1200" b="1" dirty="0">
            <a:solidFill>
              <a:srgbClr val="000066"/>
            </a:solidFill>
          </a:endParaRPr>
        </a:p>
      </dgm:t>
    </dgm:pt>
    <dgm:pt modelId="{81602AED-40A9-44F2-BCD0-6E366737FC31}" type="parTrans" cxnId="{8F7C497B-0A07-45DC-95C9-ED4DB464FEE1}">
      <dgm:prSet/>
      <dgm:spPr>
        <a:solidFill>
          <a:srgbClr val="000066"/>
        </a:solidFill>
      </dgm:spPr>
      <dgm:t>
        <a:bodyPr/>
        <a:lstStyle/>
        <a:p>
          <a:endParaRPr lang="en-GB"/>
        </a:p>
      </dgm:t>
    </dgm:pt>
    <dgm:pt modelId="{FBC5D073-4217-48D5-AF06-FBFA18EB79D7}" type="sibTrans" cxnId="{8F7C497B-0A07-45DC-95C9-ED4DB464FEE1}">
      <dgm:prSet/>
      <dgm:spPr/>
      <dgm:t>
        <a:bodyPr/>
        <a:lstStyle/>
        <a:p>
          <a:endParaRPr lang="en-GB"/>
        </a:p>
      </dgm:t>
    </dgm:pt>
    <dgm:pt modelId="{53825FFC-4E72-495B-8BC7-BE46767107DA}">
      <dgm:prSet custT="1"/>
      <dgm:spPr>
        <a:solidFill>
          <a:schemeClr val="accent1">
            <a:lumMod val="60000"/>
            <a:lumOff val="40000"/>
          </a:schemeClr>
        </a:solidFill>
        <a:ln>
          <a:solidFill>
            <a:srgbClr val="000066"/>
          </a:solidFill>
        </a:ln>
      </dgm:spPr>
      <dgm:t>
        <a:bodyPr/>
        <a:lstStyle/>
        <a:p>
          <a:r>
            <a:rPr lang="en-US" sz="1400" b="1" dirty="0" smtClean="0">
              <a:solidFill>
                <a:srgbClr val="000066"/>
              </a:solidFill>
            </a:rPr>
            <a:t>Other EU Agencies</a:t>
          </a:r>
          <a:endParaRPr lang="en-US" sz="1400" b="1" dirty="0">
            <a:solidFill>
              <a:srgbClr val="000066"/>
            </a:solidFill>
          </a:endParaRPr>
        </a:p>
      </dgm:t>
    </dgm:pt>
    <dgm:pt modelId="{CA043275-7020-490F-B340-A117A7E63AE0}" type="parTrans" cxnId="{B9B09954-11D7-4A30-B3F5-FA5984E8EDD3}">
      <dgm:prSet/>
      <dgm:spPr>
        <a:solidFill>
          <a:srgbClr val="000066"/>
        </a:solidFill>
      </dgm:spPr>
      <dgm:t>
        <a:bodyPr/>
        <a:lstStyle/>
        <a:p>
          <a:endParaRPr lang="en-US"/>
        </a:p>
      </dgm:t>
    </dgm:pt>
    <dgm:pt modelId="{26DBB8B7-83EA-4B7A-89FF-9C6B386D1225}" type="sibTrans" cxnId="{B9B09954-11D7-4A30-B3F5-FA5984E8EDD3}">
      <dgm:prSet/>
      <dgm:spPr/>
      <dgm:t>
        <a:bodyPr/>
        <a:lstStyle/>
        <a:p>
          <a:endParaRPr lang="en-US"/>
        </a:p>
      </dgm:t>
    </dgm:pt>
    <dgm:pt modelId="{33DAF9A5-DD00-4EF5-8756-8C9F9AB80E30}" type="pres">
      <dgm:prSet presAssocID="{57102868-18DB-48C1-8AB6-EC5D3A19DBD6}" presName="Name0" presStyleCnt="0">
        <dgm:presLayoutVars>
          <dgm:chMax val="1"/>
          <dgm:dir/>
          <dgm:animLvl val="ctr"/>
          <dgm:resizeHandles val="exact"/>
        </dgm:presLayoutVars>
      </dgm:prSet>
      <dgm:spPr/>
      <dgm:t>
        <a:bodyPr/>
        <a:lstStyle/>
        <a:p>
          <a:endParaRPr lang="en-GB"/>
        </a:p>
      </dgm:t>
    </dgm:pt>
    <dgm:pt modelId="{CE0D4822-82DC-463C-AA66-FAF41C135A0A}" type="pres">
      <dgm:prSet presAssocID="{6B2226CF-9CE0-4E12-A119-C768752A893A}" presName="centerShape" presStyleLbl="node0" presStyleIdx="0" presStyleCnt="1"/>
      <dgm:spPr/>
      <dgm:t>
        <a:bodyPr/>
        <a:lstStyle/>
        <a:p>
          <a:endParaRPr lang="en-GB"/>
        </a:p>
      </dgm:t>
    </dgm:pt>
    <dgm:pt modelId="{D79FD197-5886-469B-BDF5-24ADF13F755F}" type="pres">
      <dgm:prSet presAssocID="{0B3D0354-A46F-461A-A28F-569412BC2745}" presName="parTrans" presStyleLbl="sibTrans2D1" presStyleIdx="0" presStyleCnt="5"/>
      <dgm:spPr/>
      <dgm:t>
        <a:bodyPr/>
        <a:lstStyle/>
        <a:p>
          <a:endParaRPr lang="en-GB"/>
        </a:p>
      </dgm:t>
    </dgm:pt>
    <dgm:pt modelId="{A5F67432-D0B6-45AD-8975-208E2DEAD40D}" type="pres">
      <dgm:prSet presAssocID="{0B3D0354-A46F-461A-A28F-569412BC2745}" presName="connectorText" presStyleLbl="sibTrans2D1" presStyleIdx="0" presStyleCnt="5"/>
      <dgm:spPr/>
      <dgm:t>
        <a:bodyPr/>
        <a:lstStyle/>
        <a:p>
          <a:endParaRPr lang="en-GB"/>
        </a:p>
      </dgm:t>
    </dgm:pt>
    <dgm:pt modelId="{A42BC0E4-2BFE-4BDC-8B88-887CF2CE0ED5}" type="pres">
      <dgm:prSet presAssocID="{E3B88919-6C28-4198-A5BD-E3D4B1FEF2E6}" presName="node" presStyleLbl="node1" presStyleIdx="0" presStyleCnt="5" custScaleX="115476" custScaleY="115529">
        <dgm:presLayoutVars>
          <dgm:bulletEnabled val="1"/>
        </dgm:presLayoutVars>
      </dgm:prSet>
      <dgm:spPr/>
      <dgm:t>
        <a:bodyPr/>
        <a:lstStyle/>
        <a:p>
          <a:endParaRPr lang="en-GB"/>
        </a:p>
      </dgm:t>
    </dgm:pt>
    <dgm:pt modelId="{9B16A647-421A-4510-946F-F3BE50B5CA53}" type="pres">
      <dgm:prSet presAssocID="{0865B852-E8AC-47F0-943C-B6556D8DD890}" presName="parTrans" presStyleLbl="sibTrans2D1" presStyleIdx="1" presStyleCnt="5"/>
      <dgm:spPr/>
      <dgm:t>
        <a:bodyPr/>
        <a:lstStyle/>
        <a:p>
          <a:endParaRPr lang="en-GB"/>
        </a:p>
      </dgm:t>
    </dgm:pt>
    <dgm:pt modelId="{76075986-A6E1-4153-9BF4-2B3AA81999A6}" type="pres">
      <dgm:prSet presAssocID="{0865B852-E8AC-47F0-943C-B6556D8DD890}" presName="connectorText" presStyleLbl="sibTrans2D1" presStyleIdx="1" presStyleCnt="5"/>
      <dgm:spPr/>
      <dgm:t>
        <a:bodyPr/>
        <a:lstStyle/>
        <a:p>
          <a:endParaRPr lang="en-GB"/>
        </a:p>
      </dgm:t>
    </dgm:pt>
    <dgm:pt modelId="{086D9456-31C0-4A80-9C64-518FF925E83E}" type="pres">
      <dgm:prSet presAssocID="{68F9CD2C-D070-4B0C-A8CE-C1A0B2A879F0}" presName="node" presStyleLbl="node1" presStyleIdx="1" presStyleCnt="5" custScaleX="115530" custScaleY="115530">
        <dgm:presLayoutVars>
          <dgm:bulletEnabled val="1"/>
        </dgm:presLayoutVars>
      </dgm:prSet>
      <dgm:spPr/>
      <dgm:t>
        <a:bodyPr/>
        <a:lstStyle/>
        <a:p>
          <a:endParaRPr lang="en-GB"/>
        </a:p>
      </dgm:t>
    </dgm:pt>
    <dgm:pt modelId="{5AC6C125-5E07-4EC7-986B-B6FE87F5A08B}" type="pres">
      <dgm:prSet presAssocID="{CA043275-7020-490F-B340-A117A7E63AE0}" presName="parTrans" presStyleLbl="sibTrans2D1" presStyleIdx="2" presStyleCnt="5"/>
      <dgm:spPr/>
      <dgm:t>
        <a:bodyPr/>
        <a:lstStyle/>
        <a:p>
          <a:endParaRPr lang="en-US"/>
        </a:p>
      </dgm:t>
    </dgm:pt>
    <dgm:pt modelId="{6DBC1F99-294E-405B-B72A-D202D723D506}" type="pres">
      <dgm:prSet presAssocID="{CA043275-7020-490F-B340-A117A7E63AE0}" presName="connectorText" presStyleLbl="sibTrans2D1" presStyleIdx="2" presStyleCnt="5"/>
      <dgm:spPr/>
      <dgm:t>
        <a:bodyPr/>
        <a:lstStyle/>
        <a:p>
          <a:endParaRPr lang="en-US"/>
        </a:p>
      </dgm:t>
    </dgm:pt>
    <dgm:pt modelId="{B2DA910C-C486-4F95-BC0D-91C430485EC0}" type="pres">
      <dgm:prSet presAssocID="{53825FFC-4E72-495B-8BC7-BE46767107DA}" presName="node" presStyleLbl="node1" presStyleIdx="2" presStyleCnt="5" custScaleX="119219" custScaleY="109853">
        <dgm:presLayoutVars>
          <dgm:bulletEnabled val="1"/>
        </dgm:presLayoutVars>
      </dgm:prSet>
      <dgm:spPr/>
      <dgm:t>
        <a:bodyPr/>
        <a:lstStyle/>
        <a:p>
          <a:endParaRPr lang="en-US"/>
        </a:p>
      </dgm:t>
    </dgm:pt>
    <dgm:pt modelId="{BDD418B5-CCEA-4AF6-8AFC-88A96F51BEF3}" type="pres">
      <dgm:prSet presAssocID="{AB1CBD32-FE3A-4023-B703-D9EAC51F6136}" presName="parTrans" presStyleLbl="sibTrans2D1" presStyleIdx="3" presStyleCnt="5"/>
      <dgm:spPr/>
      <dgm:t>
        <a:bodyPr/>
        <a:lstStyle/>
        <a:p>
          <a:endParaRPr lang="en-GB"/>
        </a:p>
      </dgm:t>
    </dgm:pt>
    <dgm:pt modelId="{CA6ED5CD-FD30-4846-949D-9BB43F7F6D7A}" type="pres">
      <dgm:prSet presAssocID="{AB1CBD32-FE3A-4023-B703-D9EAC51F6136}" presName="connectorText" presStyleLbl="sibTrans2D1" presStyleIdx="3" presStyleCnt="5"/>
      <dgm:spPr/>
      <dgm:t>
        <a:bodyPr/>
        <a:lstStyle/>
        <a:p>
          <a:endParaRPr lang="en-GB"/>
        </a:p>
      </dgm:t>
    </dgm:pt>
    <dgm:pt modelId="{CC55CCED-4F09-474F-A3F0-074ACC8D1878}" type="pres">
      <dgm:prSet presAssocID="{1C090597-3C5A-4154-B3CB-5A7260B7D952}" presName="node" presStyleLbl="node1" presStyleIdx="3" presStyleCnt="5" custScaleX="115530" custScaleY="115530">
        <dgm:presLayoutVars>
          <dgm:bulletEnabled val="1"/>
        </dgm:presLayoutVars>
      </dgm:prSet>
      <dgm:spPr/>
      <dgm:t>
        <a:bodyPr/>
        <a:lstStyle/>
        <a:p>
          <a:endParaRPr lang="en-GB"/>
        </a:p>
      </dgm:t>
    </dgm:pt>
    <dgm:pt modelId="{6F43FF8E-801D-414B-9579-D32E5CF3520C}" type="pres">
      <dgm:prSet presAssocID="{81602AED-40A9-44F2-BCD0-6E366737FC31}" presName="parTrans" presStyleLbl="sibTrans2D1" presStyleIdx="4" presStyleCnt="5"/>
      <dgm:spPr/>
      <dgm:t>
        <a:bodyPr/>
        <a:lstStyle/>
        <a:p>
          <a:endParaRPr lang="en-GB"/>
        </a:p>
      </dgm:t>
    </dgm:pt>
    <dgm:pt modelId="{59CD45CA-A071-4A2A-B89F-B6DA13BD2A7A}" type="pres">
      <dgm:prSet presAssocID="{81602AED-40A9-44F2-BCD0-6E366737FC31}" presName="connectorText" presStyleLbl="sibTrans2D1" presStyleIdx="4" presStyleCnt="5"/>
      <dgm:spPr/>
      <dgm:t>
        <a:bodyPr/>
        <a:lstStyle/>
        <a:p>
          <a:endParaRPr lang="en-GB"/>
        </a:p>
      </dgm:t>
    </dgm:pt>
    <dgm:pt modelId="{3F90B87B-81A0-475B-AB2B-8FFC920B4181}" type="pres">
      <dgm:prSet presAssocID="{60729352-2574-47A6-A73C-E7FFC23E39CF}" presName="node" presStyleLbl="node1" presStyleIdx="4" presStyleCnt="5" custScaleX="115530" custScaleY="115530">
        <dgm:presLayoutVars>
          <dgm:bulletEnabled val="1"/>
        </dgm:presLayoutVars>
      </dgm:prSet>
      <dgm:spPr/>
      <dgm:t>
        <a:bodyPr/>
        <a:lstStyle/>
        <a:p>
          <a:endParaRPr lang="en-GB"/>
        </a:p>
      </dgm:t>
    </dgm:pt>
  </dgm:ptLst>
  <dgm:cxnLst>
    <dgm:cxn modelId="{9312B45B-2229-4DA7-8289-3E519EA6A4B4}" type="presOf" srcId="{0865B852-E8AC-47F0-943C-B6556D8DD890}" destId="{76075986-A6E1-4153-9BF4-2B3AA81999A6}" srcOrd="1" destOrd="0" presId="urn:microsoft.com/office/officeart/2005/8/layout/radial5"/>
    <dgm:cxn modelId="{D77D39B1-0F68-4B5F-9113-973FC9D9D2C2}" type="presOf" srcId="{CA043275-7020-490F-B340-A117A7E63AE0}" destId="{6DBC1F99-294E-405B-B72A-D202D723D506}" srcOrd="1" destOrd="0" presId="urn:microsoft.com/office/officeart/2005/8/layout/radial5"/>
    <dgm:cxn modelId="{DF4CD89A-0F22-4A85-8B93-C5D3C9CF9FFD}" type="presOf" srcId="{0B3D0354-A46F-461A-A28F-569412BC2745}" destId="{D79FD197-5886-469B-BDF5-24ADF13F755F}" srcOrd="0" destOrd="0" presId="urn:microsoft.com/office/officeart/2005/8/layout/radial5"/>
    <dgm:cxn modelId="{C404CC49-B122-40C0-98BF-7328394174DC}" type="presOf" srcId="{AB1CBD32-FE3A-4023-B703-D9EAC51F6136}" destId="{CA6ED5CD-FD30-4846-949D-9BB43F7F6D7A}" srcOrd="1" destOrd="0" presId="urn:microsoft.com/office/officeart/2005/8/layout/radial5"/>
    <dgm:cxn modelId="{D50AF8E8-2BAF-4499-A63E-A5A6C323B515}" type="presOf" srcId="{60729352-2574-47A6-A73C-E7FFC23E39CF}" destId="{3F90B87B-81A0-475B-AB2B-8FFC920B4181}" srcOrd="0" destOrd="0" presId="urn:microsoft.com/office/officeart/2005/8/layout/radial5"/>
    <dgm:cxn modelId="{EBD794A4-16C0-4489-BE27-30552B8C866A}" srcId="{6B2226CF-9CE0-4E12-A119-C768752A893A}" destId="{1C090597-3C5A-4154-B3CB-5A7260B7D952}" srcOrd="3" destOrd="0" parTransId="{AB1CBD32-FE3A-4023-B703-D9EAC51F6136}" sibTransId="{8399452C-84F5-4DCF-840F-BB9C7F3D3DCE}"/>
    <dgm:cxn modelId="{80B9F15B-8678-46CE-97C1-046EA13C62BC}" type="presOf" srcId="{81602AED-40A9-44F2-BCD0-6E366737FC31}" destId="{6F43FF8E-801D-414B-9579-D32E5CF3520C}" srcOrd="0" destOrd="0" presId="urn:microsoft.com/office/officeart/2005/8/layout/radial5"/>
    <dgm:cxn modelId="{E420DD83-63CB-45F5-82C1-9E51A8F6137A}" srcId="{6B2226CF-9CE0-4E12-A119-C768752A893A}" destId="{68F9CD2C-D070-4B0C-A8CE-C1A0B2A879F0}" srcOrd="1" destOrd="0" parTransId="{0865B852-E8AC-47F0-943C-B6556D8DD890}" sibTransId="{1BA2BED1-D8DB-4B1A-8144-6164223B1C79}"/>
    <dgm:cxn modelId="{8F7C497B-0A07-45DC-95C9-ED4DB464FEE1}" srcId="{6B2226CF-9CE0-4E12-A119-C768752A893A}" destId="{60729352-2574-47A6-A73C-E7FFC23E39CF}" srcOrd="4" destOrd="0" parTransId="{81602AED-40A9-44F2-BCD0-6E366737FC31}" sibTransId="{FBC5D073-4217-48D5-AF06-FBFA18EB79D7}"/>
    <dgm:cxn modelId="{5936C2AC-4E46-41F5-9BD9-B43C0DFD713D}" type="presOf" srcId="{AB1CBD32-FE3A-4023-B703-D9EAC51F6136}" destId="{BDD418B5-CCEA-4AF6-8AFC-88A96F51BEF3}" srcOrd="0" destOrd="0" presId="urn:microsoft.com/office/officeart/2005/8/layout/radial5"/>
    <dgm:cxn modelId="{6BAD446E-9B0A-4462-B0C7-43587ED66019}" type="presOf" srcId="{53825FFC-4E72-495B-8BC7-BE46767107DA}" destId="{B2DA910C-C486-4F95-BC0D-91C430485EC0}" srcOrd="0" destOrd="0" presId="urn:microsoft.com/office/officeart/2005/8/layout/radial5"/>
    <dgm:cxn modelId="{042BF8D3-25D0-47BD-B878-16A907F84FEE}" type="presOf" srcId="{CA043275-7020-490F-B340-A117A7E63AE0}" destId="{5AC6C125-5E07-4EC7-986B-B6FE87F5A08B}" srcOrd="0" destOrd="0" presId="urn:microsoft.com/office/officeart/2005/8/layout/radial5"/>
    <dgm:cxn modelId="{75049EBD-19BC-49AF-A01E-D6EC9CAE12EC}" type="presOf" srcId="{68F9CD2C-D070-4B0C-A8CE-C1A0B2A879F0}" destId="{086D9456-31C0-4A80-9C64-518FF925E83E}" srcOrd="0" destOrd="0" presId="urn:microsoft.com/office/officeart/2005/8/layout/radial5"/>
    <dgm:cxn modelId="{F8202C7C-4F3A-429C-B682-CFB975BC4D08}" type="presOf" srcId="{6B2226CF-9CE0-4E12-A119-C768752A893A}" destId="{CE0D4822-82DC-463C-AA66-FAF41C135A0A}" srcOrd="0" destOrd="0" presId="urn:microsoft.com/office/officeart/2005/8/layout/radial5"/>
    <dgm:cxn modelId="{BDF07326-3393-4F8A-BE45-8D4A1C04DA00}" type="presOf" srcId="{1C090597-3C5A-4154-B3CB-5A7260B7D952}" destId="{CC55CCED-4F09-474F-A3F0-074ACC8D1878}" srcOrd="0" destOrd="0" presId="urn:microsoft.com/office/officeart/2005/8/layout/radial5"/>
    <dgm:cxn modelId="{A83A8D31-3D7A-40CF-85AD-BB90494CC8DC}" type="presOf" srcId="{0B3D0354-A46F-461A-A28F-569412BC2745}" destId="{A5F67432-D0B6-45AD-8975-208E2DEAD40D}" srcOrd="1" destOrd="0" presId="urn:microsoft.com/office/officeart/2005/8/layout/radial5"/>
    <dgm:cxn modelId="{B9B09954-11D7-4A30-B3F5-FA5984E8EDD3}" srcId="{6B2226CF-9CE0-4E12-A119-C768752A893A}" destId="{53825FFC-4E72-495B-8BC7-BE46767107DA}" srcOrd="2" destOrd="0" parTransId="{CA043275-7020-490F-B340-A117A7E63AE0}" sibTransId="{26DBB8B7-83EA-4B7A-89FF-9C6B386D1225}"/>
    <dgm:cxn modelId="{DF028F78-DA16-4916-84D9-BF6A81441F4C}" type="presOf" srcId="{57102868-18DB-48C1-8AB6-EC5D3A19DBD6}" destId="{33DAF9A5-DD00-4EF5-8756-8C9F9AB80E30}" srcOrd="0" destOrd="0" presId="urn:microsoft.com/office/officeart/2005/8/layout/radial5"/>
    <dgm:cxn modelId="{E1D7CD8D-4D77-481D-B551-6BE81DFE37F7}" type="presOf" srcId="{81602AED-40A9-44F2-BCD0-6E366737FC31}" destId="{59CD45CA-A071-4A2A-B89F-B6DA13BD2A7A}" srcOrd="1" destOrd="0" presId="urn:microsoft.com/office/officeart/2005/8/layout/radial5"/>
    <dgm:cxn modelId="{05E93E2D-7BE9-4D26-8FC8-6EB84E3DF6EC}" srcId="{6B2226CF-9CE0-4E12-A119-C768752A893A}" destId="{E3B88919-6C28-4198-A5BD-E3D4B1FEF2E6}" srcOrd="0" destOrd="0" parTransId="{0B3D0354-A46F-461A-A28F-569412BC2745}" sibTransId="{F7AF6853-3B4B-43B3-8397-777DA5052BAA}"/>
    <dgm:cxn modelId="{34E9E921-C380-48A7-8801-693F4BEFE04F}" type="presOf" srcId="{E3B88919-6C28-4198-A5BD-E3D4B1FEF2E6}" destId="{A42BC0E4-2BFE-4BDC-8B88-887CF2CE0ED5}" srcOrd="0" destOrd="0" presId="urn:microsoft.com/office/officeart/2005/8/layout/radial5"/>
    <dgm:cxn modelId="{884F3AC5-C668-4575-AAF4-953D7EB053A8}" srcId="{57102868-18DB-48C1-8AB6-EC5D3A19DBD6}" destId="{6B2226CF-9CE0-4E12-A119-C768752A893A}" srcOrd="0" destOrd="0" parTransId="{012B4CEE-94B1-4F0D-9B29-A93ABB01A319}" sibTransId="{7D5F5631-3165-46DA-B8BA-D30AF5E6FC9E}"/>
    <dgm:cxn modelId="{6CE75A77-FDD5-4A89-8296-695C725DBF67}" type="presOf" srcId="{0865B852-E8AC-47F0-943C-B6556D8DD890}" destId="{9B16A647-421A-4510-946F-F3BE50B5CA53}" srcOrd="0" destOrd="0" presId="urn:microsoft.com/office/officeart/2005/8/layout/radial5"/>
    <dgm:cxn modelId="{2D5CFCBA-5D2C-44CB-827E-58F1D24B6027}" type="presParOf" srcId="{33DAF9A5-DD00-4EF5-8756-8C9F9AB80E30}" destId="{CE0D4822-82DC-463C-AA66-FAF41C135A0A}" srcOrd="0" destOrd="0" presId="urn:microsoft.com/office/officeart/2005/8/layout/radial5"/>
    <dgm:cxn modelId="{B8C3985F-4B07-485E-A063-54E18EC43AF0}" type="presParOf" srcId="{33DAF9A5-DD00-4EF5-8756-8C9F9AB80E30}" destId="{D79FD197-5886-469B-BDF5-24ADF13F755F}" srcOrd="1" destOrd="0" presId="urn:microsoft.com/office/officeart/2005/8/layout/radial5"/>
    <dgm:cxn modelId="{3D9C8511-3042-4196-9AF7-B5A58CD5153C}" type="presParOf" srcId="{D79FD197-5886-469B-BDF5-24ADF13F755F}" destId="{A5F67432-D0B6-45AD-8975-208E2DEAD40D}" srcOrd="0" destOrd="0" presId="urn:microsoft.com/office/officeart/2005/8/layout/radial5"/>
    <dgm:cxn modelId="{E4D2D5E2-1899-4F81-95BC-ECE1AFDC65B1}" type="presParOf" srcId="{33DAF9A5-DD00-4EF5-8756-8C9F9AB80E30}" destId="{A42BC0E4-2BFE-4BDC-8B88-887CF2CE0ED5}" srcOrd="2" destOrd="0" presId="urn:microsoft.com/office/officeart/2005/8/layout/radial5"/>
    <dgm:cxn modelId="{D0CB9413-4EB2-4AD8-A9E6-D88A4D48C452}" type="presParOf" srcId="{33DAF9A5-DD00-4EF5-8756-8C9F9AB80E30}" destId="{9B16A647-421A-4510-946F-F3BE50B5CA53}" srcOrd="3" destOrd="0" presId="urn:microsoft.com/office/officeart/2005/8/layout/radial5"/>
    <dgm:cxn modelId="{F8F9B7E1-A52F-4F1D-9C8B-2302573B9B8C}" type="presParOf" srcId="{9B16A647-421A-4510-946F-F3BE50B5CA53}" destId="{76075986-A6E1-4153-9BF4-2B3AA81999A6}" srcOrd="0" destOrd="0" presId="urn:microsoft.com/office/officeart/2005/8/layout/radial5"/>
    <dgm:cxn modelId="{19D7195D-78A5-49BF-9AA4-B0BAF2B02689}" type="presParOf" srcId="{33DAF9A5-DD00-4EF5-8756-8C9F9AB80E30}" destId="{086D9456-31C0-4A80-9C64-518FF925E83E}" srcOrd="4" destOrd="0" presId="urn:microsoft.com/office/officeart/2005/8/layout/radial5"/>
    <dgm:cxn modelId="{764DF120-65D0-497D-A570-90D27A7DEC1B}" type="presParOf" srcId="{33DAF9A5-DD00-4EF5-8756-8C9F9AB80E30}" destId="{5AC6C125-5E07-4EC7-986B-B6FE87F5A08B}" srcOrd="5" destOrd="0" presId="urn:microsoft.com/office/officeart/2005/8/layout/radial5"/>
    <dgm:cxn modelId="{A86CEC45-B9A7-46D3-BDED-16BFF8E4B7E2}" type="presParOf" srcId="{5AC6C125-5E07-4EC7-986B-B6FE87F5A08B}" destId="{6DBC1F99-294E-405B-B72A-D202D723D506}" srcOrd="0" destOrd="0" presId="urn:microsoft.com/office/officeart/2005/8/layout/radial5"/>
    <dgm:cxn modelId="{274A397B-B5D3-4A6F-A7EF-F9F62FCA996F}" type="presParOf" srcId="{33DAF9A5-DD00-4EF5-8756-8C9F9AB80E30}" destId="{B2DA910C-C486-4F95-BC0D-91C430485EC0}" srcOrd="6" destOrd="0" presId="urn:microsoft.com/office/officeart/2005/8/layout/radial5"/>
    <dgm:cxn modelId="{651EE61C-1406-495B-90F8-9F5A1A0F8746}" type="presParOf" srcId="{33DAF9A5-DD00-4EF5-8756-8C9F9AB80E30}" destId="{BDD418B5-CCEA-4AF6-8AFC-88A96F51BEF3}" srcOrd="7" destOrd="0" presId="urn:microsoft.com/office/officeart/2005/8/layout/radial5"/>
    <dgm:cxn modelId="{83095097-0E56-4DE3-8C7A-590A0DEDA152}" type="presParOf" srcId="{BDD418B5-CCEA-4AF6-8AFC-88A96F51BEF3}" destId="{CA6ED5CD-FD30-4846-949D-9BB43F7F6D7A}" srcOrd="0" destOrd="0" presId="urn:microsoft.com/office/officeart/2005/8/layout/radial5"/>
    <dgm:cxn modelId="{7F245DBD-975C-4F0C-A30C-A5838A0844D2}" type="presParOf" srcId="{33DAF9A5-DD00-4EF5-8756-8C9F9AB80E30}" destId="{CC55CCED-4F09-474F-A3F0-074ACC8D1878}" srcOrd="8" destOrd="0" presId="urn:microsoft.com/office/officeart/2005/8/layout/radial5"/>
    <dgm:cxn modelId="{F5C2D9B9-E62A-4064-8DFD-401778D38A56}" type="presParOf" srcId="{33DAF9A5-DD00-4EF5-8756-8C9F9AB80E30}" destId="{6F43FF8E-801D-414B-9579-D32E5CF3520C}" srcOrd="9" destOrd="0" presId="urn:microsoft.com/office/officeart/2005/8/layout/radial5"/>
    <dgm:cxn modelId="{FA8E8DE5-4EE9-4372-94AA-BEF294878FDA}" type="presParOf" srcId="{6F43FF8E-801D-414B-9579-D32E5CF3520C}" destId="{59CD45CA-A071-4A2A-B89F-B6DA13BD2A7A}" srcOrd="0" destOrd="0" presId="urn:microsoft.com/office/officeart/2005/8/layout/radial5"/>
    <dgm:cxn modelId="{0B424557-62BC-4ACB-8DD0-9F6AB77C6634}" type="presParOf" srcId="{33DAF9A5-DD00-4EF5-8756-8C9F9AB80E30}" destId="{3F90B87B-81A0-475B-AB2B-8FFC920B4181}" srcOrd="10"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7102868-18DB-48C1-8AB6-EC5D3A19DBD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GB"/>
        </a:p>
      </dgm:t>
    </dgm:pt>
    <dgm:pt modelId="{6B2226CF-9CE0-4E12-A119-C768752A893A}">
      <dgm:prSet phldrT="[Text]"/>
      <dgm:spPr>
        <a:solidFill>
          <a:srgbClr val="69AE23"/>
        </a:solidFill>
      </dgm:spPr>
      <dgm:t>
        <a:bodyPr/>
        <a:lstStyle/>
        <a:p>
          <a:r>
            <a:rPr lang="en-GB" b="1" dirty="0" err="1" smtClean="0">
              <a:solidFill>
                <a:schemeClr val="bg1"/>
              </a:solidFill>
            </a:rPr>
            <a:t>EpiPulse</a:t>
          </a:r>
          <a:endParaRPr lang="en-GB" b="1" dirty="0">
            <a:solidFill>
              <a:schemeClr val="bg1"/>
            </a:solidFill>
          </a:endParaRPr>
        </a:p>
      </dgm:t>
    </dgm:pt>
    <dgm:pt modelId="{012B4CEE-94B1-4F0D-9B29-A93ABB01A319}" type="parTrans" cxnId="{884F3AC5-C668-4575-AAF4-953D7EB053A8}">
      <dgm:prSet/>
      <dgm:spPr/>
      <dgm:t>
        <a:bodyPr/>
        <a:lstStyle/>
        <a:p>
          <a:endParaRPr lang="en-GB"/>
        </a:p>
      </dgm:t>
    </dgm:pt>
    <dgm:pt modelId="{7D5F5631-3165-46DA-B8BA-D30AF5E6FC9E}" type="sibTrans" cxnId="{884F3AC5-C668-4575-AAF4-953D7EB053A8}">
      <dgm:prSet/>
      <dgm:spPr/>
      <dgm:t>
        <a:bodyPr/>
        <a:lstStyle/>
        <a:p>
          <a:endParaRPr lang="en-GB"/>
        </a:p>
      </dgm:t>
    </dgm:pt>
    <dgm:pt modelId="{E3B88919-6C28-4198-A5BD-E3D4B1FEF2E6}">
      <dgm:prSet phldrT="[Text]" custT="1"/>
      <dgm:spPr>
        <a:solidFill>
          <a:srgbClr val="F0FAE6"/>
        </a:solidFill>
        <a:ln w="12700">
          <a:solidFill>
            <a:srgbClr val="004000"/>
          </a:solidFill>
        </a:ln>
      </dgm:spPr>
      <dgm:t>
        <a:bodyPr/>
        <a:lstStyle/>
        <a:p>
          <a:r>
            <a:rPr lang="en-GB" sz="1600" b="1" dirty="0">
              <a:solidFill>
                <a:srgbClr val="004000"/>
              </a:solidFill>
              <a:latin typeface="Calibri" panose="020F0502020204030204" pitchFamily="34" charset="0"/>
            </a:rPr>
            <a:t>MS</a:t>
          </a:r>
        </a:p>
      </dgm:t>
    </dgm:pt>
    <dgm:pt modelId="{0B3D0354-A46F-461A-A28F-569412BC2745}" type="parTrans" cxnId="{05E93E2D-7BE9-4D26-8FC8-6EB84E3DF6EC}">
      <dgm:prSet/>
      <dgm:spPr>
        <a:solidFill>
          <a:schemeClr val="accent1">
            <a:lumMod val="25000"/>
          </a:schemeClr>
        </a:solidFill>
      </dgm:spPr>
      <dgm:t>
        <a:bodyPr/>
        <a:lstStyle/>
        <a:p>
          <a:endParaRPr lang="en-GB"/>
        </a:p>
      </dgm:t>
    </dgm:pt>
    <dgm:pt modelId="{F7AF6853-3B4B-43B3-8397-777DA5052BAA}" type="sibTrans" cxnId="{05E93E2D-7BE9-4D26-8FC8-6EB84E3DF6EC}">
      <dgm:prSet/>
      <dgm:spPr/>
      <dgm:t>
        <a:bodyPr/>
        <a:lstStyle/>
        <a:p>
          <a:endParaRPr lang="en-GB"/>
        </a:p>
      </dgm:t>
    </dgm:pt>
    <dgm:pt modelId="{68F9CD2C-D070-4B0C-A8CE-C1A0B2A879F0}">
      <dgm:prSet phldrT="[Text]" custT="1"/>
      <dgm:spPr>
        <a:solidFill>
          <a:srgbClr val="F0FAE6"/>
        </a:solidFill>
        <a:ln w="12700">
          <a:solidFill>
            <a:srgbClr val="004000"/>
          </a:solidFill>
        </a:ln>
      </dgm:spPr>
      <dgm:t>
        <a:bodyPr/>
        <a:lstStyle/>
        <a:p>
          <a:r>
            <a:rPr lang="en-GB" sz="1800" b="1" dirty="0">
              <a:solidFill>
                <a:srgbClr val="004000"/>
              </a:solidFill>
              <a:latin typeface="Calibri" panose="020F0502020204030204" pitchFamily="34" charset="0"/>
            </a:rPr>
            <a:t>WHO</a:t>
          </a:r>
        </a:p>
      </dgm:t>
    </dgm:pt>
    <dgm:pt modelId="{0865B852-E8AC-47F0-943C-B6556D8DD890}" type="parTrans" cxnId="{E420DD83-63CB-45F5-82C1-9E51A8F6137A}">
      <dgm:prSet/>
      <dgm:spPr>
        <a:solidFill>
          <a:schemeClr val="accent1">
            <a:lumMod val="25000"/>
          </a:schemeClr>
        </a:solidFill>
      </dgm:spPr>
      <dgm:t>
        <a:bodyPr/>
        <a:lstStyle/>
        <a:p>
          <a:endParaRPr lang="en-GB"/>
        </a:p>
      </dgm:t>
    </dgm:pt>
    <dgm:pt modelId="{1BA2BED1-D8DB-4B1A-8144-6164223B1C79}" type="sibTrans" cxnId="{E420DD83-63CB-45F5-82C1-9E51A8F6137A}">
      <dgm:prSet/>
      <dgm:spPr/>
      <dgm:t>
        <a:bodyPr/>
        <a:lstStyle/>
        <a:p>
          <a:endParaRPr lang="en-GB"/>
        </a:p>
      </dgm:t>
    </dgm:pt>
    <dgm:pt modelId="{1C090597-3C5A-4154-B3CB-5A7260B7D952}">
      <dgm:prSet phldrT="[Text]" custT="1"/>
      <dgm:spPr>
        <a:solidFill>
          <a:srgbClr val="F0FAE6"/>
        </a:solidFill>
        <a:ln w="12700">
          <a:solidFill>
            <a:srgbClr val="004000"/>
          </a:solidFill>
        </a:ln>
      </dgm:spPr>
      <dgm:t>
        <a:bodyPr/>
        <a:lstStyle/>
        <a:p>
          <a:r>
            <a:rPr lang="en-GB" sz="1800" b="1">
              <a:solidFill>
                <a:srgbClr val="004000"/>
              </a:solidFill>
              <a:latin typeface="Calibri" panose="020F0502020204030204" pitchFamily="34" charset="0"/>
            </a:rPr>
            <a:t>ECDC</a:t>
          </a:r>
        </a:p>
      </dgm:t>
    </dgm:pt>
    <dgm:pt modelId="{AB1CBD32-FE3A-4023-B703-D9EAC51F6136}" type="parTrans" cxnId="{EBD794A4-16C0-4489-BE27-30552B8C866A}">
      <dgm:prSet/>
      <dgm:spPr>
        <a:solidFill>
          <a:schemeClr val="accent1">
            <a:lumMod val="25000"/>
          </a:schemeClr>
        </a:solidFill>
      </dgm:spPr>
      <dgm:t>
        <a:bodyPr/>
        <a:lstStyle/>
        <a:p>
          <a:endParaRPr lang="en-GB"/>
        </a:p>
      </dgm:t>
    </dgm:pt>
    <dgm:pt modelId="{8399452C-84F5-4DCF-840F-BB9C7F3D3DCE}" type="sibTrans" cxnId="{EBD794A4-16C0-4489-BE27-30552B8C866A}">
      <dgm:prSet/>
      <dgm:spPr/>
      <dgm:t>
        <a:bodyPr/>
        <a:lstStyle/>
        <a:p>
          <a:endParaRPr lang="en-GB"/>
        </a:p>
      </dgm:t>
    </dgm:pt>
    <dgm:pt modelId="{60729352-2574-47A6-A73C-E7FFC23E39CF}">
      <dgm:prSet phldrT="[Text]" custT="1"/>
      <dgm:spPr>
        <a:solidFill>
          <a:srgbClr val="F0FAE6"/>
        </a:solidFill>
        <a:ln w="12700">
          <a:solidFill>
            <a:srgbClr val="004000"/>
          </a:solidFill>
        </a:ln>
      </dgm:spPr>
      <dgm:t>
        <a:bodyPr/>
        <a:lstStyle/>
        <a:p>
          <a:r>
            <a:rPr lang="en-GB" sz="1800" b="1">
              <a:solidFill>
                <a:srgbClr val="004000"/>
              </a:solidFill>
              <a:latin typeface="Calibri" panose="020F0502020204030204" pitchFamily="34" charset="0"/>
            </a:rPr>
            <a:t>EC</a:t>
          </a:r>
        </a:p>
      </dgm:t>
    </dgm:pt>
    <dgm:pt modelId="{81602AED-40A9-44F2-BCD0-6E366737FC31}" type="parTrans" cxnId="{8F7C497B-0A07-45DC-95C9-ED4DB464FEE1}">
      <dgm:prSet/>
      <dgm:spPr>
        <a:solidFill>
          <a:schemeClr val="accent1">
            <a:lumMod val="25000"/>
          </a:schemeClr>
        </a:solidFill>
      </dgm:spPr>
      <dgm:t>
        <a:bodyPr/>
        <a:lstStyle/>
        <a:p>
          <a:endParaRPr lang="en-GB"/>
        </a:p>
      </dgm:t>
    </dgm:pt>
    <dgm:pt modelId="{FBC5D073-4217-48D5-AF06-FBFA18EB79D7}" type="sibTrans" cxnId="{8F7C497B-0A07-45DC-95C9-ED4DB464FEE1}">
      <dgm:prSet/>
      <dgm:spPr/>
      <dgm:t>
        <a:bodyPr/>
        <a:lstStyle/>
        <a:p>
          <a:endParaRPr lang="en-GB"/>
        </a:p>
      </dgm:t>
    </dgm:pt>
    <dgm:pt modelId="{38CD18BE-CE65-4F84-9C9B-BE506EBBF487}">
      <dgm:prSet phldrT="[Text]" custT="1"/>
      <dgm:spPr>
        <a:solidFill>
          <a:srgbClr val="F0FAE6"/>
        </a:solidFill>
        <a:ln w="12700">
          <a:solidFill>
            <a:srgbClr val="004000"/>
          </a:solidFill>
        </a:ln>
      </dgm:spPr>
      <dgm:t>
        <a:bodyPr/>
        <a:lstStyle/>
        <a:p>
          <a:pPr>
            <a:lnSpc>
              <a:spcPct val="150000"/>
            </a:lnSpc>
          </a:pPr>
          <a:r>
            <a:rPr lang="en-GB" sz="1050" b="1" dirty="0" smtClean="0">
              <a:solidFill>
                <a:srgbClr val="004000"/>
              </a:solidFill>
              <a:latin typeface="Calibri" panose="020F0502020204030204" pitchFamily="34" charset="0"/>
            </a:rPr>
            <a:t>Additional  </a:t>
          </a:r>
          <a:r>
            <a:rPr lang="en-GB" sz="1100" b="1" dirty="0" smtClean="0">
              <a:solidFill>
                <a:srgbClr val="004000"/>
              </a:solidFill>
              <a:latin typeface="Calibri" panose="020F0502020204030204" pitchFamily="34" charset="0"/>
            </a:rPr>
            <a:t>countries</a:t>
          </a:r>
          <a:endParaRPr lang="en-GB" sz="1100" b="1" dirty="0">
            <a:solidFill>
              <a:srgbClr val="004000"/>
            </a:solidFill>
            <a:latin typeface="Calibri" panose="020F0502020204030204" pitchFamily="34" charset="0"/>
          </a:endParaRPr>
        </a:p>
      </dgm:t>
    </dgm:pt>
    <dgm:pt modelId="{613EBE25-099A-468B-9C7F-6BE2FB5E1D3C}" type="parTrans" cxnId="{E338ACC7-4A0A-47E3-964E-BE7A429F282E}">
      <dgm:prSet/>
      <dgm:spPr>
        <a:solidFill>
          <a:schemeClr val="accent5">
            <a:lumMod val="25000"/>
          </a:schemeClr>
        </a:solidFill>
      </dgm:spPr>
      <dgm:t>
        <a:bodyPr/>
        <a:lstStyle/>
        <a:p>
          <a:endParaRPr lang="en-GB"/>
        </a:p>
      </dgm:t>
    </dgm:pt>
    <dgm:pt modelId="{FACA11AE-F8C1-4A4A-B01E-78FC6C00E807}" type="sibTrans" cxnId="{E338ACC7-4A0A-47E3-964E-BE7A429F282E}">
      <dgm:prSet/>
      <dgm:spPr/>
      <dgm:t>
        <a:bodyPr/>
        <a:lstStyle/>
        <a:p>
          <a:endParaRPr lang="en-GB"/>
        </a:p>
      </dgm:t>
    </dgm:pt>
    <dgm:pt modelId="{E91B2217-838E-42BF-939C-E216908FCD60}">
      <dgm:prSet phldrT="[Text]" custT="1"/>
      <dgm:spPr>
        <a:solidFill>
          <a:srgbClr val="F0FAE6"/>
        </a:solidFill>
        <a:ln w="12700">
          <a:solidFill>
            <a:srgbClr val="004000"/>
          </a:solidFill>
        </a:ln>
      </dgm:spPr>
      <dgm:t>
        <a:bodyPr/>
        <a:lstStyle/>
        <a:p>
          <a:r>
            <a:rPr lang="en-GB" sz="1100" b="1" u="none" dirty="0" smtClean="0">
              <a:solidFill>
                <a:srgbClr val="004000"/>
              </a:solidFill>
              <a:latin typeface="Calibri" panose="020F0502020204030204" pitchFamily="34" charset="0"/>
            </a:rPr>
            <a:t>Other organisations</a:t>
          </a:r>
          <a:endParaRPr lang="en-GB" sz="1100" b="1" dirty="0">
            <a:solidFill>
              <a:srgbClr val="004000"/>
            </a:solidFill>
          </a:endParaRPr>
        </a:p>
      </dgm:t>
    </dgm:pt>
    <dgm:pt modelId="{69D8FFE0-2889-45F9-AEF8-C128B8F4C6CF}" type="parTrans" cxnId="{15FC2050-0633-4630-93ED-412F6C477323}">
      <dgm:prSet/>
      <dgm:spPr>
        <a:solidFill>
          <a:schemeClr val="accent5">
            <a:lumMod val="25000"/>
          </a:schemeClr>
        </a:solidFill>
      </dgm:spPr>
      <dgm:t>
        <a:bodyPr/>
        <a:lstStyle/>
        <a:p>
          <a:endParaRPr lang="en-GB"/>
        </a:p>
      </dgm:t>
    </dgm:pt>
    <dgm:pt modelId="{697516E6-BB5C-471F-8510-8AF58B47EDD7}" type="sibTrans" cxnId="{15FC2050-0633-4630-93ED-412F6C477323}">
      <dgm:prSet/>
      <dgm:spPr/>
      <dgm:t>
        <a:bodyPr/>
        <a:lstStyle/>
        <a:p>
          <a:endParaRPr lang="en-GB"/>
        </a:p>
      </dgm:t>
    </dgm:pt>
    <dgm:pt modelId="{33DAF9A5-DD00-4EF5-8756-8C9F9AB80E30}" type="pres">
      <dgm:prSet presAssocID="{57102868-18DB-48C1-8AB6-EC5D3A19DBD6}" presName="Name0" presStyleCnt="0">
        <dgm:presLayoutVars>
          <dgm:chMax val="1"/>
          <dgm:dir/>
          <dgm:animLvl val="ctr"/>
          <dgm:resizeHandles val="exact"/>
        </dgm:presLayoutVars>
      </dgm:prSet>
      <dgm:spPr/>
      <dgm:t>
        <a:bodyPr/>
        <a:lstStyle/>
        <a:p>
          <a:endParaRPr lang="en-GB"/>
        </a:p>
      </dgm:t>
    </dgm:pt>
    <dgm:pt modelId="{CE0D4822-82DC-463C-AA66-FAF41C135A0A}" type="pres">
      <dgm:prSet presAssocID="{6B2226CF-9CE0-4E12-A119-C768752A893A}" presName="centerShape" presStyleLbl="node0" presStyleIdx="0" presStyleCnt="1"/>
      <dgm:spPr/>
      <dgm:t>
        <a:bodyPr/>
        <a:lstStyle/>
        <a:p>
          <a:endParaRPr lang="en-GB"/>
        </a:p>
      </dgm:t>
    </dgm:pt>
    <dgm:pt modelId="{D79FD197-5886-469B-BDF5-24ADF13F755F}" type="pres">
      <dgm:prSet presAssocID="{0B3D0354-A46F-461A-A28F-569412BC2745}" presName="parTrans" presStyleLbl="sibTrans2D1" presStyleIdx="0" presStyleCnt="6"/>
      <dgm:spPr/>
      <dgm:t>
        <a:bodyPr/>
        <a:lstStyle/>
        <a:p>
          <a:endParaRPr lang="en-GB"/>
        </a:p>
      </dgm:t>
    </dgm:pt>
    <dgm:pt modelId="{A5F67432-D0B6-45AD-8975-208E2DEAD40D}" type="pres">
      <dgm:prSet presAssocID="{0B3D0354-A46F-461A-A28F-569412BC2745}" presName="connectorText" presStyleLbl="sibTrans2D1" presStyleIdx="0" presStyleCnt="6"/>
      <dgm:spPr/>
      <dgm:t>
        <a:bodyPr/>
        <a:lstStyle/>
        <a:p>
          <a:endParaRPr lang="en-GB"/>
        </a:p>
      </dgm:t>
    </dgm:pt>
    <dgm:pt modelId="{A42BC0E4-2BFE-4BDC-8B88-887CF2CE0ED5}" type="pres">
      <dgm:prSet presAssocID="{E3B88919-6C28-4198-A5BD-E3D4B1FEF2E6}" presName="node" presStyleLbl="node1" presStyleIdx="0" presStyleCnt="6">
        <dgm:presLayoutVars>
          <dgm:bulletEnabled val="1"/>
        </dgm:presLayoutVars>
      </dgm:prSet>
      <dgm:spPr/>
      <dgm:t>
        <a:bodyPr/>
        <a:lstStyle/>
        <a:p>
          <a:endParaRPr lang="en-GB"/>
        </a:p>
      </dgm:t>
    </dgm:pt>
    <dgm:pt modelId="{9B16A647-421A-4510-946F-F3BE50B5CA53}" type="pres">
      <dgm:prSet presAssocID="{0865B852-E8AC-47F0-943C-B6556D8DD890}" presName="parTrans" presStyleLbl="sibTrans2D1" presStyleIdx="1" presStyleCnt="6"/>
      <dgm:spPr/>
      <dgm:t>
        <a:bodyPr/>
        <a:lstStyle/>
        <a:p>
          <a:endParaRPr lang="en-GB"/>
        </a:p>
      </dgm:t>
    </dgm:pt>
    <dgm:pt modelId="{76075986-A6E1-4153-9BF4-2B3AA81999A6}" type="pres">
      <dgm:prSet presAssocID="{0865B852-E8AC-47F0-943C-B6556D8DD890}" presName="connectorText" presStyleLbl="sibTrans2D1" presStyleIdx="1" presStyleCnt="6"/>
      <dgm:spPr/>
      <dgm:t>
        <a:bodyPr/>
        <a:lstStyle/>
        <a:p>
          <a:endParaRPr lang="en-GB"/>
        </a:p>
      </dgm:t>
    </dgm:pt>
    <dgm:pt modelId="{086D9456-31C0-4A80-9C64-518FF925E83E}" type="pres">
      <dgm:prSet presAssocID="{68F9CD2C-D070-4B0C-A8CE-C1A0B2A879F0}" presName="node" presStyleLbl="node1" presStyleIdx="1" presStyleCnt="6">
        <dgm:presLayoutVars>
          <dgm:bulletEnabled val="1"/>
        </dgm:presLayoutVars>
      </dgm:prSet>
      <dgm:spPr/>
      <dgm:t>
        <a:bodyPr/>
        <a:lstStyle/>
        <a:p>
          <a:endParaRPr lang="en-GB"/>
        </a:p>
      </dgm:t>
    </dgm:pt>
    <dgm:pt modelId="{BDD418B5-CCEA-4AF6-8AFC-88A96F51BEF3}" type="pres">
      <dgm:prSet presAssocID="{AB1CBD32-FE3A-4023-B703-D9EAC51F6136}" presName="parTrans" presStyleLbl="sibTrans2D1" presStyleIdx="2" presStyleCnt="6"/>
      <dgm:spPr/>
      <dgm:t>
        <a:bodyPr/>
        <a:lstStyle/>
        <a:p>
          <a:endParaRPr lang="en-GB"/>
        </a:p>
      </dgm:t>
    </dgm:pt>
    <dgm:pt modelId="{CA6ED5CD-FD30-4846-949D-9BB43F7F6D7A}" type="pres">
      <dgm:prSet presAssocID="{AB1CBD32-FE3A-4023-B703-D9EAC51F6136}" presName="connectorText" presStyleLbl="sibTrans2D1" presStyleIdx="2" presStyleCnt="6"/>
      <dgm:spPr/>
      <dgm:t>
        <a:bodyPr/>
        <a:lstStyle/>
        <a:p>
          <a:endParaRPr lang="en-GB"/>
        </a:p>
      </dgm:t>
    </dgm:pt>
    <dgm:pt modelId="{CC55CCED-4F09-474F-A3F0-074ACC8D1878}" type="pres">
      <dgm:prSet presAssocID="{1C090597-3C5A-4154-B3CB-5A7260B7D952}" presName="node" presStyleLbl="node1" presStyleIdx="2" presStyleCnt="6">
        <dgm:presLayoutVars>
          <dgm:bulletEnabled val="1"/>
        </dgm:presLayoutVars>
      </dgm:prSet>
      <dgm:spPr/>
      <dgm:t>
        <a:bodyPr/>
        <a:lstStyle/>
        <a:p>
          <a:endParaRPr lang="en-GB"/>
        </a:p>
      </dgm:t>
    </dgm:pt>
    <dgm:pt modelId="{6F43FF8E-801D-414B-9579-D32E5CF3520C}" type="pres">
      <dgm:prSet presAssocID="{81602AED-40A9-44F2-BCD0-6E366737FC31}" presName="parTrans" presStyleLbl="sibTrans2D1" presStyleIdx="3" presStyleCnt="6"/>
      <dgm:spPr/>
      <dgm:t>
        <a:bodyPr/>
        <a:lstStyle/>
        <a:p>
          <a:endParaRPr lang="en-GB"/>
        </a:p>
      </dgm:t>
    </dgm:pt>
    <dgm:pt modelId="{59CD45CA-A071-4A2A-B89F-B6DA13BD2A7A}" type="pres">
      <dgm:prSet presAssocID="{81602AED-40A9-44F2-BCD0-6E366737FC31}" presName="connectorText" presStyleLbl="sibTrans2D1" presStyleIdx="3" presStyleCnt="6"/>
      <dgm:spPr/>
      <dgm:t>
        <a:bodyPr/>
        <a:lstStyle/>
        <a:p>
          <a:endParaRPr lang="en-GB"/>
        </a:p>
      </dgm:t>
    </dgm:pt>
    <dgm:pt modelId="{3F90B87B-81A0-475B-AB2B-8FFC920B4181}" type="pres">
      <dgm:prSet presAssocID="{60729352-2574-47A6-A73C-E7FFC23E39CF}" presName="node" presStyleLbl="node1" presStyleIdx="3" presStyleCnt="6">
        <dgm:presLayoutVars>
          <dgm:bulletEnabled val="1"/>
        </dgm:presLayoutVars>
      </dgm:prSet>
      <dgm:spPr/>
      <dgm:t>
        <a:bodyPr/>
        <a:lstStyle/>
        <a:p>
          <a:endParaRPr lang="en-GB"/>
        </a:p>
      </dgm:t>
    </dgm:pt>
    <dgm:pt modelId="{50FCDD8F-D46C-440A-A893-FCF57283F5BA}" type="pres">
      <dgm:prSet presAssocID="{613EBE25-099A-468B-9C7F-6BE2FB5E1D3C}" presName="parTrans" presStyleLbl="sibTrans2D1" presStyleIdx="4" presStyleCnt="6"/>
      <dgm:spPr/>
      <dgm:t>
        <a:bodyPr/>
        <a:lstStyle/>
        <a:p>
          <a:endParaRPr lang="en-GB"/>
        </a:p>
      </dgm:t>
    </dgm:pt>
    <dgm:pt modelId="{F9C57339-AE03-408F-8BE8-0DAD343EE762}" type="pres">
      <dgm:prSet presAssocID="{613EBE25-099A-468B-9C7F-6BE2FB5E1D3C}" presName="connectorText" presStyleLbl="sibTrans2D1" presStyleIdx="4" presStyleCnt="6"/>
      <dgm:spPr/>
      <dgm:t>
        <a:bodyPr/>
        <a:lstStyle/>
        <a:p>
          <a:endParaRPr lang="en-GB"/>
        </a:p>
      </dgm:t>
    </dgm:pt>
    <dgm:pt modelId="{90DA8C95-D1D4-4A09-8EC7-A270A7406FFF}" type="pres">
      <dgm:prSet presAssocID="{38CD18BE-CE65-4F84-9C9B-BE506EBBF487}" presName="node" presStyleLbl="node1" presStyleIdx="4" presStyleCnt="6">
        <dgm:presLayoutVars>
          <dgm:bulletEnabled val="1"/>
        </dgm:presLayoutVars>
      </dgm:prSet>
      <dgm:spPr/>
      <dgm:t>
        <a:bodyPr/>
        <a:lstStyle/>
        <a:p>
          <a:endParaRPr lang="en-GB"/>
        </a:p>
      </dgm:t>
    </dgm:pt>
    <dgm:pt modelId="{080E7D8C-9F57-48A7-B747-172616ED3069}" type="pres">
      <dgm:prSet presAssocID="{69D8FFE0-2889-45F9-AEF8-C128B8F4C6CF}" presName="parTrans" presStyleLbl="sibTrans2D1" presStyleIdx="5" presStyleCnt="6"/>
      <dgm:spPr/>
      <dgm:t>
        <a:bodyPr/>
        <a:lstStyle/>
        <a:p>
          <a:endParaRPr lang="en-GB"/>
        </a:p>
      </dgm:t>
    </dgm:pt>
    <dgm:pt modelId="{0FC65130-08D6-4971-80A6-3310BE56DEBF}" type="pres">
      <dgm:prSet presAssocID="{69D8FFE0-2889-45F9-AEF8-C128B8F4C6CF}" presName="connectorText" presStyleLbl="sibTrans2D1" presStyleIdx="5" presStyleCnt="6"/>
      <dgm:spPr/>
      <dgm:t>
        <a:bodyPr/>
        <a:lstStyle/>
        <a:p>
          <a:endParaRPr lang="en-GB"/>
        </a:p>
      </dgm:t>
    </dgm:pt>
    <dgm:pt modelId="{753977C5-3813-4A59-BC42-E8E7DBF6A2BA}" type="pres">
      <dgm:prSet presAssocID="{E91B2217-838E-42BF-939C-E216908FCD60}" presName="node" presStyleLbl="node1" presStyleIdx="5" presStyleCnt="6">
        <dgm:presLayoutVars>
          <dgm:bulletEnabled val="1"/>
        </dgm:presLayoutVars>
      </dgm:prSet>
      <dgm:spPr/>
      <dgm:t>
        <a:bodyPr/>
        <a:lstStyle/>
        <a:p>
          <a:endParaRPr lang="en-GB"/>
        </a:p>
      </dgm:t>
    </dgm:pt>
  </dgm:ptLst>
  <dgm:cxnLst>
    <dgm:cxn modelId="{EBD794A4-16C0-4489-BE27-30552B8C866A}" srcId="{6B2226CF-9CE0-4E12-A119-C768752A893A}" destId="{1C090597-3C5A-4154-B3CB-5A7260B7D952}" srcOrd="2" destOrd="0" parTransId="{AB1CBD32-FE3A-4023-B703-D9EAC51F6136}" sibTransId="{8399452C-84F5-4DCF-840F-BB9C7F3D3DCE}"/>
    <dgm:cxn modelId="{8F7C497B-0A07-45DC-95C9-ED4DB464FEE1}" srcId="{6B2226CF-9CE0-4E12-A119-C768752A893A}" destId="{60729352-2574-47A6-A73C-E7FFC23E39CF}" srcOrd="3" destOrd="0" parTransId="{81602AED-40A9-44F2-BCD0-6E366737FC31}" sibTransId="{FBC5D073-4217-48D5-AF06-FBFA18EB79D7}"/>
    <dgm:cxn modelId="{61FAC118-2497-4B47-B49F-403378FF2816}" type="presOf" srcId="{81602AED-40A9-44F2-BCD0-6E366737FC31}" destId="{59CD45CA-A071-4A2A-B89F-B6DA13BD2A7A}" srcOrd="1" destOrd="0" presId="urn:microsoft.com/office/officeart/2005/8/layout/radial5"/>
    <dgm:cxn modelId="{1454AF52-3CC1-4BF8-94E0-6D17B75EC3B7}" type="presOf" srcId="{81602AED-40A9-44F2-BCD0-6E366737FC31}" destId="{6F43FF8E-801D-414B-9579-D32E5CF3520C}" srcOrd="0" destOrd="0" presId="urn:microsoft.com/office/officeart/2005/8/layout/radial5"/>
    <dgm:cxn modelId="{32C9E003-9B3C-42CC-B755-91DEC7EF8064}" type="presOf" srcId="{69D8FFE0-2889-45F9-AEF8-C128B8F4C6CF}" destId="{0FC65130-08D6-4971-80A6-3310BE56DEBF}" srcOrd="1" destOrd="0" presId="urn:microsoft.com/office/officeart/2005/8/layout/radial5"/>
    <dgm:cxn modelId="{8740C4A8-DB75-4701-8729-7DE757A4A1B7}" type="presOf" srcId="{0B3D0354-A46F-461A-A28F-569412BC2745}" destId="{D79FD197-5886-469B-BDF5-24ADF13F755F}" srcOrd="0" destOrd="0" presId="urn:microsoft.com/office/officeart/2005/8/layout/radial5"/>
    <dgm:cxn modelId="{B879B284-B130-49C2-8443-1BB3FFB65CF7}" type="presOf" srcId="{AB1CBD32-FE3A-4023-B703-D9EAC51F6136}" destId="{BDD418B5-CCEA-4AF6-8AFC-88A96F51BEF3}" srcOrd="0" destOrd="0" presId="urn:microsoft.com/office/officeart/2005/8/layout/radial5"/>
    <dgm:cxn modelId="{A7A9993D-1461-421E-9C95-6F5B607111F2}" type="presOf" srcId="{6B2226CF-9CE0-4E12-A119-C768752A893A}" destId="{CE0D4822-82DC-463C-AA66-FAF41C135A0A}" srcOrd="0" destOrd="0" presId="urn:microsoft.com/office/officeart/2005/8/layout/radial5"/>
    <dgm:cxn modelId="{05E93E2D-7BE9-4D26-8FC8-6EB84E3DF6EC}" srcId="{6B2226CF-9CE0-4E12-A119-C768752A893A}" destId="{E3B88919-6C28-4198-A5BD-E3D4B1FEF2E6}" srcOrd="0" destOrd="0" parTransId="{0B3D0354-A46F-461A-A28F-569412BC2745}" sibTransId="{F7AF6853-3B4B-43B3-8397-777DA5052BAA}"/>
    <dgm:cxn modelId="{E24D4FFB-F6B2-41E5-A923-B5C6008AC28B}" type="presOf" srcId="{69D8FFE0-2889-45F9-AEF8-C128B8F4C6CF}" destId="{080E7D8C-9F57-48A7-B747-172616ED3069}" srcOrd="0" destOrd="0" presId="urn:microsoft.com/office/officeart/2005/8/layout/radial5"/>
    <dgm:cxn modelId="{09B7D66F-949C-431E-82CA-58A27BFB4C57}" type="presOf" srcId="{0B3D0354-A46F-461A-A28F-569412BC2745}" destId="{A5F67432-D0B6-45AD-8975-208E2DEAD40D}" srcOrd="1" destOrd="0" presId="urn:microsoft.com/office/officeart/2005/8/layout/radial5"/>
    <dgm:cxn modelId="{E420DD83-63CB-45F5-82C1-9E51A8F6137A}" srcId="{6B2226CF-9CE0-4E12-A119-C768752A893A}" destId="{68F9CD2C-D070-4B0C-A8CE-C1A0B2A879F0}" srcOrd="1" destOrd="0" parTransId="{0865B852-E8AC-47F0-943C-B6556D8DD890}" sibTransId="{1BA2BED1-D8DB-4B1A-8144-6164223B1C79}"/>
    <dgm:cxn modelId="{15FC2050-0633-4630-93ED-412F6C477323}" srcId="{6B2226CF-9CE0-4E12-A119-C768752A893A}" destId="{E91B2217-838E-42BF-939C-E216908FCD60}" srcOrd="5" destOrd="0" parTransId="{69D8FFE0-2889-45F9-AEF8-C128B8F4C6CF}" sibTransId="{697516E6-BB5C-471F-8510-8AF58B47EDD7}"/>
    <dgm:cxn modelId="{59C591F7-D066-459C-BC86-A904177070D3}" type="presOf" srcId="{60729352-2574-47A6-A73C-E7FFC23E39CF}" destId="{3F90B87B-81A0-475B-AB2B-8FFC920B4181}" srcOrd="0" destOrd="0" presId="urn:microsoft.com/office/officeart/2005/8/layout/radial5"/>
    <dgm:cxn modelId="{DC19D90A-B3B6-4C4B-9317-61EBF536BCB4}" type="presOf" srcId="{1C090597-3C5A-4154-B3CB-5A7260B7D952}" destId="{CC55CCED-4F09-474F-A3F0-074ACC8D1878}" srcOrd="0" destOrd="0" presId="urn:microsoft.com/office/officeart/2005/8/layout/radial5"/>
    <dgm:cxn modelId="{884F3AC5-C668-4575-AAF4-953D7EB053A8}" srcId="{57102868-18DB-48C1-8AB6-EC5D3A19DBD6}" destId="{6B2226CF-9CE0-4E12-A119-C768752A893A}" srcOrd="0" destOrd="0" parTransId="{012B4CEE-94B1-4F0D-9B29-A93ABB01A319}" sibTransId="{7D5F5631-3165-46DA-B8BA-D30AF5E6FC9E}"/>
    <dgm:cxn modelId="{6D09162F-FBC8-48CA-B2AC-709DF69D6889}" type="presOf" srcId="{E91B2217-838E-42BF-939C-E216908FCD60}" destId="{753977C5-3813-4A59-BC42-E8E7DBF6A2BA}" srcOrd="0" destOrd="0" presId="urn:microsoft.com/office/officeart/2005/8/layout/radial5"/>
    <dgm:cxn modelId="{2E072BFA-7601-4280-8BBA-7C8788C6D4BD}" type="presOf" srcId="{38CD18BE-CE65-4F84-9C9B-BE506EBBF487}" destId="{90DA8C95-D1D4-4A09-8EC7-A270A7406FFF}" srcOrd="0" destOrd="0" presId="urn:microsoft.com/office/officeart/2005/8/layout/radial5"/>
    <dgm:cxn modelId="{CC2FE1B6-42DB-44C3-AE20-CD7CE5C50C94}" type="presOf" srcId="{613EBE25-099A-468B-9C7F-6BE2FB5E1D3C}" destId="{50FCDD8F-D46C-440A-A893-FCF57283F5BA}" srcOrd="0" destOrd="0" presId="urn:microsoft.com/office/officeart/2005/8/layout/radial5"/>
    <dgm:cxn modelId="{8E411D9C-7F8A-4517-9F8C-90A85F4D4E01}" type="presOf" srcId="{0865B852-E8AC-47F0-943C-B6556D8DD890}" destId="{9B16A647-421A-4510-946F-F3BE50B5CA53}" srcOrd="0" destOrd="0" presId="urn:microsoft.com/office/officeart/2005/8/layout/radial5"/>
    <dgm:cxn modelId="{9E237596-9972-4271-907B-DD7F1718177F}" type="presOf" srcId="{68F9CD2C-D070-4B0C-A8CE-C1A0B2A879F0}" destId="{086D9456-31C0-4A80-9C64-518FF925E83E}" srcOrd="0" destOrd="0" presId="urn:microsoft.com/office/officeart/2005/8/layout/radial5"/>
    <dgm:cxn modelId="{7644FBEE-747E-4E3C-971D-E9991C397EF4}" type="presOf" srcId="{E3B88919-6C28-4198-A5BD-E3D4B1FEF2E6}" destId="{A42BC0E4-2BFE-4BDC-8B88-887CF2CE0ED5}" srcOrd="0" destOrd="0" presId="urn:microsoft.com/office/officeart/2005/8/layout/radial5"/>
    <dgm:cxn modelId="{EC9A1694-1987-4663-AC18-9584BE05C7FD}" type="presOf" srcId="{0865B852-E8AC-47F0-943C-B6556D8DD890}" destId="{76075986-A6E1-4153-9BF4-2B3AA81999A6}" srcOrd="1" destOrd="0" presId="urn:microsoft.com/office/officeart/2005/8/layout/radial5"/>
    <dgm:cxn modelId="{323230C2-DB4F-40CC-9DB2-A5E399FE7F89}" type="presOf" srcId="{57102868-18DB-48C1-8AB6-EC5D3A19DBD6}" destId="{33DAF9A5-DD00-4EF5-8756-8C9F9AB80E30}" srcOrd="0" destOrd="0" presId="urn:microsoft.com/office/officeart/2005/8/layout/radial5"/>
    <dgm:cxn modelId="{E338ACC7-4A0A-47E3-964E-BE7A429F282E}" srcId="{6B2226CF-9CE0-4E12-A119-C768752A893A}" destId="{38CD18BE-CE65-4F84-9C9B-BE506EBBF487}" srcOrd="4" destOrd="0" parTransId="{613EBE25-099A-468B-9C7F-6BE2FB5E1D3C}" sibTransId="{FACA11AE-F8C1-4A4A-B01E-78FC6C00E807}"/>
    <dgm:cxn modelId="{D9B5A046-E211-43E5-AB8C-8B2FBD116F55}" type="presOf" srcId="{AB1CBD32-FE3A-4023-B703-D9EAC51F6136}" destId="{CA6ED5CD-FD30-4846-949D-9BB43F7F6D7A}" srcOrd="1" destOrd="0" presId="urn:microsoft.com/office/officeart/2005/8/layout/radial5"/>
    <dgm:cxn modelId="{8776EBF0-3739-40E6-9AB5-3C0C6A40B6C8}" type="presOf" srcId="{613EBE25-099A-468B-9C7F-6BE2FB5E1D3C}" destId="{F9C57339-AE03-408F-8BE8-0DAD343EE762}" srcOrd="1" destOrd="0" presId="urn:microsoft.com/office/officeart/2005/8/layout/radial5"/>
    <dgm:cxn modelId="{18B5D534-901E-4F60-B949-79334165C267}" type="presParOf" srcId="{33DAF9A5-DD00-4EF5-8756-8C9F9AB80E30}" destId="{CE0D4822-82DC-463C-AA66-FAF41C135A0A}" srcOrd="0" destOrd="0" presId="urn:microsoft.com/office/officeart/2005/8/layout/radial5"/>
    <dgm:cxn modelId="{EDCEF009-BB62-4A68-B5DB-EA2B737A99F0}" type="presParOf" srcId="{33DAF9A5-DD00-4EF5-8756-8C9F9AB80E30}" destId="{D79FD197-5886-469B-BDF5-24ADF13F755F}" srcOrd="1" destOrd="0" presId="urn:microsoft.com/office/officeart/2005/8/layout/radial5"/>
    <dgm:cxn modelId="{6B4A3F81-1298-4F94-A1C9-EC1F78125856}" type="presParOf" srcId="{D79FD197-5886-469B-BDF5-24ADF13F755F}" destId="{A5F67432-D0B6-45AD-8975-208E2DEAD40D}" srcOrd="0" destOrd="0" presId="urn:microsoft.com/office/officeart/2005/8/layout/radial5"/>
    <dgm:cxn modelId="{5018CB7E-8783-4811-B275-7CEE5121B25F}" type="presParOf" srcId="{33DAF9A5-DD00-4EF5-8756-8C9F9AB80E30}" destId="{A42BC0E4-2BFE-4BDC-8B88-887CF2CE0ED5}" srcOrd="2" destOrd="0" presId="urn:microsoft.com/office/officeart/2005/8/layout/radial5"/>
    <dgm:cxn modelId="{DF2AF515-1D58-477B-8397-D421EF440D4F}" type="presParOf" srcId="{33DAF9A5-DD00-4EF5-8756-8C9F9AB80E30}" destId="{9B16A647-421A-4510-946F-F3BE50B5CA53}" srcOrd="3" destOrd="0" presId="urn:microsoft.com/office/officeart/2005/8/layout/radial5"/>
    <dgm:cxn modelId="{A0924B26-E2D4-4C76-BC7E-7CF94FC74DEE}" type="presParOf" srcId="{9B16A647-421A-4510-946F-F3BE50B5CA53}" destId="{76075986-A6E1-4153-9BF4-2B3AA81999A6}" srcOrd="0" destOrd="0" presId="urn:microsoft.com/office/officeart/2005/8/layout/radial5"/>
    <dgm:cxn modelId="{9F8BE6E3-B15C-4BE2-ACCF-DBF364531622}" type="presParOf" srcId="{33DAF9A5-DD00-4EF5-8756-8C9F9AB80E30}" destId="{086D9456-31C0-4A80-9C64-518FF925E83E}" srcOrd="4" destOrd="0" presId="urn:microsoft.com/office/officeart/2005/8/layout/radial5"/>
    <dgm:cxn modelId="{9F144A2A-DC35-4BE3-8D4A-69D6D07C3C8C}" type="presParOf" srcId="{33DAF9A5-DD00-4EF5-8756-8C9F9AB80E30}" destId="{BDD418B5-CCEA-4AF6-8AFC-88A96F51BEF3}" srcOrd="5" destOrd="0" presId="urn:microsoft.com/office/officeart/2005/8/layout/radial5"/>
    <dgm:cxn modelId="{76AEAD8F-6271-410B-9883-BD47F63075AE}" type="presParOf" srcId="{BDD418B5-CCEA-4AF6-8AFC-88A96F51BEF3}" destId="{CA6ED5CD-FD30-4846-949D-9BB43F7F6D7A}" srcOrd="0" destOrd="0" presId="urn:microsoft.com/office/officeart/2005/8/layout/radial5"/>
    <dgm:cxn modelId="{71148A31-F966-41E6-8415-1CA39D6B5842}" type="presParOf" srcId="{33DAF9A5-DD00-4EF5-8756-8C9F9AB80E30}" destId="{CC55CCED-4F09-474F-A3F0-074ACC8D1878}" srcOrd="6" destOrd="0" presId="urn:microsoft.com/office/officeart/2005/8/layout/radial5"/>
    <dgm:cxn modelId="{83FEF9FA-FDF5-4B23-8C7D-27F1230BC06E}" type="presParOf" srcId="{33DAF9A5-DD00-4EF5-8756-8C9F9AB80E30}" destId="{6F43FF8E-801D-414B-9579-D32E5CF3520C}" srcOrd="7" destOrd="0" presId="urn:microsoft.com/office/officeart/2005/8/layout/radial5"/>
    <dgm:cxn modelId="{E0E79AE3-6F20-4DBF-93B6-37B234CCF922}" type="presParOf" srcId="{6F43FF8E-801D-414B-9579-D32E5CF3520C}" destId="{59CD45CA-A071-4A2A-B89F-B6DA13BD2A7A}" srcOrd="0" destOrd="0" presId="urn:microsoft.com/office/officeart/2005/8/layout/radial5"/>
    <dgm:cxn modelId="{C3890052-B874-452B-835C-E241B485D8C5}" type="presParOf" srcId="{33DAF9A5-DD00-4EF5-8756-8C9F9AB80E30}" destId="{3F90B87B-81A0-475B-AB2B-8FFC920B4181}" srcOrd="8" destOrd="0" presId="urn:microsoft.com/office/officeart/2005/8/layout/radial5"/>
    <dgm:cxn modelId="{7A26B27B-291E-4D32-B102-5CB1C402E683}" type="presParOf" srcId="{33DAF9A5-DD00-4EF5-8756-8C9F9AB80E30}" destId="{50FCDD8F-D46C-440A-A893-FCF57283F5BA}" srcOrd="9" destOrd="0" presId="urn:microsoft.com/office/officeart/2005/8/layout/radial5"/>
    <dgm:cxn modelId="{92857569-DB27-485E-91E1-7A7BFBB2159D}" type="presParOf" srcId="{50FCDD8F-D46C-440A-A893-FCF57283F5BA}" destId="{F9C57339-AE03-408F-8BE8-0DAD343EE762}" srcOrd="0" destOrd="0" presId="urn:microsoft.com/office/officeart/2005/8/layout/radial5"/>
    <dgm:cxn modelId="{5CA7BBDD-85CA-48D3-A2E1-2BD3A5C8F408}" type="presParOf" srcId="{33DAF9A5-DD00-4EF5-8756-8C9F9AB80E30}" destId="{90DA8C95-D1D4-4A09-8EC7-A270A7406FFF}" srcOrd="10" destOrd="0" presId="urn:microsoft.com/office/officeart/2005/8/layout/radial5"/>
    <dgm:cxn modelId="{27B0D852-35B1-4CBD-B87D-E0F0086BC8D5}" type="presParOf" srcId="{33DAF9A5-DD00-4EF5-8756-8C9F9AB80E30}" destId="{080E7D8C-9F57-48A7-B747-172616ED3069}" srcOrd="11" destOrd="0" presId="urn:microsoft.com/office/officeart/2005/8/layout/radial5"/>
    <dgm:cxn modelId="{6535CF33-1C27-4038-80F9-4572B842F3EB}" type="presParOf" srcId="{080E7D8C-9F57-48A7-B747-172616ED3069}" destId="{0FC65130-08D6-4971-80A6-3310BE56DEBF}" srcOrd="0" destOrd="0" presId="urn:microsoft.com/office/officeart/2005/8/layout/radial5"/>
    <dgm:cxn modelId="{88C058A5-3F87-4197-BCAB-FCE2A637D1BC}" type="presParOf" srcId="{33DAF9A5-DD00-4EF5-8756-8C9F9AB80E30}" destId="{753977C5-3813-4A59-BC42-E8E7DBF6A2BA}"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en-US" sz="2000" b="1" dirty="0" smtClean="0">
              <a:solidFill>
                <a:schemeClr val="tx1"/>
              </a:solidFill>
            </a:rPr>
            <a:t>Epidemic intelligence sources</a:t>
          </a:r>
          <a:endParaRPr lang="en-US" sz="2000" b="1" dirty="0">
            <a:solidFill>
              <a:schemeClr val="tx1"/>
            </a:solidFill>
          </a:endParaRP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en-US" sz="1800" dirty="0" smtClean="0">
              <a:solidFill>
                <a:schemeClr val="tx1"/>
              </a:solidFill>
            </a:rPr>
            <a:t>Indicator-based surveillance (IBS)</a:t>
          </a:r>
          <a:endParaRPr lang="en-US"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smtClean="0">
              <a:solidFill>
                <a:schemeClr val="tx1"/>
              </a:solidFill>
            </a:rPr>
            <a:t>Event-based surveillance (EBS)</a:t>
          </a:r>
          <a:endParaRPr lang="en-US"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en-US" sz="1800" b="1" dirty="0" smtClean="0">
              <a:solidFill>
                <a:schemeClr val="tx1"/>
              </a:solidFill>
            </a:rPr>
            <a:t>Official public sources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en-US" sz="1800" b="1" dirty="0" smtClean="0">
              <a:solidFill>
                <a:schemeClr val="tx1"/>
              </a:solidFill>
            </a:rPr>
            <a:t>National/</a:t>
          </a:r>
        </a:p>
        <a:p>
          <a:pPr>
            <a:lnSpc>
              <a:spcPts val="1800"/>
            </a:lnSpc>
          </a:pPr>
          <a:r>
            <a:rPr lang="en-US" sz="1800" b="1" dirty="0" smtClean="0">
              <a:solidFill>
                <a:schemeClr val="tx1"/>
              </a:solidFill>
            </a:rPr>
            <a:t>regional</a:t>
          </a:r>
          <a:r>
            <a:rPr lang="en-US" sz="1800" dirty="0" smtClean="0">
              <a:solidFill>
                <a:schemeClr val="tx1"/>
              </a:solidFill>
            </a:rPr>
            <a:t> </a:t>
          </a:r>
          <a:r>
            <a:rPr lang="en-US" sz="1800" b="1" dirty="0" smtClean="0">
              <a:solidFill>
                <a:schemeClr val="tx1"/>
              </a:solidFill>
            </a:rPr>
            <a:t>surveillance systems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en-US" sz="1800" b="1" dirty="0" smtClean="0">
              <a:solidFill>
                <a:schemeClr val="tx1"/>
              </a:solidFill>
            </a:rPr>
            <a:t>Informal sources</a:t>
          </a:r>
          <a:endParaRPr lang="en-US" sz="1800" b="1" dirty="0">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en-US" sz="1800" b="1" dirty="0" smtClean="0">
              <a:solidFill>
                <a:schemeClr val="tx1"/>
              </a:solidFill>
            </a:rPr>
            <a:t>Restricted platforms</a:t>
          </a:r>
          <a:endParaRPr lang="en-US" sz="1600" dirty="0">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en-US" sz="1800" dirty="0" smtClean="0">
              <a:solidFill>
                <a:schemeClr val="tx1"/>
              </a:solidFill>
            </a:rPr>
            <a:t>Web aggregators</a:t>
          </a:r>
          <a:endParaRPr lang="en-US" sz="1800" dirty="0">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en-US" sz="1800" dirty="0" smtClean="0">
              <a:solidFill>
                <a:schemeClr val="tx1"/>
              </a:solidFill>
            </a:rPr>
            <a:t>Social media</a:t>
          </a:r>
          <a:endParaRPr lang="en-US" sz="1800" dirty="0">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en-US" sz="1800" dirty="0" smtClean="0">
              <a:solidFill>
                <a:schemeClr val="tx1"/>
              </a:solidFill>
            </a:rPr>
            <a:t>Moderated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en-US" sz="1800" dirty="0" smtClean="0">
              <a:solidFill>
                <a:schemeClr val="tx1"/>
              </a:solidFill>
            </a:rPr>
            <a:t>Automatic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en-US" sz="1800" dirty="0" smtClean="0">
              <a:solidFill>
                <a:schemeClr val="tx1"/>
              </a:solidFill>
            </a:rPr>
            <a:t>Manual monitoring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en-US" sz="1800" dirty="0" smtClean="0">
              <a:solidFill>
                <a:schemeClr val="tx1"/>
              </a:solidFill>
            </a:rPr>
            <a:t>Automated monitoring</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t>
        <a:bodyPr/>
        <a:lstStyle/>
        <a:p>
          <a:endParaRPr lang="en-US"/>
        </a:p>
      </dgm:t>
    </dgm:pt>
    <dgm:pt modelId="{533D5CEC-597F-4A06-AF88-0557B1234BDE}" type="pres">
      <dgm:prSet presAssocID="{3BF23DCD-D14D-4652-B874-9F574610E87F}" presName="hierRoot1" presStyleCnt="0">
        <dgm:presLayoutVars>
          <dgm:hierBranch val="init"/>
        </dgm:presLayoutVars>
      </dgm:prSet>
      <dgm:spPr/>
      <dgm:t>
        <a:bodyPr/>
        <a:lstStyle/>
        <a:p>
          <a:endParaRPr lang="en-US"/>
        </a:p>
      </dgm:t>
    </dgm:pt>
    <dgm:pt modelId="{A4CE7B08-7D79-42CF-A402-AD67ACACD346}" type="pres">
      <dgm:prSet presAssocID="{3BF23DCD-D14D-4652-B874-9F574610E87F}" presName="rootComposite1" presStyleCnt="0"/>
      <dgm:spPr/>
      <dgm:t>
        <a:bodyPr/>
        <a:lstStyle/>
        <a:p>
          <a:endParaRPr lang="en-US"/>
        </a:p>
      </dgm:t>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t>
        <a:bodyPr/>
        <a:lstStyle/>
        <a:p>
          <a:endParaRPr lang="en-US"/>
        </a:p>
      </dgm:t>
    </dgm:pt>
    <dgm:pt modelId="{7936441A-BFD1-4D04-B4C4-EC4AC25EAD7F}" type="pres">
      <dgm:prSet presAssocID="{3BF23DCD-D14D-4652-B874-9F574610E87F}" presName="rootConnector1" presStyleLbl="node1" presStyleIdx="0" presStyleCnt="0"/>
      <dgm:spPr/>
      <dgm:t>
        <a:bodyPr/>
        <a:lstStyle/>
        <a:p>
          <a:endParaRPr lang="en-US"/>
        </a:p>
      </dgm:t>
    </dgm:pt>
    <dgm:pt modelId="{7419DE65-44DB-4625-B579-2B801A1F536B}" type="pres">
      <dgm:prSet presAssocID="{3BF23DCD-D14D-4652-B874-9F574610E87F}" presName="hierChild2" presStyleCnt="0"/>
      <dgm:spPr/>
      <dgm:t>
        <a:bodyPr/>
        <a:lstStyle/>
        <a:p>
          <a:endParaRPr lang="en-US"/>
        </a:p>
      </dgm:t>
    </dgm:pt>
    <dgm:pt modelId="{27FCCD8B-CCFE-4FCD-AAF2-835EAA45CC31}" type="pres">
      <dgm:prSet presAssocID="{45411D7C-3F8A-4B1A-AFFB-B8E34BBD757F}" presName="Name37" presStyleLbl="parChTrans1D2" presStyleIdx="0" presStyleCnt="2"/>
      <dgm:spPr/>
      <dgm:t>
        <a:bodyPr/>
        <a:lstStyle/>
        <a:p>
          <a:endParaRPr lang="en-US"/>
        </a:p>
      </dgm:t>
    </dgm:pt>
    <dgm:pt modelId="{DDCA9B3D-0F7D-4B0D-B85D-7F07397B8566}" type="pres">
      <dgm:prSet presAssocID="{D2258C22-54CB-48FC-AC5A-49FB07933336}" presName="hierRoot2" presStyleCnt="0">
        <dgm:presLayoutVars>
          <dgm:hierBranch/>
        </dgm:presLayoutVars>
      </dgm:prSet>
      <dgm:spPr/>
      <dgm:t>
        <a:bodyPr/>
        <a:lstStyle/>
        <a:p>
          <a:endParaRPr lang="en-US"/>
        </a:p>
      </dgm:t>
    </dgm:pt>
    <dgm:pt modelId="{E98BD5D9-5FDF-4222-A601-80D9F3988C45}" type="pres">
      <dgm:prSet presAssocID="{D2258C22-54CB-48FC-AC5A-49FB07933336}" presName="rootComposite" presStyleCnt="0"/>
      <dgm:spPr/>
      <dgm:t>
        <a:bodyPr/>
        <a:lstStyle/>
        <a:p>
          <a:endParaRPr lang="en-US"/>
        </a:p>
      </dgm:t>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t>
        <a:bodyPr/>
        <a:lstStyle/>
        <a:p>
          <a:endParaRPr lang="en-US"/>
        </a:p>
      </dgm:t>
    </dgm:pt>
    <dgm:pt modelId="{D66CC37F-1598-4AB2-8566-701FE03BFC25}" type="pres">
      <dgm:prSet presAssocID="{D2258C22-54CB-48FC-AC5A-49FB07933336}" presName="rootConnector" presStyleLbl="node2" presStyleIdx="0" presStyleCnt="2"/>
      <dgm:spPr/>
      <dgm:t>
        <a:bodyPr/>
        <a:lstStyle/>
        <a:p>
          <a:endParaRPr lang="en-US"/>
        </a:p>
      </dgm:t>
    </dgm:pt>
    <dgm:pt modelId="{750A9D22-0F77-4E57-90E1-3FFD69B78071}" type="pres">
      <dgm:prSet presAssocID="{D2258C22-54CB-48FC-AC5A-49FB07933336}" presName="hierChild4" presStyleCnt="0"/>
      <dgm:spPr/>
      <dgm:t>
        <a:bodyPr/>
        <a:lstStyle/>
        <a:p>
          <a:endParaRPr lang="en-US"/>
        </a:p>
      </dgm:t>
    </dgm:pt>
    <dgm:pt modelId="{DC80C75E-C69C-4F07-9CD2-489B5FABCB6D}" type="pres">
      <dgm:prSet presAssocID="{497F5C57-54E2-454E-A1F6-9646B994466E}" presName="Name35" presStyleLbl="parChTrans1D3" presStyleIdx="0" presStyleCnt="4"/>
      <dgm:spPr/>
      <dgm:t>
        <a:bodyPr/>
        <a:lstStyle/>
        <a:p>
          <a:endParaRPr lang="en-US"/>
        </a:p>
      </dgm:t>
    </dgm:pt>
    <dgm:pt modelId="{C4D8AB64-5177-45B4-8A41-8A32160E19DC}" type="pres">
      <dgm:prSet presAssocID="{BDCDDA8C-8DFC-47C1-A4E1-096910C1CB90}" presName="hierRoot2" presStyleCnt="0">
        <dgm:presLayoutVars>
          <dgm:hierBranch/>
        </dgm:presLayoutVars>
      </dgm:prSet>
      <dgm:spPr/>
      <dgm:t>
        <a:bodyPr/>
        <a:lstStyle/>
        <a:p>
          <a:endParaRPr lang="en-US"/>
        </a:p>
      </dgm:t>
    </dgm:pt>
    <dgm:pt modelId="{9C74711E-EEB2-477B-B5BA-C7F17E62FEF4}" type="pres">
      <dgm:prSet presAssocID="{BDCDDA8C-8DFC-47C1-A4E1-096910C1CB90}" presName="rootComposite" presStyleCnt="0"/>
      <dgm:spPr/>
      <dgm:t>
        <a:bodyPr/>
        <a:lstStyle/>
        <a:p>
          <a:endParaRPr lang="en-US"/>
        </a:p>
      </dgm:t>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t>
        <a:bodyPr/>
        <a:lstStyle/>
        <a:p>
          <a:endParaRPr lang="en-US"/>
        </a:p>
      </dgm:t>
    </dgm:pt>
    <dgm:pt modelId="{62BA834C-34AE-471E-8699-9A7EF68C659D}" type="pres">
      <dgm:prSet presAssocID="{BDCDDA8C-8DFC-47C1-A4E1-096910C1CB90}" presName="rootConnector" presStyleLbl="node3" presStyleIdx="0" presStyleCnt="4"/>
      <dgm:spPr/>
      <dgm:t>
        <a:bodyPr/>
        <a:lstStyle/>
        <a:p>
          <a:endParaRPr lang="en-US"/>
        </a:p>
      </dgm:t>
    </dgm:pt>
    <dgm:pt modelId="{C19DF997-C616-4114-B994-22997D327383}" type="pres">
      <dgm:prSet presAssocID="{BDCDDA8C-8DFC-47C1-A4E1-096910C1CB90}" presName="hierChild4" presStyleCnt="0"/>
      <dgm:spPr/>
      <dgm:t>
        <a:bodyPr/>
        <a:lstStyle/>
        <a:p>
          <a:endParaRPr lang="en-US"/>
        </a:p>
      </dgm:t>
    </dgm:pt>
    <dgm:pt modelId="{AC6FC665-CE54-4771-AA01-47ABC01A321F}" type="pres">
      <dgm:prSet presAssocID="{BDCDDA8C-8DFC-47C1-A4E1-096910C1CB90}" presName="hierChild5" presStyleCnt="0"/>
      <dgm:spPr/>
      <dgm:t>
        <a:bodyPr/>
        <a:lstStyle/>
        <a:p>
          <a:endParaRPr lang="en-US"/>
        </a:p>
      </dgm:t>
    </dgm:pt>
    <dgm:pt modelId="{351B9B59-7137-4E87-950A-2C2D9524F735}" type="pres">
      <dgm:prSet presAssocID="{D2258C22-54CB-48FC-AC5A-49FB07933336}" presName="hierChild5" presStyleCnt="0"/>
      <dgm:spPr/>
      <dgm:t>
        <a:bodyPr/>
        <a:lstStyle/>
        <a:p>
          <a:endParaRPr lang="en-US"/>
        </a:p>
      </dgm:t>
    </dgm:pt>
    <dgm:pt modelId="{1C81A377-F54B-4A65-8CEE-5F696FC24AB3}" type="pres">
      <dgm:prSet presAssocID="{030EE85A-2226-434B-BFDD-E1EEB550750A}" presName="Name37" presStyleLbl="parChTrans1D2" presStyleIdx="1" presStyleCnt="2"/>
      <dgm:spPr/>
      <dgm:t>
        <a:bodyPr/>
        <a:lstStyle/>
        <a:p>
          <a:endParaRPr lang="en-US"/>
        </a:p>
      </dgm:t>
    </dgm:pt>
    <dgm:pt modelId="{681E13C0-B136-4F0C-A22A-3ECB57987658}" type="pres">
      <dgm:prSet presAssocID="{FDEF69D0-F697-4FFE-A00A-408790736519}" presName="hierRoot2" presStyleCnt="0">
        <dgm:presLayoutVars>
          <dgm:hierBranch val="init"/>
        </dgm:presLayoutVars>
      </dgm:prSet>
      <dgm:spPr/>
      <dgm:t>
        <a:bodyPr/>
        <a:lstStyle/>
        <a:p>
          <a:endParaRPr lang="en-US"/>
        </a:p>
      </dgm:t>
    </dgm:pt>
    <dgm:pt modelId="{230EC129-6B8B-45CF-847D-238B0F473405}" type="pres">
      <dgm:prSet presAssocID="{FDEF69D0-F697-4FFE-A00A-408790736519}" presName="rootComposite" presStyleCnt="0"/>
      <dgm:spPr/>
      <dgm:t>
        <a:bodyPr/>
        <a:lstStyle/>
        <a:p>
          <a:endParaRPr lang="en-US"/>
        </a:p>
      </dgm:t>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t>
        <a:bodyPr/>
        <a:lstStyle/>
        <a:p>
          <a:endParaRPr lang="en-US"/>
        </a:p>
      </dgm:t>
    </dgm:pt>
    <dgm:pt modelId="{78D5A274-F864-4477-83DF-BD59724E8605}" type="pres">
      <dgm:prSet presAssocID="{FDEF69D0-F697-4FFE-A00A-408790736519}" presName="rootConnector" presStyleLbl="node2" presStyleIdx="1" presStyleCnt="2"/>
      <dgm:spPr/>
      <dgm:t>
        <a:bodyPr/>
        <a:lstStyle/>
        <a:p>
          <a:endParaRPr lang="en-US"/>
        </a:p>
      </dgm:t>
    </dgm:pt>
    <dgm:pt modelId="{83CE87F3-B964-4C23-8797-480F84897E4B}" type="pres">
      <dgm:prSet presAssocID="{FDEF69D0-F697-4FFE-A00A-408790736519}" presName="hierChild4" presStyleCnt="0"/>
      <dgm:spPr/>
      <dgm:t>
        <a:bodyPr/>
        <a:lstStyle/>
        <a:p>
          <a:endParaRPr lang="en-US"/>
        </a:p>
      </dgm:t>
    </dgm:pt>
    <dgm:pt modelId="{09A2ECE2-1C57-4656-8AEE-0AE8E66D0C4A}" type="pres">
      <dgm:prSet presAssocID="{7F2E2247-3E22-4FE3-8E6E-52E431E1AE6D}" presName="Name37" presStyleLbl="parChTrans1D3" presStyleIdx="1" presStyleCnt="4"/>
      <dgm:spPr/>
      <dgm:t>
        <a:bodyPr/>
        <a:lstStyle/>
        <a:p>
          <a:endParaRPr lang="en-US"/>
        </a:p>
      </dgm:t>
    </dgm:pt>
    <dgm:pt modelId="{EC1E58CC-882A-41BD-9C68-992570B3DAF0}" type="pres">
      <dgm:prSet presAssocID="{CA21FE9E-E36A-418D-83E0-DD030C82A785}" presName="hierRoot2" presStyleCnt="0">
        <dgm:presLayoutVars>
          <dgm:hierBranch val="init"/>
        </dgm:presLayoutVars>
      </dgm:prSet>
      <dgm:spPr/>
      <dgm:t>
        <a:bodyPr/>
        <a:lstStyle/>
        <a:p>
          <a:endParaRPr lang="en-US"/>
        </a:p>
      </dgm:t>
    </dgm:pt>
    <dgm:pt modelId="{2CBBABA8-0547-426B-9A0A-17560BA3C0C6}" type="pres">
      <dgm:prSet presAssocID="{CA21FE9E-E36A-418D-83E0-DD030C82A785}" presName="rootComposite" presStyleCnt="0"/>
      <dgm:spPr/>
      <dgm:t>
        <a:bodyPr/>
        <a:lstStyle/>
        <a:p>
          <a:endParaRPr lang="en-US"/>
        </a:p>
      </dgm:t>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t>
        <a:bodyPr/>
        <a:lstStyle/>
        <a:p>
          <a:endParaRPr lang="en-US"/>
        </a:p>
      </dgm:t>
    </dgm:pt>
    <dgm:pt modelId="{DBF96B58-DF81-4C61-9EDE-16BC6E166CAA}" type="pres">
      <dgm:prSet presAssocID="{CA21FE9E-E36A-418D-83E0-DD030C82A785}" presName="rootConnector" presStyleLbl="node3" presStyleIdx="1" presStyleCnt="4"/>
      <dgm:spPr/>
      <dgm:t>
        <a:bodyPr/>
        <a:lstStyle/>
        <a:p>
          <a:endParaRPr lang="en-US"/>
        </a:p>
      </dgm:t>
    </dgm:pt>
    <dgm:pt modelId="{71E8CD6B-22DF-40D0-A450-5A83ECA57B79}" type="pres">
      <dgm:prSet presAssocID="{CA21FE9E-E36A-418D-83E0-DD030C82A785}" presName="hierChild4" presStyleCnt="0"/>
      <dgm:spPr/>
      <dgm:t>
        <a:bodyPr/>
        <a:lstStyle/>
        <a:p>
          <a:endParaRPr lang="en-US"/>
        </a:p>
      </dgm:t>
    </dgm:pt>
    <dgm:pt modelId="{4A492CF1-F250-429C-A9E8-37B5F3B848F3}" type="pres">
      <dgm:prSet presAssocID="{CA21FE9E-E36A-418D-83E0-DD030C82A785}" presName="hierChild5" presStyleCnt="0"/>
      <dgm:spPr/>
      <dgm:t>
        <a:bodyPr/>
        <a:lstStyle/>
        <a:p>
          <a:endParaRPr lang="en-US"/>
        </a:p>
      </dgm:t>
    </dgm:pt>
    <dgm:pt modelId="{9F87F3D8-CDB0-49AB-8758-85D486D76ED3}" type="pres">
      <dgm:prSet presAssocID="{B97EF10F-D6D6-47F0-9D82-D18A317E54A8}" presName="Name37" presStyleLbl="parChTrans1D3" presStyleIdx="2" presStyleCnt="4"/>
      <dgm:spPr/>
      <dgm:t>
        <a:bodyPr/>
        <a:lstStyle/>
        <a:p>
          <a:endParaRPr lang="en-US"/>
        </a:p>
      </dgm:t>
    </dgm:pt>
    <dgm:pt modelId="{50A902D8-DB4B-4A99-841C-9329E405B263}" type="pres">
      <dgm:prSet presAssocID="{997B1B5C-3FDF-44FD-824D-5BB5AE9E42DA}" presName="hierRoot2" presStyleCnt="0">
        <dgm:presLayoutVars>
          <dgm:hierBranch val="init"/>
        </dgm:presLayoutVars>
      </dgm:prSet>
      <dgm:spPr/>
      <dgm:t>
        <a:bodyPr/>
        <a:lstStyle/>
        <a:p>
          <a:endParaRPr lang="en-US"/>
        </a:p>
      </dgm:t>
    </dgm:pt>
    <dgm:pt modelId="{34524373-9CC2-4AF5-AA9C-ADCE3147CAAC}" type="pres">
      <dgm:prSet presAssocID="{997B1B5C-3FDF-44FD-824D-5BB5AE9E42DA}" presName="rootComposite" presStyleCnt="0"/>
      <dgm:spPr/>
      <dgm:t>
        <a:bodyPr/>
        <a:lstStyle/>
        <a:p>
          <a:endParaRPr lang="en-US"/>
        </a:p>
      </dgm:t>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t>
        <a:bodyPr/>
        <a:lstStyle/>
        <a:p>
          <a:endParaRPr lang="en-US"/>
        </a:p>
      </dgm:t>
    </dgm:pt>
    <dgm:pt modelId="{42B565B1-F165-436D-9D3F-6BC8767A2F0A}" type="pres">
      <dgm:prSet presAssocID="{997B1B5C-3FDF-44FD-824D-5BB5AE9E42DA}" presName="rootConnector" presStyleLbl="node3" presStyleIdx="2" presStyleCnt="4"/>
      <dgm:spPr/>
      <dgm:t>
        <a:bodyPr/>
        <a:lstStyle/>
        <a:p>
          <a:endParaRPr lang="en-US"/>
        </a:p>
      </dgm:t>
    </dgm:pt>
    <dgm:pt modelId="{5957D5C2-5A34-4909-B2B5-F9C99461F311}" type="pres">
      <dgm:prSet presAssocID="{997B1B5C-3FDF-44FD-824D-5BB5AE9E42DA}" presName="hierChild4" presStyleCnt="0"/>
      <dgm:spPr/>
      <dgm:t>
        <a:bodyPr/>
        <a:lstStyle/>
        <a:p>
          <a:endParaRPr lang="en-US"/>
        </a:p>
      </dgm:t>
    </dgm:pt>
    <dgm:pt modelId="{D4DDEF46-FE07-4E57-AF4C-C117019FD2CB}" type="pres">
      <dgm:prSet presAssocID="{5E4AF7D3-7873-4FE2-AB2B-7ECE5C58966B}" presName="Name37" presStyleLbl="parChTrans1D4" presStyleIdx="0" presStyleCnt="6"/>
      <dgm:spPr/>
      <dgm:t>
        <a:bodyPr/>
        <a:lstStyle/>
        <a:p>
          <a:endParaRPr lang="en-US"/>
        </a:p>
      </dgm:t>
    </dgm:pt>
    <dgm:pt modelId="{5C0D0774-938A-4F6E-B01B-9B84711954EE}" type="pres">
      <dgm:prSet presAssocID="{6BCC867C-4111-49C2-B71E-BDF0A754E0BF}" presName="hierRoot2" presStyleCnt="0">
        <dgm:presLayoutVars>
          <dgm:hierBranch val="l"/>
        </dgm:presLayoutVars>
      </dgm:prSet>
      <dgm:spPr/>
      <dgm:t>
        <a:bodyPr/>
        <a:lstStyle/>
        <a:p>
          <a:endParaRPr lang="en-US"/>
        </a:p>
      </dgm:t>
    </dgm:pt>
    <dgm:pt modelId="{8ADF9AC3-97C4-4863-89EF-F38E62573E2F}" type="pres">
      <dgm:prSet presAssocID="{6BCC867C-4111-49C2-B71E-BDF0A754E0BF}" presName="rootComposite" presStyleCnt="0"/>
      <dgm:spPr/>
      <dgm:t>
        <a:bodyPr/>
        <a:lstStyle/>
        <a:p>
          <a:endParaRPr lang="en-US"/>
        </a:p>
      </dgm:t>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t>
        <a:bodyPr/>
        <a:lstStyle/>
        <a:p>
          <a:endParaRPr lang="en-US"/>
        </a:p>
      </dgm:t>
    </dgm:pt>
    <dgm:pt modelId="{9F6FE786-E40C-4DE0-9BF5-6D293C283B42}" type="pres">
      <dgm:prSet presAssocID="{6BCC867C-4111-49C2-B71E-BDF0A754E0BF}" presName="rootConnector" presStyleLbl="node4" presStyleIdx="0" presStyleCnt="6"/>
      <dgm:spPr/>
      <dgm:t>
        <a:bodyPr/>
        <a:lstStyle/>
        <a:p>
          <a:endParaRPr lang="en-US"/>
        </a:p>
      </dgm:t>
    </dgm:pt>
    <dgm:pt modelId="{65164181-3704-4AE6-A19F-9A61947117C7}" type="pres">
      <dgm:prSet presAssocID="{6BCC867C-4111-49C2-B71E-BDF0A754E0BF}" presName="hierChild4" presStyleCnt="0"/>
      <dgm:spPr/>
      <dgm:t>
        <a:bodyPr/>
        <a:lstStyle/>
        <a:p>
          <a:endParaRPr lang="en-US"/>
        </a:p>
      </dgm:t>
    </dgm:pt>
    <dgm:pt modelId="{15B3D504-35D5-4046-8412-31D600356292}" type="pres">
      <dgm:prSet presAssocID="{4B6E5B56-02D2-43D5-B3FF-29B1B263E93C}" presName="Name50" presStyleLbl="parChTrans1D4" presStyleIdx="1" presStyleCnt="6"/>
      <dgm:spPr/>
      <dgm:t>
        <a:bodyPr/>
        <a:lstStyle/>
        <a:p>
          <a:endParaRPr lang="en-US"/>
        </a:p>
      </dgm:t>
    </dgm:pt>
    <dgm:pt modelId="{14E33A6B-9F65-4502-82CA-FA2BF6610B68}" type="pres">
      <dgm:prSet presAssocID="{5B6D5D8D-EE4B-427A-A0B3-B73682E41447}" presName="hierRoot2" presStyleCnt="0">
        <dgm:presLayoutVars>
          <dgm:hierBranch val="init"/>
        </dgm:presLayoutVars>
      </dgm:prSet>
      <dgm:spPr/>
      <dgm:t>
        <a:bodyPr/>
        <a:lstStyle/>
        <a:p>
          <a:endParaRPr lang="en-US"/>
        </a:p>
      </dgm:t>
    </dgm:pt>
    <dgm:pt modelId="{CD8B3BBE-069A-4566-AC6F-2494144977E3}" type="pres">
      <dgm:prSet presAssocID="{5B6D5D8D-EE4B-427A-A0B3-B73682E41447}" presName="rootComposite" presStyleCnt="0"/>
      <dgm:spPr/>
      <dgm:t>
        <a:bodyPr/>
        <a:lstStyle/>
        <a:p>
          <a:endParaRPr lang="en-US"/>
        </a:p>
      </dgm:t>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t>
        <a:bodyPr/>
        <a:lstStyle/>
        <a:p>
          <a:endParaRPr lang="en-US"/>
        </a:p>
      </dgm:t>
    </dgm:pt>
    <dgm:pt modelId="{065CF884-73B8-43AB-823E-FED2557416F5}" type="pres">
      <dgm:prSet presAssocID="{5B6D5D8D-EE4B-427A-A0B3-B73682E41447}" presName="rootConnector" presStyleLbl="node4" presStyleIdx="1" presStyleCnt="6"/>
      <dgm:spPr/>
      <dgm:t>
        <a:bodyPr/>
        <a:lstStyle/>
        <a:p>
          <a:endParaRPr lang="en-US"/>
        </a:p>
      </dgm:t>
    </dgm:pt>
    <dgm:pt modelId="{F5B9CF25-9DCC-4602-9548-CDAF4B8E2E81}" type="pres">
      <dgm:prSet presAssocID="{5B6D5D8D-EE4B-427A-A0B3-B73682E41447}" presName="hierChild4" presStyleCnt="0"/>
      <dgm:spPr/>
      <dgm:t>
        <a:bodyPr/>
        <a:lstStyle/>
        <a:p>
          <a:endParaRPr lang="en-US"/>
        </a:p>
      </dgm:t>
    </dgm:pt>
    <dgm:pt modelId="{F356F3DC-A3BF-4AB9-9C19-8842333EFF3C}" type="pres">
      <dgm:prSet presAssocID="{5B6D5D8D-EE4B-427A-A0B3-B73682E41447}" presName="hierChild5" presStyleCnt="0"/>
      <dgm:spPr/>
      <dgm:t>
        <a:bodyPr/>
        <a:lstStyle/>
        <a:p>
          <a:endParaRPr lang="en-US"/>
        </a:p>
      </dgm:t>
    </dgm:pt>
    <dgm:pt modelId="{DEB2829D-2A54-492A-9403-530798BCE525}" type="pres">
      <dgm:prSet presAssocID="{206715AE-53DF-4399-BB9C-07E75B2110A9}" presName="Name50" presStyleLbl="parChTrans1D4" presStyleIdx="2" presStyleCnt="6"/>
      <dgm:spPr/>
      <dgm:t>
        <a:bodyPr/>
        <a:lstStyle/>
        <a:p>
          <a:endParaRPr lang="en-US"/>
        </a:p>
      </dgm:t>
    </dgm:pt>
    <dgm:pt modelId="{CC4325F1-456F-4A97-8A54-F76E43FE3149}" type="pres">
      <dgm:prSet presAssocID="{391138D0-7426-4BD1-8036-8CC3251FEC3A}" presName="hierRoot2" presStyleCnt="0">
        <dgm:presLayoutVars>
          <dgm:hierBranch val="init"/>
        </dgm:presLayoutVars>
      </dgm:prSet>
      <dgm:spPr/>
      <dgm:t>
        <a:bodyPr/>
        <a:lstStyle/>
        <a:p>
          <a:endParaRPr lang="en-US"/>
        </a:p>
      </dgm:t>
    </dgm:pt>
    <dgm:pt modelId="{557EC610-D2EF-46FA-A41D-FA2E6B451898}" type="pres">
      <dgm:prSet presAssocID="{391138D0-7426-4BD1-8036-8CC3251FEC3A}" presName="rootComposite" presStyleCnt="0"/>
      <dgm:spPr/>
      <dgm:t>
        <a:bodyPr/>
        <a:lstStyle/>
        <a:p>
          <a:endParaRPr lang="en-US"/>
        </a:p>
      </dgm:t>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t>
        <a:bodyPr/>
        <a:lstStyle/>
        <a:p>
          <a:endParaRPr lang="en-US"/>
        </a:p>
      </dgm:t>
    </dgm:pt>
    <dgm:pt modelId="{73B548AF-B536-4087-B860-8B1F774C4CBA}" type="pres">
      <dgm:prSet presAssocID="{391138D0-7426-4BD1-8036-8CC3251FEC3A}" presName="rootConnector" presStyleLbl="node4" presStyleIdx="2" presStyleCnt="6"/>
      <dgm:spPr/>
      <dgm:t>
        <a:bodyPr/>
        <a:lstStyle/>
        <a:p>
          <a:endParaRPr lang="en-US"/>
        </a:p>
      </dgm:t>
    </dgm:pt>
    <dgm:pt modelId="{747276EC-0D91-4E3E-8B2E-5DADA87AB8CE}" type="pres">
      <dgm:prSet presAssocID="{391138D0-7426-4BD1-8036-8CC3251FEC3A}" presName="hierChild4" presStyleCnt="0"/>
      <dgm:spPr/>
      <dgm:t>
        <a:bodyPr/>
        <a:lstStyle/>
        <a:p>
          <a:endParaRPr lang="en-US"/>
        </a:p>
      </dgm:t>
    </dgm:pt>
    <dgm:pt modelId="{99780FB6-CDB5-4A8D-A07C-E8E4667343B8}" type="pres">
      <dgm:prSet presAssocID="{391138D0-7426-4BD1-8036-8CC3251FEC3A}" presName="hierChild5" presStyleCnt="0"/>
      <dgm:spPr/>
      <dgm:t>
        <a:bodyPr/>
        <a:lstStyle/>
        <a:p>
          <a:endParaRPr lang="en-US"/>
        </a:p>
      </dgm:t>
    </dgm:pt>
    <dgm:pt modelId="{FAD2E0C8-507E-4E1A-B939-9C5EA81DC2FE}" type="pres">
      <dgm:prSet presAssocID="{6BCC867C-4111-49C2-B71E-BDF0A754E0BF}" presName="hierChild5" presStyleCnt="0"/>
      <dgm:spPr/>
      <dgm:t>
        <a:bodyPr/>
        <a:lstStyle/>
        <a:p>
          <a:endParaRPr lang="en-US"/>
        </a:p>
      </dgm:t>
    </dgm:pt>
    <dgm:pt modelId="{73646372-E536-4097-9361-0F46A780312B}" type="pres">
      <dgm:prSet presAssocID="{C2BEB798-27C4-4CBF-BE50-24313436FC1B}" presName="Name37" presStyleLbl="parChTrans1D4" presStyleIdx="3" presStyleCnt="6"/>
      <dgm:spPr/>
      <dgm:t>
        <a:bodyPr/>
        <a:lstStyle/>
        <a:p>
          <a:endParaRPr lang="en-US"/>
        </a:p>
      </dgm:t>
    </dgm:pt>
    <dgm:pt modelId="{C35D370B-9D97-473B-B5B6-FA08E686B4DD}" type="pres">
      <dgm:prSet presAssocID="{148A6B4E-6A7F-4298-A9D4-743E20321FC6}" presName="hierRoot2" presStyleCnt="0">
        <dgm:presLayoutVars>
          <dgm:hierBranch val="r"/>
        </dgm:presLayoutVars>
      </dgm:prSet>
      <dgm:spPr/>
      <dgm:t>
        <a:bodyPr/>
        <a:lstStyle/>
        <a:p>
          <a:endParaRPr lang="en-US"/>
        </a:p>
      </dgm:t>
    </dgm:pt>
    <dgm:pt modelId="{2213486F-280F-4F51-A682-5548BC61EAAC}" type="pres">
      <dgm:prSet presAssocID="{148A6B4E-6A7F-4298-A9D4-743E20321FC6}" presName="rootComposite" presStyleCnt="0"/>
      <dgm:spPr/>
      <dgm:t>
        <a:bodyPr/>
        <a:lstStyle/>
        <a:p>
          <a:endParaRPr lang="en-US"/>
        </a:p>
      </dgm:t>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t>
        <a:bodyPr/>
        <a:lstStyle/>
        <a:p>
          <a:endParaRPr lang="en-US"/>
        </a:p>
      </dgm:t>
    </dgm:pt>
    <dgm:pt modelId="{7A1DFBE2-EA81-4F44-9EF6-A421BC28973B}" type="pres">
      <dgm:prSet presAssocID="{148A6B4E-6A7F-4298-A9D4-743E20321FC6}" presName="rootConnector" presStyleLbl="node4" presStyleIdx="3" presStyleCnt="6"/>
      <dgm:spPr/>
      <dgm:t>
        <a:bodyPr/>
        <a:lstStyle/>
        <a:p>
          <a:endParaRPr lang="en-US"/>
        </a:p>
      </dgm:t>
    </dgm:pt>
    <dgm:pt modelId="{E70F1D8D-0BA4-46E4-9E89-9F4063630D0D}" type="pres">
      <dgm:prSet presAssocID="{148A6B4E-6A7F-4298-A9D4-743E20321FC6}" presName="hierChild4" presStyleCnt="0"/>
      <dgm:spPr/>
      <dgm:t>
        <a:bodyPr/>
        <a:lstStyle/>
        <a:p>
          <a:endParaRPr lang="en-US"/>
        </a:p>
      </dgm:t>
    </dgm:pt>
    <dgm:pt modelId="{363F8297-5324-483C-BFBB-B210757B198C}" type="pres">
      <dgm:prSet presAssocID="{07EDBE49-2488-47B3-82FE-CF80D1B1F213}" presName="Name50" presStyleLbl="parChTrans1D4" presStyleIdx="4" presStyleCnt="6"/>
      <dgm:spPr/>
      <dgm:t>
        <a:bodyPr/>
        <a:lstStyle/>
        <a:p>
          <a:endParaRPr lang="en-US"/>
        </a:p>
      </dgm:t>
    </dgm:pt>
    <dgm:pt modelId="{E5562C85-712C-4D53-936E-309A09AF1153}" type="pres">
      <dgm:prSet presAssocID="{0E73BAC4-8F29-4D3D-BE1C-B9DF11BE6A13}" presName="hierRoot2" presStyleCnt="0">
        <dgm:presLayoutVars>
          <dgm:hierBranch val="r"/>
        </dgm:presLayoutVars>
      </dgm:prSet>
      <dgm:spPr/>
      <dgm:t>
        <a:bodyPr/>
        <a:lstStyle/>
        <a:p>
          <a:endParaRPr lang="en-US"/>
        </a:p>
      </dgm:t>
    </dgm:pt>
    <dgm:pt modelId="{70194BD2-A53A-40DA-BE51-E06876DA1872}" type="pres">
      <dgm:prSet presAssocID="{0E73BAC4-8F29-4D3D-BE1C-B9DF11BE6A13}" presName="rootComposite" presStyleCnt="0"/>
      <dgm:spPr/>
      <dgm:t>
        <a:bodyPr/>
        <a:lstStyle/>
        <a:p>
          <a:endParaRPr lang="en-US"/>
        </a:p>
      </dgm:t>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t>
        <a:bodyPr/>
        <a:lstStyle/>
        <a:p>
          <a:endParaRPr lang="en-US"/>
        </a:p>
      </dgm:t>
    </dgm:pt>
    <dgm:pt modelId="{93DF199E-1EFD-4DFA-B3DB-BA66D9BBB801}" type="pres">
      <dgm:prSet presAssocID="{0E73BAC4-8F29-4D3D-BE1C-B9DF11BE6A13}" presName="rootConnector" presStyleLbl="node4" presStyleIdx="4" presStyleCnt="6"/>
      <dgm:spPr/>
      <dgm:t>
        <a:bodyPr/>
        <a:lstStyle/>
        <a:p>
          <a:endParaRPr lang="en-US"/>
        </a:p>
      </dgm:t>
    </dgm:pt>
    <dgm:pt modelId="{1E364182-070B-4583-BED8-E3BC649EC6D0}" type="pres">
      <dgm:prSet presAssocID="{0E73BAC4-8F29-4D3D-BE1C-B9DF11BE6A13}" presName="hierChild4" presStyleCnt="0"/>
      <dgm:spPr/>
      <dgm:t>
        <a:bodyPr/>
        <a:lstStyle/>
        <a:p>
          <a:endParaRPr lang="en-US"/>
        </a:p>
      </dgm:t>
    </dgm:pt>
    <dgm:pt modelId="{01937F06-55C3-49A5-BAEC-56D96735469B}" type="pres">
      <dgm:prSet presAssocID="{0E73BAC4-8F29-4D3D-BE1C-B9DF11BE6A13}" presName="hierChild5" presStyleCnt="0"/>
      <dgm:spPr/>
      <dgm:t>
        <a:bodyPr/>
        <a:lstStyle/>
        <a:p>
          <a:endParaRPr lang="en-US"/>
        </a:p>
      </dgm:t>
    </dgm:pt>
    <dgm:pt modelId="{605F29CE-2EE9-4150-BA60-A08F76DAA3D2}" type="pres">
      <dgm:prSet presAssocID="{1C9227C2-EA2C-4127-8991-6749525E9F50}" presName="Name50" presStyleLbl="parChTrans1D4" presStyleIdx="5" presStyleCnt="6"/>
      <dgm:spPr/>
      <dgm:t>
        <a:bodyPr/>
        <a:lstStyle/>
        <a:p>
          <a:endParaRPr lang="en-US"/>
        </a:p>
      </dgm:t>
    </dgm:pt>
    <dgm:pt modelId="{20FC4458-936C-4377-AFE2-3B60A7D7C371}" type="pres">
      <dgm:prSet presAssocID="{7A581C72-95EA-487F-95FF-C0E9F966BBDE}" presName="hierRoot2" presStyleCnt="0">
        <dgm:presLayoutVars>
          <dgm:hierBranch val="r"/>
        </dgm:presLayoutVars>
      </dgm:prSet>
      <dgm:spPr/>
      <dgm:t>
        <a:bodyPr/>
        <a:lstStyle/>
        <a:p>
          <a:endParaRPr lang="en-US"/>
        </a:p>
      </dgm:t>
    </dgm:pt>
    <dgm:pt modelId="{EA155994-9EC3-4BD8-B01B-353C9FE87CD5}" type="pres">
      <dgm:prSet presAssocID="{7A581C72-95EA-487F-95FF-C0E9F966BBDE}" presName="rootComposite" presStyleCnt="0"/>
      <dgm:spPr/>
      <dgm:t>
        <a:bodyPr/>
        <a:lstStyle/>
        <a:p>
          <a:endParaRPr lang="en-US"/>
        </a:p>
      </dgm:t>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t>
        <a:bodyPr/>
        <a:lstStyle/>
        <a:p>
          <a:endParaRPr lang="en-US"/>
        </a:p>
      </dgm:t>
    </dgm:pt>
    <dgm:pt modelId="{D2799EDD-D71A-4C78-8427-FA6993E7C369}" type="pres">
      <dgm:prSet presAssocID="{7A581C72-95EA-487F-95FF-C0E9F966BBDE}" presName="rootConnector" presStyleLbl="node4" presStyleIdx="5" presStyleCnt="6"/>
      <dgm:spPr/>
      <dgm:t>
        <a:bodyPr/>
        <a:lstStyle/>
        <a:p>
          <a:endParaRPr lang="en-US"/>
        </a:p>
      </dgm:t>
    </dgm:pt>
    <dgm:pt modelId="{DE548F2D-875B-46ED-8A52-403518557561}" type="pres">
      <dgm:prSet presAssocID="{7A581C72-95EA-487F-95FF-C0E9F966BBDE}" presName="hierChild4" presStyleCnt="0"/>
      <dgm:spPr/>
      <dgm:t>
        <a:bodyPr/>
        <a:lstStyle/>
        <a:p>
          <a:endParaRPr lang="en-US"/>
        </a:p>
      </dgm:t>
    </dgm:pt>
    <dgm:pt modelId="{E5C1F053-1727-4959-93A6-2E654C1E01B6}" type="pres">
      <dgm:prSet presAssocID="{7A581C72-95EA-487F-95FF-C0E9F966BBDE}" presName="hierChild5" presStyleCnt="0"/>
      <dgm:spPr/>
      <dgm:t>
        <a:bodyPr/>
        <a:lstStyle/>
        <a:p>
          <a:endParaRPr lang="en-US"/>
        </a:p>
      </dgm:t>
    </dgm:pt>
    <dgm:pt modelId="{77F4D6C0-4988-42A0-B0B5-9C160A61C7C4}" type="pres">
      <dgm:prSet presAssocID="{148A6B4E-6A7F-4298-A9D4-743E20321FC6}" presName="hierChild5" presStyleCnt="0"/>
      <dgm:spPr/>
      <dgm:t>
        <a:bodyPr/>
        <a:lstStyle/>
        <a:p>
          <a:endParaRPr lang="en-US"/>
        </a:p>
      </dgm:t>
    </dgm:pt>
    <dgm:pt modelId="{E9EA6377-4604-469B-B58E-FC2F266C4AB1}" type="pres">
      <dgm:prSet presAssocID="{997B1B5C-3FDF-44FD-824D-5BB5AE9E42DA}" presName="hierChild5" presStyleCnt="0"/>
      <dgm:spPr/>
      <dgm:t>
        <a:bodyPr/>
        <a:lstStyle/>
        <a:p>
          <a:endParaRPr lang="en-US"/>
        </a:p>
      </dgm:t>
    </dgm:pt>
    <dgm:pt modelId="{009916B9-567A-4142-B7E1-5A687F72ADD4}" type="pres">
      <dgm:prSet presAssocID="{7EAA2B24-9945-47D3-9883-C75FBB3C3EFF}" presName="Name37" presStyleLbl="parChTrans1D3" presStyleIdx="3" presStyleCnt="4"/>
      <dgm:spPr/>
      <dgm:t>
        <a:bodyPr/>
        <a:lstStyle/>
        <a:p>
          <a:endParaRPr lang="en-US"/>
        </a:p>
      </dgm:t>
    </dgm:pt>
    <dgm:pt modelId="{3A2A16D4-38E0-4033-930F-00F8F3162E6B}" type="pres">
      <dgm:prSet presAssocID="{D5AA5E3B-B8EA-4C41-B2FB-1593E78580CD}" presName="hierRoot2" presStyleCnt="0">
        <dgm:presLayoutVars>
          <dgm:hierBranch val="init"/>
        </dgm:presLayoutVars>
      </dgm:prSet>
      <dgm:spPr/>
      <dgm:t>
        <a:bodyPr/>
        <a:lstStyle/>
        <a:p>
          <a:endParaRPr lang="en-US"/>
        </a:p>
      </dgm:t>
    </dgm:pt>
    <dgm:pt modelId="{FF3BB1C8-7E07-44CD-B229-95A951706B5A}" type="pres">
      <dgm:prSet presAssocID="{D5AA5E3B-B8EA-4C41-B2FB-1593E78580CD}" presName="rootComposite" presStyleCnt="0"/>
      <dgm:spPr/>
      <dgm:t>
        <a:bodyPr/>
        <a:lstStyle/>
        <a:p>
          <a:endParaRPr lang="en-US"/>
        </a:p>
      </dgm:t>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t>
        <a:bodyPr/>
        <a:lstStyle/>
        <a:p>
          <a:endParaRPr lang="en-US"/>
        </a:p>
      </dgm:t>
    </dgm:pt>
    <dgm:pt modelId="{FB7D6728-3F16-427A-B58E-2E4B5F74C91B}" type="pres">
      <dgm:prSet presAssocID="{D5AA5E3B-B8EA-4C41-B2FB-1593E78580CD}" presName="rootConnector" presStyleLbl="node3" presStyleIdx="3" presStyleCnt="4"/>
      <dgm:spPr/>
      <dgm:t>
        <a:bodyPr/>
        <a:lstStyle/>
        <a:p>
          <a:endParaRPr lang="en-US"/>
        </a:p>
      </dgm:t>
    </dgm:pt>
    <dgm:pt modelId="{8056BBD5-DC88-40C4-A2EF-A71F7DDC5DF2}" type="pres">
      <dgm:prSet presAssocID="{D5AA5E3B-B8EA-4C41-B2FB-1593E78580CD}" presName="hierChild4" presStyleCnt="0"/>
      <dgm:spPr/>
      <dgm:t>
        <a:bodyPr/>
        <a:lstStyle/>
        <a:p>
          <a:endParaRPr lang="en-US"/>
        </a:p>
      </dgm:t>
    </dgm:pt>
    <dgm:pt modelId="{1524D867-9F56-4128-B86A-0B4B5194A7C7}" type="pres">
      <dgm:prSet presAssocID="{D5AA5E3B-B8EA-4C41-B2FB-1593E78580CD}" presName="hierChild5" presStyleCnt="0"/>
      <dgm:spPr/>
      <dgm:t>
        <a:bodyPr/>
        <a:lstStyle/>
        <a:p>
          <a:endParaRPr lang="en-US"/>
        </a:p>
      </dgm:t>
    </dgm:pt>
    <dgm:pt modelId="{C4F26084-2A6A-4A12-85C8-D5CCCDBAE601}" type="pres">
      <dgm:prSet presAssocID="{FDEF69D0-F697-4FFE-A00A-408790736519}" presName="hierChild5" presStyleCnt="0"/>
      <dgm:spPr/>
      <dgm:t>
        <a:bodyPr/>
        <a:lstStyle/>
        <a:p>
          <a:endParaRPr lang="en-US"/>
        </a:p>
      </dgm:t>
    </dgm:pt>
    <dgm:pt modelId="{7E5F1C8A-E8E0-400B-8F7A-9301A042DDF3}" type="pres">
      <dgm:prSet presAssocID="{3BF23DCD-D14D-4652-B874-9F574610E87F}" presName="hierChild3" presStyleCnt="0"/>
      <dgm:spPr/>
      <dgm:t>
        <a:bodyPr/>
        <a:lstStyle/>
        <a:p>
          <a:endParaRPr lang="en-US"/>
        </a:p>
      </dgm:t>
    </dgm:pt>
  </dgm:ptLst>
  <dgm:cxnLst>
    <dgm:cxn modelId="{E220E7F9-5D14-4EE3-B5CC-2485C3980D62}" srcId="{997B1B5C-3FDF-44FD-824D-5BB5AE9E42DA}" destId="{148A6B4E-6A7F-4298-A9D4-743E20321FC6}" srcOrd="1" destOrd="0" parTransId="{C2BEB798-27C4-4CBF-BE50-24313436FC1B}" sibTransId="{417CC8C4-492F-4721-94DC-D96652438D5D}"/>
    <dgm:cxn modelId="{BC9CFED7-5BAD-4DC3-9CAF-3F80BEC7BEE2}" type="presOf" srcId="{7F2E2247-3E22-4FE3-8E6E-52E431E1AE6D}" destId="{09A2ECE2-1C57-4656-8AEE-0AE8E66D0C4A}" srcOrd="0"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A5F8A9B3-8AA7-4AC3-B7C3-BAF7A542A67A}" type="presOf" srcId="{BDCDDA8C-8DFC-47C1-A4E1-096910C1CB90}" destId="{62BA834C-34AE-471E-8699-9A7EF68C659D}"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E669C437-1655-4C73-A962-90BE0B400FE6}" type="presOf" srcId="{0E73BAC4-8F29-4D3D-BE1C-B9DF11BE6A13}" destId="{3B102C13-2265-449E-9664-BE03570BD9D1}"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CF418F00-4811-4229-9566-3D4DAE804669}" srcId="{6BCC867C-4111-49C2-B71E-BDF0A754E0BF}" destId="{5B6D5D8D-EE4B-427A-A0B3-B73682E41447}" srcOrd="0" destOrd="0" parTransId="{4B6E5B56-02D2-43D5-B3FF-29B1B263E93C}" sibTransId="{140DEE61-7F03-44FC-8953-4427FCD7A6AE}"/>
    <dgm:cxn modelId="{F92CC980-1F4F-4F4D-A404-9C0FA08F400B}" type="presOf" srcId="{148A6B4E-6A7F-4298-A9D4-743E20321FC6}" destId="{FAC8978D-8A9E-41DD-91FC-B3447CB1444B}" srcOrd="0"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1D5F3262-DE25-44D3-893E-CF82C93454AF}" type="presOf" srcId="{10AA78BD-4928-4685-8370-A546C40C5E67}" destId="{2DDB4B63-E25B-44D0-8308-FB2D55EF7A94}"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6987C3F7-1966-4BA9-9376-240509181249}" type="presOf" srcId="{C2BEB798-27C4-4CBF-BE50-24313436FC1B}" destId="{73646372-E536-4097-9361-0F46A780312B}" srcOrd="0"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0605F838-026F-40A6-9FC5-C4626853AC9B}" type="presOf" srcId="{0E73BAC4-8F29-4D3D-BE1C-B9DF11BE6A13}" destId="{93DF199E-1EFD-4DFA-B3DB-BA66D9BBB801}" srcOrd="1" destOrd="0" presId="urn:microsoft.com/office/officeart/2005/8/layout/orgChart1"/>
    <dgm:cxn modelId="{B9F62B5F-EB58-46CA-9658-D944316D00AD}" type="presOf" srcId="{5E4AF7D3-7873-4FE2-AB2B-7ECE5C58966B}" destId="{D4DDEF46-FE07-4E57-AF4C-C117019FD2CB}" srcOrd="0" destOrd="0" presId="urn:microsoft.com/office/officeart/2005/8/layout/orgChart1"/>
    <dgm:cxn modelId="{6A57945B-4071-4104-B494-D9DB5726B32D}" srcId="{FDEF69D0-F697-4FFE-A00A-408790736519}" destId="{CA21FE9E-E36A-418D-83E0-DD030C82A785}" srcOrd="0" destOrd="0" parTransId="{7F2E2247-3E22-4FE3-8E6E-52E431E1AE6D}" sibTransId="{E5C3DA2F-D15E-4272-8A20-C497507132FD}"/>
    <dgm:cxn modelId="{5F211663-7133-4B72-94E1-DCC84B4276DA}" type="presOf" srcId="{45411D7C-3F8A-4B1A-AFFB-B8E34BBD757F}" destId="{27FCCD8B-CCFE-4FCD-AAF2-835EAA45CC31}"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7C782CDD-43A7-4018-846C-21C80332CCBA}" type="presOf" srcId="{030EE85A-2226-434B-BFDD-E1EEB550750A}" destId="{1C81A377-F54B-4A65-8CEE-5F696FC24AB3}" srcOrd="0"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DF9A525A-D5A6-4371-B93A-A9229615A901}" type="presOf" srcId="{7A581C72-95EA-487F-95FF-C0E9F966BBDE}" destId="{6053D35F-DC01-4439-B53C-3B0A4A855C70}"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4A15231-6E6F-4382-A54A-2BC82F55248B}" type="presOf" srcId="{FDEF69D0-F697-4FFE-A00A-408790736519}" destId="{4EEACEDB-4FDE-4620-9D82-683F265FC5CD}"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4FAE804-3FE1-451A-8303-D8457D17B284}" srcId="{148A6B4E-6A7F-4298-A9D4-743E20321FC6}" destId="{0E73BAC4-8F29-4D3D-BE1C-B9DF11BE6A13}" srcOrd="0" destOrd="0" parTransId="{07EDBE49-2488-47B3-82FE-CF80D1B1F213}" sibTransId="{B356B0B3-DFA3-464F-B55C-729706C82A5C}"/>
    <dgm:cxn modelId="{8820309A-412A-4D09-A6B0-0DA881011570}" type="presOf" srcId="{5B6D5D8D-EE4B-427A-A0B3-B73682E41447}" destId="{8D0C13AB-C462-43E3-A3AF-A564B358527F}" srcOrd="0" destOrd="0" presId="urn:microsoft.com/office/officeart/2005/8/layout/orgChart1"/>
    <dgm:cxn modelId="{D63D90E1-70C5-458D-835A-9D6C31F04A75}" srcId="{3BF23DCD-D14D-4652-B874-9F574610E87F}" destId="{FDEF69D0-F697-4FFE-A00A-408790736519}" srcOrd="1" destOrd="0" parTransId="{030EE85A-2226-434B-BFDD-E1EEB550750A}" sibTransId="{1A315C1A-135E-4C1D-9770-63EB99D1BD4F}"/>
    <dgm:cxn modelId="{797FC966-EDB8-4D67-B918-20A0066C13B1}" srcId="{6BCC867C-4111-49C2-B71E-BDF0A754E0BF}" destId="{391138D0-7426-4BD1-8036-8CC3251FEC3A}" srcOrd="1" destOrd="0" parTransId="{206715AE-53DF-4399-BB9C-07E75B2110A9}" sibTransId="{1566CB97-9E9B-47C6-91B0-191FC0F52C97}"/>
    <dgm:cxn modelId="{E2E488BF-9EAB-4E68-A90B-A93B6517861B}" type="presOf" srcId="{D2258C22-54CB-48FC-AC5A-49FB07933336}" destId="{DCFC9C9D-318B-4B42-8455-B74FA1139AF9}" srcOrd="0" destOrd="0" presId="urn:microsoft.com/office/officeart/2005/8/layout/orgChart1"/>
    <dgm:cxn modelId="{CB096BFD-1DDD-49DD-B9E9-78302935D612}" type="presOf" srcId="{6BCC867C-4111-49C2-B71E-BDF0A754E0BF}" destId="{2A57D823-3AA5-4A4B-AAD3-D613E6546A7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4E3B44-DA0D-4DF2-A38A-CBE944C78F75}" type="presOf" srcId="{391138D0-7426-4BD1-8036-8CC3251FEC3A}" destId="{73B548AF-B536-4087-B860-8B1F774C4CBA}" srcOrd="1"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8692F704-9DA9-4464-8B3D-B46D16F49088}" type="presOf" srcId="{997B1B5C-3FDF-44FD-824D-5BB5AE9E42DA}" destId="{2CA59586-9F06-4B39-8838-CA47892FF3C1}"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316E4A-493C-4ABA-92BA-E3FF6C13B6E9}">
      <dsp:nvSpPr>
        <dsp:cNvPr id="0" name=""/>
        <dsp:cNvSpPr/>
      </dsp:nvSpPr>
      <dsp:spPr>
        <a:xfrm>
          <a:off x="311858" y="1356"/>
          <a:ext cx="5893486" cy="815605"/>
        </a:xfrm>
        <a:prstGeom prst="roundRect">
          <a:avLst>
            <a:gd name="adj" fmla="val 1000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lvl="0" algn="ctr" defTabSz="1155700">
            <a:lnSpc>
              <a:spcPct val="90000"/>
            </a:lnSpc>
            <a:spcBef>
              <a:spcPct val="0"/>
            </a:spcBef>
            <a:spcAft>
              <a:spcPct val="35000"/>
            </a:spcAft>
          </a:pPr>
          <a:r>
            <a:rPr lang="en-GB" sz="2600" kern="1200" dirty="0" smtClean="0"/>
            <a:t>100 Twitter and 40 Facebook accounts</a:t>
          </a:r>
          <a:endParaRPr lang="en-US" sz="2600" kern="1200" dirty="0"/>
        </a:p>
      </dsp:txBody>
      <dsp:txXfrm>
        <a:off x="335746" y="25244"/>
        <a:ext cx="5845710" cy="767829"/>
      </dsp:txXfrm>
    </dsp:sp>
    <dsp:sp modelId="{556347C6-BE3C-45FC-BC94-F194584AE746}">
      <dsp:nvSpPr>
        <dsp:cNvPr id="0" name=""/>
        <dsp:cNvSpPr/>
      </dsp:nvSpPr>
      <dsp:spPr>
        <a:xfrm>
          <a:off x="311858" y="963770"/>
          <a:ext cx="815605" cy="815605"/>
        </a:xfrm>
        <a:prstGeom prst="roundRect">
          <a:avLst>
            <a:gd name="adj" fmla="val 16670"/>
          </a:avLst>
        </a:prstGeom>
        <a:blipFill>
          <a:blip xmlns:r="http://schemas.openxmlformats.org/officeDocument/2006/relationships" r:embed="rId1"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C77C7C-2242-4ECF-B40C-77E6E3E412E8}">
      <dsp:nvSpPr>
        <dsp:cNvPr id="0" name=""/>
        <dsp:cNvSpPr/>
      </dsp:nvSpPr>
      <dsp:spPr>
        <a:xfrm>
          <a:off x="1176400" y="919736"/>
          <a:ext cx="5028944" cy="815605"/>
        </a:xfrm>
        <a:prstGeom prst="roundRect">
          <a:avLst>
            <a:gd name="adj" fmla="val 1667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dirty="0" smtClean="0"/>
            <a:t>ECDC has mapped the main Twitter and Facebook accounts of interest</a:t>
          </a:r>
          <a:endParaRPr lang="en-US" sz="1700" kern="1200" dirty="0"/>
        </a:p>
      </dsp:txBody>
      <dsp:txXfrm>
        <a:off x="1216222" y="959558"/>
        <a:ext cx="4949300" cy="735961"/>
      </dsp:txXfrm>
    </dsp:sp>
    <dsp:sp modelId="{AD5DD397-9CA9-4292-84C6-CC7C0A983E1F}">
      <dsp:nvSpPr>
        <dsp:cNvPr id="0" name=""/>
        <dsp:cNvSpPr/>
      </dsp:nvSpPr>
      <dsp:spPr>
        <a:xfrm>
          <a:off x="311858" y="1877248"/>
          <a:ext cx="815605" cy="815605"/>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4FD6FD-A811-428B-BFFC-D699F9913906}">
      <dsp:nvSpPr>
        <dsp:cNvPr id="0" name=""/>
        <dsp:cNvSpPr/>
      </dsp:nvSpPr>
      <dsp:spPr>
        <a:xfrm>
          <a:off x="1176400" y="1833214"/>
          <a:ext cx="5028944" cy="815605"/>
        </a:xfrm>
        <a:prstGeom prst="roundRect">
          <a:avLst>
            <a:gd name="adj" fmla="val 1667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dirty="0" smtClean="0"/>
            <a:t>30-50% of signals from social media,           mainly Twitter</a:t>
          </a:r>
          <a:endParaRPr lang="en-US" sz="1700" kern="1200" dirty="0"/>
        </a:p>
      </dsp:txBody>
      <dsp:txXfrm>
        <a:off x="1216222" y="1873036"/>
        <a:ext cx="4949300" cy="735961"/>
      </dsp:txXfrm>
    </dsp:sp>
    <dsp:sp modelId="{AF7AF797-CD3D-4903-8CD8-C07890132235}">
      <dsp:nvSpPr>
        <dsp:cNvPr id="0" name=""/>
        <dsp:cNvSpPr/>
      </dsp:nvSpPr>
      <dsp:spPr>
        <a:xfrm>
          <a:off x="311858" y="2790727"/>
          <a:ext cx="815605" cy="815605"/>
        </a:xfrm>
        <a:prstGeom prst="roundRect">
          <a:avLst>
            <a:gd name="adj" fmla="val 16670"/>
          </a:avLst>
        </a:prstGeom>
        <a:blipFill>
          <a:blip xmlns:r="http://schemas.openxmlformats.org/officeDocument/2006/relationships" r:embed="rId3">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4000" r="-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4AB4D7-BC95-43AB-8FCE-E56664494019}">
      <dsp:nvSpPr>
        <dsp:cNvPr id="0" name=""/>
        <dsp:cNvSpPr/>
      </dsp:nvSpPr>
      <dsp:spPr>
        <a:xfrm>
          <a:off x="1176400" y="2746692"/>
          <a:ext cx="5028944" cy="815605"/>
        </a:xfrm>
        <a:prstGeom prst="roundRect">
          <a:avLst>
            <a:gd name="adj" fmla="val 1667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smtClean="0"/>
            <a:t>Event validation through Facebook or Twitter</a:t>
          </a:r>
          <a:endParaRPr lang="en-US" sz="1700" kern="1200" dirty="0"/>
        </a:p>
      </dsp:txBody>
      <dsp:txXfrm>
        <a:off x="1216222" y="2786514"/>
        <a:ext cx="4949300" cy="73596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6439176" y="1507403"/>
          <a:ext cx="2571367" cy="257005"/>
        </a:xfrm>
        <a:custGeom>
          <a:avLst/>
          <a:gdLst/>
          <a:ahLst/>
          <a:cxnLst/>
          <a:rect l="0" t="0" r="0" b="0"/>
          <a:pathLst>
            <a:path>
              <a:moveTo>
                <a:pt x="0" y="0"/>
              </a:moveTo>
              <a:lnTo>
                <a:pt x="0" y="126485"/>
              </a:lnTo>
              <a:lnTo>
                <a:pt x="2571367" y="126485"/>
              </a:lnTo>
              <a:lnTo>
                <a:pt x="2571367" y="257005"/>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290804"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314086"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7" y="2426099"/>
          <a:ext cx="1601053" cy="447502"/>
        </a:xfrm>
        <a:custGeom>
          <a:avLst/>
          <a:gdLst/>
          <a:ahLst/>
          <a:cxnLst/>
          <a:rect l="0" t="0" r="0" b="0"/>
          <a:pathLst>
            <a:path>
              <a:moveTo>
                <a:pt x="0" y="0"/>
              </a:moveTo>
              <a:lnTo>
                <a:pt x="0" y="316982"/>
              </a:lnTo>
              <a:lnTo>
                <a:pt x="1601053" y="316982"/>
              </a:lnTo>
              <a:lnTo>
                <a:pt x="1601053" y="44750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967294"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967294"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329572" y="2426099"/>
          <a:ext cx="1187604" cy="443717"/>
        </a:xfrm>
        <a:custGeom>
          <a:avLst/>
          <a:gdLst/>
          <a:ahLst/>
          <a:cxnLst/>
          <a:rect l="0" t="0" r="0" b="0"/>
          <a:pathLst>
            <a:path>
              <a:moveTo>
                <a:pt x="1187604" y="0"/>
              </a:moveTo>
              <a:lnTo>
                <a:pt x="1187604" y="313197"/>
              </a:lnTo>
              <a:lnTo>
                <a:pt x="0" y="313197"/>
              </a:lnTo>
              <a:lnTo>
                <a:pt x="0" y="443717"/>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393456" y="1507403"/>
          <a:ext cx="91440" cy="297174"/>
        </a:xfrm>
        <a:custGeom>
          <a:avLst/>
          <a:gdLst/>
          <a:ahLst/>
          <a:cxnLst/>
          <a:rect l="0" t="0" r="0" b="0"/>
          <a:pathLst>
            <a:path>
              <a:moveTo>
                <a:pt x="45720" y="0"/>
              </a:moveTo>
              <a:lnTo>
                <a:pt x="45720" y="166654"/>
              </a:lnTo>
              <a:lnTo>
                <a:pt x="123721" y="166654"/>
              </a:lnTo>
              <a:lnTo>
                <a:pt x="123721" y="297174"/>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3469574" y="1507403"/>
          <a:ext cx="2969601" cy="292799"/>
        </a:xfrm>
        <a:custGeom>
          <a:avLst/>
          <a:gdLst/>
          <a:ahLst/>
          <a:cxnLst/>
          <a:rect l="0" t="0" r="0" b="0"/>
          <a:pathLst>
            <a:path>
              <a:moveTo>
                <a:pt x="2969601" y="0"/>
              </a:moveTo>
              <a:lnTo>
                <a:pt x="2969601" y="162279"/>
              </a:lnTo>
              <a:lnTo>
                <a:pt x="0" y="162279"/>
              </a:lnTo>
              <a:lnTo>
                <a:pt x="0" y="29279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4850460" y="624841"/>
          <a:ext cx="1588716" cy="261039"/>
        </a:xfrm>
        <a:custGeom>
          <a:avLst/>
          <a:gdLst/>
          <a:ahLst/>
          <a:cxnLst/>
          <a:rect l="0" t="0" r="0" b="0"/>
          <a:pathLst>
            <a:path>
              <a:moveTo>
                <a:pt x="0" y="0"/>
              </a:moveTo>
              <a:lnTo>
                <a:pt x="0" y="130519"/>
              </a:lnTo>
              <a:lnTo>
                <a:pt x="1588716" y="130519"/>
              </a:lnTo>
              <a:lnTo>
                <a:pt x="1588716"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3776451" cy="261039"/>
        </a:xfrm>
        <a:custGeom>
          <a:avLst/>
          <a:gdLst/>
          <a:ahLst/>
          <a:cxnLst/>
          <a:rect l="0" t="0" r="0" b="0"/>
          <a:pathLst>
            <a:path>
              <a:moveTo>
                <a:pt x="3776451" y="0"/>
              </a:moveTo>
              <a:lnTo>
                <a:pt x="3776451"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230091"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230091"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4740133"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4740133" y="885881"/>
        <a:ext cx="3398084" cy="621522"/>
      </dsp:txXfrm>
    </dsp:sp>
    <dsp:sp modelId="{9FF3A39D-0905-4C97-9D51-3FC2F3A87DBE}">
      <dsp:nvSpPr>
        <dsp:cNvPr id="0" name=""/>
        <dsp:cNvSpPr/>
      </dsp:nvSpPr>
      <dsp:spPr>
        <a:xfrm>
          <a:off x="2533382" y="1800202"/>
          <a:ext cx="1872384" cy="141621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2533382" y="1800202"/>
        <a:ext cx="1872384" cy="1416218"/>
      </dsp:txXfrm>
    </dsp:sp>
    <dsp:sp modelId="{2CA59586-9F06-4B39-8838-CA47892FF3C1}">
      <dsp:nvSpPr>
        <dsp:cNvPr id="0" name=""/>
        <dsp:cNvSpPr/>
      </dsp:nvSpPr>
      <dsp:spPr>
        <a:xfrm>
          <a:off x="5895655" y="1804577"/>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5" y="1804577"/>
        <a:ext cx="1243044" cy="621522"/>
      </dsp:txXfrm>
    </dsp:sp>
    <dsp:sp modelId="{2A57D823-3AA5-4A4B-AAD3-D613E6546A7C}">
      <dsp:nvSpPr>
        <dsp:cNvPr id="0" name=""/>
        <dsp:cNvSpPr/>
      </dsp:nvSpPr>
      <dsp:spPr>
        <a:xfrm>
          <a:off x="4532421"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532421" y="2869816"/>
        <a:ext cx="1594303" cy="621522"/>
      </dsp:txXfrm>
    </dsp:sp>
    <dsp:sp modelId="{8D0C13AB-C462-43E3-A3AF-A564B358527F}">
      <dsp:nvSpPr>
        <dsp:cNvPr id="0" name=""/>
        <dsp:cNvSpPr/>
      </dsp:nvSpPr>
      <dsp:spPr>
        <a:xfrm>
          <a:off x="3915429"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915429" y="3706217"/>
        <a:ext cx="2909394" cy="799252"/>
      </dsp:txXfrm>
    </dsp:sp>
    <dsp:sp modelId="{CE8A23E9-2B39-44A2-9480-E3D4A161EC0C}">
      <dsp:nvSpPr>
        <dsp:cNvPr id="0" name=""/>
        <dsp:cNvSpPr/>
      </dsp:nvSpPr>
      <dsp:spPr>
        <a:xfrm>
          <a:off x="3930769"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930769" y="4597176"/>
        <a:ext cx="2909394" cy="789625"/>
      </dsp:txXfrm>
    </dsp:sp>
    <dsp:sp modelId="{FAC8978D-8A9E-41DD-91FC-B3447CB1444B}">
      <dsp:nvSpPr>
        <dsp:cNvPr id="0" name=""/>
        <dsp:cNvSpPr/>
      </dsp:nvSpPr>
      <dsp:spPr>
        <a:xfrm>
          <a:off x="7342409"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342409" y="2873602"/>
        <a:ext cx="1551642" cy="621522"/>
      </dsp:txXfrm>
    </dsp:sp>
    <dsp:sp modelId="{3B102C13-2265-449E-9664-BE03570BD9D1}">
      <dsp:nvSpPr>
        <dsp:cNvPr id="0" name=""/>
        <dsp:cNvSpPr/>
      </dsp:nvSpPr>
      <dsp:spPr>
        <a:xfrm>
          <a:off x="7314086"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314086" y="3728835"/>
        <a:ext cx="2862345" cy="805921"/>
      </dsp:txXfrm>
    </dsp:sp>
    <dsp:sp modelId="{6053D35F-DC01-4439-B53C-3B0A4A855C70}">
      <dsp:nvSpPr>
        <dsp:cNvPr id="0" name=""/>
        <dsp:cNvSpPr/>
      </dsp:nvSpPr>
      <dsp:spPr>
        <a:xfrm>
          <a:off x="7290804"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290804" y="4608002"/>
        <a:ext cx="2885627" cy="778798"/>
      </dsp:txXfrm>
    </dsp:sp>
    <dsp:sp modelId="{685535E9-4E5B-4929-8F71-A33966682D16}">
      <dsp:nvSpPr>
        <dsp:cNvPr id="0" name=""/>
        <dsp:cNvSpPr/>
      </dsp:nvSpPr>
      <dsp:spPr>
        <a:xfrm>
          <a:off x="8086992" y="1764408"/>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8086992" y="1764408"/>
        <a:ext cx="1847101" cy="8443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D4822-82DC-463C-AA66-FAF41C135A0A}">
      <dsp:nvSpPr>
        <dsp:cNvPr id="0" name=""/>
        <dsp:cNvSpPr/>
      </dsp:nvSpPr>
      <dsp:spPr>
        <a:xfrm>
          <a:off x="2011861" y="1631087"/>
          <a:ext cx="1046906" cy="1046906"/>
        </a:xfrm>
        <a:prstGeom prst="ellipse">
          <a:avLst/>
        </a:prstGeom>
        <a:solidFill>
          <a:srgbClr val="0000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a:solidFill>
                <a:schemeClr val="bg1"/>
              </a:solidFill>
            </a:rPr>
            <a:t>EWRS</a:t>
          </a:r>
        </a:p>
      </dsp:txBody>
      <dsp:txXfrm>
        <a:off x="2165177" y="1784403"/>
        <a:ext cx="740274" cy="740274"/>
      </dsp:txXfrm>
    </dsp:sp>
    <dsp:sp modelId="{D79FD197-5886-469B-BDF5-24ADF13F755F}">
      <dsp:nvSpPr>
        <dsp:cNvPr id="0" name=""/>
        <dsp:cNvSpPr/>
      </dsp:nvSpPr>
      <dsp:spPr>
        <a:xfrm rot="16200000">
          <a:off x="2427457" y="1241125"/>
          <a:ext cx="215714"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a:off x="2459814" y="1350507"/>
        <a:ext cx="151000" cy="231075"/>
      </dsp:txXfrm>
    </dsp:sp>
    <dsp:sp modelId="{A42BC0E4-2BFE-4BDC-8B88-887CF2CE0ED5}">
      <dsp:nvSpPr>
        <dsp:cNvPr id="0" name=""/>
        <dsp:cNvSpPr/>
      </dsp:nvSpPr>
      <dsp:spPr>
        <a:xfrm>
          <a:off x="1881304" y="-84542"/>
          <a:ext cx="1308021" cy="1308621"/>
        </a:xfrm>
        <a:prstGeom prst="ellipse">
          <a:avLst/>
        </a:prstGeom>
        <a:solidFill>
          <a:schemeClr val="accent1">
            <a:lumMod val="60000"/>
            <a:lumOff val="40000"/>
          </a:schemeClr>
        </a:solidFill>
        <a:ln w="9525"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smtClean="0">
              <a:solidFill>
                <a:srgbClr val="000066"/>
              </a:solidFill>
            </a:rPr>
            <a:t>EU Member States</a:t>
          </a:r>
          <a:endParaRPr lang="en-GB" sz="1600" b="1" kern="1200" dirty="0">
            <a:solidFill>
              <a:srgbClr val="000066"/>
            </a:solidFill>
          </a:endParaRPr>
        </a:p>
      </dsp:txBody>
      <dsp:txXfrm>
        <a:off x="2072859" y="107101"/>
        <a:ext cx="924911" cy="925335"/>
      </dsp:txXfrm>
    </dsp:sp>
    <dsp:sp modelId="{9B16A647-421A-4510-946F-F3BE50B5CA53}">
      <dsp:nvSpPr>
        <dsp:cNvPr id="0" name=""/>
        <dsp:cNvSpPr/>
      </dsp:nvSpPr>
      <dsp:spPr>
        <a:xfrm rot="20520000">
          <a:off x="3113027" y="1739223"/>
          <a:ext cx="215711"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a:off x="3114611" y="1826247"/>
        <a:ext cx="150998" cy="231075"/>
      </dsp:txXfrm>
    </dsp:sp>
    <dsp:sp modelId="{086D9456-31C0-4A80-9C64-518FF925E83E}">
      <dsp:nvSpPr>
        <dsp:cNvPr id="0" name=""/>
        <dsp:cNvSpPr/>
      </dsp:nvSpPr>
      <dsp:spPr>
        <a:xfrm>
          <a:off x="3388206" y="1010502"/>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000066"/>
              </a:solidFill>
            </a:rPr>
            <a:t>WHO</a:t>
          </a:r>
          <a:endParaRPr lang="en-GB" sz="1800" b="1" kern="1200" dirty="0">
            <a:solidFill>
              <a:srgbClr val="000066"/>
            </a:solidFill>
          </a:endParaRPr>
        </a:p>
      </dsp:txBody>
      <dsp:txXfrm>
        <a:off x="3579851" y="1202147"/>
        <a:ext cx="925342" cy="925342"/>
      </dsp:txXfrm>
    </dsp:sp>
    <dsp:sp modelId="{5AC6C125-5E07-4EC7-986B-B6FE87F5A08B}">
      <dsp:nvSpPr>
        <dsp:cNvPr id="0" name=""/>
        <dsp:cNvSpPr/>
      </dsp:nvSpPr>
      <dsp:spPr>
        <a:xfrm rot="3240000">
          <a:off x="2851470" y="2551146"/>
          <a:ext cx="223801"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2865308" y="2601012"/>
        <a:ext cx="156661" cy="231075"/>
      </dsp:txXfrm>
    </dsp:sp>
    <dsp:sp modelId="{B2DA910C-C486-4F95-BC0D-91C430485EC0}">
      <dsp:nvSpPr>
        <dsp:cNvPr id="0" name=""/>
        <dsp:cNvSpPr/>
      </dsp:nvSpPr>
      <dsp:spPr>
        <a:xfrm>
          <a:off x="2791610" y="2814483"/>
          <a:ext cx="1350419" cy="1244328"/>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000066"/>
              </a:solidFill>
            </a:rPr>
            <a:t>Other EU Agencies</a:t>
          </a:r>
          <a:endParaRPr lang="en-US" sz="1400" b="1" kern="1200" dirty="0">
            <a:solidFill>
              <a:srgbClr val="000066"/>
            </a:solidFill>
          </a:endParaRPr>
        </a:p>
      </dsp:txBody>
      <dsp:txXfrm>
        <a:off x="2989374" y="2996711"/>
        <a:ext cx="954891" cy="879872"/>
      </dsp:txXfrm>
    </dsp:sp>
    <dsp:sp modelId="{BDD418B5-CCEA-4AF6-8AFC-88A96F51BEF3}">
      <dsp:nvSpPr>
        <dsp:cNvPr id="0" name=""/>
        <dsp:cNvSpPr/>
      </dsp:nvSpPr>
      <dsp:spPr>
        <a:xfrm rot="7560000">
          <a:off x="2003754" y="2545157"/>
          <a:ext cx="215711"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rot="10800000">
        <a:off x="2055129" y="2596005"/>
        <a:ext cx="150998" cy="231075"/>
      </dsp:txXfrm>
    </dsp:sp>
    <dsp:sp modelId="{CC55CCED-4F09-474F-A3F0-074ACC8D1878}">
      <dsp:nvSpPr>
        <dsp:cNvPr id="0" name=""/>
        <dsp:cNvSpPr/>
      </dsp:nvSpPr>
      <dsp:spPr>
        <a:xfrm>
          <a:off x="949493" y="2782331"/>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a:solidFill>
                <a:srgbClr val="000066"/>
              </a:solidFill>
            </a:rPr>
            <a:t>ECDC</a:t>
          </a:r>
        </a:p>
      </dsp:txBody>
      <dsp:txXfrm>
        <a:off x="1141138" y="2973976"/>
        <a:ext cx="925342" cy="925342"/>
      </dsp:txXfrm>
    </dsp:sp>
    <dsp:sp modelId="{6F43FF8E-801D-414B-9579-D32E5CF3520C}">
      <dsp:nvSpPr>
        <dsp:cNvPr id="0" name=""/>
        <dsp:cNvSpPr/>
      </dsp:nvSpPr>
      <dsp:spPr>
        <a:xfrm rot="11880000">
          <a:off x="1741891" y="1739223"/>
          <a:ext cx="215711"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GB" sz="1500" kern="1200"/>
        </a:p>
      </dsp:txBody>
      <dsp:txXfrm rot="10800000">
        <a:off x="1805020" y="1826247"/>
        <a:ext cx="150998" cy="231075"/>
      </dsp:txXfrm>
    </dsp:sp>
    <dsp:sp modelId="{3F90B87B-81A0-475B-AB2B-8FFC920B4181}">
      <dsp:nvSpPr>
        <dsp:cNvPr id="0" name=""/>
        <dsp:cNvSpPr/>
      </dsp:nvSpPr>
      <dsp:spPr>
        <a:xfrm>
          <a:off x="373791" y="1010502"/>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b="1" kern="1200" dirty="0" smtClean="0">
              <a:solidFill>
                <a:srgbClr val="000066"/>
              </a:solidFill>
            </a:rPr>
            <a:t>European</a:t>
          </a:r>
        </a:p>
        <a:p>
          <a:pPr lvl="0" algn="ctr" defTabSz="533400">
            <a:lnSpc>
              <a:spcPct val="90000"/>
            </a:lnSpc>
            <a:spcBef>
              <a:spcPct val="0"/>
            </a:spcBef>
            <a:spcAft>
              <a:spcPct val="35000"/>
            </a:spcAft>
          </a:pPr>
          <a:r>
            <a:rPr lang="en-GB" sz="1200" b="1" kern="1200" dirty="0" smtClean="0">
              <a:solidFill>
                <a:srgbClr val="000066"/>
              </a:solidFill>
            </a:rPr>
            <a:t> Commission</a:t>
          </a:r>
          <a:endParaRPr lang="en-GB" sz="1200" b="1" kern="1200" dirty="0">
            <a:solidFill>
              <a:srgbClr val="000066"/>
            </a:solidFill>
          </a:endParaRPr>
        </a:p>
      </dsp:txBody>
      <dsp:txXfrm>
        <a:off x="565436" y="1202147"/>
        <a:ext cx="925342" cy="92534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D4822-82DC-463C-AA66-FAF41C135A0A}">
      <dsp:nvSpPr>
        <dsp:cNvPr id="0" name=""/>
        <dsp:cNvSpPr/>
      </dsp:nvSpPr>
      <dsp:spPr>
        <a:xfrm>
          <a:off x="2304788" y="1683768"/>
          <a:ext cx="1199908" cy="1199908"/>
        </a:xfrm>
        <a:prstGeom prst="ellipse">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GB" sz="1500" b="1" kern="1200" dirty="0" err="1" smtClean="0">
              <a:solidFill>
                <a:schemeClr val="bg1"/>
              </a:solidFill>
            </a:rPr>
            <a:t>EpiPulse</a:t>
          </a:r>
          <a:endParaRPr lang="en-GB" sz="1500" b="1" kern="1200" dirty="0">
            <a:solidFill>
              <a:schemeClr val="bg1"/>
            </a:solidFill>
          </a:endParaRPr>
        </a:p>
      </dsp:txBody>
      <dsp:txXfrm>
        <a:off x="2480510" y="1859490"/>
        <a:ext cx="848464" cy="848464"/>
      </dsp:txXfrm>
    </dsp:sp>
    <dsp:sp modelId="{D79FD197-5886-469B-BDF5-24ADF13F755F}">
      <dsp:nvSpPr>
        <dsp:cNvPr id="0" name=""/>
        <dsp:cNvSpPr/>
      </dsp:nvSpPr>
      <dsp:spPr>
        <a:xfrm rot="16200000">
          <a:off x="2777271" y="1246488"/>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2815512" y="1366323"/>
        <a:ext cx="178459" cy="244780"/>
      </dsp:txXfrm>
    </dsp:sp>
    <dsp:sp modelId="{A42BC0E4-2BFE-4BDC-8B88-887CF2CE0ED5}">
      <dsp:nvSpPr>
        <dsp:cNvPr id="0" name=""/>
        <dsp:cNvSpPr/>
      </dsp:nvSpPr>
      <dsp:spPr>
        <a:xfrm>
          <a:off x="2304788" y="2838"/>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a:solidFill>
                <a:srgbClr val="004000"/>
              </a:solidFill>
              <a:latin typeface="Calibri" panose="020F0502020204030204" pitchFamily="34" charset="0"/>
            </a:rPr>
            <a:t>MS</a:t>
          </a:r>
        </a:p>
      </dsp:txBody>
      <dsp:txXfrm>
        <a:off x="2480510" y="178560"/>
        <a:ext cx="848464" cy="848464"/>
      </dsp:txXfrm>
    </dsp:sp>
    <dsp:sp modelId="{9B16A647-421A-4510-946F-F3BE50B5CA53}">
      <dsp:nvSpPr>
        <dsp:cNvPr id="0" name=""/>
        <dsp:cNvSpPr/>
      </dsp:nvSpPr>
      <dsp:spPr>
        <a:xfrm rot="19800000">
          <a:off x="3498887" y="1663113"/>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3504010" y="1763828"/>
        <a:ext cx="178459" cy="244780"/>
      </dsp:txXfrm>
    </dsp:sp>
    <dsp:sp modelId="{086D9456-31C0-4A80-9C64-518FF925E83E}">
      <dsp:nvSpPr>
        <dsp:cNvPr id="0" name=""/>
        <dsp:cNvSpPr/>
      </dsp:nvSpPr>
      <dsp:spPr>
        <a:xfrm>
          <a:off x="3760516" y="84330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a:solidFill>
                <a:srgbClr val="004000"/>
              </a:solidFill>
              <a:latin typeface="Calibri" panose="020F0502020204030204" pitchFamily="34" charset="0"/>
            </a:rPr>
            <a:t>WHO</a:t>
          </a:r>
        </a:p>
      </dsp:txBody>
      <dsp:txXfrm>
        <a:off x="3936238" y="1019025"/>
        <a:ext cx="848464" cy="848464"/>
      </dsp:txXfrm>
    </dsp:sp>
    <dsp:sp modelId="{BDD418B5-CCEA-4AF6-8AFC-88A96F51BEF3}">
      <dsp:nvSpPr>
        <dsp:cNvPr id="0" name=""/>
        <dsp:cNvSpPr/>
      </dsp:nvSpPr>
      <dsp:spPr>
        <a:xfrm rot="1800000">
          <a:off x="3498887" y="2496362"/>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3504010" y="2558836"/>
        <a:ext cx="178459" cy="244780"/>
      </dsp:txXfrm>
    </dsp:sp>
    <dsp:sp modelId="{CC55CCED-4F09-474F-A3F0-074ACC8D1878}">
      <dsp:nvSpPr>
        <dsp:cNvPr id="0" name=""/>
        <dsp:cNvSpPr/>
      </dsp:nvSpPr>
      <dsp:spPr>
        <a:xfrm>
          <a:off x="3760516" y="252423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a:solidFill>
                <a:srgbClr val="004000"/>
              </a:solidFill>
              <a:latin typeface="Calibri" panose="020F0502020204030204" pitchFamily="34" charset="0"/>
            </a:rPr>
            <a:t>ECDC</a:t>
          </a:r>
        </a:p>
      </dsp:txBody>
      <dsp:txXfrm>
        <a:off x="3936238" y="2699955"/>
        <a:ext cx="848464" cy="848464"/>
      </dsp:txXfrm>
    </dsp:sp>
    <dsp:sp modelId="{6F43FF8E-801D-414B-9579-D32E5CF3520C}">
      <dsp:nvSpPr>
        <dsp:cNvPr id="0" name=""/>
        <dsp:cNvSpPr/>
      </dsp:nvSpPr>
      <dsp:spPr>
        <a:xfrm rot="5400000">
          <a:off x="2777271" y="2912987"/>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a:off x="2815512" y="2956340"/>
        <a:ext cx="178459" cy="244780"/>
      </dsp:txXfrm>
    </dsp:sp>
    <dsp:sp modelId="{3F90B87B-81A0-475B-AB2B-8FFC920B4181}">
      <dsp:nvSpPr>
        <dsp:cNvPr id="0" name=""/>
        <dsp:cNvSpPr/>
      </dsp:nvSpPr>
      <dsp:spPr>
        <a:xfrm>
          <a:off x="2304788" y="3364698"/>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a:solidFill>
                <a:srgbClr val="004000"/>
              </a:solidFill>
              <a:latin typeface="Calibri" panose="020F0502020204030204" pitchFamily="34" charset="0"/>
            </a:rPr>
            <a:t>EC</a:t>
          </a:r>
        </a:p>
      </dsp:txBody>
      <dsp:txXfrm>
        <a:off x="2480510" y="3540420"/>
        <a:ext cx="848464" cy="848464"/>
      </dsp:txXfrm>
    </dsp:sp>
    <dsp:sp modelId="{50FCDD8F-D46C-440A-A893-FCF57283F5BA}">
      <dsp:nvSpPr>
        <dsp:cNvPr id="0" name=""/>
        <dsp:cNvSpPr/>
      </dsp:nvSpPr>
      <dsp:spPr>
        <a:xfrm rot="9000000">
          <a:off x="2055656" y="2496362"/>
          <a:ext cx="254941" cy="407968"/>
        </a:xfrm>
        <a:prstGeom prst="rightArrow">
          <a:avLst>
            <a:gd name="adj1" fmla="val 60000"/>
            <a:gd name="adj2" fmla="val 50000"/>
          </a:avLst>
        </a:prstGeom>
        <a:solidFill>
          <a:schemeClr val="accent5">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rot="10800000">
        <a:off x="2127015" y="2558836"/>
        <a:ext cx="178459" cy="244780"/>
      </dsp:txXfrm>
    </dsp:sp>
    <dsp:sp modelId="{90DA8C95-D1D4-4A09-8EC7-A270A7406FFF}">
      <dsp:nvSpPr>
        <dsp:cNvPr id="0" name=""/>
        <dsp:cNvSpPr/>
      </dsp:nvSpPr>
      <dsp:spPr>
        <a:xfrm>
          <a:off x="849060" y="252423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150000"/>
            </a:lnSpc>
            <a:spcBef>
              <a:spcPct val="0"/>
            </a:spcBef>
            <a:spcAft>
              <a:spcPct val="35000"/>
            </a:spcAft>
          </a:pPr>
          <a:r>
            <a:rPr lang="en-GB" sz="1050" b="1" kern="1200" dirty="0" smtClean="0">
              <a:solidFill>
                <a:srgbClr val="004000"/>
              </a:solidFill>
              <a:latin typeface="Calibri" panose="020F0502020204030204" pitchFamily="34" charset="0"/>
            </a:rPr>
            <a:t>Additional  </a:t>
          </a:r>
          <a:r>
            <a:rPr lang="en-GB" sz="1100" b="1" kern="1200" dirty="0" smtClean="0">
              <a:solidFill>
                <a:srgbClr val="004000"/>
              </a:solidFill>
              <a:latin typeface="Calibri" panose="020F0502020204030204" pitchFamily="34" charset="0"/>
            </a:rPr>
            <a:t>countries</a:t>
          </a:r>
          <a:endParaRPr lang="en-GB" sz="1100" b="1" kern="1200" dirty="0">
            <a:solidFill>
              <a:srgbClr val="004000"/>
            </a:solidFill>
            <a:latin typeface="Calibri" panose="020F0502020204030204" pitchFamily="34" charset="0"/>
          </a:endParaRPr>
        </a:p>
      </dsp:txBody>
      <dsp:txXfrm>
        <a:off x="1024782" y="2699955"/>
        <a:ext cx="848464" cy="848464"/>
      </dsp:txXfrm>
    </dsp:sp>
    <dsp:sp modelId="{080E7D8C-9F57-48A7-B747-172616ED3069}">
      <dsp:nvSpPr>
        <dsp:cNvPr id="0" name=""/>
        <dsp:cNvSpPr/>
      </dsp:nvSpPr>
      <dsp:spPr>
        <a:xfrm rot="12600000">
          <a:off x="2055656" y="1663113"/>
          <a:ext cx="254941" cy="407968"/>
        </a:xfrm>
        <a:prstGeom prst="rightArrow">
          <a:avLst>
            <a:gd name="adj1" fmla="val 60000"/>
            <a:gd name="adj2" fmla="val 50000"/>
          </a:avLst>
        </a:prstGeom>
        <a:solidFill>
          <a:schemeClr val="accent5">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GB" sz="1200" kern="1200"/>
        </a:p>
      </dsp:txBody>
      <dsp:txXfrm rot="10800000">
        <a:off x="2127015" y="1763828"/>
        <a:ext cx="178459" cy="244780"/>
      </dsp:txXfrm>
    </dsp:sp>
    <dsp:sp modelId="{753977C5-3813-4A59-BC42-E8E7DBF6A2BA}">
      <dsp:nvSpPr>
        <dsp:cNvPr id="0" name=""/>
        <dsp:cNvSpPr/>
      </dsp:nvSpPr>
      <dsp:spPr>
        <a:xfrm>
          <a:off x="849060" y="84330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GB" sz="1100" b="1" u="none" kern="1200" dirty="0" smtClean="0">
              <a:solidFill>
                <a:srgbClr val="004000"/>
              </a:solidFill>
              <a:latin typeface="Calibri" panose="020F0502020204030204" pitchFamily="34" charset="0"/>
            </a:rPr>
            <a:t>Other organisations</a:t>
          </a:r>
          <a:endParaRPr lang="en-GB" sz="1100" b="1" kern="1200" dirty="0">
            <a:solidFill>
              <a:srgbClr val="004000"/>
            </a:solidFill>
          </a:endParaRPr>
        </a:p>
      </dsp:txBody>
      <dsp:txXfrm>
        <a:off x="1024782" y="1019025"/>
        <a:ext cx="848464" cy="8484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Epidemic intelligence sources</a:t>
          </a:r>
          <a:endParaRPr lang="en-US" sz="2000" b="1" kern="1200" dirty="0">
            <a:solidFill>
              <a:schemeClr val="tx1"/>
            </a:solidFill>
          </a:endParaRP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Indicator-based surveillance (IBS)</a:t>
          </a:r>
          <a:endParaRPr lang="en-US"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ts val="1800"/>
            </a:lnSpc>
            <a:spcBef>
              <a:spcPct val="0"/>
            </a:spcBef>
            <a:spcAft>
              <a:spcPct val="35000"/>
            </a:spcAft>
          </a:pPr>
          <a:r>
            <a:rPr lang="en-US" sz="1800" b="1" kern="1200" dirty="0" smtClean="0">
              <a:solidFill>
                <a:schemeClr val="tx1"/>
              </a:solidFill>
            </a:rPr>
            <a:t>National/</a:t>
          </a:r>
        </a:p>
        <a:p>
          <a:pPr lvl="0" algn="ctr" defTabSz="800100">
            <a:lnSpc>
              <a:spcPts val="1800"/>
            </a:lnSpc>
            <a:spcBef>
              <a:spcPct val="0"/>
            </a:spcBef>
            <a:spcAft>
              <a:spcPct val="35000"/>
            </a:spcAft>
          </a:pPr>
          <a:r>
            <a:rPr lang="en-US" sz="1800" b="1" kern="1200" dirty="0" smtClean="0">
              <a:solidFill>
                <a:schemeClr val="tx1"/>
              </a:solidFill>
            </a:rPr>
            <a:t>regional</a:t>
          </a:r>
          <a:r>
            <a:rPr lang="en-US" sz="1800" kern="1200" dirty="0" smtClean="0">
              <a:solidFill>
                <a:schemeClr val="tx1"/>
              </a:solidFill>
            </a:rPr>
            <a:t> </a:t>
          </a:r>
          <a:r>
            <a:rPr lang="en-US" sz="1800" b="1" kern="1200" dirty="0" smtClean="0">
              <a:solidFill>
                <a:schemeClr val="tx1"/>
              </a:solidFill>
            </a:rPr>
            <a:t>surveillance systems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Event-based surveillance (EBS)</a:t>
          </a:r>
          <a:endParaRPr lang="en-US"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Official public sources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Informal sources</a:t>
          </a:r>
          <a:endParaRPr lang="en-US" sz="1800" b="1" kern="1200" dirty="0">
            <a:solidFill>
              <a:schemeClr val="tx1"/>
            </a:solidFill>
          </a:endParaRP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Web aggregators</a:t>
          </a:r>
          <a:endParaRPr lang="en-US" sz="1800" kern="1200" dirty="0">
            <a:solidFill>
              <a:schemeClr val="tx1"/>
            </a:solidFill>
          </a:endParaRP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Moderated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Automatic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Social media</a:t>
          </a:r>
          <a:endParaRPr lang="en-US" sz="1800" kern="1200" dirty="0">
            <a:solidFill>
              <a:schemeClr val="tx1"/>
            </a:solidFill>
          </a:endParaRP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Manual monitoring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ts val="0"/>
            </a:spcAft>
          </a:pPr>
          <a:r>
            <a:rPr lang="en-US" sz="1800" kern="1200" dirty="0" smtClean="0">
              <a:solidFill>
                <a:schemeClr val="tx1"/>
              </a:solidFill>
            </a:rPr>
            <a:t>Automated monitoring</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Restricted platforms</a:t>
          </a:r>
          <a:endParaRPr lang="en-US" sz="1600" kern="1200" dirty="0">
            <a:solidFill>
              <a:schemeClr val="tx1"/>
            </a:solidFill>
          </a:endParaRPr>
        </a:p>
      </dsp:txBody>
      <dsp:txXfrm>
        <a:off x="2355412" y="1892541"/>
        <a:ext cx="1847101" cy="84431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hdr" sz="quarter"/>
          </p:nvPr>
        </p:nvSpPr>
        <p:spPr bwMode="auto">
          <a:xfrm>
            <a:off x="0"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174083" name="Rectangle 3"/>
          <p:cNvSpPr>
            <a:spLocks noGrp="1" noChangeArrowheads="1"/>
          </p:cNvSpPr>
          <p:nvPr>
            <p:ph type="dt" sz="quarter" idx="1"/>
          </p:nvPr>
        </p:nvSpPr>
        <p:spPr bwMode="auto">
          <a:xfrm>
            <a:off x="3850907"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174084" name="Rectangle 4"/>
          <p:cNvSpPr>
            <a:spLocks noGrp="1" noChangeArrowheads="1"/>
          </p:cNvSpPr>
          <p:nvPr>
            <p:ph type="ftr" sz="quarter" idx="2"/>
          </p:nvPr>
        </p:nvSpPr>
        <p:spPr bwMode="auto">
          <a:xfrm>
            <a:off x="0"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174085" name="Rectangle 5"/>
          <p:cNvSpPr>
            <a:spLocks noGrp="1" noChangeArrowheads="1"/>
          </p:cNvSpPr>
          <p:nvPr>
            <p:ph type="sldNum" sz="quarter" idx="3"/>
          </p:nvPr>
        </p:nvSpPr>
        <p:spPr bwMode="auto">
          <a:xfrm>
            <a:off x="3850907"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fld id="{E5F18FF9-29BD-4535-B5C9-375A218A0C70}" type="slidenum">
              <a:rPr lang="it-IT"/>
              <a:pPr>
                <a:defRPr/>
              </a:pPr>
              <a:t>‹#›</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61443" name="Rectangle 3"/>
          <p:cNvSpPr>
            <a:spLocks noGrp="1" noChangeArrowheads="1"/>
          </p:cNvSpPr>
          <p:nvPr>
            <p:ph type="dt" idx="1"/>
          </p:nvPr>
        </p:nvSpPr>
        <p:spPr bwMode="auto">
          <a:xfrm>
            <a:off x="3850907"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25604" name="Rectangle 4"/>
          <p:cNvSpPr>
            <a:spLocks noGrp="1" noRot="1" noChangeAspect="1" noChangeArrowheads="1" noTextEdit="1"/>
          </p:cNvSpPr>
          <p:nvPr>
            <p:ph type="sldImg" idx="2"/>
          </p:nvPr>
        </p:nvSpPr>
        <p:spPr bwMode="auto">
          <a:xfrm>
            <a:off x="468313" y="744538"/>
            <a:ext cx="5862637" cy="3722687"/>
          </a:xfrm>
          <a:prstGeom prst="rect">
            <a:avLst/>
          </a:prstGeom>
          <a:noFill/>
          <a:ln w="9525">
            <a:solidFill>
              <a:srgbClr val="000000"/>
            </a:solidFill>
            <a:miter lim="800000"/>
            <a:headEnd/>
            <a:tailEnd/>
          </a:ln>
        </p:spPr>
      </p:sp>
      <p:sp>
        <p:nvSpPr>
          <p:cNvPr id="61445" name="Rectangle 5"/>
          <p:cNvSpPr>
            <a:spLocks noGrp="1" noChangeArrowheads="1"/>
          </p:cNvSpPr>
          <p:nvPr>
            <p:ph type="body" sz="quarter" idx="3"/>
          </p:nvPr>
        </p:nvSpPr>
        <p:spPr bwMode="auto">
          <a:xfrm>
            <a:off x="679293" y="4715788"/>
            <a:ext cx="5439089" cy="446667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61446" name="Rectangle 6"/>
          <p:cNvSpPr>
            <a:spLocks noGrp="1" noChangeArrowheads="1"/>
          </p:cNvSpPr>
          <p:nvPr>
            <p:ph type="ftr" sz="quarter" idx="4"/>
          </p:nvPr>
        </p:nvSpPr>
        <p:spPr bwMode="auto">
          <a:xfrm>
            <a:off x="0"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61447" name="Rectangle 7"/>
          <p:cNvSpPr>
            <a:spLocks noGrp="1" noChangeArrowheads="1"/>
          </p:cNvSpPr>
          <p:nvPr>
            <p:ph type="sldNum" sz="quarter" idx="5"/>
          </p:nvPr>
        </p:nvSpPr>
        <p:spPr bwMode="auto">
          <a:xfrm>
            <a:off x="3850907"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fld id="{0FC31188-EB0F-41C4-A4E2-ADE25AA12F0C}" type="slidenum">
              <a:rPr lang="it-IT"/>
              <a:pPr>
                <a:defRPr/>
              </a:pPr>
              <a:t>‹#›</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cdc.europa.eu/en/infectious-diseases-public-health/surveillance-and-disease-data/diseases-and-special-health-issue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promedmail.org/" TargetMode="External"/><Relationship Id="rId2" Type="http://schemas.openxmlformats.org/officeDocument/2006/relationships/slide" Target="../slides/slide39.xml"/><Relationship Id="rId1" Type="http://schemas.openxmlformats.org/officeDocument/2006/relationships/notesMaster" Target="../notesMasters/notesMaster1.xml"/><Relationship Id="rId5" Type="http://schemas.openxmlformats.org/officeDocument/2006/relationships/hyperlink" Target="http://gphin.canada.ca/" TargetMode="External"/><Relationship Id="rId4" Type="http://schemas.openxmlformats.org/officeDocument/2006/relationships/hyperlink" Target="https://www.healthmap.org/e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ln/>
        </p:spPr>
      </p:sp>
      <p:sp>
        <p:nvSpPr>
          <p:cNvPr id="26627" name="Segnaposto note 2"/>
          <p:cNvSpPr>
            <a:spLocks noGrp="1"/>
          </p:cNvSpPr>
          <p:nvPr>
            <p:ph type="body" idx="1"/>
          </p:nvPr>
        </p:nvSpPr>
        <p:spPr>
          <a:noFill/>
          <a:ln/>
        </p:spPr>
        <p:txBody>
          <a:bodyPr/>
          <a:lstStyle/>
          <a:p>
            <a:endParaRPr lang="it-IT" b="1" dirty="0" smtClean="0"/>
          </a:p>
        </p:txBody>
      </p:sp>
      <p:sp>
        <p:nvSpPr>
          <p:cNvPr id="26628" name="Segnaposto numero diapositiva 3"/>
          <p:cNvSpPr>
            <a:spLocks noGrp="1"/>
          </p:cNvSpPr>
          <p:nvPr>
            <p:ph type="sldNum" sz="quarter" idx="5"/>
          </p:nvPr>
        </p:nvSpPr>
        <p:spPr>
          <a:noFill/>
        </p:spPr>
        <p:txBody>
          <a:bodyPr/>
          <a:lstStyle/>
          <a:p>
            <a:fld id="{54D69AFB-8D47-4EB5-B652-9EE217EAE72C}" type="slidenum">
              <a:rPr lang="it-IT" smtClean="0"/>
              <a:pPr/>
              <a:t>1</a:t>
            </a:fld>
            <a:endParaRPr lang="it-IT"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At </a:t>
            </a:r>
            <a:r>
              <a:rPr lang="en-GB" dirty="0" smtClean="0"/>
              <a:t>European level, the indicator based surveillance system is </a:t>
            </a:r>
            <a:r>
              <a:rPr lang="en-GB" dirty="0"/>
              <a:t>the European Surveillance System called “</a:t>
            </a:r>
            <a:r>
              <a:rPr lang="en-GB" dirty="0" err="1"/>
              <a:t>TESSy</a:t>
            </a:r>
            <a:r>
              <a:rPr lang="en-GB" dirty="0"/>
              <a:t>”. </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10</a:t>
            </a:fld>
            <a:endParaRPr lang="it-IT"/>
          </a:p>
        </p:txBody>
      </p:sp>
    </p:spTree>
    <p:extLst>
      <p:ext uri="{BB962C8B-B14F-4D97-AF65-F5344CB8AC3E}">
        <p14:creationId xmlns:p14="http://schemas.microsoft.com/office/powerpoint/2010/main" val="2646485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en-GB" dirty="0" smtClean="0"/>
              <a:t>The </a:t>
            </a:r>
            <a:r>
              <a:rPr lang="en-GB" dirty="0" smtClean="0"/>
              <a:t>European Surveillance System (</a:t>
            </a:r>
            <a:r>
              <a:rPr lang="en-GB" dirty="0" err="1" smtClean="0"/>
              <a:t>TESSy</a:t>
            </a:r>
            <a:r>
              <a:rPr lang="en-GB" dirty="0" smtClean="0"/>
              <a:t>) </a:t>
            </a:r>
            <a:r>
              <a:rPr lang="en-GB" sz="1200" b="0" i="0" kern="1200" dirty="0" smtClean="0">
                <a:solidFill>
                  <a:schemeClr val="tx1"/>
                </a:solidFill>
                <a:effectLst/>
                <a:latin typeface="Arial" charset="0"/>
                <a:ea typeface="+mn-ea"/>
                <a:cs typeface="+mn-cs"/>
              </a:rPr>
              <a:t>collects, analyses and disseminates surveillance data on </a:t>
            </a:r>
            <a:r>
              <a:rPr lang="en-GB" sz="1200" b="0" i="0" u="none" kern="1200" dirty="0" smtClean="0">
                <a:solidFill>
                  <a:schemeClr val="tx1"/>
                </a:solidFill>
                <a:effectLst/>
                <a:latin typeface="Arial" charset="0"/>
                <a:ea typeface="+mn-ea"/>
                <a:cs typeface="+mn-cs"/>
                <a:hlinkClick r:id="rId3"/>
              </a:rPr>
              <a:t>56 communicable diseases and related special health issues</a:t>
            </a:r>
            <a:r>
              <a:rPr lang="en-GB" sz="1200" b="0" i="0" u="sng" kern="1200" dirty="0" smtClean="0">
                <a:solidFill>
                  <a:schemeClr val="tx1"/>
                </a:solidFill>
                <a:effectLst/>
                <a:latin typeface="Arial" charset="0"/>
                <a:ea typeface="+mn-ea"/>
                <a:cs typeface="+mn-cs"/>
              </a:rPr>
              <a:t>.</a:t>
            </a:r>
            <a:endParaRPr lang="en-GB" dirty="0" smtClean="0"/>
          </a:p>
          <a:p>
            <a:r>
              <a:rPr lang="en-GB" dirty="0" smtClean="0"/>
              <a:t>The data originates from</a:t>
            </a:r>
            <a:r>
              <a:rPr lang="en-GB" baseline="0" dirty="0" smtClean="0"/>
              <a:t> all EU Member States, plus Iceland and Norway. The data is then made available to Member States, WHO and other European agencies. </a:t>
            </a:r>
          </a:p>
          <a:p>
            <a:endParaRPr lang="en-GB" baseline="0" dirty="0" smtClean="0"/>
          </a:p>
          <a:p>
            <a:r>
              <a:rPr lang="en-GB" baseline="0" dirty="0" smtClean="0"/>
              <a:t>How do we use </a:t>
            </a:r>
            <a:r>
              <a:rPr lang="en-GB" baseline="0" dirty="0" err="1" smtClean="0"/>
              <a:t>TESSy</a:t>
            </a:r>
            <a:r>
              <a:rPr lang="en-GB" baseline="0" dirty="0" smtClean="0"/>
              <a:t> data in our epidemic intelligence activities?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1833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en-GB" dirty="0" smtClean="0"/>
              <a:t>West-Nile</a:t>
            </a:r>
            <a:r>
              <a:rPr lang="en-GB" baseline="0" dirty="0" smtClean="0"/>
              <a:t> </a:t>
            </a:r>
            <a:r>
              <a:rPr lang="en-GB" baseline="0" dirty="0" smtClean="0"/>
              <a:t>cases detection </a:t>
            </a:r>
            <a:r>
              <a:rPr lang="en-GB" dirty="0" smtClean="0"/>
              <a:t>is a typical example on</a:t>
            </a:r>
            <a:r>
              <a:rPr lang="en-GB" baseline="0" dirty="0" smtClean="0"/>
              <a:t> how information can be pulled from </a:t>
            </a:r>
            <a:r>
              <a:rPr lang="en-GB" baseline="0" dirty="0" err="1" smtClean="0"/>
              <a:t>TESSy</a:t>
            </a:r>
            <a:r>
              <a:rPr lang="en-GB" baseline="0" dirty="0" smtClean="0"/>
              <a:t> and include it in the Epidemic Intelligence monitoring during the transmission season.</a:t>
            </a:r>
          </a:p>
          <a:p>
            <a:r>
              <a:rPr lang="en-GB" dirty="0" smtClean="0"/>
              <a:t>If we look at the illustration from this slide, at the bottom</a:t>
            </a:r>
            <a:r>
              <a:rPr lang="en-GB" baseline="0" dirty="0" smtClean="0"/>
              <a:t> left, we see that cases of West Nile are detected at a regional or national level. These cases are then uploaded by the Member States into </a:t>
            </a:r>
            <a:r>
              <a:rPr lang="en-GB" baseline="0" dirty="0" err="1" smtClean="0"/>
              <a:t>TESSy</a:t>
            </a:r>
            <a:r>
              <a:rPr lang="en-GB" baseline="0" dirty="0" smtClean="0"/>
              <a:t>, which then allows to produce maps that are included into the EI monitoring. These maps are produced every week during the transmission season between June and November. This report is crucial to support competent authorities responsible for blood safety in the context of the EU blood safety directives.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9105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a:t>
            </a:r>
            <a:r>
              <a:rPr lang="en-GB" dirty="0" smtClean="0"/>
              <a:t>, where do</a:t>
            </a:r>
            <a:r>
              <a:rPr lang="en-GB" baseline="0" dirty="0" smtClean="0"/>
              <a:t> we pick up the information for our screening? </a:t>
            </a:r>
          </a:p>
          <a:p>
            <a:endParaRPr lang="en-GB" baseline="0" dirty="0" smtClean="0"/>
          </a:p>
          <a:p>
            <a:r>
              <a:rPr lang="en-GB" dirty="0" smtClean="0"/>
              <a:t>There are four main</a:t>
            </a:r>
            <a:r>
              <a:rPr lang="en-GB" baseline="0" dirty="0" smtClean="0"/>
              <a:t> families of sources: </a:t>
            </a:r>
          </a:p>
          <a:p>
            <a:endParaRPr lang="en-GB" baseline="0" dirty="0" smtClean="0"/>
          </a:p>
          <a:p>
            <a:r>
              <a:rPr lang="en-GB" baseline="0" dirty="0" smtClean="0"/>
              <a:t>-The restricted platforms</a:t>
            </a:r>
          </a:p>
          <a:p>
            <a:r>
              <a:rPr lang="en-GB" baseline="0" dirty="0" smtClean="0"/>
              <a:t>-The official public sources</a:t>
            </a:r>
          </a:p>
          <a:p>
            <a:r>
              <a:rPr lang="en-GB" baseline="0" dirty="0" smtClean="0"/>
              <a:t>-The informal sources</a:t>
            </a:r>
          </a:p>
          <a:p>
            <a:r>
              <a:rPr lang="en-GB" baseline="0" dirty="0" smtClean="0"/>
              <a:t>-The national or regional surveillance systems</a:t>
            </a:r>
          </a:p>
          <a:p>
            <a:endParaRPr lang="en-GB" baseline="0" dirty="0" smtClean="0"/>
          </a:p>
          <a:p>
            <a:r>
              <a:rPr lang="en-GB" baseline="0" dirty="0" smtClean="0"/>
              <a:t>We will now describe each family of sources.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18672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will now describe the restricted platforms</a:t>
            </a:r>
            <a:r>
              <a:rPr lang="en-GB" baseline="0" dirty="0" smtClean="0"/>
              <a:t> that are part of the event-based surveillance sources.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655374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0" dirty="0" smtClean="0"/>
              <a:t>At</a:t>
            </a:r>
            <a:r>
              <a:rPr lang="en-GB" b="0" baseline="0" dirty="0" smtClean="0"/>
              <a:t> </a:t>
            </a:r>
            <a:r>
              <a:rPr lang="en-GB" b="0" baseline="0" dirty="0" smtClean="0"/>
              <a:t>European level, </a:t>
            </a:r>
            <a:r>
              <a:rPr lang="en-GB" dirty="0"/>
              <a:t>there are </a:t>
            </a:r>
            <a:r>
              <a:rPr lang="en-GB" b="0" baseline="0" dirty="0" smtClean="0"/>
              <a:t>four main restricted platforms that are used: </a:t>
            </a:r>
          </a:p>
          <a:p>
            <a:pPr marL="171450" lvl="0" indent="-171450" algn="l" defTabSz="889000">
              <a:lnSpc>
                <a:spcPct val="90000"/>
              </a:lnSpc>
              <a:spcBef>
                <a:spcPct val="0"/>
              </a:spcBef>
              <a:spcAft>
                <a:spcPct val="35000"/>
              </a:spcAft>
              <a:buFont typeface="Arial" panose="020B0604020202020204" pitchFamily="34" charset="0"/>
              <a:buChar char="•"/>
            </a:pPr>
            <a:r>
              <a:rPr lang="en-GB" dirty="0"/>
              <a:t>The Early Warning and Response System (EWRS</a:t>
            </a:r>
            <a:r>
              <a:rPr lang="en-GB" sz="1200" u="none" kern="1200" dirty="0" smtClean="0">
                <a:solidFill>
                  <a:srgbClr val="002060"/>
                </a:solidFill>
                <a:latin typeface="Calibri" panose="020F0502020204030204" pitchFamily="34" charset="0"/>
              </a:rPr>
              <a:t>)</a:t>
            </a:r>
          </a:p>
          <a:p>
            <a:pPr marL="171450" lvl="0" indent="-171450" algn="l" defTabSz="889000">
              <a:spcBef>
                <a:spcPct val="0"/>
              </a:spcBef>
              <a:spcAft>
                <a:spcPct val="35000"/>
              </a:spcAft>
              <a:buFont typeface="Arial" panose="020B0604020202020204" pitchFamily="34" charset="0"/>
              <a:buChar char="•"/>
            </a:pPr>
            <a:r>
              <a:rPr lang="en-GB" dirty="0"/>
              <a:t>The WHO Event Information Site (EIS)</a:t>
            </a:r>
          </a:p>
          <a:p>
            <a:pPr marL="171450" indent="-171450" defTabSz="889000">
              <a:spcBef>
                <a:spcPct val="0"/>
              </a:spcBef>
              <a:spcAft>
                <a:spcPct val="35000"/>
              </a:spcAft>
              <a:buFont typeface="Arial" panose="020B0604020202020204" pitchFamily="34" charset="0"/>
              <a:buChar char="•"/>
            </a:pPr>
            <a:r>
              <a:rPr lang="en-GB" dirty="0" err="1" smtClean="0"/>
              <a:t>EpiPulse</a:t>
            </a:r>
            <a:r>
              <a:rPr lang="en-GB" dirty="0" smtClean="0"/>
              <a:t>, and</a:t>
            </a:r>
            <a:endParaRPr lang="en-GB" dirty="0"/>
          </a:p>
          <a:p>
            <a:pPr marL="171450" indent="-171450" algn="l" defTabSz="889000">
              <a:spcBef>
                <a:spcPct val="0"/>
              </a:spcBef>
              <a:spcAft>
                <a:spcPct val="35000"/>
              </a:spcAft>
              <a:buFont typeface="Arial" panose="020B0604020202020204" pitchFamily="34" charset="0"/>
              <a:buChar char="•"/>
            </a:pPr>
            <a:r>
              <a:rPr lang="en-GB" dirty="0" smtClean="0"/>
              <a:t>the </a:t>
            </a:r>
            <a:r>
              <a:rPr lang="en-GB" dirty="0"/>
              <a:t>Rapid Alert System for Food and Feed  (RASFF)</a:t>
            </a:r>
          </a:p>
          <a:p>
            <a:pPr algn="l" defTabSz="889000">
              <a:spcBef>
                <a:spcPct val="0"/>
              </a:spcBef>
              <a:spcAft>
                <a:spcPct val="35000"/>
              </a:spcAft>
            </a:pPr>
            <a:endParaRPr lang="en-GB" dirty="0"/>
          </a:p>
          <a:p>
            <a:pPr algn="l" defTabSz="889000">
              <a:spcBef>
                <a:spcPct val="0"/>
              </a:spcBef>
              <a:spcAft>
                <a:spcPct val="35000"/>
              </a:spcAft>
            </a:pPr>
            <a:r>
              <a:rPr lang="en-GB" dirty="0"/>
              <a:t>We will now describe each of these platforms.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4792695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t>
            </a:r>
            <a:r>
              <a:rPr lang="en-GB" dirty="0" smtClean="0"/>
              <a:t>Early Warning and Response system is a</a:t>
            </a:r>
            <a:r>
              <a:rPr lang="en-GB" baseline="0" dirty="0" smtClean="0"/>
              <a:t> restricted platform accessible by the European Commission, the EU Member States, the WHO, ECDC and other European agencies. </a:t>
            </a:r>
          </a:p>
          <a:p>
            <a:endParaRPr lang="en-GB" baseline="0" dirty="0" smtClean="0"/>
          </a:p>
          <a:p>
            <a:r>
              <a:rPr lang="en-GB" baseline="0" dirty="0" smtClean="0"/>
              <a:t>This secured system enables the European Commission and the National Competent Authorities to be in permanent communication to alert, assess public health risks and determine the measures that may be required to protect public health. </a:t>
            </a:r>
          </a:p>
          <a:p>
            <a:endParaRPr lang="en-GB" baseline="0" dirty="0" smtClean="0"/>
          </a:p>
          <a:p>
            <a:r>
              <a:rPr lang="en-GB" baseline="0" dirty="0" smtClean="0"/>
              <a:t>The system was created in 1998 and is owned by the European Commission, DG SANTE. However, the platform has been operated by ECDC since 2005. </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16</a:t>
            </a:fld>
            <a:endParaRPr lang="it-IT"/>
          </a:p>
        </p:txBody>
      </p:sp>
    </p:spTree>
    <p:extLst>
      <p:ext uri="{BB962C8B-B14F-4D97-AF65-F5344CB8AC3E}">
        <p14:creationId xmlns:p14="http://schemas.microsoft.com/office/powerpoint/2010/main" val="4129028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a:t>
            </a:r>
            <a:r>
              <a:rPr lang="en-GB" baseline="0" dirty="0" smtClean="0"/>
              <a:t>he </a:t>
            </a:r>
            <a:r>
              <a:rPr lang="en-GB" baseline="0" dirty="0" smtClean="0"/>
              <a:t>scope of EWRS threats includes biological but also chemical and environmental threats. </a:t>
            </a:r>
          </a:p>
          <a:p>
            <a:r>
              <a:rPr lang="en-GB" baseline="0" dirty="0" smtClean="0"/>
              <a:t>Biological threats refer to communicable diseases but also harmful biological agents that are not linked to infectious diseases. </a:t>
            </a:r>
          </a:p>
          <a:p>
            <a:r>
              <a:rPr lang="en-GB" baseline="0" dirty="0" smtClean="0"/>
              <a:t>Chemical and environmental threats can include for instance heat waves or volcanic eruptions.</a:t>
            </a:r>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17</a:t>
            </a:fld>
            <a:endParaRPr lang="it-IT"/>
          </a:p>
        </p:txBody>
      </p:sp>
    </p:spTree>
    <p:extLst>
      <p:ext uri="{BB962C8B-B14F-4D97-AF65-F5344CB8AC3E}">
        <p14:creationId xmlns:p14="http://schemas.microsoft.com/office/powerpoint/2010/main" val="1113836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Arial" charset="0"/>
                <a:ea typeface="+mn-ea"/>
                <a:cs typeface="+mn-cs"/>
              </a:rPr>
              <a:t>The </a:t>
            </a:r>
            <a:r>
              <a:rPr lang="en-GB" sz="1200" b="0" i="0" kern="1200" dirty="0" smtClean="0">
                <a:solidFill>
                  <a:schemeClr val="tx1"/>
                </a:solidFill>
                <a:effectLst/>
                <a:latin typeface="Arial" charset="0"/>
                <a:ea typeface="+mn-ea"/>
                <a:cs typeface="+mn-cs"/>
              </a:rPr>
              <a:t>Event Information Site for National IHR Focal Points (EIS) is a secure and restricted website developed and maintained by the WHO to share timely information on international public health events. It contains official, reliable and confirmed reports about international</a:t>
            </a:r>
            <a:r>
              <a:rPr lang="en-GB" sz="1200" b="0" i="0" kern="1200" baseline="0" dirty="0" smtClean="0">
                <a:solidFill>
                  <a:schemeClr val="tx1"/>
                </a:solidFill>
                <a:effectLst/>
                <a:latin typeface="Arial" charset="0"/>
                <a:ea typeface="+mn-ea"/>
                <a:cs typeface="+mn-cs"/>
              </a:rPr>
              <a:t> public health events, made available to the National Focal Points and other stakeholders. To know more about the EIS platform, click on the link […]</a:t>
            </a:r>
          </a:p>
          <a:p>
            <a:endParaRPr lang="en-GB" sz="1200" b="0" i="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18</a:t>
            </a:fld>
            <a:endParaRPr lang="it-IT"/>
          </a:p>
        </p:txBody>
      </p:sp>
    </p:spTree>
    <p:extLst>
      <p:ext uri="{BB962C8B-B14F-4D97-AF65-F5344CB8AC3E}">
        <p14:creationId xmlns:p14="http://schemas.microsoft.com/office/powerpoint/2010/main" val="2395629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0" baseline="0" dirty="0" smtClean="0"/>
              <a:t>ECDC </a:t>
            </a:r>
            <a:r>
              <a:rPr lang="en-GB" b="0" baseline="0" dirty="0" smtClean="0"/>
              <a:t>has developed a new IT solution to support early detection activities at ECDC and at EU level to enhance response coordination among all the relevant stakeholders. This new tool is called </a:t>
            </a:r>
            <a:r>
              <a:rPr lang="en-GB" b="0" baseline="0" dirty="0" err="1" smtClean="0"/>
              <a:t>EpiPulse</a:t>
            </a:r>
            <a:r>
              <a:rPr lang="en-GB" b="0" baseline="0" dirty="0" smtClean="0"/>
              <a:t>. It provides new functionalities, allowing a better integration and interoperability among all the systems used at the EU level when doing epidemic intelligence activities. </a:t>
            </a:r>
            <a:r>
              <a:rPr lang="en-GB" sz="1200" b="0" u="none" kern="1200" baseline="0" dirty="0" smtClean="0">
                <a:solidFill>
                  <a:schemeClr val="tx1"/>
                </a:solidFill>
                <a:latin typeface="Arial" charset="0"/>
                <a:ea typeface="+mn-ea"/>
                <a:cs typeface="+mn-cs"/>
              </a:rPr>
              <a:t>It r</a:t>
            </a:r>
            <a:r>
              <a:rPr lang="en-GB" sz="1200" u="none" kern="1200" dirty="0" smtClean="0">
                <a:solidFill>
                  <a:schemeClr val="tx1"/>
                </a:solidFill>
                <a:latin typeface="Arial" charset="0"/>
                <a:ea typeface="+mn-ea"/>
                <a:cs typeface="+mn-cs"/>
              </a:rPr>
              <a:t>eplaces EPIS, TTT and other ECDC tools.</a:t>
            </a:r>
          </a:p>
          <a:p>
            <a:r>
              <a:rPr lang="en-GB" dirty="0" smtClean="0"/>
              <a:t>- It allows r</a:t>
            </a:r>
            <a:r>
              <a:rPr lang="en-GB" sz="1200" u="none" kern="1200" dirty="0" smtClean="0">
                <a:solidFill>
                  <a:schemeClr val="tx1"/>
                </a:solidFill>
                <a:latin typeface="Arial" charset="0"/>
                <a:ea typeface="+mn-ea"/>
                <a:cs typeface="+mn-cs"/>
              </a:rPr>
              <a:t>eal-time detection and monitoring through dynamic dashboards,</a:t>
            </a:r>
          </a:p>
          <a:p>
            <a:r>
              <a:rPr lang="en-GB" sz="1200" u="none" kern="1200" dirty="0" smtClean="0">
                <a:solidFill>
                  <a:schemeClr val="tx1"/>
                </a:solidFill>
                <a:latin typeface="Arial" charset="0"/>
                <a:ea typeface="+mn-ea"/>
                <a:cs typeface="+mn-cs"/>
              </a:rPr>
              <a:t>- Facilitates the sharing of information and collection of data.</a:t>
            </a:r>
          </a:p>
          <a:p>
            <a:pPr marL="0" indent="0" algn="just" fontAlgn="auto">
              <a:spcAft>
                <a:spcPts val="0"/>
              </a:spcAft>
              <a:buFontTx/>
              <a:buNone/>
            </a:pPr>
            <a:r>
              <a:rPr lang="en-GB" sz="1200" u="none" dirty="0" smtClean="0"/>
              <a:t>- Enhances </a:t>
            </a:r>
            <a:r>
              <a:rPr lang="en-GB" sz="1200" u="none" kern="1200" dirty="0" smtClean="0">
                <a:solidFill>
                  <a:schemeClr val="tx1"/>
                </a:solidFill>
                <a:latin typeface="Arial" charset="0"/>
                <a:ea typeface="+mn-ea"/>
                <a:cs typeface="+mn-cs"/>
              </a:rPr>
              <a:t>collaboration between the Member States and ECDC. </a:t>
            </a:r>
          </a:p>
          <a:p>
            <a:pPr marL="0" indent="0" algn="just" fontAlgn="auto">
              <a:spcAft>
                <a:spcPts val="0"/>
              </a:spcAft>
              <a:buFontTx/>
              <a:buNone/>
            </a:pPr>
            <a:endParaRPr lang="en-GB" sz="1200" u="none" kern="1200" dirty="0" smtClean="0">
              <a:solidFill>
                <a:schemeClr val="tx1"/>
              </a:solidFill>
              <a:latin typeface="Arial" charset="0"/>
              <a:ea typeface="+mn-ea"/>
              <a:cs typeface="+mn-cs"/>
            </a:endParaRPr>
          </a:p>
          <a:p>
            <a:pPr marL="0" indent="0" algn="just" fontAlgn="auto">
              <a:spcAft>
                <a:spcPts val="0"/>
              </a:spcAft>
              <a:buFontTx/>
              <a:buNone/>
            </a:pPr>
            <a:r>
              <a:rPr lang="en-GB" sz="1200" u="none" kern="1200" dirty="0" smtClean="0">
                <a:solidFill>
                  <a:schemeClr val="tx1"/>
                </a:solidFill>
                <a:latin typeface="Arial" charset="0"/>
                <a:ea typeface="+mn-ea"/>
                <a:cs typeface="+mn-cs"/>
              </a:rPr>
              <a:t>The tool will be launched</a:t>
            </a:r>
            <a:r>
              <a:rPr lang="en-GB" sz="1200" u="none" kern="1200" baseline="0" dirty="0" smtClean="0">
                <a:solidFill>
                  <a:schemeClr val="tx1"/>
                </a:solidFill>
                <a:latin typeface="Arial" charset="0"/>
                <a:ea typeface="+mn-ea"/>
                <a:cs typeface="+mn-cs"/>
              </a:rPr>
              <a:t> during 2021.</a:t>
            </a:r>
            <a:endParaRPr lang="en-GB" sz="1200" u="none" kern="1200" dirty="0" smtClean="0">
              <a:solidFill>
                <a:schemeClr val="tx1"/>
              </a:solidFill>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5472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811AA12E-B2E4-49BB-B911-F9334AD83618}" type="slidenum">
              <a:rPr lang="it-IT" smtClean="0"/>
              <a:pPr/>
              <a:t>2</a:t>
            </a:fld>
            <a:endParaRPr lang="it-IT"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algn="l">
              <a:lnSpc>
                <a:spcPct val="100000"/>
              </a:lnSpc>
              <a:spcBef>
                <a:spcPct val="0"/>
              </a:spcBef>
              <a:buFontTx/>
              <a:buNone/>
            </a:pPr>
            <a:r>
              <a:rPr lang="it-IT" sz="1000" dirty="0" smtClean="0"/>
              <a:t>In </a:t>
            </a:r>
            <a:r>
              <a:rPr lang="it-IT" sz="1000" dirty="0" smtClean="0"/>
              <a:t>this unit we will explore the following topics: </a:t>
            </a:r>
            <a:r>
              <a:rPr lang="it-IT" sz="1000" u="none" dirty="0" smtClean="0">
                <a:latin typeface="Arial" charset="0"/>
                <a:cs typeface="Times New Roman" pitchFamily="18" charset="0"/>
              </a:rPr>
              <a:t>Defintion of screening;</a:t>
            </a:r>
            <a:r>
              <a:rPr lang="it-IT" sz="1000" u="none" baseline="0" dirty="0" smtClean="0">
                <a:latin typeface="Arial" charset="0"/>
                <a:cs typeface="Times New Roman" pitchFamily="18" charset="0"/>
              </a:rPr>
              <a:t> </a:t>
            </a:r>
            <a:r>
              <a:rPr lang="it-IT" sz="1000" u="none" dirty="0" smtClean="0">
                <a:latin typeface="Arial" charset="0"/>
                <a:cs typeface="Times New Roman" pitchFamily="18" charset="0"/>
              </a:rPr>
              <a:t>Indicator-based surveillance (IBS),</a:t>
            </a:r>
            <a:r>
              <a:rPr lang="it-IT" sz="1000" u="none" baseline="0" dirty="0" smtClean="0">
                <a:latin typeface="Arial" charset="0"/>
                <a:cs typeface="Times New Roman" pitchFamily="18" charset="0"/>
              </a:rPr>
              <a:t> </a:t>
            </a:r>
            <a:r>
              <a:rPr lang="it-IT" sz="1000" u="none" dirty="0" smtClean="0">
                <a:latin typeface="Arial" charset="0"/>
                <a:cs typeface="Times New Roman" pitchFamily="18" charset="0"/>
              </a:rPr>
              <a:t>Event-based surveillance (EBS), Epidemic Intelligence</a:t>
            </a:r>
            <a:r>
              <a:rPr lang="it-IT" sz="1000" u="none" baseline="0" dirty="0" smtClean="0">
                <a:latin typeface="Arial" charset="0"/>
                <a:cs typeface="Times New Roman" pitchFamily="18" charset="0"/>
              </a:rPr>
              <a:t> </a:t>
            </a:r>
            <a:r>
              <a:rPr lang="it-IT" sz="1000" u="none" dirty="0" smtClean="0">
                <a:latin typeface="Arial" charset="0"/>
                <a:cs typeface="Times New Roman" pitchFamily="18" charset="0"/>
              </a:rPr>
              <a:t>sources</a:t>
            </a:r>
            <a:endParaRPr lang="it-IT" sz="1000" u="none" baseline="0" dirty="0" smtClean="0">
              <a:latin typeface="Arial" charset="0"/>
              <a:cs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defRPr/>
            </a:pPr>
            <a:endParaRPr lang="it-IT" sz="1000" u="none" baseline="0" dirty="0" smtClean="0">
              <a:latin typeface="Arial" charset="0"/>
              <a:cs typeface="Times New Roman" pitchFamily="18" charset="0"/>
            </a:endParaRPr>
          </a:p>
          <a:p>
            <a:pPr marL="0" marR="0" indent="0" algn="l" defTabSz="914400" rtl="0" eaLnBrk="0" fontAlgn="base" latinLnBrk="0" hangingPunct="0">
              <a:lnSpc>
                <a:spcPct val="100000"/>
              </a:lnSpc>
              <a:spcBef>
                <a:spcPct val="0"/>
              </a:spcBef>
              <a:spcAft>
                <a:spcPct val="0"/>
              </a:spcAft>
              <a:buClrTx/>
              <a:buSzTx/>
              <a:buFontTx/>
              <a:buNone/>
              <a:tabLst/>
              <a:defRPr/>
            </a:pPr>
            <a:r>
              <a:rPr lang="it-IT" sz="1000" dirty="0" smtClean="0"/>
              <a:t>At the end of this unit,  you will understand what screening is</a:t>
            </a:r>
            <a:r>
              <a:rPr lang="it-IT" sz="1000" baseline="0" dirty="0" smtClean="0"/>
              <a:t> and </a:t>
            </a:r>
            <a:r>
              <a:rPr lang="it-IT" sz="1000" dirty="0" smtClean="0"/>
              <a:t>what are the main sources used</a:t>
            </a:r>
            <a:r>
              <a:rPr lang="it-IT" sz="1000" baseline="0" dirty="0" smtClean="0"/>
              <a:t> in this process. </a:t>
            </a:r>
            <a:endParaRPr lang="it-IT" sz="100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it-IT" sz="1000" dirty="0" smtClean="0"/>
              <a:t>You will understand the difference</a:t>
            </a:r>
            <a:r>
              <a:rPr lang="it-IT" sz="1000" baseline="0" dirty="0" smtClean="0"/>
              <a:t> between</a:t>
            </a:r>
            <a:r>
              <a:rPr lang="it-IT" sz="1000" dirty="0" smtClean="0"/>
              <a:t> IBS and EBS</a:t>
            </a:r>
            <a:r>
              <a:rPr lang="it-IT" sz="1000" baseline="0" dirty="0" smtClean="0"/>
              <a:t>, their advantages and disadvantages. </a:t>
            </a:r>
            <a:endParaRPr lang="it-IT" sz="1000" b="1" dirty="0" smtClean="0"/>
          </a:p>
          <a:p>
            <a:pPr eaLnBrk="1" hangingPunct="1"/>
            <a:endParaRPr lang="it-IT" sz="1000" noProof="1" smtClean="0"/>
          </a:p>
          <a:p>
            <a:pPr eaLnBrk="1" hangingPunct="1"/>
            <a:endParaRPr lang="it-IT" noProof="1" smtClean="0">
              <a:solidFill>
                <a:srgbClr val="FF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how the platform will look like.</a:t>
            </a:r>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20</a:t>
            </a:fld>
            <a:endParaRPr lang="it-IT"/>
          </a:p>
        </p:txBody>
      </p:sp>
    </p:spTree>
    <p:extLst>
      <p:ext uri="{BB962C8B-B14F-4D97-AF65-F5344CB8AC3E}">
        <p14:creationId xmlns:p14="http://schemas.microsoft.com/office/powerpoint/2010/main" val="1350040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auto">
              <a:lnSpc>
                <a:spcPct val="100000"/>
              </a:lnSpc>
              <a:spcBef>
                <a:spcPts val="0"/>
              </a:spcBef>
              <a:spcAft>
                <a:spcPts val="0"/>
              </a:spcAft>
            </a:pPr>
            <a:r>
              <a:rPr lang="en-GB" sz="1200" u="none" dirty="0" smtClean="0">
                <a:solidFill>
                  <a:srgbClr val="000000"/>
                </a:solidFill>
                <a:latin typeface="Tahoma"/>
              </a:rPr>
              <a:t>Any Member State having access to the EPIPULSE Epidemic Intelligence domain will be able to launch news, forums and events.</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21</a:t>
            </a:fld>
            <a:endParaRPr lang="it-IT"/>
          </a:p>
        </p:txBody>
      </p:sp>
    </p:spTree>
    <p:extLst>
      <p:ext uri="{BB962C8B-B14F-4D97-AF65-F5344CB8AC3E}">
        <p14:creationId xmlns:p14="http://schemas.microsoft.com/office/powerpoint/2010/main" val="2214234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smtClean="0">
                <a:solidFill>
                  <a:schemeClr val="tx1"/>
                </a:solidFill>
                <a:effectLst/>
                <a:latin typeface="Arial" charset="0"/>
                <a:ea typeface="+mn-ea"/>
                <a:cs typeface="+mn-cs"/>
              </a:rPr>
              <a:t>Created </a:t>
            </a:r>
            <a:r>
              <a:rPr lang="en-GB" sz="1200" b="0" i="0" kern="1200" dirty="0" smtClean="0">
                <a:solidFill>
                  <a:schemeClr val="tx1"/>
                </a:solidFill>
                <a:effectLst/>
                <a:latin typeface="Arial" charset="0"/>
                <a:ea typeface="+mn-ea"/>
                <a:cs typeface="+mn-cs"/>
              </a:rPr>
              <a:t>in 1979, t</a:t>
            </a:r>
            <a:r>
              <a:rPr lang="en-GB" dirty="0" smtClean="0"/>
              <a:t>he </a:t>
            </a:r>
            <a:r>
              <a:rPr lang="en-GB" sz="1200" b="0" i="0" kern="1200" dirty="0" smtClean="0">
                <a:solidFill>
                  <a:schemeClr val="tx1"/>
                </a:solidFill>
                <a:effectLst/>
                <a:latin typeface="Arial" charset="0"/>
                <a:ea typeface="+mn-ea"/>
                <a:cs typeface="+mn-cs"/>
              </a:rPr>
              <a:t>Rapid Alert System for Food and Feed is a key tool to:</a:t>
            </a:r>
            <a:r>
              <a:rPr lang="en-GB" sz="1200" b="0" i="0" kern="1200" baseline="0" dirty="0" smtClean="0">
                <a:solidFill>
                  <a:schemeClr val="tx1"/>
                </a:solidFill>
                <a:effectLst/>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smtClean="0">
                <a:solidFill>
                  <a:schemeClr val="tx1"/>
                </a:solidFill>
                <a:effectLst/>
                <a:latin typeface="Arial" charset="0"/>
                <a:ea typeface="+mn-ea"/>
                <a:cs typeface="+mn-cs"/>
              </a:rPr>
              <a:t>1.</a:t>
            </a:r>
            <a:r>
              <a:rPr lang="en-GB" sz="1200" b="0" i="0" kern="1200" baseline="0" dirty="0" smtClean="0">
                <a:solidFill>
                  <a:schemeClr val="tx1"/>
                </a:solidFill>
                <a:effectLst/>
                <a:latin typeface="Arial" charset="0"/>
                <a:ea typeface="+mn-ea"/>
                <a:cs typeface="+mn-cs"/>
              </a:rPr>
              <a:t> </a:t>
            </a:r>
            <a:r>
              <a:rPr lang="en-GB" sz="1200" b="0" i="0" kern="1200" dirty="0" smtClean="0">
                <a:solidFill>
                  <a:schemeClr val="tx1"/>
                </a:solidFill>
                <a:effectLst/>
                <a:latin typeface="Arial" charset="0"/>
                <a:ea typeface="+mn-ea"/>
                <a:cs typeface="+mn-cs"/>
              </a:rPr>
              <a:t>Enable information to be shared efficiently </a:t>
            </a:r>
            <a:r>
              <a:rPr lang="en-GB" sz="1200" b="0" i="0" kern="1200" baseline="0" dirty="0" smtClean="0">
                <a:solidFill>
                  <a:schemeClr val="tx1"/>
                </a:solidFill>
                <a:effectLst/>
                <a:latin typeface="Arial" charset="0"/>
                <a:ea typeface="+mn-ea"/>
                <a:cs typeface="+mn-cs"/>
              </a:rPr>
              <a:t>when a health risk is detected in the food chain.</a:t>
            </a:r>
            <a:r>
              <a:rPr lang="en-GB" sz="1200" b="0" i="0" kern="1200" dirty="0" smtClean="0">
                <a:solidFill>
                  <a:schemeClr val="tx1"/>
                </a:solidFill>
                <a:effectLst/>
                <a:latin typeface="Arial" charset="0"/>
                <a:ea typeface="+mn-ea"/>
                <a:cs typeface="+mn-cs"/>
              </a:rPr>
              <a:t> This can lead to products being recalled from the market for instance.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smtClean="0">
                <a:solidFill>
                  <a:schemeClr val="tx1"/>
                </a:solidFill>
                <a:effectLst/>
                <a:latin typeface="Arial" charset="0"/>
                <a:ea typeface="+mn-ea"/>
                <a:cs typeface="+mn-cs"/>
              </a:rPr>
              <a:t>2. Provide a round-the-clock service to ensure that urgent notifications are sent, received and responded by all the involved stakeholders.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22</a:t>
            </a:fld>
            <a:endParaRPr lang="it-IT"/>
          </a:p>
        </p:txBody>
      </p:sp>
    </p:spTree>
    <p:extLst>
      <p:ext uri="{BB962C8B-B14F-4D97-AF65-F5344CB8AC3E}">
        <p14:creationId xmlns:p14="http://schemas.microsoft.com/office/powerpoint/2010/main" val="152897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a:t>
            </a:r>
            <a:r>
              <a:rPr lang="en-GB" dirty="0" smtClean="0"/>
              <a:t>is how the platform </a:t>
            </a:r>
            <a:r>
              <a:rPr lang="en-GB" baseline="0" dirty="0" smtClean="0"/>
              <a:t>looks like.</a:t>
            </a:r>
            <a:r>
              <a:rPr lang="en-GB" sz="1200" b="0" i="0" kern="1200" dirty="0" smtClean="0">
                <a:solidFill>
                  <a:schemeClr val="tx1"/>
                </a:solidFill>
                <a:effectLst/>
                <a:latin typeface="Arial" charset="0"/>
                <a:ea typeface="+mn-ea"/>
                <a:cs typeface="+mn-cs"/>
              </a:rPr>
              <a:t>  It contains alerts, information</a:t>
            </a:r>
            <a:r>
              <a:rPr lang="en-GB" sz="1200" b="0" i="0" kern="1200" baseline="0" dirty="0" smtClean="0">
                <a:solidFill>
                  <a:schemeClr val="tx1"/>
                </a:solidFill>
                <a:effectLst/>
                <a:latin typeface="Arial" charset="0"/>
                <a:ea typeface="+mn-ea"/>
                <a:cs typeface="+mn-cs"/>
              </a:rPr>
              <a:t> and risk evaluation.</a:t>
            </a:r>
            <a:r>
              <a:rPr lang="en-GB" sz="1200" b="0" i="0" kern="1200" dirty="0" smtClean="0">
                <a:solidFill>
                  <a:schemeClr val="tx1"/>
                </a:solidFill>
                <a:effectLst/>
                <a:latin typeface="Arial" charset="0"/>
                <a:ea typeface="+mn-ea"/>
                <a:cs typeface="+mn-cs"/>
              </a:rPr>
              <a:t> </a:t>
            </a:r>
            <a:endParaRPr lang="en-GB" dirty="0" smtClean="0"/>
          </a:p>
          <a:p>
            <a:r>
              <a:rPr lang="en-GB" dirty="0" smtClean="0"/>
              <a:t>There are</a:t>
            </a:r>
            <a:r>
              <a:rPr lang="en-GB" baseline="0" dirty="0" smtClean="0"/>
              <a:t> two levels of access: part of the platform is publicly available and another is restricted. </a:t>
            </a:r>
          </a:p>
          <a:p>
            <a:r>
              <a:rPr lang="en-GB" sz="1200" b="0" i="0" kern="1200" dirty="0" smtClean="0">
                <a:solidFill>
                  <a:schemeClr val="tx1"/>
                </a:solidFill>
                <a:effectLst/>
                <a:latin typeface="Arial" charset="0"/>
                <a:ea typeface="+mn-ea"/>
                <a:cs typeface="+mn-cs"/>
              </a:rPr>
              <a:t>The restricted platform</a:t>
            </a:r>
            <a:r>
              <a:rPr lang="en-GB" sz="1200" b="0" i="0" kern="1200" baseline="0" dirty="0" smtClean="0">
                <a:solidFill>
                  <a:schemeClr val="tx1"/>
                </a:solidFill>
                <a:effectLst/>
                <a:latin typeface="Arial" charset="0"/>
                <a:ea typeface="+mn-ea"/>
                <a:cs typeface="+mn-cs"/>
              </a:rPr>
              <a:t> is accessible to </a:t>
            </a:r>
            <a:r>
              <a:rPr lang="en-GB" sz="1200" b="0" i="0" kern="1200" dirty="0" smtClean="0">
                <a:solidFill>
                  <a:schemeClr val="tx1"/>
                </a:solidFill>
                <a:effectLst/>
                <a:latin typeface="Arial" charset="0"/>
                <a:ea typeface="+mn-ea"/>
                <a:cs typeface="+mn-cs"/>
              </a:rPr>
              <a:t>EU Member States, Norway, Liechtenstein, Iceland,</a:t>
            </a:r>
            <a:r>
              <a:rPr lang="en-GB" sz="1200" b="0" i="0" kern="1200" baseline="0" dirty="0" smtClean="0">
                <a:solidFill>
                  <a:schemeClr val="tx1"/>
                </a:solidFill>
                <a:effectLst/>
                <a:latin typeface="Arial" charset="0"/>
                <a:ea typeface="+mn-ea"/>
                <a:cs typeface="+mn-cs"/>
              </a:rPr>
              <a:t> </a:t>
            </a:r>
            <a:r>
              <a:rPr lang="en-GB" sz="1200" b="0" i="0" kern="1200" dirty="0" smtClean="0">
                <a:solidFill>
                  <a:schemeClr val="tx1"/>
                </a:solidFill>
                <a:effectLst/>
                <a:latin typeface="Arial" charset="0"/>
                <a:ea typeface="+mn-ea"/>
                <a:cs typeface="+mn-cs"/>
              </a:rPr>
              <a:t>Switzerland, the EU Commission</a:t>
            </a:r>
            <a:r>
              <a:rPr lang="en-GB" sz="1200" b="0" i="0" kern="1200" baseline="0" dirty="0" smtClean="0">
                <a:solidFill>
                  <a:schemeClr val="tx1"/>
                </a:solidFill>
                <a:effectLst/>
                <a:latin typeface="Arial" charset="0"/>
                <a:ea typeface="+mn-ea"/>
                <a:cs typeface="+mn-cs"/>
              </a:rPr>
              <a:t> and </a:t>
            </a:r>
            <a:r>
              <a:rPr lang="en-GB" sz="1200" b="0" i="0" kern="1200" dirty="0" smtClean="0">
                <a:solidFill>
                  <a:schemeClr val="tx1"/>
                </a:solidFill>
                <a:effectLst/>
                <a:latin typeface="Arial" charset="0"/>
                <a:ea typeface="+mn-ea"/>
                <a:cs typeface="+mn-cs"/>
              </a:rPr>
              <a:t>EFSA.</a:t>
            </a:r>
            <a:endParaRPr lang="en-GB" sz="1200" b="0" i="0" kern="1200" baseline="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23</a:t>
            </a:fld>
            <a:endParaRPr lang="it-IT"/>
          </a:p>
        </p:txBody>
      </p:sp>
    </p:spTree>
    <p:extLst>
      <p:ext uri="{BB962C8B-B14F-4D97-AF65-F5344CB8AC3E}">
        <p14:creationId xmlns:p14="http://schemas.microsoft.com/office/powerpoint/2010/main" val="3096585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403804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smtClean="0"/>
              <a:t>Let’s </a:t>
            </a:r>
            <a:r>
              <a:rPr lang="en-GB" b="0" dirty="0" smtClean="0"/>
              <a:t>now focus </a:t>
            </a:r>
            <a:r>
              <a:rPr lang="en-GB" b="0" dirty="0" smtClean="0"/>
              <a:t>on the third family</a:t>
            </a:r>
            <a:r>
              <a:rPr lang="en-GB" b="0" baseline="0" dirty="0" smtClean="0"/>
              <a:t> of sources: the official public sources.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613387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lnSpc>
                <a:spcPct val="150000"/>
              </a:lnSpc>
            </a:pPr>
            <a:r>
              <a:rPr lang="en-GB" b="0" dirty="0" smtClean="0"/>
              <a:t>Official</a:t>
            </a:r>
            <a:r>
              <a:rPr lang="en-GB" b="0" baseline="0" dirty="0" smtClean="0"/>
              <a:t> </a:t>
            </a:r>
            <a:r>
              <a:rPr lang="en-GB" b="0" baseline="0" dirty="0" smtClean="0"/>
              <a:t>public sources are open sources that provide validated information. They can be for example </a:t>
            </a:r>
            <a:r>
              <a:rPr lang="fr-FR" dirty="0"/>
              <a:t>national public </a:t>
            </a:r>
            <a:r>
              <a:rPr lang="fr-FR" dirty="0" err="1"/>
              <a:t>health</a:t>
            </a:r>
            <a:r>
              <a:rPr lang="fr-FR" dirty="0"/>
              <a:t> </a:t>
            </a:r>
            <a:r>
              <a:rPr lang="fr-FR" dirty="0" err="1"/>
              <a:t>agencies</a:t>
            </a:r>
            <a:r>
              <a:rPr lang="fr-FR" dirty="0"/>
              <a:t> </a:t>
            </a:r>
            <a:r>
              <a:rPr lang="fr-FR" dirty="0" err="1"/>
              <a:t>websites</a:t>
            </a:r>
            <a:r>
              <a:rPr lang="fr-FR" dirty="0"/>
              <a:t> or </a:t>
            </a:r>
            <a:r>
              <a:rPr lang="fr-FR" dirty="0" err="1"/>
              <a:t>Ministries</a:t>
            </a:r>
            <a:r>
              <a:rPr lang="fr-FR" dirty="0"/>
              <a:t> of Health </a:t>
            </a:r>
            <a:r>
              <a:rPr lang="fr-FR" dirty="0" err="1"/>
              <a:t>websites</a:t>
            </a:r>
            <a:r>
              <a:rPr lang="fr-FR" dirty="0"/>
              <a:t> or WHO or </a:t>
            </a:r>
            <a:r>
              <a:rPr lang="fr-FR" dirty="0" err="1"/>
              <a:t>CDCs</a:t>
            </a:r>
            <a:r>
              <a:rPr lang="fr-FR" dirty="0"/>
              <a:t> </a:t>
            </a:r>
            <a:r>
              <a:rPr lang="fr-FR" dirty="0" err="1"/>
              <a:t>websites</a:t>
            </a:r>
            <a:r>
              <a:rPr lang="fr-FR" sz="1200" u="none" dirty="0" smtClean="0">
                <a:solidFill>
                  <a:srgbClr val="002060"/>
                </a:solidFill>
                <a:latin typeface="Calibri" panose="020F0502020204030204" pitchFamily="34" charset="0"/>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368053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Official </a:t>
            </a:r>
            <a:r>
              <a:rPr lang="en-US" dirty="0" smtClean="0"/>
              <a:t>websites from WHO, the CDCs</a:t>
            </a:r>
            <a:r>
              <a:rPr lang="en-US" baseline="0" dirty="0" smtClean="0"/>
              <a:t> or national </a:t>
            </a:r>
            <a:r>
              <a:rPr lang="en-US" dirty="0" smtClean="0"/>
              <a:t>Public Health Institutes are very good sources to find confirmed information about a disease situation or an</a:t>
            </a:r>
            <a:r>
              <a:rPr lang="en-US" baseline="0" dirty="0" smtClean="0"/>
              <a:t> outbreak</a:t>
            </a:r>
            <a:r>
              <a:rPr lang="en-US" dirty="0" smtClean="0"/>
              <a:t> in a specific country. Here are examples of the WHO DONs webpage,</a:t>
            </a:r>
            <a:r>
              <a:rPr lang="en-US" baseline="0" dirty="0" smtClean="0"/>
              <a:t> the US CDC, the Ministry of health of Saudi Arabia and the Robert Koch Institute.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6826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Official </a:t>
            </a:r>
            <a:r>
              <a:rPr lang="en-US" dirty="0" smtClean="0"/>
              <a:t>twitter accounts from WHO, the CDCs</a:t>
            </a:r>
            <a:r>
              <a:rPr lang="en-US" baseline="0" dirty="0" smtClean="0"/>
              <a:t>, national </a:t>
            </a:r>
            <a:r>
              <a:rPr lang="en-US" dirty="0" smtClean="0"/>
              <a:t>Institutes or Ministries of health are also reliable and</a:t>
            </a:r>
            <a:r>
              <a:rPr lang="en-US" baseline="0" dirty="0" smtClean="0"/>
              <a:t> timely source of information. Information about outbreaks are sometimes posted first on twitter accounts before statements on official websites. </a:t>
            </a:r>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28</a:t>
            </a:fld>
            <a:endParaRPr lang="it-IT"/>
          </a:p>
        </p:txBody>
      </p:sp>
    </p:spTree>
    <p:extLst>
      <p:ext uri="{BB962C8B-B14F-4D97-AF65-F5344CB8AC3E}">
        <p14:creationId xmlns:p14="http://schemas.microsoft.com/office/powerpoint/2010/main" val="4149266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3043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Spoken</a:t>
            </a:r>
            <a:r>
              <a:rPr lang="en-GB" b="1" baseline="0" dirty="0" smtClean="0"/>
              <a:t> Audio: </a:t>
            </a:r>
            <a:endParaRPr lang="en-GB" b="1" dirty="0" smtClean="0"/>
          </a:p>
          <a:p>
            <a:r>
              <a:rPr lang="en-GB" dirty="0" smtClean="0"/>
              <a:t>In the Epidemic Intelligence process,</a:t>
            </a:r>
            <a:r>
              <a:rPr lang="en-GB" baseline="0" dirty="0" smtClean="0"/>
              <a:t> screening is the stage where you collect and scan a virtually unlimited amount of information about cases, outbreaks and rumours through multiple sources.</a:t>
            </a:r>
          </a:p>
          <a:p>
            <a:r>
              <a:rPr lang="en-GB" baseline="0" dirty="0" smtClean="0"/>
              <a:t>This stage is a routine activity that combines Indicator Based surveillance and Event Based Surveillance. </a:t>
            </a:r>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3</a:t>
            </a:fld>
            <a:endParaRPr lang="it-IT"/>
          </a:p>
        </p:txBody>
      </p:sp>
    </p:spTree>
    <p:extLst>
      <p:ext uri="{BB962C8B-B14F-4D97-AF65-F5344CB8AC3E}">
        <p14:creationId xmlns:p14="http://schemas.microsoft.com/office/powerpoint/2010/main" val="14314651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will now</a:t>
            </a:r>
            <a:r>
              <a:rPr lang="en-GB" baseline="0" dirty="0" smtClean="0"/>
              <a:t> go through</a:t>
            </a:r>
            <a:r>
              <a:rPr lang="en-GB" dirty="0" smtClean="0"/>
              <a:t> the informal sources</a:t>
            </a:r>
            <a:r>
              <a:rPr lang="en-GB" baseline="0" dirty="0" smtClean="0"/>
              <a:t> and especially web-aggregators.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435750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546100" y="525463"/>
            <a:ext cx="3675063" cy="2333625"/>
          </a:xfrm>
          <a:ln/>
        </p:spPr>
      </p:sp>
      <p:sp>
        <p:nvSpPr>
          <p:cNvPr id="40963" name="Notes Placeholder 2"/>
          <p:cNvSpPr>
            <a:spLocks noGrp="1"/>
          </p:cNvSpPr>
          <p:nvPr>
            <p:ph type="body" idx="1"/>
          </p:nvPr>
        </p:nvSpPr>
        <p:spPr>
          <a:xfrm>
            <a:off x="529261" y="3073109"/>
            <a:ext cx="5439089" cy="4466670"/>
          </a:xfrm>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What </a:t>
            </a:r>
            <a:r>
              <a:rPr lang="en-GB" dirty="0"/>
              <a:t>are web aggregators? </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Web aggregators are tools that can scan a large amount of internet content. They are sophisticated applications able to gather, select and classify web-based information for public health  purposes”. These tools can also be called Media aggregators or News aggregators.</a:t>
            </a:r>
          </a:p>
          <a:p>
            <a:endParaRPr lang="en-GB" dirty="0"/>
          </a:p>
          <a:p>
            <a:r>
              <a:rPr lang="en-GB" dirty="0"/>
              <a:t>There are two types of web aggregators: the moderated systems and the automatic systems. </a:t>
            </a:r>
            <a:endParaRPr lang="en-GB" dirty="0" smtClean="0"/>
          </a:p>
          <a:p>
            <a:r>
              <a:rPr lang="en-GB" dirty="0" smtClean="0"/>
              <a:t>The </a:t>
            </a:r>
            <a:r>
              <a:rPr lang="en-GB" dirty="0"/>
              <a:t>moderated systems rely on human review to filter and classify the incoming information. </a:t>
            </a:r>
            <a:r>
              <a:rPr lang="en-GB" dirty="0"/>
              <a:t>These systems provide more qualitative results, reduce the noise and redundancy. The disadvantages of these systems are that they are a bit slower than automatic ones and are subject to human bias. </a:t>
            </a:r>
          </a:p>
          <a:p>
            <a:endParaRPr lang="en-GB" dirty="0"/>
          </a:p>
          <a:p>
            <a:r>
              <a:rPr lang="en-GB" dirty="0"/>
              <a:t>The automatic systems detect content and classify information, relying only on machine detection. The results are almost real-time but can contain a lot of noise, duplication and irrelevant news. </a:t>
            </a:r>
          </a:p>
          <a:p>
            <a:endParaRPr lang="en-GB" dirty="0"/>
          </a:p>
          <a:p>
            <a:r>
              <a:rPr lang="en-GB" dirty="0"/>
              <a:t>Screening consists in finding the right balance between both systems and select the relevant information.</a:t>
            </a:r>
          </a:p>
          <a:p>
            <a:endParaRPr lang="en-GB" sz="1200" u="none" baseline="0" dirty="0" smtClean="0">
              <a:latin typeface="Times" pitchFamily="18" charset="0"/>
            </a:endParaRPr>
          </a:p>
          <a:p>
            <a:r>
              <a:rPr lang="en-GB" sz="1200" u="none" baseline="0" dirty="0" smtClean="0">
                <a:latin typeface="Times" pitchFamily="18" charset="0"/>
              </a:rPr>
              <a:t> </a:t>
            </a:r>
            <a:endParaRPr lang="en-GB" dirty="0" smtClean="0">
              <a:latin typeface="Times" pitchFamily="18" charset="0"/>
            </a:endParaRPr>
          </a:p>
        </p:txBody>
      </p:sp>
    </p:spTree>
    <p:extLst>
      <p:ext uri="{BB962C8B-B14F-4D97-AF65-F5344CB8AC3E}">
        <p14:creationId xmlns:p14="http://schemas.microsoft.com/office/powerpoint/2010/main" val="33977751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normAutofit/>
          </a:bodyPr>
          <a:lstStyle/>
          <a:p>
            <a:r>
              <a:rPr lang="en-GB" dirty="0" smtClean="0"/>
              <a:t>Here </a:t>
            </a:r>
            <a:r>
              <a:rPr lang="en-GB" dirty="0" smtClean="0"/>
              <a:t>are the main aggregators scanning and classifying information for public health purposes. We will now describe them one by one. </a:t>
            </a:r>
          </a:p>
          <a:p>
            <a:endParaRPr lang="en-GB" dirty="0"/>
          </a:p>
        </p:txBody>
      </p:sp>
      <p:sp>
        <p:nvSpPr>
          <p:cNvPr id="4" name="Slide Number Placeholder 3"/>
          <p:cNvSpPr>
            <a:spLocks noGrp="1"/>
          </p:cNvSpPr>
          <p:nvPr>
            <p:ph type="sldNum" sz="quarter" idx="10"/>
          </p:nvPr>
        </p:nvSpPr>
        <p:spPr>
          <a:xfrm>
            <a:off x="4059181" y="8977133"/>
            <a:ext cx="3105348" cy="472567"/>
          </a:xfrm>
          <a:prstGeom prst="rect">
            <a:avLst/>
          </a:prstGeom>
        </p:spPr>
        <p:txBody>
          <a:bodyPr lIns="94947" tIns="47474" rIns="94947" bIns="47474"/>
          <a:lstStyle/>
          <a:p>
            <a:pPr marL="0" marR="0" lvl="0" indent="0" algn="r" defTabSz="914400" rtl="0" eaLnBrk="1" fontAlgn="auto" latinLnBrk="0" hangingPunct="1">
              <a:lnSpc>
                <a:spcPct val="100000"/>
              </a:lnSpc>
              <a:spcBef>
                <a:spcPts val="0"/>
              </a:spcBef>
              <a:spcAft>
                <a:spcPts val="0"/>
              </a:spcAft>
              <a:buClrTx/>
              <a:buSzTx/>
              <a:buFontTx/>
              <a:buNone/>
              <a:tabLst/>
              <a:defRPr/>
            </a:pPr>
            <a:fld id="{436D8B0E-3EEE-4880-B001-DE49BCF3601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3475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Created </a:t>
            </a:r>
            <a:r>
              <a:rPr lang="en-GB" dirty="0" smtClean="0"/>
              <a:t>in 1994,</a:t>
            </a:r>
            <a:r>
              <a:rPr lang="en-GB" baseline="0" dirty="0" smtClean="0"/>
              <a:t> </a:t>
            </a:r>
            <a:r>
              <a:rPr lang="en-GB" dirty="0" err="1" smtClean="0"/>
              <a:t>Promed</a:t>
            </a:r>
            <a:r>
              <a:rPr lang="en-GB" dirty="0" smtClean="0"/>
              <a:t> is the Program for Monitoring Emerging Diseases. It is an open</a:t>
            </a:r>
            <a:r>
              <a:rPr lang="en-GB" baseline="0" dirty="0" smtClean="0"/>
              <a:t> access moderated aggregator. It </a:t>
            </a:r>
            <a:r>
              <a:rPr lang="en-GB" dirty="0" smtClean="0"/>
              <a:t>has a very large number of subscribers around the world.</a:t>
            </a:r>
          </a:p>
          <a:p>
            <a:r>
              <a:rPr lang="en-GB" baseline="0" dirty="0" smtClean="0"/>
              <a:t>A team</a:t>
            </a:r>
            <a:r>
              <a:rPr lang="en-GB" dirty="0" smtClean="0"/>
              <a:t> of experts reviews and comments on the posts</a:t>
            </a:r>
            <a:r>
              <a:rPr lang="en-GB" baseline="0" dirty="0" smtClean="0"/>
              <a:t> </a:t>
            </a:r>
            <a:r>
              <a:rPr lang="en-GB" dirty="0" smtClean="0"/>
              <a:t>before they are published, which adds reliability to the reports. </a:t>
            </a:r>
            <a:r>
              <a:rPr lang="en-GB" dirty="0" err="1" smtClean="0"/>
              <a:t>Promed</a:t>
            </a:r>
            <a:r>
              <a:rPr lang="en-GB" baseline="0" dirty="0" smtClean="0"/>
              <a:t> </a:t>
            </a:r>
            <a:r>
              <a:rPr lang="en-GB" baseline="0" dirty="0" smtClean="0"/>
              <a:t>website has different language sections with different piece of news </a:t>
            </a:r>
            <a:r>
              <a:rPr lang="en-GB" baseline="0" dirty="0" smtClean="0"/>
              <a:t>and </a:t>
            </a:r>
            <a:r>
              <a:rPr lang="en-GB" baseline="0" dirty="0" smtClean="0"/>
              <a:t>allows to access news in its original language.</a:t>
            </a:r>
            <a:endParaRPr lang="en-GB"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89252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GPHIN </a:t>
            </a:r>
            <a:r>
              <a:rPr lang="en-GB" dirty="0" smtClean="0"/>
              <a:t>is the </a:t>
            </a:r>
            <a:r>
              <a:rPr lang="en-GB" sz="1200" dirty="0" smtClean="0">
                <a:solidFill>
                  <a:schemeClr val="tx1"/>
                </a:solidFill>
              </a:rPr>
              <a:t>Global Public Health Intelligence Network.</a:t>
            </a:r>
            <a:r>
              <a:rPr lang="en-GB" sz="1200" baseline="0" dirty="0" smtClean="0">
                <a:solidFill>
                  <a:schemeClr val="tx1"/>
                </a:solidFill>
              </a:rPr>
              <a:t> It was created in 1</a:t>
            </a:r>
            <a:r>
              <a:rPr lang="en-GB" baseline="0" dirty="0" smtClean="0"/>
              <a:t>997 by PH Canada, in </a:t>
            </a:r>
            <a:r>
              <a:rPr lang="en-GB" dirty="0"/>
              <a:t>collaboration with </a:t>
            </a:r>
            <a:r>
              <a:rPr lang="en-GB" baseline="0" dirty="0" smtClean="0"/>
              <a:t>WHO. The system is moderated and has restricted access. </a:t>
            </a:r>
          </a:p>
          <a:p>
            <a:r>
              <a:rPr lang="en-GB" dirty="0"/>
              <a:t>The tool covers potential chemical, biological, radiological and nuclear (CBRN) public health threats at global level. The system is moderated by 10 analysts working in 8 languages: Arabic, Farsi, Chinese, English, French, Russian, Spanish and Portuguese. The tool uses machine learning and natural language processing to filter the information. It publishes approximately 1500 articles per day. </a:t>
            </a:r>
          </a:p>
          <a:p>
            <a:endParaRPr lang="en-GB" dirty="0" smtClean="0">
              <a:solidFill>
                <a:schemeClr val="accent6">
                  <a:lumMod val="75000"/>
                </a:schemeClr>
              </a:solidFill>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22022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eaLnBrk="1" hangingPunct="1"/>
            <a:r>
              <a:rPr lang="en-GB" dirty="0" err="1" smtClean="0">
                <a:latin typeface="Arial" charset="0"/>
              </a:rPr>
              <a:t>Medisys</a:t>
            </a:r>
            <a:r>
              <a:rPr lang="en-GB" dirty="0" smtClean="0">
                <a:latin typeface="Arial" charset="0"/>
              </a:rPr>
              <a:t> </a:t>
            </a:r>
            <a:r>
              <a:rPr lang="en-GB" dirty="0" smtClean="0">
                <a:latin typeface="Arial" charset="0"/>
              </a:rPr>
              <a:t>is a “Media aggregator”, created</a:t>
            </a:r>
            <a:r>
              <a:rPr lang="en-GB" baseline="0" dirty="0" smtClean="0">
                <a:latin typeface="Arial" charset="0"/>
              </a:rPr>
              <a:t> in </a:t>
            </a:r>
            <a:r>
              <a:rPr lang="en-GB" u="none" baseline="0" dirty="0" smtClean="0">
                <a:latin typeface="Arial" charset="0"/>
              </a:rPr>
              <a:t>2004 </a:t>
            </a:r>
            <a:r>
              <a:rPr lang="en-GB" baseline="0" dirty="0" smtClean="0">
                <a:latin typeface="Arial" charset="0"/>
              </a:rPr>
              <a:t>by the Joint Research Centre of the European Commission. </a:t>
            </a:r>
            <a:endParaRPr lang="en-GB" dirty="0" smtClean="0">
              <a:latin typeface="Arial" charset="0"/>
            </a:endParaRPr>
          </a:p>
          <a:p>
            <a:pPr eaLnBrk="1" hangingPunct="1"/>
            <a:r>
              <a:rPr lang="en-GB" dirty="0" smtClean="0">
                <a:latin typeface="Arial" charset="0"/>
              </a:rPr>
              <a:t>This system</a:t>
            </a:r>
            <a:r>
              <a:rPr lang="en-GB" baseline="0" dirty="0" smtClean="0">
                <a:latin typeface="Arial" charset="0"/>
              </a:rPr>
              <a:t> </a:t>
            </a:r>
            <a:r>
              <a:rPr lang="en-GB" dirty="0" smtClean="0">
                <a:latin typeface="Arial" charset="0"/>
              </a:rPr>
              <a:t>is an automatic</a:t>
            </a:r>
            <a:r>
              <a:rPr lang="en-GB" baseline="0" dirty="0" smtClean="0">
                <a:latin typeface="Arial" charset="0"/>
              </a:rPr>
              <a:t> tool, </a:t>
            </a:r>
            <a:r>
              <a:rPr lang="en-GB" sz="1200" kern="1200" dirty="0" smtClean="0">
                <a:solidFill>
                  <a:schemeClr val="tx1"/>
                </a:solidFill>
                <a:effectLst/>
                <a:latin typeface="Arial" charset="0"/>
                <a:ea typeface="+mn-ea"/>
                <a:cs typeface="+mn-cs"/>
              </a:rPr>
              <a:t>refreshed in real time whenever new content is available. </a:t>
            </a:r>
            <a:r>
              <a:rPr lang="en-GB" baseline="0" dirty="0" smtClean="0">
                <a:latin typeface="Arial" charset="0"/>
              </a:rPr>
              <a:t>It detects and classifies news about infectious diseases but also bioterrorism and chemical threats. </a:t>
            </a:r>
          </a:p>
          <a:p>
            <a:pPr eaLnBrk="1" hangingPunct="1"/>
            <a:r>
              <a:rPr lang="en-GB" baseline="0" dirty="0" smtClean="0">
                <a:latin typeface="Arial" charset="0"/>
              </a:rPr>
              <a:t>It covers more than 80 languages and provides dashboards and maps. </a:t>
            </a:r>
            <a:r>
              <a:rPr lang="en-GB" sz="1200" kern="1200" dirty="0" smtClean="0">
                <a:solidFill>
                  <a:schemeClr val="tx1"/>
                </a:solidFill>
                <a:effectLst/>
                <a:latin typeface="Arial" charset="0"/>
                <a:ea typeface="+mn-ea"/>
                <a:cs typeface="+mn-cs"/>
              </a:rPr>
              <a:t>English, Spanish and French produce the most news.</a:t>
            </a:r>
            <a:endParaRPr lang="en-GB" dirty="0" smtClean="0">
              <a:latin typeface="Arial" charset="0"/>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6237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Health </a:t>
            </a:r>
            <a:r>
              <a:rPr lang="en-GB" dirty="0" smtClean="0"/>
              <a:t>Map  is</a:t>
            </a:r>
            <a:r>
              <a:rPr lang="en-GB" baseline="0" dirty="0" smtClean="0"/>
              <a:t> a real-time automatic system c</a:t>
            </a:r>
            <a:r>
              <a:rPr lang="en-GB" dirty="0" smtClean="0"/>
              <a:t>reated in</a:t>
            </a:r>
            <a:r>
              <a:rPr lang="en-GB" u="none" dirty="0" smtClean="0"/>
              <a:t> 2006 </a:t>
            </a:r>
            <a:r>
              <a:rPr lang="en-GB" dirty="0" smtClean="0"/>
              <a:t>by a team from the Boston Children’s Hospital. It operated 24/7</a:t>
            </a:r>
            <a:r>
              <a:rPr lang="en-GB" baseline="0" dirty="0" smtClean="0"/>
              <a:t> and </a:t>
            </a:r>
            <a:r>
              <a:rPr lang="en-GB" sz="1200" baseline="0" dirty="0" smtClean="0"/>
              <a:t>disseminates</a:t>
            </a:r>
            <a:r>
              <a:rPr lang="en-GB" dirty="0" smtClean="0"/>
              <a:t> information about outbreaks according to geographic location, time, species, and infectious agent.</a:t>
            </a:r>
            <a:r>
              <a:rPr lang="en-GB" baseline="0" dirty="0" smtClean="0"/>
              <a:t> HealthMap brings together disparate data sources, including online news aggregators, RSS feeds, expert-curated discussions and validated official reports. The tool </a:t>
            </a:r>
            <a:r>
              <a:rPr lang="en-GB" sz="1200" b="0" i="0" kern="1200" dirty="0" smtClean="0">
                <a:solidFill>
                  <a:schemeClr val="tx1"/>
                </a:solidFill>
                <a:effectLst/>
                <a:latin typeface="Arial" charset="0"/>
                <a:ea typeface="+mn-ea"/>
                <a:cs typeface="+mn-cs"/>
              </a:rPr>
              <a:t>covers nine languages and displays the alerts on maps. </a:t>
            </a:r>
            <a:endParaRPr lang="en-GB" baseline="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9086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9803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en-GB" dirty="0" smtClean="0"/>
              <a:t>Flu </a:t>
            </a:r>
            <a:r>
              <a:rPr lang="en-GB" dirty="0" smtClean="0"/>
              <a:t>trackers is originally a participative blog created in</a:t>
            </a:r>
            <a:r>
              <a:rPr lang="en-GB" baseline="0" dirty="0" smtClean="0"/>
              <a:t> 2006. There are now over 1000 contributors posting news, articles and outbreak monitoring. </a:t>
            </a:r>
          </a:p>
          <a:p>
            <a:r>
              <a:rPr lang="en-GB" baseline="0" dirty="0" smtClean="0"/>
              <a:t>It focuses only on infectious diseases.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206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The </a:t>
            </a:r>
            <a:r>
              <a:rPr lang="en-GB" dirty="0"/>
              <a:t>Epidemic Intelligence from Open Sources (EIOS) has been developed by WHO in collaboration with the Joint Research Centre of the European Commission. </a:t>
            </a:r>
            <a:r>
              <a:rPr lang="en-GB" dirty="0"/>
              <a:t>The platform has restricted access. It pulls information from other systems and actors, including  </a:t>
            </a:r>
            <a:r>
              <a:rPr lang="en-GB" dirty="0" err="1">
                <a:hlinkClick r:id="rId3"/>
              </a:rPr>
              <a:t>ProMED</a:t>
            </a:r>
            <a:r>
              <a:rPr lang="en-GB" dirty="0"/>
              <a:t>, </a:t>
            </a:r>
            <a:r>
              <a:rPr lang="en-GB" dirty="0">
                <a:hlinkClick r:id="rId4"/>
              </a:rPr>
              <a:t>HealthMap</a:t>
            </a:r>
            <a:r>
              <a:rPr lang="en-GB" dirty="0"/>
              <a:t> and the </a:t>
            </a:r>
            <a:r>
              <a:rPr lang="en-GB" dirty="0">
                <a:hlinkClick r:id="rId5"/>
              </a:rPr>
              <a:t>Global Public Health Intelligence Network (GPHIN)</a:t>
            </a:r>
            <a:r>
              <a:rPr lang="en-GB"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u="none" strike="noStrike" kern="1200" dirty="0" smtClean="0">
                <a:solidFill>
                  <a:schemeClr val="tx1"/>
                </a:solidFill>
                <a:effectLst/>
                <a:latin typeface="Arial" charset="0"/>
                <a:ea typeface="+mn-ea"/>
                <a:cs typeface="+mn-cs"/>
              </a:rPr>
              <a:t>The main objective of EIOS</a:t>
            </a:r>
            <a:r>
              <a:rPr lang="en-GB" sz="1200" b="0" i="0" u="none" strike="noStrike" kern="1200" baseline="0" dirty="0" smtClean="0">
                <a:solidFill>
                  <a:schemeClr val="tx1"/>
                </a:solidFill>
                <a:effectLst/>
                <a:latin typeface="Arial" charset="0"/>
                <a:ea typeface="+mn-ea"/>
                <a:cs typeface="+mn-cs"/>
              </a:rPr>
              <a:t> is to consolidate a wide range of already existing systems and build one harmonised tool, accessible by many organisations.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u="none" strike="noStrike" kern="1200" baseline="0" dirty="0" smtClean="0">
                <a:solidFill>
                  <a:schemeClr val="tx1"/>
                </a:solidFill>
                <a:effectLst/>
                <a:latin typeface="Arial" charset="0"/>
                <a:ea typeface="+mn-ea"/>
                <a:cs typeface="+mn-cs"/>
              </a:rPr>
              <a:t>The tool enables main stakeholders to use the platform collaboratively and to classify all the incoming items. </a:t>
            </a:r>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39</a:t>
            </a:fld>
            <a:endParaRPr lang="it-IT"/>
          </a:p>
        </p:txBody>
      </p:sp>
    </p:spTree>
    <p:extLst>
      <p:ext uri="{BB962C8B-B14F-4D97-AF65-F5344CB8AC3E}">
        <p14:creationId xmlns:p14="http://schemas.microsoft.com/office/powerpoint/2010/main" val="2421466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en-GB" b="0" noProof="0" dirty="0" smtClean="0"/>
              <a:t>What </a:t>
            </a:r>
            <a:r>
              <a:rPr lang="en-GB" b="0" noProof="0" dirty="0" smtClean="0"/>
              <a:t>are Indicator and Event-based</a:t>
            </a:r>
            <a:r>
              <a:rPr lang="en-GB" b="0" baseline="0" noProof="0" dirty="0" smtClean="0"/>
              <a:t> surveillance? </a:t>
            </a:r>
            <a:endParaRPr lang="en-GB" b="0" noProof="0" dirty="0" smtClean="0"/>
          </a:p>
          <a:p>
            <a:endParaRPr lang="en-GB" b="1" noProof="0" dirty="0" smtClean="0"/>
          </a:p>
          <a:p>
            <a:r>
              <a:rPr lang="en-GB" noProof="0" dirty="0" smtClean="0"/>
              <a:t>Indicator-based surveillance and event-based surveillance are two different – but complementary – components of Epidemic Intelligence. The main differences rely on the processes,</a:t>
            </a:r>
            <a:r>
              <a:rPr lang="en-GB" baseline="0" noProof="0" dirty="0" smtClean="0"/>
              <a:t> the</a:t>
            </a:r>
            <a:r>
              <a:rPr lang="en-GB" noProof="0" dirty="0" smtClean="0"/>
              <a:t> type of information</a:t>
            </a:r>
            <a:r>
              <a:rPr lang="en-GB" baseline="0" noProof="0" dirty="0" smtClean="0"/>
              <a:t> </a:t>
            </a:r>
            <a:r>
              <a:rPr lang="en-GB" noProof="0" dirty="0" smtClean="0"/>
              <a:t>and the sources.</a:t>
            </a:r>
          </a:p>
          <a:p>
            <a:endParaRPr lang="en-GB" noProof="0" dirty="0" smtClean="0"/>
          </a:p>
          <a:p>
            <a:r>
              <a:rPr lang="en-GB" sz="1200" b="0" u="none" dirty="0" smtClean="0">
                <a:latin typeface="Tahoma" pitchFamily="34" charset="0"/>
                <a:cs typeface="Tahoma" pitchFamily="34" charset="0"/>
              </a:rPr>
              <a:t>Indicator Based Surveillance (IBS) is a </a:t>
            </a:r>
            <a:r>
              <a:rPr lang="en-GB" sz="1200" b="0" u="none" noProof="1" smtClean="0">
                <a:latin typeface="Tahoma" pitchFamily="34" charset="0"/>
              </a:rPr>
              <a:t>classic method, based on routine </a:t>
            </a:r>
            <a:r>
              <a:rPr lang="en-GB" sz="1200" b="0" noProof="1" smtClean="0">
                <a:latin typeface="Tahoma" pitchFamily="34" charset="0"/>
              </a:rPr>
              <a:t>collection and interpretation</a:t>
            </a:r>
            <a:r>
              <a:rPr lang="en-GB" sz="1200" b="0" u="none" noProof="1" smtClean="0">
                <a:latin typeface="Tahoma" pitchFamily="34" charset="0"/>
              </a:rPr>
              <a:t> of data.</a:t>
            </a:r>
            <a:r>
              <a:rPr lang="en-GB" sz="1200" b="0" u="none" baseline="0" noProof="1" smtClean="0">
                <a:latin typeface="Tahoma" pitchFamily="34" charset="0"/>
              </a:rPr>
              <a:t> </a:t>
            </a:r>
            <a:r>
              <a:rPr lang="en-GB" sz="1200" b="0" u="none" baseline="0" noProof="0" dirty="0" smtClean="0">
                <a:solidFill>
                  <a:schemeClr val="tx1"/>
                </a:solidFill>
                <a:latin typeface="Arial" charset="0"/>
              </a:rPr>
              <a:t>It is based </a:t>
            </a:r>
            <a:r>
              <a:rPr lang="en-GB" noProof="0" dirty="0" smtClean="0"/>
              <a:t>on sources such as sentinel, hospital or laboratory data that are reported in a centralised system, whether it is at local, national or at international level. At European level, the IBS relies mainly on The European Surveillance System</a:t>
            </a:r>
            <a:r>
              <a:rPr lang="en-GB" baseline="0" noProof="0" dirty="0" smtClean="0"/>
              <a:t> (</a:t>
            </a:r>
            <a:r>
              <a:rPr lang="en-GB" noProof="0" dirty="0" err="1" smtClean="0"/>
              <a:t>TESSy</a:t>
            </a:r>
            <a:r>
              <a:rPr lang="en-GB" noProof="0" dirty="0" smtClean="0"/>
              <a:t>) data. IBS is a systematic and formal process that provides official, confirmed and reliable information. </a:t>
            </a:r>
          </a:p>
          <a:p>
            <a:endParaRPr lang="en-GB" noProof="0" dirty="0" smtClean="0"/>
          </a:p>
          <a:p>
            <a:r>
              <a:rPr lang="en-GB" noProof="0" dirty="0" smtClean="0"/>
              <a:t>The Event-Based Surveillance (EBS) can be defined as an “ad-hoc” detection of unstructured information coming from multiple sources. The process is rapid and based on real-time detection. The sources are web-aggregators, media or social media. This monitoring allows the detection of rare, unusual or unknown diseases. EBS is an essential component of Epidemic Intelligence as it shortcuts the traditional surveillance mechanisms and allows to speed up the detection of infectious diseases outbreaks. </a:t>
            </a:r>
          </a:p>
          <a:p>
            <a:endParaRPr lang="fr-BE" noProof="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16395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Let’s </a:t>
            </a:r>
            <a:r>
              <a:rPr lang="en-GB" dirty="0" smtClean="0"/>
              <a:t>now focus on the social</a:t>
            </a:r>
            <a:r>
              <a:rPr lang="en-GB" baseline="0" dirty="0" smtClean="0"/>
              <a:t> media and how it is integrated into the daily screening. </a:t>
            </a:r>
            <a:r>
              <a:rPr lang="en-GB" dirty="0" smtClean="0"/>
              <a:t>The use of social</a:t>
            </a:r>
            <a:r>
              <a:rPr lang="en-GB" baseline="0" dirty="0" smtClean="0"/>
              <a:t> media has shown a significant added value in Epidemic Intelligence, mainly for its timeliness and collective intelligence.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4870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aseline="0" dirty="0" smtClean="0"/>
              <a:t>Using </a:t>
            </a:r>
            <a:r>
              <a:rPr lang="en-GB" baseline="0" dirty="0" smtClean="0"/>
              <a:t>Twitter or Facebook has proven very good performance for early detection, in real-time.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How do we manually monitor social media?</a:t>
            </a:r>
          </a:p>
          <a:p>
            <a:r>
              <a:rPr lang="en-GB" dirty="0"/>
              <a:t>ECDC is following approximately 100 Twitter and 40 Facebook accounts. In addition, ECDC has mapped main Twitter and Facebook accounts of interest. </a:t>
            </a:r>
          </a:p>
          <a:p>
            <a:r>
              <a:rPr lang="en-GB" dirty="0"/>
              <a:t>For small countries and territories that do not have official websites, checking their twitter or Facebook accounts is also a practical way to retrieve up-to-date information. Between 30 to 50% of our detected signals come from social media, mainly Twitter. </a:t>
            </a:r>
          </a:p>
          <a:p>
            <a:r>
              <a:rPr lang="en-GB" dirty="0"/>
              <a:t>Twitter can also be used as a tool to validate an event detected through traditional media.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41</a:t>
            </a:fld>
            <a:endParaRPr lang="it-IT"/>
          </a:p>
        </p:txBody>
      </p:sp>
    </p:spTree>
    <p:extLst>
      <p:ext uri="{BB962C8B-B14F-4D97-AF65-F5344CB8AC3E}">
        <p14:creationId xmlns:p14="http://schemas.microsoft.com/office/powerpoint/2010/main" val="731236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en-GB" dirty="0" smtClean="0"/>
              <a:t>Of </a:t>
            </a:r>
            <a:r>
              <a:rPr lang="en-GB" dirty="0" smtClean="0"/>
              <a:t>course, the main challenge with social media is to manage to filter, analyse and validate such a large volume of</a:t>
            </a:r>
            <a:r>
              <a:rPr lang="en-GB" baseline="0" dirty="0" smtClean="0"/>
              <a:t> unstructured</a:t>
            </a:r>
            <a:r>
              <a:rPr lang="en-GB" dirty="0" smtClean="0"/>
              <a:t> data. </a:t>
            </a:r>
          </a:p>
          <a:p>
            <a:r>
              <a:rPr lang="en-GB" dirty="0" smtClean="0"/>
              <a:t>One of the ways</a:t>
            </a:r>
            <a:r>
              <a:rPr lang="en-GB" baseline="0" dirty="0" smtClean="0"/>
              <a:t> to monitor this large volume of data is to integrate automated metadata analysis. </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652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t>
            </a:r>
            <a:r>
              <a:rPr lang="en-GB" dirty="0" smtClean="0"/>
              <a:t>Epidemic</a:t>
            </a:r>
            <a:r>
              <a:rPr lang="en-GB" baseline="0" dirty="0" smtClean="0"/>
              <a:t> Intelligence at ECDC </a:t>
            </a:r>
            <a:r>
              <a:rPr lang="da-DK" noProof="1"/>
              <a:t>integrates an automated monitoring, to detect trends about certain topics or outbreaks. This is done by using social media or </a:t>
            </a:r>
            <a:r>
              <a:rPr lang="da-DK" noProof="1"/>
              <a:t>query </a:t>
            </a:r>
            <a:r>
              <a:rPr lang="da-DK" noProof="1" smtClean="0"/>
              <a:t>analytics, </a:t>
            </a:r>
            <a:r>
              <a:rPr lang="da-DK" noProof="1"/>
              <a:t>where trends of keywords, hashtags and locations are closely monitored. An unexpected increase in the number of messages about a specific disease or topic constitutes ”per se” a signal in the epidemic intelligence process. The same principle can be applied to the number of searches in online encyclopedias or search engines.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1285396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ECDC </a:t>
            </a:r>
            <a:r>
              <a:rPr lang="en-GB" dirty="0" smtClean="0"/>
              <a:t>has</a:t>
            </a:r>
            <a:r>
              <a:rPr lang="en-GB" baseline="0" dirty="0" smtClean="0"/>
              <a:t> developed </a:t>
            </a:r>
            <a:r>
              <a:rPr lang="en-GB" dirty="0" smtClean="0"/>
              <a:t>epitweetr, an</a:t>
            </a:r>
            <a:r>
              <a:rPr lang="en-GB" baseline="0" dirty="0" smtClean="0"/>
              <a:t> R-based and open-source tool to fulfil two main objectives: </a:t>
            </a:r>
            <a:endParaRPr lang="en-GB" dirty="0" smtClean="0"/>
          </a:p>
          <a:p>
            <a:endParaRPr lang="en-GB" dirty="0" smtClean="0"/>
          </a:p>
          <a:p>
            <a:r>
              <a:rPr lang="en-GB" dirty="0" smtClean="0"/>
              <a:t>1) Automated</a:t>
            </a:r>
            <a:r>
              <a:rPr lang="en-GB" baseline="0" dirty="0" smtClean="0"/>
              <a:t> monitoring of Twitter data for early detection of </a:t>
            </a:r>
            <a:r>
              <a:rPr lang="en-GB" dirty="0" smtClean="0"/>
              <a:t>potential threats/events by topic and by geographical unit.</a:t>
            </a:r>
          </a:p>
          <a:p>
            <a:r>
              <a:rPr lang="en-GB" dirty="0" smtClean="0"/>
              <a:t>2) Exploration of aggregated Twitter data by time, geographical location and topic through an interactive interface.</a:t>
            </a:r>
          </a:p>
          <a:p>
            <a:endParaRPr lang="en-GB"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smtClean="0"/>
              <a:t>Manual</a:t>
            </a:r>
            <a:r>
              <a:rPr lang="en-GB" baseline="0" dirty="0" smtClean="0"/>
              <a:t> and automated monitoring of s</a:t>
            </a:r>
            <a:r>
              <a:rPr lang="en-GB" dirty="0" smtClean="0"/>
              <a:t>ocial media should be seen as a </a:t>
            </a:r>
            <a:r>
              <a:rPr lang="en-GB" sz="1200" u="sng" kern="1200" dirty="0" smtClean="0">
                <a:solidFill>
                  <a:schemeClr val="tx1"/>
                </a:solidFill>
                <a:effectLst/>
                <a:latin typeface="Arial" charset="0"/>
                <a:ea typeface="+mn-ea"/>
                <a:cs typeface="+mn-cs"/>
              </a:rPr>
              <a:t>complement</a:t>
            </a:r>
            <a:r>
              <a:rPr lang="en-GB" sz="1200" kern="1200" dirty="0" smtClean="0">
                <a:solidFill>
                  <a:schemeClr val="tx1"/>
                </a:solidFill>
                <a:effectLst/>
                <a:latin typeface="Arial" charset="0"/>
                <a:ea typeface="+mn-ea"/>
                <a:cs typeface="+mn-cs"/>
              </a:rPr>
              <a:t> to the traditional sources of epidemic intelligence.</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44</a:t>
            </a:fld>
            <a:endParaRPr lang="it-IT"/>
          </a:p>
        </p:txBody>
      </p:sp>
    </p:spTree>
    <p:extLst>
      <p:ext uri="{BB962C8B-B14F-4D97-AF65-F5344CB8AC3E}">
        <p14:creationId xmlns:p14="http://schemas.microsoft.com/office/powerpoint/2010/main" val="17498396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fr-FR" dirty="0" err="1"/>
              <a:t>Find</a:t>
            </a:r>
            <a:r>
              <a:rPr lang="fr-FR" dirty="0"/>
              <a:t> the right balance </a:t>
            </a:r>
            <a:r>
              <a:rPr lang="fr-FR" dirty="0" err="1"/>
              <a:t>between</a:t>
            </a:r>
            <a:r>
              <a:rPr lang="fr-FR" dirty="0"/>
              <a:t> </a:t>
            </a:r>
            <a:r>
              <a:rPr lang="fr-FR" dirty="0" err="1" smtClean="0"/>
              <a:t>being</a:t>
            </a:r>
            <a:r>
              <a:rPr lang="fr-FR" dirty="0" smtClean="0"/>
              <a:t>:</a:t>
            </a:r>
            <a:endParaRPr lang="fr-FR" dirty="0"/>
          </a:p>
          <a:p>
            <a:pPr marL="800100" indent="-171450" algn="l">
              <a:buFont typeface="Arial" panose="020B0604020202020204" pitchFamily="34" charset="0"/>
              <a:buChar char="•"/>
            </a:pPr>
            <a:r>
              <a:rPr lang="fr-FR" dirty="0" err="1" smtClean="0"/>
              <a:t>Reactive</a:t>
            </a:r>
            <a:r>
              <a:rPr lang="fr-FR" dirty="0"/>
              <a:t>: </a:t>
            </a:r>
            <a:r>
              <a:rPr lang="fr-FR" dirty="0" err="1"/>
              <a:t>reduce</a:t>
            </a:r>
            <a:r>
              <a:rPr lang="fr-FR" dirty="0"/>
              <a:t> the time </a:t>
            </a:r>
            <a:r>
              <a:rPr lang="fr-FR" dirty="0" err="1"/>
              <a:t>between</a:t>
            </a:r>
            <a:r>
              <a:rPr lang="fr-FR" dirty="0"/>
              <a:t> the </a:t>
            </a:r>
            <a:r>
              <a:rPr lang="fr-FR" dirty="0" err="1"/>
              <a:t>detection</a:t>
            </a:r>
            <a:r>
              <a:rPr lang="fr-FR" dirty="0"/>
              <a:t> and the </a:t>
            </a:r>
            <a:r>
              <a:rPr lang="fr-FR" dirty="0" err="1"/>
              <a:t>dissemination</a:t>
            </a:r>
            <a:r>
              <a:rPr lang="fr-FR" dirty="0"/>
              <a:t> of information</a:t>
            </a:r>
          </a:p>
          <a:p>
            <a:pPr marL="800100" indent="-171450" algn="l">
              <a:buFont typeface="Arial" panose="020B0604020202020204" pitchFamily="34" charset="0"/>
              <a:buChar char="•"/>
            </a:pPr>
            <a:r>
              <a:rPr lang="fr-FR" dirty="0" smtClean="0"/>
              <a:t>Sensitive</a:t>
            </a:r>
            <a:r>
              <a:rPr lang="fr-FR" dirty="0"/>
              <a:t>: not </a:t>
            </a:r>
            <a:r>
              <a:rPr lang="fr-FR" dirty="0" err="1"/>
              <a:t>missing</a:t>
            </a:r>
            <a:r>
              <a:rPr lang="fr-FR" dirty="0"/>
              <a:t> an </a:t>
            </a:r>
            <a:r>
              <a:rPr lang="fr-FR" dirty="0" err="1"/>
              <a:t>alert</a:t>
            </a:r>
            <a:endParaRPr lang="fr-FR" dirty="0"/>
          </a:p>
          <a:p>
            <a:pPr marL="800100" indent="-171450" algn="l">
              <a:buFont typeface="Arial" panose="020B0604020202020204" pitchFamily="34" charset="0"/>
              <a:buChar char="•"/>
            </a:pPr>
            <a:r>
              <a:rPr lang="fr-FR" dirty="0" err="1" smtClean="0"/>
              <a:t>Specific</a:t>
            </a:r>
            <a:r>
              <a:rPr lang="fr-FR" dirty="0"/>
              <a:t>: not </a:t>
            </a:r>
            <a:r>
              <a:rPr lang="fr-FR" dirty="0" err="1"/>
              <a:t>creating</a:t>
            </a:r>
            <a:r>
              <a:rPr lang="fr-FR" dirty="0"/>
              <a:t> « false » </a:t>
            </a:r>
            <a:r>
              <a:rPr lang="fr-FR" dirty="0" err="1"/>
              <a:t>alerts</a:t>
            </a:r>
            <a:endParaRPr lang="fr-FR" dirty="0"/>
          </a:p>
          <a:p>
            <a:pPr marL="628650" indent="0" algn="l">
              <a:buFont typeface="Wingdings" panose="05000000000000000000" pitchFamily="2" charset="2"/>
              <a:buNone/>
            </a:pPr>
            <a:endParaRPr lang="fr-FR" dirty="0"/>
          </a:p>
          <a:p>
            <a:r>
              <a:rPr lang="en-GB" dirty="0"/>
              <a:t>Now, with all the tools at your disposal,  you cannot really miss a major event. If you miss it in one aggregator, you will find it in another one. </a:t>
            </a:r>
          </a:p>
          <a:p>
            <a:endParaRPr lang="en-GB" dirty="0"/>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r>
              <a:rPr lang="fr-FR" dirty="0" err="1"/>
              <a:t>Pay</a:t>
            </a:r>
            <a:r>
              <a:rPr lang="fr-FR" dirty="0"/>
              <a:t> </a:t>
            </a:r>
            <a:r>
              <a:rPr lang="fr-FR" dirty="0" err="1"/>
              <a:t>special</a:t>
            </a:r>
            <a:r>
              <a:rPr lang="fr-FR" dirty="0"/>
              <a:t> attention to </a:t>
            </a:r>
            <a:r>
              <a:rPr lang="fr-FR" dirty="0" err="1"/>
              <a:t>duplicated</a:t>
            </a:r>
            <a:r>
              <a:rPr lang="fr-FR" dirty="0"/>
              <a:t> </a:t>
            </a:r>
            <a:r>
              <a:rPr lang="fr-FR" dirty="0" err="1"/>
              <a:t>alerts</a:t>
            </a:r>
            <a:r>
              <a:rPr lang="fr-FR" dirty="0"/>
              <a:t>: note </a:t>
            </a:r>
            <a:r>
              <a:rPr lang="fr-FR" dirty="0" err="1"/>
              <a:t>that</a:t>
            </a:r>
            <a:r>
              <a:rPr lang="fr-FR" dirty="0"/>
              <a:t> </a:t>
            </a:r>
            <a:r>
              <a:rPr lang="en-GB" dirty="0"/>
              <a:t>it is not because there are two media reporting a signal, that this signal is validated.</a:t>
            </a:r>
          </a:p>
          <a:p>
            <a:pPr marL="285750" indent="-285750" algn="l">
              <a:buFont typeface="Wingdings" panose="05000000000000000000" pitchFamily="2" charset="2"/>
              <a:buChar char="q"/>
            </a:pPr>
            <a:endParaRPr lang="fr-FR" dirty="0"/>
          </a:p>
          <a:p>
            <a:pPr marL="0" indent="0" algn="l">
              <a:buFont typeface="Wingdings" panose="05000000000000000000" pitchFamily="2" charset="2"/>
              <a:buNone/>
            </a:pPr>
            <a:r>
              <a:rPr lang="fr-FR" dirty="0"/>
              <a:t>As </a:t>
            </a:r>
            <a:r>
              <a:rPr lang="fr-FR" dirty="0" err="1"/>
              <a:t>much</a:t>
            </a:r>
            <a:r>
              <a:rPr lang="fr-FR" dirty="0"/>
              <a:t> as possible, s</a:t>
            </a:r>
            <a:r>
              <a:rPr lang="en-GB" dirty="0" err="1"/>
              <a:t>creen</a:t>
            </a:r>
            <a:r>
              <a:rPr lang="en-GB" dirty="0"/>
              <a:t> in the language of the country where the event takes place. Use automated translators to access the information at its source.</a:t>
            </a:r>
          </a:p>
          <a:p>
            <a:pPr marL="0" indent="0" algn="l">
              <a:buFont typeface="Wingdings" panose="05000000000000000000" pitchFamily="2" charset="2"/>
              <a:buNone/>
            </a:pPr>
            <a:endParaRPr lang="en-GB" dirty="0"/>
          </a:p>
          <a:p>
            <a:pPr marL="0" indent="0" algn="l">
              <a:buFont typeface="Wingdings" panose="05000000000000000000" pitchFamily="2" charset="2"/>
              <a:buNone/>
            </a:pPr>
            <a:r>
              <a:rPr lang="en-GB" dirty="0"/>
              <a:t>Always double-check the date of the report: there are sometimes bugs in the aggregators reporting old pieces of news. </a:t>
            </a:r>
          </a:p>
          <a:p>
            <a:pPr marL="0" indent="0" algn="l">
              <a:buFont typeface="Wingdings" panose="05000000000000000000" pitchFamily="2" charset="2"/>
              <a:buNone/>
            </a:pPr>
            <a:endParaRPr lang="en-GB" dirty="0"/>
          </a:p>
          <a:p>
            <a:pPr marL="0" indent="0" algn="l">
              <a:buFont typeface="Wingdings" panose="05000000000000000000" pitchFamily="2" charset="2"/>
              <a:buNone/>
            </a:pPr>
            <a:r>
              <a:rPr lang="en-GB" dirty="0"/>
              <a:t>Trust your experience. The more you practice screening, the more efficient it gets.</a:t>
            </a:r>
            <a:endParaRPr lang="fr-FR" dirty="0"/>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45</a:t>
            </a:fld>
            <a:endParaRPr lang="it-IT"/>
          </a:p>
        </p:txBody>
      </p:sp>
    </p:spTree>
    <p:extLst>
      <p:ext uri="{BB962C8B-B14F-4D97-AF65-F5344CB8AC3E}">
        <p14:creationId xmlns:p14="http://schemas.microsoft.com/office/powerpoint/2010/main" val="37028997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46</a:t>
            </a:fld>
            <a:endParaRPr lang="it-IT"/>
          </a:p>
        </p:txBody>
      </p:sp>
    </p:spTree>
    <p:extLst>
      <p:ext uri="{BB962C8B-B14F-4D97-AF65-F5344CB8AC3E}">
        <p14:creationId xmlns:p14="http://schemas.microsoft.com/office/powerpoint/2010/main" val="9261210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47</a:t>
            </a:fld>
            <a:endParaRPr lang="it-IT"/>
          </a:p>
        </p:txBody>
      </p:sp>
    </p:spTree>
    <p:extLst>
      <p:ext uri="{BB962C8B-B14F-4D97-AF65-F5344CB8AC3E}">
        <p14:creationId xmlns:p14="http://schemas.microsoft.com/office/powerpoint/2010/main" val="2387377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0000"/>
              </a:lnSpc>
              <a:spcBef>
                <a:spcPct val="0"/>
              </a:spcBef>
            </a:pPr>
            <a:r>
              <a:rPr lang="it-IT" sz="1200" u="none" dirty="0" smtClean="0">
                <a:latin typeface="Arial" charset="0"/>
                <a:cs typeface="Times New Roman" pitchFamily="18" charset="0"/>
              </a:rPr>
              <a:t>In </a:t>
            </a:r>
            <a:r>
              <a:rPr lang="it-IT" sz="1200" u="none" dirty="0" smtClean="0">
                <a:latin typeface="Arial" charset="0"/>
                <a:cs typeface="Times New Roman" pitchFamily="18" charset="0"/>
              </a:rPr>
              <a:t>this unit we have reviewed the following topics:</a:t>
            </a:r>
          </a:p>
          <a:p>
            <a:pPr algn="l">
              <a:lnSpc>
                <a:spcPct val="100000"/>
              </a:lnSpc>
              <a:spcBef>
                <a:spcPct val="0"/>
              </a:spcBef>
            </a:pPr>
            <a:endParaRPr lang="it-IT" sz="1200" u="none" dirty="0" smtClean="0">
              <a:latin typeface="Arial" charset="0"/>
              <a:cs typeface="Times New Roman" pitchFamily="18" charset="0"/>
            </a:endParaRPr>
          </a:p>
          <a:p>
            <a:pPr algn="l">
              <a:lnSpc>
                <a:spcPct val="100000"/>
              </a:lnSpc>
              <a:spcBef>
                <a:spcPct val="0"/>
              </a:spcBef>
              <a:buFontTx/>
              <a:buChar char="•"/>
            </a:pPr>
            <a:r>
              <a:rPr lang="it-IT" sz="1200" u="none" dirty="0" smtClean="0">
                <a:latin typeface="Arial" charset="0"/>
                <a:cs typeface="Times New Roman" pitchFamily="18" charset="0"/>
              </a:rPr>
              <a:t> Definition of screening</a:t>
            </a:r>
          </a:p>
          <a:p>
            <a:pPr algn="l">
              <a:lnSpc>
                <a:spcPct val="100000"/>
              </a:lnSpc>
              <a:spcBef>
                <a:spcPct val="0"/>
              </a:spcBef>
              <a:buFontTx/>
              <a:buChar char="•"/>
            </a:pPr>
            <a:r>
              <a:rPr lang="it-IT" sz="1200" u="none" dirty="0" smtClean="0">
                <a:latin typeface="Arial" charset="0"/>
                <a:cs typeface="Times New Roman" pitchFamily="18" charset="0"/>
              </a:rPr>
              <a:t> Indicator-based surveillance (IBS)</a:t>
            </a:r>
          </a:p>
          <a:p>
            <a:pPr algn="l">
              <a:lnSpc>
                <a:spcPct val="100000"/>
              </a:lnSpc>
              <a:spcBef>
                <a:spcPct val="0"/>
              </a:spcBef>
              <a:buFontTx/>
              <a:buChar char="•"/>
            </a:pPr>
            <a:r>
              <a:rPr lang="it-IT" sz="1200" u="none" dirty="0" smtClean="0">
                <a:latin typeface="Arial" charset="0"/>
                <a:cs typeface="Times New Roman" pitchFamily="18" charset="0"/>
              </a:rPr>
              <a:t> Event-based surveillance (EBS)</a:t>
            </a:r>
          </a:p>
          <a:p>
            <a:pPr algn="l">
              <a:lnSpc>
                <a:spcPct val="100000"/>
              </a:lnSpc>
              <a:spcBef>
                <a:spcPct val="0"/>
              </a:spcBef>
              <a:buFontTx/>
              <a:buChar char="•"/>
            </a:pPr>
            <a:r>
              <a:rPr lang="it-IT" sz="1200" u="none" dirty="0" smtClean="0">
                <a:latin typeface="Arial" charset="0"/>
                <a:cs typeface="Times New Roman" pitchFamily="18" charset="0"/>
              </a:rPr>
              <a:t> Epidemic Intelligence sources</a:t>
            </a:r>
          </a:p>
          <a:p>
            <a:endParaRPr lang="en-GB" dirty="0" smtClean="0"/>
          </a:p>
          <a:p>
            <a:endParaRPr lang="en-GB" dirty="0" smtClean="0"/>
          </a:p>
          <a:p>
            <a:pPr marL="190500" indent="-187325" algn="l">
              <a:lnSpc>
                <a:spcPct val="100000"/>
              </a:lnSpc>
              <a:spcBef>
                <a:spcPct val="0"/>
              </a:spcBef>
            </a:pPr>
            <a:r>
              <a:rPr lang="it-IT" sz="1200" b="1" u="none" noProof="1" smtClean="0">
                <a:solidFill>
                  <a:schemeClr val="bg1"/>
                </a:solidFill>
                <a:latin typeface="Arial" charset="0"/>
              </a:rPr>
              <a:t>You have understood... </a:t>
            </a:r>
          </a:p>
          <a:p>
            <a:pPr marL="190500" indent="-187325" algn="l">
              <a:lnSpc>
                <a:spcPct val="100000"/>
              </a:lnSpc>
              <a:spcBef>
                <a:spcPct val="0"/>
              </a:spcBef>
            </a:pPr>
            <a:r>
              <a:rPr lang="it-IT" sz="1200" u="none" noProof="1" smtClean="0">
                <a:latin typeface="Arial" charset="0"/>
                <a:cs typeface="Times New Roman" pitchFamily="18" charset="0"/>
              </a:rPr>
              <a:t>Why using both IBS and EBS</a:t>
            </a:r>
          </a:p>
          <a:p>
            <a:pPr marL="190500" indent="-187325" algn="l">
              <a:lnSpc>
                <a:spcPct val="100000"/>
              </a:lnSpc>
              <a:spcBef>
                <a:spcPct val="0"/>
              </a:spcBef>
            </a:pPr>
            <a:r>
              <a:rPr lang="it-IT" sz="1200" u="none" noProof="1" smtClean="0">
                <a:latin typeface="Arial" charset="0"/>
                <a:cs typeface="Times New Roman" pitchFamily="18" charset="0"/>
              </a:rPr>
              <a:t>What are the pros and cons of these systems</a:t>
            </a:r>
          </a:p>
          <a:p>
            <a:pPr marL="190500" indent="-187325" algn="l">
              <a:lnSpc>
                <a:spcPct val="100000"/>
              </a:lnSpc>
              <a:spcBef>
                <a:spcPct val="0"/>
              </a:spcBef>
            </a:pPr>
            <a:endParaRPr lang="it-IT" sz="1200" u="none" noProof="1" smtClean="0">
              <a:latin typeface="Arial" charset="0"/>
              <a:cs typeface="Times New Roman" pitchFamily="18" charset="0"/>
            </a:endParaRPr>
          </a:p>
          <a:p>
            <a:pPr marL="190500" indent="-187325" algn="l">
              <a:lnSpc>
                <a:spcPct val="100000"/>
              </a:lnSpc>
              <a:spcBef>
                <a:spcPct val="0"/>
              </a:spcBef>
            </a:pPr>
            <a:r>
              <a:rPr lang="it-IT" sz="1200" u="none" noProof="1" smtClean="0">
                <a:latin typeface="Arial" charset="0"/>
                <a:cs typeface="Times New Roman" pitchFamily="18" charset="0"/>
              </a:rPr>
              <a:t>Which sources to screen</a:t>
            </a:r>
          </a:p>
          <a:p>
            <a:pPr marL="190500" indent="-187325" algn="l">
              <a:lnSpc>
                <a:spcPct val="100000"/>
              </a:lnSpc>
              <a:spcBef>
                <a:spcPct val="0"/>
              </a:spcBef>
            </a:pPr>
            <a:r>
              <a:rPr lang="it-IT" sz="1200" u="none" noProof="1" smtClean="0">
                <a:latin typeface="Arial" charset="0"/>
                <a:cs typeface="Times New Roman" pitchFamily="18" charset="0"/>
              </a:rPr>
              <a:t>What are web aggregators</a:t>
            </a:r>
          </a:p>
          <a:p>
            <a:pPr marL="190500" indent="-187325" algn="l">
              <a:lnSpc>
                <a:spcPct val="100000"/>
              </a:lnSpc>
              <a:spcBef>
                <a:spcPct val="0"/>
              </a:spcBef>
            </a:pPr>
            <a:r>
              <a:rPr lang="it-IT" sz="1200" u="none" noProof="1" smtClean="0">
                <a:latin typeface="Arial" charset="0"/>
              </a:rPr>
              <a:t>How to use social media in the screening process</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48</a:t>
            </a:fld>
            <a:endParaRPr lang="it-IT"/>
          </a:p>
        </p:txBody>
      </p:sp>
    </p:spTree>
    <p:extLst>
      <p:ext uri="{BB962C8B-B14F-4D97-AF65-F5344CB8AC3E}">
        <p14:creationId xmlns:p14="http://schemas.microsoft.com/office/powerpoint/2010/main" val="6101675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egnaposto immagine diapositiva 1"/>
          <p:cNvSpPr>
            <a:spLocks noGrp="1" noRot="1" noChangeAspect="1" noTextEdit="1"/>
          </p:cNvSpPr>
          <p:nvPr>
            <p:ph type="sldImg"/>
          </p:nvPr>
        </p:nvSpPr>
        <p:spPr>
          <a:ln/>
        </p:spPr>
      </p:sp>
      <p:sp>
        <p:nvSpPr>
          <p:cNvPr id="35843" name="Segnaposto note 2"/>
          <p:cNvSpPr>
            <a:spLocks noGrp="1"/>
          </p:cNvSpPr>
          <p:nvPr>
            <p:ph type="body" idx="1"/>
          </p:nvPr>
        </p:nvSpPr>
        <p:spPr>
          <a:noFill/>
          <a:ln/>
        </p:spPr>
        <p:txBody>
          <a:bodyPr/>
          <a:lstStyle/>
          <a:p>
            <a:endParaRPr lang="it-IT" dirty="0" smtClean="0"/>
          </a:p>
        </p:txBody>
      </p:sp>
      <p:sp>
        <p:nvSpPr>
          <p:cNvPr id="35844" name="Segnaposto numero diapositiva 3"/>
          <p:cNvSpPr>
            <a:spLocks noGrp="1"/>
          </p:cNvSpPr>
          <p:nvPr>
            <p:ph type="sldNum" sz="quarter" idx="5"/>
          </p:nvPr>
        </p:nvSpPr>
        <p:spPr>
          <a:noFill/>
        </p:spPr>
        <p:txBody>
          <a:bodyPr/>
          <a:lstStyle/>
          <a:p>
            <a:fld id="{5108154E-F4DD-4512-9594-CDA9054993DD}" type="slidenum">
              <a:rPr lang="it-IT" smtClean="0"/>
              <a:pPr/>
              <a:t>49</a:t>
            </a:fld>
            <a:endParaRPr lang="it-IT" smtClean="0"/>
          </a:p>
        </p:txBody>
      </p:sp>
    </p:spTree>
    <p:extLst>
      <p:ext uri="{BB962C8B-B14F-4D97-AF65-F5344CB8AC3E}">
        <p14:creationId xmlns:p14="http://schemas.microsoft.com/office/powerpoint/2010/main" val="3112125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eaLnBrk="1" hangingPunct="1"/>
            <a:r>
              <a:rPr lang="en-GB" dirty="0" smtClean="0"/>
              <a:t>As </a:t>
            </a:r>
            <a:r>
              <a:rPr lang="en-GB" dirty="0" smtClean="0"/>
              <a:t>mentioned</a:t>
            </a:r>
            <a:r>
              <a:rPr lang="en-GB" baseline="0" dirty="0" smtClean="0"/>
              <a:t> earlier,</a:t>
            </a:r>
            <a:r>
              <a:rPr lang="en-GB" dirty="0" smtClean="0"/>
              <a:t> IBS is a systematic and formal process that provides official, confirmed and reliable information. It allows the detection of unusual disease </a:t>
            </a:r>
            <a:r>
              <a:rPr lang="en-GB" b="1" dirty="0" smtClean="0"/>
              <a:t>patterns</a:t>
            </a:r>
            <a:r>
              <a:rPr lang="en-GB" dirty="0" smtClean="0"/>
              <a:t> through the analysis of common indicators. However, it</a:t>
            </a:r>
            <a:r>
              <a:rPr lang="en-GB" baseline="0" dirty="0" smtClean="0"/>
              <a:t> cannot detect rare or new events. The</a:t>
            </a:r>
            <a:r>
              <a:rPr lang="en-GB" sz="1200" b="0" kern="1200" baseline="0" dirty="0" smtClean="0">
                <a:solidFill>
                  <a:schemeClr val="tx1"/>
                </a:solidFill>
                <a:latin typeface="Arial" charset="0"/>
                <a:ea typeface="+mn-ea"/>
                <a:cs typeface="+mn-cs"/>
              </a:rPr>
              <a:t> limitations of IBS are that it is usually slow and does not allow the detection of unknown diseases. </a:t>
            </a:r>
          </a:p>
          <a:p>
            <a:pPr eaLnBrk="1" hangingPunct="1"/>
            <a:endParaRPr lang="en-GB" sz="1200" b="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Event-Based</a:t>
            </a:r>
            <a:r>
              <a:rPr lang="en-GB" baseline="0" dirty="0" smtClean="0"/>
              <a:t> Surveillance (EBS) is more timely than IBS. It allows the detection of unusual health events at a quicker pace. By using </a:t>
            </a:r>
            <a:r>
              <a:rPr lang="en-GB" dirty="0" smtClean="0"/>
              <a:t>online media, scientific blogs</a:t>
            </a:r>
            <a:r>
              <a:rPr lang="en-GB" baseline="0" dirty="0" smtClean="0"/>
              <a:t> or social media, we can access an unlimited amount of information in real-time. </a:t>
            </a:r>
            <a:r>
              <a:rPr lang="en-GB" dirty="0" smtClean="0"/>
              <a:t>It is recognised that the media is often the first to hear about unexpected events</a:t>
            </a:r>
            <a:r>
              <a:rPr lang="en-GB" baseline="0" dirty="0" smtClean="0"/>
              <a:t> or outbreaks</a:t>
            </a:r>
            <a:r>
              <a:rPr lang="en-GB" dirty="0" smtClean="0"/>
              <a:t>, and this information can be used to provide early alerts for public health institutes. Using EBS is also a way to meet the IHR requirements, by strengthening the capacity to detect and report events that may constitute a public health emergency of international concern. EBS should be seen</a:t>
            </a:r>
            <a:r>
              <a:rPr lang="en-GB" baseline="0" dirty="0" smtClean="0"/>
              <a:t> as a complement of IBS. Both are used in Epidemic Intelligence. </a:t>
            </a:r>
            <a:endParaRPr lang="en-GB" dirty="0" smtClean="0"/>
          </a:p>
          <a:p>
            <a:pPr eaLnBrk="1" hangingPunct="1"/>
            <a:endParaRPr lang="en-GB" dirty="0" smtClean="0"/>
          </a:p>
          <a:p>
            <a:pPr eaLnBrk="1" hangingPunct="1"/>
            <a:r>
              <a:rPr lang="en-GB" noProof="0" dirty="0" smtClean="0"/>
              <a:t>One of the limitations of EBS is that the information is not always official and requires additional validation. </a:t>
            </a:r>
            <a:endParaRPr lang="it-IT" sz="1200" b="0" kern="1200" baseline="0" dirty="0" smtClean="0">
              <a:solidFill>
                <a:schemeClr val="tx1"/>
              </a:solidFill>
              <a:latin typeface="Arial" charset="0"/>
              <a:ea typeface="+mn-ea"/>
              <a:cs typeface="+mn-cs"/>
            </a:endParaRPr>
          </a:p>
          <a:p>
            <a:pPr eaLnBrk="1" hangingPunct="1"/>
            <a:endParaRPr lang="en-GB" dirty="0" smtClean="0"/>
          </a:p>
          <a:p>
            <a:pPr eaLnBrk="1" hangingPunct="1"/>
            <a:endParaRPr lang="en-GB" dirty="0" smtClean="0"/>
          </a:p>
        </p:txBody>
      </p:sp>
    </p:spTree>
    <p:extLst>
      <p:ext uri="{BB962C8B-B14F-4D97-AF65-F5344CB8AC3E}">
        <p14:creationId xmlns:p14="http://schemas.microsoft.com/office/powerpoint/2010/main" val="1697285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6</a:t>
            </a:fld>
            <a:endParaRPr lang="it-IT"/>
          </a:p>
        </p:txBody>
      </p:sp>
    </p:spTree>
    <p:extLst>
      <p:ext uri="{BB962C8B-B14F-4D97-AF65-F5344CB8AC3E}">
        <p14:creationId xmlns:p14="http://schemas.microsoft.com/office/powerpoint/2010/main" val="1798780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7</a:t>
            </a:fld>
            <a:endParaRPr lang="it-IT"/>
          </a:p>
        </p:txBody>
      </p:sp>
    </p:spTree>
    <p:extLst>
      <p:ext uri="{BB962C8B-B14F-4D97-AF65-F5344CB8AC3E}">
        <p14:creationId xmlns:p14="http://schemas.microsoft.com/office/powerpoint/2010/main" val="4273078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a:t>
            </a:r>
            <a:r>
              <a:rPr lang="en-GB" dirty="0" smtClean="0"/>
              <a:t>, where do</a:t>
            </a:r>
            <a:r>
              <a:rPr lang="en-GB" baseline="0" dirty="0" smtClean="0"/>
              <a:t> we pick up the information for our screening? </a:t>
            </a:r>
          </a:p>
          <a:p>
            <a:endParaRPr lang="en-GB" baseline="0" dirty="0" smtClean="0"/>
          </a:p>
          <a:p>
            <a:r>
              <a:rPr lang="en-GB" dirty="0" smtClean="0"/>
              <a:t>There are four main</a:t>
            </a:r>
            <a:r>
              <a:rPr lang="en-GB" baseline="0" dirty="0" smtClean="0"/>
              <a:t> families of sources: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aseline="0" dirty="0" smtClean="0"/>
              <a:t>-The national or regional surveillance systems</a:t>
            </a:r>
          </a:p>
          <a:p>
            <a:r>
              <a:rPr lang="en-GB" baseline="0" dirty="0" smtClean="0"/>
              <a:t>-The restricted platforms</a:t>
            </a:r>
          </a:p>
          <a:p>
            <a:r>
              <a:rPr lang="en-GB" baseline="0" dirty="0" smtClean="0"/>
              <a:t>-The official public sources</a:t>
            </a:r>
          </a:p>
          <a:p>
            <a:r>
              <a:rPr lang="en-GB" baseline="0" dirty="0" smtClean="0"/>
              <a:t>-The informal sources</a:t>
            </a:r>
          </a:p>
          <a:p>
            <a:endParaRPr lang="en-GB" baseline="0" dirty="0" smtClean="0"/>
          </a:p>
          <a:p>
            <a:r>
              <a:rPr lang="en-GB" baseline="0" dirty="0" smtClean="0"/>
              <a:t>We will now describe each family of sources.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287963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Let’s focus</a:t>
            </a:r>
            <a:r>
              <a:rPr lang="en-GB" baseline="0" dirty="0" smtClean="0"/>
              <a:t> on the first family of sources: </a:t>
            </a:r>
            <a:endParaRPr lang="en-GB"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GB" baseline="0" dirty="0" smtClean="0"/>
              <a:t>-The national or regional surveillance systems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9695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7868483" cy="6673850"/>
          </a:xfrm>
          <a:prstGeom prst="rect">
            <a:avLst/>
          </a:prstGeom>
          <a:gradFill flip="none" rotWithShape="1">
            <a:gsLst>
              <a:gs pos="0">
                <a:schemeClr val="bg1"/>
              </a:gs>
              <a:gs pos="100000">
                <a:srgbClr val="DDDDDD"/>
              </a:gs>
            </a:gsLst>
            <a:path path="circle">
              <a:fillToRect l="100000" b="100000"/>
            </a:path>
            <a:tileRect t="-100000" r="-100000"/>
          </a:gradFill>
          <a:ln w="9525" algn="ctr">
            <a:noFill/>
            <a:miter lim="800000"/>
            <a:headEnd/>
            <a:tailEnd/>
          </a:ln>
          <a:effectLst/>
        </p:spPr>
        <p:txBody>
          <a:bodyPr wrap="none" lIns="82058" tIns="41029" rIns="82058" bIns="41029" anchor="ctr"/>
          <a:lstStyle/>
          <a:p>
            <a:pPr>
              <a:defRPr/>
            </a:pPr>
            <a:endParaRPr lang="it-IT"/>
          </a:p>
        </p:txBody>
      </p:sp>
      <p:sp>
        <p:nvSpPr>
          <p:cNvPr id="5" name="Rettangolo 4"/>
          <p:cNvSpPr/>
          <p:nvPr userDrawn="1"/>
        </p:nvSpPr>
        <p:spPr bwMode="auto">
          <a:xfrm>
            <a:off x="7868483" y="895350"/>
            <a:ext cx="2932867" cy="5962650"/>
          </a:xfrm>
          <a:prstGeom prst="rect">
            <a:avLst/>
          </a:prstGeom>
          <a:gradFill flip="none" rotWithShape="1">
            <a:gsLst>
              <a:gs pos="0">
                <a:srgbClr val="69AE23">
                  <a:alpha val="50000"/>
                </a:srgbClr>
              </a:gs>
              <a:gs pos="39999">
                <a:srgbClr val="69AE23"/>
              </a:gs>
            </a:gsLst>
            <a:lin ang="16200000" scaled="1"/>
            <a:tileRect/>
          </a:gradFill>
          <a:ln w="28575" cap="flat" cmpd="sng" algn="ctr">
            <a:noFill/>
            <a:prstDash val="solid"/>
            <a:round/>
            <a:headEnd type="none" w="med" len="med"/>
            <a:tailEnd type="none" w="med" len="med"/>
          </a:ln>
          <a:effectLst/>
        </p:spPr>
        <p:txBody>
          <a:bodyPr wrap="none" anchor="ctr"/>
          <a:lstStyle/>
          <a:p>
            <a:pPr>
              <a:defRPr/>
            </a:pPr>
            <a:endParaRPr lang="it-IT"/>
          </a:p>
        </p:txBody>
      </p:sp>
      <p:sp>
        <p:nvSpPr>
          <p:cNvPr id="5125" name="Rectangle 5"/>
          <p:cNvSpPr>
            <a:spLocks noGrp="1" noChangeArrowheads="1"/>
          </p:cNvSpPr>
          <p:nvPr>
            <p:ph type="ctrTitle" sz="quarter"/>
          </p:nvPr>
        </p:nvSpPr>
        <p:spPr bwMode="auto">
          <a:xfrm>
            <a:off x="255032" y="641351"/>
            <a:ext cx="7379048" cy="215741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a:lnSpc>
                <a:spcPct val="100000"/>
              </a:lnSpc>
              <a:defRPr sz="3800" b="1">
                <a:solidFill>
                  <a:srgbClr val="69AE23"/>
                </a:solidFill>
              </a:defRPr>
            </a:lvl1pPr>
          </a:lstStyle>
          <a:p>
            <a:r>
              <a:rPr lang="en-US" dirty="0"/>
              <a:t>Click to edit Master title style</a:t>
            </a:r>
          </a:p>
        </p:txBody>
      </p:sp>
      <p:sp>
        <p:nvSpPr>
          <p:cNvPr id="5126" name="Rectangle 6"/>
          <p:cNvSpPr>
            <a:spLocks noGrp="1" noChangeArrowheads="1"/>
          </p:cNvSpPr>
          <p:nvPr>
            <p:ph type="subTitle" sz="quarter" idx="1"/>
          </p:nvPr>
        </p:nvSpPr>
        <p:spPr>
          <a:xfrm>
            <a:off x="271910" y="2890838"/>
            <a:ext cx="7362170" cy="1752600"/>
          </a:xfrm>
          <a:prstGeom prst="rect">
            <a:avLst/>
          </a:prstGeom>
          <a:ln/>
        </p:spPr>
        <p:txBody>
          <a:bodyPr lIns="91440" tIns="45720" rIns="91440" bIns="45720"/>
          <a:lstStyle>
            <a:lvl1pPr marL="0" indent="0" algn="l">
              <a:buFont typeface="Wingdings" pitchFamily="2" charset="2"/>
              <a:buNone/>
              <a:tabLst/>
              <a:defRPr sz="2400" b="0"/>
            </a:lvl1pPr>
          </a:lstStyle>
          <a:p>
            <a:r>
              <a:rPr lang="en-US" dirty="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Vertical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endParaRPr>
          </a:p>
        </p:txBody>
      </p:sp>
      <p:sp>
        <p:nvSpPr>
          <p:cNvPr id="6" name="Rectangle 5"/>
          <p:cNvSpPr/>
          <p:nvPr userDrawn="1"/>
        </p:nvSpPr>
        <p:spPr bwMode="auto">
          <a:xfrm>
            <a:off x="5760720" y="2804652"/>
            <a:ext cx="5040630" cy="3505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90080037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5"/>
            <a:ext cx="9181148"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853232" y="2906713"/>
            <a:ext cx="9181148"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1E7B390-8B16-4CE1-83AC-BA9057657E00}" type="slidenum">
              <a:rPr lang="en-US"/>
              <a:pPr>
                <a:defRPr/>
              </a:pPr>
              <a:t>‹#›</a:t>
            </a:fld>
            <a:endParaRPr lang="en-US"/>
          </a:p>
        </p:txBody>
      </p:sp>
    </p:spTree>
    <p:extLst>
      <p:ext uri="{BB962C8B-B14F-4D97-AF65-F5344CB8AC3E}">
        <p14:creationId xmlns:p14="http://schemas.microsoft.com/office/powerpoint/2010/main" val="1948943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8544621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229790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Content and Text">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Tree>
    <p:extLst>
      <p:ext uri="{BB962C8B-B14F-4D97-AF65-F5344CB8AC3E}">
        <p14:creationId xmlns:p14="http://schemas.microsoft.com/office/powerpoint/2010/main" val="240795900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4088" y="4012163"/>
            <a:ext cx="9568125" cy="1794912"/>
          </a:xfrm>
        </p:spPr>
        <p:txBody>
          <a:bodyPr anchor="ctr">
            <a:normAutofit/>
          </a:bodyPr>
          <a:lstStyle>
            <a:lvl1pPr algn="l">
              <a:defRPr sz="3544"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3" name="Subtitle 2"/>
          <p:cNvSpPr>
            <a:spLocks noGrp="1"/>
          </p:cNvSpPr>
          <p:nvPr>
            <p:ph type="subTitle" idx="1" hasCustomPrompt="1"/>
          </p:nvPr>
        </p:nvSpPr>
        <p:spPr>
          <a:xfrm>
            <a:off x="574088" y="3312000"/>
            <a:ext cx="9568125" cy="504000"/>
          </a:xfrm>
        </p:spPr>
        <p:txBody>
          <a:bodyPr>
            <a:normAutofit/>
          </a:bodyPr>
          <a:lstStyle>
            <a:lvl1pPr marL="0" indent="0" algn="l">
              <a:buNone/>
              <a:defRPr sz="2126"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05033" indent="0" algn="ctr">
              <a:buNone/>
              <a:defRPr sz="1772"/>
            </a:lvl2pPr>
            <a:lvl3pPr marL="810067" indent="0" algn="ctr">
              <a:buNone/>
              <a:defRPr sz="1595"/>
            </a:lvl3pPr>
            <a:lvl4pPr marL="1215100" indent="0" algn="ctr">
              <a:buNone/>
              <a:defRPr sz="1417"/>
            </a:lvl4pPr>
            <a:lvl5pPr marL="1620134" indent="0" algn="ctr">
              <a:buNone/>
              <a:defRPr sz="1417"/>
            </a:lvl5pPr>
            <a:lvl6pPr marL="2025167" indent="0" algn="ctr">
              <a:buNone/>
              <a:defRPr sz="1417"/>
            </a:lvl6pPr>
            <a:lvl7pPr marL="2430201" indent="0" algn="ctr">
              <a:buNone/>
              <a:defRPr sz="1417"/>
            </a:lvl7pPr>
            <a:lvl8pPr marL="2835234" indent="0" algn="ctr">
              <a:buNone/>
              <a:defRPr sz="1417"/>
            </a:lvl8pPr>
            <a:lvl9pPr marL="3240268" indent="0" algn="ctr">
              <a:buNone/>
              <a:defRPr sz="1417"/>
            </a:lvl9pPr>
          </a:lstStyle>
          <a:p>
            <a:r>
              <a:rPr lang="en-US" dirty="0" smtClean="0"/>
              <a:t>European Centre for Disease Prevention and Control </a:t>
            </a:r>
            <a:endParaRPr lang="en-GB" dirty="0"/>
          </a:p>
        </p:txBody>
      </p:sp>
    </p:spTree>
    <p:extLst>
      <p:ext uri="{BB962C8B-B14F-4D97-AF65-F5344CB8AC3E}">
        <p14:creationId xmlns:p14="http://schemas.microsoft.com/office/powerpoint/2010/main" val="2156064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5" y="223936"/>
            <a:ext cx="9173163" cy="951722"/>
          </a:xfrm>
        </p:spPr>
        <p:txBody>
          <a:bodyPr>
            <a:normAutofit/>
          </a:bodyPr>
          <a:lstStyle>
            <a:lvl1pPr>
              <a:defRPr sz="2835" b="1">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3" name="Content Placeholder 2"/>
          <p:cNvSpPr>
            <a:spLocks noGrp="1"/>
          </p:cNvSpPr>
          <p:nvPr>
            <p:ph idx="1" hasCustomPrompt="1"/>
          </p:nvPr>
        </p:nvSpPr>
        <p:spPr>
          <a:xfrm>
            <a:off x="382725"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dirty="0" smtClean="0"/>
              <a:t>Click to add text</a:t>
            </a:r>
          </a:p>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11"/>
          </p:nvPr>
        </p:nvSpPr>
        <p:spPr>
          <a:xfrm>
            <a:off x="382725" y="6475542"/>
            <a:ext cx="6851558" cy="365125"/>
          </a:xfrm>
        </p:spPr>
        <p:txBody>
          <a:bodyPr/>
          <a:lstStyle>
            <a:lvl1pPr algn="l">
              <a:defRPr sz="886">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3"/>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1151652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l">
              <a:defRPr sz="3544"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7" name="Slide Number Placeholder 5"/>
          <p:cNvSpPr>
            <a:spLocks noGrp="1"/>
          </p:cNvSpPr>
          <p:nvPr>
            <p:ph type="sldNum" sz="quarter" idx="12"/>
          </p:nvPr>
        </p:nvSpPr>
        <p:spPr>
          <a:xfrm>
            <a:off x="8010082" y="6475543"/>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362298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E8339A-AD4C-4299-B676-C4ADA05616EE}" type="datetime1">
              <a:rPr lang="en-GB" smtClean="0"/>
              <a:t>08/12/2020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9E29A8E-A0F1-419A-8E8B-A78BF9C70DE8}" type="slidenum">
              <a:rPr lang="en-GB" smtClean="0"/>
              <a:t>‹#›</a:t>
            </a:fld>
            <a:endParaRPr lang="en-GB"/>
          </a:p>
        </p:txBody>
      </p:sp>
    </p:spTree>
    <p:extLst>
      <p:ext uri="{BB962C8B-B14F-4D97-AF65-F5344CB8AC3E}">
        <p14:creationId xmlns:p14="http://schemas.microsoft.com/office/powerpoint/2010/main" val="29433631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1907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
        <p:nvSpPr>
          <p:cNvPr id="3" name="Content Placeholder 2"/>
          <p:cNvSpPr>
            <a:spLocks noGrp="1"/>
          </p:cNvSpPr>
          <p:nvPr>
            <p:ph idx="1"/>
          </p:nvPr>
        </p:nvSpPr>
        <p:spPr>
          <a:xfrm>
            <a:off x="330041" y="1295400"/>
            <a:ext cx="10113140" cy="4630738"/>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it-IT" dirty="0"/>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83449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1"/>
            <a:ext cx="9181148" cy="1362075"/>
          </a:xfrm>
          <a:prstGeom prst="rect">
            <a:avLst/>
          </a:prstGeo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853232" y="2906713"/>
            <a:ext cx="9181148"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0CAF9117-0C3D-4C9E-973F-E5A155CD1B34}" type="slidenum">
              <a:rPr lang="en-GB"/>
              <a:pPr>
                <a:defRPr/>
              </a:pPr>
              <a:t>‹#›</a:t>
            </a:fld>
            <a:endParaRPr lang="en-GB"/>
          </a:p>
        </p:txBody>
      </p:sp>
    </p:spTree>
    <p:extLst>
      <p:ext uri="{BB962C8B-B14F-4D97-AF65-F5344CB8AC3E}">
        <p14:creationId xmlns:p14="http://schemas.microsoft.com/office/powerpoint/2010/main" val="277049184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48" y="142875"/>
            <a:ext cx="9526191" cy="719138"/>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82548" y="1079501"/>
            <a:ext cx="4928116" cy="5013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90686" y="1079501"/>
            <a:ext cx="4928116" cy="5013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2F11976-F7D4-405D-A01F-78D826E44D86}" type="slidenum">
              <a:rPr lang="en-GB"/>
              <a:pPr>
                <a:defRPr/>
              </a:pPr>
              <a:t>‹#›</a:t>
            </a:fld>
            <a:endParaRPr lang="en-GB"/>
          </a:p>
        </p:txBody>
      </p:sp>
    </p:spTree>
    <p:extLst>
      <p:ext uri="{BB962C8B-B14F-4D97-AF65-F5344CB8AC3E}">
        <p14:creationId xmlns:p14="http://schemas.microsoft.com/office/powerpoint/2010/main" val="4159921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4638"/>
            <a:ext cx="9721215" cy="1143000"/>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540068" y="1535113"/>
            <a:ext cx="477247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0068" y="2174875"/>
            <a:ext cx="477247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86936" y="1535113"/>
            <a:ext cx="477434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86936" y="2174875"/>
            <a:ext cx="477434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A4B5BB4F-15D7-4E7A-AEAB-1BA312011D52}" type="slidenum">
              <a:rPr lang="en-GB"/>
              <a:pPr>
                <a:defRPr/>
              </a:pPr>
              <a:t>‹#›</a:t>
            </a:fld>
            <a:endParaRPr lang="en-GB"/>
          </a:p>
        </p:txBody>
      </p:sp>
    </p:spTree>
    <p:extLst>
      <p:ext uri="{BB962C8B-B14F-4D97-AF65-F5344CB8AC3E}">
        <p14:creationId xmlns:p14="http://schemas.microsoft.com/office/powerpoint/2010/main" val="1617749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2548" y="142875"/>
            <a:ext cx="9526191" cy="719138"/>
          </a:xfrm>
          <a:prstGeom prst="rect">
            <a:avLst/>
          </a:prstGeom>
        </p:spPr>
        <p:txBody>
          <a:bodyPr/>
          <a:lstStyle/>
          <a:p>
            <a:r>
              <a:rPr lang="en-US"/>
              <a:t>Click to edit Master title style</a:t>
            </a:r>
            <a:endParaRPr lang="en-GB"/>
          </a:p>
        </p:txBody>
      </p:sp>
      <p:sp>
        <p:nvSpPr>
          <p:cNvPr id="3"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9A6434D8-5FDF-4A7F-8F6E-0A16C6083F77}" type="slidenum">
              <a:rPr lang="en-GB"/>
              <a:pPr>
                <a:defRPr/>
              </a:pPr>
              <a:t>‹#›</a:t>
            </a:fld>
            <a:endParaRPr lang="en-GB"/>
          </a:p>
        </p:txBody>
      </p:sp>
    </p:spTree>
    <p:extLst>
      <p:ext uri="{BB962C8B-B14F-4D97-AF65-F5344CB8AC3E}">
        <p14:creationId xmlns:p14="http://schemas.microsoft.com/office/powerpoint/2010/main" val="278655605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371873549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3050"/>
            <a:ext cx="3553570" cy="1162050"/>
          </a:xfrm>
          <a:prstGeom prst="rect">
            <a:avLst/>
          </a:prstGeo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223028" y="273051"/>
            <a:ext cx="6038255"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40068" y="1435101"/>
            <a:ext cx="3553570"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EF3267E1-1C2B-49D5-8DAF-254668939733}" type="slidenum">
              <a:rPr lang="en-GB"/>
              <a:pPr>
                <a:defRPr/>
              </a:pPr>
              <a:t>‹#›</a:t>
            </a:fld>
            <a:endParaRPr lang="en-GB"/>
          </a:p>
        </p:txBody>
      </p:sp>
    </p:spTree>
    <p:extLst>
      <p:ext uri="{BB962C8B-B14F-4D97-AF65-F5344CB8AC3E}">
        <p14:creationId xmlns:p14="http://schemas.microsoft.com/office/powerpoint/2010/main" val="3704005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0"/>
            <a:ext cx="6480810" cy="566738"/>
          </a:xfrm>
          <a:prstGeom prst="rect">
            <a:avLst/>
          </a:prstGeo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117140" y="612775"/>
            <a:ext cx="64808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117140" y="5367338"/>
            <a:ext cx="64808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1B29F69E-3E05-4127-AE77-C62DDD51015F}" type="slidenum">
              <a:rPr lang="en-GB"/>
              <a:pPr>
                <a:defRPr/>
              </a:pPr>
              <a:t>‹#›</a:t>
            </a:fld>
            <a:endParaRPr lang="en-GB"/>
          </a:p>
        </p:txBody>
      </p:sp>
    </p:spTree>
    <p:extLst>
      <p:ext uri="{BB962C8B-B14F-4D97-AF65-F5344CB8AC3E}">
        <p14:creationId xmlns:p14="http://schemas.microsoft.com/office/powerpoint/2010/main" val="40060195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35974590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endParaRPr>
          </a:p>
        </p:txBody>
      </p:sp>
      <p:sp>
        <p:nvSpPr>
          <p:cNvPr id="6" name="Rectangle 5"/>
          <p:cNvSpPr/>
          <p:nvPr userDrawn="1"/>
        </p:nvSpPr>
        <p:spPr bwMode="auto">
          <a:xfrm>
            <a:off x="5760720" y="2804652"/>
            <a:ext cx="5040630" cy="3505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8850318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6" y="223936"/>
            <a:ext cx="9173163" cy="951722"/>
          </a:xfrm>
        </p:spPr>
        <p:txBody>
          <a:bodyPr>
            <a:normAutofit/>
          </a:bodyPr>
          <a:lstStyle>
            <a:lvl1pPr>
              <a:defRPr sz="2400" b="1">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3" name="Content Placeholder 2"/>
          <p:cNvSpPr>
            <a:spLocks noGrp="1"/>
          </p:cNvSpPr>
          <p:nvPr>
            <p:ph idx="1" hasCustomPrompt="1"/>
          </p:nvPr>
        </p:nvSpPr>
        <p:spPr>
          <a:xfrm>
            <a:off x="382725"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dirty="0" smtClean="0"/>
              <a:t>Click to add text</a:t>
            </a:r>
          </a:p>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11"/>
          </p:nvPr>
        </p:nvSpPr>
        <p:spPr>
          <a:xfrm>
            <a:off x="382726" y="6475543"/>
            <a:ext cx="6851558" cy="365125"/>
          </a:xfrm>
        </p:spPr>
        <p:txBody>
          <a:bodyPr/>
          <a:lstStyle>
            <a:lvl1pPr algn="l">
              <a:defRPr sz="75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4"/>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
        <p:nvSpPr>
          <p:cNvPr id="7" name="Title 1"/>
          <p:cNvSpPr txBox="1">
            <a:spLocks/>
          </p:cNvSpPr>
          <p:nvPr userDrawn="1"/>
        </p:nvSpPr>
        <p:spPr bwMode="auto">
          <a:xfrm>
            <a:off x="290663" y="6564316"/>
            <a:ext cx="9989373" cy="293687"/>
          </a:xfrm>
          <a:prstGeom prst="rect">
            <a:avLst/>
          </a:prstGeom>
          <a:noFill/>
          <a:ln w="9525">
            <a:noFill/>
            <a:miter lim="800000"/>
            <a:headEnd/>
            <a:tailEnd/>
          </a:ln>
        </p:spPr>
        <p:txBody>
          <a:bodyPr lIns="0" tIns="0" rIns="0" bIns="0"/>
          <a:lstStyle/>
          <a:p>
            <a:pPr algn="ctr" eaLnBrk="0" hangingPunct="0">
              <a:lnSpc>
                <a:spcPct val="90000"/>
              </a:lnSpc>
              <a:defRPr/>
            </a:pPr>
            <a:endParaRPr lang="en-GB" sz="1050" b="1" kern="0" dirty="0">
              <a:solidFill>
                <a:schemeClr val="bg1"/>
              </a:solidFill>
              <a:latin typeface="+mj-lt"/>
              <a:ea typeface="+mj-ea"/>
              <a:cs typeface="+mj-cs"/>
            </a:endParaRPr>
          </a:p>
        </p:txBody>
      </p:sp>
    </p:spTree>
    <p:extLst>
      <p:ext uri="{BB962C8B-B14F-4D97-AF65-F5344CB8AC3E}">
        <p14:creationId xmlns:p14="http://schemas.microsoft.com/office/powerpoint/2010/main" val="31286335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l">
              <a:defRPr sz="3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7" name="Slide Number Placeholder 5"/>
          <p:cNvSpPr>
            <a:spLocks noGrp="1"/>
          </p:cNvSpPr>
          <p:nvPr>
            <p:ph type="sldNum" sz="quarter" idx="12"/>
          </p:nvPr>
        </p:nvSpPr>
        <p:spPr>
          <a:xfrm>
            <a:off x="8010082" y="6475544"/>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2035449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2725" y="4320016"/>
            <a:ext cx="9721215" cy="1941811"/>
          </a:xfrm>
          <a:prstGeom prst="rect">
            <a:avLst/>
          </a:prstGeom>
        </p:spPr>
        <p:txBody>
          <a:bodyPr/>
          <a:lstStyle/>
          <a:p>
            <a:r>
              <a:rPr lang="en-US" smtClean="0"/>
              <a:t>Click to edit Master title style</a:t>
            </a:r>
            <a:endParaRPr lang="en-GB" dirty="0"/>
          </a:p>
        </p:txBody>
      </p:sp>
      <p:sp>
        <p:nvSpPr>
          <p:cNvPr id="3" name="Slide Number Placeholder 1"/>
          <p:cNvSpPr>
            <a:spLocks noGrp="1"/>
          </p:cNvSpPr>
          <p:nvPr>
            <p:ph type="sldNum" sz="quarter" idx="4"/>
          </p:nvPr>
        </p:nvSpPr>
        <p:spPr>
          <a:xfrm>
            <a:off x="8351759" y="6492877"/>
            <a:ext cx="2430304" cy="365125"/>
          </a:xfrm>
          <a:prstGeom prst="rect">
            <a:avLst/>
          </a:prstGeom>
        </p:spPr>
        <p:txBody>
          <a:bodyPr vert="horz" lIns="91440" tIns="45720" rIns="91440" bIns="45720" rtlCol="0" anchor="ctr"/>
          <a:lstStyle>
            <a:lvl1pPr algn="r">
              <a:defRPr sz="1350">
                <a:solidFill>
                  <a:schemeClr val="bg1"/>
                </a:solidFill>
                <a:latin typeface="Calibri" panose="020F0502020204030204" pitchFamily="34" charset="0"/>
                <a:cs typeface="Calibri" panose="020F0502020204030204" pitchFamily="34" charset="0"/>
              </a:defRPr>
            </a:lvl1pPr>
          </a:lstStyle>
          <a:p>
            <a:fld id="{1BADC369-0B83-4D7D-B9EE-83CF3E00D2B6}" type="slidenum">
              <a:rPr lang="en-GB" smtClean="0"/>
              <a:pPr/>
              <a:t>‹#›</a:t>
            </a:fld>
            <a:endParaRPr lang="en-GB" dirty="0"/>
          </a:p>
        </p:txBody>
      </p:sp>
    </p:spTree>
    <p:extLst>
      <p:ext uri="{BB962C8B-B14F-4D97-AF65-F5344CB8AC3E}">
        <p14:creationId xmlns:p14="http://schemas.microsoft.com/office/powerpoint/2010/main" val="3825674586"/>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7" y="223936"/>
            <a:ext cx="8708410" cy="951722"/>
          </a:xfrm>
        </p:spPr>
        <p:txBody>
          <a:bodyPr>
            <a:normAutofit/>
          </a:bodyPr>
          <a:lstStyle>
            <a:lvl1pPr>
              <a:defRPr sz="3200" b="1">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3" name="Content Placeholder 2"/>
          <p:cNvSpPr>
            <a:spLocks noGrp="1"/>
          </p:cNvSpPr>
          <p:nvPr>
            <p:ph idx="1" hasCustomPrompt="1"/>
          </p:nvPr>
        </p:nvSpPr>
        <p:spPr>
          <a:xfrm>
            <a:off x="382726"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dirty="0" smtClean="0"/>
              <a:t>Click to add text</a:t>
            </a:r>
          </a:p>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11"/>
          </p:nvPr>
        </p:nvSpPr>
        <p:spPr>
          <a:xfrm>
            <a:off x="382727" y="6475545"/>
            <a:ext cx="6851558" cy="365125"/>
          </a:xfrm>
        </p:spPr>
        <p:txBody>
          <a:bodyPr/>
          <a:lstStyle>
            <a:lvl1pPr algn="l">
              <a:defRPr sz="100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6"/>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960330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3424515149"/>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resentation_Template_Title_new"/>
          <p:cNvPicPr>
            <a:picLocks noChangeAspect="1" noChangeArrowheads="1"/>
          </p:cNvPicPr>
          <p:nvPr/>
        </p:nvPicPr>
        <p:blipFill>
          <a:blip r:embed="rId2" cstate="print"/>
          <a:srcRect/>
          <a:stretch>
            <a:fillRect/>
          </a:stretch>
        </p:blipFill>
        <p:spPr bwMode="auto">
          <a:xfrm>
            <a:off x="0" y="14288"/>
            <a:ext cx="10801350" cy="6858000"/>
          </a:xfrm>
          <a:prstGeom prst="rect">
            <a:avLst/>
          </a:prstGeom>
          <a:noFill/>
          <a:ln w="9525">
            <a:noFill/>
            <a:miter lim="800000"/>
            <a:headEnd/>
            <a:tailEnd/>
          </a:ln>
        </p:spPr>
      </p:pic>
      <p:pic>
        <p:nvPicPr>
          <p:cNvPr id="5" name="Picture 12"/>
          <p:cNvPicPr>
            <a:picLocks noChangeArrowheads="1"/>
          </p:cNvPicPr>
          <p:nvPr/>
        </p:nvPicPr>
        <p:blipFill>
          <a:blip r:embed="rId3" cstate="print">
            <a:clrChange>
              <a:clrFrom>
                <a:srgbClr val="FFFFFF"/>
              </a:clrFrom>
              <a:clrTo>
                <a:srgbClr val="FFFFFF">
                  <a:alpha val="0"/>
                </a:srgbClr>
              </a:clrTo>
            </a:clrChange>
            <a:lum bright="-6000"/>
          </a:blip>
          <a:srcRect/>
          <a:stretch>
            <a:fillRect/>
          </a:stretch>
        </p:blipFill>
        <p:spPr bwMode="auto">
          <a:xfrm>
            <a:off x="8768599" y="504825"/>
            <a:ext cx="1492687" cy="1136650"/>
          </a:xfrm>
          <a:prstGeom prst="rect">
            <a:avLst/>
          </a:prstGeom>
          <a:noFill/>
          <a:ln w="9525">
            <a:noFill/>
            <a:miter lim="800000"/>
            <a:headEnd/>
            <a:tailEnd/>
          </a:ln>
        </p:spPr>
      </p:pic>
      <p:sp>
        <p:nvSpPr>
          <p:cNvPr id="181250" name="Rectangle 2"/>
          <p:cNvSpPr>
            <a:spLocks noGrp="1" noChangeArrowheads="1"/>
          </p:cNvSpPr>
          <p:nvPr>
            <p:ph type="ctrTitle"/>
          </p:nvPr>
        </p:nvSpPr>
        <p:spPr>
          <a:xfrm>
            <a:off x="382549" y="3598863"/>
            <a:ext cx="9989374" cy="514350"/>
          </a:xfrm>
        </p:spPr>
        <p:txBody>
          <a:bodyPr/>
          <a:lstStyle>
            <a:lvl1pPr>
              <a:defRPr sz="4500" b="0">
                <a:solidFill>
                  <a:schemeClr val="bg1"/>
                </a:solidFill>
              </a:defRPr>
            </a:lvl1pPr>
          </a:lstStyle>
          <a:p>
            <a:r>
              <a:rPr lang="en-US" smtClean="0"/>
              <a:t>Click to edit Master title style</a:t>
            </a:r>
            <a:endParaRPr lang="en-GB"/>
          </a:p>
        </p:txBody>
      </p:sp>
      <p:sp>
        <p:nvSpPr>
          <p:cNvPr id="181251" name="Rectangle 3"/>
          <p:cNvSpPr>
            <a:spLocks noGrp="1" noChangeArrowheads="1"/>
          </p:cNvSpPr>
          <p:nvPr>
            <p:ph type="subTitle" idx="1"/>
          </p:nvPr>
        </p:nvSpPr>
        <p:spPr>
          <a:xfrm>
            <a:off x="382549" y="4318004"/>
            <a:ext cx="9989374" cy="1006475"/>
          </a:xfrm>
        </p:spPr>
        <p:txBody>
          <a:bodyPr/>
          <a:lstStyle>
            <a:lvl1pPr marL="0" indent="0">
              <a:defRPr sz="5600" b="1">
                <a:solidFill>
                  <a:schemeClr val="bg1"/>
                </a:solidFill>
              </a:defRPr>
            </a:lvl1pPr>
          </a:lstStyle>
          <a:p>
            <a:r>
              <a:rPr lang="en-US" smtClean="0"/>
              <a:t>Click to edit Master subtitle style</a:t>
            </a:r>
            <a:endParaRPr lang="en-GB"/>
          </a:p>
        </p:txBody>
      </p:sp>
    </p:spTree>
    <p:extLst>
      <p:ext uri="{BB962C8B-B14F-4D97-AF65-F5344CB8AC3E}">
        <p14:creationId xmlns:p14="http://schemas.microsoft.com/office/powerpoint/2010/main" val="15477030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9221357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fld id="{D5685D6E-437C-41ED-8F33-19D8F180FF25}" type="slidenum">
              <a:rPr lang="en-GB" smtClean="0"/>
              <a:t>‹#›</a:t>
            </a:fld>
            <a:endParaRPr lang="en-GB"/>
          </a:p>
        </p:txBody>
      </p:sp>
    </p:spTree>
    <p:extLst>
      <p:ext uri="{BB962C8B-B14F-4D97-AF65-F5344CB8AC3E}">
        <p14:creationId xmlns:p14="http://schemas.microsoft.com/office/powerpoint/2010/main" val="41626775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2"/>
            <a:ext cx="9181148" cy="1362075"/>
          </a:xfrm>
        </p:spPr>
        <p:txBody>
          <a:bodyPr/>
          <a:lstStyle>
            <a:lvl1pPr algn="l">
              <a:defRPr sz="5600" b="1" cap="all"/>
            </a:lvl1pPr>
          </a:lstStyle>
          <a:p>
            <a:r>
              <a:rPr lang="en-US" smtClean="0"/>
              <a:t>Click to edit Master title style</a:t>
            </a:r>
            <a:endParaRPr lang="en-GB"/>
          </a:p>
        </p:txBody>
      </p:sp>
      <p:sp>
        <p:nvSpPr>
          <p:cNvPr id="3" name="Text Placeholder 2"/>
          <p:cNvSpPr>
            <a:spLocks noGrp="1"/>
          </p:cNvSpPr>
          <p:nvPr>
            <p:ph type="body" idx="1"/>
          </p:nvPr>
        </p:nvSpPr>
        <p:spPr>
          <a:xfrm>
            <a:off x="853232" y="2906717"/>
            <a:ext cx="9181148" cy="1500187"/>
          </a:xfrm>
        </p:spPr>
        <p:txBody>
          <a:bodyPr anchor="b"/>
          <a:lstStyle>
            <a:lvl1pPr marL="0" indent="0">
              <a:buNone/>
              <a:defRPr sz="2800"/>
            </a:lvl1pPr>
            <a:lvl2pPr marL="640080" indent="0">
              <a:buNone/>
              <a:defRPr sz="2500"/>
            </a:lvl2pPr>
            <a:lvl3pPr marL="1280160" indent="0">
              <a:buNone/>
              <a:defRPr sz="2200"/>
            </a:lvl3pPr>
            <a:lvl4pPr marL="1920240" indent="0">
              <a:buNone/>
              <a:defRPr sz="2000"/>
            </a:lvl4pPr>
            <a:lvl5pPr marL="2560320" indent="0">
              <a:buNone/>
              <a:defRPr sz="2000"/>
            </a:lvl5pPr>
            <a:lvl6pPr marL="3200400" indent="0">
              <a:buNone/>
              <a:defRPr sz="2000"/>
            </a:lvl6pPr>
            <a:lvl7pPr marL="3840480" indent="0">
              <a:buNone/>
              <a:defRPr sz="2000"/>
            </a:lvl7pPr>
            <a:lvl8pPr marL="4480560" indent="0">
              <a:buNone/>
              <a:defRPr sz="2000"/>
            </a:lvl8pPr>
            <a:lvl9pPr marL="5120640" indent="0">
              <a:buNone/>
              <a:defRPr sz="2000"/>
            </a:lvl9pPr>
          </a:lstStyle>
          <a:p>
            <a:pPr lvl="0"/>
            <a:r>
              <a:rPr lang="en-US" smtClean="0"/>
              <a:t>Click to edit Master text styles</a:t>
            </a:r>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8035592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82550" y="1079501"/>
            <a:ext cx="4944995" cy="516255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07568" y="1079501"/>
            <a:ext cx="4946869" cy="516255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21241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
        <p:nvSpPr>
          <p:cNvPr id="3" name="Segnaposto data 2"/>
          <p:cNvSpPr>
            <a:spLocks noGrp="1"/>
          </p:cNvSpPr>
          <p:nvPr>
            <p:ph type="dt" sz="half" idx="10"/>
          </p:nvPr>
        </p:nvSpPr>
        <p:spPr>
          <a:xfrm>
            <a:off x="539750" y="6356350"/>
            <a:ext cx="2520950" cy="365125"/>
          </a:xfrm>
          <a:prstGeom prst="rect">
            <a:avLst/>
          </a:prstGeom>
        </p:spPr>
        <p:txBody>
          <a:bodyPr/>
          <a:lstStyle>
            <a:lvl1pPr>
              <a:defRPr/>
            </a:lvl1pPr>
          </a:lstStyle>
          <a:p>
            <a:pPr>
              <a:defRPr/>
            </a:pPr>
            <a:endParaRPr lang="it-IT"/>
          </a:p>
        </p:txBody>
      </p:sp>
      <p:sp>
        <p:nvSpPr>
          <p:cNvPr id="4" name="Segnaposto piè di pagina 3"/>
          <p:cNvSpPr>
            <a:spLocks noGrp="1"/>
          </p:cNvSpPr>
          <p:nvPr>
            <p:ph type="ftr" sz="quarter" idx="11"/>
          </p:nvPr>
        </p:nvSpPr>
        <p:spPr>
          <a:xfrm>
            <a:off x="3690938" y="6356350"/>
            <a:ext cx="3419475" cy="365125"/>
          </a:xfrm>
          <a:prstGeom prst="rect">
            <a:avLst/>
          </a:prstGeom>
        </p:spPr>
        <p:txBody>
          <a:bodyPr/>
          <a:lstStyle>
            <a:lvl1pPr>
              <a:defRPr/>
            </a:lvl1pPr>
          </a:lstStyle>
          <a:p>
            <a:pPr>
              <a:defRPr/>
            </a:pPr>
            <a:endParaRPr lang="it-IT"/>
          </a:p>
        </p:txBody>
      </p:sp>
      <p:sp>
        <p:nvSpPr>
          <p:cNvPr id="5" name="Segnaposto numero diapositiva 4"/>
          <p:cNvSpPr>
            <a:spLocks noGrp="1"/>
          </p:cNvSpPr>
          <p:nvPr>
            <p:ph type="sldNum" sz="quarter" idx="12"/>
          </p:nvPr>
        </p:nvSpPr>
        <p:spPr>
          <a:xfrm>
            <a:off x="7740650" y="6356350"/>
            <a:ext cx="2520950" cy="365125"/>
          </a:xfrm>
          <a:prstGeom prst="rect">
            <a:avLst/>
          </a:prstGeom>
        </p:spPr>
        <p:txBody>
          <a:bodyPr/>
          <a:lstStyle>
            <a:lvl1pPr>
              <a:defRPr/>
            </a:lvl1pPr>
          </a:lstStyle>
          <a:p>
            <a:pPr>
              <a:defRPr/>
            </a:pPr>
            <a:fld id="{91C0B14F-DCF9-47AF-A7C1-9E6814DB6D6F}" type="slidenum">
              <a:rPr lang="it-IT"/>
              <a:pPr>
                <a:defRPr/>
              </a:pPr>
              <a:t>‹#›</a:t>
            </a:fld>
            <a:endParaRPr lang="it-IT"/>
          </a:p>
        </p:txBody>
      </p:sp>
    </p:spTree>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4638"/>
            <a:ext cx="9721215"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40070" y="1535115"/>
            <a:ext cx="4772472" cy="63976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540070" y="2174876"/>
            <a:ext cx="4772472" cy="395128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486941" y="1535115"/>
            <a:ext cx="4774346" cy="63976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5486941" y="2174876"/>
            <a:ext cx="4774346" cy="395128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7813746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7624046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987098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70" y="273050"/>
            <a:ext cx="3553570" cy="1162050"/>
          </a:xfrm>
        </p:spPr>
        <p:txBody>
          <a:bodyPr anchor="b"/>
          <a:lstStyle>
            <a:lvl1pPr algn="l">
              <a:defRPr sz="2800" b="1"/>
            </a:lvl1pPr>
          </a:lstStyle>
          <a:p>
            <a:r>
              <a:rPr lang="en-US" smtClean="0"/>
              <a:t>Click to edit Master title style</a:t>
            </a:r>
            <a:endParaRPr lang="en-GB"/>
          </a:p>
        </p:txBody>
      </p:sp>
      <p:sp>
        <p:nvSpPr>
          <p:cNvPr id="3" name="Content Placeholder 2"/>
          <p:cNvSpPr>
            <a:spLocks noGrp="1"/>
          </p:cNvSpPr>
          <p:nvPr>
            <p:ph idx="1"/>
          </p:nvPr>
        </p:nvSpPr>
        <p:spPr>
          <a:xfrm>
            <a:off x="4223029" y="273054"/>
            <a:ext cx="6038256" cy="5853113"/>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540070" y="1435102"/>
            <a:ext cx="3553570" cy="4691063"/>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25321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2"/>
            <a:ext cx="6480810" cy="566738"/>
          </a:xfrm>
        </p:spPr>
        <p:txBody>
          <a:bodyPr anchor="b"/>
          <a:lstStyle>
            <a:lvl1pPr algn="l">
              <a:defRPr sz="2800" b="1"/>
            </a:lvl1pPr>
          </a:lstStyle>
          <a:p>
            <a:r>
              <a:rPr lang="en-US" smtClean="0"/>
              <a:t>Click to edit Master title style</a:t>
            </a:r>
            <a:endParaRPr lang="en-GB"/>
          </a:p>
        </p:txBody>
      </p:sp>
      <p:sp>
        <p:nvSpPr>
          <p:cNvPr id="3" name="Picture Placeholder 2"/>
          <p:cNvSpPr>
            <a:spLocks noGrp="1"/>
          </p:cNvSpPr>
          <p:nvPr>
            <p:ph type="pic" idx="1"/>
          </p:nvPr>
        </p:nvSpPr>
        <p:spPr>
          <a:xfrm>
            <a:off x="2117140" y="612775"/>
            <a:ext cx="6480810" cy="411480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pPr lvl="0"/>
            <a:r>
              <a:rPr lang="en-US" noProof="0" smtClean="0"/>
              <a:t>Click icon to add picture</a:t>
            </a:r>
            <a:endParaRPr lang="en-GB" noProof="0" dirty="0" smtClean="0"/>
          </a:p>
        </p:txBody>
      </p:sp>
      <p:sp>
        <p:nvSpPr>
          <p:cNvPr id="4" name="Text Placeholder 3"/>
          <p:cNvSpPr>
            <a:spLocks noGrp="1"/>
          </p:cNvSpPr>
          <p:nvPr>
            <p:ph type="body" sz="half" idx="2"/>
          </p:nvPr>
        </p:nvSpPr>
        <p:spPr>
          <a:xfrm>
            <a:off x="2117140" y="5367340"/>
            <a:ext cx="6480810" cy="804862"/>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15079544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732662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37872" y="142879"/>
            <a:ext cx="2516565" cy="60991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82551" y="142879"/>
            <a:ext cx="7375298" cy="6099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40506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4088" y="4012163"/>
            <a:ext cx="9568125" cy="1794912"/>
          </a:xfrm>
        </p:spPr>
        <p:txBody>
          <a:bodyPr anchor="ctr">
            <a:normAutofit/>
          </a:bodyPr>
          <a:lstStyle>
            <a:lvl1pPr algn="l">
              <a:defRPr sz="4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3" name="Subtitle 2"/>
          <p:cNvSpPr>
            <a:spLocks noGrp="1"/>
          </p:cNvSpPr>
          <p:nvPr>
            <p:ph type="subTitle" idx="1" hasCustomPrompt="1"/>
          </p:nvPr>
        </p:nvSpPr>
        <p:spPr>
          <a:xfrm>
            <a:off x="574088" y="3312000"/>
            <a:ext cx="9568125" cy="504000"/>
          </a:xfrm>
        </p:spPr>
        <p:txBody>
          <a:bodyPr>
            <a:normAutofit/>
          </a:bodyPr>
          <a:lstStyle>
            <a:lvl1pPr marL="0" indent="0" algn="l">
              <a:buNone/>
              <a:defRPr sz="2400"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smtClean="0"/>
              <a:t>European Centre for Disease Prevention and Control </a:t>
            </a:r>
            <a:endParaRPr lang="en-GB" dirty="0"/>
          </a:p>
        </p:txBody>
      </p:sp>
    </p:spTree>
    <p:extLst>
      <p:ext uri="{BB962C8B-B14F-4D97-AF65-F5344CB8AC3E}">
        <p14:creationId xmlns:p14="http://schemas.microsoft.com/office/powerpoint/2010/main" val="273549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9" y="223936"/>
            <a:ext cx="8708410" cy="951722"/>
          </a:xfrm>
        </p:spPr>
        <p:txBody>
          <a:bodyPr>
            <a:normAutofit/>
          </a:bodyPr>
          <a:lstStyle>
            <a:lvl1pPr>
              <a:defRPr sz="2800" b="1">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3" name="Content Placeholder 2"/>
          <p:cNvSpPr>
            <a:spLocks noGrp="1"/>
          </p:cNvSpPr>
          <p:nvPr>
            <p:ph idx="1" hasCustomPrompt="1"/>
          </p:nvPr>
        </p:nvSpPr>
        <p:spPr>
          <a:xfrm>
            <a:off x="382726"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dirty="0" smtClean="0"/>
              <a:t>Click to add text</a:t>
            </a:r>
          </a:p>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Footer Placeholder 4"/>
          <p:cNvSpPr>
            <a:spLocks noGrp="1"/>
          </p:cNvSpPr>
          <p:nvPr>
            <p:ph type="ftr" sz="quarter" idx="11"/>
          </p:nvPr>
        </p:nvSpPr>
        <p:spPr>
          <a:xfrm>
            <a:off x="382729" y="6475549"/>
            <a:ext cx="6851558" cy="365125"/>
          </a:xfrm>
        </p:spPr>
        <p:txBody>
          <a:bodyPr/>
          <a:lstStyle>
            <a:lvl1pPr algn="l">
              <a:defRPr sz="100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50"/>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735138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553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l">
              <a:defRPr sz="4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GB" dirty="0"/>
          </a:p>
        </p:txBody>
      </p:sp>
      <p:sp>
        <p:nvSpPr>
          <p:cNvPr id="7" name="Slide Number Placeholder 5"/>
          <p:cNvSpPr>
            <a:spLocks noGrp="1"/>
          </p:cNvSpPr>
          <p:nvPr>
            <p:ph type="sldNum" sz="quarter" idx="12"/>
          </p:nvPr>
        </p:nvSpPr>
        <p:spPr>
          <a:xfrm>
            <a:off x="8010082" y="6475550"/>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2809561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2" y="6507168"/>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22345623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8.jpe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7.jpe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6.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8.jpe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03" name="Rectangle 7">
            <a:hlinkClick r:id="" action="ppaction://hlinkshowjump?jump=endshow"/>
          </p:cNvPr>
          <p:cNvSpPr>
            <a:spLocks noChangeArrowheads="1"/>
          </p:cNvSpPr>
          <p:nvPr/>
        </p:nvSpPr>
        <p:spPr bwMode="auto">
          <a:xfrm>
            <a:off x="10391775" y="53975"/>
            <a:ext cx="377825" cy="323850"/>
          </a:xfrm>
          <a:prstGeom prst="rect">
            <a:avLst/>
          </a:prstGeom>
          <a:noFill/>
          <a:ln w="9525">
            <a:noFill/>
            <a:miter lim="800000"/>
            <a:headEnd/>
            <a:tailEnd/>
          </a:ln>
          <a:effectLst/>
        </p:spPr>
        <p:txBody>
          <a:bodyPr wrap="none" anchor="ctr"/>
          <a:lstStyle/>
          <a:p>
            <a:pPr>
              <a:defRPr/>
            </a:pPr>
            <a:endParaRPr lang="it-IT"/>
          </a:p>
        </p:txBody>
      </p:sp>
    </p:spTree>
  </p:cSld>
  <p:clrMap bg1="lt1" tx1="dk1" bg2="lt2" tx2="dk2" accent1="accent1" accent2="accent2" accent3="accent3" accent4="accent4" accent5="accent5" accent6="accent6" hlink="hlink" folHlink="folHlink"/>
  <p:sldLayoutIdLst>
    <p:sldLayoutId id="2147484196" r:id="rId1"/>
    <p:sldLayoutId id="2147484197" r:id="rId2"/>
    <p:sldLayoutId id="2147484207" r:id="rId3"/>
    <p:sldLayoutId id="2147484208" r:id="rId4"/>
  </p:sldLayoutIdLst>
  <p:transition>
    <p:wipe dir="r"/>
  </p:transition>
  <p:timing>
    <p:tnLst>
      <p:par>
        <p:cTn id="1" dur="indefinite" restart="never" nodeType="tmRoot"/>
      </p:par>
    </p:tnLst>
  </p:timing>
  <p:hf hdr="0" ftr="0" dt="0"/>
  <p:txStyles>
    <p:titleStyle>
      <a:lvl1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j-lt"/>
          <a:ea typeface="+mj-ea"/>
          <a:cs typeface="+mj-cs"/>
        </a:defRPr>
      </a:lvl1pPr>
      <a:lvl2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2pPr>
      <a:lvl3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3pPr>
      <a:lvl4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4pPr>
      <a:lvl5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5pPr>
      <a:lvl6pPr marL="4572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6pPr>
      <a:lvl7pPr marL="9144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7pPr>
      <a:lvl8pPr marL="13716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8pPr>
      <a:lvl9pPr marL="18288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9pPr>
    </p:titleStyle>
    <p:bodyStyle>
      <a:lvl1pPr marL="287338" indent="-287338"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2000">
          <a:solidFill>
            <a:srgbClr val="000000"/>
          </a:solidFill>
          <a:latin typeface="+mn-lt"/>
          <a:ea typeface="+mn-ea"/>
          <a:cs typeface="+mn-cs"/>
        </a:defRPr>
      </a:lvl1pPr>
      <a:lvl2pPr marL="639763" indent="-225425"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2pPr>
      <a:lvl3pPr marL="968375" indent="-214313"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3pPr>
      <a:lvl4pPr marL="1193800" indent="-111125"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4pPr>
      <a:lvl5pPr marL="1374775" indent="166688" algn="l" defTabSz="820738" rtl="0" eaLnBrk="0" fontAlgn="base" hangingPunct="0">
        <a:spcBef>
          <a:spcPct val="20000"/>
        </a:spcBef>
        <a:spcAft>
          <a:spcPct val="0"/>
        </a:spcAft>
        <a:buClr>
          <a:schemeClr val="tx1"/>
        </a:buClr>
        <a:buChar char="&gt;"/>
        <a:defRPr sz="1700">
          <a:solidFill>
            <a:schemeClr val="tx1"/>
          </a:solidFill>
          <a:latin typeface="AdobeCorpID MyriadRg" pitchFamily="34" charset="0"/>
        </a:defRPr>
      </a:lvl5pPr>
      <a:lvl6pPr marL="18319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6pPr>
      <a:lvl7pPr marL="22891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7pPr>
      <a:lvl8pPr marL="27463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8pPr>
      <a:lvl9pPr marL="32035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2593" y="365129"/>
            <a:ext cx="9316164"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742593" y="1825625"/>
            <a:ext cx="9316164"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742593" y="6356358"/>
            <a:ext cx="243030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8339A-AD4C-4299-B676-C4ADA05616EE}" type="datetime1">
              <a:rPr lang="en-GB" smtClean="0"/>
              <a:t>08/12/2020</a:t>
            </a:fld>
            <a:endParaRPr lang="en-GB"/>
          </a:p>
        </p:txBody>
      </p:sp>
      <p:sp>
        <p:nvSpPr>
          <p:cNvPr id="5" name="Footer Placeholder 4"/>
          <p:cNvSpPr>
            <a:spLocks noGrp="1"/>
          </p:cNvSpPr>
          <p:nvPr>
            <p:ph type="ftr" sz="quarter" idx="3"/>
          </p:nvPr>
        </p:nvSpPr>
        <p:spPr>
          <a:xfrm>
            <a:off x="3577947" y="6356358"/>
            <a:ext cx="364545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28453" y="6356358"/>
            <a:ext cx="243030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E29A8E-A0F1-419A-8E8B-A78BF9C70DE8}" type="slidenum">
              <a:rPr lang="en-GB" smtClean="0"/>
              <a:t>‹#›</a:t>
            </a:fld>
            <a:endParaRPr lang="en-GB"/>
          </a:p>
        </p:txBody>
      </p:sp>
    </p:spTree>
    <p:extLst>
      <p:ext uri="{BB962C8B-B14F-4D97-AF65-F5344CB8AC3E}">
        <p14:creationId xmlns:p14="http://schemas.microsoft.com/office/powerpoint/2010/main" val="251359893"/>
      </p:ext>
    </p:extLst>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Lst>
  <p:hf hdr="0" dt="0"/>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2593" y="365126"/>
            <a:ext cx="9316164"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742593" y="1825625"/>
            <a:ext cx="9316164"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742593" y="6356351"/>
            <a:ext cx="2430304" cy="365125"/>
          </a:xfrm>
          <a:prstGeom prst="rect">
            <a:avLst/>
          </a:prstGeom>
        </p:spPr>
        <p:txBody>
          <a:bodyPr vert="horz" lIns="91440" tIns="45720" rIns="91440" bIns="45720" rtlCol="0" anchor="ctr"/>
          <a:lstStyle>
            <a:lvl1pPr algn="l">
              <a:defRPr sz="1063">
                <a:solidFill>
                  <a:schemeClr val="tx1">
                    <a:tint val="75000"/>
                  </a:schemeClr>
                </a:solidFill>
              </a:defRPr>
            </a:lvl1pPr>
          </a:lstStyle>
          <a:p>
            <a:fld id="{6CE8339A-AD4C-4299-B676-C4ADA05616EE}" type="datetime1">
              <a:rPr lang="en-GB" smtClean="0"/>
              <a:t>08/12/2020</a:t>
            </a:fld>
            <a:endParaRPr lang="en-GB"/>
          </a:p>
        </p:txBody>
      </p:sp>
      <p:sp>
        <p:nvSpPr>
          <p:cNvPr id="5" name="Footer Placeholder 4"/>
          <p:cNvSpPr>
            <a:spLocks noGrp="1"/>
          </p:cNvSpPr>
          <p:nvPr>
            <p:ph type="ftr" sz="quarter" idx="3"/>
          </p:nvPr>
        </p:nvSpPr>
        <p:spPr>
          <a:xfrm>
            <a:off x="3577947" y="6356351"/>
            <a:ext cx="3645456" cy="365125"/>
          </a:xfrm>
          <a:prstGeom prst="rect">
            <a:avLst/>
          </a:prstGeom>
        </p:spPr>
        <p:txBody>
          <a:bodyPr vert="horz" lIns="91440" tIns="45720" rIns="91440" bIns="45720" rtlCol="0" anchor="ctr"/>
          <a:lstStyle>
            <a:lvl1pPr algn="ctr">
              <a:defRPr sz="1063">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28453" y="6356351"/>
            <a:ext cx="2430304" cy="365125"/>
          </a:xfrm>
          <a:prstGeom prst="rect">
            <a:avLst/>
          </a:prstGeom>
        </p:spPr>
        <p:txBody>
          <a:bodyPr vert="horz" lIns="91440" tIns="45720" rIns="91440" bIns="45720" rtlCol="0" anchor="ctr"/>
          <a:lstStyle>
            <a:lvl1pPr algn="r">
              <a:defRPr sz="1063">
                <a:solidFill>
                  <a:schemeClr val="tx1">
                    <a:tint val="75000"/>
                  </a:schemeClr>
                </a:solidFill>
              </a:defRPr>
            </a:lvl1pPr>
          </a:lstStyle>
          <a:p>
            <a:fld id="{F9E29A8E-A0F1-419A-8E8B-A78BF9C70DE8}" type="slidenum">
              <a:rPr lang="en-GB" smtClean="0"/>
              <a:t>‹#›</a:t>
            </a:fld>
            <a:endParaRPr lang="en-GB"/>
          </a:p>
        </p:txBody>
      </p:sp>
    </p:spTree>
    <p:extLst>
      <p:ext uri="{BB962C8B-B14F-4D97-AF65-F5344CB8AC3E}">
        <p14:creationId xmlns:p14="http://schemas.microsoft.com/office/powerpoint/2010/main" val="3310615688"/>
      </p:ext>
    </p:extLst>
  </p:cSld>
  <p:clrMap bg1="lt1" tx1="dk1" bg2="lt2" tx2="dk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Lst>
  <p:hf hdr="0" dt="0"/>
  <p:txStyles>
    <p:titleStyle>
      <a:lvl1pPr algn="l" defTabSz="810067" rtl="0" eaLnBrk="1" latinLnBrk="0" hangingPunct="1">
        <a:lnSpc>
          <a:spcPct val="90000"/>
        </a:lnSpc>
        <a:spcBef>
          <a:spcPct val="0"/>
        </a:spcBef>
        <a:buNone/>
        <a:defRPr sz="3898" kern="1200">
          <a:solidFill>
            <a:schemeClr val="tx1"/>
          </a:solidFill>
          <a:latin typeface="+mj-lt"/>
          <a:ea typeface="+mj-ea"/>
          <a:cs typeface="+mj-cs"/>
        </a:defRPr>
      </a:lvl1pPr>
    </p:titleStyle>
    <p:bodyStyle>
      <a:lvl1pPr marL="202517" indent="-202517" algn="l" defTabSz="810067" rtl="0" eaLnBrk="1" latinLnBrk="0" hangingPunct="1">
        <a:lnSpc>
          <a:spcPct val="90000"/>
        </a:lnSpc>
        <a:spcBef>
          <a:spcPts val="886"/>
        </a:spcBef>
        <a:buFont typeface="Arial" panose="020B0604020202020204" pitchFamily="34" charset="0"/>
        <a:buChar char="•"/>
        <a:defRPr sz="2481" kern="1200">
          <a:solidFill>
            <a:schemeClr val="tx1"/>
          </a:solidFill>
          <a:latin typeface="+mn-lt"/>
          <a:ea typeface="+mn-ea"/>
          <a:cs typeface="+mn-cs"/>
        </a:defRPr>
      </a:lvl1pPr>
      <a:lvl2pPr marL="607550" indent="-202517" algn="l" defTabSz="810067" rtl="0" eaLnBrk="1" latinLnBrk="0" hangingPunct="1">
        <a:lnSpc>
          <a:spcPct val="90000"/>
        </a:lnSpc>
        <a:spcBef>
          <a:spcPts val="443"/>
        </a:spcBef>
        <a:buFont typeface="Arial" panose="020B0604020202020204" pitchFamily="34" charset="0"/>
        <a:buChar char="•"/>
        <a:defRPr sz="2126" kern="1200">
          <a:solidFill>
            <a:schemeClr val="tx1"/>
          </a:solidFill>
          <a:latin typeface="+mn-lt"/>
          <a:ea typeface="+mn-ea"/>
          <a:cs typeface="+mn-cs"/>
        </a:defRPr>
      </a:lvl2pPr>
      <a:lvl3pPr marL="1012584" indent="-202517" algn="l" defTabSz="810067" rtl="0" eaLnBrk="1" latinLnBrk="0" hangingPunct="1">
        <a:lnSpc>
          <a:spcPct val="90000"/>
        </a:lnSpc>
        <a:spcBef>
          <a:spcPts val="443"/>
        </a:spcBef>
        <a:buFont typeface="Arial" panose="020B0604020202020204" pitchFamily="34" charset="0"/>
        <a:buChar char="•"/>
        <a:defRPr sz="1772" kern="1200">
          <a:solidFill>
            <a:schemeClr val="tx1"/>
          </a:solidFill>
          <a:latin typeface="+mn-lt"/>
          <a:ea typeface="+mn-ea"/>
          <a:cs typeface="+mn-cs"/>
        </a:defRPr>
      </a:lvl3pPr>
      <a:lvl4pPr marL="1417617"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4pPr>
      <a:lvl5pPr marL="1822651"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5pPr>
      <a:lvl6pPr marL="2227684"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6pPr>
      <a:lvl7pPr marL="2632718"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7pPr>
      <a:lvl8pPr marL="3037751"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8pPr>
      <a:lvl9pPr marL="3442785"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9pPr>
    </p:bodyStyle>
    <p:otherStyle>
      <a:defPPr>
        <a:defRPr lang="en-US"/>
      </a:defPPr>
      <a:lvl1pPr marL="0" algn="l" defTabSz="810067" rtl="0" eaLnBrk="1" latinLnBrk="0" hangingPunct="1">
        <a:defRPr sz="1595" kern="1200">
          <a:solidFill>
            <a:schemeClr val="tx1"/>
          </a:solidFill>
          <a:latin typeface="+mn-lt"/>
          <a:ea typeface="+mn-ea"/>
          <a:cs typeface="+mn-cs"/>
        </a:defRPr>
      </a:lvl1pPr>
      <a:lvl2pPr marL="405033" algn="l" defTabSz="810067" rtl="0" eaLnBrk="1" latinLnBrk="0" hangingPunct="1">
        <a:defRPr sz="1595" kern="1200">
          <a:solidFill>
            <a:schemeClr val="tx1"/>
          </a:solidFill>
          <a:latin typeface="+mn-lt"/>
          <a:ea typeface="+mn-ea"/>
          <a:cs typeface="+mn-cs"/>
        </a:defRPr>
      </a:lvl2pPr>
      <a:lvl3pPr marL="810067" algn="l" defTabSz="810067" rtl="0" eaLnBrk="1" latinLnBrk="0" hangingPunct="1">
        <a:defRPr sz="1595" kern="1200">
          <a:solidFill>
            <a:schemeClr val="tx1"/>
          </a:solidFill>
          <a:latin typeface="+mn-lt"/>
          <a:ea typeface="+mn-ea"/>
          <a:cs typeface="+mn-cs"/>
        </a:defRPr>
      </a:lvl3pPr>
      <a:lvl4pPr marL="1215100" algn="l" defTabSz="810067" rtl="0" eaLnBrk="1" latinLnBrk="0" hangingPunct="1">
        <a:defRPr sz="1595" kern="1200">
          <a:solidFill>
            <a:schemeClr val="tx1"/>
          </a:solidFill>
          <a:latin typeface="+mn-lt"/>
          <a:ea typeface="+mn-ea"/>
          <a:cs typeface="+mn-cs"/>
        </a:defRPr>
      </a:lvl4pPr>
      <a:lvl5pPr marL="1620134" algn="l" defTabSz="810067" rtl="0" eaLnBrk="1" latinLnBrk="0" hangingPunct="1">
        <a:defRPr sz="1595" kern="1200">
          <a:solidFill>
            <a:schemeClr val="tx1"/>
          </a:solidFill>
          <a:latin typeface="+mn-lt"/>
          <a:ea typeface="+mn-ea"/>
          <a:cs typeface="+mn-cs"/>
        </a:defRPr>
      </a:lvl5pPr>
      <a:lvl6pPr marL="2025167" algn="l" defTabSz="810067" rtl="0" eaLnBrk="1" latinLnBrk="0" hangingPunct="1">
        <a:defRPr sz="1595" kern="1200">
          <a:solidFill>
            <a:schemeClr val="tx1"/>
          </a:solidFill>
          <a:latin typeface="+mn-lt"/>
          <a:ea typeface="+mn-ea"/>
          <a:cs typeface="+mn-cs"/>
        </a:defRPr>
      </a:lvl6pPr>
      <a:lvl7pPr marL="2430201" algn="l" defTabSz="810067" rtl="0" eaLnBrk="1" latinLnBrk="0" hangingPunct="1">
        <a:defRPr sz="1595" kern="1200">
          <a:solidFill>
            <a:schemeClr val="tx1"/>
          </a:solidFill>
          <a:latin typeface="+mn-lt"/>
          <a:ea typeface="+mn-ea"/>
          <a:cs typeface="+mn-cs"/>
        </a:defRPr>
      </a:lvl7pPr>
      <a:lvl8pPr marL="2835234" algn="l" defTabSz="810067" rtl="0" eaLnBrk="1" latinLnBrk="0" hangingPunct="1">
        <a:defRPr sz="1595" kern="1200">
          <a:solidFill>
            <a:schemeClr val="tx1"/>
          </a:solidFill>
          <a:latin typeface="+mn-lt"/>
          <a:ea typeface="+mn-ea"/>
          <a:cs typeface="+mn-cs"/>
        </a:defRPr>
      </a:lvl8pPr>
      <a:lvl9pPr marL="3240268" algn="l" defTabSz="810067" rtl="0" eaLnBrk="1" latinLnBrk="0" hangingPunct="1">
        <a:defRPr sz="159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77250" name="Text Box 2"/>
          <p:cNvSpPr txBox="1">
            <a:spLocks noChangeArrowheads="1"/>
          </p:cNvSpPr>
          <p:nvPr userDrawn="1"/>
        </p:nvSpPr>
        <p:spPr bwMode="auto">
          <a:xfrm>
            <a:off x="5348169" y="1763714"/>
            <a:ext cx="1593949" cy="274637"/>
          </a:xfrm>
          <a:prstGeom prst="rect">
            <a:avLst/>
          </a:prstGeom>
          <a:noFill/>
          <a:ln w="9525" algn="ctr">
            <a:noFill/>
            <a:miter lim="800000"/>
            <a:headEnd/>
            <a:tailEnd/>
          </a:ln>
          <a:effectLst/>
        </p:spPr>
        <p:txBody>
          <a:bodyPr lIns="0" tIns="0" rIns="0" bIns="0"/>
          <a:lstStyle/>
          <a:p>
            <a:pPr marL="342900" indent="-342900">
              <a:lnSpc>
                <a:spcPct val="90000"/>
              </a:lnSpc>
              <a:spcAft>
                <a:spcPct val="20000"/>
              </a:spcAft>
              <a:defRPr/>
            </a:pPr>
            <a:endParaRPr lang="en-GB" sz="2400">
              <a:latin typeface="Tahoma" pitchFamily="34" charset="0"/>
            </a:endParaRPr>
          </a:p>
        </p:txBody>
      </p:sp>
      <p:pic>
        <p:nvPicPr>
          <p:cNvPr id="1027" name="Picture 3" descr="Presentation_Template_Innerpage_new"/>
          <p:cNvPicPr>
            <a:picLocks noChangeAspect="1" noChangeArrowheads="1"/>
          </p:cNvPicPr>
          <p:nvPr userDrawn="1"/>
        </p:nvPicPr>
        <p:blipFill>
          <a:blip r:embed="rId15" cstate="print"/>
          <a:srcRect t="45416"/>
          <a:stretch>
            <a:fillRect/>
          </a:stretch>
        </p:blipFill>
        <p:spPr bwMode="auto">
          <a:xfrm>
            <a:off x="0" y="3114676"/>
            <a:ext cx="10801350" cy="3743325"/>
          </a:xfrm>
          <a:prstGeom prst="rect">
            <a:avLst/>
          </a:prstGeom>
          <a:noFill/>
          <a:ln w="9525" algn="ctr">
            <a:noFill/>
            <a:miter lim="800000"/>
            <a:headEnd/>
            <a:tailEnd/>
          </a:ln>
        </p:spPr>
      </p:pic>
      <p:pic>
        <p:nvPicPr>
          <p:cNvPr id="1028" name="Picture 4"/>
          <p:cNvPicPr>
            <a:picLocks noChangeArrowheads="1"/>
          </p:cNvPicPr>
          <p:nvPr userDrawn="1"/>
        </p:nvPicPr>
        <p:blipFill>
          <a:blip r:embed="rId16" cstate="print">
            <a:clrChange>
              <a:clrFrom>
                <a:srgbClr val="FFFFFF"/>
              </a:clrFrom>
              <a:clrTo>
                <a:srgbClr val="FFFFFF">
                  <a:alpha val="0"/>
                </a:srgbClr>
              </a:clrTo>
            </a:clrChange>
          </a:blip>
          <a:srcRect/>
          <a:stretch>
            <a:fillRect/>
          </a:stretch>
        </p:blipFill>
        <p:spPr bwMode="auto">
          <a:xfrm>
            <a:off x="9563695" y="107950"/>
            <a:ext cx="1042630" cy="793750"/>
          </a:xfrm>
          <a:prstGeom prst="rect">
            <a:avLst/>
          </a:prstGeom>
          <a:noFill/>
          <a:ln w="9525" algn="ctr">
            <a:noFill/>
            <a:miter lim="800000"/>
            <a:headEnd/>
            <a:tailEnd/>
          </a:ln>
        </p:spPr>
      </p:pic>
      <p:sp>
        <p:nvSpPr>
          <p:cNvPr id="7" name="Rectangle 6"/>
          <p:cNvSpPr/>
          <p:nvPr userDrawn="1"/>
        </p:nvSpPr>
        <p:spPr bwMode="auto">
          <a:xfrm flipV="1">
            <a:off x="-90011" y="683959"/>
            <a:ext cx="9653175" cy="28800"/>
          </a:xfrm>
          <a:prstGeom prst="rect">
            <a:avLst/>
          </a:prstGeom>
          <a:gradFill flip="none" rotWithShape="1">
            <a:gsLst>
              <a:gs pos="0">
                <a:srgbClr val="69AE23"/>
              </a:gs>
              <a:gs pos="40000">
                <a:schemeClr val="accent1">
                  <a:shade val="67500"/>
                  <a:satMod val="115000"/>
                </a:schemeClr>
              </a:gs>
              <a:gs pos="57000">
                <a:srgbClr val="A9D1D4"/>
              </a:gs>
              <a:gs pos="100000">
                <a:schemeClr val="bg1"/>
              </a:gs>
            </a:gsLst>
            <a:lin ang="0" scaled="1"/>
            <a:tileRect/>
          </a:gradFill>
          <a:ln w="381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30000"/>
              </a:spcAft>
              <a:buClrTx/>
              <a:buSzTx/>
              <a:buFontTx/>
              <a:buNone/>
              <a:tabLst/>
            </a:pPr>
            <a:endParaRPr kumimoji="0" lang="en-GB" sz="2000" b="0" i="0" u="none" strike="noStrike" cap="none" normalizeH="0" baseline="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340848935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2800" b="1">
          <a:solidFill>
            <a:srgbClr val="4D4D4D"/>
          </a:solidFill>
          <a:latin typeface="+mj-lt"/>
          <a:ea typeface="+mj-ea"/>
          <a:cs typeface="+mj-cs"/>
        </a:defRPr>
      </a:lvl1pPr>
      <a:lvl2pPr algn="l" rtl="0" eaLnBrk="0" fontAlgn="base" hangingPunct="0">
        <a:lnSpc>
          <a:spcPct val="90000"/>
        </a:lnSpc>
        <a:spcBef>
          <a:spcPct val="0"/>
        </a:spcBef>
        <a:spcAft>
          <a:spcPct val="0"/>
        </a:spcAft>
        <a:defRPr sz="2800" b="1">
          <a:solidFill>
            <a:srgbClr val="4D4D4D"/>
          </a:solidFill>
          <a:latin typeface="Tahoma" pitchFamily="34" charset="0"/>
        </a:defRPr>
      </a:lvl2pPr>
      <a:lvl3pPr algn="l" rtl="0" eaLnBrk="0" fontAlgn="base" hangingPunct="0">
        <a:lnSpc>
          <a:spcPct val="90000"/>
        </a:lnSpc>
        <a:spcBef>
          <a:spcPct val="0"/>
        </a:spcBef>
        <a:spcAft>
          <a:spcPct val="0"/>
        </a:spcAft>
        <a:defRPr sz="2800" b="1">
          <a:solidFill>
            <a:srgbClr val="4D4D4D"/>
          </a:solidFill>
          <a:latin typeface="Tahoma" pitchFamily="34" charset="0"/>
        </a:defRPr>
      </a:lvl3pPr>
      <a:lvl4pPr algn="l" rtl="0" eaLnBrk="0" fontAlgn="base" hangingPunct="0">
        <a:lnSpc>
          <a:spcPct val="90000"/>
        </a:lnSpc>
        <a:spcBef>
          <a:spcPct val="0"/>
        </a:spcBef>
        <a:spcAft>
          <a:spcPct val="0"/>
        </a:spcAft>
        <a:defRPr sz="2800" b="1">
          <a:solidFill>
            <a:srgbClr val="4D4D4D"/>
          </a:solidFill>
          <a:latin typeface="Tahoma" pitchFamily="34" charset="0"/>
        </a:defRPr>
      </a:lvl4pPr>
      <a:lvl5pPr algn="l" rtl="0" eaLnBrk="0" fontAlgn="base" hangingPunct="0">
        <a:lnSpc>
          <a:spcPct val="90000"/>
        </a:lnSpc>
        <a:spcBef>
          <a:spcPct val="0"/>
        </a:spcBef>
        <a:spcAft>
          <a:spcPct val="0"/>
        </a:spcAft>
        <a:defRPr sz="2800" b="1">
          <a:solidFill>
            <a:srgbClr val="4D4D4D"/>
          </a:solidFill>
          <a:latin typeface="Tahoma" pitchFamily="34" charset="0"/>
        </a:defRPr>
      </a:lvl5pPr>
      <a:lvl6pPr marL="457200" algn="l" rtl="0" eaLnBrk="0" fontAlgn="base" hangingPunct="0">
        <a:lnSpc>
          <a:spcPct val="90000"/>
        </a:lnSpc>
        <a:spcBef>
          <a:spcPct val="0"/>
        </a:spcBef>
        <a:spcAft>
          <a:spcPct val="0"/>
        </a:spcAft>
        <a:defRPr sz="2800" b="1">
          <a:solidFill>
            <a:srgbClr val="4D4D4D"/>
          </a:solidFill>
          <a:latin typeface="Tahoma" pitchFamily="34" charset="0"/>
        </a:defRPr>
      </a:lvl6pPr>
      <a:lvl7pPr marL="914400" algn="l" rtl="0" eaLnBrk="0" fontAlgn="base" hangingPunct="0">
        <a:lnSpc>
          <a:spcPct val="90000"/>
        </a:lnSpc>
        <a:spcBef>
          <a:spcPct val="0"/>
        </a:spcBef>
        <a:spcAft>
          <a:spcPct val="0"/>
        </a:spcAft>
        <a:defRPr sz="2800" b="1">
          <a:solidFill>
            <a:srgbClr val="4D4D4D"/>
          </a:solidFill>
          <a:latin typeface="Tahoma" pitchFamily="34" charset="0"/>
        </a:defRPr>
      </a:lvl7pPr>
      <a:lvl8pPr marL="1371600" algn="l" rtl="0" eaLnBrk="0" fontAlgn="base" hangingPunct="0">
        <a:lnSpc>
          <a:spcPct val="90000"/>
        </a:lnSpc>
        <a:spcBef>
          <a:spcPct val="0"/>
        </a:spcBef>
        <a:spcAft>
          <a:spcPct val="0"/>
        </a:spcAft>
        <a:defRPr sz="2800" b="1">
          <a:solidFill>
            <a:srgbClr val="4D4D4D"/>
          </a:solidFill>
          <a:latin typeface="Tahoma" pitchFamily="34" charset="0"/>
        </a:defRPr>
      </a:lvl8pPr>
      <a:lvl9pPr marL="1828800" algn="l" rtl="0" eaLnBrk="0" fontAlgn="base" hangingPunct="0">
        <a:lnSpc>
          <a:spcPct val="90000"/>
        </a:lnSpc>
        <a:spcBef>
          <a:spcPct val="0"/>
        </a:spcBef>
        <a:spcAft>
          <a:spcPct val="0"/>
        </a:spcAft>
        <a:defRPr sz="2800" b="1">
          <a:solidFill>
            <a:srgbClr val="4D4D4D"/>
          </a:solidFill>
          <a:latin typeface="Tahoma" pitchFamily="34" charset="0"/>
        </a:defRPr>
      </a:lvl9pPr>
    </p:titleStyle>
    <p:bodyStyle>
      <a:lvl1pPr marL="342900" indent="-342900" algn="l" rtl="0" eaLnBrk="0" fontAlgn="base" hangingPunct="0">
        <a:lnSpc>
          <a:spcPct val="90000"/>
        </a:lnSpc>
        <a:spcBef>
          <a:spcPct val="0"/>
        </a:spcBef>
        <a:spcAft>
          <a:spcPct val="20000"/>
        </a:spcAft>
        <a:defRPr sz="2400">
          <a:solidFill>
            <a:schemeClr val="tx1"/>
          </a:solidFill>
          <a:latin typeface="+mn-lt"/>
          <a:ea typeface="+mn-ea"/>
          <a:cs typeface="+mn-cs"/>
        </a:defRPr>
      </a:lvl1pPr>
      <a:lvl2pPr marL="742950" indent="-285750" algn="l" rtl="0" eaLnBrk="0" fontAlgn="base" hangingPunct="0">
        <a:lnSpc>
          <a:spcPct val="90000"/>
        </a:lnSpc>
        <a:spcBef>
          <a:spcPct val="0"/>
        </a:spcBef>
        <a:spcAft>
          <a:spcPct val="20000"/>
        </a:spcAft>
        <a:buFont typeface="Wingdings" pitchFamily="2" charset="2"/>
        <a:buChar char="§"/>
        <a:defRPr sz="2000">
          <a:solidFill>
            <a:schemeClr val="tx1"/>
          </a:solidFill>
          <a:latin typeface="+mn-lt"/>
        </a:defRPr>
      </a:lvl2pPr>
      <a:lvl3pPr marL="1143000" indent="-228600" algn="l" rtl="0" eaLnBrk="0" fontAlgn="base" hangingPunct="0">
        <a:lnSpc>
          <a:spcPct val="90000"/>
        </a:lnSpc>
        <a:spcBef>
          <a:spcPct val="0"/>
        </a:spcBef>
        <a:spcAft>
          <a:spcPct val="20000"/>
        </a:spcAft>
        <a:buChar char="•"/>
        <a:defRPr>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1885950" indent="-57150" algn="l" rtl="0" eaLnBrk="0" fontAlgn="base" hangingPunct="0">
        <a:spcBef>
          <a:spcPct val="20000"/>
        </a:spcBef>
        <a:spcAft>
          <a:spcPct val="0"/>
        </a:spcAft>
        <a:buChar char="»"/>
        <a:defRPr sz="2000">
          <a:solidFill>
            <a:schemeClr val="tx1"/>
          </a:solidFill>
          <a:latin typeface="Arial" charset="0"/>
        </a:defRPr>
      </a:lvl5pPr>
      <a:lvl6pPr marL="2343150" indent="-57150" algn="l" rtl="0" fontAlgn="base">
        <a:spcBef>
          <a:spcPct val="20000"/>
        </a:spcBef>
        <a:spcAft>
          <a:spcPct val="0"/>
        </a:spcAft>
        <a:buChar char="»"/>
        <a:defRPr sz="2000">
          <a:solidFill>
            <a:schemeClr val="tx1"/>
          </a:solidFill>
          <a:latin typeface="Arial" charset="0"/>
        </a:defRPr>
      </a:lvl6pPr>
      <a:lvl7pPr marL="2800350" indent="-57150" algn="l" rtl="0" fontAlgn="base">
        <a:spcBef>
          <a:spcPct val="20000"/>
        </a:spcBef>
        <a:spcAft>
          <a:spcPct val="0"/>
        </a:spcAft>
        <a:buChar char="»"/>
        <a:defRPr sz="2000">
          <a:solidFill>
            <a:schemeClr val="tx1"/>
          </a:solidFill>
          <a:latin typeface="Arial" charset="0"/>
        </a:defRPr>
      </a:lvl7pPr>
      <a:lvl8pPr marL="3257550" indent="-57150" algn="l" rtl="0" fontAlgn="base">
        <a:spcBef>
          <a:spcPct val="20000"/>
        </a:spcBef>
        <a:spcAft>
          <a:spcPct val="0"/>
        </a:spcAft>
        <a:buChar char="»"/>
        <a:defRPr sz="2000">
          <a:solidFill>
            <a:schemeClr val="tx1"/>
          </a:solidFill>
          <a:latin typeface="Arial" charset="0"/>
        </a:defRPr>
      </a:lvl8pPr>
      <a:lvl9pPr marL="3714750" indent="-5715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77250" name="Text Box 2"/>
          <p:cNvSpPr txBox="1">
            <a:spLocks noChangeArrowheads="1"/>
          </p:cNvSpPr>
          <p:nvPr/>
        </p:nvSpPr>
        <p:spPr bwMode="auto">
          <a:xfrm>
            <a:off x="5348170" y="1763714"/>
            <a:ext cx="1593949" cy="274637"/>
          </a:xfrm>
          <a:prstGeom prst="rect">
            <a:avLst/>
          </a:prstGeom>
          <a:noFill/>
          <a:ln w="9525" algn="ctr">
            <a:noFill/>
            <a:miter lim="800000"/>
            <a:headEnd/>
            <a:tailEnd/>
          </a:ln>
          <a:effectLst/>
        </p:spPr>
        <p:txBody>
          <a:bodyPr lIns="0" tIns="0" rIns="0" bIns="0"/>
          <a:lstStyle/>
          <a:p>
            <a:pPr marL="257175" indent="-257175">
              <a:lnSpc>
                <a:spcPct val="90000"/>
              </a:lnSpc>
              <a:spcAft>
                <a:spcPct val="20000"/>
              </a:spcAft>
              <a:defRPr/>
            </a:pPr>
            <a:endParaRPr lang="en-GB" sz="1800">
              <a:latin typeface="Tahoma" pitchFamily="34" charset="0"/>
            </a:endParaRPr>
          </a:p>
        </p:txBody>
      </p:sp>
      <p:pic>
        <p:nvPicPr>
          <p:cNvPr id="1027" name="Picture 3" descr="Presentation_Template_Innerpage_new"/>
          <p:cNvPicPr>
            <a:picLocks noChangeAspect="1" noChangeArrowheads="1"/>
          </p:cNvPicPr>
          <p:nvPr/>
        </p:nvPicPr>
        <p:blipFill>
          <a:blip r:embed="rId5" cstate="print"/>
          <a:srcRect t="45416"/>
          <a:stretch>
            <a:fillRect/>
          </a:stretch>
        </p:blipFill>
        <p:spPr bwMode="auto">
          <a:xfrm>
            <a:off x="0" y="3114678"/>
            <a:ext cx="10801350" cy="3743325"/>
          </a:xfrm>
          <a:prstGeom prst="rect">
            <a:avLst/>
          </a:prstGeom>
          <a:noFill/>
          <a:ln w="9525" algn="ctr">
            <a:noFill/>
            <a:miter lim="800000"/>
            <a:headEnd/>
            <a:tailEnd/>
          </a:ln>
        </p:spPr>
      </p:pic>
      <p:pic>
        <p:nvPicPr>
          <p:cNvPr id="1028" name="Picture 4"/>
          <p:cNvPicPr>
            <a:picLocks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721216" y="107950"/>
            <a:ext cx="885111" cy="793750"/>
          </a:xfrm>
          <a:prstGeom prst="rect">
            <a:avLst/>
          </a:prstGeom>
          <a:noFill/>
          <a:ln w="9525" algn="ctr">
            <a:noFill/>
            <a:miter lim="800000"/>
            <a:headEnd/>
            <a:tailEnd/>
          </a:ln>
        </p:spPr>
      </p:pic>
      <p:sp>
        <p:nvSpPr>
          <p:cNvPr id="7" name="Rectangle 6"/>
          <p:cNvSpPr/>
          <p:nvPr/>
        </p:nvSpPr>
        <p:spPr bwMode="auto">
          <a:xfrm flipV="1">
            <a:off x="-90011" y="683959"/>
            <a:ext cx="9653175" cy="28800"/>
          </a:xfrm>
          <a:prstGeom prst="rect">
            <a:avLst/>
          </a:prstGeom>
          <a:gradFill flip="none" rotWithShape="1">
            <a:gsLst>
              <a:gs pos="0">
                <a:srgbClr val="69AE23"/>
              </a:gs>
              <a:gs pos="40000">
                <a:schemeClr val="accent1">
                  <a:shade val="67500"/>
                  <a:satMod val="115000"/>
                </a:schemeClr>
              </a:gs>
              <a:gs pos="57000">
                <a:srgbClr val="A9D1D4"/>
              </a:gs>
              <a:gs pos="100000">
                <a:schemeClr val="bg1"/>
              </a:gs>
            </a:gsLst>
            <a:lin ang="0" scaled="1"/>
            <a:tileRect/>
          </a:gradFill>
          <a:ln w="381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685800" rtl="0" eaLnBrk="0" fontAlgn="base" latinLnBrk="0" hangingPunct="0">
              <a:lnSpc>
                <a:spcPct val="90000"/>
              </a:lnSpc>
              <a:spcBef>
                <a:spcPct val="0"/>
              </a:spcBef>
              <a:spcAft>
                <a:spcPct val="30000"/>
              </a:spcAft>
              <a:buClrTx/>
              <a:buSzTx/>
              <a:buFontTx/>
              <a:buNone/>
              <a:tabLst/>
            </a:pPr>
            <a:endParaRPr kumimoji="0" lang="en-GB" sz="1500" b="0" i="0" u="none" strike="noStrike" cap="none" normalizeH="0" baseline="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2876408566"/>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sz="2100" b="1">
          <a:solidFill>
            <a:srgbClr val="4D4D4D"/>
          </a:solidFill>
          <a:latin typeface="+mj-lt"/>
          <a:ea typeface="+mj-ea"/>
          <a:cs typeface="+mj-cs"/>
        </a:defRPr>
      </a:lvl1pPr>
      <a:lvl2pPr algn="l" rtl="0" eaLnBrk="1" fontAlgn="base" hangingPunct="1">
        <a:lnSpc>
          <a:spcPct val="90000"/>
        </a:lnSpc>
        <a:spcBef>
          <a:spcPct val="0"/>
        </a:spcBef>
        <a:spcAft>
          <a:spcPct val="0"/>
        </a:spcAft>
        <a:defRPr sz="2100" b="1">
          <a:solidFill>
            <a:srgbClr val="4D4D4D"/>
          </a:solidFill>
          <a:latin typeface="Tahoma" pitchFamily="34" charset="0"/>
        </a:defRPr>
      </a:lvl2pPr>
      <a:lvl3pPr algn="l" rtl="0" eaLnBrk="1" fontAlgn="base" hangingPunct="1">
        <a:lnSpc>
          <a:spcPct val="90000"/>
        </a:lnSpc>
        <a:spcBef>
          <a:spcPct val="0"/>
        </a:spcBef>
        <a:spcAft>
          <a:spcPct val="0"/>
        </a:spcAft>
        <a:defRPr sz="2100" b="1">
          <a:solidFill>
            <a:srgbClr val="4D4D4D"/>
          </a:solidFill>
          <a:latin typeface="Tahoma" pitchFamily="34" charset="0"/>
        </a:defRPr>
      </a:lvl3pPr>
      <a:lvl4pPr algn="l" rtl="0" eaLnBrk="1" fontAlgn="base" hangingPunct="1">
        <a:lnSpc>
          <a:spcPct val="90000"/>
        </a:lnSpc>
        <a:spcBef>
          <a:spcPct val="0"/>
        </a:spcBef>
        <a:spcAft>
          <a:spcPct val="0"/>
        </a:spcAft>
        <a:defRPr sz="2100" b="1">
          <a:solidFill>
            <a:srgbClr val="4D4D4D"/>
          </a:solidFill>
          <a:latin typeface="Tahoma" pitchFamily="34" charset="0"/>
        </a:defRPr>
      </a:lvl4pPr>
      <a:lvl5pPr algn="l" rtl="0" eaLnBrk="1" fontAlgn="base" hangingPunct="1">
        <a:lnSpc>
          <a:spcPct val="90000"/>
        </a:lnSpc>
        <a:spcBef>
          <a:spcPct val="0"/>
        </a:spcBef>
        <a:spcAft>
          <a:spcPct val="0"/>
        </a:spcAft>
        <a:defRPr sz="2100" b="1">
          <a:solidFill>
            <a:srgbClr val="4D4D4D"/>
          </a:solidFill>
          <a:latin typeface="Tahoma" pitchFamily="34" charset="0"/>
        </a:defRPr>
      </a:lvl5pPr>
      <a:lvl6pPr marL="342900" algn="l" rtl="0" eaLnBrk="1" fontAlgn="base" hangingPunct="1">
        <a:lnSpc>
          <a:spcPct val="90000"/>
        </a:lnSpc>
        <a:spcBef>
          <a:spcPct val="0"/>
        </a:spcBef>
        <a:spcAft>
          <a:spcPct val="0"/>
        </a:spcAft>
        <a:defRPr sz="2100" b="1">
          <a:solidFill>
            <a:srgbClr val="4D4D4D"/>
          </a:solidFill>
          <a:latin typeface="Tahoma" pitchFamily="34" charset="0"/>
        </a:defRPr>
      </a:lvl6pPr>
      <a:lvl7pPr marL="685800" algn="l" rtl="0" eaLnBrk="1" fontAlgn="base" hangingPunct="1">
        <a:lnSpc>
          <a:spcPct val="90000"/>
        </a:lnSpc>
        <a:spcBef>
          <a:spcPct val="0"/>
        </a:spcBef>
        <a:spcAft>
          <a:spcPct val="0"/>
        </a:spcAft>
        <a:defRPr sz="2100" b="1">
          <a:solidFill>
            <a:srgbClr val="4D4D4D"/>
          </a:solidFill>
          <a:latin typeface="Tahoma" pitchFamily="34" charset="0"/>
        </a:defRPr>
      </a:lvl7pPr>
      <a:lvl8pPr marL="1028700" algn="l" rtl="0" eaLnBrk="1" fontAlgn="base" hangingPunct="1">
        <a:lnSpc>
          <a:spcPct val="90000"/>
        </a:lnSpc>
        <a:spcBef>
          <a:spcPct val="0"/>
        </a:spcBef>
        <a:spcAft>
          <a:spcPct val="0"/>
        </a:spcAft>
        <a:defRPr sz="2100" b="1">
          <a:solidFill>
            <a:srgbClr val="4D4D4D"/>
          </a:solidFill>
          <a:latin typeface="Tahoma" pitchFamily="34" charset="0"/>
        </a:defRPr>
      </a:lvl8pPr>
      <a:lvl9pPr marL="1371600" algn="l" rtl="0" eaLnBrk="1" fontAlgn="base" hangingPunct="1">
        <a:lnSpc>
          <a:spcPct val="90000"/>
        </a:lnSpc>
        <a:spcBef>
          <a:spcPct val="0"/>
        </a:spcBef>
        <a:spcAft>
          <a:spcPct val="0"/>
        </a:spcAft>
        <a:defRPr sz="2100" b="1">
          <a:solidFill>
            <a:srgbClr val="4D4D4D"/>
          </a:solidFill>
          <a:latin typeface="Tahoma" pitchFamily="34" charset="0"/>
        </a:defRPr>
      </a:lvl9pPr>
    </p:titleStyle>
    <p:bodyStyle>
      <a:lvl1pPr marL="257175" indent="-257175" algn="l" rtl="0" eaLnBrk="1" fontAlgn="base" hangingPunct="1">
        <a:lnSpc>
          <a:spcPct val="90000"/>
        </a:lnSpc>
        <a:spcBef>
          <a:spcPct val="0"/>
        </a:spcBef>
        <a:spcAft>
          <a:spcPct val="20000"/>
        </a:spcAft>
        <a:defRPr sz="1800">
          <a:solidFill>
            <a:schemeClr val="tx1"/>
          </a:solidFill>
          <a:latin typeface="+mn-lt"/>
          <a:ea typeface="+mn-ea"/>
          <a:cs typeface="+mn-cs"/>
        </a:defRPr>
      </a:lvl1pPr>
      <a:lvl2pPr marL="557213" indent="-214313" algn="l" rtl="0" eaLnBrk="1" fontAlgn="base" hangingPunct="1">
        <a:lnSpc>
          <a:spcPct val="90000"/>
        </a:lnSpc>
        <a:spcBef>
          <a:spcPct val="0"/>
        </a:spcBef>
        <a:spcAft>
          <a:spcPct val="20000"/>
        </a:spcAft>
        <a:buFont typeface="Wingdings" pitchFamily="2" charset="2"/>
        <a:buChar char="§"/>
        <a:defRPr sz="1500">
          <a:solidFill>
            <a:schemeClr val="tx1"/>
          </a:solidFill>
          <a:latin typeface="+mn-lt"/>
        </a:defRPr>
      </a:lvl2pPr>
      <a:lvl3pPr marL="857250" indent="-171450" algn="l" rtl="0" eaLnBrk="1" fontAlgn="base" hangingPunct="1">
        <a:lnSpc>
          <a:spcPct val="90000"/>
        </a:lnSpc>
        <a:spcBef>
          <a:spcPct val="0"/>
        </a:spcBef>
        <a:spcAft>
          <a:spcPct val="20000"/>
        </a:spcAft>
        <a:buChar char="•"/>
        <a:defRPr>
          <a:solidFill>
            <a:schemeClr val="tx1"/>
          </a:solidFill>
          <a:latin typeface="+mn-lt"/>
        </a:defRPr>
      </a:lvl3pPr>
      <a:lvl4pPr marL="1200150" indent="-171450" algn="l" rtl="0" eaLnBrk="1" fontAlgn="base" hangingPunct="1">
        <a:spcBef>
          <a:spcPct val="20000"/>
        </a:spcBef>
        <a:spcAft>
          <a:spcPct val="0"/>
        </a:spcAft>
        <a:buChar char="–"/>
        <a:defRPr sz="1500">
          <a:solidFill>
            <a:schemeClr val="tx1"/>
          </a:solidFill>
          <a:latin typeface="Arial" charset="0"/>
        </a:defRPr>
      </a:lvl4pPr>
      <a:lvl5pPr marL="1414463" indent="-42863" algn="l" rtl="0" eaLnBrk="1" fontAlgn="base" hangingPunct="1">
        <a:spcBef>
          <a:spcPct val="20000"/>
        </a:spcBef>
        <a:spcAft>
          <a:spcPct val="0"/>
        </a:spcAft>
        <a:buChar char="»"/>
        <a:defRPr sz="1500">
          <a:solidFill>
            <a:schemeClr val="tx1"/>
          </a:solidFill>
          <a:latin typeface="Arial" charset="0"/>
        </a:defRPr>
      </a:lvl5pPr>
      <a:lvl6pPr marL="1757363" indent="-42863" algn="l" rtl="0" eaLnBrk="1" fontAlgn="base" hangingPunct="1">
        <a:spcBef>
          <a:spcPct val="20000"/>
        </a:spcBef>
        <a:spcAft>
          <a:spcPct val="0"/>
        </a:spcAft>
        <a:buChar char="»"/>
        <a:defRPr sz="1500">
          <a:solidFill>
            <a:schemeClr val="tx1"/>
          </a:solidFill>
          <a:latin typeface="Arial" charset="0"/>
        </a:defRPr>
      </a:lvl6pPr>
      <a:lvl7pPr marL="2100263" indent="-42863" algn="l" rtl="0" eaLnBrk="1" fontAlgn="base" hangingPunct="1">
        <a:spcBef>
          <a:spcPct val="20000"/>
        </a:spcBef>
        <a:spcAft>
          <a:spcPct val="0"/>
        </a:spcAft>
        <a:buChar char="»"/>
        <a:defRPr sz="1500">
          <a:solidFill>
            <a:schemeClr val="tx1"/>
          </a:solidFill>
          <a:latin typeface="Arial" charset="0"/>
        </a:defRPr>
      </a:lvl7pPr>
      <a:lvl8pPr marL="2443163" indent="-42863" algn="l" rtl="0" eaLnBrk="1" fontAlgn="base" hangingPunct="1">
        <a:spcBef>
          <a:spcPct val="20000"/>
        </a:spcBef>
        <a:spcAft>
          <a:spcPct val="0"/>
        </a:spcAft>
        <a:buChar char="»"/>
        <a:defRPr sz="1500">
          <a:solidFill>
            <a:schemeClr val="tx1"/>
          </a:solidFill>
          <a:latin typeface="Arial" charset="0"/>
        </a:defRPr>
      </a:lvl8pPr>
      <a:lvl9pPr marL="2786063" indent="-42863" algn="l" rtl="0" eaLnBrk="1" fontAlgn="base" hangingPunct="1">
        <a:spcBef>
          <a:spcPct val="20000"/>
        </a:spcBef>
        <a:spcAft>
          <a:spcPct val="0"/>
        </a:spcAft>
        <a:buChar char="»"/>
        <a:defRPr sz="1500">
          <a:solidFill>
            <a:schemeClr val="tx1"/>
          </a:solidFill>
          <a:latin typeface="Arial" charset="0"/>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Presentation_Template_Innerpage_new"/>
          <p:cNvPicPr>
            <a:picLocks noChangeAspect="1" noChangeArrowheads="1"/>
          </p:cNvPicPr>
          <p:nvPr/>
        </p:nvPicPr>
        <p:blipFill>
          <a:blip r:embed="rId14" cstate="print"/>
          <a:srcRect t="45416"/>
          <a:stretch>
            <a:fillRect/>
          </a:stretch>
        </p:blipFill>
        <p:spPr bwMode="auto">
          <a:xfrm>
            <a:off x="0" y="3114679"/>
            <a:ext cx="10801350" cy="3743325"/>
          </a:xfrm>
          <a:prstGeom prst="rect">
            <a:avLst/>
          </a:prstGeom>
          <a:noFill/>
          <a:ln w="9525">
            <a:noFill/>
            <a:miter lim="800000"/>
            <a:headEnd/>
            <a:tailEnd/>
          </a:ln>
        </p:spPr>
      </p:pic>
      <p:pic>
        <p:nvPicPr>
          <p:cNvPr id="1027" name="Picture 10"/>
          <p:cNvPicPr>
            <a:picLocks noChangeArrowheads="1"/>
          </p:cNvPicPr>
          <p:nvPr/>
        </p:nvPicPr>
        <p:blipFill>
          <a:blip r:embed="rId15" cstate="print">
            <a:clrChange>
              <a:clrFrom>
                <a:srgbClr val="FFFFFF"/>
              </a:clrFrom>
              <a:clrTo>
                <a:srgbClr val="FFFFFF">
                  <a:alpha val="0"/>
                </a:srgbClr>
              </a:clrTo>
            </a:clrChange>
            <a:lum bright="-6000"/>
          </a:blip>
          <a:srcRect/>
          <a:stretch>
            <a:fillRect/>
          </a:stretch>
        </p:blipFill>
        <p:spPr bwMode="auto">
          <a:xfrm>
            <a:off x="9563697" y="107951"/>
            <a:ext cx="1042631" cy="793750"/>
          </a:xfrm>
          <a:prstGeom prst="rect">
            <a:avLst/>
          </a:prstGeom>
          <a:noFill/>
          <a:ln w="9525">
            <a:noFill/>
            <a:miter lim="800000"/>
            <a:headEnd/>
            <a:tailEnd/>
          </a:ln>
        </p:spPr>
      </p:pic>
      <p:sp>
        <p:nvSpPr>
          <p:cNvPr id="1028" name="Rectangle 2"/>
          <p:cNvSpPr>
            <a:spLocks noGrp="1" noChangeArrowheads="1"/>
          </p:cNvSpPr>
          <p:nvPr>
            <p:ph type="title"/>
          </p:nvPr>
        </p:nvSpPr>
        <p:spPr bwMode="auto">
          <a:xfrm>
            <a:off x="382548" y="142878"/>
            <a:ext cx="9721215" cy="8223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1029" name="Rectangle 3"/>
          <p:cNvSpPr>
            <a:spLocks noGrp="1" noChangeArrowheads="1"/>
          </p:cNvSpPr>
          <p:nvPr>
            <p:ph type="body" idx="1"/>
          </p:nvPr>
        </p:nvSpPr>
        <p:spPr bwMode="auto">
          <a:xfrm>
            <a:off x="382553" y="1079501"/>
            <a:ext cx="10071884" cy="5162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smtClean="0"/>
              <a:t>Click to edit Master text styles</a:t>
            </a:r>
          </a:p>
        </p:txBody>
      </p:sp>
      <p:sp>
        <p:nvSpPr>
          <p:cNvPr id="180238" name="Rectangle 14"/>
          <p:cNvSpPr>
            <a:spLocks noGrp="1" noChangeArrowheads="1"/>
          </p:cNvSpPr>
          <p:nvPr>
            <p:ph type="sldNum" sz="quarter" idx="4"/>
          </p:nvPr>
        </p:nvSpPr>
        <p:spPr bwMode="auto">
          <a:xfrm>
            <a:off x="10137517" y="6564313"/>
            <a:ext cx="545694" cy="28416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lgn="r" eaLnBrk="0" hangingPunct="0">
              <a:lnSpc>
                <a:spcPct val="100000"/>
              </a:lnSpc>
              <a:defRPr sz="1700">
                <a:solidFill>
                  <a:schemeClr val="bg1"/>
                </a:solidFill>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777361682"/>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Lst>
  <p:timing>
    <p:tnLst>
      <p:par>
        <p:cTn id="1" dur="indefinite" restart="never" nodeType="tmRoot"/>
      </p:par>
    </p:tnLst>
  </p:timing>
  <p:hf hdr="0" ftr="0" dt="0"/>
  <p:txStyles>
    <p:titleStyle>
      <a:lvl1pPr algn="l" rtl="0" eaLnBrk="1" fontAlgn="base" hangingPunct="1">
        <a:lnSpc>
          <a:spcPct val="90000"/>
        </a:lnSpc>
        <a:spcBef>
          <a:spcPct val="0"/>
        </a:spcBef>
        <a:spcAft>
          <a:spcPct val="0"/>
        </a:spcAft>
        <a:defRPr sz="3900" b="1">
          <a:solidFill>
            <a:srgbClr val="333333"/>
          </a:solidFill>
          <a:latin typeface="+mj-lt"/>
          <a:ea typeface="+mj-ea"/>
          <a:cs typeface="+mj-cs"/>
        </a:defRPr>
      </a:lvl1pPr>
      <a:lvl2pPr algn="l" rtl="0" eaLnBrk="1" fontAlgn="base" hangingPunct="1">
        <a:lnSpc>
          <a:spcPct val="90000"/>
        </a:lnSpc>
        <a:spcBef>
          <a:spcPct val="0"/>
        </a:spcBef>
        <a:spcAft>
          <a:spcPct val="0"/>
        </a:spcAft>
        <a:defRPr sz="3900" b="1">
          <a:solidFill>
            <a:srgbClr val="333333"/>
          </a:solidFill>
          <a:latin typeface="Tahoma" pitchFamily="34" charset="0"/>
        </a:defRPr>
      </a:lvl2pPr>
      <a:lvl3pPr algn="l" rtl="0" eaLnBrk="1" fontAlgn="base" hangingPunct="1">
        <a:lnSpc>
          <a:spcPct val="90000"/>
        </a:lnSpc>
        <a:spcBef>
          <a:spcPct val="0"/>
        </a:spcBef>
        <a:spcAft>
          <a:spcPct val="0"/>
        </a:spcAft>
        <a:defRPr sz="3900" b="1">
          <a:solidFill>
            <a:srgbClr val="333333"/>
          </a:solidFill>
          <a:latin typeface="Tahoma" pitchFamily="34" charset="0"/>
        </a:defRPr>
      </a:lvl3pPr>
      <a:lvl4pPr algn="l" rtl="0" eaLnBrk="1" fontAlgn="base" hangingPunct="1">
        <a:lnSpc>
          <a:spcPct val="90000"/>
        </a:lnSpc>
        <a:spcBef>
          <a:spcPct val="0"/>
        </a:spcBef>
        <a:spcAft>
          <a:spcPct val="0"/>
        </a:spcAft>
        <a:defRPr sz="3900" b="1">
          <a:solidFill>
            <a:srgbClr val="333333"/>
          </a:solidFill>
          <a:latin typeface="Tahoma" pitchFamily="34" charset="0"/>
        </a:defRPr>
      </a:lvl4pPr>
      <a:lvl5pPr algn="l" rtl="0" eaLnBrk="1" fontAlgn="base" hangingPunct="1">
        <a:lnSpc>
          <a:spcPct val="90000"/>
        </a:lnSpc>
        <a:spcBef>
          <a:spcPct val="0"/>
        </a:spcBef>
        <a:spcAft>
          <a:spcPct val="0"/>
        </a:spcAft>
        <a:defRPr sz="3900" b="1">
          <a:solidFill>
            <a:srgbClr val="333333"/>
          </a:solidFill>
          <a:latin typeface="Tahoma" pitchFamily="34" charset="0"/>
        </a:defRPr>
      </a:lvl5pPr>
      <a:lvl6pPr marL="640080" algn="l" rtl="0" eaLnBrk="1" fontAlgn="base" hangingPunct="1">
        <a:lnSpc>
          <a:spcPct val="90000"/>
        </a:lnSpc>
        <a:spcBef>
          <a:spcPct val="0"/>
        </a:spcBef>
        <a:spcAft>
          <a:spcPct val="0"/>
        </a:spcAft>
        <a:defRPr sz="3900" b="1">
          <a:solidFill>
            <a:srgbClr val="333333"/>
          </a:solidFill>
          <a:latin typeface="Tahoma" pitchFamily="34" charset="0"/>
        </a:defRPr>
      </a:lvl6pPr>
      <a:lvl7pPr marL="1280160" algn="l" rtl="0" eaLnBrk="1" fontAlgn="base" hangingPunct="1">
        <a:lnSpc>
          <a:spcPct val="90000"/>
        </a:lnSpc>
        <a:spcBef>
          <a:spcPct val="0"/>
        </a:spcBef>
        <a:spcAft>
          <a:spcPct val="0"/>
        </a:spcAft>
        <a:defRPr sz="3900" b="1">
          <a:solidFill>
            <a:srgbClr val="333333"/>
          </a:solidFill>
          <a:latin typeface="Tahoma" pitchFamily="34" charset="0"/>
        </a:defRPr>
      </a:lvl7pPr>
      <a:lvl8pPr marL="1920240" algn="l" rtl="0" eaLnBrk="1" fontAlgn="base" hangingPunct="1">
        <a:lnSpc>
          <a:spcPct val="90000"/>
        </a:lnSpc>
        <a:spcBef>
          <a:spcPct val="0"/>
        </a:spcBef>
        <a:spcAft>
          <a:spcPct val="0"/>
        </a:spcAft>
        <a:defRPr sz="3900" b="1">
          <a:solidFill>
            <a:srgbClr val="333333"/>
          </a:solidFill>
          <a:latin typeface="Tahoma" pitchFamily="34" charset="0"/>
        </a:defRPr>
      </a:lvl8pPr>
      <a:lvl9pPr marL="2560320" algn="l" rtl="0" eaLnBrk="1" fontAlgn="base" hangingPunct="1">
        <a:lnSpc>
          <a:spcPct val="90000"/>
        </a:lnSpc>
        <a:spcBef>
          <a:spcPct val="0"/>
        </a:spcBef>
        <a:spcAft>
          <a:spcPct val="0"/>
        </a:spcAft>
        <a:defRPr sz="3900" b="1">
          <a:solidFill>
            <a:srgbClr val="333333"/>
          </a:solidFill>
          <a:latin typeface="Tahoma" pitchFamily="34" charset="0"/>
        </a:defRPr>
      </a:lvl9pPr>
    </p:titleStyle>
    <p:bodyStyle>
      <a:lvl1pPr marL="377825" indent="-377825" algn="l" rtl="0" eaLnBrk="1" fontAlgn="base" hangingPunct="1">
        <a:lnSpc>
          <a:spcPct val="90000"/>
        </a:lnSpc>
        <a:spcBef>
          <a:spcPct val="0"/>
        </a:spcBef>
        <a:spcAft>
          <a:spcPct val="25000"/>
        </a:spcAft>
        <a:buFont typeface="Wingdings" pitchFamily="2" charset="2"/>
        <a:defRPr sz="3400">
          <a:solidFill>
            <a:schemeClr val="tx1"/>
          </a:solidFill>
          <a:latin typeface="+mn-lt"/>
          <a:ea typeface="+mn-ea"/>
          <a:cs typeface="+mn-cs"/>
        </a:defRPr>
      </a:lvl1pPr>
      <a:lvl2pPr marL="1000125" indent="-371158" algn="l" rtl="0" eaLnBrk="1" fontAlgn="base" hangingPunct="1">
        <a:lnSpc>
          <a:spcPct val="90000"/>
        </a:lnSpc>
        <a:spcBef>
          <a:spcPct val="0"/>
        </a:spcBef>
        <a:spcAft>
          <a:spcPct val="25000"/>
        </a:spcAft>
        <a:buChar char="–"/>
        <a:defRPr sz="3400">
          <a:solidFill>
            <a:schemeClr val="tx1"/>
          </a:solidFill>
          <a:latin typeface="+mn-lt"/>
        </a:defRPr>
      </a:lvl2pPr>
      <a:lvl3pPr marL="1611313" indent="-320040" algn="l" rtl="0" eaLnBrk="1" fontAlgn="base" hangingPunct="1">
        <a:spcBef>
          <a:spcPct val="20000"/>
        </a:spcBef>
        <a:spcAft>
          <a:spcPct val="0"/>
        </a:spcAft>
        <a:defRPr>
          <a:solidFill>
            <a:schemeClr val="tx1"/>
          </a:solidFill>
          <a:latin typeface="+mn-lt"/>
        </a:defRPr>
      </a:lvl3pPr>
      <a:lvl4pPr marL="2240280" indent="-320040" algn="l" rtl="0" eaLnBrk="1" fontAlgn="base" hangingPunct="1">
        <a:spcBef>
          <a:spcPct val="20000"/>
        </a:spcBef>
        <a:spcAft>
          <a:spcPct val="0"/>
        </a:spcAft>
        <a:defRPr sz="2200">
          <a:solidFill>
            <a:schemeClr val="tx1"/>
          </a:solidFill>
          <a:latin typeface="+mn-lt"/>
        </a:defRPr>
      </a:lvl4pPr>
      <a:lvl5pPr marL="2880360" indent="-320040" algn="l" rtl="0" eaLnBrk="1" fontAlgn="base" hangingPunct="1">
        <a:spcBef>
          <a:spcPct val="20000"/>
        </a:spcBef>
        <a:spcAft>
          <a:spcPct val="0"/>
        </a:spcAft>
        <a:buChar char="»"/>
        <a:defRPr sz="2200">
          <a:solidFill>
            <a:schemeClr val="tx1"/>
          </a:solidFill>
          <a:latin typeface="+mn-lt"/>
        </a:defRPr>
      </a:lvl5pPr>
      <a:lvl6pPr marL="3520440" indent="-320040" algn="l" rtl="0" eaLnBrk="1" fontAlgn="base" hangingPunct="1">
        <a:spcBef>
          <a:spcPct val="20000"/>
        </a:spcBef>
        <a:spcAft>
          <a:spcPct val="0"/>
        </a:spcAft>
        <a:buChar char="»"/>
        <a:defRPr sz="2200">
          <a:solidFill>
            <a:schemeClr val="tx1"/>
          </a:solidFill>
          <a:latin typeface="+mn-lt"/>
        </a:defRPr>
      </a:lvl6pPr>
      <a:lvl7pPr marL="4160520" indent="-320040" algn="l" rtl="0" eaLnBrk="1" fontAlgn="base" hangingPunct="1">
        <a:spcBef>
          <a:spcPct val="20000"/>
        </a:spcBef>
        <a:spcAft>
          <a:spcPct val="0"/>
        </a:spcAft>
        <a:buChar char="»"/>
        <a:defRPr sz="2200">
          <a:solidFill>
            <a:schemeClr val="tx1"/>
          </a:solidFill>
          <a:latin typeface="+mn-lt"/>
        </a:defRPr>
      </a:lvl7pPr>
      <a:lvl8pPr marL="4800600" indent="-320040" algn="l" rtl="0" eaLnBrk="1" fontAlgn="base" hangingPunct="1">
        <a:spcBef>
          <a:spcPct val="20000"/>
        </a:spcBef>
        <a:spcAft>
          <a:spcPct val="0"/>
        </a:spcAft>
        <a:buChar char="»"/>
        <a:defRPr sz="2200">
          <a:solidFill>
            <a:schemeClr val="tx1"/>
          </a:solidFill>
          <a:latin typeface="+mn-lt"/>
        </a:defRPr>
      </a:lvl8pPr>
      <a:lvl9pPr marL="5440680" indent="-320040"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tessy.ecdc.europa.eu/TessyHelp/index.aspx?navigation=ManualsAndTraining"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jpg"/><Relationship Id="rId4" Type="http://schemas.openxmlformats.org/officeDocument/2006/relationships/image" Target="../media/image16.jpe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4.png"/><Relationship Id="rId7" Type="http://schemas.openxmlformats.org/officeDocument/2006/relationships/diagramQuickStyle" Target="../diagrams/quickStyle7.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25.png"/><Relationship Id="rId9" Type="http://schemas.microsoft.com/office/2007/relationships/diagramDrawing" Target="../diagrams/drawing7.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comments" Target="../comments/comment2.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50.jpg"/><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9.xml"/><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1.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image" Target="../media/image61.png"/><Relationship Id="rId7" Type="http://schemas.openxmlformats.org/officeDocument/2006/relationships/diagramQuickStyle" Target="../diagrams/quickStyle15.xm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diagramLayout" Target="../diagrams/layout15.xml"/><Relationship Id="rId11" Type="http://schemas.openxmlformats.org/officeDocument/2006/relationships/image" Target="../media/image67.png"/><Relationship Id="rId5" Type="http://schemas.openxmlformats.org/officeDocument/2006/relationships/diagramData" Target="../diagrams/data15.xml"/><Relationship Id="rId10" Type="http://schemas.openxmlformats.org/officeDocument/2006/relationships/image" Target="../media/image66.png"/><Relationship Id="rId4" Type="http://schemas.openxmlformats.org/officeDocument/2006/relationships/image" Target="../media/image62.png"/><Relationship Id="rId9" Type="http://schemas.microsoft.com/office/2007/relationships/diagramDrawing" Target="../diagrams/drawing15.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0.xml"/><Relationship Id="rId6" Type="http://schemas.openxmlformats.org/officeDocument/2006/relationships/image" Target="../media/image61.png"/><Relationship Id="rId5" Type="http://schemas.openxmlformats.org/officeDocument/2006/relationships/image" Target="../media/image69.png"/><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3.xml"/><Relationship Id="rId1" Type="http://schemas.openxmlformats.org/officeDocument/2006/relationships/slideLayout" Target="../slideLayouts/slideLayout16.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4"/>
          <p:cNvSpPr txBox="1">
            <a:spLocks noChangeArrowheads="1"/>
          </p:cNvSpPr>
          <p:nvPr/>
        </p:nvSpPr>
        <p:spPr bwMode="auto">
          <a:xfrm>
            <a:off x="270105" y="368659"/>
            <a:ext cx="1350150" cy="341632"/>
          </a:xfrm>
          <a:prstGeom prst="rect">
            <a:avLst/>
          </a:prstGeom>
          <a:noFill/>
          <a:ln w="9525" algn="ctr">
            <a:noFill/>
            <a:miter lim="800000"/>
            <a:headEnd/>
            <a:tailEnd/>
          </a:ln>
        </p:spPr>
        <p:txBody>
          <a:bodyPr wrap="square">
            <a:spAutoFit/>
          </a:bodyPr>
          <a:lstStyle/>
          <a:p>
            <a:pPr algn="l">
              <a:spcBef>
                <a:spcPct val="50000"/>
              </a:spcBef>
            </a:pPr>
            <a:r>
              <a:rPr lang="it-IT" sz="1800" b="1" u="none" dirty="0">
                <a:solidFill>
                  <a:srgbClr val="69AE23"/>
                </a:solidFill>
                <a:latin typeface="Arial" charset="0"/>
              </a:rPr>
              <a:t>Welcome</a:t>
            </a:r>
            <a:endParaRPr lang="it-IT" sz="1800" b="1" u="none" noProof="1">
              <a:solidFill>
                <a:srgbClr val="69AE23"/>
              </a:solidFill>
              <a:latin typeface="Arial" charset="0"/>
            </a:endParaRPr>
          </a:p>
        </p:txBody>
      </p:sp>
      <p:pic>
        <p:nvPicPr>
          <p:cNvPr id="2" name="Picture 1"/>
          <p:cNvPicPr>
            <a:picLocks noChangeAspect="1"/>
          </p:cNvPicPr>
          <p:nvPr/>
        </p:nvPicPr>
        <p:blipFill rotWithShape="1">
          <a:blip r:embed="rId3"/>
          <a:srcRect l="2460" t="21588" r="21251" b="6315"/>
          <a:stretch/>
        </p:blipFill>
        <p:spPr>
          <a:xfrm>
            <a:off x="765160" y="998730"/>
            <a:ext cx="9406045" cy="5370549"/>
          </a:xfrm>
          <a:prstGeom prst="rect">
            <a:avLst/>
          </a:prstGeom>
        </p:spPr>
      </p:pic>
      <p:sp>
        <p:nvSpPr>
          <p:cNvPr id="3" name="TextBox 2"/>
          <p:cNvSpPr txBox="1"/>
          <p:nvPr/>
        </p:nvSpPr>
        <p:spPr>
          <a:xfrm>
            <a:off x="2295330" y="143635"/>
            <a:ext cx="6075675" cy="701731"/>
          </a:xfrm>
          <a:prstGeom prst="rect">
            <a:avLst/>
          </a:prstGeom>
          <a:noFill/>
        </p:spPr>
        <p:txBody>
          <a:bodyPr wrap="square" rtlCol="0">
            <a:spAutoFit/>
          </a:bodyPr>
          <a:lstStyle/>
          <a:p>
            <a:r>
              <a:rPr lang="en-GB" sz="4400" u="none" dirty="0" smtClean="0">
                <a:solidFill>
                  <a:srgbClr val="69AE23"/>
                </a:solidFill>
                <a:latin typeface="+mn-lt"/>
              </a:rPr>
              <a:t>Screening</a:t>
            </a:r>
            <a:endParaRPr lang="en-GB" sz="4400" u="none" dirty="0">
              <a:solidFill>
                <a:srgbClr val="69AE23"/>
              </a:solidFill>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defTabSz="810067" fontAlgn="auto">
              <a:lnSpc>
                <a:spcPct val="100000"/>
              </a:lnSpc>
              <a:spcBef>
                <a:spcPts val="0"/>
              </a:spcBef>
              <a:spcAft>
                <a:spcPts val="0"/>
              </a:spcAft>
            </a:pPr>
            <a:endParaRPr lang="en-GB" u="none" dirty="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810067" fontAlgn="auto">
              <a:lnSpc>
                <a:spcPct val="100000"/>
              </a:lnSpc>
              <a:spcBef>
                <a:spcPts val="0"/>
              </a:spcBef>
              <a:spcAft>
                <a:spcPts val="0"/>
              </a:spcAft>
            </a:pPr>
            <a:fld id="{F9E29A8E-A0F1-419A-8E8B-A78BF9C70DE8}" type="slidenum">
              <a:rPr lang="en-GB" u="none">
                <a:solidFill>
                  <a:prstClr val="white"/>
                </a:solidFill>
              </a:rPr>
              <a:pPr defTabSz="810067" fontAlgn="auto">
                <a:lnSpc>
                  <a:spcPct val="100000"/>
                </a:lnSpc>
                <a:spcBef>
                  <a:spcPts val="0"/>
                </a:spcBef>
                <a:spcAft>
                  <a:spcPts val="0"/>
                </a:spcAft>
              </a:pPr>
              <a:t>10</a:t>
            </a:fld>
            <a:endParaRPr lang="en-GB" u="none" dirty="0">
              <a:solidFill>
                <a:prstClr val="white"/>
              </a:solidFill>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45005" y="1718810"/>
            <a:ext cx="2655370" cy="3465385"/>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2745380" y="1718810"/>
            <a:ext cx="7876025"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p:txBody>
      </p:sp>
      <p:sp>
        <p:nvSpPr>
          <p:cNvPr id="7" name="TextBox 6"/>
          <p:cNvSpPr txBox="1"/>
          <p:nvPr/>
        </p:nvSpPr>
        <p:spPr>
          <a:xfrm>
            <a:off x="3778201" y="3107748"/>
            <a:ext cx="6660740" cy="1631216"/>
          </a:xfrm>
          <a:prstGeom prst="rect">
            <a:avLst/>
          </a:prstGeom>
          <a:noFill/>
        </p:spPr>
        <p:txBody>
          <a:bodyPr wrap="square" rtlCol="0">
            <a:spAutoFit/>
          </a:bodyPr>
          <a:lstStyle/>
          <a:p>
            <a:pPr lvl="0" algn="l"/>
            <a:r>
              <a:rPr lang="en-GB" sz="2800" u="none" dirty="0" smtClean="0">
                <a:solidFill>
                  <a:srgbClr val="002060"/>
                </a:solidFill>
                <a:latin typeface="Calibri" pitchFamily="34" charset="0"/>
                <a:cs typeface="Calibri" pitchFamily="34" charset="0"/>
              </a:rPr>
              <a:t>At European level: </a:t>
            </a:r>
          </a:p>
          <a:p>
            <a:pPr lvl="0" algn="l"/>
            <a:endParaRPr lang="en-GB" sz="2800" u="none" dirty="0" smtClean="0">
              <a:solidFill>
                <a:srgbClr val="002060"/>
              </a:solidFill>
              <a:latin typeface="Calibri" pitchFamily="34" charset="0"/>
              <a:cs typeface="Calibri" pitchFamily="34" charset="0"/>
            </a:endParaRPr>
          </a:p>
          <a:p>
            <a:pPr lvl="0" algn="l"/>
            <a:r>
              <a:rPr lang="en-GB" sz="2800" u="none" dirty="0" smtClean="0">
                <a:solidFill>
                  <a:srgbClr val="002060"/>
                </a:solidFill>
                <a:latin typeface="Calibri" pitchFamily="34" charset="0"/>
                <a:cs typeface="Calibri" pitchFamily="34" charset="0"/>
              </a:rPr>
              <a:t>The </a:t>
            </a:r>
            <a:r>
              <a:rPr lang="en-GB" sz="2800" u="none" dirty="0">
                <a:solidFill>
                  <a:srgbClr val="002060"/>
                </a:solidFill>
                <a:latin typeface="Calibri" pitchFamily="34" charset="0"/>
                <a:cs typeface="Calibri" pitchFamily="34" charset="0"/>
              </a:rPr>
              <a:t>European Surveillance System (</a:t>
            </a:r>
            <a:r>
              <a:rPr lang="en-GB" sz="2800" u="none" dirty="0" err="1">
                <a:solidFill>
                  <a:srgbClr val="002060"/>
                </a:solidFill>
                <a:latin typeface="Calibri" pitchFamily="34" charset="0"/>
                <a:cs typeface="Calibri" pitchFamily="34" charset="0"/>
              </a:rPr>
              <a:t>TESSy</a:t>
            </a:r>
            <a:r>
              <a:rPr lang="en-GB" sz="2800" u="none" dirty="0">
                <a:solidFill>
                  <a:srgbClr val="002060"/>
                </a:solidFill>
                <a:latin typeface="Calibri" pitchFamily="34" charset="0"/>
                <a:cs typeface="Calibri" pitchFamily="34" charset="0"/>
              </a:rPr>
              <a:t>)</a:t>
            </a:r>
            <a:endParaRPr lang="en-GB" dirty="0">
              <a:solidFill>
                <a:prstClr val="white"/>
              </a:solidFill>
              <a:latin typeface="Tahoma"/>
            </a:endParaRPr>
          </a:p>
          <a:p>
            <a:endParaRPr lang="en-GB" dirty="0"/>
          </a:p>
        </p:txBody>
      </p:sp>
      <p:sp>
        <p:nvSpPr>
          <p:cNvPr id="8" name="Right Arrow 7"/>
          <p:cNvSpPr/>
          <p:nvPr/>
        </p:nvSpPr>
        <p:spPr>
          <a:xfrm>
            <a:off x="2700300" y="3082758"/>
            <a:ext cx="855170" cy="526262"/>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a:off x="2700300" y="4059070"/>
            <a:ext cx="855170" cy="526262"/>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72479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983409" y="175474"/>
            <a:ext cx="9220200" cy="719139"/>
          </a:xfrm>
        </p:spPr>
        <p:txBody>
          <a:bodyPr>
            <a:normAutofit/>
          </a:bodyPr>
          <a:lstStyle/>
          <a:p>
            <a:pPr>
              <a:defRPr/>
            </a:pPr>
            <a:r>
              <a:rPr lang="en-GB" sz="2800" dirty="0">
                <a:solidFill>
                  <a:srgbClr val="002060"/>
                </a:solidFill>
                <a:latin typeface="Calibri" pitchFamily="34" charset="0"/>
                <a:cs typeface="Calibri" pitchFamily="34" charset="0"/>
              </a:rPr>
              <a:t>The European Surveillance System (</a:t>
            </a:r>
            <a:r>
              <a:rPr lang="en-GB" sz="2800" dirty="0" err="1">
                <a:solidFill>
                  <a:srgbClr val="002060"/>
                </a:solidFill>
                <a:latin typeface="Calibri" pitchFamily="34" charset="0"/>
                <a:cs typeface="Calibri" pitchFamily="34" charset="0"/>
              </a:rPr>
              <a:t>TESSy</a:t>
            </a:r>
            <a:r>
              <a:rPr lang="en-GB" sz="2800" dirty="0">
                <a:solidFill>
                  <a:srgbClr val="002060"/>
                </a:solidFill>
                <a:latin typeface="Calibri" pitchFamily="34" charset="0"/>
                <a:cs typeface="Calibri" pitchFamily="34" charset="0"/>
              </a:rPr>
              <a:t>)</a:t>
            </a:r>
          </a:p>
        </p:txBody>
      </p:sp>
      <p:sp>
        <p:nvSpPr>
          <p:cNvPr id="11" name="TextBox 10"/>
          <p:cNvSpPr txBox="1"/>
          <p:nvPr/>
        </p:nvSpPr>
        <p:spPr>
          <a:xfrm>
            <a:off x="2565260" y="1001818"/>
            <a:ext cx="9245600" cy="923330"/>
          </a:xfrm>
          <a:prstGeom prst="rect">
            <a:avLst/>
          </a:prstGeom>
          <a:noFill/>
        </p:spPr>
        <p:txBody>
          <a:bodyPr wrap="square" rtlCol="0">
            <a:spAutoFit/>
          </a:bodyPr>
          <a:lstStyle/>
          <a:p>
            <a:pPr algn="l" fontAlgn="auto">
              <a:lnSpc>
                <a:spcPct val="100000"/>
              </a:lnSpc>
              <a:spcBef>
                <a:spcPts val="0"/>
              </a:spcBef>
              <a:spcAft>
                <a:spcPts val="0"/>
              </a:spcAft>
            </a:pPr>
            <a:r>
              <a:rPr lang="en-GB" sz="1800" u="none" dirty="0">
                <a:solidFill>
                  <a:srgbClr val="82428D">
                    <a:lumMod val="50000"/>
                  </a:srgbClr>
                </a:solidFill>
                <a:latin typeface="Calibri" pitchFamily="34" charset="0"/>
                <a:cs typeface="Calibri" pitchFamily="34" charset="0"/>
              </a:rPr>
              <a:t>Meta-data surveillance system</a:t>
            </a:r>
          </a:p>
          <a:p>
            <a:pPr algn="l" fontAlgn="auto">
              <a:lnSpc>
                <a:spcPct val="100000"/>
              </a:lnSpc>
              <a:spcBef>
                <a:spcPts val="0"/>
              </a:spcBef>
              <a:spcAft>
                <a:spcPts val="0"/>
              </a:spcAft>
            </a:pPr>
            <a:r>
              <a:rPr lang="en-GB" sz="1800" u="none" dirty="0">
                <a:solidFill>
                  <a:srgbClr val="82428D">
                    <a:lumMod val="50000"/>
                  </a:srgbClr>
                </a:solidFill>
                <a:latin typeface="Calibri" pitchFamily="34" charset="0"/>
                <a:cs typeface="Calibri" pitchFamily="34" charset="0"/>
              </a:rPr>
              <a:t>Collection of data from all EU Member States on </a:t>
            </a:r>
            <a:r>
              <a:rPr lang="en-GB" sz="1800" u="none" dirty="0" smtClean="0">
                <a:solidFill>
                  <a:srgbClr val="82428D">
                    <a:lumMod val="50000"/>
                  </a:srgbClr>
                </a:solidFill>
                <a:latin typeface="Calibri" pitchFamily="34" charset="0"/>
                <a:cs typeface="Calibri" pitchFamily="34" charset="0"/>
              </a:rPr>
              <a:t>56 </a:t>
            </a:r>
            <a:r>
              <a:rPr lang="en-GB" sz="1800" u="none" dirty="0">
                <a:solidFill>
                  <a:srgbClr val="82428D">
                    <a:lumMod val="50000"/>
                  </a:srgbClr>
                </a:solidFill>
                <a:latin typeface="Calibri" pitchFamily="34" charset="0"/>
                <a:cs typeface="Calibri" pitchFamily="34" charset="0"/>
              </a:rPr>
              <a:t>communicable diseases</a:t>
            </a:r>
          </a:p>
          <a:p>
            <a:pPr algn="l" fontAlgn="auto">
              <a:lnSpc>
                <a:spcPct val="100000"/>
              </a:lnSpc>
              <a:spcBef>
                <a:spcPts val="0"/>
              </a:spcBef>
              <a:spcAft>
                <a:spcPts val="0"/>
              </a:spcAft>
            </a:pPr>
            <a:endParaRPr lang="en-GB" sz="1800" u="none" dirty="0">
              <a:solidFill>
                <a:srgbClr val="82428D">
                  <a:lumMod val="50000"/>
                </a:srgbClr>
              </a:solidFill>
              <a:latin typeface="Tahoma"/>
            </a:endParaRPr>
          </a:p>
        </p:txBody>
      </p:sp>
      <p:grpSp>
        <p:nvGrpSpPr>
          <p:cNvPr id="12" name="Group 11"/>
          <p:cNvGrpSpPr/>
          <p:nvPr/>
        </p:nvGrpSpPr>
        <p:grpSpPr>
          <a:xfrm>
            <a:off x="2191227" y="1735877"/>
            <a:ext cx="6543960" cy="4889303"/>
            <a:chOff x="1042988" y="1127225"/>
            <a:chExt cx="6543960" cy="4889303"/>
          </a:xfrm>
        </p:grpSpPr>
        <p:sp>
          <p:nvSpPr>
            <p:cNvPr id="13" name="Rectangle 3"/>
            <p:cNvSpPr>
              <a:spLocks noChangeArrowheads="1"/>
            </p:cNvSpPr>
            <p:nvPr/>
          </p:nvSpPr>
          <p:spPr bwMode="auto">
            <a:xfrm>
              <a:off x="1042988" y="1127225"/>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14" name="Rectangle 4"/>
            <p:cNvSpPr>
              <a:spLocks noChangeArrowheads="1"/>
            </p:cNvSpPr>
            <p:nvPr/>
          </p:nvSpPr>
          <p:spPr bwMode="auto">
            <a:xfrm>
              <a:off x="5981700" y="1889225"/>
              <a:ext cx="1605248"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National institutes</a:t>
              </a:r>
              <a:endParaRPr lang="en-GB" sz="1400" u="none">
                <a:solidFill>
                  <a:prstClr val="black"/>
                </a:solidFill>
                <a:latin typeface="Tahoma"/>
              </a:endParaRPr>
            </a:p>
          </p:txBody>
        </p:sp>
        <p:sp>
          <p:nvSpPr>
            <p:cNvPr id="15" name="Rectangle 5"/>
            <p:cNvSpPr>
              <a:spLocks noChangeArrowheads="1"/>
            </p:cNvSpPr>
            <p:nvPr/>
          </p:nvSpPr>
          <p:spPr bwMode="auto">
            <a:xfrm>
              <a:off x="5978526" y="2260701"/>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GB" sz="1400" u="none">
                  <a:solidFill>
                    <a:prstClr val="black"/>
                  </a:solidFill>
                  <a:latin typeface="Tahoma"/>
                </a:rPr>
                <a:t>Disease experts</a:t>
              </a:r>
            </a:p>
          </p:txBody>
        </p:sp>
        <p:sp>
          <p:nvSpPr>
            <p:cNvPr id="16" name="Rectangle 6"/>
            <p:cNvSpPr>
              <a:spLocks noChangeArrowheads="1"/>
            </p:cNvSpPr>
            <p:nvPr/>
          </p:nvSpPr>
          <p:spPr bwMode="auto">
            <a:xfrm>
              <a:off x="5978526" y="2651225"/>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US" sz="1400" u="none">
                  <a:solidFill>
                    <a:prstClr val="black"/>
                  </a:solidFill>
                  <a:latin typeface="Tahoma"/>
                </a:rPr>
                <a:t>General public</a:t>
              </a:r>
              <a:endParaRPr lang="en-GB" sz="1400" u="none">
                <a:solidFill>
                  <a:prstClr val="black"/>
                </a:solidFill>
                <a:latin typeface="Tahoma"/>
              </a:endParaRPr>
            </a:p>
          </p:txBody>
        </p:sp>
        <p:sp>
          <p:nvSpPr>
            <p:cNvPr id="17" name="Rectangle 7"/>
            <p:cNvSpPr>
              <a:spLocks noChangeArrowheads="1"/>
            </p:cNvSpPr>
            <p:nvPr/>
          </p:nvSpPr>
          <p:spPr bwMode="auto">
            <a:xfrm>
              <a:off x="5978526" y="3032225"/>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US" sz="1400" u="none">
                  <a:solidFill>
                    <a:prstClr val="black"/>
                  </a:solidFill>
                  <a:latin typeface="Tahoma"/>
                </a:rPr>
                <a:t>AF members</a:t>
              </a:r>
              <a:endParaRPr lang="en-GB" sz="1400" u="none">
                <a:solidFill>
                  <a:prstClr val="black"/>
                </a:solidFill>
                <a:latin typeface="Tahoma"/>
              </a:endParaRPr>
            </a:p>
          </p:txBody>
        </p:sp>
        <p:sp>
          <p:nvSpPr>
            <p:cNvPr id="18" name="Rectangle 8"/>
            <p:cNvSpPr>
              <a:spLocks noChangeArrowheads="1"/>
            </p:cNvSpPr>
            <p:nvPr/>
          </p:nvSpPr>
          <p:spPr bwMode="auto">
            <a:xfrm>
              <a:off x="5978526" y="3403701"/>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US" sz="1400" u="none">
                  <a:solidFill>
                    <a:prstClr val="black"/>
                  </a:solidFill>
                  <a:latin typeface="Tahoma"/>
                </a:rPr>
                <a:t>MB members</a:t>
              </a:r>
              <a:endParaRPr lang="en-GB" sz="1400" u="none">
                <a:solidFill>
                  <a:prstClr val="black"/>
                </a:solidFill>
                <a:latin typeface="Tahoma"/>
              </a:endParaRPr>
            </a:p>
          </p:txBody>
        </p:sp>
        <p:sp>
          <p:nvSpPr>
            <p:cNvPr id="19" name="Rectangle 9"/>
            <p:cNvSpPr>
              <a:spLocks noChangeArrowheads="1"/>
            </p:cNvSpPr>
            <p:nvPr/>
          </p:nvSpPr>
          <p:spPr bwMode="auto">
            <a:xfrm>
              <a:off x="5978526" y="3794225"/>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US" sz="1400" u="none">
                  <a:solidFill>
                    <a:prstClr val="black"/>
                  </a:solidFill>
                  <a:latin typeface="Tahoma"/>
                </a:rPr>
                <a:t>WHO</a:t>
              </a:r>
              <a:endParaRPr lang="en-GB" sz="1400" u="none">
                <a:solidFill>
                  <a:prstClr val="black"/>
                </a:solidFill>
                <a:latin typeface="Tahoma"/>
              </a:endParaRPr>
            </a:p>
          </p:txBody>
        </p:sp>
        <p:sp>
          <p:nvSpPr>
            <p:cNvPr id="20" name="Rectangle 10"/>
            <p:cNvSpPr>
              <a:spLocks noChangeArrowheads="1"/>
            </p:cNvSpPr>
            <p:nvPr/>
          </p:nvSpPr>
          <p:spPr bwMode="auto">
            <a:xfrm>
              <a:off x="5978526" y="4175225"/>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US" sz="1400" u="none">
                  <a:solidFill>
                    <a:prstClr val="black"/>
                  </a:solidFill>
                  <a:latin typeface="Tahoma"/>
                </a:rPr>
                <a:t>EMCDDA</a:t>
              </a:r>
              <a:endParaRPr lang="en-GB" sz="1400" u="none">
                <a:solidFill>
                  <a:prstClr val="black"/>
                </a:solidFill>
                <a:latin typeface="Tahoma"/>
              </a:endParaRPr>
            </a:p>
          </p:txBody>
        </p:sp>
        <p:sp>
          <p:nvSpPr>
            <p:cNvPr id="21" name="Rectangle 11"/>
            <p:cNvSpPr>
              <a:spLocks noChangeArrowheads="1"/>
            </p:cNvSpPr>
            <p:nvPr/>
          </p:nvSpPr>
          <p:spPr bwMode="auto">
            <a:xfrm>
              <a:off x="5978526" y="4556225"/>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GB" sz="1400" u="none">
                  <a:solidFill>
                    <a:prstClr val="black"/>
                  </a:solidFill>
                  <a:latin typeface="Tahoma"/>
                </a:rPr>
                <a:t>EFSA</a:t>
              </a:r>
            </a:p>
          </p:txBody>
        </p:sp>
        <p:sp>
          <p:nvSpPr>
            <p:cNvPr id="22" name="Rectangle 12"/>
            <p:cNvSpPr>
              <a:spLocks noChangeArrowheads="1"/>
            </p:cNvSpPr>
            <p:nvPr/>
          </p:nvSpPr>
          <p:spPr bwMode="auto">
            <a:xfrm>
              <a:off x="5978526" y="4937225"/>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GB" sz="1400" u="none">
                  <a:solidFill>
                    <a:prstClr val="black"/>
                  </a:solidFill>
                  <a:latin typeface="Tahoma"/>
                </a:rPr>
                <a:t>Others</a:t>
              </a:r>
            </a:p>
          </p:txBody>
        </p:sp>
        <p:sp>
          <p:nvSpPr>
            <p:cNvPr id="23" name="Rectangle 13"/>
            <p:cNvSpPr>
              <a:spLocks noChangeArrowheads="1"/>
            </p:cNvSpPr>
            <p:nvPr/>
          </p:nvSpPr>
          <p:spPr bwMode="auto">
            <a:xfrm>
              <a:off x="5978526" y="5327751"/>
              <a:ext cx="1600200" cy="307777"/>
            </a:xfrm>
            <a:prstGeom prst="rect">
              <a:avLst/>
            </a:prstGeom>
            <a:solidFill>
              <a:srgbClr val="69AE23"/>
            </a:solidFill>
            <a:ln w="9525" algn="ctr">
              <a:noFill/>
              <a:miter lim="800000"/>
              <a:headEnd/>
              <a:tailEnd/>
            </a:ln>
          </p:spPr>
          <p:txBody>
            <a:bodyPr anchor="ctr">
              <a:spAutoFit/>
            </a:bodyPr>
            <a:lstStyle/>
            <a:p>
              <a:pPr algn="l" fontAlgn="auto">
                <a:lnSpc>
                  <a:spcPct val="100000"/>
                </a:lnSpc>
                <a:spcBef>
                  <a:spcPts val="0"/>
                </a:spcBef>
                <a:spcAft>
                  <a:spcPts val="0"/>
                </a:spcAft>
              </a:pPr>
              <a:r>
                <a:rPr lang="en-US" sz="1400" u="none">
                  <a:solidFill>
                    <a:prstClr val="black"/>
                  </a:solidFill>
                  <a:latin typeface="Tahoma"/>
                </a:rPr>
                <a:t>…</a:t>
              </a:r>
              <a:endParaRPr lang="en-GB" sz="1400" u="none">
                <a:solidFill>
                  <a:prstClr val="black"/>
                </a:solidFill>
                <a:latin typeface="Tahoma"/>
              </a:endParaRPr>
            </a:p>
          </p:txBody>
        </p:sp>
        <p:sp>
          <p:nvSpPr>
            <p:cNvPr id="24" name="AutoShape 14"/>
            <p:cNvSpPr>
              <a:spLocks noChangeArrowheads="1"/>
            </p:cNvSpPr>
            <p:nvPr/>
          </p:nvSpPr>
          <p:spPr bwMode="auto">
            <a:xfrm>
              <a:off x="2968625" y="3051771"/>
              <a:ext cx="1543051" cy="489347"/>
            </a:xfrm>
            <a:prstGeom prst="can">
              <a:avLst>
                <a:gd name="adj" fmla="val 25000"/>
              </a:avLst>
            </a:prstGeom>
            <a:solidFill>
              <a:srgbClr val="003A80"/>
            </a:solidFill>
            <a:ln w="9525" algn="ctr">
              <a:solidFill>
                <a:schemeClr val="tx1"/>
              </a:solidFill>
              <a:round/>
              <a:headEnd/>
              <a:tailEnd/>
            </a:ln>
          </p:spPr>
          <p:txBody>
            <a:bodyPr anchor="ctr">
              <a:spAutoFit/>
            </a:bodyPr>
            <a:lstStyle/>
            <a:p>
              <a:pPr algn="l" fontAlgn="auto">
                <a:lnSpc>
                  <a:spcPct val="100000"/>
                </a:lnSpc>
                <a:spcBef>
                  <a:spcPts val="0"/>
                </a:spcBef>
                <a:spcAft>
                  <a:spcPts val="0"/>
                </a:spcAft>
              </a:pPr>
              <a:r>
                <a:rPr lang="en-US" sz="1400" u="none" dirty="0" err="1">
                  <a:solidFill>
                    <a:prstClr val="white"/>
                  </a:solidFill>
                  <a:latin typeface="Tahoma"/>
                </a:rPr>
                <a:t>TESSy</a:t>
              </a:r>
              <a:endParaRPr lang="en-GB" sz="1400" u="none" dirty="0">
                <a:solidFill>
                  <a:prstClr val="black"/>
                </a:solidFill>
                <a:latin typeface="Tahoma"/>
              </a:endParaRPr>
            </a:p>
          </p:txBody>
        </p:sp>
        <p:sp>
          <p:nvSpPr>
            <p:cNvPr id="25" name="Line 15"/>
            <p:cNvSpPr>
              <a:spLocks noChangeShapeType="1"/>
            </p:cNvSpPr>
            <p:nvPr/>
          </p:nvSpPr>
          <p:spPr bwMode="auto">
            <a:xfrm flipV="1">
              <a:off x="1431925" y="3267075"/>
              <a:ext cx="1431925" cy="26844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6" name="Line 16"/>
            <p:cNvSpPr>
              <a:spLocks noChangeShapeType="1"/>
            </p:cNvSpPr>
            <p:nvPr/>
          </p:nvSpPr>
          <p:spPr bwMode="auto">
            <a:xfrm>
              <a:off x="1462088" y="1260475"/>
              <a:ext cx="1401762" cy="20066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7" name="Line 17"/>
            <p:cNvSpPr>
              <a:spLocks noChangeShapeType="1"/>
            </p:cNvSpPr>
            <p:nvPr/>
          </p:nvSpPr>
          <p:spPr bwMode="auto">
            <a:xfrm>
              <a:off x="1460500" y="1649413"/>
              <a:ext cx="1403350" cy="161766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8" name="Line 18"/>
            <p:cNvSpPr>
              <a:spLocks noChangeShapeType="1"/>
            </p:cNvSpPr>
            <p:nvPr/>
          </p:nvSpPr>
          <p:spPr bwMode="auto">
            <a:xfrm>
              <a:off x="1454150" y="2025650"/>
              <a:ext cx="1409700" cy="12414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9" name="Line 19"/>
            <p:cNvSpPr>
              <a:spLocks noChangeShapeType="1"/>
            </p:cNvSpPr>
            <p:nvPr/>
          </p:nvSpPr>
          <p:spPr bwMode="auto">
            <a:xfrm>
              <a:off x="1462088" y="2408238"/>
              <a:ext cx="1401762" cy="858837"/>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0" name="Line 20"/>
            <p:cNvSpPr>
              <a:spLocks noChangeShapeType="1"/>
            </p:cNvSpPr>
            <p:nvPr/>
          </p:nvSpPr>
          <p:spPr bwMode="auto">
            <a:xfrm>
              <a:off x="1449388" y="2797175"/>
              <a:ext cx="1414462" cy="4699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1" name="Line 21"/>
            <p:cNvSpPr>
              <a:spLocks noChangeShapeType="1"/>
            </p:cNvSpPr>
            <p:nvPr/>
          </p:nvSpPr>
          <p:spPr bwMode="auto">
            <a:xfrm>
              <a:off x="1449388" y="3182938"/>
              <a:ext cx="1414462" cy="84137"/>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2" name="Line 22"/>
            <p:cNvSpPr>
              <a:spLocks noChangeShapeType="1"/>
            </p:cNvSpPr>
            <p:nvPr/>
          </p:nvSpPr>
          <p:spPr bwMode="auto">
            <a:xfrm flipV="1">
              <a:off x="1435100" y="3267075"/>
              <a:ext cx="1428750" cy="3095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3" name="Line 23"/>
            <p:cNvSpPr>
              <a:spLocks noChangeShapeType="1"/>
            </p:cNvSpPr>
            <p:nvPr/>
          </p:nvSpPr>
          <p:spPr bwMode="auto">
            <a:xfrm flipV="1">
              <a:off x="1439863" y="3267075"/>
              <a:ext cx="1423987" cy="6985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4" name="Line 24"/>
            <p:cNvSpPr>
              <a:spLocks noChangeShapeType="1"/>
            </p:cNvSpPr>
            <p:nvPr/>
          </p:nvSpPr>
          <p:spPr bwMode="auto">
            <a:xfrm flipV="1">
              <a:off x="1435100" y="3267075"/>
              <a:ext cx="1428750" cy="10969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5" name="Line 25"/>
            <p:cNvSpPr>
              <a:spLocks noChangeShapeType="1"/>
            </p:cNvSpPr>
            <p:nvPr/>
          </p:nvSpPr>
          <p:spPr bwMode="auto">
            <a:xfrm flipV="1">
              <a:off x="1414463" y="3267075"/>
              <a:ext cx="1449387" cy="15160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6" name="Line 26"/>
            <p:cNvSpPr>
              <a:spLocks noChangeShapeType="1"/>
            </p:cNvSpPr>
            <p:nvPr/>
          </p:nvSpPr>
          <p:spPr bwMode="auto">
            <a:xfrm flipV="1">
              <a:off x="1431925" y="3267075"/>
              <a:ext cx="1431925" cy="188753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7" name="Line 27"/>
            <p:cNvSpPr>
              <a:spLocks noChangeShapeType="1"/>
            </p:cNvSpPr>
            <p:nvPr/>
          </p:nvSpPr>
          <p:spPr bwMode="auto">
            <a:xfrm flipV="1">
              <a:off x="1436688" y="3267075"/>
              <a:ext cx="1427162" cy="22764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8" name="Line 28"/>
            <p:cNvSpPr>
              <a:spLocks noChangeShapeType="1"/>
            </p:cNvSpPr>
            <p:nvPr/>
          </p:nvSpPr>
          <p:spPr bwMode="auto">
            <a:xfrm rot="10800000">
              <a:off x="4592638" y="3270250"/>
              <a:ext cx="1385887" cy="2206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9" name="Line 29"/>
            <p:cNvSpPr>
              <a:spLocks noChangeShapeType="1"/>
            </p:cNvSpPr>
            <p:nvPr/>
          </p:nvSpPr>
          <p:spPr bwMode="auto">
            <a:xfrm rot="10800000">
              <a:off x="4592638" y="3268663"/>
              <a:ext cx="1385887" cy="1827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0" name="Line 30"/>
            <p:cNvSpPr>
              <a:spLocks noChangeShapeType="1"/>
            </p:cNvSpPr>
            <p:nvPr/>
          </p:nvSpPr>
          <p:spPr bwMode="auto">
            <a:xfrm rot="10800000">
              <a:off x="4592638" y="3268663"/>
              <a:ext cx="1385887" cy="1446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1" name="Line 31"/>
            <p:cNvSpPr>
              <a:spLocks noChangeShapeType="1"/>
            </p:cNvSpPr>
            <p:nvPr/>
          </p:nvSpPr>
          <p:spPr bwMode="auto">
            <a:xfrm rot="10800000">
              <a:off x="4592638" y="3270250"/>
              <a:ext cx="1385887" cy="1063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2" name="Line 32"/>
            <p:cNvSpPr>
              <a:spLocks noChangeShapeType="1"/>
            </p:cNvSpPr>
            <p:nvPr/>
          </p:nvSpPr>
          <p:spPr bwMode="auto">
            <a:xfrm rot="10800000">
              <a:off x="4591050" y="3268663"/>
              <a:ext cx="1387475" cy="684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3" name="Line 33"/>
            <p:cNvSpPr>
              <a:spLocks noChangeShapeType="1"/>
            </p:cNvSpPr>
            <p:nvPr/>
          </p:nvSpPr>
          <p:spPr bwMode="auto">
            <a:xfrm rot="10800000">
              <a:off x="4591050" y="3270250"/>
              <a:ext cx="1387475" cy="301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4" name="Line 34"/>
            <p:cNvSpPr>
              <a:spLocks noChangeShapeType="1"/>
            </p:cNvSpPr>
            <p:nvPr/>
          </p:nvSpPr>
          <p:spPr bwMode="auto">
            <a:xfrm rot="10800000" flipV="1">
              <a:off x="4591050" y="3190875"/>
              <a:ext cx="1387475" cy="7778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5" name="Line 35"/>
            <p:cNvSpPr>
              <a:spLocks noChangeShapeType="1"/>
            </p:cNvSpPr>
            <p:nvPr/>
          </p:nvSpPr>
          <p:spPr bwMode="auto">
            <a:xfrm rot="10800000" flipV="1">
              <a:off x="4591050" y="2809875"/>
              <a:ext cx="1387475" cy="45878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6" name="Line 36"/>
            <p:cNvSpPr>
              <a:spLocks noChangeShapeType="1"/>
            </p:cNvSpPr>
            <p:nvPr/>
          </p:nvSpPr>
          <p:spPr bwMode="auto">
            <a:xfrm rot="10800000" flipV="1">
              <a:off x="4591050" y="2428875"/>
              <a:ext cx="1387475" cy="8413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7" name="Line 37"/>
            <p:cNvSpPr>
              <a:spLocks noChangeShapeType="1"/>
            </p:cNvSpPr>
            <p:nvPr/>
          </p:nvSpPr>
          <p:spPr bwMode="auto">
            <a:xfrm rot="10800000" flipV="1">
              <a:off x="4591050" y="2047875"/>
              <a:ext cx="1387475" cy="12223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8" name="Line 38"/>
            <p:cNvSpPr>
              <a:spLocks noChangeShapeType="1"/>
            </p:cNvSpPr>
            <p:nvPr/>
          </p:nvSpPr>
          <p:spPr bwMode="auto">
            <a:xfrm rot="10800000" flipV="1">
              <a:off x="4606925" y="1666875"/>
              <a:ext cx="1371600" cy="16002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9" name="Text Box 39"/>
            <p:cNvSpPr txBox="1">
              <a:spLocks noChangeArrowheads="1"/>
            </p:cNvSpPr>
            <p:nvPr/>
          </p:nvSpPr>
          <p:spPr bwMode="auto">
            <a:xfrm rot="16200000">
              <a:off x="911225" y="3213379"/>
              <a:ext cx="2700338" cy="369332"/>
            </a:xfrm>
            <a:prstGeom prst="rect">
              <a:avLst/>
            </a:prstGeom>
            <a:solidFill>
              <a:srgbClr val="69AE23">
                <a:alpha val="69019"/>
              </a:srgbClr>
            </a:solidFill>
            <a:ln w="9525" algn="ctr">
              <a:noFill/>
              <a:miter lim="800000"/>
              <a:headEnd/>
              <a:tailEnd/>
            </a:ln>
          </p:spPr>
          <p:txBody>
            <a:bodyPr wrap="square">
              <a:spAutoFit/>
            </a:bodyPr>
            <a:lstStyle/>
            <a:p>
              <a:pPr fontAlgn="auto">
                <a:lnSpc>
                  <a:spcPct val="100000"/>
                </a:lnSpc>
                <a:spcBef>
                  <a:spcPts val="0"/>
                </a:spcBef>
                <a:spcAft>
                  <a:spcPts val="0"/>
                </a:spcAft>
              </a:pPr>
              <a:r>
                <a:rPr lang="en-US" sz="1800" u="none" dirty="0">
                  <a:solidFill>
                    <a:prstClr val="black"/>
                  </a:solidFill>
                  <a:latin typeface="Tahoma"/>
                </a:rPr>
                <a:t>Data upload and access</a:t>
              </a:r>
              <a:endParaRPr lang="en-GB" sz="1800" u="none" dirty="0">
                <a:solidFill>
                  <a:prstClr val="black"/>
                </a:solidFill>
                <a:latin typeface="Tahoma"/>
              </a:endParaRPr>
            </a:p>
          </p:txBody>
        </p:sp>
        <p:sp>
          <p:nvSpPr>
            <p:cNvPr id="50" name="Text Box 40"/>
            <p:cNvSpPr txBox="1">
              <a:spLocks noChangeArrowheads="1"/>
            </p:cNvSpPr>
            <p:nvPr/>
          </p:nvSpPr>
          <p:spPr bwMode="auto">
            <a:xfrm rot="5400000">
              <a:off x="4553744" y="3207822"/>
              <a:ext cx="1546225" cy="369332"/>
            </a:xfrm>
            <a:prstGeom prst="rect">
              <a:avLst/>
            </a:prstGeom>
            <a:solidFill>
              <a:srgbClr val="69AE23">
                <a:alpha val="69019"/>
              </a:srgbClr>
            </a:solidFill>
            <a:ln w="9525" algn="ctr">
              <a:noFill/>
              <a:miter lim="800000"/>
              <a:headEnd/>
              <a:tailEnd/>
            </a:ln>
          </p:spPr>
          <p:txBody>
            <a:bodyPr>
              <a:spAutoFit/>
            </a:bodyPr>
            <a:lstStyle/>
            <a:p>
              <a:pPr algn="l" fontAlgn="auto">
                <a:lnSpc>
                  <a:spcPct val="100000"/>
                </a:lnSpc>
                <a:spcBef>
                  <a:spcPts val="0"/>
                </a:spcBef>
                <a:spcAft>
                  <a:spcPts val="0"/>
                </a:spcAft>
              </a:pPr>
              <a:r>
                <a:rPr lang="en-US" sz="1800" u="none" dirty="0">
                  <a:solidFill>
                    <a:prstClr val="black"/>
                  </a:solidFill>
                  <a:latin typeface="Tahoma"/>
                </a:rPr>
                <a:t>Data access</a:t>
              </a:r>
              <a:endParaRPr lang="en-GB" sz="1800" u="none" dirty="0">
                <a:solidFill>
                  <a:prstClr val="black"/>
                </a:solidFill>
                <a:latin typeface="Tahoma"/>
              </a:endParaRPr>
            </a:p>
          </p:txBody>
        </p:sp>
        <p:sp>
          <p:nvSpPr>
            <p:cNvPr id="51" name="Text Box 41"/>
            <p:cNvSpPr txBox="1">
              <a:spLocks noChangeArrowheads="1"/>
            </p:cNvSpPr>
            <p:nvPr/>
          </p:nvSpPr>
          <p:spPr bwMode="auto">
            <a:xfrm>
              <a:off x="5978526" y="1504950"/>
              <a:ext cx="1600200" cy="307777"/>
            </a:xfrm>
            <a:prstGeom prst="rect">
              <a:avLst/>
            </a:prstGeom>
            <a:solidFill>
              <a:srgbClr val="69AE23"/>
            </a:solidFill>
            <a:ln w="9525" algn="ctr">
              <a:noFill/>
              <a:miter lim="800000"/>
              <a:headEnd/>
              <a:tailEnd/>
            </a:ln>
          </p:spPr>
          <p:txBody>
            <a:bodyPr>
              <a:spAutoFit/>
            </a:bodyPr>
            <a:lstStyle/>
            <a:p>
              <a:pPr algn="l" fontAlgn="auto">
                <a:lnSpc>
                  <a:spcPct val="100000"/>
                </a:lnSpc>
                <a:spcBef>
                  <a:spcPts val="0"/>
                </a:spcBef>
                <a:spcAft>
                  <a:spcPts val="0"/>
                </a:spcAft>
              </a:pPr>
              <a:r>
                <a:rPr lang="en-US" sz="1400" u="none">
                  <a:solidFill>
                    <a:prstClr val="black"/>
                  </a:solidFill>
                  <a:latin typeface="Tahoma"/>
                </a:rPr>
                <a:t>MSs Data users</a:t>
              </a:r>
              <a:endParaRPr lang="en-GB" sz="1400" u="none">
                <a:solidFill>
                  <a:prstClr val="black"/>
                </a:solidFill>
                <a:latin typeface="Tahoma"/>
              </a:endParaRPr>
            </a:p>
          </p:txBody>
        </p:sp>
        <p:sp>
          <p:nvSpPr>
            <p:cNvPr id="52" name="Text Box 42"/>
            <p:cNvSpPr txBox="1">
              <a:spLocks noChangeArrowheads="1"/>
            </p:cNvSpPr>
            <p:nvPr/>
          </p:nvSpPr>
          <p:spPr bwMode="auto">
            <a:xfrm>
              <a:off x="2390775" y="3630613"/>
              <a:ext cx="2693988" cy="646331"/>
            </a:xfrm>
            <a:prstGeom prst="rect">
              <a:avLst/>
            </a:prstGeom>
            <a:noFill/>
            <a:ln w="9525" algn="ctr">
              <a:noFill/>
              <a:miter lim="800000"/>
              <a:headEnd/>
              <a:tailEnd/>
            </a:ln>
          </p:spPr>
          <p:txBody>
            <a:bodyPr>
              <a:spAutoFit/>
            </a:bodyPr>
            <a:lstStyle/>
            <a:p>
              <a:pPr fontAlgn="auto">
                <a:lnSpc>
                  <a:spcPct val="100000"/>
                </a:lnSpc>
                <a:spcBef>
                  <a:spcPts val="0"/>
                </a:spcBef>
                <a:spcAft>
                  <a:spcPts val="0"/>
                </a:spcAft>
              </a:pPr>
              <a:r>
                <a:rPr lang="en-GB" sz="1800" u="none">
                  <a:solidFill>
                    <a:srgbClr val="003A80"/>
                  </a:solidFill>
                  <a:latin typeface="Tahoma"/>
                </a:rPr>
                <a:t>T</a:t>
              </a:r>
              <a:r>
                <a:rPr lang="en-GB" sz="1800" u="none">
                  <a:solidFill>
                    <a:srgbClr val="69AE23"/>
                  </a:solidFill>
                  <a:latin typeface="Tahoma"/>
                </a:rPr>
                <a:t>he </a:t>
              </a:r>
              <a:r>
                <a:rPr lang="en-GB" sz="1800" u="none">
                  <a:solidFill>
                    <a:srgbClr val="003A80"/>
                  </a:solidFill>
                  <a:latin typeface="Tahoma"/>
                </a:rPr>
                <a:t>E</a:t>
              </a:r>
              <a:r>
                <a:rPr lang="en-GB" sz="1800" u="none">
                  <a:solidFill>
                    <a:srgbClr val="69AE23"/>
                  </a:solidFill>
                  <a:latin typeface="Tahoma"/>
                </a:rPr>
                <a:t>uropean </a:t>
              </a:r>
            </a:p>
            <a:p>
              <a:pPr fontAlgn="auto">
                <a:lnSpc>
                  <a:spcPct val="100000"/>
                </a:lnSpc>
                <a:spcBef>
                  <a:spcPts val="0"/>
                </a:spcBef>
                <a:spcAft>
                  <a:spcPts val="0"/>
                </a:spcAft>
              </a:pPr>
              <a:r>
                <a:rPr lang="en-GB" sz="1800" u="none">
                  <a:solidFill>
                    <a:srgbClr val="003A80"/>
                  </a:solidFill>
                  <a:latin typeface="Tahoma"/>
                </a:rPr>
                <a:t>S</a:t>
              </a:r>
              <a:r>
                <a:rPr lang="en-GB" sz="1800" u="none">
                  <a:solidFill>
                    <a:srgbClr val="69AE23"/>
                  </a:solidFill>
                  <a:latin typeface="Tahoma"/>
                </a:rPr>
                <a:t>urveillance </a:t>
              </a:r>
              <a:r>
                <a:rPr lang="en-GB" sz="1800" u="none">
                  <a:solidFill>
                    <a:srgbClr val="003A80"/>
                  </a:solidFill>
                  <a:latin typeface="Tahoma"/>
                </a:rPr>
                <a:t>Sy</a:t>
              </a:r>
              <a:r>
                <a:rPr lang="en-GB" sz="1800" u="none">
                  <a:solidFill>
                    <a:srgbClr val="69AE23"/>
                  </a:solidFill>
                  <a:latin typeface="Tahoma"/>
                </a:rPr>
                <a:t>stem</a:t>
              </a:r>
            </a:p>
          </p:txBody>
        </p:sp>
        <p:sp>
          <p:nvSpPr>
            <p:cNvPr id="53" name="Rectangle 43"/>
            <p:cNvSpPr>
              <a:spLocks noChangeArrowheads="1"/>
            </p:cNvSpPr>
            <p:nvPr/>
          </p:nvSpPr>
          <p:spPr bwMode="auto">
            <a:xfrm>
              <a:off x="1046163" y="1517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54" name="Rectangle 44"/>
            <p:cNvSpPr>
              <a:spLocks noChangeArrowheads="1"/>
            </p:cNvSpPr>
            <p:nvPr/>
          </p:nvSpPr>
          <p:spPr bwMode="auto">
            <a:xfrm>
              <a:off x="1046163" y="1898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55" name="Rectangle 45"/>
            <p:cNvSpPr>
              <a:spLocks noChangeArrowheads="1"/>
            </p:cNvSpPr>
            <p:nvPr/>
          </p:nvSpPr>
          <p:spPr bwMode="auto">
            <a:xfrm>
              <a:off x="1046163" y="2279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56" name="Rectangle 46"/>
            <p:cNvSpPr>
              <a:spLocks noChangeArrowheads="1"/>
            </p:cNvSpPr>
            <p:nvPr/>
          </p:nvSpPr>
          <p:spPr bwMode="auto">
            <a:xfrm>
              <a:off x="1046163" y="2660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57" name="Rectangle 47"/>
            <p:cNvSpPr>
              <a:spLocks noChangeArrowheads="1"/>
            </p:cNvSpPr>
            <p:nvPr/>
          </p:nvSpPr>
          <p:spPr bwMode="auto">
            <a:xfrm>
              <a:off x="1046163" y="3041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58" name="Rectangle 48"/>
            <p:cNvSpPr>
              <a:spLocks noChangeArrowheads="1"/>
            </p:cNvSpPr>
            <p:nvPr/>
          </p:nvSpPr>
          <p:spPr bwMode="auto">
            <a:xfrm>
              <a:off x="1046163" y="3422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59" name="Rectangle 49"/>
            <p:cNvSpPr>
              <a:spLocks noChangeArrowheads="1"/>
            </p:cNvSpPr>
            <p:nvPr/>
          </p:nvSpPr>
          <p:spPr bwMode="auto">
            <a:xfrm>
              <a:off x="1046163" y="3803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60" name="Rectangle 50"/>
            <p:cNvSpPr>
              <a:spLocks noChangeArrowheads="1"/>
            </p:cNvSpPr>
            <p:nvPr/>
          </p:nvSpPr>
          <p:spPr bwMode="auto">
            <a:xfrm>
              <a:off x="1046163" y="4184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61" name="Rectangle 51"/>
            <p:cNvSpPr>
              <a:spLocks noChangeArrowheads="1"/>
            </p:cNvSpPr>
            <p:nvPr/>
          </p:nvSpPr>
          <p:spPr bwMode="auto">
            <a:xfrm>
              <a:off x="1046163" y="4565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62" name="Rectangle 52"/>
            <p:cNvSpPr>
              <a:spLocks noChangeArrowheads="1"/>
            </p:cNvSpPr>
            <p:nvPr/>
          </p:nvSpPr>
          <p:spPr bwMode="auto">
            <a:xfrm>
              <a:off x="1046163" y="4946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63" name="Rectangle 53"/>
            <p:cNvSpPr>
              <a:spLocks noChangeArrowheads="1"/>
            </p:cNvSpPr>
            <p:nvPr/>
          </p:nvSpPr>
          <p:spPr bwMode="auto">
            <a:xfrm>
              <a:off x="1046163" y="5327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sp>
          <p:nvSpPr>
            <p:cNvPr id="64" name="Rectangle 54"/>
            <p:cNvSpPr>
              <a:spLocks noChangeArrowheads="1"/>
            </p:cNvSpPr>
            <p:nvPr/>
          </p:nvSpPr>
          <p:spPr bwMode="auto">
            <a:xfrm>
              <a:off x="1046163" y="5708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en-US" sz="1400" u="none">
                  <a:solidFill>
                    <a:prstClr val="black"/>
                  </a:solidFill>
                  <a:latin typeface="Tahoma"/>
                </a:rPr>
                <a:t>MS</a:t>
              </a:r>
              <a:endParaRPr lang="en-GB" sz="1400" u="none">
                <a:solidFill>
                  <a:prstClr val="black"/>
                </a:solidFill>
                <a:latin typeface="Tahoma"/>
              </a:endParaRPr>
            </a:p>
          </p:txBody>
        </p:sp>
      </p:grpSp>
      <p:sp>
        <p:nvSpPr>
          <p:cNvPr id="2" name="TextBox 1"/>
          <p:cNvSpPr txBox="1"/>
          <p:nvPr/>
        </p:nvSpPr>
        <p:spPr>
          <a:xfrm>
            <a:off x="90085" y="773705"/>
            <a:ext cx="1800200" cy="2936188"/>
          </a:xfrm>
          <a:prstGeom prst="rect">
            <a:avLst/>
          </a:prstGeom>
          <a:noFill/>
        </p:spPr>
        <p:txBody>
          <a:bodyPr wrap="square" rtlCol="0">
            <a:spAutoFit/>
          </a:bodyPr>
          <a:lstStyle/>
          <a:p>
            <a:pPr algn="l"/>
            <a:r>
              <a:rPr lang="en-GB" u="none" dirty="0" smtClean="0">
                <a:latin typeface="+mj-lt"/>
              </a:rPr>
              <a:t>To know more about TESSY: </a:t>
            </a:r>
          </a:p>
          <a:p>
            <a:pPr algn="l"/>
            <a:endParaRPr lang="en-GB" u="none" dirty="0" smtClean="0">
              <a:latin typeface="+mj-lt"/>
            </a:endParaRPr>
          </a:p>
          <a:p>
            <a:pPr algn="l"/>
            <a:r>
              <a:rPr lang="en-GB" u="none" dirty="0">
                <a:latin typeface="+mj-lt"/>
              </a:rPr>
              <a:t>Link to TESSY manuals &amp; training: </a:t>
            </a:r>
            <a:r>
              <a:rPr lang="en-GB" u="none" dirty="0">
                <a:latin typeface="+mj-lt"/>
                <a:hlinkClick r:id="rId3"/>
              </a:rPr>
              <a:t>https://</a:t>
            </a:r>
            <a:r>
              <a:rPr lang="en-GB" u="none" dirty="0" smtClean="0">
                <a:latin typeface="+mj-lt"/>
                <a:hlinkClick r:id="rId3"/>
              </a:rPr>
              <a:t>tessy.ecdc.europa.eu/TessyHelp/index.aspx?navigation=ManualsAndTraining</a:t>
            </a:r>
            <a:endParaRPr lang="en-GB" u="none" dirty="0" smtClean="0">
              <a:latin typeface="+mj-lt"/>
            </a:endParaRPr>
          </a:p>
          <a:p>
            <a:endParaRPr lang="en-GB" u="none" dirty="0" smtClean="0">
              <a:latin typeface="+mj-lt"/>
            </a:endParaRPr>
          </a:p>
          <a:p>
            <a:endParaRPr lang="en-GB" u="none" dirty="0">
              <a:latin typeface="+mj-lt"/>
            </a:endParaRPr>
          </a:p>
          <a:p>
            <a:pPr algn="l"/>
            <a:r>
              <a:rPr lang="en-GB" u="none" dirty="0">
                <a:latin typeface="+mj-lt"/>
              </a:rPr>
              <a:t>Online training: https://</a:t>
            </a:r>
            <a:r>
              <a:rPr lang="en-GB" u="none" dirty="0" smtClean="0">
                <a:latin typeface="+mj-lt"/>
              </a:rPr>
              <a:t>tessy.ecdc.europa.eu/TessyHelp/TrainingMaterials/NUStutorial/NUS_tutorial.htm</a:t>
            </a:r>
            <a:endParaRPr lang="en-GB" dirty="0"/>
          </a:p>
        </p:txBody>
      </p:sp>
    </p:spTree>
    <p:extLst>
      <p:ext uri="{BB962C8B-B14F-4D97-AF65-F5344CB8AC3E}">
        <p14:creationId xmlns:p14="http://schemas.microsoft.com/office/powerpoint/2010/main" val="30210188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28675" y="1006784"/>
            <a:ext cx="9144000" cy="53013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3" name="TextBox 2"/>
          <p:cNvSpPr txBox="1"/>
          <p:nvPr/>
        </p:nvSpPr>
        <p:spPr>
          <a:xfrm>
            <a:off x="460021" y="1143527"/>
            <a:ext cx="4580642" cy="707886"/>
          </a:xfrm>
          <a:prstGeom prst="rect">
            <a:avLst/>
          </a:prstGeom>
          <a:noFill/>
        </p:spPr>
        <p:txBody>
          <a:bodyPr wrap="square" rtlCol="0">
            <a:spAutoFit/>
          </a:bodyPr>
          <a:lstStyle/>
          <a:p>
            <a:pPr algn="l" fontAlgn="auto">
              <a:lnSpc>
                <a:spcPct val="100000"/>
              </a:lnSpc>
              <a:spcBef>
                <a:spcPts val="0"/>
              </a:spcBef>
              <a:spcAft>
                <a:spcPts val="0"/>
              </a:spcAft>
            </a:pPr>
            <a:endParaRPr lang="en-GB" sz="2000" u="none" dirty="0">
              <a:solidFill>
                <a:srgbClr val="002060"/>
              </a:solidFill>
              <a:latin typeface="Calibri" panose="020F0502020204030204" pitchFamily="34" charset="0"/>
            </a:endParaRPr>
          </a:p>
          <a:p>
            <a:pPr marL="342891" indent="-342891" algn="l" fontAlgn="auto">
              <a:lnSpc>
                <a:spcPct val="100000"/>
              </a:lnSpc>
              <a:spcBef>
                <a:spcPts val="0"/>
              </a:spcBef>
              <a:spcAft>
                <a:spcPts val="0"/>
              </a:spcAft>
              <a:buFont typeface="Wingdings" panose="05000000000000000000" pitchFamily="2" charset="2"/>
              <a:buChar char="ü"/>
            </a:pPr>
            <a:r>
              <a:rPr lang="en-GB" sz="2000" u="none" dirty="0" smtClean="0">
                <a:solidFill>
                  <a:srgbClr val="002060"/>
                </a:solidFill>
                <a:latin typeface="Calibri" panose="020F0502020204030204" pitchFamily="34" charset="0"/>
              </a:rPr>
              <a:t>The example of West-Nile fever</a:t>
            </a:r>
            <a:endParaRPr lang="en-GB" sz="2000" u="none" dirty="0">
              <a:solidFill>
                <a:srgbClr val="002060"/>
              </a:solidFill>
              <a:latin typeface="Calibri" panose="020F0502020204030204" pitchFamily="34" charset="0"/>
            </a:endParaRPr>
          </a:p>
        </p:txBody>
      </p:sp>
      <p:sp>
        <p:nvSpPr>
          <p:cNvPr id="4" name="Rectangle 3"/>
          <p:cNvSpPr/>
          <p:nvPr/>
        </p:nvSpPr>
        <p:spPr>
          <a:xfrm>
            <a:off x="1015002" y="358984"/>
            <a:ext cx="4567276" cy="523220"/>
          </a:xfrm>
          <a:prstGeom prst="rect">
            <a:avLst/>
          </a:prstGeom>
        </p:spPr>
        <p:txBody>
          <a:bodyPr wrap="none">
            <a:spAutoFit/>
          </a:bodyPr>
          <a:lstStyle/>
          <a:p>
            <a:pPr algn="l" fontAlgn="auto">
              <a:lnSpc>
                <a:spcPct val="100000"/>
              </a:lnSpc>
              <a:spcBef>
                <a:spcPts val="0"/>
              </a:spcBef>
              <a:spcAft>
                <a:spcPts val="0"/>
              </a:spcAft>
            </a:pPr>
            <a:r>
              <a:rPr lang="en-GB" sz="2800" u="none" dirty="0">
                <a:solidFill>
                  <a:srgbClr val="002060"/>
                </a:solidFill>
                <a:latin typeface="Calibri" panose="020F0502020204030204" pitchFamily="34" charset="0"/>
              </a:rPr>
              <a:t>Use of IBS in daily EI activities </a:t>
            </a:r>
          </a:p>
        </p:txBody>
      </p:sp>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2650"/>
          <a:stretch/>
        </p:blipFill>
        <p:spPr>
          <a:xfrm>
            <a:off x="1548406" y="5283867"/>
            <a:ext cx="577327" cy="824753"/>
          </a:xfrm>
          <a:prstGeom prst="rect">
            <a:avLst/>
          </a:prstGeom>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4372" t="4416" r="8207"/>
          <a:stretch/>
        </p:blipFill>
        <p:spPr>
          <a:xfrm>
            <a:off x="1015002" y="5170459"/>
            <a:ext cx="533400" cy="525780"/>
          </a:xfrm>
          <a:prstGeom prst="rect">
            <a:avLst/>
          </a:prstGeom>
        </p:spPr>
      </p:pic>
      <p:pic>
        <p:nvPicPr>
          <p:cNvPr id="19" name="Picture 18"/>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41884" y="5746491"/>
            <a:ext cx="587831" cy="587831"/>
          </a:xfrm>
          <a:prstGeom prst="rect">
            <a:avLst/>
          </a:prstGeom>
        </p:spPr>
      </p:pic>
      <p:grpSp>
        <p:nvGrpSpPr>
          <p:cNvPr id="32" name="Group 31"/>
          <p:cNvGrpSpPr/>
          <p:nvPr/>
        </p:nvGrpSpPr>
        <p:grpSpPr>
          <a:xfrm>
            <a:off x="2275712" y="3331243"/>
            <a:ext cx="1964107" cy="1828800"/>
            <a:chOff x="3017269" y="2559406"/>
            <a:chExt cx="2398723" cy="2150895"/>
          </a:xfrm>
        </p:grpSpPr>
        <p:pic>
          <p:nvPicPr>
            <p:cNvPr id="30" name="Picture 29"/>
            <p:cNvPicPr>
              <a:picLocks noChangeAspect="1"/>
            </p:cNvPicPr>
            <p:nvPr/>
          </p:nvPicPr>
          <p:blipFill rotWithShape="1">
            <a:blip r:embed="rId6"/>
            <a:srcRect l="19673" t="35166" r="62295" b="37406"/>
            <a:stretch/>
          </p:blipFill>
          <p:spPr>
            <a:xfrm>
              <a:off x="4443084" y="2559406"/>
              <a:ext cx="447878" cy="488594"/>
            </a:xfrm>
            <a:prstGeom prst="rect">
              <a:avLst/>
            </a:prstGeom>
          </p:spPr>
        </p:pic>
        <p:pic>
          <p:nvPicPr>
            <p:cNvPr id="16" name="Picture 15"/>
            <p:cNvPicPr>
              <a:picLocks noChangeAspect="1"/>
            </p:cNvPicPr>
            <p:nvPr/>
          </p:nvPicPr>
          <p:blipFill rotWithShape="1">
            <a:blip r:embed="rId7"/>
            <a:srcRect l="12242" t="9469" r="16759" b="5313"/>
            <a:stretch/>
          </p:blipFill>
          <p:spPr>
            <a:xfrm>
              <a:off x="3360259" y="3115678"/>
              <a:ext cx="1712743" cy="1594623"/>
            </a:xfrm>
            <a:prstGeom prst="rect">
              <a:avLst/>
            </a:prstGeom>
          </p:spPr>
        </p:pic>
        <p:pic>
          <p:nvPicPr>
            <p:cNvPr id="31" name="Picture 30"/>
            <p:cNvPicPr>
              <a:picLocks noChangeAspect="1"/>
            </p:cNvPicPr>
            <p:nvPr/>
          </p:nvPicPr>
          <p:blipFill rotWithShape="1">
            <a:blip r:embed="rId6"/>
            <a:srcRect l="40984" r="40983" b="73024"/>
            <a:stretch/>
          </p:blipFill>
          <p:spPr>
            <a:xfrm>
              <a:off x="5009817" y="3676104"/>
              <a:ext cx="406175" cy="435793"/>
            </a:xfrm>
            <a:prstGeom prst="rect">
              <a:avLst/>
            </a:prstGeom>
          </p:spPr>
        </p:pic>
        <p:pic>
          <p:nvPicPr>
            <p:cNvPr id="27" name="Picture 26"/>
            <p:cNvPicPr>
              <a:picLocks noChangeAspect="1"/>
            </p:cNvPicPr>
            <p:nvPr/>
          </p:nvPicPr>
          <p:blipFill rotWithShape="1">
            <a:blip r:embed="rId6"/>
            <a:srcRect l="19672" r="62295" b="72286"/>
            <a:stretch/>
          </p:blipFill>
          <p:spPr>
            <a:xfrm>
              <a:off x="3384523" y="2773959"/>
              <a:ext cx="424802" cy="468237"/>
            </a:xfrm>
            <a:prstGeom prst="rect">
              <a:avLst/>
            </a:prstGeom>
          </p:spPr>
        </p:pic>
        <p:pic>
          <p:nvPicPr>
            <p:cNvPr id="28" name="Picture 27"/>
            <p:cNvPicPr>
              <a:picLocks noChangeAspect="1"/>
            </p:cNvPicPr>
            <p:nvPr/>
          </p:nvPicPr>
          <p:blipFill rotWithShape="1">
            <a:blip r:embed="rId6"/>
            <a:srcRect l="62295" t="74506" r="19672"/>
            <a:stretch/>
          </p:blipFill>
          <p:spPr>
            <a:xfrm>
              <a:off x="3017269" y="3804619"/>
              <a:ext cx="430744" cy="436761"/>
            </a:xfrm>
            <a:prstGeom prst="rect">
              <a:avLst/>
            </a:prstGeom>
          </p:spPr>
        </p:pic>
      </p:grpSp>
      <p:pic>
        <p:nvPicPr>
          <p:cNvPr id="34" name="Picture 33"/>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00669" y="2311483"/>
            <a:ext cx="1769588" cy="1747176"/>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85159" y="2594586"/>
            <a:ext cx="495263" cy="439803"/>
          </a:xfrm>
          <a:prstGeom prst="rect">
            <a:avLst/>
          </a:prstGeom>
        </p:spPr>
      </p:pic>
      <p:pic>
        <p:nvPicPr>
          <p:cNvPr id="33" name="Picture 32"/>
          <p:cNvPicPr>
            <a:picLocks noChangeAspect="1"/>
          </p:cNvPicPr>
          <p:nvPr/>
        </p:nvPicPr>
        <p:blipFill rotWithShape="1">
          <a:blip r:embed="rId10">
            <a:extLst>
              <a:ext uri="{28A0092B-C50C-407E-A947-70E740481C1C}">
                <a14:useLocalDpi xmlns:a14="http://schemas.microsoft.com/office/drawing/2010/main" val="0"/>
              </a:ext>
            </a:extLst>
          </a:blip>
          <a:srcRect b="5229"/>
          <a:stretch/>
        </p:blipFill>
        <p:spPr>
          <a:xfrm>
            <a:off x="6036083" y="2158513"/>
            <a:ext cx="533400" cy="597285"/>
          </a:xfrm>
          <a:prstGeom prst="rect">
            <a:avLst/>
          </a:prstGeom>
        </p:spPr>
      </p:pic>
      <p:pic>
        <p:nvPicPr>
          <p:cNvPr id="5" name="Picture 4"/>
          <p:cNvPicPr>
            <a:picLocks noChangeAspect="1"/>
          </p:cNvPicPr>
          <p:nvPr/>
        </p:nvPicPr>
        <p:blipFill rotWithShape="1">
          <a:blip r:embed="rId11"/>
          <a:srcRect l="1448" t="19491" r="1879" b="10585"/>
          <a:stretch/>
        </p:blipFill>
        <p:spPr>
          <a:xfrm>
            <a:off x="6927350" y="1413811"/>
            <a:ext cx="2958260" cy="1511055"/>
          </a:xfrm>
          <a:prstGeom prst="rect">
            <a:avLst/>
          </a:prstGeom>
          <a:ln>
            <a:solidFill>
              <a:schemeClr val="accent5">
                <a:lumMod val="50000"/>
              </a:schemeClr>
            </a:solidFill>
          </a:ln>
        </p:spPr>
      </p:pic>
      <p:sp>
        <p:nvSpPr>
          <p:cNvPr id="9" name="TextBox 8"/>
          <p:cNvSpPr txBox="1"/>
          <p:nvPr/>
        </p:nvSpPr>
        <p:spPr>
          <a:xfrm>
            <a:off x="6839179" y="1157233"/>
            <a:ext cx="3174592" cy="246221"/>
          </a:xfrm>
          <a:prstGeom prst="rect">
            <a:avLst/>
          </a:prstGeom>
          <a:noFill/>
        </p:spPr>
        <p:txBody>
          <a:bodyPr wrap="square" rtlCol="0">
            <a:spAutoFit/>
          </a:bodyPr>
          <a:lstStyle/>
          <a:p>
            <a:pPr algn="l" fontAlgn="auto">
              <a:lnSpc>
                <a:spcPct val="100000"/>
              </a:lnSpc>
              <a:spcBef>
                <a:spcPts val="0"/>
              </a:spcBef>
              <a:spcAft>
                <a:spcPts val="0"/>
              </a:spcAft>
            </a:pPr>
            <a:r>
              <a:rPr lang="en-GB" sz="1000" i="1" u="none" dirty="0">
                <a:solidFill>
                  <a:prstClr val="black">
                    <a:lumMod val="50000"/>
                    <a:lumOff val="50000"/>
                  </a:prstClr>
                </a:solidFill>
                <a:latin typeface="Calibri" panose="020F0502020204030204" pitchFamily="34" charset="0"/>
              </a:rPr>
              <a:t>West Nile transmission season and previous seasons</a:t>
            </a:r>
          </a:p>
        </p:txBody>
      </p:sp>
      <p:sp>
        <p:nvSpPr>
          <p:cNvPr id="6" name="Right Arrow 5"/>
          <p:cNvSpPr/>
          <p:nvPr/>
        </p:nvSpPr>
        <p:spPr bwMode="auto">
          <a:xfrm rot="19394767">
            <a:off x="2085466" y="4932344"/>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22" name="Right Arrow 21"/>
          <p:cNvSpPr/>
          <p:nvPr/>
        </p:nvSpPr>
        <p:spPr bwMode="auto">
          <a:xfrm rot="19394767">
            <a:off x="4088990" y="3547863"/>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25" name="Right Arrow 24"/>
          <p:cNvSpPr/>
          <p:nvPr/>
        </p:nvSpPr>
        <p:spPr bwMode="auto">
          <a:xfrm rot="19394767">
            <a:off x="6609854" y="1807639"/>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Tree>
    <p:extLst>
      <p:ext uri="{BB962C8B-B14F-4D97-AF65-F5344CB8AC3E}">
        <p14:creationId xmlns:p14="http://schemas.microsoft.com/office/powerpoint/2010/main" val="15594429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13</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827413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14</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2430345" y="2843935"/>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80595" y="1808820"/>
            <a:ext cx="5895730"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0085" y="1583795"/>
            <a:ext cx="2340260" cy="36904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3178479" y="4059069"/>
            <a:ext cx="1520766" cy="2700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2430345" y="1789379"/>
            <a:ext cx="2268900" cy="5927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968596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15</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918702357"/>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2430345" y="2843935"/>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80595" y="1808820"/>
            <a:ext cx="5895730"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0085" y="1583795"/>
            <a:ext cx="2340260" cy="3690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3178479" y="4059069"/>
            <a:ext cx="1520766" cy="27003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ight Arrow 12"/>
          <p:cNvSpPr/>
          <p:nvPr/>
        </p:nvSpPr>
        <p:spPr>
          <a:xfrm>
            <a:off x="4855010" y="219423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4"/>
          <p:cNvSpPr txBox="1"/>
          <p:nvPr/>
        </p:nvSpPr>
        <p:spPr>
          <a:xfrm>
            <a:off x="5518208" y="2246442"/>
            <a:ext cx="5283141" cy="3503772"/>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l" defTabSz="889000">
              <a:lnSpc>
                <a:spcPct val="90000"/>
              </a:lnSpc>
              <a:spcBef>
                <a:spcPct val="0"/>
              </a:spcBef>
              <a:spcAft>
                <a:spcPct val="35000"/>
              </a:spcAft>
            </a:pPr>
            <a:r>
              <a:rPr lang="en-GB" sz="2000" u="none" kern="1200" dirty="0" smtClean="0">
                <a:solidFill>
                  <a:srgbClr val="002060"/>
                </a:solidFill>
                <a:latin typeface="Calibri" panose="020F0502020204030204" pitchFamily="34" charset="0"/>
              </a:rPr>
              <a:t>Early Warning and Response System (EWRS)</a:t>
            </a:r>
          </a:p>
          <a:p>
            <a:pPr lvl="0" algn="l" defTabSz="889000">
              <a:spcBef>
                <a:spcPct val="0"/>
              </a:spcBef>
              <a:spcAft>
                <a:spcPct val="35000"/>
              </a:spcAft>
            </a:pPr>
            <a:endParaRPr lang="en-GB" sz="2000" u="none" dirty="0" smtClean="0">
              <a:solidFill>
                <a:srgbClr val="002060"/>
              </a:solidFill>
              <a:latin typeface="Calibri" panose="020F0502020204030204" pitchFamily="34" charset="0"/>
            </a:endParaRPr>
          </a:p>
          <a:p>
            <a:pPr lvl="0" algn="l" defTabSz="889000">
              <a:spcBef>
                <a:spcPct val="0"/>
              </a:spcBef>
              <a:spcAft>
                <a:spcPct val="35000"/>
              </a:spcAft>
            </a:pPr>
            <a:r>
              <a:rPr lang="en-GB" sz="2000" u="none" dirty="0" smtClean="0">
                <a:solidFill>
                  <a:srgbClr val="002060"/>
                </a:solidFill>
                <a:latin typeface="Calibri" panose="020F0502020204030204" pitchFamily="34" charset="0"/>
              </a:rPr>
              <a:t>WHO Event </a:t>
            </a:r>
            <a:r>
              <a:rPr lang="en-GB" sz="2000" u="none" dirty="0">
                <a:solidFill>
                  <a:srgbClr val="002060"/>
                </a:solidFill>
                <a:latin typeface="Calibri" panose="020F0502020204030204" pitchFamily="34" charset="0"/>
              </a:rPr>
              <a:t>Information Site </a:t>
            </a:r>
            <a:r>
              <a:rPr lang="en-GB" sz="2000" u="none" dirty="0" smtClean="0">
                <a:solidFill>
                  <a:srgbClr val="002060"/>
                </a:solidFill>
                <a:latin typeface="Calibri" panose="020F0502020204030204" pitchFamily="34" charset="0"/>
              </a:rPr>
              <a:t>(EIS)</a:t>
            </a:r>
          </a:p>
          <a:p>
            <a:pPr algn="l" defTabSz="889000">
              <a:spcBef>
                <a:spcPct val="0"/>
              </a:spcBef>
              <a:spcAft>
                <a:spcPct val="35000"/>
              </a:spcAft>
            </a:pPr>
            <a:endParaRPr lang="en-GB" sz="2000" dirty="0" smtClean="0">
              <a:solidFill>
                <a:srgbClr val="002060"/>
              </a:solidFill>
              <a:latin typeface="Calibri" panose="020F0502020204030204" pitchFamily="34" charset="0"/>
            </a:endParaRPr>
          </a:p>
          <a:p>
            <a:pPr algn="l" defTabSz="889000">
              <a:spcBef>
                <a:spcPct val="0"/>
              </a:spcBef>
              <a:spcAft>
                <a:spcPct val="35000"/>
              </a:spcAft>
            </a:pPr>
            <a:r>
              <a:rPr lang="en-GB" sz="2000" u="none" dirty="0" err="1" smtClean="0">
                <a:solidFill>
                  <a:srgbClr val="002060"/>
                </a:solidFill>
                <a:latin typeface="Calibri" panose="020F0502020204030204" pitchFamily="34" charset="0"/>
              </a:rPr>
              <a:t>EpiPulse</a:t>
            </a:r>
            <a:endParaRPr lang="en-GB" sz="2000" u="none" dirty="0" smtClean="0">
              <a:solidFill>
                <a:srgbClr val="002060"/>
              </a:solidFill>
              <a:latin typeface="Calibri" panose="020F0502020204030204" pitchFamily="34" charset="0"/>
            </a:endParaRPr>
          </a:p>
          <a:p>
            <a:pPr algn="l" defTabSz="889000">
              <a:spcBef>
                <a:spcPct val="0"/>
              </a:spcBef>
              <a:spcAft>
                <a:spcPct val="35000"/>
              </a:spcAft>
            </a:pPr>
            <a:endParaRPr lang="en-GB" sz="2000" u="none" dirty="0" smtClean="0">
              <a:solidFill>
                <a:srgbClr val="002060"/>
              </a:solidFill>
              <a:latin typeface="Calibri" panose="020F0502020204030204" pitchFamily="34" charset="0"/>
            </a:endParaRPr>
          </a:p>
          <a:p>
            <a:pPr algn="l"/>
            <a:r>
              <a:rPr lang="en-GB" sz="2000" u="none" dirty="0">
                <a:solidFill>
                  <a:srgbClr val="002060"/>
                </a:solidFill>
                <a:latin typeface="Calibri" pitchFamily="34" charset="0"/>
                <a:cs typeface="Calibri" pitchFamily="34" charset="0"/>
              </a:rPr>
              <a:t>Rapid Alert System for Food and Feed  (RASFF)</a:t>
            </a:r>
          </a:p>
          <a:p>
            <a:pPr algn="l" defTabSz="889000">
              <a:spcBef>
                <a:spcPct val="0"/>
              </a:spcBef>
              <a:spcAft>
                <a:spcPct val="35000"/>
              </a:spcAft>
            </a:pPr>
            <a:endParaRPr lang="en-GB" sz="1400" dirty="0">
              <a:solidFill>
                <a:srgbClr val="002060"/>
              </a:solidFill>
              <a:latin typeface="Calibri" panose="020F0502020204030204" pitchFamily="34" charset="0"/>
            </a:endParaRPr>
          </a:p>
          <a:p>
            <a:pPr lvl="0" algn="l" defTabSz="889000">
              <a:spcBef>
                <a:spcPct val="0"/>
              </a:spcBef>
              <a:spcAft>
                <a:spcPct val="35000"/>
              </a:spcAft>
            </a:pPr>
            <a:endParaRPr lang="en-GB" sz="1400" u="none" kern="1200" dirty="0">
              <a:solidFill>
                <a:srgbClr val="002060"/>
              </a:solidFill>
              <a:latin typeface="Calibri" panose="020F0502020204030204" pitchFamily="34" charset="0"/>
            </a:endParaRPr>
          </a:p>
          <a:p>
            <a:pPr lvl="0" algn="l" defTabSz="889000">
              <a:spcBef>
                <a:spcPct val="0"/>
              </a:spcBef>
              <a:spcAft>
                <a:spcPct val="35000"/>
              </a:spcAft>
            </a:pPr>
            <a:endParaRPr lang="en-GB" sz="1400" u="none" dirty="0" smtClean="0">
              <a:solidFill>
                <a:srgbClr val="002060"/>
              </a:solidFill>
              <a:latin typeface="Calibri" panose="020F0502020204030204" pitchFamily="34" charset="0"/>
            </a:endParaRPr>
          </a:p>
          <a:p>
            <a:pPr lvl="0" algn="l" defTabSz="889000">
              <a:spcBef>
                <a:spcPct val="0"/>
              </a:spcBef>
              <a:spcAft>
                <a:spcPct val="35000"/>
              </a:spcAft>
            </a:pPr>
            <a:endParaRPr lang="en-GB" sz="1400" u="none" kern="1200" dirty="0">
              <a:solidFill>
                <a:srgbClr val="002060"/>
              </a:solidFill>
              <a:latin typeface="Calibri" panose="020F0502020204030204" pitchFamily="34" charset="0"/>
            </a:endParaRPr>
          </a:p>
        </p:txBody>
      </p:sp>
      <p:sp>
        <p:nvSpPr>
          <p:cNvPr id="25" name="Oval 10"/>
          <p:cNvSpPr txBox="1"/>
          <p:nvPr/>
        </p:nvSpPr>
        <p:spPr>
          <a:xfrm>
            <a:off x="5922790" y="4173498"/>
            <a:ext cx="1009190" cy="53783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fr-FR" sz="1700" kern="1200" noProof="0" dirty="0">
              <a:solidFill>
                <a:srgbClr val="002060"/>
              </a:solidFill>
              <a:latin typeface="Calibri" panose="020F0502020204030204" pitchFamily="34" charset="0"/>
            </a:endParaRPr>
          </a:p>
        </p:txBody>
      </p:sp>
      <p:sp>
        <p:nvSpPr>
          <p:cNvPr id="18" name="Rectangle 17"/>
          <p:cNvSpPr/>
          <p:nvPr/>
        </p:nvSpPr>
        <p:spPr>
          <a:xfrm>
            <a:off x="2430344" y="1741670"/>
            <a:ext cx="3375375" cy="251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ight Arrow 18"/>
          <p:cNvSpPr/>
          <p:nvPr/>
        </p:nvSpPr>
        <p:spPr>
          <a:xfrm>
            <a:off x="4865730" y="2933945"/>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ight Arrow 19"/>
          <p:cNvSpPr/>
          <p:nvPr/>
        </p:nvSpPr>
        <p:spPr>
          <a:xfrm>
            <a:off x="4870493" y="3699030"/>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ight Arrow 20"/>
          <p:cNvSpPr/>
          <p:nvPr/>
        </p:nvSpPr>
        <p:spPr>
          <a:xfrm>
            <a:off x="4878790" y="453449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683225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6219" y="143635"/>
            <a:ext cx="8229600" cy="936625"/>
          </a:xfrm>
        </p:spPr>
        <p:txBody>
          <a:bodyPr/>
          <a:lstStyle/>
          <a:p>
            <a:r>
              <a:rPr lang="en-GB" sz="2400" dirty="0"/>
              <a:t>Early Warning and Response System (EWRS)</a:t>
            </a: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135" y="1320570"/>
            <a:ext cx="2649346" cy="18651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40135" y="3647815"/>
            <a:ext cx="5400675" cy="2382191"/>
          </a:xfrm>
          <a:prstGeom prst="rect">
            <a:avLst/>
          </a:prstGeom>
        </p:spPr>
        <p:txBody>
          <a:bodyPr>
            <a:spAutoFit/>
          </a:bodyPr>
          <a:lstStyle/>
          <a:p>
            <a:pPr algn="l"/>
            <a:r>
              <a:rPr lang="en-GB" sz="2400" u="none" dirty="0" smtClean="0">
                <a:latin typeface="+mj-lt"/>
              </a:rPr>
              <a:t>Secured system that enables to:</a:t>
            </a:r>
          </a:p>
          <a:p>
            <a:pPr algn="l"/>
            <a:endParaRPr lang="en-GB" sz="2400" u="none" dirty="0">
              <a:latin typeface="+mj-lt"/>
            </a:endParaRPr>
          </a:p>
          <a:p>
            <a:pPr marL="457200" indent="-457200" algn="l">
              <a:buFont typeface="Wingdings" panose="05000000000000000000" pitchFamily="2" charset="2"/>
              <a:buChar char="q"/>
            </a:pPr>
            <a:r>
              <a:rPr lang="en-GB" sz="2400" u="none" dirty="0" smtClean="0">
                <a:latin typeface="+mj-lt"/>
              </a:rPr>
              <a:t>alert</a:t>
            </a:r>
          </a:p>
          <a:p>
            <a:pPr marL="457200" indent="-457200" algn="l">
              <a:buFont typeface="Wingdings" panose="05000000000000000000" pitchFamily="2" charset="2"/>
              <a:buChar char="q"/>
            </a:pPr>
            <a:r>
              <a:rPr lang="en-GB" sz="2400" u="none" dirty="0" smtClean="0">
                <a:latin typeface="+mj-lt"/>
              </a:rPr>
              <a:t>assess </a:t>
            </a:r>
            <a:r>
              <a:rPr lang="en-GB" sz="2400" u="none" dirty="0">
                <a:latin typeface="+mj-lt"/>
              </a:rPr>
              <a:t>public health risks </a:t>
            </a:r>
            <a:endParaRPr lang="en-GB" sz="2400" u="none" dirty="0" smtClean="0">
              <a:latin typeface="+mj-lt"/>
            </a:endParaRPr>
          </a:p>
          <a:p>
            <a:pPr marL="457200" indent="-457200" algn="l">
              <a:buFont typeface="Wingdings" panose="05000000000000000000" pitchFamily="2" charset="2"/>
              <a:buChar char="q"/>
            </a:pPr>
            <a:r>
              <a:rPr lang="en-GB" sz="2400" u="none" dirty="0" smtClean="0">
                <a:latin typeface="+mj-lt"/>
              </a:rPr>
              <a:t>determine </a:t>
            </a:r>
            <a:r>
              <a:rPr lang="en-GB" sz="2400" u="none" dirty="0">
                <a:latin typeface="+mj-lt"/>
              </a:rPr>
              <a:t>the measures </a:t>
            </a:r>
            <a:r>
              <a:rPr lang="en-GB" sz="2400" u="none" dirty="0" smtClean="0">
                <a:latin typeface="+mj-lt"/>
              </a:rPr>
              <a:t>to </a:t>
            </a:r>
            <a:r>
              <a:rPr lang="en-GB" sz="2400" u="none" dirty="0">
                <a:latin typeface="+mj-lt"/>
              </a:rPr>
              <a:t>protect public </a:t>
            </a:r>
            <a:r>
              <a:rPr lang="en-GB" sz="2400" u="none" dirty="0" smtClean="0">
                <a:latin typeface="+mj-lt"/>
              </a:rPr>
              <a:t>health</a:t>
            </a:r>
            <a:endParaRPr lang="en-GB" sz="2400" u="none" dirty="0">
              <a:latin typeface="+mj-lt"/>
            </a:endParaRPr>
          </a:p>
        </p:txBody>
      </p:sp>
      <p:pic>
        <p:nvPicPr>
          <p:cNvPr id="9" name="Picture 8"/>
          <p:cNvPicPr>
            <a:picLocks noChangeAspect="1"/>
          </p:cNvPicPr>
          <p:nvPr/>
        </p:nvPicPr>
        <p:blipFill>
          <a:blip r:embed="rId4"/>
          <a:stretch>
            <a:fillRect/>
          </a:stretch>
        </p:blipFill>
        <p:spPr>
          <a:xfrm>
            <a:off x="3510465" y="1311510"/>
            <a:ext cx="3356865" cy="19696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8" name="Diagram 7"/>
          <p:cNvGraphicFramePr/>
          <p:nvPr>
            <p:extLst>
              <p:ext uri="{D42A27DB-BD31-4B8C-83A1-F6EECF244321}">
                <p14:modId xmlns:p14="http://schemas.microsoft.com/office/powerpoint/2010/main" val="347774282"/>
              </p:ext>
            </p:extLst>
          </p:nvPr>
        </p:nvGraphicFramePr>
        <p:xfrm>
          <a:off x="5730720" y="1673805"/>
          <a:ext cx="5070630" cy="40064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351865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569141" y="399753"/>
            <a:ext cx="9396413" cy="343189"/>
          </a:xfrm>
        </p:spPr>
        <p:txBody>
          <a:bodyPr>
            <a:normAutofit fontScale="90000"/>
          </a:bodyPr>
          <a:lstStyle/>
          <a:p>
            <a:pPr algn="ctr"/>
            <a:r>
              <a:rPr lang="fr-BE" altLang="en-US" dirty="0">
                <a:ea typeface="ＭＳ Ｐゴシック" pitchFamily="34" charset="-128"/>
              </a:rPr>
              <a:t> </a:t>
            </a:r>
            <a:br>
              <a:rPr lang="fr-BE" altLang="en-US" dirty="0">
                <a:ea typeface="ＭＳ Ｐゴシック" pitchFamily="34" charset="-128"/>
              </a:rPr>
            </a:br>
            <a:r>
              <a:rPr lang="en-GB" altLang="en-US" dirty="0">
                <a:latin typeface="Arial" charset="0"/>
                <a:cs typeface="Arial" charset="0"/>
              </a:rPr>
              <a:t>Examples of cross-border threats </a:t>
            </a:r>
            <a:r>
              <a:rPr lang="en-GB" altLang="en-US" dirty="0" smtClean="0">
                <a:latin typeface="Arial" charset="0"/>
                <a:cs typeface="Arial" charset="0"/>
              </a:rPr>
              <a:t>on </a:t>
            </a:r>
            <a:r>
              <a:rPr lang="en-GB" altLang="en-US" dirty="0">
                <a:latin typeface="Arial" charset="0"/>
                <a:cs typeface="Arial" charset="0"/>
              </a:rPr>
              <a:t>EWRS</a:t>
            </a:r>
          </a:p>
        </p:txBody>
      </p:sp>
      <p:sp>
        <p:nvSpPr>
          <p:cNvPr id="13" name="Rectangle 12"/>
          <p:cNvSpPr/>
          <p:nvPr/>
        </p:nvSpPr>
        <p:spPr>
          <a:xfrm>
            <a:off x="6433904" y="1580374"/>
            <a:ext cx="3924437" cy="3873368"/>
          </a:xfrm>
          <a:prstGeom prst="rect">
            <a:avLst/>
          </a:prstGeom>
        </p:spPr>
        <p:txBody>
          <a:bodyPr wrap="square">
            <a:spAutoFit/>
          </a:bodyPr>
          <a:lstStyle/>
          <a:p>
            <a:pPr marL="285750" indent="-285750" algn="l">
              <a:buFont typeface="Wingdings" panose="05000000000000000000" pitchFamily="2" charset="2"/>
              <a:buChar char="§"/>
              <a:defRPr/>
            </a:pPr>
            <a:r>
              <a:rPr lang="en-GB" sz="1600" u="none" dirty="0">
                <a:solidFill>
                  <a:srgbClr val="0F5494"/>
                </a:solidFill>
              </a:rPr>
              <a:t>Chemical and environmental </a:t>
            </a:r>
            <a:r>
              <a:rPr lang="en-GB" sz="1600" u="none" dirty="0" smtClean="0">
                <a:solidFill>
                  <a:srgbClr val="0F5494"/>
                </a:solidFill>
              </a:rPr>
              <a:t>threats:</a:t>
            </a:r>
            <a:endParaRPr lang="en-GB" sz="1600" u="none" dirty="0">
              <a:solidFill>
                <a:srgbClr val="0F5494"/>
              </a:solidFill>
            </a:endParaRPr>
          </a:p>
          <a:p>
            <a:pPr algn="l">
              <a:defRPr/>
            </a:pPr>
            <a:r>
              <a:rPr lang="en-GB" sz="1600" u="none" dirty="0">
                <a:solidFill>
                  <a:srgbClr val="0F5494"/>
                </a:solidFill>
              </a:rPr>
              <a:t> </a:t>
            </a:r>
          </a:p>
          <a:p>
            <a:pPr algn="l">
              <a:defRPr/>
            </a:pPr>
            <a:r>
              <a:rPr lang="en-GB" sz="1600" u="none" dirty="0">
                <a:solidFill>
                  <a:srgbClr val="0F5494"/>
                </a:solidFill>
              </a:rPr>
              <a:t>Including heat waves </a:t>
            </a:r>
            <a:r>
              <a:rPr lang="en-GB" sz="1600" u="none" dirty="0" smtClean="0">
                <a:solidFill>
                  <a:srgbClr val="0F5494"/>
                </a:solidFill>
              </a:rPr>
              <a:t>(2019</a:t>
            </a:r>
            <a:r>
              <a:rPr lang="en-GB" sz="1600" u="none" dirty="0">
                <a:solidFill>
                  <a:srgbClr val="0F5494"/>
                </a:solidFill>
              </a:rPr>
              <a:t>), volcanic ash clouds (2010), red aluminium sludge spill in Hungary and in Danube (2010), food poisoning linked to </a:t>
            </a:r>
            <a:r>
              <a:rPr lang="en-GB" sz="1600" u="none" dirty="0" smtClean="0">
                <a:solidFill>
                  <a:srgbClr val="0F5494"/>
                </a:solidFill>
              </a:rPr>
              <a:t>malathion… </a:t>
            </a:r>
            <a:r>
              <a:rPr lang="en-GB" sz="1600" u="none" dirty="0" err="1" smtClean="0">
                <a:solidFill>
                  <a:srgbClr val="0F5494"/>
                </a:solidFill>
              </a:rPr>
              <a:t>etc</a:t>
            </a:r>
            <a:endParaRPr lang="en-GB" sz="1600" u="none" dirty="0">
              <a:solidFill>
                <a:srgbClr val="0F5494"/>
              </a:solidFill>
            </a:endParaRPr>
          </a:p>
          <a:p>
            <a:pPr>
              <a:defRPr/>
            </a:pPr>
            <a:endParaRPr lang="en-GB" sz="1400" dirty="0">
              <a:solidFill>
                <a:srgbClr val="0F5494"/>
              </a:solidFill>
            </a:endParaRPr>
          </a:p>
          <a:p>
            <a:pPr>
              <a:defRPr/>
            </a:pPr>
            <a:endParaRPr lang="en-GB" sz="300" dirty="0">
              <a:solidFill>
                <a:srgbClr val="0F5494"/>
              </a:solidFill>
            </a:endParaRPr>
          </a:p>
          <a:p>
            <a:pPr>
              <a:defRPr/>
            </a:pPr>
            <a:endParaRPr lang="en-GB" sz="2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en-GB"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en-GB" sz="1000" dirty="0">
              <a:solidFill>
                <a:srgbClr val="0F5494"/>
              </a:solidFill>
            </a:endParaRPr>
          </a:p>
          <a:p>
            <a:pPr>
              <a:defRPr/>
            </a:pPr>
            <a:endParaRPr lang="en-GB" sz="1000" dirty="0">
              <a:solidFill>
                <a:srgbClr val="0F5494"/>
              </a:solidFill>
            </a:endParaRPr>
          </a:p>
        </p:txBody>
      </p:sp>
      <p:pic>
        <p:nvPicPr>
          <p:cNvPr id="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5798"/>
          <a:stretch/>
        </p:blipFill>
        <p:spPr bwMode="auto">
          <a:xfrm>
            <a:off x="8163984" y="3467014"/>
            <a:ext cx="2170486" cy="1357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2300" y="3500997"/>
            <a:ext cx="2099649" cy="1304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1170205" y="1223755"/>
            <a:ext cx="3874305" cy="3111621"/>
          </a:xfrm>
          <a:prstGeom prst="rect">
            <a:avLst/>
          </a:prstGeom>
        </p:spPr>
        <p:txBody>
          <a:bodyPr wrap="square">
            <a:spAutoFit/>
          </a:bodyPr>
          <a:lstStyle/>
          <a:p>
            <a:pPr marL="285750" indent="-285750" algn="l">
              <a:buFont typeface="Arial" panose="020B0604020202020204" pitchFamily="34" charset="0"/>
              <a:buChar char="•"/>
              <a:defRPr/>
            </a:pPr>
            <a:r>
              <a:rPr lang="en-GB" sz="1800" u="none" dirty="0" smtClean="0">
                <a:solidFill>
                  <a:srgbClr val="0F5494"/>
                </a:solidFill>
              </a:rPr>
              <a:t>Communicable diseases:</a:t>
            </a:r>
          </a:p>
          <a:p>
            <a:pPr algn="l">
              <a:defRPr/>
            </a:pPr>
            <a:r>
              <a:rPr lang="en-GB" sz="1800" u="none" dirty="0" err="1">
                <a:solidFill>
                  <a:srgbClr val="0F5494"/>
                </a:solidFill>
              </a:rPr>
              <a:t>i</a:t>
            </a:r>
            <a:r>
              <a:rPr lang="en-GB" sz="1800" u="none" dirty="0" err="1" smtClean="0">
                <a:solidFill>
                  <a:srgbClr val="0F5494"/>
                </a:solidFill>
              </a:rPr>
              <a:t>e</a:t>
            </a:r>
            <a:r>
              <a:rPr lang="en-GB" sz="1800" u="none" dirty="0" smtClean="0">
                <a:solidFill>
                  <a:srgbClr val="0F5494"/>
                </a:solidFill>
              </a:rPr>
              <a:t>. COVID-19, dengue, </a:t>
            </a:r>
            <a:r>
              <a:rPr lang="en-GB" sz="1800" u="none" dirty="0">
                <a:solidFill>
                  <a:srgbClr val="0F5494"/>
                </a:solidFill>
              </a:rPr>
              <a:t>malaria, </a:t>
            </a:r>
            <a:r>
              <a:rPr lang="en-GB" sz="1800" u="none" dirty="0" smtClean="0">
                <a:solidFill>
                  <a:srgbClr val="0F5494"/>
                </a:solidFill>
              </a:rPr>
              <a:t>MERS-</a:t>
            </a:r>
            <a:r>
              <a:rPr lang="en-GB" sz="1800" u="none" dirty="0" err="1" smtClean="0">
                <a:solidFill>
                  <a:srgbClr val="0F5494"/>
                </a:solidFill>
              </a:rPr>
              <a:t>Cov</a:t>
            </a:r>
            <a:r>
              <a:rPr lang="en-GB" sz="1800" u="none" dirty="0" smtClean="0">
                <a:solidFill>
                  <a:srgbClr val="0F5494"/>
                </a:solidFill>
              </a:rPr>
              <a:t>, </a:t>
            </a:r>
            <a:r>
              <a:rPr lang="en-GB" sz="1800" u="none" dirty="0">
                <a:solidFill>
                  <a:srgbClr val="0F5494"/>
                </a:solidFill>
              </a:rPr>
              <a:t>hepatitis A, drug-resistant </a:t>
            </a:r>
            <a:r>
              <a:rPr lang="en-GB" sz="1800" u="none" dirty="0" smtClean="0">
                <a:solidFill>
                  <a:srgbClr val="0F5494"/>
                </a:solidFill>
              </a:rPr>
              <a:t>Tuberculosis…</a:t>
            </a:r>
            <a:endParaRPr lang="fr-BE" sz="1000" u="none" dirty="0">
              <a:solidFill>
                <a:srgbClr val="0F5494"/>
              </a:solidFill>
            </a:endParaRPr>
          </a:p>
          <a:p>
            <a:pPr algn="l">
              <a:defRPr/>
            </a:pPr>
            <a:endParaRPr lang="en-GB" sz="1800" u="none" dirty="0">
              <a:solidFill>
                <a:srgbClr val="0F5494"/>
              </a:solidFill>
            </a:endParaRPr>
          </a:p>
          <a:p>
            <a:pPr marL="285750" indent="-285750" algn="l">
              <a:buFont typeface="Wingdings" panose="05000000000000000000" pitchFamily="2" charset="2"/>
              <a:buChar char="§"/>
              <a:defRPr/>
            </a:pPr>
            <a:r>
              <a:rPr lang="en-GB" sz="1800" u="none" dirty="0">
                <a:solidFill>
                  <a:srgbClr val="0F5494"/>
                </a:solidFill>
              </a:rPr>
              <a:t>Antimicrobial resistance and healthcare-associated </a:t>
            </a:r>
            <a:r>
              <a:rPr lang="en-GB" sz="1800" u="none" dirty="0" smtClean="0">
                <a:solidFill>
                  <a:srgbClr val="0F5494"/>
                </a:solidFill>
              </a:rPr>
              <a:t>infections</a:t>
            </a:r>
            <a:endParaRPr lang="en-GB" sz="1800" u="none" dirty="0">
              <a:solidFill>
                <a:srgbClr val="0F5494"/>
              </a:solidFill>
            </a:endParaRPr>
          </a:p>
          <a:p>
            <a:pPr marL="342900" indent="-342900" algn="l">
              <a:buFont typeface="Arial" panose="020B0604020202020204" pitchFamily="34" charset="0"/>
              <a:buChar char="•"/>
              <a:defRPr/>
            </a:pPr>
            <a:endParaRPr lang="en-GB" sz="1800" u="none" dirty="0">
              <a:solidFill>
                <a:srgbClr val="0F5494"/>
              </a:solidFill>
            </a:endParaRPr>
          </a:p>
          <a:p>
            <a:pPr marL="285750" indent="-285750" algn="l">
              <a:buFont typeface="Wingdings" panose="05000000000000000000" pitchFamily="2" charset="2"/>
              <a:buChar char="§"/>
              <a:defRPr/>
            </a:pPr>
            <a:r>
              <a:rPr lang="en-GB" sz="1800" u="none" dirty="0" err="1">
                <a:solidFill>
                  <a:srgbClr val="0F5494"/>
                </a:solidFill>
              </a:rPr>
              <a:t>Biotoxins</a:t>
            </a:r>
            <a:r>
              <a:rPr lang="en-GB" sz="1800" u="none" dirty="0">
                <a:solidFill>
                  <a:srgbClr val="0F5494"/>
                </a:solidFill>
              </a:rPr>
              <a:t> or other harmful biological agents not related to communicable </a:t>
            </a:r>
            <a:r>
              <a:rPr lang="en-GB" sz="1800" u="none" dirty="0" smtClean="0">
                <a:solidFill>
                  <a:srgbClr val="0F5494"/>
                </a:solidFill>
              </a:rPr>
              <a:t>diseases</a:t>
            </a:r>
            <a:endParaRPr lang="en-GB" sz="700" dirty="0">
              <a:solidFill>
                <a:srgbClr val="0F5494"/>
              </a:solidFill>
            </a:endParaRPr>
          </a:p>
        </p:txBody>
      </p:sp>
      <p:pic>
        <p:nvPicPr>
          <p:cNvPr id="1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0385" y="4518968"/>
            <a:ext cx="2276241" cy="1400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29321" t="21736" r="52477"/>
          <a:stretch/>
        </p:blipFill>
        <p:spPr bwMode="auto">
          <a:xfrm>
            <a:off x="5528486" y="1391517"/>
            <a:ext cx="890761" cy="732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22" name="Picture 2"/>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21736" r="78968"/>
          <a:stretch/>
        </p:blipFill>
        <p:spPr bwMode="auto">
          <a:xfrm>
            <a:off x="117575" y="1231100"/>
            <a:ext cx="1038839" cy="739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23" name="Picture 2"/>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53265" t="25905" r="26627" b="-1"/>
          <a:stretch/>
        </p:blipFill>
        <p:spPr bwMode="auto">
          <a:xfrm>
            <a:off x="5410303" y="2397332"/>
            <a:ext cx="1017077" cy="716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2" name="Picture 1"/>
          <p:cNvPicPr>
            <a:picLocks noChangeAspect="1"/>
          </p:cNvPicPr>
          <p:nvPr/>
        </p:nvPicPr>
        <p:blipFill>
          <a:blip r:embed="rId7"/>
          <a:stretch>
            <a:fillRect/>
          </a:stretch>
        </p:blipFill>
        <p:spPr>
          <a:xfrm>
            <a:off x="300005" y="4518967"/>
            <a:ext cx="2184580" cy="1400372"/>
          </a:xfrm>
          <a:prstGeom prst="rect">
            <a:avLst/>
          </a:prstGeom>
        </p:spPr>
      </p:pic>
    </p:spTree>
    <p:extLst>
      <p:ext uri="{BB962C8B-B14F-4D97-AF65-F5344CB8AC3E}">
        <p14:creationId xmlns:p14="http://schemas.microsoft.com/office/powerpoint/2010/main" val="16289906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4702" y="59999"/>
            <a:ext cx="9404646" cy="719138"/>
          </a:xfrm>
          <a:prstGeom prst="rect">
            <a:avLst/>
          </a:prstGeom>
        </p:spPr>
        <p:txBody>
          <a:bodyPr vert="horz" lIns="91440" tIns="45720" rIns="91440" bIns="45720" rtlCol="0" anchor="ctr">
            <a:norm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fr-FR" sz="2800" u="none" dirty="0" smtClean="0">
                <a:solidFill>
                  <a:srgbClr val="002060"/>
                </a:solidFill>
                <a:latin typeface="Calibri" pitchFamily="34" charset="0"/>
                <a:cs typeface="Calibri" pitchFamily="34" charset="0"/>
              </a:rPr>
              <a:t>WHO </a:t>
            </a:r>
            <a:r>
              <a:rPr lang="fr-FR" sz="2800" u="none" dirty="0">
                <a:solidFill>
                  <a:srgbClr val="002060"/>
                </a:solidFill>
                <a:latin typeface="Calibri" pitchFamily="34" charset="0"/>
                <a:cs typeface="Calibri" pitchFamily="34" charset="0"/>
              </a:rPr>
              <a:t>Event Information Site for National IHR Focal Points (EIS) </a:t>
            </a:r>
          </a:p>
        </p:txBody>
      </p:sp>
      <p:pic>
        <p:nvPicPr>
          <p:cNvPr id="3" name="Picture 2"/>
          <p:cNvPicPr>
            <a:picLocks noChangeAspect="1"/>
          </p:cNvPicPr>
          <p:nvPr/>
        </p:nvPicPr>
        <p:blipFill>
          <a:blip r:embed="rId3"/>
          <a:stretch>
            <a:fillRect/>
          </a:stretch>
        </p:blipFill>
        <p:spPr>
          <a:xfrm>
            <a:off x="1995232" y="779137"/>
            <a:ext cx="5803587" cy="5899654"/>
          </a:xfrm>
          <a:prstGeom prst="rect">
            <a:avLst/>
          </a:prstGeom>
        </p:spPr>
      </p:pic>
      <p:sp>
        <p:nvSpPr>
          <p:cNvPr id="4" name="Rectangle 3"/>
          <p:cNvSpPr/>
          <p:nvPr/>
        </p:nvSpPr>
        <p:spPr>
          <a:xfrm>
            <a:off x="90085" y="810477"/>
            <a:ext cx="1522039" cy="1329595"/>
          </a:xfrm>
          <a:prstGeom prst="rect">
            <a:avLst/>
          </a:prstGeom>
        </p:spPr>
        <p:txBody>
          <a:bodyPr wrap="square">
            <a:spAutoFit/>
          </a:bodyPr>
          <a:lstStyle/>
          <a:p>
            <a:pPr algn="l"/>
            <a:r>
              <a:rPr lang="en-GB" u="none" dirty="0" smtClean="0">
                <a:solidFill>
                  <a:srgbClr val="FF0000"/>
                </a:solidFill>
              </a:rPr>
              <a:t>To know more about EIS platform: </a:t>
            </a:r>
          </a:p>
          <a:p>
            <a:pPr algn="l"/>
            <a:endParaRPr lang="en-GB" u="none" dirty="0">
              <a:solidFill>
                <a:srgbClr val="FF0000"/>
              </a:solidFill>
            </a:endParaRPr>
          </a:p>
          <a:p>
            <a:pPr algn="l"/>
            <a:r>
              <a:rPr lang="en-GB" u="none" dirty="0" smtClean="0">
                <a:solidFill>
                  <a:srgbClr val="FF0000"/>
                </a:solidFill>
              </a:rPr>
              <a:t>https</a:t>
            </a:r>
            <a:r>
              <a:rPr lang="en-GB" u="none" dirty="0">
                <a:solidFill>
                  <a:srgbClr val="FF0000"/>
                </a:solidFill>
              </a:rPr>
              <a:t>://extranet.who.int/hslp/training/course/view.php?id=334</a:t>
            </a:r>
          </a:p>
        </p:txBody>
      </p:sp>
    </p:spTree>
    <p:extLst>
      <p:ext uri="{BB962C8B-B14F-4D97-AF65-F5344CB8AC3E}">
        <p14:creationId xmlns:p14="http://schemas.microsoft.com/office/powerpoint/2010/main" val="12468336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38327690"/>
              </p:ext>
            </p:extLst>
          </p:nvPr>
        </p:nvGraphicFramePr>
        <p:xfrm>
          <a:off x="5490685" y="1268760"/>
          <a:ext cx="5809485" cy="45674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495130" y="1493457"/>
            <a:ext cx="5400675" cy="4179606"/>
          </a:xfrm>
          <a:prstGeom prst="rect">
            <a:avLst/>
          </a:prstGeom>
        </p:spPr>
        <p:txBody>
          <a:bodyPr>
            <a:spAutoFit/>
          </a:bodyPr>
          <a:lstStyle/>
          <a:p>
            <a:pPr algn="l"/>
            <a:r>
              <a:rPr lang="en-GB" sz="2000" u="none" dirty="0">
                <a:latin typeface="+mj-lt"/>
              </a:rPr>
              <a:t>New IT solution to support early detection and response coordination.​</a:t>
            </a:r>
          </a:p>
          <a:p>
            <a:pPr algn="l"/>
            <a:endParaRPr lang="en-GB" sz="2000" u="none" dirty="0">
              <a:latin typeface="+mj-lt"/>
            </a:endParaRPr>
          </a:p>
          <a:p>
            <a:pPr algn="l"/>
            <a:r>
              <a:rPr lang="en-GB" sz="2000" u="none" dirty="0" smtClean="0">
                <a:latin typeface="+mj-lt"/>
              </a:rPr>
              <a:t>Replaces </a:t>
            </a:r>
            <a:r>
              <a:rPr lang="en-GB" sz="2000" u="none" dirty="0">
                <a:latin typeface="+mj-lt"/>
              </a:rPr>
              <a:t>EPIS, TTT and other ECDC tools</a:t>
            </a:r>
            <a:r>
              <a:rPr lang="en-GB" sz="2000" u="none" dirty="0" smtClean="0">
                <a:latin typeface="+mj-lt"/>
              </a:rPr>
              <a:t>.</a:t>
            </a:r>
          </a:p>
          <a:p>
            <a:pPr algn="just" fontAlgn="auto">
              <a:spcAft>
                <a:spcPts val="0"/>
              </a:spcAft>
            </a:pPr>
            <a:endParaRPr lang="en-GB" sz="1600" u="none" dirty="0"/>
          </a:p>
          <a:p>
            <a:pPr algn="just" fontAlgn="auto">
              <a:spcAft>
                <a:spcPts val="0"/>
              </a:spcAft>
            </a:pPr>
            <a:r>
              <a:rPr lang="en-GB" sz="2000" u="none" dirty="0">
                <a:latin typeface="+mj-lt"/>
              </a:rPr>
              <a:t>Real-time detection and monitoring through </a:t>
            </a:r>
            <a:r>
              <a:rPr lang="en-GB" sz="2000" u="none" dirty="0" smtClean="0">
                <a:latin typeface="+mj-lt"/>
              </a:rPr>
              <a:t>dynamic dashboard</a:t>
            </a:r>
            <a:r>
              <a:rPr lang="en-GB" sz="2000" u="none" dirty="0">
                <a:latin typeface="+mj-lt"/>
              </a:rPr>
              <a:t>s</a:t>
            </a:r>
            <a:endParaRPr lang="en-GB" sz="2000" u="none" dirty="0" smtClean="0">
              <a:latin typeface="+mj-lt"/>
            </a:endParaRPr>
          </a:p>
          <a:p>
            <a:pPr marL="342900" indent="-342900" algn="just" fontAlgn="auto">
              <a:spcAft>
                <a:spcPts val="0"/>
              </a:spcAft>
            </a:pPr>
            <a:r>
              <a:rPr lang="en-GB" sz="2000" u="none" dirty="0" smtClean="0">
                <a:latin typeface="+mj-lt"/>
              </a:rPr>
              <a:t> </a:t>
            </a:r>
            <a:endParaRPr lang="en-GB" sz="2000" u="none" dirty="0">
              <a:latin typeface="+mj-lt"/>
            </a:endParaRPr>
          </a:p>
          <a:p>
            <a:pPr algn="just" fontAlgn="auto">
              <a:spcAft>
                <a:spcPts val="0"/>
              </a:spcAft>
            </a:pPr>
            <a:r>
              <a:rPr lang="en-GB" sz="2000" u="none" dirty="0" smtClean="0">
                <a:latin typeface="+mj-lt"/>
              </a:rPr>
              <a:t>Facilitates </a:t>
            </a:r>
            <a:r>
              <a:rPr lang="en-GB" sz="2000" u="none" dirty="0">
                <a:latin typeface="+mj-lt"/>
              </a:rPr>
              <a:t>the sharing of information and collection of data</a:t>
            </a:r>
            <a:r>
              <a:rPr lang="en-GB" sz="2000" u="none" dirty="0" smtClean="0">
                <a:latin typeface="+mj-lt"/>
              </a:rPr>
              <a:t>.</a:t>
            </a:r>
          </a:p>
          <a:p>
            <a:pPr marL="342900" indent="-342900" algn="just" fontAlgn="auto">
              <a:spcAft>
                <a:spcPts val="0"/>
              </a:spcAft>
            </a:pPr>
            <a:endParaRPr lang="en-GB" sz="2000" u="none" dirty="0" smtClean="0"/>
          </a:p>
          <a:p>
            <a:pPr algn="just" fontAlgn="auto">
              <a:spcAft>
                <a:spcPts val="0"/>
              </a:spcAft>
            </a:pPr>
            <a:r>
              <a:rPr lang="en-GB" sz="2000" u="none" dirty="0" smtClean="0"/>
              <a:t>Enhances </a:t>
            </a:r>
            <a:r>
              <a:rPr lang="en-GB" sz="2000" u="none" dirty="0">
                <a:latin typeface="+mj-lt"/>
              </a:rPr>
              <a:t>collaboration </a:t>
            </a:r>
            <a:r>
              <a:rPr lang="en-GB" sz="2000" u="none" dirty="0" smtClean="0">
                <a:latin typeface="+mj-lt"/>
              </a:rPr>
              <a:t>between Member </a:t>
            </a:r>
            <a:r>
              <a:rPr lang="en-GB" sz="2000" u="none" dirty="0">
                <a:latin typeface="+mj-lt"/>
              </a:rPr>
              <a:t>States </a:t>
            </a:r>
            <a:r>
              <a:rPr lang="en-GB" sz="2000" u="none" dirty="0" smtClean="0">
                <a:latin typeface="+mj-lt"/>
              </a:rPr>
              <a:t>and </a:t>
            </a:r>
            <a:r>
              <a:rPr lang="en-GB" sz="2000" u="none" dirty="0">
                <a:latin typeface="+mj-lt"/>
              </a:rPr>
              <a:t>ECDC. </a:t>
            </a:r>
          </a:p>
        </p:txBody>
      </p:sp>
      <p:sp>
        <p:nvSpPr>
          <p:cNvPr id="6" name="Rectangle 5"/>
          <p:cNvSpPr/>
          <p:nvPr/>
        </p:nvSpPr>
        <p:spPr>
          <a:xfrm>
            <a:off x="855170" y="188640"/>
            <a:ext cx="2506392" cy="480131"/>
          </a:xfrm>
          <a:prstGeom prst="rect">
            <a:avLst/>
          </a:prstGeom>
        </p:spPr>
        <p:txBody>
          <a:bodyPr wrap="none">
            <a:spAutoFit/>
          </a:bodyPr>
          <a:lstStyle/>
          <a:p>
            <a:r>
              <a:rPr lang="en-GB" sz="2800" u="none" dirty="0" smtClean="0">
                <a:solidFill>
                  <a:srgbClr val="002060"/>
                </a:solidFill>
                <a:latin typeface="Calibri" pitchFamily="34" charset="0"/>
                <a:ea typeface="+mj-ea"/>
                <a:cs typeface="Calibri" pitchFamily="34" charset="0"/>
              </a:rPr>
              <a:t>ECDC </a:t>
            </a:r>
            <a:r>
              <a:rPr lang="en-GB" sz="2800" u="none" dirty="0" err="1" smtClean="0">
                <a:solidFill>
                  <a:srgbClr val="002060"/>
                </a:solidFill>
                <a:latin typeface="Calibri" pitchFamily="34" charset="0"/>
                <a:ea typeface="+mj-ea"/>
                <a:cs typeface="Calibri" pitchFamily="34" charset="0"/>
              </a:rPr>
              <a:t>EpiPulse</a:t>
            </a:r>
            <a:r>
              <a:rPr lang="en-GB" sz="2800" u="none" dirty="0">
                <a:solidFill>
                  <a:srgbClr val="002060"/>
                </a:solidFill>
                <a:latin typeface="Calibri" pitchFamily="34" charset="0"/>
                <a:ea typeface="+mj-ea"/>
                <a:cs typeface="Calibri" pitchFamily="34" charset="0"/>
              </a:rPr>
              <a:t>   </a:t>
            </a:r>
          </a:p>
        </p:txBody>
      </p:sp>
    </p:spTree>
    <p:extLst>
      <p:ext uri="{BB962C8B-B14F-4D97-AF65-F5344CB8AC3E}">
        <p14:creationId xmlns:p14="http://schemas.microsoft.com/office/powerpoint/2010/main" val="38678563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uppo 8"/>
          <p:cNvGrpSpPr>
            <a:grpSpLocks/>
          </p:cNvGrpSpPr>
          <p:nvPr/>
        </p:nvGrpSpPr>
        <p:grpSpPr bwMode="auto">
          <a:xfrm>
            <a:off x="5557838" y="2228850"/>
            <a:ext cx="4621212" cy="2933700"/>
            <a:chOff x="393700" y="1962150"/>
            <a:chExt cx="3911600" cy="2933700"/>
          </a:xfrm>
        </p:grpSpPr>
        <p:sp>
          <p:nvSpPr>
            <p:cNvPr id="16393" name="Rettangolo 9"/>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11" name="Rettangolo 10"/>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16387" name="Text Box 22"/>
          <p:cNvSpPr txBox="1">
            <a:spLocks noChangeArrowheads="1"/>
          </p:cNvSpPr>
          <p:nvPr/>
        </p:nvSpPr>
        <p:spPr bwMode="auto">
          <a:xfrm>
            <a:off x="5632450" y="2293938"/>
            <a:ext cx="4494213" cy="3539430"/>
          </a:xfrm>
          <a:prstGeom prst="rect">
            <a:avLst/>
          </a:prstGeom>
          <a:noFill/>
          <a:ln w="9525">
            <a:noFill/>
            <a:miter lim="800000"/>
            <a:headEnd/>
            <a:tailEnd/>
          </a:ln>
        </p:spPr>
        <p:txBody>
          <a:bodyPr>
            <a:spAutoFit/>
          </a:bodyPr>
          <a:lstStyle/>
          <a:p>
            <a:pPr marL="190500" indent="-187325" algn="l">
              <a:lnSpc>
                <a:spcPct val="100000"/>
              </a:lnSpc>
              <a:spcBef>
                <a:spcPct val="0"/>
              </a:spcBef>
            </a:pPr>
            <a:r>
              <a:rPr lang="it-IT" sz="1600" b="1" u="none" noProof="1">
                <a:solidFill>
                  <a:schemeClr val="bg1"/>
                </a:solidFill>
                <a:latin typeface="Arial" charset="0"/>
              </a:rPr>
              <a:t>Objective</a:t>
            </a:r>
          </a:p>
          <a:p>
            <a:pPr marL="190500" indent="-187325" algn="l">
              <a:lnSpc>
                <a:spcPct val="100000"/>
              </a:lnSpc>
              <a:spcBef>
                <a:spcPct val="0"/>
              </a:spcBef>
            </a:pPr>
            <a:endParaRPr lang="it-IT" sz="1600" b="1" u="none" noProof="1">
              <a:latin typeface="Arial" charset="0"/>
            </a:endParaRPr>
          </a:p>
          <a:p>
            <a:pPr marL="190500" indent="-187325" algn="l">
              <a:lnSpc>
                <a:spcPct val="100000"/>
              </a:lnSpc>
              <a:spcBef>
                <a:spcPct val="0"/>
              </a:spcBef>
            </a:pPr>
            <a:r>
              <a:rPr lang="it-IT" sz="1600" u="none" noProof="1">
                <a:latin typeface="Arial" charset="0"/>
                <a:cs typeface="Times New Roman" pitchFamily="18" charset="0"/>
              </a:rPr>
              <a:t>At the end of this unit you </a:t>
            </a:r>
            <a:r>
              <a:rPr lang="it-IT" sz="1600" u="none" noProof="1" smtClean="0">
                <a:latin typeface="Arial" charset="0"/>
                <a:cs typeface="Times New Roman" pitchFamily="18" charset="0"/>
              </a:rPr>
              <a:t>will understand:</a:t>
            </a:r>
            <a:endParaRPr lang="it-IT" sz="1600" u="none" noProof="1">
              <a:latin typeface="Arial" charset="0"/>
              <a:cs typeface="Times New Roman" pitchFamily="18" charset="0"/>
            </a:endParaRPr>
          </a:p>
          <a:p>
            <a:pPr marL="190500" indent="-187325" algn="l">
              <a:lnSpc>
                <a:spcPct val="100000"/>
              </a:lnSpc>
              <a:spcBef>
                <a:spcPct val="0"/>
              </a:spcBef>
              <a:buFontTx/>
              <a:buChar char="•"/>
            </a:pPr>
            <a:endParaRPr lang="it-IT" sz="1600" u="none" noProof="1">
              <a:latin typeface="Arial" charset="0"/>
              <a:cs typeface="Times New Roman" pitchFamily="18" charset="0"/>
            </a:endParaRPr>
          </a:p>
          <a:p>
            <a:pPr marL="190500" indent="-187325" algn="l">
              <a:lnSpc>
                <a:spcPct val="100000"/>
              </a:lnSpc>
              <a:spcBef>
                <a:spcPct val="0"/>
              </a:spcBef>
              <a:buFontTx/>
              <a:buChar char="•"/>
            </a:pPr>
            <a:r>
              <a:rPr lang="en-US" sz="1600" u="none" dirty="0" smtClean="0">
                <a:latin typeface="Arial" charset="0"/>
                <a:cs typeface="Times New Roman" pitchFamily="18" charset="0"/>
              </a:rPr>
              <a:t>What screening is</a:t>
            </a:r>
          </a:p>
          <a:p>
            <a:pPr marL="190500" indent="-187325" algn="l">
              <a:lnSpc>
                <a:spcPct val="100000"/>
              </a:lnSpc>
              <a:spcBef>
                <a:spcPct val="0"/>
              </a:spcBef>
              <a:buFontTx/>
              <a:buChar char="•"/>
            </a:pPr>
            <a:r>
              <a:rPr lang="en-US" sz="1600" u="none" dirty="0" smtClean="0">
                <a:latin typeface="Arial" charset="0"/>
                <a:cs typeface="Times New Roman" pitchFamily="18" charset="0"/>
              </a:rPr>
              <a:t>What are the main families of sources</a:t>
            </a:r>
          </a:p>
          <a:p>
            <a:pPr marL="190500" indent="-187325" algn="l">
              <a:lnSpc>
                <a:spcPct val="100000"/>
              </a:lnSpc>
              <a:spcBef>
                <a:spcPct val="0"/>
              </a:spcBef>
              <a:buFontTx/>
              <a:buChar char="•"/>
            </a:pPr>
            <a:r>
              <a:rPr lang="it-IT" sz="1600" u="none" noProof="1">
                <a:latin typeface="Arial" charset="0"/>
                <a:cs typeface="Times New Roman" pitchFamily="18" charset="0"/>
              </a:rPr>
              <a:t>Why using both IBS and EBS</a:t>
            </a:r>
          </a:p>
          <a:p>
            <a:pPr marL="190500" indent="-187325" algn="l">
              <a:lnSpc>
                <a:spcPct val="100000"/>
              </a:lnSpc>
              <a:spcBef>
                <a:spcPct val="0"/>
              </a:spcBef>
              <a:buFontTx/>
              <a:buChar char="•"/>
            </a:pPr>
            <a:endParaRPr lang="en-US" sz="1600" u="none" dirty="0" smtClean="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smtClean="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smtClean="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smtClean="0">
              <a:latin typeface="Arial" charset="0"/>
              <a:cs typeface="Times New Roman" pitchFamily="18" charset="0"/>
            </a:endParaRPr>
          </a:p>
        </p:txBody>
      </p:sp>
      <p:grpSp>
        <p:nvGrpSpPr>
          <p:cNvPr id="16388" name="Gruppo 7"/>
          <p:cNvGrpSpPr>
            <a:grpSpLocks/>
          </p:cNvGrpSpPr>
          <p:nvPr/>
        </p:nvGrpSpPr>
        <p:grpSpPr bwMode="auto">
          <a:xfrm>
            <a:off x="465138" y="2228850"/>
            <a:ext cx="4621212" cy="2933700"/>
            <a:chOff x="393700" y="1962150"/>
            <a:chExt cx="3911600" cy="2933700"/>
          </a:xfrm>
        </p:grpSpPr>
        <p:sp>
          <p:nvSpPr>
            <p:cNvPr id="16391" name="Rettangolo 6"/>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6" name="Rettangolo 5"/>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16389" name="Text Box 4"/>
          <p:cNvSpPr txBox="1">
            <a:spLocks noChangeArrowheads="1"/>
          </p:cNvSpPr>
          <p:nvPr/>
        </p:nvSpPr>
        <p:spPr bwMode="auto">
          <a:xfrm>
            <a:off x="315110" y="503675"/>
            <a:ext cx="7315200" cy="480131"/>
          </a:xfrm>
          <a:prstGeom prst="rect">
            <a:avLst/>
          </a:prstGeom>
          <a:noFill/>
          <a:ln w="9525" algn="ctr">
            <a:noFill/>
            <a:miter lim="800000"/>
            <a:headEnd/>
            <a:tailEnd/>
          </a:ln>
        </p:spPr>
        <p:txBody>
          <a:bodyPr>
            <a:spAutoFit/>
          </a:bodyPr>
          <a:lstStyle/>
          <a:p>
            <a:pPr algn="l">
              <a:spcBef>
                <a:spcPct val="50000"/>
              </a:spcBef>
            </a:pPr>
            <a:r>
              <a:rPr lang="it-IT" sz="2800" u="none" dirty="0">
                <a:solidFill>
                  <a:srgbClr val="69AE23"/>
                </a:solidFill>
                <a:latin typeface="+mn-lt"/>
              </a:rPr>
              <a:t>Index and objectives</a:t>
            </a:r>
            <a:endParaRPr lang="it-IT" sz="2800" u="none" noProof="1">
              <a:solidFill>
                <a:srgbClr val="69AE23"/>
              </a:solidFill>
              <a:latin typeface="+mn-lt"/>
            </a:endParaRPr>
          </a:p>
        </p:txBody>
      </p:sp>
      <p:sp>
        <p:nvSpPr>
          <p:cNvPr id="16390" name="Text Box 23"/>
          <p:cNvSpPr txBox="1">
            <a:spLocks noChangeArrowheads="1"/>
          </p:cNvSpPr>
          <p:nvPr/>
        </p:nvSpPr>
        <p:spPr bwMode="auto">
          <a:xfrm>
            <a:off x="517525" y="2273300"/>
            <a:ext cx="4500563" cy="2554545"/>
          </a:xfrm>
          <a:prstGeom prst="rect">
            <a:avLst/>
          </a:prstGeom>
          <a:noFill/>
          <a:ln w="9525">
            <a:noFill/>
            <a:miter lim="800000"/>
            <a:headEnd/>
            <a:tailEnd/>
          </a:ln>
        </p:spPr>
        <p:txBody>
          <a:bodyPr>
            <a:spAutoFit/>
          </a:bodyPr>
          <a:lstStyle/>
          <a:p>
            <a:pPr algn="l">
              <a:lnSpc>
                <a:spcPct val="100000"/>
              </a:lnSpc>
              <a:spcBef>
                <a:spcPct val="0"/>
              </a:spcBef>
            </a:pPr>
            <a:r>
              <a:rPr lang="it-IT" sz="1600" b="1" u="none" dirty="0" err="1">
                <a:solidFill>
                  <a:schemeClr val="bg1"/>
                </a:solidFill>
                <a:latin typeface="Arial" charset="0"/>
              </a:rPr>
              <a:t>Index</a:t>
            </a:r>
            <a:endParaRPr lang="it-IT" sz="1600" b="1" u="none" dirty="0">
              <a:solidFill>
                <a:schemeClr val="bg1"/>
              </a:solidFill>
              <a:latin typeface="Arial" charset="0"/>
            </a:endParaRPr>
          </a:p>
          <a:p>
            <a:pPr algn="l">
              <a:lnSpc>
                <a:spcPct val="100000"/>
              </a:lnSpc>
              <a:spcBef>
                <a:spcPct val="0"/>
              </a:spcBef>
            </a:pPr>
            <a:endParaRPr lang="it-IT" sz="1600" b="1" u="none" dirty="0">
              <a:latin typeface="Arial" charset="0"/>
            </a:endParaRPr>
          </a:p>
          <a:p>
            <a:pPr algn="l">
              <a:lnSpc>
                <a:spcPct val="100000"/>
              </a:lnSpc>
              <a:spcBef>
                <a:spcPct val="0"/>
              </a:spcBef>
            </a:pPr>
            <a:r>
              <a:rPr lang="it-IT" sz="1600" u="none" dirty="0">
                <a:latin typeface="Arial" charset="0"/>
                <a:cs typeface="Times New Roman" pitchFamily="18" charset="0"/>
              </a:rPr>
              <a:t>In this unit we will </a:t>
            </a:r>
            <a:r>
              <a:rPr lang="it-IT" sz="1600" u="none" dirty="0" smtClean="0">
                <a:latin typeface="Arial" charset="0"/>
                <a:cs typeface="Times New Roman" pitchFamily="18" charset="0"/>
              </a:rPr>
              <a:t>review </a:t>
            </a:r>
            <a:r>
              <a:rPr lang="it-IT" sz="1600" u="none" dirty="0">
                <a:latin typeface="Arial" charset="0"/>
                <a:cs typeface="Times New Roman" pitchFamily="18" charset="0"/>
              </a:rPr>
              <a:t>the following topics:</a:t>
            </a:r>
          </a:p>
          <a:p>
            <a:pPr algn="l">
              <a:lnSpc>
                <a:spcPct val="100000"/>
              </a:lnSpc>
              <a:spcBef>
                <a:spcPct val="0"/>
              </a:spcBef>
            </a:pPr>
            <a:endParaRPr lang="it-IT" sz="1600" u="none" dirty="0">
              <a:latin typeface="Arial" charset="0"/>
              <a:cs typeface="Times New Roman" pitchFamily="18" charset="0"/>
            </a:endParaRPr>
          </a:p>
          <a:p>
            <a:pPr algn="l">
              <a:lnSpc>
                <a:spcPct val="100000"/>
              </a:lnSpc>
              <a:spcBef>
                <a:spcPct val="0"/>
              </a:spcBef>
              <a:buFontTx/>
              <a:buChar char="•"/>
            </a:pPr>
            <a:r>
              <a:rPr lang="it-IT" sz="1600" u="none" dirty="0" smtClean="0">
                <a:latin typeface="Arial" charset="0"/>
                <a:cs typeface="Times New Roman" pitchFamily="18" charset="0"/>
              </a:rPr>
              <a:t> Definition of screening</a:t>
            </a:r>
          </a:p>
          <a:p>
            <a:pPr algn="l">
              <a:lnSpc>
                <a:spcPct val="100000"/>
              </a:lnSpc>
              <a:spcBef>
                <a:spcPct val="0"/>
              </a:spcBef>
              <a:buFontTx/>
              <a:buChar char="•"/>
            </a:pPr>
            <a:r>
              <a:rPr lang="it-IT" sz="1600" u="none" dirty="0" smtClean="0">
                <a:latin typeface="Arial" charset="0"/>
                <a:cs typeface="Times New Roman" pitchFamily="18" charset="0"/>
              </a:rPr>
              <a:t> Indicator-based surveillance (IBS)</a:t>
            </a:r>
          </a:p>
          <a:p>
            <a:pPr algn="l">
              <a:lnSpc>
                <a:spcPct val="100000"/>
              </a:lnSpc>
              <a:spcBef>
                <a:spcPct val="0"/>
              </a:spcBef>
              <a:buFontTx/>
              <a:buChar char="•"/>
            </a:pPr>
            <a:r>
              <a:rPr lang="it-IT" sz="1600" u="none" dirty="0" smtClean="0">
                <a:latin typeface="Arial" charset="0"/>
                <a:cs typeface="Times New Roman" pitchFamily="18" charset="0"/>
              </a:rPr>
              <a:t> Event-based surveillance (EBS)</a:t>
            </a:r>
          </a:p>
          <a:p>
            <a:pPr algn="l">
              <a:lnSpc>
                <a:spcPct val="100000"/>
              </a:lnSpc>
              <a:spcBef>
                <a:spcPct val="0"/>
              </a:spcBef>
              <a:buFontTx/>
              <a:buChar char="•"/>
            </a:pPr>
            <a:r>
              <a:rPr lang="it-IT" sz="1600" u="none" dirty="0">
                <a:latin typeface="Arial" charset="0"/>
                <a:cs typeface="Times New Roman" pitchFamily="18" charset="0"/>
              </a:rPr>
              <a:t> </a:t>
            </a:r>
            <a:r>
              <a:rPr lang="it-IT" sz="1600" u="none" dirty="0" smtClean="0">
                <a:latin typeface="Arial" charset="0"/>
                <a:cs typeface="Times New Roman" pitchFamily="18" charset="0"/>
              </a:rPr>
              <a:t>Epidemic Intelligence sources</a:t>
            </a:r>
          </a:p>
          <a:p>
            <a:pPr algn="l">
              <a:lnSpc>
                <a:spcPct val="100000"/>
              </a:lnSpc>
              <a:spcBef>
                <a:spcPct val="0"/>
              </a:spcBef>
              <a:buFontTx/>
              <a:buChar char="•"/>
            </a:pPr>
            <a:endParaRPr lang="it-IT" sz="1600" u="none" dirty="0">
              <a:latin typeface="Arial" charset="0"/>
              <a:cs typeface="Times New Roman" pitchFamily="18" charset="0"/>
            </a:endParaRPr>
          </a:p>
          <a:p>
            <a:pPr algn="l">
              <a:lnSpc>
                <a:spcPct val="100000"/>
              </a:lnSpc>
              <a:spcBef>
                <a:spcPct val="0"/>
              </a:spcBef>
              <a:buFontTx/>
              <a:buChar char="•"/>
            </a:pPr>
            <a:endParaRPr lang="en-GB" sz="1600" u="none" dirty="0" smtClean="0">
              <a:latin typeface="Arial"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80195" y="362804"/>
            <a:ext cx="1519968" cy="415498"/>
          </a:xfrm>
          <a:prstGeom prst="rect">
            <a:avLst/>
          </a:prstGeom>
        </p:spPr>
        <p:txBody>
          <a:bodyPr wrap="none">
            <a:spAutoFit/>
          </a:bodyPr>
          <a:lstStyle/>
          <a:p>
            <a:pPr algn="l" eaLnBrk="0" hangingPunct="0">
              <a:lnSpc>
                <a:spcPct val="100000"/>
              </a:lnSpc>
              <a:spcBef>
                <a:spcPct val="0"/>
              </a:spcBef>
            </a:pPr>
            <a:r>
              <a:rPr lang="en-US" sz="2100" b="1" u="none" dirty="0">
                <a:solidFill>
                  <a:srgbClr val="4D4D4D"/>
                </a:solidFill>
                <a:latin typeface="Arial" charset="0"/>
              </a:rPr>
              <a:t>EPIPULSE</a:t>
            </a:r>
            <a:endParaRPr lang="en-GB" sz="2100" u="none" dirty="0">
              <a:solidFill>
                <a:srgbClr val="000000"/>
              </a:solidFill>
              <a:latin typeface="Arial" charset="0"/>
            </a:endParaRPr>
          </a:p>
        </p:txBody>
      </p:sp>
      <p:pic>
        <p:nvPicPr>
          <p:cNvPr id="4" name="Picture 3"/>
          <p:cNvPicPr>
            <a:picLocks noChangeAspect="1"/>
          </p:cNvPicPr>
          <p:nvPr/>
        </p:nvPicPr>
        <p:blipFill>
          <a:blip r:embed="rId3"/>
          <a:stretch>
            <a:fillRect/>
          </a:stretch>
        </p:blipFill>
        <p:spPr>
          <a:xfrm>
            <a:off x="828675" y="1596398"/>
            <a:ext cx="9072042" cy="4285656"/>
          </a:xfrm>
          <a:prstGeom prst="rect">
            <a:avLst/>
          </a:prstGeom>
        </p:spPr>
      </p:pic>
      <p:sp>
        <p:nvSpPr>
          <p:cNvPr id="6" name="Rectangle 5"/>
          <p:cNvSpPr/>
          <p:nvPr/>
        </p:nvSpPr>
        <p:spPr bwMode="auto">
          <a:xfrm>
            <a:off x="907805" y="1596398"/>
            <a:ext cx="8992912" cy="1190764"/>
          </a:xfrm>
          <a:prstGeom prst="rect">
            <a:avLst/>
          </a:prstGeom>
          <a:noFill/>
          <a:ln w="28575">
            <a:solidFill>
              <a:srgbClr val="FFC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
        <p:nvSpPr>
          <p:cNvPr id="7" name="Rectangle 6"/>
          <p:cNvSpPr/>
          <p:nvPr/>
        </p:nvSpPr>
        <p:spPr bwMode="auto">
          <a:xfrm>
            <a:off x="888023" y="2787163"/>
            <a:ext cx="9032477" cy="1424353"/>
          </a:xfrm>
          <a:prstGeom prst="rect">
            <a:avLst/>
          </a:prstGeom>
          <a:noFill/>
          <a:ln w="28575" cap="flat" cmpd="sng" algn="ctr">
            <a:solidFill>
              <a:srgbClr val="CC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
        <p:nvSpPr>
          <p:cNvPr id="8" name="Rectangle 7"/>
          <p:cNvSpPr/>
          <p:nvPr/>
        </p:nvSpPr>
        <p:spPr bwMode="auto">
          <a:xfrm>
            <a:off x="878132" y="4211515"/>
            <a:ext cx="9032477" cy="1811216"/>
          </a:xfrm>
          <a:prstGeom prst="rect">
            <a:avLst/>
          </a:prstGeom>
          <a:noFill/>
          <a:ln w="28575"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Tree>
    <p:extLst>
      <p:ext uri="{BB962C8B-B14F-4D97-AF65-F5344CB8AC3E}">
        <p14:creationId xmlns:p14="http://schemas.microsoft.com/office/powerpoint/2010/main" val="29998199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5190" y="278650"/>
            <a:ext cx="1519968" cy="415498"/>
          </a:xfrm>
          <a:prstGeom prst="rect">
            <a:avLst/>
          </a:prstGeom>
        </p:spPr>
        <p:txBody>
          <a:bodyPr wrap="none">
            <a:spAutoFit/>
          </a:bodyPr>
          <a:lstStyle/>
          <a:p>
            <a:pPr algn="l" fontAlgn="auto">
              <a:lnSpc>
                <a:spcPct val="100000"/>
              </a:lnSpc>
              <a:spcBef>
                <a:spcPts val="0"/>
              </a:spcBef>
              <a:spcAft>
                <a:spcPts val="0"/>
              </a:spcAft>
            </a:pPr>
            <a:r>
              <a:rPr lang="en-US" sz="2100" b="1" u="none" dirty="0">
                <a:solidFill>
                  <a:srgbClr val="4D4D4D"/>
                </a:solidFill>
                <a:latin typeface="Tahoma"/>
              </a:rPr>
              <a:t>EPIPULSE</a:t>
            </a:r>
            <a:endParaRPr lang="en-GB" sz="2100" u="none" dirty="0">
              <a:solidFill>
                <a:srgbClr val="000000"/>
              </a:solidFill>
              <a:latin typeface="Tahoma"/>
            </a:endParaRPr>
          </a:p>
        </p:txBody>
      </p:sp>
      <p:pic>
        <p:nvPicPr>
          <p:cNvPr id="5" name="Picture 4"/>
          <p:cNvPicPr>
            <a:picLocks noChangeAspect="1"/>
          </p:cNvPicPr>
          <p:nvPr/>
        </p:nvPicPr>
        <p:blipFill>
          <a:blip r:embed="rId3"/>
          <a:stretch>
            <a:fillRect/>
          </a:stretch>
        </p:blipFill>
        <p:spPr>
          <a:xfrm>
            <a:off x="916951" y="1535014"/>
            <a:ext cx="9055725" cy="2616098"/>
          </a:xfrm>
          <a:prstGeom prst="rect">
            <a:avLst/>
          </a:prstGeom>
        </p:spPr>
      </p:pic>
    </p:spTree>
    <p:extLst>
      <p:ext uri="{BB962C8B-B14F-4D97-AF65-F5344CB8AC3E}">
        <p14:creationId xmlns:p14="http://schemas.microsoft.com/office/powerpoint/2010/main" val="23988999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5169" y="323655"/>
            <a:ext cx="7605845" cy="480131"/>
          </a:xfrm>
          <a:prstGeom prst="rect">
            <a:avLst/>
          </a:prstGeom>
          <a:noFill/>
        </p:spPr>
        <p:txBody>
          <a:bodyPr wrap="square" rtlCol="0">
            <a:spAutoFit/>
          </a:bodyPr>
          <a:lstStyle/>
          <a:p>
            <a:pPr algn="l"/>
            <a:r>
              <a:rPr lang="en-GB" sz="2800" u="none" dirty="0">
                <a:solidFill>
                  <a:srgbClr val="002060"/>
                </a:solidFill>
                <a:latin typeface="Calibri" pitchFamily="34" charset="0"/>
                <a:ea typeface="+mj-ea"/>
                <a:cs typeface="Calibri" pitchFamily="34" charset="0"/>
              </a:rPr>
              <a:t>R</a:t>
            </a:r>
            <a:r>
              <a:rPr lang="en-GB" sz="2800" u="none" dirty="0" smtClean="0">
                <a:solidFill>
                  <a:srgbClr val="002060"/>
                </a:solidFill>
                <a:latin typeface="Calibri" pitchFamily="34" charset="0"/>
                <a:ea typeface="+mj-ea"/>
                <a:cs typeface="Calibri" pitchFamily="34" charset="0"/>
              </a:rPr>
              <a:t>apid </a:t>
            </a:r>
            <a:r>
              <a:rPr lang="en-GB" sz="2800" u="none" dirty="0">
                <a:solidFill>
                  <a:srgbClr val="002060"/>
                </a:solidFill>
                <a:latin typeface="Calibri" pitchFamily="34" charset="0"/>
                <a:ea typeface="+mj-ea"/>
                <a:cs typeface="Calibri" pitchFamily="34" charset="0"/>
              </a:rPr>
              <a:t>Alert System for Food and </a:t>
            </a:r>
            <a:r>
              <a:rPr lang="en-GB" sz="2800" u="none" dirty="0" smtClean="0">
                <a:solidFill>
                  <a:srgbClr val="002060"/>
                </a:solidFill>
                <a:latin typeface="Calibri" pitchFamily="34" charset="0"/>
                <a:ea typeface="+mj-ea"/>
                <a:cs typeface="Calibri" pitchFamily="34" charset="0"/>
              </a:rPr>
              <a:t>Feed  (RASFF)</a:t>
            </a:r>
            <a:endParaRPr lang="en-GB" sz="2800" u="none" dirty="0">
              <a:solidFill>
                <a:srgbClr val="002060"/>
              </a:solidFill>
              <a:latin typeface="Calibri" pitchFamily="34" charset="0"/>
              <a:ea typeface="+mj-ea"/>
              <a:cs typeface="Calibri" pitchFamily="34" charset="0"/>
            </a:endParaRPr>
          </a:p>
        </p:txBody>
      </p:sp>
      <p:grpSp>
        <p:nvGrpSpPr>
          <p:cNvPr id="5" name="Group 4"/>
          <p:cNvGrpSpPr/>
          <p:nvPr/>
        </p:nvGrpSpPr>
        <p:grpSpPr>
          <a:xfrm>
            <a:off x="225100" y="1358770"/>
            <a:ext cx="10297970" cy="4998223"/>
            <a:chOff x="180095" y="1268760"/>
            <a:chExt cx="10297970" cy="4998223"/>
          </a:xfrm>
        </p:grpSpPr>
        <p:pic>
          <p:nvPicPr>
            <p:cNvPr id="3" name="Picture 2"/>
            <p:cNvPicPr>
              <a:picLocks noChangeAspect="1"/>
            </p:cNvPicPr>
            <p:nvPr/>
          </p:nvPicPr>
          <p:blipFill rotWithShape="1">
            <a:blip r:embed="rId3"/>
            <a:srcRect t="3728"/>
            <a:stretch/>
          </p:blipFill>
          <p:spPr>
            <a:xfrm>
              <a:off x="180095" y="1268760"/>
              <a:ext cx="10297970" cy="4998223"/>
            </a:xfrm>
            <a:prstGeom prst="rect">
              <a:avLst/>
            </a:prstGeom>
          </p:spPr>
        </p:pic>
        <p:sp>
          <p:nvSpPr>
            <p:cNvPr id="4" name="Rectangle 3"/>
            <p:cNvSpPr/>
            <p:nvPr/>
          </p:nvSpPr>
          <p:spPr>
            <a:xfrm flipV="1">
              <a:off x="5715709" y="1358769"/>
              <a:ext cx="1035115" cy="1350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TextBox 6"/>
          <p:cNvSpPr txBox="1"/>
          <p:nvPr/>
        </p:nvSpPr>
        <p:spPr>
          <a:xfrm>
            <a:off x="-89935" y="757493"/>
            <a:ext cx="2430270" cy="794064"/>
          </a:xfrm>
          <a:prstGeom prst="rect">
            <a:avLst/>
          </a:prstGeom>
          <a:noFill/>
        </p:spPr>
        <p:txBody>
          <a:bodyPr wrap="square" rtlCol="0">
            <a:spAutoFit/>
          </a:bodyPr>
          <a:lstStyle/>
          <a:p>
            <a:r>
              <a:rPr lang="en-GB" dirty="0" smtClean="0">
                <a:solidFill>
                  <a:srgbClr val="FF0000"/>
                </a:solidFill>
              </a:rPr>
              <a:t>To know more about RASFF: LINK:  </a:t>
            </a:r>
          </a:p>
          <a:p>
            <a:r>
              <a:rPr lang="en-GB" dirty="0" smtClean="0">
                <a:solidFill>
                  <a:srgbClr val="FF0000"/>
                </a:solidFill>
              </a:rPr>
              <a:t>https</a:t>
            </a:r>
            <a:r>
              <a:rPr lang="en-GB" dirty="0">
                <a:solidFill>
                  <a:srgbClr val="FF0000"/>
                </a:solidFill>
              </a:rPr>
              <a:t>://ec.europa.eu/food/safety/rasff_en</a:t>
            </a:r>
          </a:p>
        </p:txBody>
      </p:sp>
    </p:spTree>
    <p:extLst>
      <p:ext uri="{BB962C8B-B14F-4D97-AF65-F5344CB8AC3E}">
        <p14:creationId xmlns:p14="http://schemas.microsoft.com/office/powerpoint/2010/main" val="3242300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1214543"/>
            <a:ext cx="10801350" cy="5049772"/>
            <a:chOff x="0" y="1214543"/>
            <a:chExt cx="10801350" cy="5049772"/>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4543"/>
              <a:ext cx="10801350" cy="5049772"/>
            </a:xfrm>
            <a:prstGeom prst="rect">
              <a:avLst/>
            </a:prstGeom>
          </p:spPr>
        </p:pic>
        <p:sp>
          <p:nvSpPr>
            <p:cNvPr id="3" name="Rectangle 2"/>
            <p:cNvSpPr/>
            <p:nvPr/>
          </p:nvSpPr>
          <p:spPr>
            <a:xfrm>
              <a:off x="8010965" y="1252573"/>
              <a:ext cx="1485165" cy="108359"/>
            </a:xfrm>
            <a:prstGeom prst="rect">
              <a:avLst/>
            </a:prstGeom>
            <a:solidFill>
              <a:srgbClr val="6D78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465697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24</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683607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25</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0967" y="1744724"/>
            <a:ext cx="5311622"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5220654" y="2663915"/>
            <a:ext cx="1732693" cy="403135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6953347" y="2888941"/>
            <a:ext cx="1575175" cy="36904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528522" y="3804208"/>
            <a:ext cx="1911864" cy="277514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8426836" y="2766000"/>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439443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26</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0967" y="1744724"/>
            <a:ext cx="5311622"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50000"/>
              </a:lnSpc>
            </a:pPr>
            <a:endParaRPr lang="fr-FR" u="none" dirty="0">
              <a:solidFill>
                <a:srgbClr val="002060"/>
              </a:solidFill>
              <a:latin typeface="Calibri" panose="020F0502020204030204" pitchFamily="34" charset="0"/>
            </a:endParaRPr>
          </a:p>
        </p:txBody>
      </p:sp>
      <p:sp>
        <p:nvSpPr>
          <p:cNvPr id="10" name="Rectangle 9"/>
          <p:cNvSpPr/>
          <p:nvPr/>
        </p:nvSpPr>
        <p:spPr>
          <a:xfrm>
            <a:off x="5220654" y="2663915"/>
            <a:ext cx="1732693" cy="4031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6953347" y="2888941"/>
            <a:ext cx="1575175" cy="3690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528522" y="3804208"/>
            <a:ext cx="1911864" cy="2775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8426836" y="2766000"/>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p:cNvSpPr/>
          <p:nvPr/>
        </p:nvSpPr>
        <p:spPr>
          <a:xfrm rot="10800000">
            <a:off x="7375290" y="3139336"/>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15" name="Right Arrow 14"/>
          <p:cNvSpPr/>
          <p:nvPr/>
        </p:nvSpPr>
        <p:spPr>
          <a:xfrm rot="10800000">
            <a:off x="7369684" y="381441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ight Arrow 17"/>
          <p:cNvSpPr/>
          <p:nvPr/>
        </p:nvSpPr>
        <p:spPr>
          <a:xfrm rot="10800000">
            <a:off x="7375290" y="4534490"/>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900175" y="2785399"/>
            <a:ext cx="6266237" cy="2406813"/>
          </a:xfrm>
          <a:prstGeom prst="rect">
            <a:avLst/>
          </a:prstGeom>
          <a:noFill/>
        </p:spPr>
        <p:txBody>
          <a:bodyPr wrap="square" rtlCol="0">
            <a:spAutoFit/>
          </a:bodyPr>
          <a:lstStyle/>
          <a:p>
            <a:pPr lvl="0" algn="r">
              <a:lnSpc>
                <a:spcPct val="150000"/>
              </a:lnSpc>
            </a:pPr>
            <a:r>
              <a:rPr lang="fr-FR" sz="2800" u="none" dirty="0">
                <a:solidFill>
                  <a:srgbClr val="002060"/>
                </a:solidFill>
                <a:latin typeface="Calibri" panose="020F0502020204030204" pitchFamily="34" charset="0"/>
              </a:rPr>
              <a:t>National public </a:t>
            </a:r>
            <a:r>
              <a:rPr lang="fr-FR" sz="2800" u="none" dirty="0" err="1">
                <a:solidFill>
                  <a:srgbClr val="002060"/>
                </a:solidFill>
                <a:latin typeface="Calibri" panose="020F0502020204030204" pitchFamily="34" charset="0"/>
              </a:rPr>
              <a:t>health</a:t>
            </a:r>
            <a:r>
              <a:rPr lang="fr-FR" sz="2800" u="none" dirty="0">
                <a:solidFill>
                  <a:srgbClr val="002060"/>
                </a:solidFill>
                <a:latin typeface="Calibri" panose="020F0502020204030204" pitchFamily="34" charset="0"/>
              </a:rPr>
              <a:t> </a:t>
            </a:r>
            <a:r>
              <a:rPr lang="fr-FR" sz="2800" u="none" dirty="0" err="1" smtClean="0">
                <a:solidFill>
                  <a:srgbClr val="002060"/>
                </a:solidFill>
                <a:latin typeface="Calibri" panose="020F0502020204030204" pitchFamily="34" charset="0"/>
              </a:rPr>
              <a:t>agencies</a:t>
            </a:r>
            <a:r>
              <a:rPr lang="fr-FR" sz="2800" u="none" dirty="0" smtClean="0">
                <a:solidFill>
                  <a:srgbClr val="002060"/>
                </a:solidFill>
                <a:latin typeface="Calibri" panose="020F0502020204030204" pitchFamily="34" charset="0"/>
              </a:rPr>
              <a:t> </a:t>
            </a:r>
            <a:r>
              <a:rPr lang="fr-FR" sz="2800" u="none" dirty="0" err="1">
                <a:solidFill>
                  <a:srgbClr val="002060"/>
                </a:solidFill>
                <a:latin typeface="Calibri" panose="020F0502020204030204" pitchFamily="34" charset="0"/>
              </a:rPr>
              <a:t>websites</a:t>
            </a:r>
            <a:endParaRPr lang="fr-FR" sz="2800" u="none" dirty="0">
              <a:solidFill>
                <a:srgbClr val="002060"/>
              </a:solidFill>
              <a:latin typeface="Calibri" panose="020F0502020204030204" pitchFamily="34" charset="0"/>
            </a:endParaRPr>
          </a:p>
          <a:p>
            <a:pPr lvl="0" algn="r">
              <a:lnSpc>
                <a:spcPct val="150000"/>
              </a:lnSpc>
            </a:pPr>
            <a:r>
              <a:rPr lang="fr-FR" sz="2800" u="none" dirty="0">
                <a:solidFill>
                  <a:srgbClr val="002060"/>
                </a:solidFill>
                <a:latin typeface="Calibri" panose="020F0502020204030204" pitchFamily="34" charset="0"/>
              </a:rPr>
              <a:t>WHO </a:t>
            </a:r>
            <a:r>
              <a:rPr lang="fr-FR" sz="2800" u="none" dirty="0" err="1">
                <a:solidFill>
                  <a:srgbClr val="002060"/>
                </a:solidFill>
                <a:latin typeface="Calibri" panose="020F0502020204030204" pitchFamily="34" charset="0"/>
              </a:rPr>
              <a:t>websites</a:t>
            </a:r>
            <a:endParaRPr lang="fr-FR" sz="2800" u="none" dirty="0">
              <a:solidFill>
                <a:srgbClr val="002060"/>
              </a:solidFill>
              <a:latin typeface="Calibri" panose="020F0502020204030204" pitchFamily="34" charset="0"/>
            </a:endParaRPr>
          </a:p>
          <a:p>
            <a:pPr lvl="0" algn="r">
              <a:lnSpc>
                <a:spcPct val="150000"/>
              </a:lnSpc>
            </a:pPr>
            <a:r>
              <a:rPr lang="fr-FR" sz="2800" u="none" dirty="0" err="1">
                <a:solidFill>
                  <a:srgbClr val="002060"/>
                </a:solidFill>
                <a:latin typeface="Calibri" panose="020F0502020204030204" pitchFamily="34" charset="0"/>
              </a:rPr>
              <a:t>CDCs</a:t>
            </a:r>
            <a:r>
              <a:rPr lang="fr-FR" sz="2800" u="none" dirty="0">
                <a:solidFill>
                  <a:srgbClr val="002060"/>
                </a:solidFill>
                <a:latin typeface="Calibri" panose="020F0502020204030204" pitchFamily="34" charset="0"/>
              </a:rPr>
              <a:t> </a:t>
            </a:r>
            <a:r>
              <a:rPr lang="fr-FR" sz="2800" u="none" dirty="0" err="1">
                <a:solidFill>
                  <a:srgbClr val="002060"/>
                </a:solidFill>
                <a:latin typeface="Calibri" panose="020F0502020204030204" pitchFamily="34" charset="0"/>
              </a:rPr>
              <a:t>websites</a:t>
            </a:r>
            <a:endParaRPr lang="fr-FR" sz="2800" u="none" dirty="0">
              <a:solidFill>
                <a:srgbClr val="002060"/>
              </a:solidFill>
              <a:latin typeface="Calibri" panose="020F0502020204030204" pitchFamily="34" charset="0"/>
            </a:endParaRPr>
          </a:p>
          <a:p>
            <a:endParaRPr lang="en-GB" dirty="0"/>
          </a:p>
        </p:txBody>
      </p:sp>
    </p:spTree>
    <p:extLst>
      <p:ext uri="{BB962C8B-B14F-4D97-AF65-F5344CB8AC3E}">
        <p14:creationId xmlns:p14="http://schemas.microsoft.com/office/powerpoint/2010/main" val="38336076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a:xfrm>
            <a:off x="270105" y="188640"/>
            <a:ext cx="2118724" cy="436563"/>
          </a:xfrm>
          <a:prstGeom prst="rect">
            <a:avLst/>
          </a:prstGeom>
        </p:spPr>
        <p:txBody>
          <a:bodyPr/>
          <a:lstStyle>
            <a:lvl1pPr algn="l" rtl="0" eaLnBrk="0" fontAlgn="base" hangingPunct="0">
              <a:lnSpc>
                <a:spcPct val="90000"/>
              </a:lnSpc>
              <a:spcBef>
                <a:spcPct val="0"/>
              </a:spcBef>
              <a:spcAft>
                <a:spcPct val="0"/>
              </a:spcAft>
              <a:defRPr sz="2800" b="1">
                <a:solidFill>
                  <a:srgbClr val="4D4D4D"/>
                </a:solidFill>
                <a:latin typeface="+mj-lt"/>
                <a:ea typeface="+mj-ea"/>
                <a:cs typeface="+mj-cs"/>
              </a:defRPr>
            </a:lvl1pPr>
            <a:lvl2pPr algn="l" rtl="0" eaLnBrk="0" fontAlgn="base" hangingPunct="0">
              <a:lnSpc>
                <a:spcPct val="90000"/>
              </a:lnSpc>
              <a:spcBef>
                <a:spcPct val="0"/>
              </a:spcBef>
              <a:spcAft>
                <a:spcPct val="0"/>
              </a:spcAft>
              <a:defRPr sz="2800" b="1">
                <a:solidFill>
                  <a:srgbClr val="4D4D4D"/>
                </a:solidFill>
                <a:latin typeface="Tahoma" pitchFamily="34" charset="0"/>
              </a:defRPr>
            </a:lvl2pPr>
            <a:lvl3pPr algn="l" rtl="0" eaLnBrk="0" fontAlgn="base" hangingPunct="0">
              <a:lnSpc>
                <a:spcPct val="90000"/>
              </a:lnSpc>
              <a:spcBef>
                <a:spcPct val="0"/>
              </a:spcBef>
              <a:spcAft>
                <a:spcPct val="0"/>
              </a:spcAft>
              <a:defRPr sz="2800" b="1">
                <a:solidFill>
                  <a:srgbClr val="4D4D4D"/>
                </a:solidFill>
                <a:latin typeface="Tahoma" pitchFamily="34" charset="0"/>
              </a:defRPr>
            </a:lvl3pPr>
            <a:lvl4pPr algn="l" rtl="0" eaLnBrk="0" fontAlgn="base" hangingPunct="0">
              <a:lnSpc>
                <a:spcPct val="90000"/>
              </a:lnSpc>
              <a:spcBef>
                <a:spcPct val="0"/>
              </a:spcBef>
              <a:spcAft>
                <a:spcPct val="0"/>
              </a:spcAft>
              <a:defRPr sz="2800" b="1">
                <a:solidFill>
                  <a:srgbClr val="4D4D4D"/>
                </a:solidFill>
                <a:latin typeface="Tahoma" pitchFamily="34" charset="0"/>
              </a:defRPr>
            </a:lvl4pPr>
            <a:lvl5pPr algn="l" rtl="0" eaLnBrk="0" fontAlgn="base" hangingPunct="0">
              <a:lnSpc>
                <a:spcPct val="90000"/>
              </a:lnSpc>
              <a:spcBef>
                <a:spcPct val="0"/>
              </a:spcBef>
              <a:spcAft>
                <a:spcPct val="0"/>
              </a:spcAft>
              <a:defRPr sz="2800" b="1">
                <a:solidFill>
                  <a:srgbClr val="4D4D4D"/>
                </a:solidFill>
                <a:latin typeface="Tahoma" pitchFamily="34" charset="0"/>
              </a:defRPr>
            </a:lvl5pPr>
            <a:lvl6pPr marL="457200" algn="l" rtl="0" eaLnBrk="0" fontAlgn="base" hangingPunct="0">
              <a:lnSpc>
                <a:spcPct val="90000"/>
              </a:lnSpc>
              <a:spcBef>
                <a:spcPct val="0"/>
              </a:spcBef>
              <a:spcAft>
                <a:spcPct val="0"/>
              </a:spcAft>
              <a:defRPr sz="2800" b="1">
                <a:solidFill>
                  <a:srgbClr val="4D4D4D"/>
                </a:solidFill>
                <a:latin typeface="Tahoma" pitchFamily="34" charset="0"/>
              </a:defRPr>
            </a:lvl6pPr>
            <a:lvl7pPr marL="914400" algn="l" rtl="0" eaLnBrk="0" fontAlgn="base" hangingPunct="0">
              <a:lnSpc>
                <a:spcPct val="90000"/>
              </a:lnSpc>
              <a:spcBef>
                <a:spcPct val="0"/>
              </a:spcBef>
              <a:spcAft>
                <a:spcPct val="0"/>
              </a:spcAft>
              <a:defRPr sz="2800" b="1">
                <a:solidFill>
                  <a:srgbClr val="4D4D4D"/>
                </a:solidFill>
                <a:latin typeface="Tahoma" pitchFamily="34" charset="0"/>
              </a:defRPr>
            </a:lvl7pPr>
            <a:lvl8pPr marL="1371600" algn="l" rtl="0" eaLnBrk="0" fontAlgn="base" hangingPunct="0">
              <a:lnSpc>
                <a:spcPct val="90000"/>
              </a:lnSpc>
              <a:spcBef>
                <a:spcPct val="0"/>
              </a:spcBef>
              <a:spcAft>
                <a:spcPct val="0"/>
              </a:spcAft>
              <a:defRPr sz="2800" b="1">
                <a:solidFill>
                  <a:srgbClr val="4D4D4D"/>
                </a:solidFill>
                <a:latin typeface="Tahoma" pitchFamily="34" charset="0"/>
              </a:defRPr>
            </a:lvl8pPr>
            <a:lvl9pPr marL="1828800" algn="l" rtl="0" eaLnBrk="0" fontAlgn="base" hangingPunct="0">
              <a:lnSpc>
                <a:spcPct val="90000"/>
              </a:lnSpc>
              <a:spcBef>
                <a:spcPct val="0"/>
              </a:spcBef>
              <a:spcAft>
                <a:spcPct val="0"/>
              </a:spcAft>
              <a:defRPr sz="2800" b="1">
                <a:solidFill>
                  <a:srgbClr val="4D4D4D"/>
                </a:solidFill>
                <a:latin typeface="Tahoma" pitchFamily="34" charset="0"/>
              </a:defRPr>
            </a:lvl9pPr>
          </a:lstStyle>
          <a:p>
            <a:pPr>
              <a:defRPr/>
            </a:pPr>
            <a:r>
              <a:rPr lang="fr-FR" b="0" u="none" kern="0" dirty="0">
                <a:solidFill>
                  <a:srgbClr val="002060"/>
                </a:solidFill>
                <a:latin typeface="Calibri" pitchFamily="34" charset="0"/>
                <a:cs typeface="Calibri" pitchFamily="34" charset="0"/>
              </a:rPr>
              <a:t>Sources</a:t>
            </a:r>
          </a:p>
        </p:txBody>
      </p:sp>
      <p:pic>
        <p:nvPicPr>
          <p:cNvPr id="2" name="Picture 1"/>
          <p:cNvPicPr>
            <a:picLocks noChangeAspect="1"/>
          </p:cNvPicPr>
          <p:nvPr/>
        </p:nvPicPr>
        <p:blipFill rotWithShape="1">
          <a:blip r:embed="rId3"/>
          <a:srcRect l="766" t="12065" r="1916"/>
          <a:stretch/>
        </p:blipFill>
        <p:spPr>
          <a:xfrm>
            <a:off x="1755269" y="181926"/>
            <a:ext cx="5985665" cy="5689612"/>
          </a:xfrm>
          <a:prstGeom prst="rect">
            <a:avLst/>
          </a:prstGeom>
          <a:ln w="15875">
            <a:solidFill>
              <a:schemeClr val="tx1">
                <a:lumMod val="50000"/>
                <a:lumOff val="50000"/>
              </a:schemeClr>
            </a:solidFill>
          </a:ln>
        </p:spPr>
      </p:pic>
      <p:sp>
        <p:nvSpPr>
          <p:cNvPr id="3" name="TextBox 2"/>
          <p:cNvSpPr txBox="1"/>
          <p:nvPr/>
        </p:nvSpPr>
        <p:spPr>
          <a:xfrm>
            <a:off x="0" y="734961"/>
            <a:ext cx="1004432" cy="258532"/>
          </a:xfrm>
          <a:prstGeom prst="rect">
            <a:avLst/>
          </a:prstGeom>
          <a:noFill/>
        </p:spPr>
        <p:txBody>
          <a:bodyPr wrap="square" rtlCol="0">
            <a:spAutoFit/>
          </a:bodyPr>
          <a:lstStyle/>
          <a:p>
            <a:r>
              <a:rPr lang="en-GB" dirty="0" smtClean="0"/>
              <a:t>LINKS</a:t>
            </a:r>
            <a:endParaRPr lang="en-GB" dirty="0"/>
          </a:p>
        </p:txBody>
      </p:sp>
      <p:pic>
        <p:nvPicPr>
          <p:cNvPr id="4" name="Picture 3"/>
          <p:cNvPicPr>
            <a:picLocks noChangeAspect="1"/>
          </p:cNvPicPr>
          <p:nvPr/>
        </p:nvPicPr>
        <p:blipFill rotWithShape="1">
          <a:blip r:embed="rId4"/>
          <a:srcRect l="2060" t="10361" r="8549" b="1485"/>
          <a:stretch/>
        </p:blipFill>
        <p:spPr>
          <a:xfrm>
            <a:off x="5658663" y="1223755"/>
            <a:ext cx="5666215" cy="5499230"/>
          </a:xfrm>
          <a:prstGeom prst="rect">
            <a:avLst/>
          </a:prstGeom>
          <a:ln w="22225">
            <a:solidFill>
              <a:schemeClr val="tx1">
                <a:lumMod val="50000"/>
                <a:lumOff val="50000"/>
              </a:schemeClr>
            </a:solidFill>
          </a:ln>
        </p:spPr>
      </p:pic>
      <p:pic>
        <p:nvPicPr>
          <p:cNvPr id="5" name="Picture 4"/>
          <p:cNvPicPr>
            <a:picLocks noChangeAspect="1"/>
          </p:cNvPicPr>
          <p:nvPr/>
        </p:nvPicPr>
        <p:blipFill rotWithShape="1">
          <a:blip r:embed="rId5"/>
          <a:srcRect b="1946"/>
          <a:stretch/>
        </p:blipFill>
        <p:spPr>
          <a:xfrm>
            <a:off x="270105" y="2080327"/>
            <a:ext cx="5456143" cy="4484319"/>
          </a:xfrm>
          <a:prstGeom prst="rect">
            <a:avLst/>
          </a:prstGeom>
          <a:ln w="22225">
            <a:solidFill>
              <a:schemeClr val="tx1">
                <a:lumMod val="50000"/>
                <a:lumOff val="50000"/>
              </a:schemeClr>
            </a:solidFill>
          </a:ln>
        </p:spPr>
      </p:pic>
      <p:pic>
        <p:nvPicPr>
          <p:cNvPr id="6" name="Picture 5"/>
          <p:cNvPicPr>
            <a:picLocks noChangeAspect="1"/>
          </p:cNvPicPr>
          <p:nvPr/>
        </p:nvPicPr>
        <p:blipFill>
          <a:blip r:embed="rId6"/>
          <a:stretch>
            <a:fillRect/>
          </a:stretch>
        </p:blipFill>
        <p:spPr>
          <a:xfrm>
            <a:off x="2655370" y="3034277"/>
            <a:ext cx="6455562" cy="3767878"/>
          </a:xfrm>
          <a:prstGeom prst="rect">
            <a:avLst/>
          </a:prstGeom>
          <a:ln w="22225">
            <a:solidFill>
              <a:schemeClr val="tx1">
                <a:lumMod val="50000"/>
                <a:lumOff val="50000"/>
              </a:schemeClr>
            </a:solidFill>
          </a:ln>
        </p:spPr>
      </p:pic>
    </p:spTree>
    <p:extLst>
      <p:ext uri="{BB962C8B-B14F-4D97-AF65-F5344CB8AC3E}">
        <p14:creationId xmlns:p14="http://schemas.microsoft.com/office/powerpoint/2010/main" val="7854902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9198" y="683695"/>
            <a:ext cx="5613555" cy="4372769"/>
          </a:xfrm>
          <a:prstGeom prst="rect">
            <a:avLst/>
          </a:prstGeom>
          <a:ln>
            <a:solidFill>
              <a:schemeClr val="accent5">
                <a:lumMod val="75000"/>
              </a:schemeClr>
            </a:solidFill>
          </a:ln>
        </p:spPr>
      </p:pic>
      <p:pic>
        <p:nvPicPr>
          <p:cNvPr id="4" name="Picture 3"/>
          <p:cNvPicPr>
            <a:picLocks noChangeAspect="1"/>
          </p:cNvPicPr>
          <p:nvPr/>
        </p:nvPicPr>
        <p:blipFill>
          <a:blip r:embed="rId4"/>
          <a:stretch>
            <a:fillRect/>
          </a:stretch>
        </p:blipFill>
        <p:spPr>
          <a:xfrm>
            <a:off x="5310665" y="143635"/>
            <a:ext cx="5289070" cy="4190896"/>
          </a:xfrm>
          <a:prstGeom prst="rect">
            <a:avLst/>
          </a:prstGeom>
          <a:ln>
            <a:solidFill>
              <a:schemeClr val="accent5">
                <a:lumMod val="75000"/>
              </a:schemeClr>
            </a:solidFill>
          </a:ln>
        </p:spPr>
      </p:pic>
      <p:pic>
        <p:nvPicPr>
          <p:cNvPr id="5" name="Picture 4"/>
          <p:cNvPicPr>
            <a:picLocks noChangeAspect="1"/>
          </p:cNvPicPr>
          <p:nvPr/>
        </p:nvPicPr>
        <p:blipFill>
          <a:blip r:embed="rId5"/>
          <a:stretch>
            <a:fillRect/>
          </a:stretch>
        </p:blipFill>
        <p:spPr>
          <a:xfrm>
            <a:off x="2610365" y="2583498"/>
            <a:ext cx="5400600" cy="4183768"/>
          </a:xfrm>
          <a:prstGeom prst="rect">
            <a:avLst/>
          </a:prstGeom>
          <a:ln>
            <a:solidFill>
              <a:schemeClr val="accent5">
                <a:lumMod val="75000"/>
              </a:schemeClr>
            </a:solidFill>
          </a:ln>
        </p:spPr>
      </p:pic>
    </p:spTree>
    <p:extLst>
      <p:ext uri="{BB962C8B-B14F-4D97-AF65-F5344CB8AC3E}">
        <p14:creationId xmlns:p14="http://schemas.microsoft.com/office/powerpoint/2010/main" val="6246631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29</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828549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280400" y="6356350"/>
            <a:ext cx="2520950" cy="365125"/>
          </a:xfrm>
        </p:spPr>
        <p:txBody>
          <a:bodyPr/>
          <a:lstStyle/>
          <a:p>
            <a:pPr>
              <a:defRPr/>
            </a:pPr>
            <a:fld id="{91C0B14F-DCF9-47AF-A7C1-9E6814DB6D6F}" type="slidenum">
              <a:rPr lang="it-IT" smtClean="0"/>
              <a:pPr>
                <a:defRPr/>
              </a:pPr>
              <a:t>3</a:t>
            </a:fld>
            <a:endParaRPr lang="it-IT"/>
          </a:p>
        </p:txBody>
      </p:sp>
      <p:pic>
        <p:nvPicPr>
          <p:cNvPr id="3" name="Picture 2"/>
          <p:cNvPicPr>
            <a:picLocks noChangeAspect="1"/>
          </p:cNvPicPr>
          <p:nvPr/>
        </p:nvPicPr>
        <p:blipFill rotWithShape="1">
          <a:blip r:embed="rId3"/>
          <a:srcRect l="2158" t="20485" r="19614" b="4505"/>
          <a:stretch/>
        </p:blipFill>
        <p:spPr>
          <a:xfrm>
            <a:off x="18991" y="563169"/>
            <a:ext cx="10606994" cy="6144741"/>
          </a:xfrm>
          <a:prstGeom prst="rect">
            <a:avLst/>
          </a:prstGeom>
        </p:spPr>
      </p:pic>
      <p:sp>
        <p:nvSpPr>
          <p:cNvPr id="4" name="TextBox 3"/>
          <p:cNvSpPr txBox="1"/>
          <p:nvPr/>
        </p:nvSpPr>
        <p:spPr>
          <a:xfrm>
            <a:off x="585140" y="108253"/>
            <a:ext cx="5085565" cy="480131"/>
          </a:xfrm>
          <a:prstGeom prst="rect">
            <a:avLst/>
          </a:prstGeom>
          <a:noFill/>
        </p:spPr>
        <p:txBody>
          <a:bodyPr wrap="square" rtlCol="0">
            <a:spAutoFit/>
          </a:bodyPr>
          <a:lstStyle/>
          <a:p>
            <a:pPr algn="l"/>
            <a:r>
              <a:rPr lang="en-GB" sz="2800" u="none" dirty="0">
                <a:solidFill>
                  <a:srgbClr val="69AE23"/>
                </a:solidFill>
                <a:latin typeface="+mn-lt"/>
              </a:rPr>
              <a:t>Definition</a:t>
            </a:r>
          </a:p>
        </p:txBody>
      </p:sp>
    </p:spTree>
    <p:extLst>
      <p:ext uri="{BB962C8B-B14F-4D97-AF65-F5344CB8AC3E}">
        <p14:creationId xmlns:p14="http://schemas.microsoft.com/office/powerpoint/2010/main" val="1646790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30</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0967" y="1744724"/>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735490" y="3859472"/>
            <a:ext cx="3375375" cy="2826611"/>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859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ChangeArrowheads="1"/>
          </p:cNvSpPr>
          <p:nvPr/>
        </p:nvSpPr>
        <p:spPr bwMode="auto">
          <a:xfrm>
            <a:off x="1057278" y="88901"/>
            <a:ext cx="7897812" cy="647700"/>
          </a:xfrm>
          <a:prstGeom prst="rect">
            <a:avLst/>
          </a:prstGeom>
          <a:noFill/>
          <a:ln w="9525" algn="ctr">
            <a:noFill/>
            <a:miter lim="800000"/>
            <a:headEnd/>
            <a:tailEnd/>
          </a:ln>
        </p:spPr>
        <p:txBody>
          <a:bodyPr lIns="144000" tIns="144000" rIns="72000" bIns="72000"/>
          <a:lstStyle/>
          <a:p>
            <a:pPr algn="l" fontAlgn="auto">
              <a:lnSpc>
                <a:spcPct val="100000"/>
              </a:lnSpc>
              <a:spcBef>
                <a:spcPts val="0"/>
              </a:spcBef>
              <a:spcAft>
                <a:spcPts val="0"/>
              </a:spcAft>
            </a:pPr>
            <a:r>
              <a:rPr lang="en-GB" sz="2800" u="none" dirty="0">
                <a:solidFill>
                  <a:srgbClr val="002060"/>
                </a:solidFill>
                <a:latin typeface="Calibri" panose="020F0502020204030204" pitchFamily="34" charset="0"/>
                <a:ea typeface="Arial Unicode MS" pitchFamily="34" charset="-128"/>
                <a:cs typeface="Arial Unicode MS" pitchFamily="34" charset="-128"/>
              </a:rPr>
              <a:t>Web aggregators</a:t>
            </a:r>
          </a:p>
        </p:txBody>
      </p:sp>
      <p:pic>
        <p:nvPicPr>
          <p:cNvPr id="5" name="Picture 4"/>
          <p:cNvPicPr>
            <a:picLocks noChangeAspect="1" noChangeArrowheads="1"/>
          </p:cNvPicPr>
          <p:nvPr/>
        </p:nvPicPr>
        <p:blipFill rotWithShape="1">
          <a:blip r:embed="rId3" cstate="print"/>
          <a:srcRect l="25172" t="28425" b="14724"/>
          <a:stretch/>
        </p:blipFill>
        <p:spPr bwMode="auto">
          <a:xfrm>
            <a:off x="3287931" y="3879050"/>
            <a:ext cx="6715125" cy="2286000"/>
          </a:xfrm>
          <a:prstGeom prst="rect">
            <a:avLst/>
          </a:prstGeom>
          <a:noFill/>
          <a:ln w="9525">
            <a:noFill/>
            <a:miter lim="800000"/>
            <a:headEnd/>
            <a:tailEnd/>
          </a:ln>
        </p:spPr>
      </p:pic>
      <p:pic>
        <p:nvPicPr>
          <p:cNvPr id="7" name="Picture 6"/>
          <p:cNvPicPr>
            <a:picLocks noChangeAspect="1"/>
          </p:cNvPicPr>
          <p:nvPr/>
        </p:nvPicPr>
        <p:blipFill rotWithShape="1">
          <a:blip r:embed="rId4"/>
          <a:srcRect l="624" t="13999" r="76251" b="75001"/>
          <a:stretch/>
        </p:blipFill>
        <p:spPr>
          <a:xfrm>
            <a:off x="1107116" y="4260053"/>
            <a:ext cx="1200883" cy="357019"/>
          </a:xfrm>
          <a:prstGeom prst="roundRect">
            <a:avLst/>
          </a:prstGeom>
        </p:spPr>
      </p:pic>
      <p:grpSp>
        <p:nvGrpSpPr>
          <p:cNvPr id="10" name="Group 9"/>
          <p:cNvGrpSpPr/>
          <p:nvPr/>
        </p:nvGrpSpPr>
        <p:grpSpPr>
          <a:xfrm>
            <a:off x="1038445" y="4641056"/>
            <a:ext cx="2133599" cy="316945"/>
            <a:chOff x="-1066799" y="2275630"/>
            <a:chExt cx="2133599" cy="316944"/>
          </a:xfrm>
        </p:grpSpPr>
        <p:pic>
          <p:nvPicPr>
            <p:cNvPr id="8" name="Picture 7"/>
            <p:cNvPicPr>
              <a:picLocks noChangeAspect="1"/>
            </p:cNvPicPr>
            <p:nvPr/>
          </p:nvPicPr>
          <p:blipFill rotWithShape="1">
            <a:blip r:embed="rId5"/>
            <a:srcRect t="8015" r="75146" b="68536"/>
            <a:stretch/>
          </p:blipFill>
          <p:spPr>
            <a:xfrm>
              <a:off x="-1066799" y="2275630"/>
              <a:ext cx="1523999" cy="315170"/>
            </a:xfrm>
            <a:prstGeom prst="rect">
              <a:avLst/>
            </a:prstGeom>
          </p:spPr>
        </p:pic>
        <p:sp>
          <p:nvSpPr>
            <p:cNvPr id="4" name="TextBox 3"/>
            <p:cNvSpPr txBox="1"/>
            <p:nvPr/>
          </p:nvSpPr>
          <p:spPr>
            <a:xfrm>
              <a:off x="319592" y="2284798"/>
              <a:ext cx="747208" cy="307776"/>
            </a:xfrm>
            <a:prstGeom prst="rect">
              <a:avLst/>
            </a:prstGeom>
            <a:noFill/>
          </p:spPr>
          <p:txBody>
            <a:bodyPr wrap="square" rtlCol="0">
              <a:spAutoFit/>
            </a:bodyPr>
            <a:lstStyle/>
            <a:p>
              <a:pPr algn="l" fontAlgn="auto">
                <a:lnSpc>
                  <a:spcPct val="100000"/>
                </a:lnSpc>
                <a:spcBef>
                  <a:spcPts val="0"/>
                </a:spcBef>
                <a:spcAft>
                  <a:spcPts val="0"/>
                </a:spcAft>
              </a:pPr>
              <a:r>
                <a:rPr lang="en-GB" sz="1400" b="1" u="none" dirty="0">
                  <a:solidFill>
                    <a:srgbClr val="002060"/>
                  </a:solidFill>
                  <a:latin typeface="Calibri" panose="020F0502020204030204" pitchFamily="34" charset="0"/>
                </a:rPr>
                <a:t>GPHIN</a:t>
              </a:r>
            </a:p>
          </p:txBody>
        </p:sp>
      </p:grpSp>
      <p:pic>
        <p:nvPicPr>
          <p:cNvPr id="13" name="Picture 12"/>
          <p:cNvPicPr>
            <a:picLocks noChangeAspect="1"/>
          </p:cNvPicPr>
          <p:nvPr/>
        </p:nvPicPr>
        <p:blipFill rotWithShape="1">
          <a:blip r:embed="rId6"/>
          <a:srcRect t="8755" r="76545" b="80107"/>
          <a:stretch/>
        </p:blipFill>
        <p:spPr>
          <a:xfrm>
            <a:off x="1096361" y="5261409"/>
            <a:ext cx="1088153" cy="349764"/>
          </a:xfrm>
          <a:prstGeom prst="rect">
            <a:avLst/>
          </a:prstGeom>
        </p:spPr>
      </p:pic>
      <p:pic>
        <p:nvPicPr>
          <p:cNvPr id="14" name="Picture 13"/>
          <p:cNvPicPr>
            <a:picLocks noChangeAspect="1"/>
          </p:cNvPicPr>
          <p:nvPr/>
        </p:nvPicPr>
        <p:blipFill rotWithShape="1">
          <a:blip r:embed="rId7"/>
          <a:srcRect l="1251" t="86301" r="75375" b="5999"/>
          <a:stretch/>
        </p:blipFill>
        <p:spPr>
          <a:xfrm>
            <a:off x="1087657" y="5707854"/>
            <a:ext cx="1523999" cy="313765"/>
          </a:xfrm>
          <a:prstGeom prst="rect">
            <a:avLst/>
          </a:prstGeom>
        </p:spPr>
      </p:pic>
      <p:cxnSp>
        <p:nvCxnSpPr>
          <p:cNvPr id="12" name="Straight Connector 11"/>
          <p:cNvCxnSpPr/>
          <p:nvPr/>
        </p:nvCxnSpPr>
        <p:spPr bwMode="auto">
          <a:xfrm>
            <a:off x="729957" y="5098250"/>
            <a:ext cx="9448800" cy="0"/>
          </a:xfrm>
          <a:prstGeom prst="line">
            <a:avLst/>
          </a:prstGeom>
          <a:solidFill>
            <a:schemeClr val="accent1"/>
          </a:solidFill>
          <a:ln w="22225" cap="flat" cmpd="sng" algn="ctr">
            <a:solidFill>
              <a:schemeClr val="accent5">
                <a:lumMod val="75000"/>
              </a:schemeClr>
            </a:solidFill>
            <a:prstDash val="solid"/>
            <a:round/>
            <a:headEnd type="none" w="med" len="med"/>
            <a:tailEnd type="none" w="med" len="med"/>
          </a:ln>
          <a:effectLst/>
        </p:spPr>
      </p:cxnSp>
      <p:sp>
        <p:nvSpPr>
          <p:cNvPr id="2" name="TextBox 1"/>
          <p:cNvSpPr txBox="1"/>
          <p:nvPr/>
        </p:nvSpPr>
        <p:spPr>
          <a:xfrm>
            <a:off x="1786048" y="1494136"/>
            <a:ext cx="8217008" cy="923330"/>
          </a:xfrm>
          <a:prstGeom prst="rect">
            <a:avLst/>
          </a:prstGeom>
          <a:noFill/>
        </p:spPr>
        <p:txBody>
          <a:bodyPr wrap="square" rtlCol="0">
            <a:spAutoFit/>
          </a:bodyPr>
          <a:lstStyle/>
          <a:p>
            <a:pPr algn="l"/>
            <a:r>
              <a:rPr lang="en-GB" sz="2000" u="none" dirty="0" smtClean="0"/>
              <a:t>“Web aggregators are tools that can scan a large amount of internet content. They are sophisticated applications able to gather, select and classify web-based information for public health  purposes”</a:t>
            </a:r>
            <a:endParaRPr lang="en-GB" sz="2000" u="none" dirty="0"/>
          </a:p>
        </p:txBody>
      </p:sp>
      <p:sp>
        <p:nvSpPr>
          <p:cNvPr id="3" name="TextBox 2"/>
          <p:cNvSpPr txBox="1"/>
          <p:nvPr/>
        </p:nvSpPr>
        <p:spPr>
          <a:xfrm>
            <a:off x="405120" y="1161538"/>
            <a:ext cx="1272059" cy="369332"/>
          </a:xfrm>
          <a:prstGeom prst="rect">
            <a:avLst/>
          </a:prstGeom>
          <a:noFill/>
        </p:spPr>
        <p:txBody>
          <a:bodyPr wrap="square" rtlCol="0">
            <a:spAutoFit/>
          </a:bodyPr>
          <a:lstStyle/>
          <a:p>
            <a:r>
              <a:rPr lang="en-GB" sz="2000" u="none" dirty="0" smtClean="0">
                <a:solidFill>
                  <a:schemeClr val="accent6">
                    <a:lumMod val="75000"/>
                  </a:schemeClr>
                </a:solidFill>
                <a:latin typeface="+mj-lt"/>
              </a:rPr>
              <a:t>Definition</a:t>
            </a:r>
            <a:endParaRPr lang="en-GB" sz="2000" u="none" dirty="0">
              <a:solidFill>
                <a:schemeClr val="accent6">
                  <a:lumMod val="75000"/>
                </a:schemeClr>
              </a:solidFill>
              <a:latin typeface="+mj-lt"/>
            </a:endParaRPr>
          </a:p>
        </p:txBody>
      </p:sp>
      <p:sp>
        <p:nvSpPr>
          <p:cNvPr id="6" name="TextBox 5"/>
          <p:cNvSpPr txBox="1"/>
          <p:nvPr/>
        </p:nvSpPr>
        <p:spPr>
          <a:xfrm>
            <a:off x="419020" y="3158971"/>
            <a:ext cx="8809936" cy="313932"/>
          </a:xfrm>
          <a:prstGeom prst="rect">
            <a:avLst/>
          </a:prstGeom>
          <a:noFill/>
        </p:spPr>
        <p:txBody>
          <a:bodyPr wrap="square" rtlCol="0">
            <a:spAutoFit/>
          </a:bodyPr>
          <a:lstStyle/>
          <a:p>
            <a:pPr algn="l"/>
            <a:r>
              <a:rPr lang="en-GB" sz="1600" u="none" dirty="0" smtClean="0"/>
              <a:t>There are two types of web aggregators: the moderated systems and the automatic systems:  </a:t>
            </a:r>
            <a:endParaRPr lang="en-GB" sz="1600" u="none" dirty="0"/>
          </a:p>
        </p:txBody>
      </p:sp>
    </p:spTree>
    <p:extLst>
      <p:ext uri="{BB962C8B-B14F-4D97-AF65-F5344CB8AC3E}">
        <p14:creationId xmlns:p14="http://schemas.microsoft.com/office/powerpoint/2010/main" val="25865691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l="18254" t="9007" r="19731"/>
          <a:stretch/>
        </p:blipFill>
        <p:spPr>
          <a:xfrm>
            <a:off x="135090" y="1591151"/>
            <a:ext cx="6221226" cy="498819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Rectangle 8"/>
          <p:cNvSpPr/>
          <p:nvPr/>
        </p:nvSpPr>
        <p:spPr>
          <a:xfrm>
            <a:off x="1104449" y="98630"/>
            <a:ext cx="7567449" cy="523220"/>
          </a:xfrm>
          <a:prstGeom prst="rect">
            <a:avLst/>
          </a:prstGeom>
        </p:spPr>
        <p:txBody>
          <a:bodyPr wrap="square">
            <a:spAutoFit/>
          </a:bodyPr>
          <a:lstStyle/>
          <a:p>
            <a:pPr algn="l" fontAlgn="auto">
              <a:lnSpc>
                <a:spcPct val="100000"/>
              </a:lnSpc>
              <a:spcBef>
                <a:spcPts val="0"/>
              </a:spcBef>
              <a:spcAft>
                <a:spcPts val="0"/>
              </a:spcAft>
            </a:pPr>
            <a:r>
              <a:rPr lang="en-GB" sz="2800" u="none" dirty="0">
                <a:solidFill>
                  <a:srgbClr val="002060"/>
                </a:solidFill>
                <a:latin typeface="Calibri" pitchFamily="34" charset="0"/>
                <a:ea typeface="Arial Unicode MS" pitchFamily="34" charset="-128"/>
                <a:cs typeface="Calibri" pitchFamily="34" charset="0"/>
              </a:rPr>
              <a:t>Web aggregators</a:t>
            </a:r>
          </a:p>
        </p:txBody>
      </p:sp>
      <p:grpSp>
        <p:nvGrpSpPr>
          <p:cNvPr id="13" name="Group 12"/>
          <p:cNvGrpSpPr/>
          <p:nvPr/>
        </p:nvGrpSpPr>
        <p:grpSpPr>
          <a:xfrm>
            <a:off x="1845280" y="679334"/>
            <a:ext cx="9676076" cy="5733445"/>
            <a:chOff x="1615391" y="1387345"/>
            <a:chExt cx="9605063" cy="5819095"/>
          </a:xfrm>
        </p:grpSpPr>
        <p:pic>
          <p:nvPicPr>
            <p:cNvPr id="14" name="Picture 13"/>
            <p:cNvPicPr>
              <a:picLocks noChangeAspect="1"/>
            </p:cNvPicPr>
            <p:nvPr/>
          </p:nvPicPr>
          <p:blipFill>
            <a:blip r:embed="rId4"/>
            <a:stretch>
              <a:fillRect/>
            </a:stretch>
          </p:blipFill>
          <p:spPr>
            <a:xfrm>
              <a:off x="1615391" y="2617970"/>
              <a:ext cx="9605063" cy="45884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Rectangle 14"/>
            <p:cNvSpPr/>
            <p:nvPr/>
          </p:nvSpPr>
          <p:spPr>
            <a:xfrm>
              <a:off x="9647575" y="1387345"/>
              <a:ext cx="855095" cy="270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4340" y="1712492"/>
            <a:ext cx="7566885" cy="47255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2" name="Picture 11"/>
          <p:cNvPicPr>
            <a:picLocks noChangeAspect="1"/>
          </p:cNvPicPr>
          <p:nvPr/>
        </p:nvPicPr>
        <p:blipFill rotWithShape="1">
          <a:blip r:embed="rId6"/>
          <a:srcRect t="8664"/>
          <a:stretch/>
        </p:blipFill>
        <p:spPr>
          <a:xfrm>
            <a:off x="4216046" y="1673805"/>
            <a:ext cx="7620344" cy="471109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6" name="Picture 15"/>
          <p:cNvPicPr>
            <a:picLocks noChangeAspect="1"/>
          </p:cNvPicPr>
          <p:nvPr/>
        </p:nvPicPr>
        <p:blipFill rotWithShape="1">
          <a:blip r:embed="rId7"/>
          <a:srcRect l="625" t="13000" r="17500" b="6000"/>
          <a:stretch/>
        </p:blipFill>
        <p:spPr>
          <a:xfrm>
            <a:off x="5671120" y="1690209"/>
            <a:ext cx="7470415" cy="461911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0855" y="1493785"/>
            <a:ext cx="5608627" cy="47887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24834080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8254" t="9007" r="19731"/>
          <a:stretch/>
        </p:blipFill>
        <p:spPr>
          <a:xfrm>
            <a:off x="630145" y="323655"/>
            <a:ext cx="7802032" cy="6255695"/>
          </a:xfrm>
          <a:prstGeom prst="rect">
            <a:avLst/>
          </a:prstGeom>
        </p:spPr>
      </p:pic>
      <p:sp>
        <p:nvSpPr>
          <p:cNvPr id="5" name="Rectangle 4"/>
          <p:cNvSpPr/>
          <p:nvPr/>
        </p:nvSpPr>
        <p:spPr>
          <a:xfrm>
            <a:off x="630145" y="3239041"/>
            <a:ext cx="7802032" cy="405045"/>
          </a:xfrm>
          <a:prstGeom prst="rect">
            <a:avLst/>
          </a:prstGeom>
          <a:noFill/>
          <a:ln w="635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8435296" y="1507427"/>
            <a:ext cx="2425535" cy="584775"/>
          </a:xfrm>
          <a:prstGeom prst="rect">
            <a:avLst/>
          </a:prstGeom>
        </p:spPr>
        <p:txBody>
          <a:bodyPr wrap="square">
            <a:spAutoFit/>
          </a:bodyPr>
          <a:lstStyle/>
          <a:p>
            <a:r>
              <a:rPr lang="en-GB" sz="1600" u="none" dirty="0" smtClean="0">
                <a:solidFill>
                  <a:srgbClr val="FF0000"/>
                </a:solidFill>
              </a:rPr>
              <a:t>LINK: </a:t>
            </a:r>
          </a:p>
          <a:p>
            <a:r>
              <a:rPr lang="en-GB" sz="1600" u="none" dirty="0" smtClean="0">
                <a:solidFill>
                  <a:srgbClr val="FF0000"/>
                </a:solidFill>
              </a:rPr>
              <a:t>https</a:t>
            </a:r>
            <a:r>
              <a:rPr lang="en-GB" sz="1600" u="none" dirty="0">
                <a:solidFill>
                  <a:srgbClr val="FF0000"/>
                </a:solidFill>
              </a:rPr>
              <a:t>://promedmail.org/</a:t>
            </a:r>
          </a:p>
        </p:txBody>
      </p:sp>
    </p:spTree>
    <p:extLst>
      <p:ext uri="{BB962C8B-B14F-4D97-AF65-F5344CB8AC3E}">
        <p14:creationId xmlns:p14="http://schemas.microsoft.com/office/powerpoint/2010/main" val="34182365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25100" y="76201"/>
            <a:ext cx="8285216" cy="6781799"/>
            <a:chOff x="1389018" y="76201"/>
            <a:chExt cx="8285216" cy="6781799"/>
          </a:xfrm>
        </p:grpSpPr>
        <p:pic>
          <p:nvPicPr>
            <p:cNvPr id="3" name="Picture 2"/>
            <p:cNvPicPr>
              <a:picLocks noChangeAspect="1"/>
            </p:cNvPicPr>
            <p:nvPr/>
          </p:nvPicPr>
          <p:blipFill rotWithShape="1">
            <a:blip r:embed="rId3"/>
            <a:srcRect t="6333" b="-1"/>
            <a:stretch/>
          </p:blipFill>
          <p:spPr>
            <a:xfrm>
              <a:off x="1389018" y="1676400"/>
              <a:ext cx="7923984" cy="5181600"/>
            </a:xfrm>
            <a:prstGeom prst="rect">
              <a:avLst/>
            </a:prstGeom>
          </p:spPr>
        </p:pic>
        <p:pic>
          <p:nvPicPr>
            <p:cNvPr id="4" name="Picture 3"/>
            <p:cNvPicPr>
              <a:picLocks noChangeAspect="1"/>
            </p:cNvPicPr>
            <p:nvPr/>
          </p:nvPicPr>
          <p:blipFill rotWithShape="1">
            <a:blip r:embed="rId4"/>
            <a:srcRect t="11461"/>
            <a:stretch/>
          </p:blipFill>
          <p:spPr>
            <a:xfrm>
              <a:off x="1602387" y="76201"/>
              <a:ext cx="8071847" cy="1680884"/>
            </a:xfrm>
            <a:prstGeom prst="rect">
              <a:avLst/>
            </a:prstGeom>
          </p:spPr>
        </p:pic>
      </p:grpSp>
    </p:spTree>
    <p:extLst>
      <p:ext uri="{BB962C8B-B14F-4D97-AF65-F5344CB8AC3E}">
        <p14:creationId xmlns:p14="http://schemas.microsoft.com/office/powerpoint/2010/main" val="17333496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567265" y="-76200"/>
            <a:ext cx="9144000" cy="6934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pic>
        <p:nvPicPr>
          <p:cNvPr id="9" name="Picture 8"/>
          <p:cNvPicPr>
            <a:picLocks noChangeAspect="1"/>
          </p:cNvPicPr>
          <p:nvPr/>
        </p:nvPicPr>
        <p:blipFill>
          <a:blip r:embed="rId3"/>
          <a:stretch>
            <a:fillRect/>
          </a:stretch>
        </p:blipFill>
        <p:spPr>
          <a:xfrm>
            <a:off x="1534434" y="228601"/>
            <a:ext cx="9091420" cy="5434268"/>
          </a:xfrm>
          <a:prstGeom prst="rect">
            <a:avLst/>
          </a:prstGeom>
        </p:spPr>
      </p:pic>
      <p:pic>
        <p:nvPicPr>
          <p:cNvPr id="4" name="Picture 3"/>
          <p:cNvPicPr>
            <a:picLocks noChangeAspect="1"/>
          </p:cNvPicPr>
          <p:nvPr/>
        </p:nvPicPr>
        <p:blipFill>
          <a:blip r:embed="rId4"/>
          <a:stretch>
            <a:fillRect/>
          </a:stretch>
        </p:blipFill>
        <p:spPr>
          <a:xfrm>
            <a:off x="5453467" y="4674383"/>
            <a:ext cx="3205163" cy="2183619"/>
          </a:xfrm>
          <a:prstGeom prst="rect">
            <a:avLst/>
          </a:prstGeom>
        </p:spPr>
      </p:pic>
      <p:pic>
        <p:nvPicPr>
          <p:cNvPr id="5" name="Picture 4"/>
          <p:cNvPicPr>
            <a:picLocks noChangeAspect="1"/>
          </p:cNvPicPr>
          <p:nvPr/>
        </p:nvPicPr>
        <p:blipFill>
          <a:blip r:embed="rId5"/>
          <a:stretch>
            <a:fillRect/>
          </a:stretch>
        </p:blipFill>
        <p:spPr>
          <a:xfrm>
            <a:off x="1599352" y="4156927"/>
            <a:ext cx="2836191" cy="2103508"/>
          </a:xfrm>
          <a:prstGeom prst="rect">
            <a:avLst/>
          </a:prstGeom>
        </p:spPr>
      </p:pic>
      <p:sp>
        <p:nvSpPr>
          <p:cNvPr id="3" name="Rectangle 2"/>
          <p:cNvSpPr/>
          <p:nvPr/>
        </p:nvSpPr>
        <p:spPr>
          <a:xfrm>
            <a:off x="0" y="937036"/>
            <a:ext cx="1419379" cy="1255728"/>
          </a:xfrm>
          <a:prstGeom prst="rect">
            <a:avLst/>
          </a:prstGeom>
        </p:spPr>
        <p:txBody>
          <a:bodyPr wrap="square">
            <a:spAutoFit/>
          </a:bodyPr>
          <a:lstStyle/>
          <a:p>
            <a:r>
              <a:rPr lang="en-GB" sz="1400" u="none" dirty="0" smtClean="0">
                <a:solidFill>
                  <a:srgbClr val="FF0000"/>
                </a:solidFill>
              </a:rPr>
              <a:t>LINK: http</a:t>
            </a:r>
            <a:r>
              <a:rPr lang="en-GB" sz="1400" u="none" dirty="0">
                <a:solidFill>
                  <a:srgbClr val="FF0000"/>
                </a:solidFill>
              </a:rPr>
              <a:t>://medisys.newsbrief.eu/medisys/homeedition/en/home.html</a:t>
            </a:r>
          </a:p>
        </p:txBody>
      </p:sp>
    </p:spTree>
    <p:extLst>
      <p:ext uri="{BB962C8B-B14F-4D97-AF65-F5344CB8AC3E}">
        <p14:creationId xmlns:p14="http://schemas.microsoft.com/office/powerpoint/2010/main" val="24178293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251" t="86301" r="75375" b="5999"/>
          <a:stretch/>
        </p:blipFill>
        <p:spPr>
          <a:xfrm>
            <a:off x="4050525" y="420325"/>
            <a:ext cx="2590800" cy="533400"/>
          </a:xfrm>
          <a:prstGeom prst="rect">
            <a:avLst/>
          </a:prstGeom>
        </p:spPr>
      </p:pic>
      <p:sp>
        <p:nvSpPr>
          <p:cNvPr id="4" name="Rectangle 3"/>
          <p:cNvSpPr/>
          <p:nvPr/>
        </p:nvSpPr>
        <p:spPr>
          <a:xfrm>
            <a:off x="120940" y="60326"/>
            <a:ext cx="3119495" cy="584775"/>
          </a:xfrm>
          <a:prstGeom prst="rect">
            <a:avLst/>
          </a:prstGeom>
        </p:spPr>
        <p:txBody>
          <a:bodyPr wrap="square">
            <a:spAutoFit/>
          </a:bodyPr>
          <a:lstStyle/>
          <a:p>
            <a:r>
              <a:rPr lang="en-GB" sz="1600" u="none" dirty="0" smtClean="0">
                <a:solidFill>
                  <a:srgbClr val="FF0000"/>
                </a:solidFill>
              </a:rPr>
              <a:t>LINK: </a:t>
            </a:r>
          </a:p>
          <a:p>
            <a:r>
              <a:rPr lang="en-GB" sz="1600" u="none" dirty="0" smtClean="0">
                <a:solidFill>
                  <a:srgbClr val="FF0000"/>
                </a:solidFill>
              </a:rPr>
              <a:t>https</a:t>
            </a:r>
            <a:r>
              <a:rPr lang="en-GB" sz="1600" u="none" dirty="0">
                <a:solidFill>
                  <a:srgbClr val="FF0000"/>
                </a:solidFill>
              </a:rPr>
              <a:t>://www.healthmap.org/en/</a:t>
            </a:r>
          </a:p>
        </p:txBody>
      </p:sp>
      <p:pic>
        <p:nvPicPr>
          <p:cNvPr id="6" name="Picture 5"/>
          <p:cNvPicPr>
            <a:picLocks noChangeAspect="1"/>
          </p:cNvPicPr>
          <p:nvPr/>
        </p:nvPicPr>
        <p:blipFill rotWithShape="1">
          <a:blip r:embed="rId4"/>
          <a:srcRect l="882" t="14554" r="17140" b="6697"/>
          <a:stretch/>
        </p:blipFill>
        <p:spPr>
          <a:xfrm>
            <a:off x="135165" y="953725"/>
            <a:ext cx="10666185" cy="5760641"/>
          </a:xfrm>
          <a:prstGeom prst="rect">
            <a:avLst/>
          </a:prstGeom>
        </p:spPr>
      </p:pic>
    </p:spTree>
    <p:extLst>
      <p:ext uri="{BB962C8B-B14F-4D97-AF65-F5344CB8AC3E}">
        <p14:creationId xmlns:p14="http://schemas.microsoft.com/office/powerpoint/2010/main" val="3745277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28675"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pic>
        <p:nvPicPr>
          <p:cNvPr id="4" name="Picture 3"/>
          <p:cNvPicPr>
            <a:picLocks noChangeAspect="1"/>
          </p:cNvPicPr>
          <p:nvPr/>
        </p:nvPicPr>
        <p:blipFill rotWithShape="1">
          <a:blip r:embed="rId3"/>
          <a:srcRect l="1251" t="86301" r="75375" b="5999"/>
          <a:stretch/>
        </p:blipFill>
        <p:spPr>
          <a:xfrm>
            <a:off x="4029075" y="0"/>
            <a:ext cx="2590800" cy="533400"/>
          </a:xfrm>
          <a:prstGeom prst="rect">
            <a:avLst/>
          </a:prstGeom>
        </p:spPr>
      </p:pic>
      <p:pic>
        <p:nvPicPr>
          <p:cNvPr id="5" name="Picture 4"/>
          <p:cNvPicPr>
            <a:picLocks noChangeAspect="1"/>
          </p:cNvPicPr>
          <p:nvPr/>
        </p:nvPicPr>
        <p:blipFill>
          <a:blip r:embed="rId4"/>
          <a:stretch>
            <a:fillRect/>
          </a:stretch>
        </p:blipFill>
        <p:spPr>
          <a:xfrm>
            <a:off x="1025482" y="569121"/>
            <a:ext cx="8750388" cy="6253163"/>
          </a:xfrm>
          <a:prstGeom prst="rect">
            <a:avLst/>
          </a:prstGeom>
        </p:spPr>
      </p:pic>
    </p:spTree>
    <p:extLst>
      <p:ext uri="{BB962C8B-B14F-4D97-AF65-F5344CB8AC3E}">
        <p14:creationId xmlns:p14="http://schemas.microsoft.com/office/powerpoint/2010/main" val="9947667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05220" y="-6846"/>
            <a:ext cx="9154235" cy="7086601"/>
            <a:chOff x="-1" y="0"/>
            <a:chExt cx="9154234" cy="7086601"/>
          </a:xfrm>
        </p:grpSpPr>
        <p:pic>
          <p:nvPicPr>
            <p:cNvPr id="2" name="Picture 1"/>
            <p:cNvPicPr>
              <a:picLocks noChangeAspect="1"/>
            </p:cNvPicPr>
            <p:nvPr/>
          </p:nvPicPr>
          <p:blipFill rotWithShape="1">
            <a:blip r:embed="rId3"/>
            <a:srcRect l="598" t="11567" r="27501" b="53001"/>
            <a:stretch/>
          </p:blipFill>
          <p:spPr>
            <a:xfrm>
              <a:off x="0" y="0"/>
              <a:ext cx="9154233" cy="2819400"/>
            </a:xfrm>
            <a:prstGeom prst="rect">
              <a:avLst/>
            </a:prstGeom>
          </p:spPr>
        </p:pic>
        <p:pic>
          <p:nvPicPr>
            <p:cNvPr id="3" name="Picture 2"/>
            <p:cNvPicPr>
              <a:picLocks noChangeAspect="1"/>
            </p:cNvPicPr>
            <p:nvPr/>
          </p:nvPicPr>
          <p:blipFill rotWithShape="1">
            <a:blip r:embed="rId4"/>
            <a:srcRect r="1812" b="9742"/>
            <a:stretch/>
          </p:blipFill>
          <p:spPr>
            <a:xfrm>
              <a:off x="-1" y="2667001"/>
              <a:ext cx="9144001" cy="4419600"/>
            </a:xfrm>
            <a:prstGeom prst="rect">
              <a:avLst/>
            </a:prstGeom>
          </p:spPr>
        </p:pic>
      </p:grpSp>
      <p:sp>
        <p:nvSpPr>
          <p:cNvPr id="5" name="Rectangle 4"/>
          <p:cNvSpPr/>
          <p:nvPr/>
        </p:nvSpPr>
        <p:spPr>
          <a:xfrm>
            <a:off x="0" y="368660"/>
            <a:ext cx="1675513" cy="1249573"/>
          </a:xfrm>
          <a:prstGeom prst="rect">
            <a:avLst/>
          </a:prstGeom>
        </p:spPr>
        <p:txBody>
          <a:bodyPr wrap="square">
            <a:spAutoFit/>
          </a:bodyPr>
          <a:lstStyle/>
          <a:p>
            <a:r>
              <a:rPr lang="en-GB" sz="1600" u="none" dirty="0" smtClean="0">
                <a:solidFill>
                  <a:srgbClr val="FF0000"/>
                </a:solidFill>
              </a:rPr>
              <a:t>LINK: </a:t>
            </a:r>
          </a:p>
          <a:p>
            <a:r>
              <a:rPr lang="en-GB" sz="1600" u="none" dirty="0" smtClean="0">
                <a:solidFill>
                  <a:srgbClr val="FF0000"/>
                </a:solidFill>
              </a:rPr>
              <a:t>https</a:t>
            </a:r>
            <a:r>
              <a:rPr lang="en-GB" sz="1600" u="none" dirty="0">
                <a:solidFill>
                  <a:srgbClr val="FF0000"/>
                </a:solidFill>
              </a:rPr>
              <a:t>://flutrackers.com/forum/search?searchid=3532387</a:t>
            </a:r>
          </a:p>
        </p:txBody>
      </p:sp>
    </p:spTree>
    <p:extLst>
      <p:ext uri="{BB962C8B-B14F-4D97-AF65-F5344CB8AC3E}">
        <p14:creationId xmlns:p14="http://schemas.microsoft.com/office/powerpoint/2010/main" val="17944702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160" y="413665"/>
            <a:ext cx="7650850" cy="480131"/>
          </a:xfrm>
          <a:prstGeom prst="rect">
            <a:avLst/>
          </a:prstGeom>
          <a:noFill/>
        </p:spPr>
        <p:txBody>
          <a:bodyPr wrap="square" rtlCol="0">
            <a:spAutoFit/>
          </a:bodyPr>
          <a:lstStyle/>
          <a:p>
            <a:pPr algn="l"/>
            <a:r>
              <a:rPr lang="en-GB" sz="2800" u="none" dirty="0">
                <a:solidFill>
                  <a:srgbClr val="002060"/>
                </a:solidFill>
                <a:latin typeface="Calibri" pitchFamily="34" charset="0"/>
                <a:ea typeface="+mj-ea"/>
                <a:cs typeface="Calibri" pitchFamily="34" charset="0"/>
              </a:rPr>
              <a:t>Epidemic Intelligence from Open </a:t>
            </a:r>
            <a:r>
              <a:rPr lang="en-GB" sz="2800" u="none" dirty="0" smtClean="0">
                <a:solidFill>
                  <a:srgbClr val="002060"/>
                </a:solidFill>
                <a:latin typeface="Calibri" pitchFamily="34" charset="0"/>
                <a:ea typeface="+mj-ea"/>
                <a:cs typeface="Calibri" pitchFamily="34" charset="0"/>
              </a:rPr>
              <a:t>Sources (EIOS)</a:t>
            </a:r>
            <a:endParaRPr lang="en-GB" sz="2800" u="none" dirty="0">
              <a:solidFill>
                <a:srgbClr val="002060"/>
              </a:solidFill>
              <a:latin typeface="Calibri" pitchFamily="34" charset="0"/>
              <a:ea typeface="+mj-ea"/>
              <a:cs typeface="Calibri" pitchFamily="34" charset="0"/>
            </a:endParaRPr>
          </a:p>
        </p:txBody>
      </p:sp>
      <p:grpSp>
        <p:nvGrpSpPr>
          <p:cNvPr id="5" name="Group 4"/>
          <p:cNvGrpSpPr/>
          <p:nvPr/>
        </p:nvGrpSpPr>
        <p:grpSpPr>
          <a:xfrm>
            <a:off x="-75" y="1358770"/>
            <a:ext cx="10801350" cy="5159953"/>
            <a:chOff x="-75" y="1358770"/>
            <a:chExt cx="10801350" cy="5159953"/>
          </a:xfrm>
        </p:grpSpPr>
        <p:pic>
          <p:nvPicPr>
            <p:cNvPr id="3" name="Picture 2"/>
            <p:cNvPicPr>
              <a:picLocks noChangeAspect="1"/>
            </p:cNvPicPr>
            <p:nvPr/>
          </p:nvPicPr>
          <p:blipFill>
            <a:blip r:embed="rId3"/>
            <a:stretch>
              <a:fillRect/>
            </a:stretch>
          </p:blipFill>
          <p:spPr>
            <a:xfrm>
              <a:off x="-75" y="1358770"/>
              <a:ext cx="10801350" cy="5159953"/>
            </a:xfrm>
            <a:prstGeom prst="rect">
              <a:avLst/>
            </a:prstGeom>
          </p:spPr>
        </p:pic>
        <p:sp>
          <p:nvSpPr>
            <p:cNvPr id="4" name="Rectangle 3"/>
            <p:cNvSpPr/>
            <p:nvPr/>
          </p:nvSpPr>
          <p:spPr>
            <a:xfrm>
              <a:off x="9647575" y="1387345"/>
              <a:ext cx="855095" cy="270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p:cNvSpPr txBox="1"/>
          <p:nvPr/>
        </p:nvSpPr>
        <p:spPr>
          <a:xfrm>
            <a:off x="135090" y="893796"/>
            <a:ext cx="2160240" cy="424732"/>
          </a:xfrm>
          <a:prstGeom prst="rect">
            <a:avLst/>
          </a:prstGeom>
          <a:noFill/>
        </p:spPr>
        <p:txBody>
          <a:bodyPr wrap="square" rtlCol="0">
            <a:spAutoFit/>
          </a:bodyPr>
          <a:lstStyle/>
          <a:p>
            <a:pPr algn="l"/>
            <a:r>
              <a:rPr lang="en-GB" u="none" dirty="0" smtClean="0">
                <a:solidFill>
                  <a:srgbClr val="FF0000"/>
                </a:solidFill>
              </a:rPr>
              <a:t>To know more about EIOS: https</a:t>
            </a:r>
            <a:r>
              <a:rPr lang="en-GB" u="none" dirty="0">
                <a:solidFill>
                  <a:srgbClr val="FF0000"/>
                </a:solidFill>
              </a:rPr>
              <a:t>://www.who.int/eios</a:t>
            </a:r>
          </a:p>
        </p:txBody>
      </p:sp>
    </p:spTree>
    <p:extLst>
      <p:ext uri="{BB962C8B-B14F-4D97-AF65-F5344CB8AC3E}">
        <p14:creationId xmlns:p14="http://schemas.microsoft.com/office/powerpoint/2010/main" val="1280883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019294" y="169733"/>
            <a:ext cx="5962273" cy="523220"/>
          </a:xfrm>
          <a:prstGeom prst="rect">
            <a:avLst/>
          </a:prstGeom>
          <a:noFill/>
          <a:ln w="9525">
            <a:noFill/>
            <a:miter lim="800000"/>
            <a:headEnd/>
            <a:tailEnd/>
          </a:ln>
        </p:spPr>
        <p:txBody>
          <a:bodyPr wrap="none">
            <a:spAutoFit/>
          </a:bodyPr>
          <a:lstStyle/>
          <a:p>
            <a:pPr algn="l" fontAlgn="auto">
              <a:lnSpc>
                <a:spcPct val="100000"/>
              </a:lnSpc>
              <a:spcBef>
                <a:spcPts val="0"/>
              </a:spcBef>
              <a:spcAft>
                <a:spcPts val="0"/>
              </a:spcAft>
            </a:pPr>
            <a:r>
              <a:rPr lang="en-GB" sz="2800" u="none" dirty="0" smtClean="0">
                <a:solidFill>
                  <a:srgbClr val="002060"/>
                </a:solidFill>
                <a:latin typeface="Calibri" pitchFamily="34" charset="0"/>
                <a:cs typeface="Calibri" pitchFamily="34" charset="0"/>
              </a:rPr>
              <a:t>Indicator and Event-based Surveillances</a:t>
            </a:r>
            <a:endParaRPr lang="en-GB" sz="2800" u="none" dirty="0">
              <a:solidFill>
                <a:srgbClr val="002060"/>
              </a:solidFill>
              <a:latin typeface="Calibri" pitchFamily="34" charset="0"/>
              <a:cs typeface="Calibri" pitchFamily="34" charset="0"/>
            </a:endParaRPr>
          </a:p>
        </p:txBody>
      </p:sp>
      <p:sp>
        <p:nvSpPr>
          <p:cNvPr id="5" name="Rounded Rectangle 4"/>
          <p:cNvSpPr/>
          <p:nvPr/>
        </p:nvSpPr>
        <p:spPr bwMode="auto">
          <a:xfrm>
            <a:off x="1144318" y="1186406"/>
            <a:ext cx="8481755" cy="1159845"/>
          </a:xfrm>
          <a:prstGeom prst="roundRect">
            <a:avLst>
              <a:gd name="adj" fmla="val 33845"/>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6" name="TextBox 5"/>
          <p:cNvSpPr txBox="1"/>
          <p:nvPr/>
        </p:nvSpPr>
        <p:spPr>
          <a:xfrm>
            <a:off x="3858830" y="1161698"/>
            <a:ext cx="3810000" cy="523220"/>
          </a:xfrm>
          <a:prstGeom prst="rect">
            <a:avLst/>
          </a:prstGeom>
          <a:noFill/>
        </p:spPr>
        <p:txBody>
          <a:bodyPr wrap="square" rtlCol="0">
            <a:spAutoFit/>
          </a:bodyPr>
          <a:lstStyle/>
          <a:p>
            <a:pPr algn="l" fontAlgn="auto">
              <a:lnSpc>
                <a:spcPct val="100000"/>
              </a:lnSpc>
              <a:spcBef>
                <a:spcPts val="0"/>
              </a:spcBef>
              <a:spcAft>
                <a:spcPts val="0"/>
              </a:spcAft>
            </a:pPr>
            <a:r>
              <a:rPr lang="en-GB" sz="2800" b="1" u="none" dirty="0">
                <a:solidFill>
                  <a:srgbClr val="009999"/>
                </a:solidFill>
                <a:latin typeface="Calibri" panose="020F0502020204030204" pitchFamily="34" charset="0"/>
              </a:rPr>
              <a:t>Epidemic Intelligence</a:t>
            </a:r>
          </a:p>
        </p:txBody>
      </p:sp>
      <p:sp>
        <p:nvSpPr>
          <p:cNvPr id="15" name="Rounded Rectangle 14"/>
          <p:cNvSpPr/>
          <p:nvPr/>
        </p:nvSpPr>
        <p:spPr bwMode="auto">
          <a:xfrm>
            <a:off x="5572228" y="2505570"/>
            <a:ext cx="2057400" cy="263628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17" name="Rounded Rectangle 16"/>
          <p:cNvSpPr/>
          <p:nvPr/>
        </p:nvSpPr>
        <p:spPr bwMode="auto">
          <a:xfrm>
            <a:off x="1239806" y="2497056"/>
            <a:ext cx="2057400" cy="2587671"/>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Calibri" panose="020F0502020204030204" pitchFamily="34" charset="0"/>
            </a:endParaRPr>
          </a:p>
        </p:txBody>
      </p:sp>
      <p:sp>
        <p:nvSpPr>
          <p:cNvPr id="24" name="Rounded Rectangle 23"/>
          <p:cNvSpPr/>
          <p:nvPr/>
        </p:nvSpPr>
        <p:spPr bwMode="auto">
          <a:xfrm>
            <a:off x="5852056" y="1693675"/>
            <a:ext cx="3573236" cy="468121"/>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4000"/>
              </a:solidFill>
              <a:latin typeface="Arial" charset="0"/>
            </a:endParaRPr>
          </a:p>
        </p:txBody>
      </p:sp>
      <p:sp>
        <p:nvSpPr>
          <p:cNvPr id="10" name="TextBox 9"/>
          <p:cNvSpPr txBox="1"/>
          <p:nvPr/>
        </p:nvSpPr>
        <p:spPr>
          <a:xfrm>
            <a:off x="6007180" y="1690196"/>
            <a:ext cx="3409375" cy="461665"/>
          </a:xfrm>
          <a:prstGeom prst="rect">
            <a:avLst/>
          </a:prstGeom>
          <a:noFill/>
        </p:spPr>
        <p:txBody>
          <a:bodyPr wrap="square" rtlCol="0">
            <a:spAutoFit/>
          </a:bodyPr>
          <a:lstStyle/>
          <a:p>
            <a:pPr algn="l" fontAlgn="auto">
              <a:lnSpc>
                <a:spcPct val="100000"/>
              </a:lnSpc>
              <a:spcBef>
                <a:spcPts val="0"/>
              </a:spcBef>
              <a:spcAft>
                <a:spcPts val="0"/>
              </a:spcAft>
            </a:pPr>
            <a:r>
              <a:rPr lang="en-GB" sz="2400" u="none" dirty="0">
                <a:solidFill>
                  <a:srgbClr val="004000"/>
                </a:solidFill>
                <a:latin typeface="Calibri" panose="020F0502020204030204" pitchFamily="34" charset="0"/>
              </a:rPr>
              <a:t>Event-based surveillance</a:t>
            </a:r>
          </a:p>
        </p:txBody>
      </p:sp>
      <p:sp>
        <p:nvSpPr>
          <p:cNvPr id="27" name="Rounded Rectangle 26"/>
          <p:cNvSpPr/>
          <p:nvPr/>
        </p:nvSpPr>
        <p:spPr bwMode="auto">
          <a:xfrm>
            <a:off x="1292993" y="1683712"/>
            <a:ext cx="3762125" cy="468121"/>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Arial" charset="0"/>
            </a:endParaRPr>
          </a:p>
        </p:txBody>
      </p:sp>
      <p:sp>
        <p:nvSpPr>
          <p:cNvPr id="26" name="TextBox 25"/>
          <p:cNvSpPr txBox="1"/>
          <p:nvPr/>
        </p:nvSpPr>
        <p:spPr>
          <a:xfrm>
            <a:off x="1436602" y="1685725"/>
            <a:ext cx="4118785" cy="461665"/>
          </a:xfrm>
          <a:prstGeom prst="rect">
            <a:avLst/>
          </a:prstGeom>
          <a:noFill/>
        </p:spPr>
        <p:txBody>
          <a:bodyPr wrap="square" rtlCol="0">
            <a:spAutoFit/>
          </a:bodyPr>
          <a:lstStyle/>
          <a:p>
            <a:pPr algn="l" fontAlgn="auto">
              <a:lnSpc>
                <a:spcPct val="100000"/>
              </a:lnSpc>
              <a:spcBef>
                <a:spcPts val="0"/>
              </a:spcBef>
              <a:spcAft>
                <a:spcPts val="0"/>
              </a:spcAft>
            </a:pPr>
            <a:r>
              <a:rPr lang="en-GB" sz="2400" u="none" dirty="0">
                <a:solidFill>
                  <a:srgbClr val="002060"/>
                </a:solidFill>
                <a:latin typeface="Calibri" panose="020F0502020204030204" pitchFamily="34" charset="0"/>
              </a:rPr>
              <a:t>Indicator-based surveillance</a:t>
            </a:r>
          </a:p>
        </p:txBody>
      </p:sp>
      <p:sp>
        <p:nvSpPr>
          <p:cNvPr id="31" name="Rounded Rectangle 30"/>
          <p:cNvSpPr/>
          <p:nvPr/>
        </p:nvSpPr>
        <p:spPr bwMode="auto">
          <a:xfrm>
            <a:off x="7652466" y="2505570"/>
            <a:ext cx="2057400" cy="263628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4000"/>
              </a:solidFill>
              <a:latin typeface="Arial" charset="0"/>
            </a:endParaRPr>
          </a:p>
        </p:txBody>
      </p:sp>
      <p:sp>
        <p:nvSpPr>
          <p:cNvPr id="32" name="Rounded Rectangle 31"/>
          <p:cNvSpPr/>
          <p:nvPr/>
        </p:nvSpPr>
        <p:spPr bwMode="auto">
          <a:xfrm>
            <a:off x="5589162" y="4932787"/>
            <a:ext cx="4159340" cy="138312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35" name="Rounded Rectangle 34"/>
          <p:cNvSpPr/>
          <p:nvPr/>
        </p:nvSpPr>
        <p:spPr bwMode="auto">
          <a:xfrm>
            <a:off x="3327792" y="2498479"/>
            <a:ext cx="2057400" cy="2672076"/>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Calibri" panose="020F0502020204030204" pitchFamily="34" charset="0"/>
            </a:endParaRPr>
          </a:p>
        </p:txBody>
      </p:sp>
      <p:sp>
        <p:nvSpPr>
          <p:cNvPr id="36" name="TextBox 35"/>
          <p:cNvSpPr txBox="1"/>
          <p:nvPr/>
        </p:nvSpPr>
        <p:spPr>
          <a:xfrm>
            <a:off x="6026315" y="3123179"/>
            <a:ext cx="1314183" cy="1200329"/>
          </a:xfrm>
          <a:prstGeom prst="rect">
            <a:avLst/>
          </a:prstGeom>
          <a:noFill/>
        </p:spPr>
        <p:txBody>
          <a:bodyPr wrap="square" rtlCol="0">
            <a:spAutoFit/>
          </a:bodyPr>
          <a:lstStyle/>
          <a:p>
            <a:pPr algn="l" fontAlgn="auto">
              <a:lnSpc>
                <a:spcPct val="100000"/>
              </a:lnSpc>
              <a:spcBef>
                <a:spcPts val="0"/>
              </a:spcBef>
              <a:spcAft>
                <a:spcPts val="0"/>
              </a:spcAft>
            </a:pPr>
            <a:r>
              <a:rPr lang="en-GB" sz="1800" u="none" dirty="0">
                <a:solidFill>
                  <a:srgbClr val="004000"/>
                </a:solidFill>
                <a:latin typeface="Calibri" panose="020F0502020204030204" pitchFamily="34" charset="0"/>
              </a:rPr>
              <a:t>Active</a:t>
            </a:r>
          </a:p>
          <a:p>
            <a:pPr algn="l" fontAlgn="auto">
              <a:lnSpc>
                <a:spcPct val="100000"/>
              </a:lnSpc>
              <a:spcBef>
                <a:spcPts val="0"/>
              </a:spcBef>
              <a:spcAft>
                <a:spcPts val="0"/>
              </a:spcAft>
            </a:pPr>
            <a:r>
              <a:rPr lang="en-GB" sz="1800" u="none" dirty="0">
                <a:solidFill>
                  <a:srgbClr val="004000"/>
                </a:solidFill>
                <a:latin typeface="Calibri" panose="020F0502020204030204" pitchFamily="34" charset="0"/>
              </a:rPr>
              <a:t>Real-time</a:t>
            </a:r>
          </a:p>
          <a:p>
            <a:pPr algn="l" fontAlgn="auto">
              <a:lnSpc>
                <a:spcPct val="100000"/>
              </a:lnSpc>
              <a:spcBef>
                <a:spcPts val="0"/>
              </a:spcBef>
              <a:spcAft>
                <a:spcPts val="0"/>
              </a:spcAft>
            </a:pPr>
            <a:r>
              <a:rPr lang="en-GB" sz="1800" u="none" dirty="0">
                <a:solidFill>
                  <a:srgbClr val="004000"/>
                </a:solidFill>
                <a:latin typeface="Calibri" panose="020F0502020204030204" pitchFamily="34" charset="0"/>
              </a:rPr>
              <a:t>Flexible</a:t>
            </a:r>
          </a:p>
          <a:p>
            <a:pPr algn="l" fontAlgn="auto">
              <a:lnSpc>
                <a:spcPct val="100000"/>
              </a:lnSpc>
              <a:spcBef>
                <a:spcPts val="0"/>
              </a:spcBef>
              <a:spcAft>
                <a:spcPts val="0"/>
              </a:spcAft>
            </a:pPr>
            <a:r>
              <a:rPr lang="en-GB" sz="1800" u="none" dirty="0">
                <a:solidFill>
                  <a:srgbClr val="004000"/>
                </a:solidFill>
                <a:latin typeface="Calibri" panose="020F0502020204030204" pitchFamily="34" charset="0"/>
              </a:rPr>
              <a:t>Ad-hoc</a:t>
            </a:r>
          </a:p>
        </p:txBody>
      </p:sp>
      <p:sp>
        <p:nvSpPr>
          <p:cNvPr id="37" name="TextBox 36"/>
          <p:cNvSpPr txBox="1"/>
          <p:nvPr/>
        </p:nvSpPr>
        <p:spPr>
          <a:xfrm>
            <a:off x="1556414" y="3103464"/>
            <a:ext cx="1663521" cy="1477328"/>
          </a:xfrm>
          <a:prstGeom prst="rect">
            <a:avLst/>
          </a:prstGeom>
          <a:noFill/>
        </p:spPr>
        <p:txBody>
          <a:bodyPr wrap="square" rtlCol="0">
            <a:spAutoFit/>
          </a:bodyPr>
          <a:lstStyle/>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Systematic</a:t>
            </a:r>
          </a:p>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Formal</a:t>
            </a:r>
          </a:p>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Passive</a:t>
            </a:r>
          </a:p>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Routine</a:t>
            </a:r>
          </a:p>
          <a:p>
            <a:pPr algn="l" fontAlgn="auto">
              <a:lnSpc>
                <a:spcPct val="100000"/>
              </a:lnSpc>
              <a:spcBef>
                <a:spcPts val="0"/>
              </a:spcBef>
              <a:spcAft>
                <a:spcPts val="0"/>
              </a:spcAft>
            </a:pPr>
            <a:r>
              <a:rPr lang="en-GB" sz="1800" u="none" dirty="0" smtClean="0">
                <a:solidFill>
                  <a:srgbClr val="002060"/>
                </a:solidFill>
                <a:latin typeface="Calibri" panose="020F0502020204030204" pitchFamily="34" charset="0"/>
              </a:rPr>
              <a:t>Mandatory</a:t>
            </a:r>
            <a:endParaRPr lang="en-GB" sz="1800" u="none" dirty="0">
              <a:solidFill>
                <a:srgbClr val="002060"/>
              </a:solidFill>
              <a:latin typeface="Calibri" panose="020F0502020204030204" pitchFamily="34" charset="0"/>
            </a:endParaRPr>
          </a:p>
        </p:txBody>
      </p:sp>
      <p:sp>
        <p:nvSpPr>
          <p:cNvPr id="38" name="TextBox 37"/>
          <p:cNvSpPr txBox="1"/>
          <p:nvPr/>
        </p:nvSpPr>
        <p:spPr>
          <a:xfrm>
            <a:off x="7965576" y="3119016"/>
            <a:ext cx="1744289" cy="1477328"/>
          </a:xfrm>
          <a:prstGeom prst="rect">
            <a:avLst/>
          </a:prstGeom>
          <a:noFill/>
        </p:spPr>
        <p:txBody>
          <a:bodyPr wrap="square" rtlCol="0">
            <a:spAutoFit/>
          </a:bodyPr>
          <a:lstStyle/>
          <a:p>
            <a:pPr algn="l" fontAlgn="auto">
              <a:lnSpc>
                <a:spcPct val="100000"/>
              </a:lnSpc>
              <a:spcBef>
                <a:spcPts val="0"/>
              </a:spcBef>
              <a:spcAft>
                <a:spcPts val="0"/>
              </a:spcAft>
            </a:pPr>
            <a:r>
              <a:rPr lang="en-GB" sz="1800" u="none" dirty="0" smtClean="0">
                <a:solidFill>
                  <a:schemeClr val="tx2">
                    <a:lumMod val="50000"/>
                  </a:schemeClr>
                </a:solidFill>
                <a:latin typeface="Calibri" panose="020F0502020204030204" pitchFamily="34" charset="0"/>
              </a:rPr>
              <a:t>Unlimited</a:t>
            </a:r>
          </a:p>
          <a:p>
            <a:pPr algn="l" fontAlgn="auto">
              <a:lnSpc>
                <a:spcPct val="100000"/>
              </a:lnSpc>
              <a:spcBef>
                <a:spcPts val="0"/>
              </a:spcBef>
              <a:spcAft>
                <a:spcPts val="0"/>
              </a:spcAft>
            </a:pPr>
            <a:r>
              <a:rPr lang="en-GB" sz="1800" u="none" dirty="0" smtClean="0">
                <a:solidFill>
                  <a:schemeClr val="tx2">
                    <a:lumMod val="50000"/>
                  </a:schemeClr>
                </a:solidFill>
                <a:latin typeface="Calibri" panose="020F0502020204030204" pitchFamily="34" charset="0"/>
              </a:rPr>
              <a:t>Unstructured</a:t>
            </a:r>
          </a:p>
          <a:p>
            <a:pPr algn="l" fontAlgn="auto">
              <a:lnSpc>
                <a:spcPct val="100000"/>
              </a:lnSpc>
              <a:spcBef>
                <a:spcPts val="0"/>
              </a:spcBef>
              <a:spcAft>
                <a:spcPts val="0"/>
              </a:spcAft>
            </a:pPr>
            <a:r>
              <a:rPr lang="en-GB" sz="1800" u="none" dirty="0" smtClean="0">
                <a:solidFill>
                  <a:schemeClr val="tx2">
                    <a:lumMod val="50000"/>
                  </a:schemeClr>
                </a:solidFill>
                <a:latin typeface="Calibri" panose="020F0502020204030204" pitchFamily="34" charset="0"/>
              </a:rPr>
              <a:t>Informal</a:t>
            </a:r>
            <a:endParaRPr lang="en-GB" sz="1800" u="none" dirty="0">
              <a:solidFill>
                <a:schemeClr val="tx2">
                  <a:lumMod val="50000"/>
                </a:schemeClr>
              </a:solidFill>
              <a:latin typeface="Calibri" panose="020F0502020204030204" pitchFamily="34" charset="0"/>
            </a:endParaRPr>
          </a:p>
          <a:p>
            <a:pPr algn="l" fontAlgn="auto">
              <a:lnSpc>
                <a:spcPct val="100000"/>
              </a:lnSpc>
              <a:spcBef>
                <a:spcPts val="0"/>
              </a:spcBef>
              <a:spcAft>
                <a:spcPts val="0"/>
              </a:spcAft>
            </a:pPr>
            <a:r>
              <a:rPr lang="en-GB" sz="1800" u="none" dirty="0" smtClean="0">
                <a:solidFill>
                  <a:schemeClr val="tx2">
                    <a:lumMod val="50000"/>
                  </a:schemeClr>
                </a:solidFill>
                <a:latin typeface="Calibri" panose="020F0502020204030204" pitchFamily="34" charset="0"/>
              </a:rPr>
              <a:t>Not </a:t>
            </a:r>
            <a:r>
              <a:rPr lang="en-GB" sz="1800" u="none" smtClean="0">
                <a:solidFill>
                  <a:schemeClr val="tx2">
                    <a:lumMod val="50000"/>
                  </a:schemeClr>
                </a:solidFill>
                <a:latin typeface="Calibri" panose="020F0502020204030204" pitchFamily="34" charset="0"/>
              </a:rPr>
              <a:t>always official</a:t>
            </a:r>
            <a:endParaRPr lang="en-GB" sz="1800" u="none" dirty="0" smtClean="0">
              <a:solidFill>
                <a:schemeClr val="tx2">
                  <a:lumMod val="50000"/>
                </a:schemeClr>
              </a:solidFill>
              <a:latin typeface="Calibri" panose="020F0502020204030204" pitchFamily="34" charset="0"/>
            </a:endParaRPr>
          </a:p>
        </p:txBody>
      </p:sp>
      <p:sp>
        <p:nvSpPr>
          <p:cNvPr id="39" name="TextBox 38"/>
          <p:cNvSpPr txBox="1"/>
          <p:nvPr/>
        </p:nvSpPr>
        <p:spPr>
          <a:xfrm>
            <a:off x="3746306" y="3066118"/>
            <a:ext cx="1503415" cy="1477328"/>
          </a:xfrm>
          <a:prstGeom prst="rect">
            <a:avLst/>
          </a:prstGeom>
          <a:noFill/>
        </p:spPr>
        <p:txBody>
          <a:bodyPr wrap="square" rtlCol="0">
            <a:spAutoFit/>
          </a:bodyPr>
          <a:lstStyle/>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Structured</a:t>
            </a:r>
          </a:p>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Predefined</a:t>
            </a:r>
          </a:p>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Formal</a:t>
            </a:r>
          </a:p>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Official</a:t>
            </a:r>
          </a:p>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Reliable</a:t>
            </a:r>
          </a:p>
        </p:txBody>
      </p:sp>
      <p:sp>
        <p:nvSpPr>
          <p:cNvPr id="40" name="TextBox 39"/>
          <p:cNvSpPr txBox="1"/>
          <p:nvPr/>
        </p:nvSpPr>
        <p:spPr>
          <a:xfrm>
            <a:off x="5696357" y="5403467"/>
            <a:ext cx="3944955" cy="923330"/>
          </a:xfrm>
          <a:prstGeom prst="rect">
            <a:avLst/>
          </a:prstGeom>
          <a:noFill/>
        </p:spPr>
        <p:txBody>
          <a:bodyPr wrap="square" rtlCol="0">
            <a:spAutoFit/>
          </a:bodyPr>
          <a:lstStyle/>
          <a:p>
            <a:pPr algn="l" fontAlgn="auto">
              <a:lnSpc>
                <a:spcPct val="100000"/>
              </a:lnSpc>
              <a:spcBef>
                <a:spcPts val="0"/>
              </a:spcBef>
              <a:spcAft>
                <a:spcPts val="0"/>
              </a:spcAft>
            </a:pPr>
            <a:r>
              <a:rPr lang="en-GB" sz="1800" u="none" dirty="0">
                <a:solidFill>
                  <a:srgbClr val="004000"/>
                </a:solidFill>
                <a:latin typeface="Calibri" panose="020F0502020204030204" pitchFamily="34" charset="0"/>
              </a:rPr>
              <a:t>Internet, media, blogs, social media</a:t>
            </a:r>
          </a:p>
          <a:p>
            <a:pPr algn="l" fontAlgn="auto">
              <a:lnSpc>
                <a:spcPct val="100000"/>
              </a:lnSpc>
              <a:spcBef>
                <a:spcPts val="0"/>
              </a:spcBef>
              <a:spcAft>
                <a:spcPts val="0"/>
              </a:spcAft>
            </a:pPr>
            <a:r>
              <a:rPr lang="en-GB" sz="1800" u="none" dirty="0">
                <a:solidFill>
                  <a:srgbClr val="004000"/>
                </a:solidFill>
                <a:latin typeface="Calibri" panose="020F0502020204030204" pitchFamily="34" charset="0"/>
              </a:rPr>
              <a:t>Community, informal networks</a:t>
            </a:r>
          </a:p>
          <a:p>
            <a:pPr algn="l" fontAlgn="auto">
              <a:lnSpc>
                <a:spcPct val="100000"/>
              </a:lnSpc>
              <a:spcBef>
                <a:spcPts val="0"/>
              </a:spcBef>
              <a:spcAft>
                <a:spcPts val="0"/>
              </a:spcAft>
            </a:pPr>
            <a:r>
              <a:rPr lang="en-GB" sz="1800" u="none" dirty="0">
                <a:solidFill>
                  <a:srgbClr val="004000"/>
                </a:solidFill>
                <a:latin typeface="Calibri" panose="020F0502020204030204" pitchFamily="34" charset="0"/>
              </a:rPr>
              <a:t>Official websites, NGO…  </a:t>
            </a:r>
          </a:p>
        </p:txBody>
      </p:sp>
      <p:sp>
        <p:nvSpPr>
          <p:cNvPr id="29" name="Rounded Rectangle 28"/>
          <p:cNvSpPr/>
          <p:nvPr/>
        </p:nvSpPr>
        <p:spPr bwMode="auto">
          <a:xfrm>
            <a:off x="1198694" y="4925812"/>
            <a:ext cx="4267200" cy="1483151"/>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Arial" charset="0"/>
            </a:endParaRPr>
          </a:p>
        </p:txBody>
      </p:sp>
      <p:sp>
        <p:nvSpPr>
          <p:cNvPr id="41" name="TextBox 40"/>
          <p:cNvSpPr txBox="1"/>
          <p:nvPr/>
        </p:nvSpPr>
        <p:spPr>
          <a:xfrm>
            <a:off x="1231379" y="5383725"/>
            <a:ext cx="4257229" cy="923330"/>
          </a:xfrm>
          <a:prstGeom prst="rect">
            <a:avLst/>
          </a:prstGeom>
          <a:noFill/>
        </p:spPr>
        <p:txBody>
          <a:bodyPr wrap="square" rtlCol="0">
            <a:spAutoFit/>
          </a:bodyPr>
          <a:lstStyle/>
          <a:p>
            <a:pPr algn="l" fontAlgn="auto">
              <a:lnSpc>
                <a:spcPct val="100000"/>
              </a:lnSpc>
              <a:spcBef>
                <a:spcPts val="0"/>
              </a:spcBef>
              <a:spcAft>
                <a:spcPts val="0"/>
              </a:spcAft>
            </a:pPr>
            <a:r>
              <a:rPr lang="en-GB" sz="1800" u="none" dirty="0">
                <a:solidFill>
                  <a:srgbClr val="002060"/>
                </a:solidFill>
                <a:latin typeface="Calibri" panose="020F0502020204030204" pitchFamily="34" charset="0"/>
              </a:rPr>
              <a:t>Sentinel, notifiable disease surveillance systems, syndromic surveillance, laboratory data, hospital data... </a:t>
            </a:r>
          </a:p>
        </p:txBody>
      </p:sp>
      <p:sp>
        <p:nvSpPr>
          <p:cNvPr id="44" name="Rounded Rectangle 43"/>
          <p:cNvSpPr/>
          <p:nvPr/>
        </p:nvSpPr>
        <p:spPr bwMode="auto">
          <a:xfrm>
            <a:off x="8013987" y="2574197"/>
            <a:ext cx="1321159" cy="32935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en-GB" sz="1600" u="none" dirty="0">
                <a:solidFill>
                  <a:srgbClr val="004000"/>
                </a:solidFill>
                <a:latin typeface="Calibri" panose="020F0502020204030204" pitchFamily="34" charset="0"/>
              </a:rPr>
              <a:t>Type of info</a:t>
            </a:r>
          </a:p>
        </p:txBody>
      </p:sp>
      <p:sp>
        <p:nvSpPr>
          <p:cNvPr id="30" name="Rounded Rectangle 29"/>
          <p:cNvSpPr/>
          <p:nvPr/>
        </p:nvSpPr>
        <p:spPr bwMode="auto">
          <a:xfrm>
            <a:off x="5949507" y="2582205"/>
            <a:ext cx="1321159" cy="32935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en-GB" sz="1600" u="none" dirty="0">
                <a:solidFill>
                  <a:srgbClr val="004000"/>
                </a:solidFill>
                <a:latin typeface="Calibri" panose="020F0502020204030204" pitchFamily="34" charset="0"/>
              </a:rPr>
              <a:t>Process</a:t>
            </a:r>
          </a:p>
        </p:txBody>
      </p:sp>
      <p:sp>
        <p:nvSpPr>
          <p:cNvPr id="33" name="Rounded Rectangle 32"/>
          <p:cNvSpPr/>
          <p:nvPr/>
        </p:nvSpPr>
        <p:spPr bwMode="auto">
          <a:xfrm>
            <a:off x="7008256" y="5009204"/>
            <a:ext cx="1321159" cy="32935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en-GB" sz="1600" u="none" dirty="0">
                <a:solidFill>
                  <a:srgbClr val="004000"/>
                </a:solidFill>
                <a:latin typeface="Calibri" panose="020F0502020204030204" pitchFamily="34" charset="0"/>
              </a:rPr>
              <a:t>Sources</a:t>
            </a:r>
          </a:p>
        </p:txBody>
      </p:sp>
      <p:sp>
        <p:nvSpPr>
          <p:cNvPr id="34" name="Rounded Rectangle 33"/>
          <p:cNvSpPr/>
          <p:nvPr/>
        </p:nvSpPr>
        <p:spPr bwMode="auto">
          <a:xfrm>
            <a:off x="3746307" y="2581838"/>
            <a:ext cx="1321159" cy="329357"/>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en-GB" sz="1600" u="none" dirty="0">
                <a:solidFill>
                  <a:srgbClr val="002060"/>
                </a:solidFill>
                <a:latin typeface="Calibri" panose="020F0502020204030204" pitchFamily="34" charset="0"/>
              </a:rPr>
              <a:t>Type of info</a:t>
            </a:r>
          </a:p>
        </p:txBody>
      </p:sp>
      <p:sp>
        <p:nvSpPr>
          <p:cNvPr id="42" name="Rounded Rectangle 41"/>
          <p:cNvSpPr/>
          <p:nvPr/>
        </p:nvSpPr>
        <p:spPr bwMode="auto">
          <a:xfrm>
            <a:off x="1600054" y="2591722"/>
            <a:ext cx="1321159" cy="329357"/>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en-GB" sz="1600" u="none" dirty="0">
                <a:solidFill>
                  <a:srgbClr val="002060"/>
                </a:solidFill>
                <a:latin typeface="Calibri" panose="020F0502020204030204" pitchFamily="34" charset="0"/>
              </a:rPr>
              <a:t>Process</a:t>
            </a:r>
          </a:p>
        </p:txBody>
      </p:sp>
      <p:sp>
        <p:nvSpPr>
          <p:cNvPr id="43" name="Rounded Rectangle 42"/>
          <p:cNvSpPr/>
          <p:nvPr/>
        </p:nvSpPr>
        <p:spPr bwMode="auto">
          <a:xfrm>
            <a:off x="2705854" y="4988638"/>
            <a:ext cx="1321159" cy="329357"/>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en-GB" sz="1600" u="none" dirty="0">
                <a:solidFill>
                  <a:srgbClr val="002060"/>
                </a:solidFill>
                <a:latin typeface="Calibri" panose="020F0502020204030204" pitchFamily="34" charset="0"/>
              </a:rPr>
              <a:t>Sources</a:t>
            </a:r>
          </a:p>
        </p:txBody>
      </p:sp>
    </p:spTree>
    <p:extLst>
      <p:ext uri="{BB962C8B-B14F-4D97-AF65-F5344CB8AC3E}">
        <p14:creationId xmlns:p14="http://schemas.microsoft.com/office/powerpoint/2010/main" val="6608453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40</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0967" y="1744724"/>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21" name="Rectangle 20"/>
          <p:cNvSpPr/>
          <p:nvPr/>
        </p:nvSpPr>
        <p:spPr>
          <a:xfrm>
            <a:off x="7065011" y="3858370"/>
            <a:ext cx="3375375" cy="2826611"/>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Tree>
    <p:extLst>
      <p:ext uri="{BB962C8B-B14F-4D97-AF65-F5344CB8AC3E}">
        <p14:creationId xmlns:p14="http://schemas.microsoft.com/office/powerpoint/2010/main" val="11415193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3021" y="291215"/>
            <a:ext cx="7663972" cy="480131"/>
          </a:xfrm>
          <a:noFill/>
        </p:spPr>
        <p:txBody>
          <a:bodyPr wrap="square" rtlCol="0">
            <a:spAutoFit/>
          </a:bodyPr>
          <a:lstStyle/>
          <a:p>
            <a:r>
              <a:rPr lang="en-GB" b="0" dirty="0" smtClean="0">
                <a:solidFill>
                  <a:srgbClr val="002060"/>
                </a:solidFill>
                <a:latin typeface="Calibri" panose="020F0502020204030204" pitchFamily="34" charset="0"/>
                <a:ea typeface="+mn-ea"/>
                <a:cs typeface="+mn-cs"/>
              </a:rPr>
              <a:t>How do we manually monitor social media?</a:t>
            </a:r>
            <a:endParaRPr lang="en-GB" b="0" dirty="0">
              <a:solidFill>
                <a:srgbClr val="002060"/>
              </a:solidFill>
              <a:latin typeface="Calibri" panose="020F0502020204030204" pitchFamily="34" charset="0"/>
              <a:ea typeface="+mn-ea"/>
              <a:cs typeface="+mn-cs"/>
            </a:endParaRPr>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9E29A8E-A0F1-419A-8E8B-A78BF9C70DE8}" type="slidenum">
              <a:rPr lang="en-GB" smtClean="0"/>
              <a:pPr/>
              <a:t>41</a:t>
            </a:fld>
            <a:endParaRPr lang="en-GB" dirty="0"/>
          </a:p>
        </p:txBody>
      </p:sp>
      <p:pic>
        <p:nvPicPr>
          <p:cNvPr id="7" name="Picture 6"/>
          <p:cNvPicPr>
            <a:picLocks noChangeAspect="1"/>
          </p:cNvPicPr>
          <p:nvPr/>
        </p:nvPicPr>
        <p:blipFill rotWithShape="1">
          <a:blip r:embed="rId3"/>
          <a:srcRect l="6255" b="16898"/>
          <a:stretch/>
        </p:blipFill>
        <p:spPr>
          <a:xfrm>
            <a:off x="6800646" y="3757569"/>
            <a:ext cx="3552767" cy="2388424"/>
          </a:xfrm>
          <a:prstGeom prst="rect">
            <a:avLst/>
          </a:prstGeom>
          <a:ln>
            <a:solidFill>
              <a:schemeClr val="tx1">
                <a:lumMod val="65000"/>
                <a:lumOff val="35000"/>
              </a:schemeClr>
            </a:solidFill>
          </a:ln>
        </p:spPr>
      </p:pic>
      <p:pic>
        <p:nvPicPr>
          <p:cNvPr id="8" name="Picture 7"/>
          <p:cNvPicPr>
            <a:picLocks noChangeAspect="1"/>
          </p:cNvPicPr>
          <p:nvPr/>
        </p:nvPicPr>
        <p:blipFill rotWithShape="1">
          <a:blip r:embed="rId4"/>
          <a:srcRect r="4535" b="23474"/>
          <a:stretch/>
        </p:blipFill>
        <p:spPr>
          <a:xfrm>
            <a:off x="6787308" y="1104175"/>
            <a:ext cx="3566105" cy="2385151"/>
          </a:xfrm>
          <a:prstGeom prst="rect">
            <a:avLst/>
          </a:prstGeom>
          <a:ln>
            <a:solidFill>
              <a:schemeClr val="tx1">
                <a:lumMod val="65000"/>
                <a:lumOff val="35000"/>
              </a:schemeClr>
            </a:solidFill>
          </a:ln>
        </p:spPr>
      </p:pic>
      <p:graphicFrame>
        <p:nvGraphicFramePr>
          <p:cNvPr id="11" name="Diagram 10"/>
          <p:cNvGraphicFramePr/>
          <p:nvPr>
            <p:extLst>
              <p:ext uri="{D42A27DB-BD31-4B8C-83A1-F6EECF244321}">
                <p14:modId xmlns:p14="http://schemas.microsoft.com/office/powerpoint/2010/main" val="128392011"/>
              </p:ext>
            </p:extLst>
          </p:nvPr>
        </p:nvGraphicFramePr>
        <p:xfrm>
          <a:off x="259772" y="2296750"/>
          <a:ext cx="6517203" cy="360768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p:cNvPicPr>
            <a:picLocks noChangeAspect="1"/>
          </p:cNvPicPr>
          <p:nvPr/>
        </p:nvPicPr>
        <p:blipFill>
          <a:blip r:embed="rId10"/>
          <a:stretch>
            <a:fillRect/>
          </a:stretch>
        </p:blipFill>
        <p:spPr>
          <a:xfrm>
            <a:off x="907090" y="1192996"/>
            <a:ext cx="1065287" cy="1065287"/>
          </a:xfrm>
          <a:prstGeom prst="rect">
            <a:avLst/>
          </a:prstGeom>
        </p:spPr>
      </p:pic>
      <p:pic>
        <p:nvPicPr>
          <p:cNvPr id="6" name="Picture 5"/>
          <p:cNvPicPr>
            <a:picLocks noChangeAspect="1"/>
          </p:cNvPicPr>
          <p:nvPr/>
        </p:nvPicPr>
        <p:blipFill>
          <a:blip r:embed="rId11"/>
          <a:stretch>
            <a:fillRect/>
          </a:stretch>
        </p:blipFill>
        <p:spPr>
          <a:xfrm>
            <a:off x="2205320" y="1422721"/>
            <a:ext cx="569864" cy="569864"/>
          </a:xfrm>
          <a:prstGeom prst="rect">
            <a:avLst/>
          </a:prstGeom>
        </p:spPr>
      </p:pic>
    </p:spTree>
    <p:extLst>
      <p:ext uri="{BB962C8B-B14F-4D97-AF65-F5344CB8AC3E}">
        <p14:creationId xmlns:p14="http://schemas.microsoft.com/office/powerpoint/2010/main" val="39599557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4535" b="23474"/>
          <a:stretch/>
        </p:blipFill>
        <p:spPr>
          <a:xfrm>
            <a:off x="5687446" y="413665"/>
            <a:ext cx="5113904" cy="3420380"/>
          </a:xfrm>
          <a:prstGeom prst="roundRect">
            <a:avLst>
              <a:gd name="adj" fmla="val 2071"/>
            </a:avLst>
          </a:prstGeom>
          <a:ln>
            <a:solidFill>
              <a:schemeClr val="tx1">
                <a:lumMod val="65000"/>
                <a:lumOff val="35000"/>
              </a:schemeClr>
            </a:solidFill>
          </a:ln>
        </p:spPr>
      </p:pic>
      <p:pic>
        <p:nvPicPr>
          <p:cNvPr id="2" name="Picture 1"/>
          <p:cNvPicPr>
            <a:picLocks noChangeAspect="1"/>
          </p:cNvPicPr>
          <p:nvPr/>
        </p:nvPicPr>
        <p:blipFill rotWithShape="1">
          <a:blip r:embed="rId4"/>
          <a:srcRect b="49887"/>
          <a:stretch/>
        </p:blipFill>
        <p:spPr>
          <a:xfrm>
            <a:off x="828675" y="0"/>
            <a:ext cx="6946624" cy="5181600"/>
          </a:xfrm>
          <a:prstGeom prst="rect">
            <a:avLst/>
          </a:prstGeom>
          <a:effectLst/>
        </p:spPr>
      </p:pic>
      <p:grpSp>
        <p:nvGrpSpPr>
          <p:cNvPr id="5" name="Group 4"/>
          <p:cNvGrpSpPr/>
          <p:nvPr/>
        </p:nvGrpSpPr>
        <p:grpSpPr>
          <a:xfrm>
            <a:off x="4105279" y="1828804"/>
            <a:ext cx="5799905" cy="4361857"/>
            <a:chOff x="-1828800" y="2286000"/>
            <a:chExt cx="6561905" cy="4742857"/>
          </a:xfrm>
        </p:grpSpPr>
        <p:pic>
          <p:nvPicPr>
            <p:cNvPr id="3" name="Picture 2"/>
            <p:cNvPicPr>
              <a:picLocks noChangeAspect="1"/>
            </p:cNvPicPr>
            <p:nvPr/>
          </p:nvPicPr>
          <p:blipFill>
            <a:blip r:embed="rId5"/>
            <a:stretch>
              <a:fillRect/>
            </a:stretch>
          </p:blipFill>
          <p:spPr>
            <a:xfrm>
              <a:off x="-1828800" y="2286000"/>
              <a:ext cx="6561905" cy="4742857"/>
            </a:xfrm>
            <a:prstGeom prst="rect">
              <a:avLst/>
            </a:prstGeom>
          </p:spPr>
        </p:pic>
        <p:pic>
          <p:nvPicPr>
            <p:cNvPr id="4" name="Picture 3"/>
            <p:cNvPicPr>
              <a:picLocks noChangeAspect="1"/>
            </p:cNvPicPr>
            <p:nvPr/>
          </p:nvPicPr>
          <p:blipFill rotWithShape="1">
            <a:blip r:embed="rId5"/>
            <a:srcRect l="49934" r="39615" b="95180"/>
            <a:stretch/>
          </p:blipFill>
          <p:spPr>
            <a:xfrm>
              <a:off x="1853124" y="2305456"/>
              <a:ext cx="685800" cy="228600"/>
            </a:xfrm>
            <a:prstGeom prst="rect">
              <a:avLst/>
            </a:prstGeom>
          </p:spPr>
        </p:pic>
      </p:grpSp>
      <p:pic>
        <p:nvPicPr>
          <p:cNvPr id="6" name="Picture 5"/>
          <p:cNvPicPr>
            <a:picLocks noChangeAspect="1"/>
          </p:cNvPicPr>
          <p:nvPr/>
        </p:nvPicPr>
        <p:blipFill rotWithShape="1">
          <a:blip r:embed="rId6"/>
          <a:srcRect l="6255" b="16898"/>
          <a:stretch/>
        </p:blipFill>
        <p:spPr>
          <a:xfrm>
            <a:off x="79787" y="4009732"/>
            <a:ext cx="4743470" cy="3188900"/>
          </a:xfrm>
          <a:prstGeom prst="roundRect">
            <a:avLst>
              <a:gd name="adj" fmla="val 2626"/>
            </a:avLst>
          </a:prstGeom>
          <a:ln>
            <a:solidFill>
              <a:schemeClr val="tx1">
                <a:lumMod val="65000"/>
                <a:lumOff val="35000"/>
              </a:schemeClr>
            </a:solidFill>
          </a:ln>
        </p:spPr>
      </p:pic>
    </p:spTree>
    <p:extLst>
      <p:ext uri="{BB962C8B-B14F-4D97-AF65-F5344CB8AC3E}">
        <p14:creationId xmlns:p14="http://schemas.microsoft.com/office/powerpoint/2010/main" val="13935984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43</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0967" y="1744724"/>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21" name="Rectangle 20"/>
          <p:cNvSpPr/>
          <p:nvPr/>
        </p:nvSpPr>
        <p:spPr>
          <a:xfrm>
            <a:off x="7234283" y="5679250"/>
            <a:ext cx="3071937" cy="87235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Tree>
    <p:extLst>
      <p:ext uri="{BB962C8B-B14F-4D97-AF65-F5344CB8AC3E}">
        <p14:creationId xmlns:p14="http://schemas.microsoft.com/office/powerpoint/2010/main" val="12709292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5250" y="98630"/>
            <a:ext cx="2790310" cy="535531"/>
          </a:xfrm>
          <a:prstGeom prst="rect">
            <a:avLst/>
          </a:prstGeom>
          <a:noFill/>
        </p:spPr>
        <p:txBody>
          <a:bodyPr wrap="square" rtlCol="0">
            <a:spAutoFit/>
          </a:bodyPr>
          <a:lstStyle/>
          <a:p>
            <a:r>
              <a:rPr lang="en-GB" sz="3200" u="none" dirty="0">
                <a:solidFill>
                  <a:srgbClr val="002060"/>
                </a:solidFill>
              </a:rPr>
              <a:t>e</a:t>
            </a:r>
            <a:r>
              <a:rPr lang="en-GB" sz="3200" u="none" dirty="0" smtClean="0">
                <a:solidFill>
                  <a:srgbClr val="002060"/>
                </a:solidFill>
              </a:rPr>
              <a:t>pitweetr</a:t>
            </a:r>
            <a:endParaRPr lang="en-GB" sz="3200" u="none" dirty="0">
              <a:solidFill>
                <a:srgbClr val="002060"/>
              </a:solidFill>
            </a:endParaRPr>
          </a:p>
        </p:txBody>
      </p:sp>
      <p:pic>
        <p:nvPicPr>
          <p:cNvPr id="3" name="Picture 2"/>
          <p:cNvPicPr>
            <a:picLocks noChangeAspect="1"/>
          </p:cNvPicPr>
          <p:nvPr/>
        </p:nvPicPr>
        <p:blipFill>
          <a:blip r:embed="rId3"/>
          <a:stretch>
            <a:fillRect/>
          </a:stretch>
        </p:blipFill>
        <p:spPr>
          <a:xfrm>
            <a:off x="90085" y="863715"/>
            <a:ext cx="9181020" cy="5620410"/>
          </a:xfrm>
          <a:prstGeom prst="rect">
            <a:avLst/>
          </a:prstGeom>
        </p:spPr>
      </p:pic>
    </p:spTree>
    <p:extLst>
      <p:ext uri="{BB962C8B-B14F-4D97-AF65-F5344CB8AC3E}">
        <p14:creationId xmlns:p14="http://schemas.microsoft.com/office/powerpoint/2010/main" val="25284059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Tips for an efficient screening</a:t>
            </a:r>
            <a:endParaRPr lang="en-GB" dirty="0"/>
          </a:p>
        </p:txBody>
      </p:sp>
      <p:sp>
        <p:nvSpPr>
          <p:cNvPr id="5" name="Slide Number Placeholder 4"/>
          <p:cNvSpPr>
            <a:spLocks noGrp="1"/>
          </p:cNvSpPr>
          <p:nvPr>
            <p:ph type="sldNum" sz="quarter" idx="12"/>
          </p:nvPr>
        </p:nvSpPr>
        <p:spPr/>
        <p:txBody>
          <a:bodyPr/>
          <a:lstStyle/>
          <a:p>
            <a:fld id="{F9E29A8E-A0F1-419A-8E8B-A78BF9C70DE8}" type="slidenum">
              <a:rPr lang="en-GB" smtClean="0"/>
              <a:pPr/>
              <a:t>45</a:t>
            </a:fld>
            <a:endParaRPr lang="en-GB" dirty="0"/>
          </a:p>
        </p:txBody>
      </p:sp>
      <p:sp>
        <p:nvSpPr>
          <p:cNvPr id="6" name="TextBox 5"/>
          <p:cNvSpPr txBox="1"/>
          <p:nvPr/>
        </p:nvSpPr>
        <p:spPr>
          <a:xfrm>
            <a:off x="3915510" y="1441922"/>
            <a:ext cx="5985665" cy="4327338"/>
          </a:xfrm>
          <a:prstGeom prst="rect">
            <a:avLst/>
          </a:prstGeom>
          <a:noFill/>
        </p:spPr>
        <p:txBody>
          <a:bodyPr wrap="square" rtlCol="0">
            <a:spAutoFit/>
          </a:bodyPr>
          <a:lstStyle/>
          <a:p>
            <a:pPr marL="285750" indent="-285750" algn="l">
              <a:buFont typeface="Wingdings" panose="05000000000000000000" pitchFamily="2" charset="2"/>
              <a:buChar char="q"/>
            </a:pPr>
            <a:r>
              <a:rPr lang="fr-FR" sz="1600" u="none" dirty="0" err="1" smtClean="0">
                <a:solidFill>
                  <a:srgbClr val="002060"/>
                </a:solidFill>
                <a:latin typeface="+mn-lt"/>
              </a:rPr>
              <a:t>Find</a:t>
            </a:r>
            <a:r>
              <a:rPr lang="fr-FR" sz="1600" u="none" dirty="0" smtClean="0">
                <a:solidFill>
                  <a:srgbClr val="002060"/>
                </a:solidFill>
                <a:latin typeface="+mn-lt"/>
              </a:rPr>
              <a:t> the right balance </a:t>
            </a:r>
            <a:r>
              <a:rPr lang="fr-FR" sz="1600" u="none" dirty="0" err="1" smtClean="0">
                <a:solidFill>
                  <a:srgbClr val="002060"/>
                </a:solidFill>
                <a:latin typeface="+mn-lt"/>
              </a:rPr>
              <a:t>between</a:t>
            </a:r>
            <a:r>
              <a:rPr lang="fr-FR" sz="1600" u="none" dirty="0" smtClean="0">
                <a:solidFill>
                  <a:srgbClr val="002060"/>
                </a:solidFill>
                <a:latin typeface="+mn-lt"/>
              </a:rPr>
              <a:t> </a:t>
            </a:r>
            <a:r>
              <a:rPr lang="fr-FR" sz="1600" u="none" dirty="0" err="1" smtClean="0">
                <a:solidFill>
                  <a:srgbClr val="002060"/>
                </a:solidFill>
                <a:latin typeface="+mn-lt"/>
              </a:rPr>
              <a:t>being</a:t>
            </a:r>
            <a:r>
              <a:rPr lang="fr-FR" sz="1600" u="none" dirty="0" smtClean="0">
                <a:solidFill>
                  <a:srgbClr val="002060"/>
                </a:solidFill>
                <a:latin typeface="+mn-lt"/>
              </a:rPr>
              <a:t>… </a:t>
            </a:r>
            <a:endParaRPr lang="fr-FR" sz="1600" u="none" dirty="0">
              <a:solidFill>
                <a:srgbClr val="002060"/>
              </a:solidFill>
              <a:latin typeface="+mn-lt"/>
            </a:endParaRPr>
          </a:p>
          <a:p>
            <a:pPr algn="l"/>
            <a:endParaRPr lang="fr-FR" sz="1600" u="none" dirty="0">
              <a:solidFill>
                <a:srgbClr val="002060"/>
              </a:solidFill>
              <a:latin typeface="+mn-lt"/>
            </a:endParaRPr>
          </a:p>
          <a:p>
            <a:pPr marL="811213" indent="-182563" algn="l">
              <a:buFont typeface="Wingdings" panose="05000000000000000000" pitchFamily="2" charset="2"/>
              <a:buChar char="ü"/>
            </a:pPr>
            <a:r>
              <a:rPr lang="fr-FR" sz="1600" u="none" dirty="0" err="1" smtClean="0">
                <a:solidFill>
                  <a:srgbClr val="002060"/>
                </a:solidFill>
                <a:latin typeface="+mn-lt"/>
              </a:rPr>
              <a:t>Reactive</a:t>
            </a:r>
            <a:r>
              <a:rPr lang="fr-FR" sz="1600" u="none" dirty="0">
                <a:solidFill>
                  <a:srgbClr val="002060"/>
                </a:solidFill>
                <a:latin typeface="+mn-lt"/>
              </a:rPr>
              <a:t>: </a:t>
            </a:r>
            <a:r>
              <a:rPr lang="fr-FR" sz="1600" u="none" dirty="0" err="1">
                <a:solidFill>
                  <a:srgbClr val="002060"/>
                </a:solidFill>
                <a:latin typeface="+mn-lt"/>
              </a:rPr>
              <a:t>reduce</a:t>
            </a:r>
            <a:r>
              <a:rPr lang="fr-FR" sz="1600" u="none" dirty="0">
                <a:solidFill>
                  <a:srgbClr val="002060"/>
                </a:solidFill>
                <a:latin typeface="+mn-lt"/>
              </a:rPr>
              <a:t> the time </a:t>
            </a:r>
            <a:r>
              <a:rPr lang="fr-FR" sz="1600" u="none" dirty="0" err="1">
                <a:solidFill>
                  <a:srgbClr val="002060"/>
                </a:solidFill>
                <a:latin typeface="+mn-lt"/>
              </a:rPr>
              <a:t>between</a:t>
            </a:r>
            <a:r>
              <a:rPr lang="fr-FR" sz="1600" u="none" dirty="0">
                <a:solidFill>
                  <a:srgbClr val="002060"/>
                </a:solidFill>
                <a:latin typeface="+mn-lt"/>
              </a:rPr>
              <a:t> the </a:t>
            </a:r>
            <a:r>
              <a:rPr lang="fr-FR" sz="1600" u="none" dirty="0" err="1">
                <a:solidFill>
                  <a:srgbClr val="002060"/>
                </a:solidFill>
                <a:latin typeface="+mn-lt"/>
              </a:rPr>
              <a:t>detection</a:t>
            </a:r>
            <a:r>
              <a:rPr lang="fr-FR" sz="1600" u="none" dirty="0">
                <a:solidFill>
                  <a:srgbClr val="002060"/>
                </a:solidFill>
                <a:latin typeface="+mn-lt"/>
              </a:rPr>
              <a:t> and the </a:t>
            </a:r>
            <a:r>
              <a:rPr lang="fr-FR" sz="1600" u="none" dirty="0" err="1">
                <a:solidFill>
                  <a:srgbClr val="002060"/>
                </a:solidFill>
                <a:latin typeface="+mn-lt"/>
              </a:rPr>
              <a:t>dissemination</a:t>
            </a:r>
            <a:r>
              <a:rPr lang="fr-FR" sz="1600" u="none" dirty="0">
                <a:solidFill>
                  <a:srgbClr val="002060"/>
                </a:solidFill>
                <a:latin typeface="+mn-lt"/>
              </a:rPr>
              <a:t> of information</a:t>
            </a:r>
          </a:p>
          <a:p>
            <a:pPr marL="811213" indent="-182563" algn="l">
              <a:buFont typeface="Wingdings" panose="05000000000000000000" pitchFamily="2" charset="2"/>
              <a:buChar char="q"/>
            </a:pPr>
            <a:endParaRPr lang="fr-FR" sz="1600" u="none" dirty="0">
              <a:solidFill>
                <a:srgbClr val="002060"/>
              </a:solidFill>
              <a:latin typeface="+mn-lt"/>
            </a:endParaRPr>
          </a:p>
          <a:p>
            <a:pPr marL="811213" indent="-182563" algn="l">
              <a:buFont typeface="Wingdings" panose="05000000000000000000" pitchFamily="2" charset="2"/>
              <a:buChar char="ü"/>
            </a:pPr>
            <a:r>
              <a:rPr lang="fr-FR" sz="1600" u="none" dirty="0">
                <a:solidFill>
                  <a:srgbClr val="002060"/>
                </a:solidFill>
                <a:latin typeface="+mn-lt"/>
              </a:rPr>
              <a:t>Sensitive: not </a:t>
            </a:r>
            <a:r>
              <a:rPr lang="fr-FR" sz="1600" u="none" dirty="0" err="1">
                <a:solidFill>
                  <a:srgbClr val="002060"/>
                </a:solidFill>
                <a:latin typeface="+mn-lt"/>
              </a:rPr>
              <a:t>missing</a:t>
            </a:r>
            <a:r>
              <a:rPr lang="fr-FR" sz="1600" u="none" dirty="0">
                <a:solidFill>
                  <a:srgbClr val="002060"/>
                </a:solidFill>
                <a:latin typeface="+mn-lt"/>
              </a:rPr>
              <a:t> an </a:t>
            </a:r>
            <a:r>
              <a:rPr lang="fr-FR" sz="1600" u="none" dirty="0" err="1" smtClean="0">
                <a:solidFill>
                  <a:srgbClr val="002060"/>
                </a:solidFill>
                <a:latin typeface="+mn-lt"/>
              </a:rPr>
              <a:t>alert</a:t>
            </a:r>
            <a:endParaRPr lang="fr-FR" sz="1600" u="none" dirty="0">
              <a:solidFill>
                <a:srgbClr val="002060"/>
              </a:solidFill>
              <a:latin typeface="+mn-lt"/>
            </a:endParaRPr>
          </a:p>
          <a:p>
            <a:pPr marL="811213" indent="-182563" algn="l">
              <a:buFont typeface="Wingdings" panose="05000000000000000000" pitchFamily="2" charset="2"/>
              <a:buChar char="q"/>
            </a:pPr>
            <a:endParaRPr lang="fr-FR" sz="1600" u="none" dirty="0">
              <a:solidFill>
                <a:srgbClr val="002060"/>
              </a:solidFill>
              <a:latin typeface="+mn-lt"/>
            </a:endParaRPr>
          </a:p>
          <a:p>
            <a:pPr marL="811213" indent="-182563" algn="l">
              <a:buFont typeface="Wingdings" panose="05000000000000000000" pitchFamily="2" charset="2"/>
              <a:buChar char="ü"/>
            </a:pPr>
            <a:r>
              <a:rPr lang="fr-FR" sz="1600" u="none" dirty="0" err="1">
                <a:solidFill>
                  <a:srgbClr val="002060"/>
                </a:solidFill>
                <a:latin typeface="+mn-lt"/>
              </a:rPr>
              <a:t>Specific</a:t>
            </a:r>
            <a:r>
              <a:rPr lang="fr-FR" sz="1600" u="none" dirty="0">
                <a:solidFill>
                  <a:srgbClr val="002060"/>
                </a:solidFill>
                <a:latin typeface="+mn-lt"/>
              </a:rPr>
              <a:t>: not </a:t>
            </a:r>
            <a:r>
              <a:rPr lang="fr-FR" sz="1600" u="none" dirty="0" err="1">
                <a:solidFill>
                  <a:srgbClr val="002060"/>
                </a:solidFill>
                <a:latin typeface="+mn-lt"/>
              </a:rPr>
              <a:t>creating</a:t>
            </a:r>
            <a:r>
              <a:rPr lang="fr-FR" sz="1600" u="none" dirty="0">
                <a:solidFill>
                  <a:srgbClr val="002060"/>
                </a:solidFill>
                <a:latin typeface="+mn-lt"/>
              </a:rPr>
              <a:t> « false » </a:t>
            </a:r>
            <a:r>
              <a:rPr lang="fr-FR" sz="1600" u="none" dirty="0" err="1" smtClean="0">
                <a:solidFill>
                  <a:srgbClr val="002060"/>
                </a:solidFill>
                <a:latin typeface="+mn-lt"/>
              </a:rPr>
              <a:t>alerts</a:t>
            </a:r>
            <a:endParaRPr lang="fr-FR" sz="1600" u="none" dirty="0" smtClean="0">
              <a:solidFill>
                <a:srgbClr val="002060"/>
              </a:solidFill>
              <a:latin typeface="+mn-lt"/>
            </a:endParaRPr>
          </a:p>
          <a:p>
            <a:pPr marL="285750" indent="-285750" algn="l">
              <a:buFont typeface="Wingdings" panose="05000000000000000000" pitchFamily="2" charset="2"/>
              <a:buChar char="q"/>
            </a:pPr>
            <a:endParaRPr lang="fr-FR" sz="1600" u="none" dirty="0" smtClean="0">
              <a:solidFill>
                <a:srgbClr val="002060"/>
              </a:solidFill>
              <a:latin typeface="+mn-lt"/>
            </a:endParaRPr>
          </a:p>
          <a:p>
            <a:pPr marL="285750" indent="-285750" algn="l">
              <a:buFont typeface="Wingdings" panose="05000000000000000000" pitchFamily="2" charset="2"/>
              <a:buChar char="q"/>
            </a:pPr>
            <a:r>
              <a:rPr lang="fr-FR" sz="1600" u="none" dirty="0" err="1" smtClean="0">
                <a:solidFill>
                  <a:srgbClr val="002060"/>
                </a:solidFill>
                <a:latin typeface="+mn-lt"/>
              </a:rPr>
              <a:t>Pay</a:t>
            </a:r>
            <a:r>
              <a:rPr lang="fr-FR" sz="1600" u="none" dirty="0" smtClean="0">
                <a:solidFill>
                  <a:srgbClr val="002060"/>
                </a:solidFill>
                <a:latin typeface="+mn-lt"/>
              </a:rPr>
              <a:t> </a:t>
            </a:r>
            <a:r>
              <a:rPr lang="fr-FR" sz="1600" u="none" dirty="0" err="1" smtClean="0">
                <a:solidFill>
                  <a:srgbClr val="002060"/>
                </a:solidFill>
                <a:latin typeface="+mn-lt"/>
              </a:rPr>
              <a:t>special</a:t>
            </a:r>
            <a:r>
              <a:rPr lang="fr-FR" sz="1600" u="none" dirty="0" smtClean="0">
                <a:solidFill>
                  <a:srgbClr val="002060"/>
                </a:solidFill>
                <a:latin typeface="+mn-lt"/>
              </a:rPr>
              <a:t> attention to </a:t>
            </a:r>
            <a:r>
              <a:rPr lang="fr-FR" sz="1600" u="none" dirty="0" err="1" smtClean="0">
                <a:solidFill>
                  <a:srgbClr val="002060"/>
                </a:solidFill>
                <a:latin typeface="+mn-lt"/>
              </a:rPr>
              <a:t>duplicated</a:t>
            </a:r>
            <a:r>
              <a:rPr lang="fr-FR" sz="1600" u="none" dirty="0" smtClean="0">
                <a:solidFill>
                  <a:srgbClr val="002060"/>
                </a:solidFill>
                <a:latin typeface="+mn-lt"/>
              </a:rPr>
              <a:t> </a:t>
            </a:r>
            <a:r>
              <a:rPr lang="fr-FR" sz="1600" u="none" dirty="0" err="1" smtClean="0">
                <a:solidFill>
                  <a:srgbClr val="002060"/>
                </a:solidFill>
                <a:latin typeface="+mn-lt"/>
              </a:rPr>
              <a:t>alerts</a:t>
            </a:r>
            <a:r>
              <a:rPr lang="fr-FR" sz="1600" u="none" dirty="0" smtClean="0">
                <a:solidFill>
                  <a:srgbClr val="002060"/>
                </a:solidFill>
                <a:latin typeface="+mn-lt"/>
              </a:rPr>
              <a:t> </a:t>
            </a:r>
          </a:p>
          <a:p>
            <a:pPr marL="285750" indent="-285750" algn="l">
              <a:buFont typeface="Wingdings" panose="05000000000000000000" pitchFamily="2" charset="2"/>
              <a:buChar char="q"/>
            </a:pPr>
            <a:endParaRPr lang="fr-FR" sz="1600" u="none" dirty="0" smtClean="0">
              <a:solidFill>
                <a:srgbClr val="002060"/>
              </a:solidFill>
              <a:latin typeface="+mn-lt"/>
            </a:endParaRPr>
          </a:p>
          <a:p>
            <a:pPr marL="285750" indent="-285750" algn="l">
              <a:buFont typeface="Wingdings" panose="05000000000000000000" pitchFamily="2" charset="2"/>
              <a:buChar char="q"/>
            </a:pPr>
            <a:r>
              <a:rPr lang="en-GB" sz="1600" u="none" dirty="0">
                <a:solidFill>
                  <a:srgbClr val="002060"/>
                </a:solidFill>
                <a:latin typeface="+mn-lt"/>
              </a:rPr>
              <a:t>Screen in local language by using automated translators</a:t>
            </a:r>
          </a:p>
          <a:p>
            <a:pPr marL="285750" indent="-285750" algn="l">
              <a:lnSpc>
                <a:spcPct val="200000"/>
              </a:lnSpc>
              <a:buFont typeface="Wingdings" panose="05000000000000000000" pitchFamily="2" charset="2"/>
              <a:buChar char="q"/>
            </a:pPr>
            <a:r>
              <a:rPr lang="en-GB" sz="1600" u="none" dirty="0" smtClean="0">
                <a:solidFill>
                  <a:srgbClr val="002060"/>
                </a:solidFill>
                <a:latin typeface="+mn-lt"/>
              </a:rPr>
              <a:t>Always double-check the date of the report</a:t>
            </a:r>
            <a:endParaRPr lang="en-GB" sz="1600" u="none" dirty="0">
              <a:solidFill>
                <a:srgbClr val="002060"/>
              </a:solidFill>
              <a:latin typeface="+mn-lt"/>
            </a:endParaRPr>
          </a:p>
          <a:p>
            <a:pPr marL="285750" indent="-285750" algn="l">
              <a:lnSpc>
                <a:spcPct val="200000"/>
              </a:lnSpc>
              <a:buFont typeface="Wingdings" panose="05000000000000000000" pitchFamily="2" charset="2"/>
              <a:buChar char="q"/>
            </a:pPr>
            <a:r>
              <a:rPr lang="en-GB" sz="1600" u="none" dirty="0">
                <a:solidFill>
                  <a:srgbClr val="002060"/>
                </a:solidFill>
                <a:latin typeface="+mn-lt"/>
              </a:rPr>
              <a:t>W</a:t>
            </a:r>
            <a:r>
              <a:rPr lang="en-GB" sz="1600" u="none" dirty="0" smtClean="0">
                <a:solidFill>
                  <a:srgbClr val="002060"/>
                </a:solidFill>
                <a:latin typeface="+mn-lt"/>
              </a:rPr>
              <a:t>ith </a:t>
            </a:r>
            <a:r>
              <a:rPr lang="en-GB" sz="1600" u="none" dirty="0">
                <a:solidFill>
                  <a:srgbClr val="002060"/>
                </a:solidFill>
                <a:latin typeface="+mn-lt"/>
              </a:rPr>
              <a:t>experience your screening gets more </a:t>
            </a:r>
            <a:r>
              <a:rPr lang="en-GB" sz="1600" u="none" dirty="0" smtClean="0">
                <a:solidFill>
                  <a:srgbClr val="002060"/>
                </a:solidFill>
                <a:latin typeface="+mn-lt"/>
              </a:rPr>
              <a:t>efficient</a:t>
            </a:r>
            <a:endParaRPr lang="fr-FR" sz="1600" u="none" dirty="0">
              <a:solidFill>
                <a:srgbClr val="002060"/>
              </a:solidFill>
              <a:latin typeface="Calibri" panose="020F0502020204030204" pitchFamily="34" charset="0"/>
            </a:endParaRPr>
          </a:p>
        </p:txBody>
      </p:sp>
      <p:pic>
        <p:nvPicPr>
          <p:cNvPr id="7" name="Picture 6"/>
          <p:cNvPicPr>
            <a:picLocks noChangeAspect="1"/>
          </p:cNvPicPr>
          <p:nvPr/>
        </p:nvPicPr>
        <p:blipFill>
          <a:blip r:embed="rId3"/>
          <a:stretch>
            <a:fillRect/>
          </a:stretch>
        </p:blipFill>
        <p:spPr>
          <a:xfrm>
            <a:off x="495130" y="2868438"/>
            <a:ext cx="2893653" cy="3806231"/>
          </a:xfrm>
          <a:prstGeom prst="rect">
            <a:avLst/>
          </a:prstGeom>
        </p:spPr>
      </p:pic>
      <p:pic>
        <p:nvPicPr>
          <p:cNvPr id="8" name="Picture 2" descr="http://images.clipartpanda.com/reminder-clipart-important-post-it-m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750" y="1176612"/>
            <a:ext cx="2847975" cy="2028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1800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en-GB" sz="3600" u="none" dirty="0" smtClean="0"/>
              <a:t>Check your understanding</a:t>
            </a:r>
            <a:endParaRPr lang="en-GB" sz="3600" u="none" dirty="0"/>
          </a:p>
        </p:txBody>
      </p:sp>
      <p:sp>
        <p:nvSpPr>
          <p:cNvPr id="5" name="TextBox 4"/>
          <p:cNvSpPr txBox="1"/>
          <p:nvPr/>
        </p:nvSpPr>
        <p:spPr>
          <a:xfrm>
            <a:off x="270105" y="1313765"/>
            <a:ext cx="10171130" cy="3964162"/>
          </a:xfrm>
          <a:prstGeom prst="rect">
            <a:avLst/>
          </a:prstGeom>
          <a:noFill/>
        </p:spPr>
        <p:txBody>
          <a:bodyPr wrap="square" rtlCol="0">
            <a:spAutoFit/>
          </a:bodyPr>
          <a:lstStyle/>
          <a:p>
            <a:r>
              <a:rPr lang="en-GB" sz="1800" u="none" dirty="0" smtClean="0"/>
              <a:t>What are the four main families of sources to be screened?</a:t>
            </a:r>
          </a:p>
          <a:p>
            <a:endParaRPr lang="en-GB" sz="1800" u="none" dirty="0"/>
          </a:p>
          <a:p>
            <a:pPr algn="l"/>
            <a:endParaRPr lang="en-GB" sz="1800" u="none" dirty="0" smtClean="0"/>
          </a:p>
          <a:p>
            <a:pPr algn="l"/>
            <a:endParaRPr lang="en-GB" sz="1800" u="none" dirty="0"/>
          </a:p>
          <a:p>
            <a:pPr algn="l"/>
            <a:endParaRPr lang="en-GB" sz="1800" u="none" dirty="0" smtClean="0"/>
          </a:p>
          <a:p>
            <a:pPr algn="l"/>
            <a:r>
              <a:rPr lang="en-GB" sz="1800" u="none" dirty="0" smtClean="0"/>
              <a:t>Event based surveillance, Indicator based surveillance, social media and emails</a:t>
            </a:r>
          </a:p>
          <a:p>
            <a:pPr algn="l"/>
            <a:endParaRPr lang="en-GB" sz="1800" u="none" dirty="0" smtClean="0"/>
          </a:p>
          <a:p>
            <a:pPr algn="l"/>
            <a:r>
              <a:rPr lang="en-GB" sz="1800" u="none" dirty="0" smtClean="0"/>
              <a:t>Scientific papers, media analysis websites, outbreak webpages and restricted platforms</a:t>
            </a:r>
          </a:p>
          <a:p>
            <a:pPr algn="l"/>
            <a:endParaRPr lang="en-GB" sz="1800" u="none" dirty="0" smtClean="0"/>
          </a:p>
          <a:p>
            <a:pPr algn="l"/>
            <a:r>
              <a:rPr lang="en-GB" sz="1800" u="none" dirty="0" smtClean="0"/>
              <a:t>National surveillance systems, restricted platforms, informal sources, official public sources</a:t>
            </a:r>
          </a:p>
          <a:p>
            <a:pPr algn="l"/>
            <a:endParaRPr lang="en-GB" sz="1800" u="none" dirty="0" smtClean="0"/>
          </a:p>
          <a:p>
            <a:pPr algn="l"/>
            <a:r>
              <a:rPr lang="en-GB" sz="1800" u="none" dirty="0" smtClean="0"/>
              <a:t>Media, open sources platforms, emails and web aggregators </a:t>
            </a:r>
          </a:p>
          <a:p>
            <a:endParaRPr lang="en-GB" sz="1600" u="none" dirty="0"/>
          </a:p>
        </p:txBody>
      </p:sp>
      <p:sp>
        <p:nvSpPr>
          <p:cNvPr id="6" name="Rectangle 5"/>
          <p:cNvSpPr/>
          <p:nvPr/>
        </p:nvSpPr>
        <p:spPr>
          <a:xfrm>
            <a:off x="270105" y="3969060"/>
            <a:ext cx="9451050" cy="40504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0262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en-GB" sz="3600" u="none" dirty="0" smtClean="0"/>
              <a:t>Check your understanding</a:t>
            </a:r>
            <a:endParaRPr lang="en-GB" sz="3600" u="none" dirty="0"/>
          </a:p>
        </p:txBody>
      </p:sp>
      <p:sp>
        <p:nvSpPr>
          <p:cNvPr id="5" name="TextBox 4"/>
          <p:cNvSpPr txBox="1"/>
          <p:nvPr/>
        </p:nvSpPr>
        <p:spPr>
          <a:xfrm>
            <a:off x="270105" y="1313765"/>
            <a:ext cx="10171130" cy="4924425"/>
          </a:xfrm>
          <a:prstGeom prst="rect">
            <a:avLst/>
          </a:prstGeom>
          <a:noFill/>
        </p:spPr>
        <p:txBody>
          <a:bodyPr wrap="square" rtlCol="0">
            <a:spAutoFit/>
          </a:bodyPr>
          <a:lstStyle/>
          <a:p>
            <a:r>
              <a:rPr lang="en-GB" sz="1800" u="none" dirty="0" err="1" smtClean="0"/>
              <a:t>Healthmap</a:t>
            </a:r>
            <a:r>
              <a:rPr lang="en-GB" sz="1800" u="none" dirty="0" smtClean="0"/>
              <a:t> and </a:t>
            </a:r>
            <a:r>
              <a:rPr lang="en-GB" sz="1800" u="none" dirty="0" err="1" smtClean="0"/>
              <a:t>Medisys</a:t>
            </a:r>
            <a:r>
              <a:rPr lang="en-GB" sz="1800" u="none" dirty="0" smtClean="0"/>
              <a:t> are examples of : </a:t>
            </a:r>
          </a:p>
          <a:p>
            <a:endParaRPr lang="en-GB" sz="1800" u="none" dirty="0"/>
          </a:p>
          <a:p>
            <a:pPr algn="l"/>
            <a:endParaRPr lang="en-GB" sz="1800" u="none" dirty="0" smtClean="0"/>
          </a:p>
          <a:p>
            <a:pPr algn="l">
              <a:lnSpc>
                <a:spcPct val="200000"/>
              </a:lnSpc>
            </a:pPr>
            <a:r>
              <a:rPr lang="en-GB" sz="2400" u="none" dirty="0"/>
              <a:t>Restricted platforms</a:t>
            </a:r>
          </a:p>
          <a:p>
            <a:pPr algn="l">
              <a:lnSpc>
                <a:spcPct val="200000"/>
              </a:lnSpc>
            </a:pPr>
            <a:r>
              <a:rPr lang="en-GB" sz="2400" u="none" dirty="0"/>
              <a:t>Official public sources</a:t>
            </a:r>
          </a:p>
          <a:p>
            <a:pPr algn="l">
              <a:lnSpc>
                <a:spcPct val="200000"/>
              </a:lnSpc>
            </a:pPr>
            <a:r>
              <a:rPr lang="en-GB" sz="2400" u="none" dirty="0"/>
              <a:t>Web aggregators</a:t>
            </a:r>
          </a:p>
          <a:p>
            <a:pPr algn="l">
              <a:lnSpc>
                <a:spcPct val="200000"/>
              </a:lnSpc>
            </a:pPr>
            <a:r>
              <a:rPr lang="en-GB" sz="2400" u="none" dirty="0"/>
              <a:t>All of the above</a:t>
            </a:r>
          </a:p>
          <a:p>
            <a:r>
              <a:rPr lang="en-GB" dirty="0"/>
              <a:t/>
            </a:r>
            <a:br>
              <a:rPr lang="en-GB" dirty="0"/>
            </a:br>
            <a:endParaRPr lang="en-GB" sz="1800" u="none" dirty="0" smtClean="0"/>
          </a:p>
          <a:p>
            <a:endParaRPr lang="en-GB" sz="1600" u="none" dirty="0"/>
          </a:p>
        </p:txBody>
      </p:sp>
      <p:sp>
        <p:nvSpPr>
          <p:cNvPr id="7" name="Rectangle 6"/>
          <p:cNvSpPr/>
          <p:nvPr/>
        </p:nvSpPr>
        <p:spPr>
          <a:xfrm>
            <a:off x="252921" y="4104075"/>
            <a:ext cx="2745305" cy="40504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68110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8"/>
          <p:cNvGrpSpPr>
            <a:grpSpLocks/>
          </p:cNvGrpSpPr>
          <p:nvPr/>
        </p:nvGrpSpPr>
        <p:grpSpPr bwMode="auto">
          <a:xfrm>
            <a:off x="5557838" y="2228850"/>
            <a:ext cx="4928402" cy="2933700"/>
            <a:chOff x="393700" y="1962150"/>
            <a:chExt cx="3911600" cy="2933700"/>
          </a:xfrm>
        </p:grpSpPr>
        <p:sp>
          <p:nvSpPr>
            <p:cNvPr id="3" name="Rettangolo 9"/>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4" name="Rettangolo 10"/>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5" name="Text Box 22"/>
          <p:cNvSpPr txBox="1">
            <a:spLocks noChangeArrowheads="1"/>
          </p:cNvSpPr>
          <p:nvPr/>
        </p:nvSpPr>
        <p:spPr bwMode="auto">
          <a:xfrm>
            <a:off x="5632449" y="2293938"/>
            <a:ext cx="5258835" cy="3785652"/>
          </a:xfrm>
          <a:prstGeom prst="rect">
            <a:avLst/>
          </a:prstGeom>
          <a:noFill/>
          <a:ln w="9525">
            <a:noFill/>
            <a:miter lim="800000"/>
            <a:headEnd/>
            <a:tailEnd/>
          </a:ln>
        </p:spPr>
        <p:txBody>
          <a:bodyPr wrap="square">
            <a:spAutoFit/>
          </a:bodyPr>
          <a:lstStyle/>
          <a:p>
            <a:pPr marL="190500" indent="-187325" algn="l">
              <a:lnSpc>
                <a:spcPct val="100000"/>
              </a:lnSpc>
              <a:spcBef>
                <a:spcPct val="0"/>
              </a:spcBef>
            </a:pPr>
            <a:r>
              <a:rPr lang="it-IT" sz="1600" b="1" u="none" noProof="1" smtClean="0">
                <a:solidFill>
                  <a:schemeClr val="bg1"/>
                </a:solidFill>
                <a:latin typeface="Arial" charset="0"/>
              </a:rPr>
              <a:t>You have understood... </a:t>
            </a:r>
          </a:p>
          <a:p>
            <a:pPr marL="190500" indent="-187325" algn="l">
              <a:lnSpc>
                <a:spcPct val="100000"/>
              </a:lnSpc>
              <a:spcBef>
                <a:spcPct val="0"/>
              </a:spcBef>
            </a:pPr>
            <a:endParaRPr lang="it-IT" sz="1600" b="1" u="none" noProof="1">
              <a:latin typeface="Arial" charset="0"/>
            </a:endParaRPr>
          </a:p>
          <a:p>
            <a:pPr marL="190500" indent="-187325" algn="l">
              <a:lnSpc>
                <a:spcPct val="100000"/>
              </a:lnSpc>
              <a:spcBef>
                <a:spcPct val="0"/>
              </a:spcBef>
            </a:pPr>
            <a:r>
              <a:rPr lang="it-IT" sz="1600" u="none" noProof="1">
                <a:latin typeface="Arial" charset="0"/>
                <a:cs typeface="Times New Roman" pitchFamily="18" charset="0"/>
              </a:rPr>
              <a:t>Why using both IBS and EBS</a:t>
            </a:r>
          </a:p>
          <a:p>
            <a:pPr marL="190500" indent="-187325" algn="l">
              <a:lnSpc>
                <a:spcPct val="100000"/>
              </a:lnSpc>
              <a:spcBef>
                <a:spcPct val="0"/>
              </a:spcBef>
            </a:pPr>
            <a:r>
              <a:rPr lang="it-IT" sz="1600" u="none" noProof="1">
                <a:latin typeface="Arial" charset="0"/>
                <a:cs typeface="Times New Roman" pitchFamily="18" charset="0"/>
              </a:rPr>
              <a:t>What are the pros and cons of these systems</a:t>
            </a:r>
          </a:p>
          <a:p>
            <a:pPr marL="190500" indent="-187325" algn="l">
              <a:lnSpc>
                <a:spcPct val="100000"/>
              </a:lnSpc>
              <a:spcBef>
                <a:spcPct val="0"/>
              </a:spcBef>
            </a:pPr>
            <a:endParaRPr lang="it-IT" sz="1600" u="none" noProof="1">
              <a:latin typeface="Arial" charset="0"/>
              <a:cs typeface="Times New Roman" pitchFamily="18" charset="0"/>
            </a:endParaRPr>
          </a:p>
          <a:p>
            <a:pPr marL="190500" indent="-187325" algn="l">
              <a:lnSpc>
                <a:spcPct val="100000"/>
              </a:lnSpc>
              <a:spcBef>
                <a:spcPct val="0"/>
              </a:spcBef>
            </a:pPr>
            <a:r>
              <a:rPr lang="it-IT" sz="1600" u="none" noProof="1">
                <a:latin typeface="Arial" charset="0"/>
                <a:cs typeface="Times New Roman" pitchFamily="18" charset="0"/>
              </a:rPr>
              <a:t>Which sources to screen</a:t>
            </a:r>
          </a:p>
          <a:p>
            <a:pPr marL="190500" indent="-187325" algn="l">
              <a:lnSpc>
                <a:spcPct val="100000"/>
              </a:lnSpc>
              <a:spcBef>
                <a:spcPct val="0"/>
              </a:spcBef>
            </a:pPr>
            <a:r>
              <a:rPr lang="it-IT" sz="1600" u="none" noProof="1">
                <a:latin typeface="Arial" charset="0"/>
                <a:cs typeface="Times New Roman" pitchFamily="18" charset="0"/>
              </a:rPr>
              <a:t>What are web aggregators</a:t>
            </a:r>
          </a:p>
          <a:p>
            <a:pPr marL="190500" indent="-187325" algn="l">
              <a:lnSpc>
                <a:spcPct val="100000"/>
              </a:lnSpc>
              <a:spcBef>
                <a:spcPct val="0"/>
              </a:spcBef>
            </a:pPr>
            <a:r>
              <a:rPr lang="it-IT" sz="1600" u="none" noProof="1" smtClean="0">
                <a:latin typeface="Arial" charset="0"/>
              </a:rPr>
              <a:t>How to use social media in the screening process</a:t>
            </a:r>
            <a:endParaRPr lang="it-IT" sz="1600" u="none" noProof="1">
              <a:latin typeface="Arial" charset="0"/>
            </a:endParaRPr>
          </a:p>
          <a:p>
            <a:pPr marL="3175" algn="l">
              <a:lnSpc>
                <a:spcPct val="100000"/>
              </a:lnSpc>
              <a:spcBef>
                <a:spcPct val="0"/>
              </a:spcBef>
            </a:pPr>
            <a:endParaRPr lang="it-IT" sz="1600" u="none" noProof="1">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smtClean="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smtClean="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smtClean="0">
              <a:latin typeface="Arial" charset="0"/>
              <a:cs typeface="Times New Roman" pitchFamily="18" charset="0"/>
            </a:endParaRPr>
          </a:p>
        </p:txBody>
      </p:sp>
      <p:grpSp>
        <p:nvGrpSpPr>
          <p:cNvPr id="6" name="Gruppo 7"/>
          <p:cNvGrpSpPr>
            <a:grpSpLocks/>
          </p:cNvGrpSpPr>
          <p:nvPr/>
        </p:nvGrpSpPr>
        <p:grpSpPr bwMode="auto">
          <a:xfrm>
            <a:off x="465138" y="2228850"/>
            <a:ext cx="4621212" cy="2933700"/>
            <a:chOff x="393700" y="1962150"/>
            <a:chExt cx="3911600" cy="2933700"/>
          </a:xfrm>
        </p:grpSpPr>
        <p:sp>
          <p:nvSpPr>
            <p:cNvPr id="7" name="Rettangolo 6"/>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8" name="Rettangolo 5"/>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9" name="Text Box 23"/>
          <p:cNvSpPr txBox="1">
            <a:spLocks noChangeArrowheads="1"/>
          </p:cNvSpPr>
          <p:nvPr/>
        </p:nvSpPr>
        <p:spPr bwMode="auto">
          <a:xfrm>
            <a:off x="412751" y="2273300"/>
            <a:ext cx="4762899" cy="2554545"/>
          </a:xfrm>
          <a:prstGeom prst="rect">
            <a:avLst/>
          </a:prstGeom>
          <a:noFill/>
          <a:ln w="9525">
            <a:noFill/>
            <a:miter lim="800000"/>
            <a:headEnd/>
            <a:tailEnd/>
          </a:ln>
        </p:spPr>
        <p:txBody>
          <a:bodyPr wrap="square">
            <a:spAutoFit/>
          </a:bodyPr>
          <a:lstStyle/>
          <a:p>
            <a:pPr algn="l">
              <a:lnSpc>
                <a:spcPct val="100000"/>
              </a:lnSpc>
              <a:spcBef>
                <a:spcPct val="0"/>
              </a:spcBef>
            </a:pPr>
            <a:r>
              <a:rPr lang="it-IT" sz="1600" b="1" u="none" dirty="0" err="1">
                <a:solidFill>
                  <a:schemeClr val="bg1"/>
                </a:solidFill>
                <a:latin typeface="Arial" charset="0"/>
              </a:rPr>
              <a:t>Index</a:t>
            </a:r>
            <a:endParaRPr lang="it-IT" sz="1600" b="1" u="none" dirty="0">
              <a:solidFill>
                <a:schemeClr val="bg1"/>
              </a:solidFill>
              <a:latin typeface="Arial" charset="0"/>
            </a:endParaRPr>
          </a:p>
          <a:p>
            <a:pPr algn="l">
              <a:lnSpc>
                <a:spcPct val="100000"/>
              </a:lnSpc>
              <a:spcBef>
                <a:spcPct val="0"/>
              </a:spcBef>
            </a:pPr>
            <a:endParaRPr lang="it-IT" sz="1600" b="1" u="none" dirty="0">
              <a:latin typeface="Arial" charset="0"/>
            </a:endParaRPr>
          </a:p>
          <a:p>
            <a:pPr algn="l">
              <a:lnSpc>
                <a:spcPct val="100000"/>
              </a:lnSpc>
              <a:spcBef>
                <a:spcPct val="0"/>
              </a:spcBef>
            </a:pPr>
            <a:r>
              <a:rPr lang="it-IT" sz="1600" u="none" dirty="0">
                <a:latin typeface="Arial" charset="0"/>
                <a:cs typeface="Times New Roman" pitchFamily="18" charset="0"/>
              </a:rPr>
              <a:t>In this unit we </a:t>
            </a:r>
            <a:r>
              <a:rPr lang="it-IT" sz="1600" u="none" dirty="0" smtClean="0">
                <a:latin typeface="Arial" charset="0"/>
                <a:cs typeface="Times New Roman" pitchFamily="18" charset="0"/>
              </a:rPr>
              <a:t>have reviewed </a:t>
            </a:r>
            <a:r>
              <a:rPr lang="it-IT" sz="1600" u="none" dirty="0">
                <a:latin typeface="Arial" charset="0"/>
                <a:cs typeface="Times New Roman" pitchFamily="18" charset="0"/>
              </a:rPr>
              <a:t>the following topics:</a:t>
            </a:r>
          </a:p>
          <a:p>
            <a:pPr algn="l">
              <a:lnSpc>
                <a:spcPct val="100000"/>
              </a:lnSpc>
              <a:spcBef>
                <a:spcPct val="0"/>
              </a:spcBef>
            </a:pPr>
            <a:endParaRPr lang="it-IT" sz="1600" u="none" dirty="0">
              <a:latin typeface="Arial" charset="0"/>
              <a:cs typeface="Times New Roman" pitchFamily="18" charset="0"/>
            </a:endParaRPr>
          </a:p>
          <a:p>
            <a:pPr algn="l">
              <a:lnSpc>
                <a:spcPct val="100000"/>
              </a:lnSpc>
              <a:spcBef>
                <a:spcPct val="0"/>
              </a:spcBef>
              <a:buFontTx/>
              <a:buChar char="•"/>
            </a:pPr>
            <a:r>
              <a:rPr lang="it-IT" sz="1600" u="none" dirty="0" smtClean="0">
                <a:latin typeface="Arial" charset="0"/>
                <a:cs typeface="Times New Roman" pitchFamily="18" charset="0"/>
              </a:rPr>
              <a:t> Definition of screening</a:t>
            </a:r>
          </a:p>
          <a:p>
            <a:pPr algn="l">
              <a:lnSpc>
                <a:spcPct val="100000"/>
              </a:lnSpc>
              <a:spcBef>
                <a:spcPct val="0"/>
              </a:spcBef>
              <a:buFontTx/>
              <a:buChar char="•"/>
            </a:pPr>
            <a:r>
              <a:rPr lang="it-IT" sz="1600" u="none" dirty="0" smtClean="0">
                <a:latin typeface="Arial" charset="0"/>
                <a:cs typeface="Times New Roman" pitchFamily="18" charset="0"/>
              </a:rPr>
              <a:t> Indicator-based surveillance (IBS)</a:t>
            </a:r>
          </a:p>
          <a:p>
            <a:pPr algn="l">
              <a:lnSpc>
                <a:spcPct val="100000"/>
              </a:lnSpc>
              <a:spcBef>
                <a:spcPct val="0"/>
              </a:spcBef>
              <a:buFontTx/>
              <a:buChar char="•"/>
            </a:pPr>
            <a:r>
              <a:rPr lang="it-IT" sz="1600" u="none" dirty="0" smtClean="0">
                <a:latin typeface="Arial" charset="0"/>
                <a:cs typeface="Times New Roman" pitchFamily="18" charset="0"/>
              </a:rPr>
              <a:t> Event-based surveillance (EBS)</a:t>
            </a:r>
          </a:p>
          <a:p>
            <a:pPr algn="l">
              <a:lnSpc>
                <a:spcPct val="100000"/>
              </a:lnSpc>
              <a:spcBef>
                <a:spcPct val="0"/>
              </a:spcBef>
              <a:buFontTx/>
              <a:buChar char="•"/>
            </a:pPr>
            <a:r>
              <a:rPr lang="it-IT" sz="1600" u="none" dirty="0">
                <a:latin typeface="Arial" charset="0"/>
                <a:cs typeface="Times New Roman" pitchFamily="18" charset="0"/>
              </a:rPr>
              <a:t> </a:t>
            </a:r>
            <a:r>
              <a:rPr lang="it-IT" sz="1600" u="none" dirty="0" smtClean="0">
                <a:latin typeface="Arial" charset="0"/>
                <a:cs typeface="Times New Roman" pitchFamily="18" charset="0"/>
              </a:rPr>
              <a:t>Epidemic Intelligence sources</a:t>
            </a:r>
          </a:p>
          <a:p>
            <a:pPr algn="l">
              <a:lnSpc>
                <a:spcPct val="100000"/>
              </a:lnSpc>
              <a:spcBef>
                <a:spcPct val="0"/>
              </a:spcBef>
              <a:buFontTx/>
              <a:buChar char="•"/>
            </a:pPr>
            <a:endParaRPr lang="it-IT" sz="1600" u="none" dirty="0">
              <a:latin typeface="Arial" charset="0"/>
              <a:cs typeface="Times New Roman" pitchFamily="18" charset="0"/>
            </a:endParaRPr>
          </a:p>
          <a:p>
            <a:pPr algn="l">
              <a:lnSpc>
                <a:spcPct val="100000"/>
              </a:lnSpc>
              <a:spcBef>
                <a:spcPct val="0"/>
              </a:spcBef>
              <a:buFontTx/>
              <a:buChar char="•"/>
            </a:pPr>
            <a:endParaRPr lang="en-GB" sz="1600" u="none" dirty="0" smtClean="0">
              <a:latin typeface="Arial" charset="0"/>
              <a:cs typeface="Times New Roman" pitchFamily="18" charset="0"/>
            </a:endParaRPr>
          </a:p>
        </p:txBody>
      </p:sp>
    </p:spTree>
    <p:extLst>
      <p:ext uri="{BB962C8B-B14F-4D97-AF65-F5344CB8AC3E}">
        <p14:creationId xmlns:p14="http://schemas.microsoft.com/office/powerpoint/2010/main" val="6411345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asellaDiTesto 5"/>
          <p:cNvSpPr txBox="1">
            <a:spLocks noChangeArrowheads="1"/>
          </p:cNvSpPr>
          <p:nvPr/>
        </p:nvSpPr>
        <p:spPr bwMode="auto">
          <a:xfrm>
            <a:off x="2333625" y="3251200"/>
            <a:ext cx="6245225" cy="708025"/>
          </a:xfrm>
          <a:prstGeom prst="rect">
            <a:avLst/>
          </a:prstGeom>
          <a:noFill/>
          <a:ln w="9525">
            <a:noFill/>
            <a:miter lim="800000"/>
            <a:headEnd/>
            <a:tailEnd/>
          </a:ln>
        </p:spPr>
        <p:txBody>
          <a:bodyPr>
            <a:spAutoFit/>
          </a:bodyPr>
          <a:lstStyle/>
          <a:p>
            <a:r>
              <a:rPr lang="it-IT" sz="2000" u="none">
                <a:latin typeface="Tahoma" pitchFamily="34" charset="0"/>
                <a:cs typeface="Tahoma" pitchFamily="34" charset="0"/>
              </a:rPr>
              <a:t>Well done!</a:t>
            </a:r>
          </a:p>
          <a:p>
            <a:r>
              <a:rPr lang="it-IT" sz="2000" u="none">
                <a:latin typeface="Tahoma" pitchFamily="34" charset="0"/>
                <a:cs typeface="Tahoma" pitchFamily="34" charset="0"/>
              </a:rPr>
              <a:t>You have completed the unit.</a:t>
            </a:r>
          </a:p>
        </p:txBody>
      </p:sp>
      <p:sp>
        <p:nvSpPr>
          <p:cNvPr id="4" name="Rettangolo 3"/>
          <p:cNvSpPr/>
          <p:nvPr/>
        </p:nvSpPr>
        <p:spPr bwMode="auto">
          <a:xfrm>
            <a:off x="938213" y="2940050"/>
            <a:ext cx="8924925" cy="137795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sp>
        <p:nvSpPr>
          <p:cNvPr id="6" name="Rectangle 3"/>
          <p:cNvSpPr txBox="1">
            <a:spLocks noChangeArrowheads="1"/>
          </p:cNvSpPr>
          <p:nvPr/>
        </p:nvSpPr>
        <p:spPr bwMode="auto">
          <a:xfrm>
            <a:off x="360363" y="2673350"/>
            <a:ext cx="1452562" cy="6223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marL="182563" indent="-225425" algn="l" defTabSz="820738" eaLnBrk="0" hangingPunct="0">
              <a:buClr>
                <a:srgbClr val="7FBF1A"/>
              </a:buClr>
              <a:buSzPct val="80000"/>
              <a:tabLst>
                <a:tab pos="341313" algn="l"/>
                <a:tab pos="1150938" algn="l"/>
              </a:tabLst>
              <a:defRPr/>
            </a:pPr>
            <a:r>
              <a:rPr lang="it-IT" sz="1600" b="1" u="none" dirty="0" err="1">
                <a:latin typeface="Arial" charset="0"/>
                <a:cs typeface="Arial" charset="0"/>
              </a:rPr>
              <a:t>Icon</a:t>
            </a:r>
            <a:endParaRPr lang="it-IT" sz="1600" b="1" u="none" dirty="0">
              <a:latin typeface="Arial" charset="0"/>
              <a:cs typeface="Arial" charset="0"/>
            </a:endParaRPr>
          </a:p>
          <a:p>
            <a:pPr marL="182563" indent="-225425" algn="l" defTabSz="820738" eaLnBrk="0" hangingPunct="0">
              <a:buClr>
                <a:srgbClr val="7FBF1A"/>
              </a:buClr>
              <a:buSzPct val="80000"/>
              <a:tabLst>
                <a:tab pos="341313" algn="l"/>
                <a:tab pos="1150938" algn="l"/>
              </a:tabLst>
              <a:defRPr/>
            </a:pPr>
            <a:r>
              <a:rPr lang="it-IT" sz="1600" u="none" dirty="0" err="1">
                <a:latin typeface="Arial" charset="0"/>
                <a:cs typeface="Arial" charset="0"/>
              </a:rPr>
              <a:t>blackboard</a:t>
            </a:r>
            <a:endParaRPr lang="it-IT" sz="1600" u="none" dirty="0">
              <a:latin typeface="Arial" charset="0"/>
              <a:cs typeface="Arial" charset="0"/>
            </a:endParaRPr>
          </a:p>
          <a:p>
            <a:pPr marL="182563" indent="-225425" algn="l" defTabSz="820738" eaLnBrk="0" hangingPunct="0">
              <a:buClr>
                <a:srgbClr val="7FBF1A"/>
              </a:buClr>
              <a:buSzPct val="80000"/>
              <a:tabLst>
                <a:tab pos="341313" algn="l"/>
                <a:tab pos="1150938" algn="l"/>
              </a:tabLst>
              <a:defRPr/>
            </a:pPr>
            <a:endParaRPr lang="it-IT" sz="1600" b="1" u="none" dirty="0">
              <a:latin typeface="Arial" charset="0"/>
              <a:cs typeface="Arial" charset="0"/>
            </a:endParaRPr>
          </a:p>
        </p:txBody>
      </p:sp>
      <p:sp>
        <p:nvSpPr>
          <p:cNvPr id="24581" name="Text Box 4"/>
          <p:cNvSpPr txBox="1">
            <a:spLocks noChangeArrowheads="1"/>
          </p:cNvSpPr>
          <p:nvPr/>
        </p:nvSpPr>
        <p:spPr bwMode="auto">
          <a:xfrm>
            <a:off x="1252538" y="865188"/>
            <a:ext cx="7315200" cy="341312"/>
          </a:xfrm>
          <a:prstGeom prst="rect">
            <a:avLst/>
          </a:prstGeom>
          <a:noFill/>
          <a:ln w="9525" algn="ctr">
            <a:noFill/>
            <a:miter lim="800000"/>
            <a:headEnd/>
            <a:tailEnd/>
          </a:ln>
        </p:spPr>
        <p:txBody>
          <a:bodyPr>
            <a:spAutoFit/>
          </a:bodyPr>
          <a:lstStyle/>
          <a:p>
            <a:pPr algn="l">
              <a:spcBef>
                <a:spcPct val="50000"/>
              </a:spcBef>
            </a:pPr>
            <a:r>
              <a:rPr lang="it-IT" sz="1800" b="1" u="none">
                <a:solidFill>
                  <a:srgbClr val="69AE23"/>
                </a:solidFill>
                <a:latin typeface="Arial" charset="0"/>
              </a:rPr>
              <a:t>Conclusion</a:t>
            </a:r>
            <a:endParaRPr lang="it-IT" sz="1800" b="1" u="none" noProof="1">
              <a:solidFill>
                <a:srgbClr val="69AE23"/>
              </a:solidFill>
              <a:latin typeface="Arial" charset="0"/>
            </a:endParaRPr>
          </a:p>
        </p:txBody>
      </p:sp>
    </p:spTree>
    <p:extLst>
      <p:ext uri="{BB962C8B-B14F-4D97-AF65-F5344CB8AC3E}">
        <p14:creationId xmlns:p14="http://schemas.microsoft.com/office/powerpoint/2010/main" val="227628757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1084314" y="202385"/>
            <a:ext cx="5231496" cy="480131"/>
          </a:xfrm>
          <a:prstGeom prst="rect">
            <a:avLst/>
          </a:prstGeom>
          <a:noFill/>
          <a:ln w="9525">
            <a:noFill/>
            <a:miter lim="800000"/>
            <a:headEnd/>
            <a:tailEnd/>
          </a:ln>
        </p:spPr>
        <p:txBody>
          <a:bodyPr wrap="none">
            <a:spAutoFit/>
          </a:bodyPr>
          <a:lstStyle/>
          <a:p>
            <a:r>
              <a:rPr lang="en-GB" sz="2800" dirty="0">
                <a:solidFill>
                  <a:srgbClr val="002060"/>
                </a:solidFill>
                <a:latin typeface="Calibri" pitchFamily="34" charset="0"/>
                <a:cs typeface="Calibri" pitchFamily="34" charset="0"/>
              </a:rPr>
              <a:t>Why an event-based surveillance ?</a:t>
            </a:r>
          </a:p>
        </p:txBody>
      </p:sp>
      <p:pic>
        <p:nvPicPr>
          <p:cNvPr id="18435" name="Picture 4"/>
          <p:cNvPicPr>
            <a:picLocks noChangeAspect="1" noChangeArrowheads="1"/>
          </p:cNvPicPr>
          <p:nvPr/>
        </p:nvPicPr>
        <p:blipFill rotWithShape="1">
          <a:blip r:embed="rId3" cstate="print"/>
          <a:srcRect l="-496" t="15583" r="53292" b="47713"/>
          <a:stretch/>
        </p:blipFill>
        <p:spPr bwMode="auto">
          <a:xfrm>
            <a:off x="424844" y="3037969"/>
            <a:ext cx="4277344" cy="169617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4"/>
          <p:cNvPicPr>
            <a:picLocks noChangeAspect="1" noChangeArrowheads="1"/>
          </p:cNvPicPr>
          <p:nvPr/>
        </p:nvPicPr>
        <p:blipFill rotWithShape="1">
          <a:blip r:embed="rId3" cstate="print"/>
          <a:srcRect l="51419" t="2524" b="69959"/>
          <a:stretch/>
        </p:blipFill>
        <p:spPr bwMode="auto">
          <a:xfrm>
            <a:off x="5580695" y="1178750"/>
            <a:ext cx="4402117" cy="127162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 name="Picture 4"/>
          <p:cNvPicPr>
            <a:picLocks noChangeAspect="1"/>
          </p:cNvPicPr>
          <p:nvPr/>
        </p:nvPicPr>
        <p:blipFill rotWithShape="1">
          <a:blip r:embed="rId4"/>
          <a:srcRect t="46609" r="50403" b="37875"/>
          <a:stretch/>
        </p:blipFill>
        <p:spPr>
          <a:xfrm>
            <a:off x="434107" y="2033845"/>
            <a:ext cx="3880134" cy="779099"/>
          </a:xfrm>
          <a:prstGeom prst="rect">
            <a:avLst/>
          </a:prstGeom>
        </p:spPr>
      </p:pic>
      <p:pic>
        <p:nvPicPr>
          <p:cNvPr id="7" name="Picture 6"/>
          <p:cNvPicPr>
            <a:picLocks noChangeAspect="1"/>
          </p:cNvPicPr>
          <p:nvPr/>
        </p:nvPicPr>
        <p:blipFill rotWithShape="1">
          <a:blip r:embed="rId4"/>
          <a:srcRect l="50958" t="46609" b="39799"/>
          <a:stretch/>
        </p:blipFill>
        <p:spPr>
          <a:xfrm>
            <a:off x="5580695" y="2450375"/>
            <a:ext cx="4865029" cy="865401"/>
          </a:xfrm>
          <a:prstGeom prst="rect">
            <a:avLst/>
          </a:prstGeom>
        </p:spPr>
      </p:pic>
      <p:pic>
        <p:nvPicPr>
          <p:cNvPr id="8" name="Picture 4"/>
          <p:cNvPicPr>
            <a:picLocks noChangeAspect="1" noChangeArrowheads="1"/>
          </p:cNvPicPr>
          <p:nvPr/>
        </p:nvPicPr>
        <p:blipFill rotWithShape="1">
          <a:blip r:embed="rId3" cstate="print"/>
          <a:srcRect l="-496" t="892" r="53292" b="85474"/>
          <a:stretch/>
        </p:blipFill>
        <p:spPr bwMode="auto">
          <a:xfrm>
            <a:off x="495130" y="1178750"/>
            <a:ext cx="4277344" cy="63007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 name="Picture 4"/>
          <p:cNvPicPr>
            <a:picLocks noChangeAspect="1" noChangeArrowheads="1"/>
          </p:cNvPicPr>
          <p:nvPr/>
        </p:nvPicPr>
        <p:blipFill rotWithShape="1">
          <a:blip r:embed="rId3" cstate="print"/>
          <a:srcRect l="51419" t="29793" b="50730"/>
          <a:stretch/>
        </p:blipFill>
        <p:spPr bwMode="auto">
          <a:xfrm>
            <a:off x="5580695" y="5004175"/>
            <a:ext cx="4402117" cy="9001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 name="Picture 4"/>
          <p:cNvPicPr>
            <a:picLocks noChangeAspect="1" noChangeArrowheads="1"/>
          </p:cNvPicPr>
          <p:nvPr/>
        </p:nvPicPr>
        <p:blipFill rotWithShape="1">
          <a:blip r:embed="rId3" cstate="print"/>
          <a:srcRect l="51419" t="63879" b="-1"/>
          <a:stretch/>
        </p:blipFill>
        <p:spPr bwMode="auto">
          <a:xfrm>
            <a:off x="5585329" y="3246938"/>
            <a:ext cx="4402117" cy="1669268"/>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903027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en-GB" sz="3600" u="none" dirty="0" smtClean="0"/>
              <a:t>Check your understanding</a:t>
            </a:r>
            <a:endParaRPr lang="en-GB" sz="3600" u="none" dirty="0"/>
          </a:p>
        </p:txBody>
      </p:sp>
      <p:sp>
        <p:nvSpPr>
          <p:cNvPr id="5" name="TextBox 4"/>
          <p:cNvSpPr txBox="1"/>
          <p:nvPr/>
        </p:nvSpPr>
        <p:spPr>
          <a:xfrm>
            <a:off x="270105" y="1358770"/>
            <a:ext cx="10171130" cy="3964162"/>
          </a:xfrm>
          <a:prstGeom prst="rect">
            <a:avLst/>
          </a:prstGeom>
          <a:noFill/>
        </p:spPr>
        <p:txBody>
          <a:bodyPr wrap="square" rtlCol="0">
            <a:spAutoFit/>
          </a:bodyPr>
          <a:lstStyle/>
          <a:p>
            <a:r>
              <a:rPr lang="en-GB" sz="1800" u="none" dirty="0" smtClean="0"/>
              <a:t>What </a:t>
            </a:r>
            <a:r>
              <a:rPr lang="en-GB" sz="1800" u="none" dirty="0"/>
              <a:t>are the main characteristics of the information coming from Event </a:t>
            </a:r>
            <a:r>
              <a:rPr lang="en-GB" sz="1800" u="none" dirty="0" smtClean="0"/>
              <a:t>Based Surveillance?</a:t>
            </a:r>
            <a:endParaRPr lang="en-GB" sz="2800" u="none" dirty="0" smtClean="0"/>
          </a:p>
          <a:p>
            <a:endParaRPr lang="en-GB" sz="1800" u="none" dirty="0"/>
          </a:p>
          <a:p>
            <a:pPr algn="l"/>
            <a:endParaRPr lang="en-GB" sz="1800" u="none" dirty="0" smtClean="0"/>
          </a:p>
          <a:p>
            <a:pPr algn="l"/>
            <a:endParaRPr lang="en-GB" sz="1800" u="none" dirty="0"/>
          </a:p>
          <a:p>
            <a:pPr algn="l"/>
            <a:endParaRPr lang="en-GB" sz="1800" u="none" dirty="0" smtClean="0"/>
          </a:p>
          <a:p>
            <a:pPr algn="l"/>
            <a:r>
              <a:rPr lang="en-GB" sz="1800" u="none" dirty="0" smtClean="0"/>
              <a:t>Information is unlimited, timely but can require validation</a:t>
            </a:r>
          </a:p>
          <a:p>
            <a:pPr algn="l"/>
            <a:endParaRPr lang="en-GB" sz="1800" u="none" dirty="0" smtClean="0"/>
          </a:p>
          <a:p>
            <a:pPr algn="l"/>
            <a:r>
              <a:rPr lang="en-GB" sz="1800" u="none" dirty="0" smtClean="0"/>
              <a:t>Information is screened, reliable but slow</a:t>
            </a:r>
          </a:p>
          <a:p>
            <a:pPr algn="l"/>
            <a:endParaRPr lang="en-GB" sz="1800" u="none" dirty="0" smtClean="0"/>
          </a:p>
          <a:p>
            <a:pPr algn="l"/>
            <a:r>
              <a:rPr lang="en-GB" sz="1800" u="none" dirty="0" smtClean="0"/>
              <a:t>Information is filtered, systematic and pre-defined</a:t>
            </a:r>
          </a:p>
          <a:p>
            <a:pPr algn="l"/>
            <a:endParaRPr lang="en-GB" sz="1800" u="none" dirty="0" smtClean="0"/>
          </a:p>
          <a:p>
            <a:pPr algn="l"/>
            <a:r>
              <a:rPr lang="en-GB" sz="1800" u="none" dirty="0" smtClean="0"/>
              <a:t>Information is screened, filtered and official</a:t>
            </a:r>
          </a:p>
          <a:p>
            <a:endParaRPr lang="en-GB" sz="1600" u="none" dirty="0"/>
          </a:p>
        </p:txBody>
      </p:sp>
      <p:sp>
        <p:nvSpPr>
          <p:cNvPr id="7" name="Rectangle 6"/>
          <p:cNvSpPr/>
          <p:nvPr/>
        </p:nvSpPr>
        <p:spPr>
          <a:xfrm>
            <a:off x="270105" y="2843935"/>
            <a:ext cx="9451050" cy="40504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6220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en-GB" sz="3600" u="none" dirty="0" smtClean="0"/>
              <a:t>Check your understanding</a:t>
            </a:r>
            <a:endParaRPr lang="en-GB" sz="3600" u="none" dirty="0"/>
          </a:p>
        </p:txBody>
      </p:sp>
      <p:sp>
        <p:nvSpPr>
          <p:cNvPr id="5" name="TextBox 4"/>
          <p:cNvSpPr txBox="1"/>
          <p:nvPr/>
        </p:nvSpPr>
        <p:spPr>
          <a:xfrm>
            <a:off x="270105" y="1313765"/>
            <a:ext cx="10171130" cy="4222694"/>
          </a:xfrm>
          <a:prstGeom prst="rect">
            <a:avLst/>
          </a:prstGeom>
          <a:noFill/>
        </p:spPr>
        <p:txBody>
          <a:bodyPr wrap="square" rtlCol="0">
            <a:spAutoFit/>
          </a:bodyPr>
          <a:lstStyle/>
          <a:p>
            <a:r>
              <a:rPr lang="en-GB" sz="2800" u="none" dirty="0"/>
              <a:t>What </a:t>
            </a:r>
            <a:r>
              <a:rPr lang="en-GB" sz="2800" u="none" dirty="0" smtClean="0"/>
              <a:t>is </a:t>
            </a:r>
            <a:r>
              <a:rPr lang="en-GB" sz="2800" u="none" dirty="0"/>
              <a:t>the main </a:t>
            </a:r>
            <a:r>
              <a:rPr lang="en-GB" sz="2800" u="none" dirty="0" smtClean="0"/>
              <a:t>limitation </a:t>
            </a:r>
            <a:r>
              <a:rPr lang="en-GB" sz="2800" u="none" dirty="0"/>
              <a:t>of Indicator </a:t>
            </a:r>
            <a:r>
              <a:rPr lang="en-GB" sz="2800" u="none" dirty="0" smtClean="0"/>
              <a:t>Based Surveillance?</a:t>
            </a:r>
            <a:endParaRPr lang="en-GB" sz="4000" u="none" dirty="0" smtClean="0"/>
          </a:p>
          <a:p>
            <a:pPr algn="l"/>
            <a:endParaRPr lang="en-GB" sz="1800" u="none" dirty="0" smtClean="0"/>
          </a:p>
          <a:p>
            <a:pPr algn="l"/>
            <a:endParaRPr lang="en-GB" sz="1800" u="none" dirty="0"/>
          </a:p>
          <a:p>
            <a:pPr algn="l">
              <a:lnSpc>
                <a:spcPct val="200000"/>
              </a:lnSpc>
            </a:pPr>
            <a:r>
              <a:rPr lang="en-GB" sz="2000" u="none" dirty="0" smtClean="0"/>
              <a:t>It </a:t>
            </a:r>
            <a:r>
              <a:rPr lang="en-GB" sz="2000" u="none" dirty="0"/>
              <a:t>is not confirmed information</a:t>
            </a:r>
          </a:p>
          <a:p>
            <a:pPr algn="l">
              <a:lnSpc>
                <a:spcPct val="200000"/>
              </a:lnSpc>
            </a:pPr>
            <a:r>
              <a:rPr lang="en-GB" sz="2000" u="none" dirty="0"/>
              <a:t>It is usually slow</a:t>
            </a:r>
          </a:p>
          <a:p>
            <a:pPr algn="l">
              <a:lnSpc>
                <a:spcPct val="200000"/>
              </a:lnSpc>
            </a:pPr>
            <a:r>
              <a:rPr lang="en-GB" sz="2000" u="none" dirty="0"/>
              <a:t>It is not a reliable source</a:t>
            </a:r>
          </a:p>
          <a:p>
            <a:pPr algn="l">
              <a:lnSpc>
                <a:spcPct val="200000"/>
              </a:lnSpc>
            </a:pPr>
            <a:r>
              <a:rPr lang="en-GB" sz="2000" u="none" dirty="0"/>
              <a:t>There are no limitations</a:t>
            </a:r>
          </a:p>
          <a:p>
            <a:r>
              <a:rPr lang="en-GB" u="none" dirty="0"/>
              <a:t/>
            </a:r>
            <a:br>
              <a:rPr lang="en-GB" u="none" dirty="0"/>
            </a:br>
            <a:endParaRPr lang="en-GB" sz="1600" u="none" dirty="0"/>
          </a:p>
        </p:txBody>
      </p:sp>
      <p:sp>
        <p:nvSpPr>
          <p:cNvPr id="6" name="Rectangle 5"/>
          <p:cNvSpPr/>
          <p:nvPr/>
        </p:nvSpPr>
        <p:spPr>
          <a:xfrm>
            <a:off x="180095" y="3110077"/>
            <a:ext cx="5355595" cy="63007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9429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8</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95025716"/>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endParaRPr lang="en-GB"/>
          </a:p>
        </p:txBody>
      </p:sp>
      <p:sp>
        <p:nvSpPr>
          <p:cNvPr id="2" name="Rounded Rectangular Callout 1"/>
          <p:cNvSpPr/>
          <p:nvPr/>
        </p:nvSpPr>
        <p:spPr>
          <a:xfrm>
            <a:off x="8010082" y="323655"/>
            <a:ext cx="3736298" cy="1125125"/>
          </a:xfrm>
          <a:prstGeom prst="wedgeRoundRectCallout">
            <a:avLst>
              <a:gd name="adj1" fmla="val -61977"/>
              <a:gd name="adj2" fmla="val 4058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u="none" dirty="0" smtClean="0"/>
              <a:t>To check ECDC list of sources, click here</a:t>
            </a:r>
          </a:p>
          <a:p>
            <a:r>
              <a:rPr lang="en-GB" dirty="0"/>
              <a:t>https://www.ecdc.europa.eu/en/threats-and-outbreaks/epidemic-intelligence</a:t>
            </a:r>
          </a:p>
        </p:txBody>
      </p:sp>
    </p:spTree>
    <p:extLst>
      <p:ext uri="{BB962C8B-B14F-4D97-AF65-F5344CB8AC3E}">
        <p14:creationId xmlns:p14="http://schemas.microsoft.com/office/powerpoint/2010/main" val="1823752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9</a:t>
            </a:fld>
            <a:endParaRPr kumimoji="0" lang="en-GB" sz="1063"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2520355" y="1808820"/>
            <a:ext cx="8055970"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5005" y="1718810"/>
            <a:ext cx="2655370" cy="3465385"/>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8289061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6.0&quot;&gt;&lt;object type=&quot;1&quot; unique_id=&quot;10001&quot;&gt;&lt;object type=&quot;8&quot; unique_id=&quot;10170&quot;&gt;&lt;/object&gt;&lt;object type=&quot;2&quot; unique_id=&quot;10171&quot;&gt;&lt;object type=&quot;3&quot; unique_id=&quot;10172&quot;&gt;&lt;property id=&quot;20148&quot; value=&quot;5&quot;/&gt;&lt;property id=&quot;20300&quot; value=&quot;Slide 1&quot;/&gt;&lt;property id=&quot;20307&quot; value=&quot;296&quot;/&gt;&lt;/object&gt;&lt;object type=&quot;3&quot; unique_id=&quot;10173&quot;&gt;&lt;property id=&quot;20148&quot; value=&quot;5&quot;/&gt;&lt;property id=&quot;20300&quot; value=&quot;Slide 2&quot;/&gt;&lt;property id=&quot;20307&quot; value=&quot;267&quot;/&gt;&lt;/object&gt;&lt;object type=&quot;3&quot; unique_id=&quot;10180&quot;&gt;&lt;property id=&quot;20148&quot; value=&quot;5&quot;/&gt;&lt;property id=&quot;20300&quot; value=&quot;Slide 12&quot;/&gt;&lt;property id=&quot;20307&quot; value=&quot;281&quot;/&gt;&lt;/object&gt;&lt;object type=&quot;3&quot; unique_id=&quot;10181&quot;&gt;&lt;property id=&quot;20148&quot; value=&quot;5&quot;/&gt;&lt;property id=&quot;20300&quot; value=&quot;Slide 13&quot;/&gt;&lt;property id=&quot;20307&quot; value=&quot;297&quot;/&gt;&lt;/object&gt;&lt;object type=&quot;3&quot; unique_id=&quot;10324&quot;&gt;&lt;property id=&quot;20148&quot; value=&quot;5&quot;/&gt;&lt;property id=&quot;20300&quot; value=&quot;Slide 3&quot;/&gt;&lt;property id=&quot;20307&quot; value=&quot;307&quot;/&gt;&lt;/object&gt;&lt;object type=&quot;3&quot; unique_id=&quot;10325&quot;&gt;&lt;property id=&quot;20148&quot; value=&quot;5&quot;/&gt;&lt;property id=&quot;20300&quot; value=&quot;Slide 4&quot;/&gt;&lt;property id=&quot;20307&quot; value=&quot;309&quot;/&gt;&lt;/object&gt;&lt;object type=&quot;3&quot; unique_id=&quot;10326&quot;&gt;&lt;property id=&quot;20148&quot; value=&quot;5&quot;/&gt;&lt;property id=&quot;20300&quot; value=&quot;Slide 5&quot;/&gt;&lt;property id=&quot;20307&quot; value=&quot;332&quot;/&gt;&lt;/object&gt;&lt;object type=&quot;3&quot; unique_id=&quot;10327&quot;&gt;&lt;property id=&quot;20148&quot; value=&quot;5&quot;/&gt;&lt;property id=&quot;20300&quot; value=&quot;Slide 6&quot;/&gt;&lt;property id=&quot;20307&quot; value=&quot;310&quot;/&gt;&lt;/object&gt;&lt;object type=&quot;3&quot; unique_id=&quot;10328&quot;&gt;&lt;property id=&quot;20148&quot; value=&quot;5&quot;/&gt;&lt;property id=&quot;20300&quot; value=&quot;Slide 7&quot;/&gt;&lt;property id=&quot;20307&quot; value=&quot;313&quot;/&gt;&lt;/object&gt;&lt;object type=&quot;3&quot; unique_id=&quot;10330&quot;&gt;&lt;property id=&quot;20148&quot; value=&quot;5&quot;/&gt;&lt;property id=&quot;20300&quot; value=&quot;Slide 8&quot;/&gt;&lt;property id=&quot;20307&quot; value=&quot;329&quot;/&gt;&lt;/object&gt;&lt;object type=&quot;3&quot; unique_id=&quot;10331&quot;&gt;&lt;property id=&quot;20148&quot; value=&quot;5&quot;/&gt;&lt;property id=&quot;20300&quot; value=&quot;Slide 9&quot;/&gt;&lt;property id=&quot;20307&quot; value=&quot;330&quot;/&gt;&lt;/object&gt;&lt;object type=&quot;3&quot; unique_id=&quot;10332&quot;&gt;&lt;property id=&quot;20148&quot; value=&quot;5&quot;/&gt;&lt;property id=&quot;20300&quot; value=&quot;Slide 10&quot;/&gt;&lt;property id=&quot;20307&quot; value=&quot;334&quot;/&gt;&lt;/object&gt;&lt;object type=&quot;3&quot; unique_id=&quot;10334&quot;&gt;&lt;property id=&quot;20148&quot; value=&quot;5&quot;/&gt;&lt;property id=&quot;20300&quot; value=&quot;Slide 11&quot;/&gt;&lt;property id=&quot;20307&quot; value=&quot;324&quot;/&gt;&lt;/object&gt;&lt;/object&gt;&lt;/object&gt;&lt;/database&gt;"/>
</p:tagLst>
</file>

<file path=ppt/theme/theme1.xml><?xml version="1.0" encoding="utf-8"?>
<a:theme xmlns:a="http://schemas.openxmlformats.org/drawingml/2006/main" name="Layers">
  <a:themeElements>
    <a:clrScheme name="">
      <a:dk1>
        <a:srgbClr val="000000"/>
      </a:dk1>
      <a:lt1>
        <a:srgbClr val="FFFFFF"/>
      </a:lt1>
      <a:dk2>
        <a:srgbClr val="330033"/>
      </a:dk2>
      <a:lt2>
        <a:srgbClr val="000000"/>
      </a:lt2>
      <a:accent1>
        <a:srgbClr val="6C8E3E"/>
      </a:accent1>
      <a:accent2>
        <a:srgbClr val="C88350"/>
      </a:accent2>
      <a:accent3>
        <a:srgbClr val="FFFFFF"/>
      </a:accent3>
      <a:accent4>
        <a:srgbClr val="000000"/>
      </a:accent4>
      <a:accent5>
        <a:srgbClr val="BAC6AF"/>
      </a:accent5>
      <a:accent6>
        <a:srgbClr val="B57648"/>
      </a:accent6>
      <a:hlink>
        <a:srgbClr val="6494AC"/>
      </a:hlink>
      <a:folHlink>
        <a:srgbClr val="8CB0C2"/>
      </a:folHlink>
    </a:clrScheme>
    <a:fontScheme name="EPIS">
      <a:majorFont>
        <a:latin typeface="MetaPro-Black"/>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99FF">
            <a:alpha val="25000"/>
          </a:srgbClr>
        </a:solidFill>
        <a:ln w="28575" cap="flat" cmpd="sng" algn="ctr">
          <a:solidFill>
            <a:srgbClr val="FF99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20000"/>
          </a:spcBef>
          <a:spcAft>
            <a:spcPct val="0"/>
          </a:spcAft>
          <a:buClrTx/>
          <a:buSzTx/>
          <a:buFontTx/>
          <a:buNone/>
          <a:tabLst/>
          <a:defRPr kumimoji="0" lang="it-IT" sz="1200" b="0" i="0" u="sng" strike="noStrike" cap="none" normalizeH="0" baseline="0" smtClean="0">
            <a:ln>
              <a:noFill/>
            </a:ln>
            <a:solidFill>
              <a:schemeClr val="tx1"/>
            </a:solidFill>
            <a:effectLst/>
            <a:latin typeface="Microsoft Sans Serif" pitchFamily="34" charset="0"/>
          </a:defRPr>
        </a:defPPr>
      </a:lstStyle>
    </a:spDef>
    <a:lnDef>
      <a:spPr bwMode="auto">
        <a:xfrm>
          <a:off x="0" y="0"/>
          <a:ext cx="1" cy="1"/>
        </a:xfrm>
        <a:custGeom>
          <a:avLst/>
          <a:gdLst/>
          <a:ahLst/>
          <a:cxnLst/>
          <a:rect l="0" t="0" r="0" b="0"/>
          <a:pathLst/>
        </a:custGeom>
        <a:solidFill>
          <a:srgbClr val="FF99FF">
            <a:alpha val="25000"/>
          </a:srgbClr>
        </a:solidFill>
        <a:ln w="28575" cap="flat" cmpd="sng" algn="ctr">
          <a:solidFill>
            <a:srgbClr val="FF99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20000"/>
          </a:spcBef>
          <a:spcAft>
            <a:spcPct val="0"/>
          </a:spcAft>
          <a:buClrTx/>
          <a:buSzTx/>
          <a:buFontTx/>
          <a:buNone/>
          <a:tabLst/>
          <a:defRPr kumimoji="0" lang="it-IT" sz="1200" b="0" i="0" u="sng" strike="noStrike" cap="none" normalizeH="0" baseline="0" smtClean="0">
            <a:ln>
              <a:noFill/>
            </a:ln>
            <a:solidFill>
              <a:schemeClr val="tx1"/>
            </a:solidFill>
            <a:effectLst/>
            <a:latin typeface="Microsoft Sans Serif" pitchFamily="34"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
      <a:clrScheme name="Layers 11">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12">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0000FF"/>
        </a:hlink>
        <a:folHlink>
          <a:srgbClr val="B2B2B2"/>
        </a:folHlink>
      </a:clrScheme>
      <a:clrMap bg1="lt1" tx1="dk1" bg2="lt2" tx2="dk2" accent1="accent1" accent2="accent2" accent3="accent3" accent4="accent4" accent5="accent5" accent6="accent6" hlink="hlink" folHlink="folHlink"/>
    </a:extraClrScheme>
    <a:extraClrScheme>
      <a:clrScheme name="Layers 13">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0000FF"/>
        </a:hlink>
        <a:folHlink>
          <a:srgbClr val="0000CC"/>
        </a:folHlink>
      </a:clrScheme>
      <a:clrMap bg1="lt1" tx1="dk1" bg2="lt2" tx2="dk2" accent1="accent1" accent2="accent2" accent3="accent3" accent4="accent4" accent5="accent5" accent6="accent6" hlink="hlink" folHlink="folHlink"/>
    </a:extraClrScheme>
    <a:extraClrScheme>
      <a:clrScheme name="Layers 14">
        <a:dk1>
          <a:srgbClr val="000000"/>
        </a:dk1>
        <a:lt1>
          <a:srgbClr val="FFFFFF"/>
        </a:lt1>
        <a:dk2>
          <a:srgbClr val="330033"/>
        </a:dk2>
        <a:lt2>
          <a:srgbClr val="000000"/>
        </a:lt2>
        <a:accent1>
          <a:srgbClr val="CCCC99"/>
        </a:accent1>
        <a:accent2>
          <a:srgbClr val="FF0000"/>
        </a:accent2>
        <a:accent3>
          <a:srgbClr val="FFFFFF"/>
        </a:accent3>
        <a:accent4>
          <a:srgbClr val="000000"/>
        </a:accent4>
        <a:accent5>
          <a:srgbClr val="E2E2CA"/>
        </a:accent5>
        <a:accent6>
          <a:srgbClr val="E70000"/>
        </a:accent6>
        <a:hlink>
          <a:srgbClr val="0000FF"/>
        </a:hlink>
        <a:folHlink>
          <a:srgbClr val="0000CC"/>
        </a:folHlink>
      </a:clrScheme>
      <a:clrMap bg1="lt1" tx1="dk1" bg2="lt2" tx2="dk2" accent1="accent1" accent2="accent2" accent3="accent3" accent4="accent4" accent5="accent5" accent6="accent6" hlink="hlink" folHlink="folHlink"/>
    </a:extraClrScheme>
    <a:extraClrScheme>
      <a:clrScheme name="Layers 15">
        <a:dk1>
          <a:srgbClr val="000000"/>
        </a:dk1>
        <a:lt1>
          <a:srgbClr val="FFFFFF"/>
        </a:lt1>
        <a:dk2>
          <a:srgbClr val="330033"/>
        </a:dk2>
        <a:lt2>
          <a:srgbClr val="000000"/>
        </a:lt2>
        <a:accent1>
          <a:srgbClr val="4B8984"/>
        </a:accent1>
        <a:accent2>
          <a:srgbClr val="00829B"/>
        </a:accent2>
        <a:accent3>
          <a:srgbClr val="FFFFFF"/>
        </a:accent3>
        <a:accent4>
          <a:srgbClr val="000000"/>
        </a:accent4>
        <a:accent5>
          <a:srgbClr val="B1C4C2"/>
        </a:accent5>
        <a:accent6>
          <a:srgbClr val="00758C"/>
        </a:accent6>
        <a:hlink>
          <a:srgbClr val="0000FF"/>
        </a:hlink>
        <a:folHlink>
          <a:srgbClr val="615C91"/>
        </a:folHlink>
      </a:clrScheme>
      <a:clrMap bg1="lt1" tx1="dk1" bg2="lt2" tx2="dk2" accent1="accent1" accent2="accent2" accent3="accent3" accent4="accent4" accent5="accent5" accent6="accent6" hlink="hlink" folHlink="folHlink"/>
    </a:extraClrScheme>
    <a:extraClrScheme>
      <a:clrScheme name="Layers 16">
        <a:dk1>
          <a:srgbClr val="000000"/>
        </a:dk1>
        <a:lt1>
          <a:srgbClr val="FFFFFF"/>
        </a:lt1>
        <a:dk2>
          <a:srgbClr val="330033"/>
        </a:dk2>
        <a:lt2>
          <a:srgbClr val="000000"/>
        </a:lt2>
        <a:accent1>
          <a:srgbClr val="4B8984"/>
        </a:accent1>
        <a:accent2>
          <a:srgbClr val="FF0000"/>
        </a:accent2>
        <a:accent3>
          <a:srgbClr val="FFFFFF"/>
        </a:accent3>
        <a:accent4>
          <a:srgbClr val="000000"/>
        </a:accent4>
        <a:accent5>
          <a:srgbClr val="B1C4C2"/>
        </a:accent5>
        <a:accent6>
          <a:srgbClr val="E70000"/>
        </a:accent6>
        <a:hlink>
          <a:srgbClr val="0000FF"/>
        </a:hlink>
        <a:folHlink>
          <a:srgbClr val="615C9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_ECDC">
  <a:themeElements>
    <a:clrScheme name="ECDC">
      <a:dk1>
        <a:sysClr val="windowText" lastClr="000000"/>
      </a:dk1>
      <a:lt1>
        <a:sysClr val="window" lastClr="FFFFFF"/>
      </a:lt1>
      <a:dk2>
        <a:srgbClr val="69AE23"/>
      </a:dk2>
      <a:lt2>
        <a:srgbClr val="E7E6E6"/>
      </a:lt2>
      <a:accent1>
        <a:srgbClr val="7CBDC1"/>
      </a:accent1>
      <a:accent2>
        <a:srgbClr val="C0D236"/>
      </a:accent2>
      <a:accent3>
        <a:srgbClr val="3E5B84"/>
      </a:accent3>
      <a:accent4>
        <a:srgbClr val="008C75"/>
      </a:accent4>
      <a:accent5>
        <a:srgbClr val="82428D"/>
      </a:accent5>
      <a:accent6>
        <a:srgbClr val="E8683F"/>
      </a:accent6>
      <a:hlink>
        <a:srgbClr val="51871B"/>
      </a:hlink>
      <a:folHlink>
        <a:srgbClr val="51871B"/>
      </a:folHlink>
    </a:clrScheme>
    <a:fontScheme name="ECD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DC_PowerPoint_Template_2018-newbuilding-4-3 V3.potx [Read-Only]" id="{D517274D-16A0-434C-A37E-B801C3A7E9CA}" vid="{D4535E71-EBD1-46E9-8B66-2AA52E225D82}"/>
    </a:ext>
  </a:extLst>
</a:theme>
</file>

<file path=ppt/theme/theme3.xml><?xml version="1.0" encoding="utf-8"?>
<a:theme xmlns:a="http://schemas.openxmlformats.org/drawingml/2006/main" name="1_Theme_ECDC">
  <a:themeElements>
    <a:clrScheme name="ECDC">
      <a:dk1>
        <a:sysClr val="windowText" lastClr="000000"/>
      </a:dk1>
      <a:lt1>
        <a:sysClr val="window" lastClr="FFFFFF"/>
      </a:lt1>
      <a:dk2>
        <a:srgbClr val="69AE23"/>
      </a:dk2>
      <a:lt2>
        <a:srgbClr val="E7E6E6"/>
      </a:lt2>
      <a:accent1>
        <a:srgbClr val="69AE23"/>
      </a:accent1>
      <a:accent2>
        <a:srgbClr val="7CBDC1"/>
      </a:accent2>
      <a:accent3>
        <a:srgbClr val="C0D236"/>
      </a:accent3>
      <a:accent4>
        <a:srgbClr val="3E5B84"/>
      </a:accent4>
      <a:accent5>
        <a:srgbClr val="008C75"/>
      </a:accent5>
      <a:accent6>
        <a:srgbClr val="82428D"/>
      </a:accent6>
      <a:hlink>
        <a:srgbClr val="69AE23"/>
      </a:hlink>
      <a:folHlink>
        <a:srgbClr val="69AE23"/>
      </a:folHlink>
    </a:clrScheme>
    <a:fontScheme name="ECD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witter_workshop_project-overview" id="{BED66E61-998C-4BA7-BDF2-BE82F2B6F533}" vid="{31B00F41-A86B-4B3E-84A6-CB1E6C8183C5}"/>
    </a:ext>
  </a:extLst>
</a:theme>
</file>

<file path=ppt/theme/theme4.xml><?xml version="1.0" encoding="utf-8"?>
<a:theme xmlns:a="http://schemas.openxmlformats.org/drawingml/2006/main" name="Ecdc other slides">
  <a:themeElements>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 other slid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 other slid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 other slid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 other slid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 other slid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 other slid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 other slid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 other slid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 other 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 other slid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 other slid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 other slid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Ecdc other slides">
  <a:themeElements>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 other slid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 other slid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 other slid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 other slid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 other slid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 other slid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 other slid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 other slid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 other 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 other slid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 other slid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 other slid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ECDC_PowerPoint_Template_2009_rev_1_4">
  <a:themeElements>
    <a:clrScheme name="ECDC_PowerPoint_Template_2009_rev_1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_PowerPoint_Template_2009_rev_1_4">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rgbClr val="0070C0"/>
          </a:solidFill>
          <a:prstDash val="solid"/>
          <a:round/>
          <a:headEnd type="none" w="med" len="med"/>
          <a:tailEnd type="none" w="med" len="med"/>
        </a:ln>
        <a:effectLst/>
      </a:spPr>
      <a:bodyPr vert="horz" wrap="square" lIns="0" tIns="0" rIns="0" bIns="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de-DE"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ECDC_PowerPoint_Template_2009_rev_1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_PowerPoint_Template_2009_rev_1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_PowerPoint_Template_2009_rev_1_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_PowerPoint_Template_2009_rev_1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_PowerPoint_Template_2009_rev_1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_PowerPoint_Template_2009_rev_1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_PowerPoint_Template_2009_rev_1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_PowerPoint_Template_2009_rev_1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_PowerPoint_Template_2009_rev_1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_PowerPoint_Template_2009_rev_1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_PowerPoint_Template_2009_rev_1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_PowerPoint_Template_2009_rev_1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TaxCatchAll xmlns="d23a570b-d7a9-49ca-a34c-8afb8206b4bf">
      <Value>8503</Value>
      <Value>9559</Value>
      <Value>11776</Value>
    </TaxCatchAll>
    <ECDC_DMS_Project0 xmlns="f21cd5e7-4e59-4426-9a65-65a4b49b5ea4">
      <Terms xmlns="http://schemas.microsoft.com/office/infopath/2007/PartnerControls">
        <TermInfo xmlns="http://schemas.microsoft.com/office/infopath/2007/PartnerControls">
          <TermName xmlns="http://schemas.microsoft.com/office/infopath/2007/PartnerControls">EU Health Security Initiative programme</TermName>
          <TermId xmlns="http://schemas.microsoft.com/office/infopath/2007/PartnerControls">25306b6b-39ac-41be-90ab-12f9725e9391</TermId>
        </TermInfo>
      </Terms>
    </ECDC_DMS_Project0>
    <ECDC_DMS_ITPROD_PORTFOLIO0 xmlns="f21cd5e7-4e59-4426-9a65-65a4b49b5ea4">
      <Terms xmlns="http://schemas.microsoft.com/office/infopath/2007/PartnerControls">
        <TermInfo xmlns="http://schemas.microsoft.com/office/infopath/2007/PartnerControls">
          <TermName xmlns="http://schemas.microsoft.com/office/infopath/2007/PartnerControls">DIR</TermName>
          <TermId xmlns="http://schemas.microsoft.com/office/infopath/2007/PartnerControls">d280b436-bc76-4c87-a7ad-b215a1406941</TermId>
        </TermInfo>
      </Terms>
    </ECDC_DMS_ITPROD_PORTFOLIO0>
    <ECDC_DMS_ITPROD_YEAR0 xmlns="f21cd5e7-4e59-4426-9a65-65a4b49b5ea4">
      <Terms xmlns="http://schemas.microsoft.com/office/infopath/2007/PartnerControls"/>
    </ECDC_DMS_ITPROD_YEAR0>
    <ECDC_DMS_EDRM_Meeting_Code0 xmlns="f21cd5e7-4e59-4426-9a65-65a4b49b5ea4">
      <Terms xmlns="http://schemas.microsoft.com/office/infopath/2007/PartnerControls"/>
    </ECDC_DMS_EDRM_Meeting_Code0>
    <ECDC_DMS_PROJECT_PHASE xmlns="f21cd5e7-4e59-4426-9a65-65a4b49b5ea4">1-Initiating</ECDC_DMS_PROJECT_PHASE>
    <ECDC_DMS_Meeting_Date xmlns="d23a570b-d7a9-49ca-a34c-8afb8206b4bf" xsi:nil="true"/>
    <ECDC_DMS_Document_Type_Product_Documentation0 xmlns="f21cd5e7-4e59-4426-9a65-65a4b49b5ea4">
      <Terms xmlns="http://schemas.microsoft.com/office/infopath/2007/PartnerControls">
        <TermInfo xmlns="http://schemas.microsoft.com/office/infopath/2007/PartnerControls">
          <TermName xmlns="http://schemas.microsoft.com/office/infopath/2007/PartnerControls">Non-Classified Project or Product Document</TermName>
          <TermId xmlns="http://schemas.microsoft.com/office/infopath/2007/PartnerControls">70fa46e0-bdd2-4182-98f7-a57178742ef5</TermId>
        </TermInfo>
      </Terms>
    </ECDC_DMS_Document_Type_Product_Documentation0>
    <bf6f88d3567d49708e6ddfea625f3427 xmlns="d23a570b-d7a9-49ca-a34c-8afb8206b4bf">
      <Terms xmlns="http://schemas.microsoft.com/office/infopath/2007/PartnerControls"/>
    </bf6f88d3567d49708e6ddfea625f3427>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de887f88-4a24-49db-a549-4c3cbb517053" ContentTypeId="0x010100D736C7ACE9B64A2887FC840CE64E73CD00360B9ACB809F49C1884CB141DE574707007F106902CA0648509223A5AB6FB37150" PreviousValue="false"/>
</file>

<file path=customXml/item5.xml><?xml version="1.0" encoding="utf-8"?>
<ct:contentTypeSchema xmlns:ct="http://schemas.microsoft.com/office/2006/metadata/contentType" xmlns:ma="http://schemas.microsoft.com/office/2006/metadata/properties/metaAttributes" ct:_="" ma:_="" ma:contentTypeName="Project and IT Product Documentation" ma:contentTypeID="0x010100D736C7ACE9B64A2887FC840CE64E73CD00F9B766FA919147C8AA3C665BB5FE3342006CC94FD49C48D5A4954D89B00607815400B528855B89288A499128715C419C0E93" ma:contentTypeVersion="28" ma:contentTypeDescription="Project and IT Product Documentation Content Type" ma:contentTypeScope="" ma:versionID="25e3462d22da398fb4e7c5b260d78ff4">
  <xsd:schema xmlns:xsd="http://www.w3.org/2001/XMLSchema" xmlns:xs="http://www.w3.org/2001/XMLSchema" xmlns:p="http://schemas.microsoft.com/office/2006/metadata/properties" xmlns:ns2="f21cd5e7-4e59-4426-9a65-65a4b49b5ea4" xmlns:ns3="d23a570b-d7a9-49ca-a34c-8afb8206b4bf" targetNamespace="http://schemas.microsoft.com/office/2006/metadata/properties" ma:root="true" ma:fieldsID="fadc07b98f5d318cc9ec2a821f923959" ns2:_="" ns3:_="">
    <xsd:import namespace="f21cd5e7-4e59-4426-9a65-65a4b49b5ea4"/>
    <xsd:import namespace="d23a570b-d7a9-49ca-a34c-8afb8206b4bf"/>
    <xsd:element name="properties">
      <xsd:complexType>
        <xsd:sequence>
          <xsd:element name="documentManagement">
            <xsd:complexType>
              <xsd:all>
                <xsd:element ref="ns2:ECDC_DMS_PROJECT_PHASE" minOccurs="0"/>
                <xsd:element ref="ns3:ECDC_DMS_Meeting_Date" minOccurs="0"/>
                <xsd:element ref="ns3:TaxCatchAll" minOccurs="0"/>
                <xsd:element ref="ns2:ECDC_DMS_Document_Type_Product_Documentation0" minOccurs="0"/>
                <xsd:element ref="ns2:ECDC_DMS_ITPROD_PORTFOLIO0" minOccurs="0"/>
                <xsd:element ref="ns2:ECDC_DMS_EDRM_Meeting_Code0" minOccurs="0"/>
                <xsd:element ref="ns2:ECDC_DMS_Project0" minOccurs="0"/>
                <xsd:element ref="ns3:bf6f88d3567d49708e6ddfea625f3427" minOccurs="0"/>
                <xsd:element ref="ns2:ECDC_DMS_ITPROD_YEAR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1cd5e7-4e59-4426-9a65-65a4b49b5ea4" elementFormDefault="qualified">
    <xsd:import namespace="http://schemas.microsoft.com/office/2006/documentManagement/types"/>
    <xsd:import namespace="http://schemas.microsoft.com/office/infopath/2007/PartnerControls"/>
    <xsd:element name="ECDC_DMS_PROJECT_PHASE" ma:index="3" nillable="true" ma:displayName="Project Phase" ma:default="1-Initiating" ma:format="Dropdown" ma:internalName="ECDC_DMS_PROJECT_PHASE" ma:readOnly="false">
      <xsd:simpleType>
        <xsd:restriction base="dms:Choice">
          <xsd:enumeration value="1-Initiating"/>
          <xsd:enumeration value="2-Planning"/>
          <xsd:enumeration value="3-Executing"/>
          <xsd:enumeration value="4-Monitor and Control"/>
          <xsd:enumeration value="5-Closing"/>
          <xsd:enumeration value="6-IT Product Maintenance"/>
        </xsd:restriction>
      </xsd:simpleType>
    </xsd:element>
    <xsd:element name="ECDC_DMS_Document_Type_Product_Documentation0" ma:index="12" ma:taxonomy="true" ma:internalName="ECDC_DMS_Document_Type_Product_Documentation0" ma:taxonomyFieldName="ECDC_DMS_Document_Type_Product_Documentation" ma:displayName="Document Type" ma:readOnly="false" ma:default="9559;#Non-Classified Project or Product Document|70fa46e0-bdd2-4182-98f7-a57178742ef5" ma:fieldId="{a585e4e1-20cd-44d5-af8f-972dee50a663}" ma:sspId="de887f88-4a24-49db-a549-4c3cbb517053" ma:termSetId="05694767-788d-4e99-ad07-3dd6ddb61ccc" ma:anchorId="30bae0cb-fbc4-4e7a-b67d-217d17f781a7" ma:open="false" ma:isKeyword="false">
      <xsd:complexType>
        <xsd:sequence>
          <xsd:element ref="pc:Terms" minOccurs="0" maxOccurs="1"/>
        </xsd:sequence>
      </xsd:complexType>
    </xsd:element>
    <xsd:element name="ECDC_DMS_ITPROD_PORTFOLIO0" ma:index="13" nillable="true" ma:taxonomy="true" ma:internalName="ECDC_DMS_ITPROD_PORTFOLIO0" ma:taxonomyFieldName="ECDC_DMS_ITPROD_PORTFOLIO" ma:displayName="Portfolio" ma:readOnly="false" ma:default="" ma:fieldId="{d774b71b-8bbf-4b6c-9bcb-ab2c419f72b8}" ma:taxonomyMulti="true" ma:sspId="de887f88-4a24-49db-a549-4c3cbb517053" ma:termSetId="39f3e951-a13d-4717-b0f6-174d067719db" ma:anchorId="d454edc6-9bb3-4130-bffe-05777b5ae829" ma:open="false" ma:isKeyword="false">
      <xsd:complexType>
        <xsd:sequence>
          <xsd:element ref="pc:Terms" minOccurs="0" maxOccurs="1"/>
        </xsd:sequence>
      </xsd:complexType>
    </xsd:element>
    <xsd:element name="ECDC_DMS_EDRM_Meeting_Code0" ma:index="14" nillable="true" ma:taxonomy="true" ma:internalName="ECDC_DMS_EDRM_Meeting_Code0" ma:taxonomyFieldName="ECDC_DMS_EDRM_Meeting_Code" ma:displayName="Meeting Code" ma:readOnly="false" ma:default="" ma:fieldId="{0a3a9b5f-6216-431d-ac91-d8d281fdbe3e}" ma:taxonomyMulti="true" ma:sspId="de887f88-4a24-49db-a549-4c3cbb517053" ma:termSetId="edec69b4-0510-43be-8a98-012c8d4b4d60" ma:anchorId="00000000-0000-0000-0000-000000000000" ma:open="false" ma:isKeyword="false">
      <xsd:complexType>
        <xsd:sequence>
          <xsd:element ref="pc:Terms" minOccurs="0" maxOccurs="1"/>
        </xsd:sequence>
      </xsd:complexType>
    </xsd:element>
    <xsd:element name="ECDC_DMS_Project0" ma:index="15" nillable="true" ma:taxonomy="true" ma:internalName="ECDC_DMS_Project0" ma:taxonomyFieldName="ECDC_DMS_Project" ma:displayName="Project" ma:readOnly="false" ma:default="" ma:fieldId="{951a5c61-3e7d-4f5e-ad41-b76025ccfaa6}" ma:taxonomyMulti="true" ma:sspId="de887f88-4a24-49db-a549-4c3cbb517053" ma:termSetId="83bc1c21-e08b-4faa-97f2-3f7a70f36fcc" ma:anchorId="00000000-0000-0000-0000-000000000000" ma:open="false" ma:isKeyword="false">
      <xsd:complexType>
        <xsd:sequence>
          <xsd:element ref="pc:Terms" minOccurs="0" maxOccurs="1"/>
        </xsd:sequence>
      </xsd:complexType>
    </xsd:element>
    <xsd:element name="ECDC_DMS_ITPROD_YEAR0" ma:index="17" nillable="true" ma:taxonomy="true" ma:internalName="ECDC_DMS_ITPROD_YEAR0" ma:taxonomyFieldName="ECDC_DMS_ITPROD_YEAR" ma:displayName="Budget Year" ma:readOnly="false" ma:default="" ma:fieldId="{b7b1b9db-4b25-44e0-a3b1-63fc06ac39f0}" ma:taxonomyMulti="true" ma:sspId="de887f88-4a24-49db-a549-4c3cbb517053" ma:termSetId="39f3e951-a13d-4717-b0f6-174d067719db" ma:anchorId="c266da89-e1b1-47d3-9c2c-615579de50c3"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23a570b-d7a9-49ca-a34c-8afb8206b4bf" elementFormDefault="qualified">
    <xsd:import namespace="http://schemas.microsoft.com/office/2006/documentManagement/types"/>
    <xsd:import namespace="http://schemas.microsoft.com/office/infopath/2007/PartnerControls"/>
    <xsd:element name="ECDC_DMS_Meeting_Date" ma:index="6" nillable="true" ma:displayName="Meeting date" ma:description="The date of meeting (1) the document belongs to or (2) was discussed, reviewed or approved." ma:format="DateOnly" ma:internalName="ECDC_DMS_Meeting_Date" ma:readOnly="false">
      <xsd:simpleType>
        <xsd:restriction base="dms:DateTime"/>
      </xsd:simpleType>
    </xsd:element>
    <xsd:element name="TaxCatchAll" ma:index="11" nillable="true" ma:displayName="Taxonomy Catch All Column" ma:hidden="true" ma:list="{cde9ab0f-a34b-4ce8-8807-1a3ae118aba1}" ma:internalName="TaxCatchAll" ma:readOnly="false" ma:showField="CatchAllData" ma:web="f21cd5e7-4e59-4426-9a65-65a4b49b5ea4">
      <xsd:complexType>
        <xsd:complexContent>
          <xsd:extension base="dms:MultiChoiceLookup">
            <xsd:sequence>
              <xsd:element name="Value" type="dms:Lookup" maxOccurs="unbounded" minOccurs="0" nillable="true"/>
            </xsd:sequence>
          </xsd:extension>
        </xsd:complexContent>
      </xsd:complexType>
    </xsd:element>
    <xsd:element name="bf6f88d3567d49708e6ddfea625f3427" ma:index="16" nillable="true" ma:taxonomy="true" ma:internalName="bf6f88d3567d49708e6ddfea625f3427" ma:taxonomyFieldName="DMS_x0020_Product" ma:displayName="IT Product" ma:readOnly="false" ma:default="" ma:fieldId="{bf6f88d3-567d-4970-8e6d-dfea625f3427}" ma:taxonomyMulti="true" ma:sspId="de887f88-4a24-49db-a549-4c3cbb517053" ma:termSetId="765c2105-95ad-4131-ade8-84f64ee0a1c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xsd:element ref="dc:title" minOccurs="0" maxOccurs="1" ma:index="1" ma:displayName="Title"/>
        <xsd:element ref="dc:subject" minOccurs="0" maxOccurs="1"/>
        <xsd:element ref="dc:description" minOccurs="0" maxOccurs="1"/>
        <xsd:element name="keywords" minOccurs="0" maxOccurs="1" type="xsd:string" ma:index="1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A44B8-E371-425D-91B3-9DAF2B51BC94}">
  <ds:schemaRefs>
    <ds:schemaRef ds:uri="http://schemas.microsoft.com/sharepoint/events"/>
  </ds:schemaRefs>
</ds:datastoreItem>
</file>

<file path=customXml/itemProps2.xml><?xml version="1.0" encoding="utf-8"?>
<ds:datastoreItem xmlns:ds="http://schemas.openxmlformats.org/officeDocument/2006/customXml" ds:itemID="{421D0BF0-FC8C-4D9A-B320-3B1CB971B728}">
  <ds:schemaRefs>
    <ds:schemaRef ds:uri="http://purl.org/dc/terms/"/>
    <ds:schemaRef ds:uri="http://schemas.microsoft.com/office/infopath/2007/PartnerControls"/>
    <ds:schemaRef ds:uri="http://schemas.microsoft.com/office/2006/documentManagement/types"/>
    <ds:schemaRef ds:uri="376727eb-354b-45e4-998d-f84ea079474e"/>
    <ds:schemaRef ds:uri="d23a570b-d7a9-49ca-a34c-8afb8206b4bf"/>
    <ds:schemaRef ds:uri="http://purl.org/dc/elements/1.1/"/>
    <ds:schemaRef ds:uri="http://schemas.microsoft.com/office/2006/metadata/properties"/>
    <ds:schemaRef ds:uri="http://schemas.microsoft.com/sharepoint/v3"/>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F2594B60-807A-4A70-96F9-CDCCE6367856}">
  <ds:schemaRefs>
    <ds:schemaRef ds:uri="http://schemas.microsoft.com/sharepoint/v3/contenttype/forms"/>
  </ds:schemaRefs>
</ds:datastoreItem>
</file>

<file path=customXml/itemProps4.xml><?xml version="1.0" encoding="utf-8"?>
<ds:datastoreItem xmlns:ds="http://schemas.openxmlformats.org/officeDocument/2006/customXml" ds:itemID="{DF4EBC46-5758-4126-ADC0-68B63C0DED25}">
  <ds:schemaRefs>
    <ds:schemaRef ds:uri="Microsoft.SharePoint.Taxonomy.ContentTypeSync"/>
  </ds:schemaRefs>
</ds:datastoreItem>
</file>

<file path=customXml/itemProps5.xml><?xml version="1.0" encoding="utf-8"?>
<ds:datastoreItem xmlns:ds="http://schemas.openxmlformats.org/officeDocument/2006/customXml" ds:itemID="{C4A0484D-439F-43D8-AD5A-97AD661DCA62}"/>
</file>

<file path=docProps/app.xml><?xml version="1.0" encoding="utf-8"?>
<Properties xmlns="http://schemas.openxmlformats.org/officeDocument/2006/extended-properties" xmlns:vt="http://schemas.openxmlformats.org/officeDocument/2006/docPropsVTypes">
  <Template/>
  <TotalTime>10583</TotalTime>
  <Words>4318</Words>
  <Application>Microsoft Office PowerPoint</Application>
  <PresentationFormat>Custom</PresentationFormat>
  <Paragraphs>685</Paragraphs>
  <Slides>49</Slides>
  <Notes>49</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49</vt:i4>
      </vt:variant>
    </vt:vector>
  </HeadingPairs>
  <TitlesOfParts>
    <vt:vector size="66" baseType="lpstr">
      <vt:lpstr>ＭＳ Ｐゴシック</vt:lpstr>
      <vt:lpstr>AdobeCorpID MyriadRg</vt:lpstr>
      <vt:lpstr>Arial</vt:lpstr>
      <vt:lpstr>Arial Unicode MS</vt:lpstr>
      <vt:lpstr>Calibri</vt:lpstr>
      <vt:lpstr>MetaPro-Black</vt:lpstr>
      <vt:lpstr>Microsoft Sans Serif</vt:lpstr>
      <vt:lpstr>Tahoma</vt:lpstr>
      <vt:lpstr>Times</vt:lpstr>
      <vt:lpstr>Times New Roman</vt:lpstr>
      <vt:lpstr>Wingdings</vt:lpstr>
      <vt:lpstr>Layers</vt:lpstr>
      <vt:lpstr>Theme_ECDC</vt:lpstr>
      <vt:lpstr>1_Theme_ECDC</vt:lpstr>
      <vt:lpstr>Ecdc other slides</vt:lpstr>
      <vt:lpstr>2_Ecdc other slides</vt:lpstr>
      <vt:lpstr>ECDC_PowerPoint_Template_2009_rev_1_4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European Surveillance System (TESSy)</vt:lpstr>
      <vt:lpstr>PowerPoint Presentation</vt:lpstr>
      <vt:lpstr>PowerPoint Presentation</vt:lpstr>
      <vt:lpstr>PowerPoint Presentation</vt:lpstr>
      <vt:lpstr>PowerPoint Presentation</vt:lpstr>
      <vt:lpstr>Early Warning and Response System (EWRS)</vt:lpstr>
      <vt:lpstr>  Examples of cross-border threats on EWRS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we manually monitor social media?</vt:lpstr>
      <vt:lpstr>PowerPoint Presentation</vt:lpstr>
      <vt:lpstr>PowerPoint Presentation</vt:lpstr>
      <vt:lpstr>PowerPoint Presentation</vt:lpstr>
      <vt:lpstr>Tips for an efficient screening</vt:lpstr>
      <vt:lpstr>PowerPoint Presentation</vt:lpstr>
      <vt:lpstr>PowerPoint Presentation</vt:lpstr>
      <vt:lpstr>PowerPoint Presentation</vt:lpstr>
      <vt:lpstr>PowerPoint Presentation</vt:lpstr>
    </vt:vector>
  </TitlesOfParts>
  <Company>Simulware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SIMULWARE PER GENERALI</dc:title>
  <dc:subject>Not specified</dc:subject>
  <dc:creator>Marco</dc:creator>
  <cp:keywords/>
  <cp:lastModifiedBy>Grazina Mirinaviciute</cp:lastModifiedBy>
  <cp:revision>1244</cp:revision>
  <dcterms:created xsi:type="dcterms:W3CDTF">2006-11-17T14:43:15Z</dcterms:created>
  <dcterms:modified xsi:type="dcterms:W3CDTF">2020-12-08T09:46:34Z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0x010100D736C7ACE9B64A2887FC840CE64E73CD00F9B766FA919147C8AA3C665BB5FE3342006CC94FD49C48D5A4954D89B00607815400B528855B89288A499128715C419C0E93</vt:lpwstr>
  </property>
  <property fmtid="{D5CDD505-2E9C-101B-9397-08002B2CF9AE}" pid="3" name="_dlc_DocId">
    <vt:lpwstr>DOI1007-2079432915-145</vt:lpwstr>
  </property>
  <property fmtid="{D5CDD505-2E9C-101B-9397-08002B2CF9AE}" pid="4" name="_dlc_DocIdUrl">
    <vt:lpwstr>http://dms.ecdcnet.europa.eu/sites/projects/prodmgmt/hsi/_layouts/15/DocIdRedir.aspx?ID=DOI1007-2079432915-145, DOI1007-2079432915-145</vt:lpwstr>
  </property>
  <property fmtid="{D5CDD505-2E9C-101B-9397-08002B2CF9AE}" pid="5" name="_dlc_DocIdItemGuid">
    <vt:lpwstr>77013aec-d232-4b05-aaff-362bd3ce5a93</vt:lpwstr>
  </property>
  <property fmtid="{D5CDD505-2E9C-101B-9397-08002B2CF9AE}" pid="6" name="TaxKeyword">
    <vt:lpwstr/>
  </property>
  <property fmtid="{D5CDD505-2E9C-101B-9397-08002B2CF9AE}" pid="7" name="ECDC_DMS_Organization">
    <vt:lpwstr/>
  </property>
  <property fmtid="{D5CDD505-2E9C-101B-9397-08002B2CF9AE}" pid="8" name="ECDC_DMS_MIS_Activity_code">
    <vt:lpwstr/>
  </property>
  <property fmtid="{D5CDD505-2E9C-101B-9397-08002B2CF9AE}" pid="9" name="ECDC_DMS_Project">
    <vt:lpwstr>11776;#EU Health Security Initiative programme|25306b6b-39ac-41be-90ab-12f9725e9391</vt:lpwstr>
  </property>
  <property fmtid="{D5CDD505-2E9C-101B-9397-08002B2CF9AE}" pid="10" name="ECDC_Subject_what">
    <vt:lpwstr>124;#epidemic intelligence|ad1f1585-b938-4db1-992a-8af3e2bf831f</vt:lpwstr>
  </property>
  <property fmtid="{D5CDD505-2E9C-101B-9397-08002B2CF9AE}" pid="11" name="ECDC_DMS_Epi_and_Emergency_Document_Type">
    <vt:lpwstr>1961;#Presentation|ccbe1f80-b171-4140-9ee7-571d78063fb6</vt:lpwstr>
  </property>
  <property fmtid="{D5CDD505-2E9C-101B-9397-08002B2CF9AE}" pid="12" name="edrm_document_typeTaxHTField0">
    <vt:lpwstr>Not specified|581b895d-77e9-46ec-8c5e-850161f4a515</vt:lpwstr>
  </property>
  <property fmtid="{D5CDD505-2E9C-101B-9397-08002B2CF9AE}" pid="13" name="edrm_functionTaxHTField0">
    <vt:lpwstr>Not specified|92bcb685-885a-40ff-9744-3825164b3c86</vt:lpwstr>
  </property>
  <property fmtid="{D5CDD505-2E9C-101B-9397-08002B2CF9AE}" pid="14" name="edrm_statusTaxHTField0">
    <vt:lpwstr>Draft|210dfa89-0dc2-4261-944c-0ccc26c12bbd</vt:lpwstr>
  </property>
  <property fmtid="{D5CDD505-2E9C-101B-9397-08002B2CF9AE}" pid="15" name="edrm_diseaseTaxHTField0">
    <vt:lpwstr>Not specified|bad72cf5-edc4-4bad-9035-f5ac84acbef6</vt:lpwstr>
  </property>
  <property fmtid="{D5CDD505-2E9C-101B-9397-08002B2CF9AE}" pid="16" name="edrm_securityTaxHTField0">
    <vt:lpwstr>Restricted:Internal|caa52167-d17e-46dd-9322-12d83d57eefa</vt:lpwstr>
  </property>
  <property fmtid="{D5CDD505-2E9C-101B-9397-08002B2CF9AE}" pid="17" name="edrm_languageTaxHTField0">
    <vt:lpwstr>English|f0d96333-3b15-448d-bec3-c97f3b65cb2d</vt:lpwstr>
  </property>
  <property fmtid="{D5CDD505-2E9C-101B-9397-08002B2CF9AE}" pid="18" name="edrm_function">
    <vt:lpwstr>2365;#Not specified|92bcb685-885a-40ff-9744-3825164b3c86</vt:lpwstr>
  </property>
  <property fmtid="{D5CDD505-2E9C-101B-9397-08002B2CF9AE}" pid="19" name="edrm_document_type">
    <vt:lpwstr>2364;#Not specified|581b895d-77e9-46ec-8c5e-850161f4a515</vt:lpwstr>
  </property>
  <property fmtid="{D5CDD505-2E9C-101B-9397-08002B2CF9AE}" pid="20" name="edrm_status">
    <vt:lpwstr>2363;#Draft|210dfa89-0dc2-4261-944c-0ccc26c12bbd</vt:lpwstr>
  </property>
  <property fmtid="{D5CDD505-2E9C-101B-9397-08002B2CF9AE}" pid="21" name="edrm_entityTaxHTField0">
    <vt:lpwstr>Surveillance and Response Support Unit|be4aac37-b6fa-4b86-b0a4-9a97852a8676</vt:lpwstr>
  </property>
  <property fmtid="{D5CDD505-2E9C-101B-9397-08002B2CF9AE}" pid="22" name="edrm_disease">
    <vt:lpwstr>2366;#Not specified|bad72cf5-edc4-4bad-9035-f5ac84acbef6</vt:lpwstr>
  </property>
  <property fmtid="{D5CDD505-2E9C-101B-9397-08002B2CF9AE}" pid="23" name="edrm_security">
    <vt:lpwstr>2367;#Restricted:Internal|caa52167-d17e-46dd-9322-12d83d57eefa</vt:lpwstr>
  </property>
  <property fmtid="{D5CDD505-2E9C-101B-9397-08002B2CF9AE}" pid="24" name="edrm_language">
    <vt:lpwstr>2379;#English|f0d96333-3b15-448d-bec3-c97f3b65cb2d</vt:lpwstr>
  </property>
  <property fmtid="{D5CDD505-2E9C-101B-9397-08002B2CF9AE}" pid="25" name="edrm_entity">
    <vt:lpwstr>2380;#Surveillance and Response Support Unit|be4aac37-b6fa-4b86-b0a4-9a97852a8676</vt:lpwstr>
  </property>
  <property fmtid="{D5CDD505-2E9C-101B-9397-08002B2CF9AE}" pid="26" name="ECDC_DMS_Document_Type_Product_Documentation">
    <vt:lpwstr>9559;#Non-Classified Project or Product Document|70fa46e0-bdd2-4182-98f7-a57178742ef5</vt:lpwstr>
  </property>
  <property fmtid="{D5CDD505-2E9C-101B-9397-08002B2CF9AE}" pid="27" name="DMS Product">
    <vt:lpwstr/>
  </property>
  <property fmtid="{D5CDD505-2E9C-101B-9397-08002B2CF9AE}" pid="28" name="ECDC_DMS_EDRM_Meeting_Code">
    <vt:lpwstr/>
  </property>
  <property fmtid="{D5CDD505-2E9C-101B-9397-08002B2CF9AE}" pid="29" name="ECDC_DMS_ITPROD_PORTFOLIO">
    <vt:lpwstr>8503;#DIR|d280b436-bc76-4c87-a7ad-b215a1406941</vt:lpwstr>
  </property>
  <property fmtid="{D5CDD505-2E9C-101B-9397-08002B2CF9AE}" pid="30" name="ECDC_DMS_ITPROD_YEAR">
    <vt:lpwstr/>
  </property>
</Properties>
</file>