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33"/>
  </p:notesMasterIdLst>
  <p:handoutMasterIdLst>
    <p:handoutMasterId r:id="rId34"/>
  </p:handoutMasterIdLst>
  <p:sldIdLst>
    <p:sldId id="256" r:id="rId3"/>
    <p:sldId id="265" r:id="rId4"/>
    <p:sldId id="271" r:id="rId5"/>
    <p:sldId id="258" r:id="rId6"/>
    <p:sldId id="259" r:id="rId7"/>
    <p:sldId id="295" r:id="rId8"/>
    <p:sldId id="296" r:id="rId9"/>
    <p:sldId id="262" r:id="rId10"/>
    <p:sldId id="297" r:id="rId11"/>
    <p:sldId id="298" r:id="rId12"/>
    <p:sldId id="299" r:id="rId13"/>
    <p:sldId id="300" r:id="rId14"/>
    <p:sldId id="301" r:id="rId15"/>
    <p:sldId id="302" r:id="rId16"/>
    <p:sldId id="303" r:id="rId17"/>
    <p:sldId id="304" r:id="rId18"/>
    <p:sldId id="305" r:id="rId19"/>
    <p:sldId id="272" r:id="rId20"/>
    <p:sldId id="294" r:id="rId21"/>
    <p:sldId id="273" r:id="rId22"/>
    <p:sldId id="274" r:id="rId23"/>
    <p:sldId id="275" r:id="rId24"/>
    <p:sldId id="276" r:id="rId25"/>
    <p:sldId id="277" r:id="rId26"/>
    <p:sldId id="278" r:id="rId27"/>
    <p:sldId id="264" r:id="rId28"/>
    <p:sldId id="280" r:id="rId29"/>
    <p:sldId id="306" r:id="rId30"/>
    <p:sldId id="307" r:id="rId31"/>
    <p:sldId id="260" r:id="rId32"/>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Anja Schreijer" initials="AS" lastIdx="2" clrIdx="1">
    <p:extLst>
      <p:ext uri="{19B8F6BF-5375-455C-9EA6-DF929625EA0E}">
        <p15:presenceInfo xmlns:p15="http://schemas.microsoft.com/office/powerpoint/2012/main" userId="1bc050cc-d61e-47b8-aac3-c2d2ba39f4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3" autoAdjust="0"/>
    <p:restoredTop sz="73960" autoAdjust="0"/>
  </p:normalViewPr>
  <p:slideViewPr>
    <p:cSldViewPr snapToGrid="0">
      <p:cViewPr varScale="1">
        <p:scale>
          <a:sx n="63" d="100"/>
          <a:sy n="63" d="100"/>
        </p:scale>
        <p:origin x="131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‹nr.›</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400" dirty="0"/>
              <a:t>Facilitator notes: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a:solidFill>
                <a:schemeClr val="tx1"/>
              </a:solidFill>
              <a:latin typeface="Times" pitchFamily="18" charset="0"/>
              <a:ea typeface="+mn-ea"/>
              <a:cs typeface="+mn-cs"/>
            </a:endParaRPr>
          </a:p>
        </p:txBody>
      </p:sp>
    </p:spTree>
    <p:extLst>
      <p:ext uri="{BB962C8B-B14F-4D97-AF65-F5344CB8AC3E}">
        <p14:creationId xmlns:p14="http://schemas.microsoft.com/office/powerpoint/2010/main" val="38963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91" name="Shape 191"/>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Tahoma"/>
                <a:ea typeface="Tahoma"/>
                <a:cs typeface="Tahoma"/>
                <a:sym typeface="Tahoma"/>
              </a:rPr>
              <a:t>The examples presented in this slide refer to nutrition, physical activity and obesity prevention </a:t>
            </a:r>
            <a:r>
              <a:rPr lang="en-US" sz="1100" b="0" i="0" u="none" strike="noStrike" cap="none" dirty="0" err="1">
                <a:solidFill>
                  <a:schemeClr val="dk1"/>
                </a:solidFill>
                <a:latin typeface="Tahoma"/>
                <a:ea typeface="Tahoma"/>
                <a:cs typeface="Tahoma"/>
                <a:sym typeface="Tahoma"/>
              </a:rPr>
              <a:t>programmes</a:t>
            </a:r>
            <a:r>
              <a:rPr lang="en-US" sz="1100" b="0" i="0" u="none" strike="noStrike" cap="none" dirty="0">
                <a:solidFill>
                  <a:schemeClr val="dk1"/>
                </a:solidFill>
                <a:latin typeface="Tahoma"/>
                <a:ea typeface="Tahoma"/>
                <a:cs typeface="Tahoma"/>
                <a:sym typeface="Tahoma"/>
              </a:rPr>
              <a:t> in USA.</a:t>
            </a:r>
            <a:endParaRPr dirty="0"/>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Tahoma"/>
              <a:buNone/>
            </a:pPr>
            <a:r>
              <a:rPr lang="en-US" sz="1100" b="1" i="0" u="none" strike="noStrike" cap="none" dirty="0">
                <a:solidFill>
                  <a:schemeClr val="dk1"/>
                </a:solidFill>
                <a:latin typeface="Tahoma"/>
                <a:ea typeface="Tahoma"/>
                <a:cs typeface="Tahoma"/>
                <a:sym typeface="Tahoma"/>
              </a:rPr>
              <a:t>Source:</a:t>
            </a:r>
            <a:r>
              <a:rPr lang="en-US" sz="1100" b="0" i="0" u="none" strike="noStrike" cap="none" dirty="0">
                <a:solidFill>
                  <a:schemeClr val="dk1"/>
                </a:solidFill>
                <a:latin typeface="Tahoma"/>
                <a:ea typeface="Tahoma"/>
                <a:cs typeface="Tahoma"/>
                <a:sym typeface="Tahoma"/>
              </a:rPr>
              <a:t> Centers for Disease Control and Prevention. Social marketing: nutrition and physical activity [Internet]. [cited 2013 Oct 2]. Available from:</a:t>
            </a:r>
            <a:r>
              <a:rPr lang="en-US" sz="1100" b="0" i="0" u="none" strike="noStrike" cap="none" dirty="0">
                <a:solidFill>
                  <a:schemeClr val="lt1"/>
                </a:solidFill>
                <a:latin typeface="Tahoma"/>
                <a:ea typeface="Tahoma"/>
                <a:cs typeface="Tahoma"/>
                <a:sym typeface="Tahoma"/>
              </a:rPr>
              <a:t> </a:t>
            </a:r>
            <a:r>
              <a:rPr lang="en-US" sz="1100" b="0" i="0" u="sng" strike="noStrike" cap="none" dirty="0">
                <a:solidFill>
                  <a:srgbClr val="92D050"/>
                </a:solidFill>
                <a:latin typeface="Tahoma"/>
                <a:ea typeface="Tahoma"/>
                <a:cs typeface="Tahoma"/>
                <a:sym typeface="Tahoma"/>
              </a:rPr>
              <a:t>www.cdc.gov/nccdphp/dnpa/socialmarketing/training</a:t>
            </a:r>
          </a:p>
          <a:p>
            <a:pPr marL="0" marR="0" lvl="0" indent="0" algn="l" rtl="0">
              <a:lnSpc>
                <a:spcPct val="100000"/>
              </a:lnSpc>
              <a:spcBef>
                <a:spcPts val="330"/>
              </a:spcBef>
              <a:spcAft>
                <a:spcPts val="0"/>
              </a:spcAft>
              <a:buClr>
                <a:schemeClr val="dk1"/>
              </a:buClr>
              <a:buSzPts val="1100"/>
              <a:buFont typeface="Tahoma"/>
              <a:buNone/>
            </a:pPr>
            <a:endParaRPr lang="en-US" sz="1100" b="0" i="0" u="sng" strike="noStrike" cap="none" dirty="0">
              <a:solidFill>
                <a:srgbClr val="92D050"/>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Tahoma"/>
              <a:buNone/>
            </a:pPr>
            <a:endParaRPr dirty="0"/>
          </a:p>
        </p:txBody>
      </p:sp>
    </p:spTree>
    <p:extLst>
      <p:ext uri="{BB962C8B-B14F-4D97-AF65-F5344CB8AC3E}">
        <p14:creationId xmlns:p14="http://schemas.microsoft.com/office/powerpoint/2010/main" val="178639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01" name="Shape 201"/>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Tahoma"/>
                <a:ea typeface="Tahoma"/>
                <a:cs typeface="Tahoma"/>
                <a:sym typeface="Tahoma"/>
              </a:rPr>
              <a:t>This example is taken from the tobacco control campaign in the UK (2008-2010).</a:t>
            </a:r>
            <a:endParaRPr dirty="0"/>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a:p>
            <a:pPr marL="0" marR="0" lvl="0" indent="0" algn="l" rtl="0">
              <a:spcBef>
                <a:spcPts val="330"/>
              </a:spcBef>
              <a:spcAft>
                <a:spcPts val="0"/>
              </a:spcAft>
              <a:buNone/>
            </a:pPr>
            <a:r>
              <a:rPr lang="en-US" sz="1100" b="0" i="0" u="none" strike="noStrike" cap="none" dirty="0">
                <a:solidFill>
                  <a:schemeClr val="dk1"/>
                </a:solidFill>
                <a:latin typeface="Tahoma"/>
                <a:ea typeface="Tahoma"/>
                <a:cs typeface="Tahoma"/>
                <a:sym typeface="Tahoma"/>
              </a:rPr>
              <a:t>It is important to keep a critical eye on how ‘smart’ the SMART objectives actually are. For example in the example given here, the ‘general adult population’ is not specific enough. At what age will one be considered to fall within the adult group? Is there an upper age limit? The objective should clearly define the age range to include.</a:t>
            </a:r>
            <a:endParaRPr dirty="0"/>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none" strike="noStrike" cap="none" dirty="0">
                <a:solidFill>
                  <a:schemeClr val="dk1"/>
                </a:solidFill>
                <a:latin typeface="Tahoma"/>
                <a:ea typeface="Tahoma"/>
                <a:cs typeface="Tahoma"/>
                <a:sym typeface="Tahoma"/>
              </a:rPr>
              <a:t>Source:</a:t>
            </a:r>
            <a:r>
              <a:rPr lang="en-US" sz="1100" b="0" i="0" u="none" strike="noStrike" cap="none" dirty="0">
                <a:solidFill>
                  <a:schemeClr val="dk1"/>
                </a:solidFill>
                <a:latin typeface="Tahoma"/>
                <a:ea typeface="Tahoma"/>
                <a:cs typeface="Tahoma"/>
                <a:sym typeface="Tahoma"/>
              </a:rPr>
              <a:t> Budge M, </a:t>
            </a:r>
            <a:r>
              <a:rPr lang="en-US" sz="1100" b="0" i="0" u="none" strike="noStrike" cap="none" dirty="0" err="1">
                <a:solidFill>
                  <a:schemeClr val="dk1"/>
                </a:solidFill>
                <a:latin typeface="Tahoma"/>
                <a:ea typeface="Tahoma"/>
                <a:cs typeface="Tahoma"/>
                <a:sym typeface="Tahoma"/>
              </a:rPr>
              <a:t>Deahl</a:t>
            </a:r>
            <a:r>
              <a:rPr lang="en-US" sz="1100" b="0" i="0" u="none" strike="noStrike" cap="none" dirty="0">
                <a:solidFill>
                  <a:schemeClr val="dk1"/>
                </a:solidFill>
                <a:latin typeface="Tahoma"/>
                <a:ea typeface="Tahoma"/>
                <a:cs typeface="Tahoma"/>
                <a:sym typeface="Tahoma"/>
              </a:rPr>
              <a:t> C, Dewhurst M, </a:t>
            </a:r>
            <a:r>
              <a:rPr lang="en-US" sz="1100" b="0" i="0" u="none" strike="noStrike" cap="none" dirty="0" err="1">
                <a:solidFill>
                  <a:schemeClr val="dk1"/>
                </a:solidFill>
                <a:latin typeface="Tahoma"/>
                <a:ea typeface="Tahoma"/>
                <a:cs typeface="Tahoma"/>
                <a:sym typeface="Tahoma"/>
              </a:rPr>
              <a:t>Donajgrodzki</a:t>
            </a:r>
            <a:r>
              <a:rPr lang="en-US" sz="1100" b="0" i="0" u="none" strike="noStrike" cap="none" dirty="0">
                <a:solidFill>
                  <a:schemeClr val="dk1"/>
                </a:solidFill>
                <a:latin typeface="Tahoma"/>
                <a:ea typeface="Tahoma"/>
                <a:cs typeface="Tahoma"/>
                <a:sym typeface="Tahoma"/>
              </a:rPr>
              <a:t> S, Wood F. Communications and </a:t>
            </a: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change. UK: COI Publications; 2009.</a:t>
            </a:r>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5280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0" name="Shape 210"/>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Tahoma"/>
                <a:ea typeface="Tahoma"/>
                <a:cs typeface="Tahoma"/>
                <a:sym typeface="Tahoma"/>
              </a:rPr>
              <a:t>After </a:t>
            </a:r>
            <a:r>
              <a:rPr lang="en-US" sz="1100" b="0" i="0" u="none" strike="noStrike" cap="none" dirty="0" err="1">
                <a:solidFill>
                  <a:schemeClr val="dk1"/>
                </a:solidFill>
                <a:latin typeface="Tahoma"/>
                <a:ea typeface="Tahoma"/>
                <a:cs typeface="Tahoma"/>
                <a:sym typeface="Tahoma"/>
              </a:rPr>
              <a:t>emphasising</a:t>
            </a:r>
            <a:r>
              <a:rPr lang="en-US" sz="1100" b="0" i="0" u="none" strike="noStrike" cap="none" dirty="0">
                <a:solidFill>
                  <a:schemeClr val="dk1"/>
                </a:solidFill>
                <a:latin typeface="Tahoma"/>
                <a:ea typeface="Tahoma"/>
                <a:cs typeface="Tahoma"/>
                <a:sym typeface="Tahoma"/>
              </a:rPr>
              <a:t> the main components of </a:t>
            </a: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indicated in the arrow-shaped boxes, you could mention that some </a:t>
            </a:r>
            <a:r>
              <a:rPr lang="en-US" sz="1100" b="0" i="0" u="none" strike="noStrike" cap="none" dirty="0" err="1">
                <a:solidFill>
                  <a:schemeClr val="dk1"/>
                </a:solidFill>
                <a:latin typeface="Tahoma"/>
                <a:ea typeface="Tahoma"/>
                <a:cs typeface="Tahoma"/>
                <a:sym typeface="Tahoma"/>
              </a:rPr>
              <a:t>behaviours</a:t>
            </a:r>
            <a:r>
              <a:rPr lang="en-US" sz="1100" b="0" i="0" u="none" strike="noStrike" cap="none" dirty="0">
                <a:solidFill>
                  <a:schemeClr val="dk1"/>
                </a:solidFill>
                <a:latin typeface="Tahoma"/>
                <a:ea typeface="Tahoma"/>
                <a:cs typeface="Tahoma"/>
                <a:sym typeface="Tahoma"/>
              </a:rPr>
              <a:t> are more difficult to change than others.</a:t>
            </a:r>
            <a:endParaRPr dirty="0"/>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none" strike="noStrike" cap="none" dirty="0">
                <a:solidFill>
                  <a:schemeClr val="dk1"/>
                </a:solidFill>
                <a:latin typeface="Tahoma"/>
                <a:ea typeface="Tahoma"/>
                <a:cs typeface="Tahoma"/>
                <a:sym typeface="Tahoma"/>
              </a:rPr>
              <a:t>NB.</a:t>
            </a:r>
            <a:r>
              <a:rPr lang="en-US" sz="1100" b="0" i="0" u="none" strike="noStrike" cap="none" dirty="0">
                <a:solidFill>
                  <a:schemeClr val="dk1"/>
                </a:solidFill>
                <a:latin typeface="Tahoma"/>
                <a:ea typeface="Tahoma"/>
                <a:cs typeface="Tahoma"/>
                <a:sym typeface="Tahoma"/>
              </a:rPr>
              <a:t> It is easier to change a </a:t>
            </a: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than to stop one </a:t>
            </a: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and adopt a completely new one. For example, it is easier to urge doctors to change from prescribing a non-recommended drug to a recommended one, than it is to tell them to stop prescribing altogether.</a:t>
            </a:r>
            <a:endParaRPr sz="1100" b="0" i="0" u="none" strike="noStrike" cap="none" dirty="0">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Times"/>
              <a:buNone/>
            </a:pPr>
            <a:endParaRPr sz="1100" b="1" i="0" u="none" strike="noStrike" cap="none" dirty="0">
              <a:solidFill>
                <a:schemeClr val="lt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Tahoma"/>
              <a:buNone/>
            </a:pPr>
            <a:r>
              <a:rPr lang="en-US" sz="1100" b="1" i="0" u="none" strike="noStrike" cap="none" dirty="0">
                <a:solidFill>
                  <a:schemeClr val="dk1"/>
                </a:solidFill>
                <a:latin typeface="Tahoma"/>
                <a:ea typeface="Tahoma"/>
                <a:cs typeface="Tahoma"/>
                <a:sym typeface="Tahoma"/>
              </a:rPr>
              <a:t>Source:</a:t>
            </a:r>
            <a:r>
              <a:rPr lang="en-US" sz="1100" b="0" i="0" u="none" strike="noStrike" cap="none" dirty="0">
                <a:solidFill>
                  <a:schemeClr val="dk1"/>
                </a:solidFill>
                <a:latin typeface="Tahoma"/>
                <a:ea typeface="Tahoma"/>
                <a:cs typeface="Tahoma"/>
                <a:sym typeface="Tahoma"/>
              </a:rPr>
              <a:t> Smith WA, Strand J. Social marketing behavior: a practical resource for social change professionals. Washington: Academy for Educational Development; 2008.</a:t>
            </a:r>
            <a:endParaRPr dirty="0"/>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p:txBody>
      </p:sp>
      <p:sp>
        <p:nvSpPr>
          <p:cNvPr id="211" name="Shape 211"/>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12</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2799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22" name="Shape 222"/>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a:solidFill>
                  <a:schemeClr val="dk1"/>
                </a:solidFill>
                <a:latin typeface="Tahoma"/>
                <a:ea typeface="Tahoma"/>
                <a:cs typeface="Tahoma"/>
                <a:sym typeface="Tahoma"/>
              </a:rPr>
              <a:t>The action should be observable, specific (time, place, quantity, duration, frequency), feasible, measurable, directly linked to an improved outcome.</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Tahoma"/>
              <a:buNone/>
            </a:pPr>
            <a:r>
              <a:rPr lang="en-US" sz="1100" b="1" i="0" u="none" strike="noStrike" cap="none">
                <a:solidFill>
                  <a:schemeClr val="dk1"/>
                </a:solidFill>
                <a:latin typeface="Tahoma"/>
                <a:ea typeface="Tahoma"/>
                <a:cs typeface="Tahoma"/>
                <a:sym typeface="Tahoma"/>
              </a:rPr>
              <a:t>The correct answers are nos. 3 and 5</a:t>
            </a:r>
            <a:endParaRPr/>
          </a:p>
          <a:p>
            <a:pPr marL="0" marR="0" lvl="0" indent="0" algn="l" rtl="0">
              <a:lnSpc>
                <a:spcPct val="100000"/>
              </a:lnSpc>
              <a:spcBef>
                <a:spcPts val="330"/>
              </a:spcBef>
              <a:spcAft>
                <a:spcPts val="0"/>
              </a:spcAft>
              <a:buClr>
                <a:schemeClr val="dk1"/>
              </a:buClr>
              <a:buSzPts val="1100"/>
              <a:buFont typeface="Times"/>
              <a:buNone/>
            </a:pPr>
            <a:endParaRPr sz="1100" b="1" i="0" u="none" strike="noStrike" cap="none">
              <a:solidFill>
                <a:schemeClr val="dk1"/>
              </a:solidFill>
              <a:latin typeface="Tahoma"/>
              <a:ea typeface="Tahoma"/>
              <a:cs typeface="Tahoma"/>
              <a:sym typeface="Tahoma"/>
            </a:endParaRPr>
          </a:p>
          <a:p>
            <a:pPr marL="0" marR="0" lvl="0" indent="0" algn="l" rtl="0">
              <a:lnSpc>
                <a:spcPct val="100000"/>
              </a:lnSpc>
              <a:spcBef>
                <a:spcPts val="360"/>
              </a:spcBef>
              <a:spcAft>
                <a:spcPts val="0"/>
              </a:spcAft>
              <a:buClr>
                <a:schemeClr val="dk1"/>
              </a:buClr>
              <a:buSzPts val="1100"/>
              <a:buFont typeface="Tahoma"/>
              <a:buNone/>
            </a:pPr>
            <a:r>
              <a:rPr lang="en-US" sz="1100" b="1" i="0" u="none" strike="noStrike" cap="none">
                <a:solidFill>
                  <a:schemeClr val="dk1"/>
                </a:solidFill>
                <a:latin typeface="Tahoma"/>
                <a:ea typeface="Tahoma"/>
                <a:cs typeface="Tahoma"/>
                <a:sym typeface="Tahoma"/>
              </a:rPr>
              <a:t>NB. </a:t>
            </a:r>
            <a:r>
              <a:rPr lang="en-US" sz="1200" b="0" i="0" u="none" strike="noStrike" cap="none">
                <a:solidFill>
                  <a:schemeClr val="dk1"/>
                </a:solidFill>
                <a:latin typeface="Tahoma"/>
                <a:ea typeface="Tahoma"/>
                <a:cs typeface="Tahoma"/>
                <a:sym typeface="Tahoma"/>
              </a:rPr>
              <a:t>This slide has a pre-determined animation feature to highlight the two statements that comply with the definition. </a:t>
            </a:r>
            <a:r>
              <a:rPr lang="en-US" sz="1100" b="1" i="0" u="none" strike="noStrike" cap="none">
                <a:solidFill>
                  <a:schemeClr val="dk1"/>
                </a:solidFill>
                <a:latin typeface="Tahoma"/>
                <a:ea typeface="Tahoma"/>
                <a:cs typeface="Tahoma"/>
                <a:sym typeface="Tahoma"/>
              </a:rPr>
              <a:t>(PRESS ENTER OR SPACE BAR TWICE TO SHOW THE CORRECT ANSWERS).</a:t>
            </a:r>
            <a:endParaRPr sz="1100" b="1"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0" i="0" u="none" strike="noStrike" cap="none">
                <a:solidFill>
                  <a:schemeClr val="dk1"/>
                </a:solidFill>
                <a:latin typeface="Tahoma"/>
                <a:ea typeface="Tahoma"/>
                <a:cs typeface="Tahoma"/>
                <a:sym typeface="Tahoma"/>
              </a:rPr>
              <a:t> </a:t>
            </a:r>
            <a:endParaRPr sz="11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1958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29" name="Shape 229"/>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a:solidFill>
                  <a:schemeClr val="dk1"/>
                </a:solidFill>
                <a:latin typeface="Tahoma"/>
                <a:ea typeface="Tahoma"/>
                <a:cs typeface="Tahoma"/>
                <a:sym typeface="Tahoma"/>
              </a:rPr>
              <a:t>People are different and need to be approached in different ways. While we may want to approach each person individually (‘1-to-1 marketing’), that is usually not possible. The solution is to find groups of people that are reasonably similar and can be approached in the same way. Then, one or more groups are chosen.</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0" i="0" u="none" strike="noStrike" cap="none">
                <a:solidFill>
                  <a:schemeClr val="dk1"/>
                </a:solidFill>
                <a:latin typeface="Tahoma"/>
                <a:ea typeface="Tahoma"/>
                <a:cs typeface="Tahoma"/>
                <a:sym typeface="Tahoma"/>
              </a:rPr>
              <a:t>Segmentation is needed in order to identify groups of people that are similar and can be approached in the same way.</a:t>
            </a:r>
            <a:endParaRPr sz="11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9954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36" name="Shape 236"/>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593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43" name="Shape 243"/>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Formative evaluation is also known as formative research, primary research or marketing research.</a:t>
            </a:r>
            <a:endParaRPr/>
          </a:p>
          <a:p>
            <a:pPr marL="171450" marR="0" lvl="0" indent="-171450" algn="l" rtl="0">
              <a:lnSpc>
                <a:spcPct val="100000"/>
              </a:lnSpc>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It has a ‘consumer orientation’ (i.e. it focuses on the target audience).</a:t>
            </a:r>
            <a:endParaRPr/>
          </a:p>
          <a:p>
            <a:pPr marL="171450" marR="0" lvl="0" indent="-171450" algn="l" rtl="0">
              <a:lnSpc>
                <a:spcPct val="100000"/>
              </a:lnSpc>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It is intended to help us gain deeper understanding of the target audience.</a:t>
            </a:r>
            <a:endParaRPr/>
          </a:p>
          <a:p>
            <a:pPr marL="171450" marR="0" lvl="0" indent="-101600" algn="l" rtl="0">
              <a:lnSpc>
                <a:spcPct val="100000"/>
              </a:lnSpc>
              <a:spcBef>
                <a:spcPts val="33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Arial"/>
              <a:buNone/>
            </a:pPr>
            <a:r>
              <a:rPr lang="en-US" sz="1100" b="1" i="0" u="sng" strike="noStrike" cap="none">
                <a:solidFill>
                  <a:schemeClr val="dk1"/>
                </a:solidFill>
                <a:latin typeface="Tahoma"/>
                <a:ea typeface="Tahoma"/>
                <a:cs typeface="Tahoma"/>
                <a:sym typeface="Tahoma"/>
              </a:rPr>
              <a:t>Note to facilitators</a:t>
            </a:r>
            <a:r>
              <a:rPr lang="en-US" sz="1100" b="0" i="0" u="none" strike="noStrike" cap="none">
                <a:solidFill>
                  <a:schemeClr val="dk1"/>
                </a:solidFill>
                <a:latin typeface="Tahoma"/>
                <a:ea typeface="Tahoma"/>
                <a:cs typeface="Tahoma"/>
                <a:sym typeface="Tahoma"/>
              </a:rPr>
              <a:t>: this topic will be discussed in a separate session. The purpose of this slide is just to introduce the term and its general process.</a:t>
            </a:r>
            <a:endParaRPr sz="1100" b="0" i="0" u="none" strike="noStrike" cap="none">
              <a:solidFill>
                <a:schemeClr val="dk1"/>
              </a:solidFill>
              <a:latin typeface="Tahoma"/>
              <a:ea typeface="Tahoma"/>
              <a:cs typeface="Tahoma"/>
              <a:sym typeface="Tahoma"/>
            </a:endParaRPr>
          </a:p>
        </p:txBody>
      </p:sp>
      <p:sp>
        <p:nvSpPr>
          <p:cNvPr id="244" name="Shape 244"/>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16</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3078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52" name="Shape 252"/>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171450" marR="0" lvl="0" indent="-171450" algn="l" rtl="0">
              <a:lnSpc>
                <a:spcPct val="150000"/>
              </a:lnSpc>
              <a:spcBef>
                <a:spcPts val="0"/>
              </a:spcBef>
              <a:spcAft>
                <a:spcPts val="0"/>
              </a:spcAft>
              <a:buClr>
                <a:srgbClr val="69AE23"/>
              </a:buClr>
              <a:buSzPts val="1210"/>
              <a:buFont typeface="Arial"/>
              <a:buChar char="•"/>
            </a:pPr>
            <a:r>
              <a:rPr lang="en-US" sz="1100" b="1" i="0" u="none" strike="noStrike" cap="none" dirty="0">
                <a:solidFill>
                  <a:schemeClr val="dk1"/>
                </a:solidFill>
                <a:latin typeface="Tahoma"/>
                <a:ea typeface="Tahoma"/>
                <a:cs typeface="Tahoma"/>
                <a:sym typeface="Tahoma"/>
              </a:rPr>
              <a:t>Set </a:t>
            </a:r>
            <a:r>
              <a:rPr lang="en-US" sz="1100" b="1" i="0" u="none" strike="noStrike" cap="none" dirty="0" err="1">
                <a:solidFill>
                  <a:schemeClr val="dk1"/>
                </a:solidFill>
                <a:latin typeface="Tahoma"/>
                <a:ea typeface="Tahoma"/>
                <a:cs typeface="Tahoma"/>
                <a:sym typeface="Tahoma"/>
              </a:rPr>
              <a:t>behavioural</a:t>
            </a:r>
            <a:r>
              <a:rPr lang="en-US" sz="1100" b="1" i="0" u="none" strike="noStrike" cap="none" dirty="0">
                <a:solidFill>
                  <a:schemeClr val="dk1"/>
                </a:solidFill>
                <a:latin typeface="Tahoma"/>
                <a:ea typeface="Tahoma"/>
                <a:cs typeface="Tahoma"/>
                <a:sym typeface="Tahoma"/>
              </a:rPr>
              <a:t> objectives for the selected segment:</a:t>
            </a:r>
            <a:r>
              <a:rPr lang="en-US" sz="1100" b="0" i="0" u="none" strike="noStrike" cap="none" dirty="0">
                <a:solidFill>
                  <a:schemeClr val="dk1"/>
                </a:solidFill>
                <a:latin typeface="Tahoma"/>
                <a:ea typeface="Tahoma"/>
                <a:cs typeface="Tahoma"/>
                <a:sym typeface="Tahoma"/>
              </a:rPr>
              <a:t> </a:t>
            </a:r>
            <a:r>
              <a:rPr lang="en-US" sz="1100" b="0" i="0" u="none" strike="noStrike" cap="none" dirty="0" err="1">
                <a:solidFill>
                  <a:schemeClr val="dk1"/>
                </a:solidFill>
                <a:latin typeface="Tahoma"/>
                <a:ea typeface="Tahoma"/>
                <a:cs typeface="Tahoma"/>
                <a:sym typeface="Tahoma"/>
              </a:rPr>
              <a:t>behavioural</a:t>
            </a:r>
            <a:r>
              <a:rPr lang="en-US" sz="1100" b="0" i="0" u="none" strike="noStrike" cap="none" dirty="0">
                <a:solidFill>
                  <a:schemeClr val="dk1"/>
                </a:solidFill>
                <a:latin typeface="Tahoma"/>
                <a:ea typeface="Tahoma"/>
                <a:cs typeface="Tahoma"/>
                <a:sym typeface="Tahoma"/>
              </a:rPr>
              <a:t> objectives are those SMART objectives that clearly state the desired </a:t>
            </a: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from the selected segment. After conducting the formative evaluation, the initial objectives must be refined and narrowed down, according the segment targeted.</a:t>
            </a:r>
            <a:endParaRPr sz="1100" b="0" i="0" u="none" strike="noStrike" cap="none" dirty="0">
              <a:solidFill>
                <a:schemeClr val="dk1"/>
              </a:solidFill>
              <a:latin typeface="Tahoma"/>
              <a:ea typeface="Tahoma"/>
              <a:cs typeface="Tahoma"/>
              <a:sym typeface="Tahoma"/>
            </a:endParaRPr>
          </a:p>
          <a:p>
            <a:pPr marL="171450" marR="0" lvl="0" indent="-171450" algn="l" rtl="0">
              <a:lnSpc>
                <a:spcPct val="150000"/>
              </a:lnSpc>
              <a:spcBef>
                <a:spcPts val="330"/>
              </a:spcBef>
              <a:spcAft>
                <a:spcPts val="0"/>
              </a:spcAft>
              <a:buClr>
                <a:srgbClr val="69AE23"/>
              </a:buClr>
              <a:buSzPts val="1210"/>
              <a:buFont typeface="Arial"/>
              <a:buChar char="•"/>
            </a:pPr>
            <a:r>
              <a:rPr lang="en-US" sz="1100" b="1" i="0" u="none" strike="noStrike" cap="none" dirty="0">
                <a:solidFill>
                  <a:schemeClr val="dk1"/>
                </a:solidFill>
                <a:latin typeface="Tahoma"/>
                <a:ea typeface="Tahoma"/>
                <a:cs typeface="Tahoma"/>
                <a:sym typeface="Tahoma"/>
              </a:rPr>
              <a:t>Select a planning framework: </a:t>
            </a:r>
            <a:r>
              <a:rPr lang="en-US" sz="1100" b="0" i="0" u="none" strike="noStrike" cap="none" dirty="0">
                <a:solidFill>
                  <a:schemeClr val="dk1"/>
                </a:solidFill>
                <a:latin typeface="Tahoma"/>
                <a:ea typeface="Tahoma"/>
                <a:cs typeface="Tahoma"/>
                <a:sym typeface="Tahoma"/>
              </a:rPr>
              <a:t>in this course we will use social marketing as the theoretical framework to plan a campaign. The main concepts related to social marketing will be introduced in the following slides. More details will be provided in different sessions, in combination with the case studies.</a:t>
            </a:r>
            <a:endParaRPr sz="1100" b="1" i="0" u="none" strike="noStrike" cap="none" dirty="0">
              <a:solidFill>
                <a:schemeClr val="dk1"/>
              </a:solidFill>
              <a:latin typeface="Tahoma"/>
              <a:ea typeface="Tahoma"/>
              <a:cs typeface="Tahoma"/>
              <a:sym typeface="Tahoma"/>
            </a:endParaRPr>
          </a:p>
          <a:p>
            <a:pPr marL="171450" marR="0" lvl="0" indent="-171450" algn="l" rtl="0">
              <a:lnSpc>
                <a:spcPct val="150000"/>
              </a:lnSpc>
              <a:spcBef>
                <a:spcPts val="330"/>
              </a:spcBef>
              <a:spcAft>
                <a:spcPts val="0"/>
              </a:spcAft>
              <a:buClr>
                <a:srgbClr val="69AE23"/>
              </a:buClr>
              <a:buSzPts val="1210"/>
              <a:buFont typeface="Arial"/>
              <a:buChar char="•"/>
            </a:pPr>
            <a:r>
              <a:rPr lang="en-US" sz="1100" b="1" i="0" u="none" strike="noStrike" cap="none" dirty="0">
                <a:solidFill>
                  <a:schemeClr val="dk1"/>
                </a:solidFill>
                <a:latin typeface="Tahoma"/>
                <a:ea typeface="Tahoma"/>
                <a:cs typeface="Tahoma"/>
                <a:sym typeface="Tahoma"/>
              </a:rPr>
              <a:t>Design interventions for the selected segment: </a:t>
            </a:r>
            <a:r>
              <a:rPr lang="en-US" sz="1100" b="0" i="0" u="none" strike="noStrike" cap="none" dirty="0">
                <a:solidFill>
                  <a:schemeClr val="dk1"/>
                </a:solidFill>
                <a:latin typeface="Tahoma"/>
                <a:ea typeface="Tahoma"/>
                <a:cs typeface="Tahoma"/>
                <a:sym typeface="Tahoma"/>
              </a:rPr>
              <a:t>these interventions or campaign components/activities will be designed based on the findings of the formative evaluation and following the key aspects of the social marketing approach.</a:t>
            </a:r>
            <a:endParaRPr dirty="0"/>
          </a:p>
          <a:p>
            <a:pPr marL="0" marR="0" lvl="0" indent="0" algn="l" rtl="0">
              <a:lnSpc>
                <a:spcPct val="150000"/>
              </a:lnSpc>
              <a:spcBef>
                <a:spcPts val="330"/>
              </a:spcBef>
              <a:spcAft>
                <a:spcPts val="0"/>
              </a:spcAft>
              <a:buClr>
                <a:srgbClr val="69AE23"/>
              </a:buClr>
              <a:buSzPts val="1210"/>
              <a:buFont typeface="Arial"/>
              <a:buNone/>
            </a:pPr>
            <a:endParaRPr sz="1100" b="0" i="0" u="none" strike="noStrike" cap="none" dirty="0">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none" strike="noStrike" cap="none" dirty="0">
                <a:solidFill>
                  <a:schemeClr val="dk1"/>
                </a:solidFill>
                <a:latin typeface="Tahoma"/>
                <a:ea typeface="Tahoma"/>
                <a:cs typeface="Tahoma"/>
                <a:sym typeface="Tahoma"/>
              </a:rPr>
              <a:t>Source:</a:t>
            </a:r>
            <a:r>
              <a:rPr lang="en-US" sz="1100" b="0" i="0" u="none" strike="noStrike" cap="none" dirty="0">
                <a:solidFill>
                  <a:schemeClr val="dk1"/>
                </a:solidFill>
                <a:latin typeface="Tahoma"/>
                <a:ea typeface="Tahoma"/>
                <a:cs typeface="Tahoma"/>
                <a:sym typeface="Tahoma"/>
              </a:rPr>
              <a:t> Smith WA, Strand J. Social marketing behavior: a practical resource for social change professionals. Washington: Academy for Educational Development; 2008.</a:t>
            </a:r>
          </a:p>
          <a:p>
            <a:pPr marL="0" marR="0" lvl="0" indent="0" algn="l" rtl="0">
              <a:spcBef>
                <a:spcPts val="330"/>
              </a:spcBef>
              <a:spcAft>
                <a:spcPts val="0"/>
              </a:spcAft>
              <a:buNone/>
            </a:pPr>
            <a:endParaRPr sz="1100" b="0" i="0" u="none" strike="noStrike" cap="none" dirty="0">
              <a:solidFill>
                <a:schemeClr val="dk1"/>
              </a:solidFill>
              <a:latin typeface="Tahoma"/>
              <a:ea typeface="Tahoma"/>
              <a:cs typeface="Tahoma"/>
              <a:sym typeface="Tahoma"/>
            </a:endParaRPr>
          </a:p>
        </p:txBody>
      </p:sp>
      <p:sp>
        <p:nvSpPr>
          <p:cNvPr id="253" name="Shape 253"/>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17</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4851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62" name="Shape 262"/>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sz="1100" b="0" i="0" u="none" strike="noStrike" cap="none" dirty="0">
                <a:solidFill>
                  <a:schemeClr val="dk1"/>
                </a:solidFill>
                <a:latin typeface="Tahoma"/>
                <a:ea typeface="Tahoma"/>
                <a:cs typeface="Tahoma"/>
                <a:sym typeface="Tahoma"/>
              </a:rPr>
              <a:t>Social marketing is:</a:t>
            </a:r>
            <a:endParaRPr sz="1100" b="0" i="0" u="none" strike="noStrike" cap="none" dirty="0">
              <a:solidFill>
                <a:schemeClr val="dk1"/>
              </a:solidFill>
              <a:latin typeface="Tahoma"/>
              <a:ea typeface="Tahoma"/>
              <a:cs typeface="Tahoma"/>
              <a:sym typeface="Tahoma"/>
            </a:endParaRPr>
          </a:p>
          <a:p>
            <a:pPr marL="342900" marR="0" lvl="0" indent="-342900" algn="l" rtl="0">
              <a:lnSpc>
                <a:spcPct val="115000"/>
              </a:lnSpc>
              <a:spcBef>
                <a:spcPts val="1330"/>
              </a:spcBef>
              <a:spcAft>
                <a:spcPts val="0"/>
              </a:spcAft>
              <a:buClr>
                <a:schemeClr val="dk1"/>
              </a:buClr>
              <a:buSzPts val="1100"/>
              <a:buFont typeface="Noto Sans Symbols"/>
              <a:buChar char="∙"/>
            </a:pPr>
            <a:r>
              <a:rPr lang="en-US" sz="1100" b="0" i="0" u="none" strike="noStrike" cap="none" dirty="0">
                <a:solidFill>
                  <a:schemeClr val="dk1"/>
                </a:solidFill>
                <a:latin typeface="Tahoma"/>
                <a:ea typeface="Tahoma"/>
                <a:cs typeface="Tahoma"/>
                <a:sym typeface="Tahoma"/>
              </a:rPr>
              <a:t>applying commercial marketing principles to health and human services</a:t>
            </a:r>
            <a:endParaRPr sz="1100" b="0" i="0" u="none" strike="noStrike" cap="none" dirty="0">
              <a:solidFill>
                <a:schemeClr val="dk1"/>
              </a:solidFill>
              <a:latin typeface="Tahoma"/>
              <a:ea typeface="Tahoma"/>
              <a:cs typeface="Tahoma"/>
              <a:sym typeface="Tahoma"/>
            </a:endParaRPr>
          </a:p>
          <a:p>
            <a:pPr marL="342900" marR="0" lvl="0" indent="-342900" algn="l" rtl="0">
              <a:lnSpc>
                <a:spcPct val="115000"/>
              </a:lnSpc>
              <a:spcBef>
                <a:spcPts val="1330"/>
              </a:spcBef>
              <a:spcAft>
                <a:spcPts val="0"/>
              </a:spcAft>
              <a:buClr>
                <a:schemeClr val="dk1"/>
              </a:buClr>
              <a:buSzPts val="1100"/>
              <a:buFont typeface="Noto Sans Symbols"/>
              <a:buChar char="∙"/>
            </a:pPr>
            <a:r>
              <a:rPr lang="en-US" sz="1100" b="0" i="0" u="none" strike="noStrike" cap="none" dirty="0" err="1">
                <a:solidFill>
                  <a:schemeClr val="dk1"/>
                </a:solidFill>
                <a:latin typeface="Tahoma"/>
                <a:ea typeface="Tahoma"/>
                <a:cs typeface="Tahoma"/>
                <a:sym typeface="Tahoma"/>
              </a:rPr>
              <a:t>behaviour</a:t>
            </a:r>
            <a:r>
              <a:rPr lang="en-US" sz="1100" b="0" i="0" u="none" strike="noStrike" cap="none" dirty="0">
                <a:solidFill>
                  <a:schemeClr val="dk1"/>
                </a:solidFill>
                <a:latin typeface="Tahoma"/>
                <a:ea typeface="Tahoma"/>
                <a:cs typeface="Tahoma"/>
                <a:sym typeface="Tahoma"/>
              </a:rPr>
              <a:t> change for societal benefits, not profit</a:t>
            </a:r>
            <a:endParaRPr dirty="0"/>
          </a:p>
          <a:p>
            <a:pPr marL="0" marR="0" lvl="0" indent="0" algn="l" rtl="0">
              <a:lnSpc>
                <a:spcPct val="115000"/>
              </a:lnSpc>
              <a:spcBef>
                <a:spcPts val="1330"/>
              </a:spcBef>
              <a:spcAft>
                <a:spcPts val="0"/>
              </a:spcAft>
              <a:buClr>
                <a:schemeClr val="dk1"/>
              </a:buClr>
              <a:buSzPts val="1100"/>
              <a:buFont typeface="Noto Sans Symbols"/>
              <a:buNone/>
            </a:pPr>
            <a:endParaRPr sz="1100" b="0" i="0" u="none" strike="noStrike" cap="none" dirty="0">
              <a:solidFill>
                <a:schemeClr val="dk1"/>
              </a:solidFill>
              <a:latin typeface="Tahoma"/>
              <a:ea typeface="Tahoma"/>
              <a:cs typeface="Tahoma"/>
              <a:sym typeface="Tahoma"/>
            </a:endParaRPr>
          </a:p>
          <a:p>
            <a:pPr marL="0" marR="0" lvl="0" indent="0" algn="l" rtl="0">
              <a:lnSpc>
                <a:spcPct val="115000"/>
              </a:lnSpc>
              <a:spcBef>
                <a:spcPts val="1330"/>
              </a:spcBef>
              <a:spcAft>
                <a:spcPts val="0"/>
              </a:spcAft>
              <a:buClr>
                <a:schemeClr val="dk1"/>
              </a:buClr>
              <a:buSzPts val="1100"/>
              <a:buFont typeface="Noto Sans Symbols"/>
              <a:buNone/>
            </a:pPr>
            <a:r>
              <a:rPr lang="en-US" sz="1100" b="1" i="0" u="none" strike="noStrike" cap="none" dirty="0">
                <a:solidFill>
                  <a:schemeClr val="dk1"/>
                </a:solidFill>
                <a:latin typeface="Tahoma"/>
                <a:ea typeface="Tahoma"/>
                <a:cs typeface="Tahoma"/>
                <a:sym typeface="Tahoma"/>
              </a:rPr>
              <a:t>Sources:</a:t>
            </a:r>
            <a:r>
              <a:rPr lang="en-US" sz="1100" b="0" i="0" u="none" strike="noStrike" cap="none" dirty="0">
                <a:solidFill>
                  <a:schemeClr val="dk1"/>
                </a:solidFill>
                <a:latin typeface="Tahoma"/>
                <a:ea typeface="Tahoma"/>
                <a:cs typeface="Tahoma"/>
                <a:sym typeface="Tahoma"/>
              </a:rPr>
              <a:t> Kotler P, </a:t>
            </a:r>
            <a:r>
              <a:rPr lang="en-US" sz="1100" b="0" i="0" u="none" strike="noStrike" cap="none" dirty="0" err="1">
                <a:solidFill>
                  <a:schemeClr val="dk1"/>
                </a:solidFill>
                <a:latin typeface="Tahoma"/>
                <a:ea typeface="Tahoma"/>
                <a:cs typeface="Tahoma"/>
                <a:sym typeface="Tahoma"/>
              </a:rPr>
              <a:t>Zaltman</a:t>
            </a:r>
            <a:r>
              <a:rPr lang="en-US" sz="1100" b="0" i="0" u="none" strike="noStrike" cap="none" dirty="0">
                <a:solidFill>
                  <a:schemeClr val="dk1"/>
                </a:solidFill>
                <a:latin typeface="Tahoma"/>
                <a:ea typeface="Tahoma"/>
                <a:cs typeface="Tahoma"/>
                <a:sym typeface="Tahoma"/>
              </a:rPr>
              <a:t> G. Social marketing: an approach to planned social change. J Mark. 1971 Jul;35(3):3-12; Donovan RJ. The role for marketing in public health change programs. Aust Rev Pub </a:t>
            </a:r>
            <a:r>
              <a:rPr lang="en-US" sz="1100" b="0" i="0" u="none" strike="noStrike" cap="none" dirty="0" err="1">
                <a:solidFill>
                  <a:schemeClr val="dk1"/>
                </a:solidFill>
                <a:latin typeface="Tahoma"/>
                <a:ea typeface="Tahoma"/>
                <a:cs typeface="Tahoma"/>
                <a:sym typeface="Tahoma"/>
              </a:rPr>
              <a:t>Aff</a:t>
            </a:r>
            <a:r>
              <a:rPr lang="en-US" sz="1100" b="0" i="0" u="none" strike="noStrike" cap="none" dirty="0">
                <a:solidFill>
                  <a:schemeClr val="dk1"/>
                </a:solidFill>
                <a:latin typeface="Tahoma"/>
                <a:ea typeface="Tahoma"/>
                <a:cs typeface="Tahoma"/>
                <a:sym typeface="Tahoma"/>
              </a:rPr>
              <a:t>. 2011 Jul;10(1):23-40; Grier S, Bryant CA. Social marketing in public health. Ann Rev Public Health. 2005;26:319-339.</a:t>
            </a:r>
            <a:endParaRPr dirty="0"/>
          </a:p>
          <a:p>
            <a:pPr marL="0" marR="0" lvl="0" indent="0" algn="l" rtl="0">
              <a:lnSpc>
                <a:spcPct val="115000"/>
              </a:lnSpc>
              <a:spcBef>
                <a:spcPts val="1330"/>
              </a:spcBef>
              <a:spcAft>
                <a:spcPts val="0"/>
              </a:spcAft>
              <a:buClr>
                <a:schemeClr val="dk1"/>
              </a:buClr>
              <a:buSzPts val="1100"/>
              <a:buFont typeface="Noto Sans Symbols"/>
              <a:buNone/>
            </a:pPr>
            <a:endParaRPr sz="1100" b="0" i="0" u="none" strike="noStrike" cap="none" dirty="0">
              <a:solidFill>
                <a:schemeClr val="dk1"/>
              </a:solidFill>
              <a:latin typeface="Tahoma"/>
              <a:ea typeface="Tahoma"/>
              <a:cs typeface="Tahoma"/>
              <a:sym typeface="Tahoma"/>
            </a:endParaRPr>
          </a:p>
        </p:txBody>
      </p:sp>
      <p:sp>
        <p:nvSpPr>
          <p:cNvPr id="263" name="Shape 263"/>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18</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6420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spcAft>
                <a:spcPts val="0"/>
              </a:spcAft>
            </a:pPr>
            <a:r>
              <a:rPr lang="en-GB" sz="1800" b="1" dirty="0">
                <a:solidFill>
                  <a:schemeClr val="lt1"/>
                </a:solidFill>
                <a:latin typeface="+mn-lt"/>
                <a:ea typeface="Tahoma"/>
                <a:cs typeface="Tahoma"/>
                <a:sym typeface="Tahoma"/>
              </a:rPr>
              <a:t>Source: ECDC Social marketing guide for public health programme managers and practitioners</a:t>
            </a:r>
          </a:p>
          <a:p>
            <a:pPr>
              <a:spcBef>
                <a:spcPts val="0"/>
              </a:spcBef>
              <a:spcAft>
                <a:spcPts val="0"/>
              </a:spcAft>
            </a:pPr>
            <a:r>
              <a:rPr lang="en-GB" sz="1800" b="1" dirty="0">
                <a:solidFill>
                  <a:schemeClr val="lt1"/>
                </a:solidFill>
                <a:latin typeface="+mn-lt"/>
                <a:ea typeface="Tahoma"/>
                <a:cs typeface="Tahoma"/>
                <a:sym typeface="Tahoma"/>
              </a:rPr>
              <a:t>https://www.ecdc.europa.eu/sites/portal/files/media/en/publications/Publications/social-marketing-guide-public-health.pdf</a:t>
            </a:r>
          </a:p>
        </p:txBody>
      </p:sp>
      <p:sp>
        <p:nvSpPr>
          <p:cNvPr id="4" name="Tijdelijke aanduiding voor dianummer 3"/>
          <p:cNvSpPr>
            <a:spLocks noGrp="1"/>
          </p:cNvSpPr>
          <p:nvPr>
            <p:ph type="sldNum" sz="quarter" idx="10"/>
          </p:nvPr>
        </p:nvSpPr>
        <p:spPr/>
        <p:txBody>
          <a:bodyPr/>
          <a:lstStyle/>
          <a:p>
            <a:fld id="{D0D18800-03A3-4371-B392-80B672D011D5}" type="slidenum">
              <a:rPr lang="en-GB" smtClean="0"/>
              <a:t>19</a:t>
            </a:fld>
            <a:endParaRPr lang="en-GB"/>
          </a:p>
        </p:txBody>
      </p:sp>
    </p:spTree>
    <p:extLst>
      <p:ext uri="{BB962C8B-B14F-4D97-AF65-F5344CB8AC3E}">
        <p14:creationId xmlns:p14="http://schemas.microsoft.com/office/powerpoint/2010/main" val="226226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349130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71" name="Shape 271"/>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Tahoma"/>
                <a:ea typeface="Tahoma"/>
                <a:cs typeface="Tahoma"/>
                <a:sym typeface="Tahoma"/>
              </a:rPr>
              <a:t>The marketing mix is also called the “4Ps”. It includes:</a:t>
            </a:r>
            <a:endParaRPr dirty="0"/>
          </a:p>
          <a:p>
            <a:pPr marL="171450" marR="0" lvl="0" indent="-17145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Product</a:t>
            </a:r>
            <a:r>
              <a:rPr lang="en-US" sz="1100" b="0" i="0" u="none" strike="noStrike" cap="none" dirty="0">
                <a:solidFill>
                  <a:schemeClr val="dk1"/>
                </a:solidFill>
                <a:latin typeface="Tahoma"/>
                <a:ea typeface="Tahoma"/>
                <a:cs typeface="Tahoma"/>
                <a:sym typeface="Tahoma"/>
              </a:rPr>
              <a:t>, e.g. prescription guidelines </a:t>
            </a:r>
            <a:endParaRPr dirty="0"/>
          </a:p>
          <a:p>
            <a:pPr marL="171450" marR="0" lvl="0" indent="-17145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Price</a:t>
            </a:r>
            <a:r>
              <a:rPr lang="en-US" sz="1100" b="0" i="0" u="none" strike="noStrike" cap="none" dirty="0">
                <a:solidFill>
                  <a:schemeClr val="dk1"/>
                </a:solidFill>
                <a:latin typeface="Tahoma"/>
                <a:ea typeface="Tahoma"/>
                <a:cs typeface="Tahoma"/>
                <a:sym typeface="Tahoma"/>
              </a:rPr>
              <a:t>, e.g. the time prescribers need to invest in explaining to patients why antibiotics are not needed in viral infections</a:t>
            </a:r>
            <a:endParaRPr dirty="0"/>
          </a:p>
          <a:p>
            <a:pPr marL="171450" marR="0" lvl="0" indent="-17145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Place</a:t>
            </a:r>
            <a:r>
              <a:rPr lang="en-US" sz="1100" b="0" i="0" u="none" strike="noStrike" cap="none" dirty="0">
                <a:solidFill>
                  <a:schemeClr val="dk1"/>
                </a:solidFill>
                <a:latin typeface="Tahoma"/>
                <a:ea typeface="Tahoma"/>
                <a:cs typeface="Tahoma"/>
                <a:sym typeface="Tahoma"/>
              </a:rPr>
              <a:t>, e.g. the hospital or clinic where prescribers are expected to use the guidelines</a:t>
            </a:r>
            <a:endParaRPr dirty="0"/>
          </a:p>
          <a:p>
            <a:pPr marL="171450" marR="0" lvl="0" indent="-17145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Promotion</a:t>
            </a:r>
            <a:r>
              <a:rPr lang="en-US" sz="1100" b="0" i="0" u="none" strike="noStrike" cap="none" dirty="0">
                <a:solidFill>
                  <a:schemeClr val="dk1"/>
                </a:solidFill>
                <a:latin typeface="Tahoma"/>
                <a:ea typeface="Tahoma"/>
                <a:cs typeface="Tahoma"/>
                <a:sym typeface="Tahoma"/>
              </a:rPr>
              <a:t>, e.g. the channels used to persuade prescribers to use the guidelines</a:t>
            </a:r>
            <a:endParaRPr dirty="0"/>
          </a:p>
          <a:p>
            <a:pPr marL="0" marR="0" lvl="0" indent="0" algn="l" rtl="0">
              <a:spcBef>
                <a:spcPts val="330"/>
              </a:spcBef>
              <a:spcAft>
                <a:spcPts val="0"/>
              </a:spcAft>
              <a:buClr>
                <a:schemeClr val="dk1"/>
              </a:buClr>
              <a:buSzPts val="1100"/>
              <a:buFont typeface="Arial"/>
              <a:buNone/>
            </a:pPr>
            <a:endParaRPr sz="1100" b="0" i="0" u="none" strike="noStrike" cap="none" dirty="0">
              <a:solidFill>
                <a:schemeClr val="dk1"/>
              </a:solidFill>
              <a:latin typeface="Tahoma"/>
              <a:ea typeface="Tahoma"/>
              <a:cs typeface="Tahoma"/>
              <a:sym typeface="Tahoma"/>
            </a:endParaRPr>
          </a:p>
          <a:p>
            <a:pPr marL="0" marR="0" lvl="0" indent="0" algn="l" rtl="0">
              <a:spcBef>
                <a:spcPts val="330"/>
              </a:spcBef>
              <a:spcAft>
                <a:spcPts val="0"/>
              </a:spcAft>
              <a:buClr>
                <a:schemeClr val="dk1"/>
              </a:buClr>
              <a:buSzPts val="1100"/>
              <a:buFont typeface="Arial"/>
              <a:buNone/>
            </a:pPr>
            <a:r>
              <a:rPr lang="en-US" sz="1100" b="1" i="0" u="sng" strike="noStrike" cap="none" dirty="0">
                <a:solidFill>
                  <a:schemeClr val="dk1"/>
                </a:solidFill>
                <a:latin typeface="Tahoma"/>
                <a:ea typeface="Tahoma"/>
                <a:cs typeface="Tahoma"/>
                <a:sym typeface="Tahoma"/>
              </a:rPr>
              <a:t>Note to the facilitators</a:t>
            </a:r>
            <a:r>
              <a:rPr lang="en-US" sz="1100" b="1" i="0" u="none" strike="noStrike" cap="none" dirty="0">
                <a:solidFill>
                  <a:schemeClr val="dk1"/>
                </a:solidFill>
                <a:latin typeface="Tahoma"/>
                <a:ea typeface="Tahoma"/>
                <a:cs typeface="Tahoma"/>
                <a:sym typeface="Tahoma"/>
              </a:rPr>
              <a:t>:</a:t>
            </a:r>
            <a:r>
              <a:rPr lang="en-US" sz="1100" b="1" i="0" u="sng" strike="noStrike" cap="none" dirty="0">
                <a:solidFill>
                  <a:schemeClr val="dk1"/>
                </a:solidFill>
                <a:latin typeface="Tahoma"/>
                <a:ea typeface="Tahoma"/>
                <a:cs typeface="Tahoma"/>
                <a:sym typeface="Tahoma"/>
              </a:rPr>
              <a:t> </a:t>
            </a:r>
            <a:endParaRPr sz="1100" b="0" i="0" u="none" strike="noStrike" cap="none" dirty="0">
              <a:solidFill>
                <a:schemeClr val="dk1"/>
              </a:solidFill>
              <a:latin typeface="Tahoma"/>
              <a:ea typeface="Tahoma"/>
              <a:cs typeface="Tahoma"/>
              <a:sym typeface="Tahoma"/>
            </a:endParaRPr>
          </a:p>
          <a:p>
            <a:pPr marL="171450" marR="0" lvl="0" indent="-171450" algn="l" rtl="0">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The above mentioned examples are meant to give an overall idea of the 4Ps. More details will be provided in the following sessions.</a:t>
            </a:r>
            <a:endParaRPr dirty="0"/>
          </a:p>
          <a:p>
            <a:pPr marL="171450" marR="0" lvl="0" indent="-171450" algn="l" rtl="0">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Suggestion: refer to the pre-course reading material to have an interactive session with the participants. Ask questions about these concepts and how the participants understood them.</a:t>
            </a:r>
            <a:endParaRPr sz="1100" b="0" i="0" u="none" strike="noStrike" cap="none" dirty="0">
              <a:solidFill>
                <a:schemeClr val="dk1"/>
              </a:solidFill>
              <a:latin typeface="Tahoma"/>
              <a:ea typeface="Tahoma"/>
              <a:cs typeface="Tahoma"/>
              <a:sym typeface="Tahoma"/>
            </a:endParaRPr>
          </a:p>
        </p:txBody>
      </p:sp>
      <p:sp>
        <p:nvSpPr>
          <p:cNvPr id="272" name="Shape 272"/>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20</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98114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95" name="Shape 295"/>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Evaluation is a tool to improve your campaign, </a:t>
            </a:r>
            <a:r>
              <a:rPr lang="en-US" sz="1100" b="0" i="0" u="none" strike="noStrike" cap="none" dirty="0">
                <a:solidFill>
                  <a:schemeClr val="dk1"/>
                </a:solidFill>
                <a:latin typeface="Tahoma"/>
                <a:ea typeface="Tahoma"/>
                <a:cs typeface="Tahoma"/>
                <a:sym typeface="Tahoma"/>
              </a:rPr>
              <a:t>therefore it is better to plan how the evaluation will be conducted before the campaign is implemented</a:t>
            </a:r>
            <a:endParaRPr sz="1100" b="1" i="0" u="none" strike="noStrike" cap="none" dirty="0">
              <a:solidFill>
                <a:schemeClr val="dk1"/>
              </a:solidFill>
              <a:latin typeface="Tahoma"/>
              <a:ea typeface="Tahoma"/>
              <a:cs typeface="Tahoma"/>
              <a:sym typeface="Tahoma"/>
            </a:endParaRPr>
          </a:p>
          <a:p>
            <a:pPr marL="342900" marR="0" lvl="0" indent="-34290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Define process indicators: </a:t>
            </a:r>
            <a:r>
              <a:rPr lang="en-US" sz="1100" b="0" i="0" u="none" strike="noStrike" cap="none" dirty="0">
                <a:solidFill>
                  <a:schemeClr val="dk1"/>
                </a:solidFill>
                <a:latin typeface="Tahoma"/>
                <a:ea typeface="Tahoma"/>
                <a:cs typeface="Tahoma"/>
                <a:sym typeface="Tahoma"/>
              </a:rPr>
              <a:t>they will allow you to determine if the campaign was conducted as planned</a:t>
            </a:r>
            <a:endParaRPr sz="1100" b="1" i="0" u="none" strike="noStrike" cap="none" dirty="0">
              <a:solidFill>
                <a:schemeClr val="dk1"/>
              </a:solidFill>
              <a:latin typeface="Tahoma"/>
              <a:ea typeface="Tahoma"/>
              <a:cs typeface="Tahoma"/>
              <a:sym typeface="Tahoma"/>
            </a:endParaRPr>
          </a:p>
          <a:p>
            <a:pPr marL="342900" marR="0" lvl="0" indent="-34290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Define short-term, mid-term and long-term outcomes: </a:t>
            </a:r>
            <a:r>
              <a:rPr lang="en-US" sz="1100" b="0" i="0" u="none" strike="noStrike" cap="none" dirty="0">
                <a:solidFill>
                  <a:schemeClr val="dk1"/>
                </a:solidFill>
                <a:latin typeface="Tahoma"/>
                <a:ea typeface="Tahoma"/>
                <a:cs typeface="Tahoma"/>
                <a:sym typeface="Tahoma"/>
              </a:rPr>
              <a:t>they will allow you to assess the overall impact of the campaign</a:t>
            </a:r>
            <a:endParaRPr sz="1100" b="1" i="0" u="none" strike="noStrike" cap="none" dirty="0">
              <a:solidFill>
                <a:schemeClr val="dk1"/>
              </a:solidFill>
              <a:latin typeface="Tahoma"/>
              <a:ea typeface="Tahoma"/>
              <a:cs typeface="Tahoma"/>
              <a:sym typeface="Tahoma"/>
            </a:endParaRPr>
          </a:p>
          <a:p>
            <a:pPr marL="342900" marR="0" lvl="0" indent="-342900" algn="l" rtl="0">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Select suitable methods for evaluation, </a:t>
            </a:r>
            <a:r>
              <a:rPr lang="en-US" sz="1100" b="0" i="0" u="none" strike="noStrike" cap="none" dirty="0">
                <a:solidFill>
                  <a:schemeClr val="dk1"/>
                </a:solidFill>
                <a:latin typeface="Tahoma"/>
                <a:ea typeface="Tahoma"/>
                <a:cs typeface="Tahoma"/>
                <a:sym typeface="Tahoma"/>
              </a:rPr>
              <a:t>according to the outcomes and indicators you have defined</a:t>
            </a:r>
            <a:endParaRPr sz="11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80095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03" name="Shape 303"/>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Tahoma"/>
                <a:ea typeface="Tahoma"/>
                <a:cs typeface="Tahoma"/>
                <a:sym typeface="Tahoma"/>
              </a:rPr>
              <a:t>The consumer is always at the </a:t>
            </a:r>
            <a:r>
              <a:rPr lang="en-US" sz="1100" b="0" i="0" u="none" strike="noStrike" cap="none" dirty="0" err="1">
                <a:solidFill>
                  <a:schemeClr val="dk1"/>
                </a:solidFill>
                <a:latin typeface="Tahoma"/>
                <a:ea typeface="Tahoma"/>
                <a:cs typeface="Tahoma"/>
                <a:sym typeface="Tahoma"/>
              </a:rPr>
              <a:t>centre</a:t>
            </a:r>
            <a:r>
              <a:rPr lang="en-US" sz="1100" b="0" i="0" u="none" strike="noStrike" cap="none" dirty="0">
                <a:solidFill>
                  <a:schemeClr val="dk1"/>
                </a:solidFill>
                <a:latin typeface="Tahoma"/>
                <a:ea typeface="Tahoma"/>
                <a:cs typeface="Tahoma"/>
                <a:sym typeface="Tahoma"/>
              </a:rPr>
              <a:t> of the social marketing process, that is why pre-testing is important.</a:t>
            </a:r>
            <a:endParaRPr dirty="0"/>
          </a:p>
          <a:p>
            <a:pPr marL="0" marR="0" lvl="0" indent="0" algn="l" rtl="0">
              <a:lnSpc>
                <a:spcPct val="100000"/>
              </a:lnSpc>
              <a:spcBef>
                <a:spcPts val="330"/>
              </a:spcBef>
              <a:spcAft>
                <a:spcPts val="0"/>
              </a:spcAft>
              <a:buClr>
                <a:schemeClr val="dk1"/>
              </a:buClr>
              <a:buSzPts val="1100"/>
              <a:buFont typeface="Arial"/>
              <a:buNone/>
            </a:pPr>
            <a:endParaRPr sz="1100" b="1" i="0" u="none" strike="noStrike" cap="none" dirty="0">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Arial"/>
              <a:buNone/>
            </a:pPr>
            <a:r>
              <a:rPr lang="en-US" sz="1100" b="1" i="0" u="sng" strike="noStrike" cap="none" dirty="0">
                <a:solidFill>
                  <a:schemeClr val="dk1"/>
                </a:solidFill>
                <a:latin typeface="Tahoma"/>
                <a:ea typeface="Tahoma"/>
                <a:cs typeface="Tahoma"/>
                <a:sym typeface="Tahoma"/>
              </a:rPr>
              <a:t>Note to the facilitators</a:t>
            </a:r>
            <a:r>
              <a:rPr lang="en-US" sz="1100" b="1" i="0" u="none" strike="noStrike" cap="none" dirty="0">
                <a:solidFill>
                  <a:schemeClr val="dk1"/>
                </a:solidFill>
                <a:latin typeface="Tahoma"/>
                <a:ea typeface="Tahoma"/>
                <a:cs typeface="Tahoma"/>
                <a:sym typeface="Tahoma"/>
              </a:rPr>
              <a:t>: </a:t>
            </a:r>
            <a:r>
              <a:rPr lang="en-US" sz="1100" b="0" i="0" u="none" strike="noStrike" cap="none" dirty="0">
                <a:solidFill>
                  <a:schemeClr val="dk1"/>
                </a:solidFill>
                <a:latin typeface="Tahoma"/>
                <a:ea typeface="Tahoma"/>
                <a:cs typeface="Tahoma"/>
                <a:sym typeface="Tahoma"/>
              </a:rPr>
              <a:t>some definitions to consider (and explain to the participants if necessary)</a:t>
            </a:r>
            <a:endParaRPr dirty="0"/>
          </a:p>
          <a:p>
            <a:pPr marL="171450" marR="0" lvl="0" indent="-171450" algn="l" rtl="0">
              <a:lnSpc>
                <a:spcPct val="100000"/>
              </a:lnSpc>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Pre-test: </a:t>
            </a:r>
            <a:endParaRPr dirty="0"/>
          </a:p>
          <a:p>
            <a:pPr marL="628650" marR="0" lvl="1" indent="-171450" algn="l" rtl="0">
              <a:lnSpc>
                <a:spcPct val="100000"/>
              </a:lnSpc>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A test carried out prior to something, e.g. a pilot study – the full-scale version of the main study is rolled out among a smaller study population</a:t>
            </a:r>
            <a:endParaRPr dirty="0"/>
          </a:p>
          <a:p>
            <a:pPr marL="628650" marR="0" lvl="1" indent="-171450" algn="l" rtl="0">
              <a:lnSpc>
                <a:spcPct val="100000"/>
              </a:lnSpc>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A test of the effectiveness of a “product” prior to its release to the intended audience</a:t>
            </a:r>
            <a:endParaRPr dirty="0"/>
          </a:p>
          <a:p>
            <a:pPr marL="171450" marR="0" lvl="0" indent="-171450" algn="l" rtl="0">
              <a:lnSpc>
                <a:spcPct val="100000"/>
              </a:lnSpc>
              <a:spcBef>
                <a:spcPts val="330"/>
              </a:spcBef>
              <a:spcAft>
                <a:spcPts val="0"/>
              </a:spcAft>
              <a:buClr>
                <a:schemeClr val="dk1"/>
              </a:buClr>
              <a:buSzPts val="1100"/>
              <a:buFont typeface="Arial"/>
              <a:buChar char="•"/>
            </a:pPr>
            <a:r>
              <a:rPr lang="en-US" sz="1100" b="1" i="0" u="none" strike="noStrike" cap="none" dirty="0">
                <a:solidFill>
                  <a:schemeClr val="dk1"/>
                </a:solidFill>
                <a:latin typeface="Tahoma"/>
                <a:ea typeface="Tahoma"/>
                <a:cs typeface="Tahoma"/>
                <a:sym typeface="Tahoma"/>
              </a:rPr>
              <a:t>Prototype: </a:t>
            </a:r>
            <a:endParaRPr dirty="0"/>
          </a:p>
          <a:p>
            <a:pPr marL="628650" marR="0" lvl="1" indent="-171450" algn="l" rtl="0">
              <a:lnSpc>
                <a:spcPct val="100000"/>
              </a:lnSpc>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An original, full-scale, and usually working model of a new product or new version of an existing product</a:t>
            </a:r>
            <a:endParaRPr dirty="0"/>
          </a:p>
          <a:p>
            <a:pPr marL="628650" marR="0" lvl="1" indent="-171450" algn="l" rtl="0">
              <a:lnSpc>
                <a:spcPct val="100000"/>
              </a:lnSpc>
              <a:spcBef>
                <a:spcPts val="330"/>
              </a:spcBef>
              <a:spcAft>
                <a:spcPts val="0"/>
              </a:spcAft>
              <a:buClr>
                <a:schemeClr val="dk1"/>
              </a:buClr>
              <a:buSzPts val="1100"/>
              <a:buFont typeface="Arial"/>
              <a:buChar char="•"/>
            </a:pPr>
            <a:r>
              <a:rPr lang="en-US" sz="1100" b="0" i="0" u="none" strike="noStrike" cap="none" dirty="0">
                <a:solidFill>
                  <a:schemeClr val="dk1"/>
                </a:solidFill>
                <a:latin typeface="Tahoma"/>
                <a:ea typeface="Tahoma"/>
                <a:cs typeface="Tahoma"/>
                <a:sym typeface="Tahoma"/>
              </a:rPr>
              <a:t>A first or experimental working model of something to be manufactured</a:t>
            </a:r>
            <a:endParaRPr sz="1100" b="1" i="0" u="none" strike="noStrike" cap="none" dirty="0">
              <a:solidFill>
                <a:schemeClr val="dk1"/>
              </a:solidFill>
              <a:latin typeface="Tahoma"/>
              <a:ea typeface="Tahoma"/>
              <a:cs typeface="Tahoma"/>
              <a:sym typeface="Tahoma"/>
            </a:endParaRPr>
          </a:p>
        </p:txBody>
      </p:sp>
      <p:sp>
        <p:nvSpPr>
          <p:cNvPr id="304" name="Shape 304"/>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22</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3495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13" name="Shape 313"/>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i="0" u="sng" strike="noStrike" cap="none">
                <a:solidFill>
                  <a:schemeClr val="dk1"/>
                </a:solidFill>
                <a:latin typeface="Tahoma"/>
                <a:ea typeface="Tahoma"/>
                <a:cs typeface="Tahoma"/>
                <a:sym typeface="Tahoma"/>
              </a:rPr>
              <a:t>Note to the facilitators</a:t>
            </a:r>
            <a:r>
              <a:rPr lang="en-US" sz="1100" b="1" i="0" u="none" strike="noStrike" cap="none">
                <a:solidFill>
                  <a:schemeClr val="dk1"/>
                </a:solidFill>
                <a:latin typeface="Tahoma"/>
                <a:ea typeface="Tahoma"/>
                <a:cs typeface="Tahoma"/>
                <a:sym typeface="Tahoma"/>
              </a:rPr>
              <a:t>: </a:t>
            </a:r>
            <a:r>
              <a:rPr lang="en-US" sz="1100" b="0" i="0" u="none" strike="noStrike" cap="none">
                <a:solidFill>
                  <a:schemeClr val="dk1"/>
                </a:solidFill>
                <a:latin typeface="Tahoma"/>
                <a:ea typeface="Tahoma"/>
                <a:cs typeface="Tahoma"/>
                <a:sym typeface="Tahoma"/>
              </a:rPr>
              <a:t>more details on implementation will be given in the corresponding session</a:t>
            </a:r>
            <a:endParaRPr sz="1100" b="0" i="0" u="none" strike="noStrike" cap="none">
              <a:solidFill>
                <a:schemeClr val="dk1"/>
              </a:solidFill>
              <a:latin typeface="Tahoma"/>
              <a:ea typeface="Tahoma"/>
              <a:cs typeface="Tahoma"/>
              <a:sym typeface="Tahoma"/>
            </a:endParaRPr>
          </a:p>
        </p:txBody>
      </p:sp>
      <p:sp>
        <p:nvSpPr>
          <p:cNvPr id="314" name="Shape 314"/>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23</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84629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22" name="Shape 322"/>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AE23"/>
              </a:buClr>
              <a:buSzPts val="1210"/>
              <a:buFont typeface="Arial"/>
              <a:buNone/>
            </a:pPr>
            <a:r>
              <a:rPr lang="en-US" sz="1100" b="0" i="0" u="none" strike="noStrike" cap="none" dirty="0">
                <a:solidFill>
                  <a:schemeClr val="dk1"/>
                </a:solidFill>
                <a:latin typeface="Tahoma"/>
                <a:ea typeface="Tahoma"/>
                <a:cs typeface="Tahoma"/>
                <a:sym typeface="Tahoma"/>
              </a:rPr>
              <a:t>After conducting your process and outcome evaluations, you should be able to answer the following questions:</a:t>
            </a:r>
            <a:endParaRPr dirty="0"/>
          </a:p>
          <a:p>
            <a:pPr marL="171450" marR="0" lvl="0" indent="-171450" algn="l" rtl="0">
              <a:lnSpc>
                <a:spcPct val="100000"/>
              </a:lnSpc>
              <a:spcBef>
                <a:spcPts val="330"/>
              </a:spcBef>
              <a:spcAft>
                <a:spcPts val="0"/>
              </a:spcAft>
              <a:buClr>
                <a:srgbClr val="69AE23"/>
              </a:buClr>
              <a:buSzPts val="1210"/>
              <a:buFont typeface="Arial"/>
              <a:buChar char="•"/>
            </a:pPr>
            <a:r>
              <a:rPr lang="en-US" sz="1100" b="0" i="0" u="none" strike="noStrike" cap="none" dirty="0">
                <a:solidFill>
                  <a:schemeClr val="dk1"/>
                </a:solidFill>
                <a:latin typeface="Tahoma"/>
                <a:ea typeface="Tahoma"/>
                <a:cs typeface="Tahoma"/>
                <a:sym typeface="Tahoma"/>
              </a:rPr>
              <a:t>Did the campaign reach the target audience?</a:t>
            </a:r>
            <a:endParaRPr dirty="0"/>
          </a:p>
          <a:p>
            <a:pPr marL="171450" marR="0" lvl="0" indent="-171450" algn="l" rtl="0">
              <a:lnSpc>
                <a:spcPct val="100000"/>
              </a:lnSpc>
              <a:spcBef>
                <a:spcPts val="330"/>
              </a:spcBef>
              <a:spcAft>
                <a:spcPts val="0"/>
              </a:spcAft>
              <a:buClr>
                <a:srgbClr val="69AE23"/>
              </a:buClr>
              <a:buSzPts val="1210"/>
              <a:buFont typeface="Arial"/>
              <a:buChar char="•"/>
            </a:pPr>
            <a:r>
              <a:rPr lang="en-US" sz="1100" b="0" i="0" u="none" strike="noStrike" cap="none" dirty="0">
                <a:solidFill>
                  <a:schemeClr val="dk1"/>
                </a:solidFill>
                <a:latin typeface="Tahoma"/>
                <a:ea typeface="Tahoma"/>
                <a:cs typeface="Tahoma"/>
                <a:sym typeface="Tahoma"/>
              </a:rPr>
              <a:t>Did the desired outcome occur? Why/why not?</a:t>
            </a:r>
            <a:endParaRPr dirty="0"/>
          </a:p>
          <a:p>
            <a:pPr marL="171450" marR="0" lvl="0" indent="-171450" algn="l" rtl="0">
              <a:lnSpc>
                <a:spcPct val="100000"/>
              </a:lnSpc>
              <a:spcBef>
                <a:spcPts val="330"/>
              </a:spcBef>
              <a:spcAft>
                <a:spcPts val="0"/>
              </a:spcAft>
              <a:buClr>
                <a:srgbClr val="69AE23"/>
              </a:buClr>
              <a:buSzPts val="1210"/>
              <a:buFont typeface="Arial"/>
              <a:buChar char="•"/>
            </a:pPr>
            <a:r>
              <a:rPr lang="en-US" sz="1100" b="0" i="0" u="none" strike="noStrike" cap="none" dirty="0">
                <a:solidFill>
                  <a:schemeClr val="dk1"/>
                </a:solidFill>
                <a:latin typeface="Tahoma"/>
                <a:ea typeface="Tahoma"/>
                <a:cs typeface="Tahoma"/>
                <a:sym typeface="Tahoma"/>
              </a:rPr>
              <a:t>Did the campaign have an intended effect?</a:t>
            </a:r>
            <a:endParaRPr sz="1100" b="0" i="0" u="none" strike="noStrike" cap="none" dirty="0">
              <a:solidFill>
                <a:schemeClr val="dk1"/>
              </a:solidFill>
              <a:latin typeface="Tahoma"/>
              <a:ea typeface="Tahoma"/>
              <a:cs typeface="Tahoma"/>
              <a:sym typeface="Tahoma"/>
            </a:endParaRPr>
          </a:p>
        </p:txBody>
      </p:sp>
      <p:sp>
        <p:nvSpPr>
          <p:cNvPr id="323" name="Shape 323"/>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24</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3760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31" name="Shape 331"/>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23424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r>
              <a:rPr lang="en-GB" dirty="0"/>
              <a:t>Facilitator notes:</a:t>
            </a:r>
          </a:p>
          <a:p>
            <a:endParaRPr lang="en-GB" dirty="0"/>
          </a:p>
        </p:txBody>
      </p:sp>
    </p:spTree>
    <p:extLst>
      <p:ext uri="{BB962C8B-B14F-4D97-AF65-F5344CB8AC3E}">
        <p14:creationId xmlns:p14="http://schemas.microsoft.com/office/powerpoint/2010/main" val="76693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74" name="Shape 374"/>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1581613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0D18800-03A3-4371-B392-80B672D011D5}" type="slidenum">
              <a:rPr lang="en-GB" smtClean="0"/>
              <a:t>28</a:t>
            </a:fld>
            <a:endParaRPr lang="en-GB"/>
          </a:p>
        </p:txBody>
      </p:sp>
    </p:spTree>
    <p:extLst>
      <p:ext uri="{BB962C8B-B14F-4D97-AF65-F5344CB8AC3E}">
        <p14:creationId xmlns:p14="http://schemas.microsoft.com/office/powerpoint/2010/main" val="2500068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30</a:t>
            </a:fld>
            <a:endParaRPr lang="en-GB"/>
          </a:p>
        </p:txBody>
      </p:sp>
    </p:spTree>
    <p:extLst>
      <p:ext uri="{BB962C8B-B14F-4D97-AF65-F5344CB8AC3E}">
        <p14:creationId xmlns:p14="http://schemas.microsoft.com/office/powerpoint/2010/main" val="401565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3" name="Shape 63"/>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16926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70" name="Shape 70"/>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i="0" u="sng" strike="noStrike" cap="none">
                <a:solidFill>
                  <a:schemeClr val="dk1"/>
                </a:solidFill>
                <a:latin typeface="Tahoma"/>
                <a:ea typeface="Tahoma"/>
                <a:cs typeface="Tahoma"/>
                <a:sym typeface="Tahoma"/>
              </a:rPr>
              <a:t>Note to the facilitators</a:t>
            </a:r>
            <a:r>
              <a:rPr lang="en-US" sz="1100" b="1" i="0" u="none" strike="noStrike" cap="none">
                <a:solidFill>
                  <a:schemeClr val="dk1"/>
                </a:solidFill>
                <a:latin typeface="Tahoma"/>
                <a:ea typeface="Tahoma"/>
                <a:cs typeface="Tahoma"/>
                <a:sym typeface="Tahoma"/>
              </a:rPr>
              <a:t>: </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This presentation will summarise the key elements for all the steps listed on the slide. It will elaborate more on steps 1 and 2. The remaining steps will be developed in different sessions of the course.</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The purpose is to gradually introduce the social marketing components to the participants.</a:t>
            </a:r>
            <a:endParaRPr/>
          </a:p>
          <a:p>
            <a:pPr marL="0" marR="0" lvl="0" indent="0" algn="l" rtl="0">
              <a:spcBef>
                <a:spcPts val="33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Arial"/>
              <a:buNone/>
            </a:pPr>
            <a:r>
              <a:rPr lang="en-US" sz="1100" b="1" i="0" u="none" strike="noStrike" cap="none">
                <a:solidFill>
                  <a:schemeClr val="dk1"/>
                </a:solidFill>
                <a:latin typeface="Tahoma"/>
                <a:ea typeface="Tahoma"/>
                <a:cs typeface="Tahoma"/>
                <a:sym typeface="Tahoma"/>
              </a:rPr>
              <a:t>Adapted from:</a:t>
            </a:r>
            <a:r>
              <a:rPr lang="en-US" sz="1100" b="0" i="0" u="none" strike="noStrike" cap="none">
                <a:solidFill>
                  <a:schemeClr val="dk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a:t>
            </a:r>
            <a:endParaRPr sz="11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884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1125" y="569913"/>
            <a:ext cx="4503738"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29" name="Shape 129"/>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0" i="0" u="none" strike="noStrike" cap="none">
                <a:solidFill>
                  <a:schemeClr val="dk1"/>
                </a:solidFill>
                <a:latin typeface="Tahoma"/>
                <a:ea typeface="Tahoma"/>
                <a:cs typeface="Tahoma"/>
                <a:sym typeface="Tahoma"/>
              </a:rPr>
              <a:t>“Every social marketing program has a behavioral goal. You want to change a behavior – people are doing one thing; you want them to do another. That’s what your project, or at least a specific campaign, is about”</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171450" marR="0" lvl="0" indent="-171450" algn="l" rtl="0">
              <a:lnSpc>
                <a:spcPct val="100000"/>
              </a:lnSpc>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Clear and precise objectives: </a:t>
            </a:r>
            <a:r>
              <a:rPr lang="en-US" sz="1100" b="0" i="0" u="none" strike="noStrike" cap="none">
                <a:solidFill>
                  <a:schemeClr val="dk1"/>
                </a:solidFill>
                <a:latin typeface="Tahoma"/>
                <a:ea typeface="Tahoma"/>
                <a:cs typeface="Tahoma"/>
                <a:sym typeface="Tahoma"/>
              </a:rPr>
              <a:t>if the objectives are clearly defined, it is easier to select appropriate measures for evaluation.</a:t>
            </a:r>
            <a:endParaRPr sz="1100" b="1" i="0" u="none" strike="noStrike" cap="none">
              <a:solidFill>
                <a:schemeClr val="dk1"/>
              </a:solidFill>
              <a:latin typeface="Tahoma"/>
              <a:ea typeface="Tahoma"/>
              <a:cs typeface="Tahoma"/>
              <a:sym typeface="Tahoma"/>
            </a:endParaRPr>
          </a:p>
          <a:p>
            <a:pPr marL="171450" marR="0" lvl="1" indent="-171450" algn="l" rtl="0">
              <a:lnSpc>
                <a:spcPct val="100000"/>
              </a:lnSpc>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Start thinking about your campaign evaluation:</a:t>
            </a:r>
            <a:r>
              <a:rPr lang="en-US" sz="1100" b="0" i="0" u="none" strike="noStrike" cap="none">
                <a:solidFill>
                  <a:schemeClr val="dk1"/>
                </a:solidFill>
                <a:latin typeface="Tahoma"/>
                <a:ea typeface="Tahoma"/>
                <a:cs typeface="Tahoma"/>
                <a:sym typeface="Tahoma"/>
              </a:rPr>
              <a:t> already at this early stage one should think about the evaluation strategy for the campaign (more details on evaluation and techniques will be given in the following slides). </a:t>
            </a:r>
            <a:endParaRPr/>
          </a:p>
          <a:p>
            <a:pPr marL="171450" marR="0" lvl="1" indent="-171450" algn="l" rtl="0">
              <a:lnSpc>
                <a:spcPct val="100000"/>
              </a:lnSpc>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The (behavioural) objectives help to determine the outcomes for evaluation.</a:t>
            </a: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none" strike="noStrike" cap="none">
                <a:solidFill>
                  <a:schemeClr val="dk1"/>
                </a:solidFill>
                <a:latin typeface="Tahoma"/>
                <a:ea typeface="Tahoma"/>
                <a:cs typeface="Tahoma"/>
                <a:sym typeface="Tahoma"/>
              </a:rPr>
              <a:t>Source</a:t>
            </a:r>
            <a:r>
              <a:rPr lang="en-US" sz="1100" b="0" i="0" u="none" strike="noStrike" cap="none">
                <a:solidFill>
                  <a:schemeClr val="dk1"/>
                </a:solidFill>
                <a:latin typeface="Tahoma"/>
                <a:ea typeface="Tahoma"/>
                <a:cs typeface="Tahoma"/>
                <a:sym typeface="Tahoma"/>
              </a:rPr>
              <a:t>: Smith WA, Strand J. Social marketing behavior: a practical resource for social change professionals. Washington: Academy for Educational Development; 2008.</a:t>
            </a:r>
            <a:endParaRPr sz="1100" b="0" i="0" u="none" strike="noStrike" cap="none">
              <a:solidFill>
                <a:schemeClr val="dk1"/>
              </a:solidFill>
              <a:latin typeface="Tahoma"/>
              <a:ea typeface="Tahoma"/>
              <a:cs typeface="Tahoma"/>
              <a:sym typeface="Tahoma"/>
            </a:endParaRPr>
          </a:p>
        </p:txBody>
      </p:sp>
      <p:sp>
        <p:nvSpPr>
          <p:cNvPr id="130" name="Shape 130"/>
          <p:cNvSpPr txBox="1">
            <a:spLocks noGrp="1"/>
          </p:cNvSpPr>
          <p:nvPr>
            <p:ph type="sldNum" idx="12"/>
          </p:nvPr>
        </p:nvSpPr>
        <p:spPr>
          <a:xfrm>
            <a:off x="3849689" y="9430220"/>
            <a:ext cx="2946400" cy="496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3200">
                <a:solidFill>
                  <a:schemeClr val="dk1"/>
                </a:solidFill>
                <a:latin typeface="Tahoma"/>
                <a:ea typeface="Tahoma"/>
                <a:cs typeface="Tahoma"/>
                <a:sym typeface="Tahoma"/>
              </a:rPr>
              <a:t>5</a:t>
            </a:fld>
            <a:endParaRPr sz="3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8284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37" name="Shape 137"/>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Tahoma"/>
              <a:buNone/>
            </a:pPr>
            <a:r>
              <a:rPr lang="en-US" sz="1100" b="1" i="0" u="none" strike="noStrike" cap="none">
                <a:solidFill>
                  <a:schemeClr val="dk1"/>
                </a:solidFill>
                <a:latin typeface="Tahoma"/>
                <a:ea typeface="Tahoma"/>
                <a:cs typeface="Tahoma"/>
                <a:sym typeface="Tahoma"/>
              </a:rPr>
              <a:t>Source:</a:t>
            </a:r>
            <a:r>
              <a:rPr lang="en-US" sz="1100" b="0" i="0" u="none" strike="noStrike" cap="none">
                <a:solidFill>
                  <a:schemeClr val="dk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57640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46" name="Shape 146"/>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i="0" u="none" strike="noStrike" cap="none">
                <a:solidFill>
                  <a:schemeClr val="dk1"/>
                </a:solidFill>
                <a:latin typeface="Tahoma"/>
                <a:ea typeface="Tahoma"/>
                <a:cs typeface="Tahoma"/>
                <a:sym typeface="Tahoma"/>
              </a:rPr>
              <a:t>Action-oriented: </a:t>
            </a:r>
            <a:r>
              <a:rPr lang="en-US" sz="1100" b="0" i="0" u="none" strike="noStrike" cap="none">
                <a:solidFill>
                  <a:schemeClr val="dk1"/>
                </a:solidFill>
                <a:latin typeface="Tahoma"/>
                <a:ea typeface="Tahoma"/>
                <a:cs typeface="Tahoma"/>
                <a:sym typeface="Tahoma"/>
              </a:rPr>
              <a:t>includes an action verb</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sng" strike="noStrike" cap="none">
                <a:solidFill>
                  <a:schemeClr val="dk1"/>
                </a:solidFill>
                <a:latin typeface="Tahoma"/>
                <a:ea typeface="Tahoma"/>
                <a:cs typeface="Tahoma"/>
                <a:sym typeface="Tahoma"/>
              </a:rPr>
              <a:t>Note to the facilitators</a:t>
            </a:r>
            <a:r>
              <a:rPr lang="en-US" sz="1100" b="0" i="0" u="none" strike="noStrike" cap="none">
                <a:solidFill>
                  <a:schemeClr val="dk1"/>
                </a:solidFill>
                <a:latin typeface="Tahoma"/>
                <a:ea typeface="Tahoma"/>
                <a:cs typeface="Tahoma"/>
                <a:sym typeface="Tahoma"/>
              </a:rPr>
              <a:t>:</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The action-oriented characteristic of an objective must be linked to the behaviour that should be changed by the campaign.</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In the subsequent slides/sessions it will be important to emphasise that a campaign which uses social marketing departs from the “behavioural objectives”, i.e. the behaviour that must be adopted or changed, and that has been stated clearly as part of the objectives.</a:t>
            </a:r>
            <a:endParaRPr/>
          </a:p>
          <a:p>
            <a:pPr marL="171450" marR="0" lvl="0" indent="-101600" algn="l" rtl="0">
              <a:spcBef>
                <a:spcPts val="33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100000"/>
              </a:lnSpc>
              <a:spcBef>
                <a:spcPts val="330"/>
              </a:spcBef>
              <a:spcAft>
                <a:spcPts val="0"/>
              </a:spcAft>
              <a:buClr>
                <a:schemeClr val="dk1"/>
              </a:buClr>
              <a:buSzPts val="1100"/>
              <a:buFont typeface="Arial"/>
              <a:buNone/>
            </a:pPr>
            <a:r>
              <a:rPr lang="en-US" sz="1100" b="1" i="0" u="none" strike="noStrike" cap="none">
                <a:solidFill>
                  <a:schemeClr val="dk1"/>
                </a:solidFill>
                <a:latin typeface="Tahoma"/>
                <a:ea typeface="Tahoma"/>
                <a:cs typeface="Tahoma"/>
                <a:sym typeface="Tahoma"/>
              </a:rPr>
              <a:t>Sources:</a:t>
            </a:r>
            <a:r>
              <a:rPr lang="en-US" sz="1100" b="0" i="0" u="none" strike="noStrike" cap="none">
                <a:solidFill>
                  <a:schemeClr val="dk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 and Centers for Disease Control and Prevention. Introduction to program evaluation for public health programs: evaluating appropriate antibiotic use programs. Atlanta: CDC; 2006.</a:t>
            </a: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61663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54" name="Shape 154"/>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Tahoma"/>
                <a:ea typeface="Tahoma"/>
                <a:cs typeface="Tahoma"/>
                <a:sym typeface="Tahoma"/>
              </a:rPr>
              <a:t>The purpose of SMART behavioural objectives is to be clear about the action (behaviour) that the target audience is requested to do in response to the campaign.</a:t>
            </a: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Clr>
                <a:schemeClr val="dk1"/>
              </a:buClr>
              <a:buSzPts val="1100"/>
              <a:buFont typeface="Arial"/>
              <a:buNone/>
            </a:pPr>
            <a:endParaRPr sz="1100" b="1" i="0" u="none" strike="noStrike" cap="none">
              <a:solidFill>
                <a:schemeClr val="dk1"/>
              </a:solidFill>
              <a:latin typeface="Tahoma"/>
              <a:ea typeface="Tahoma"/>
              <a:cs typeface="Tahoma"/>
              <a:sym typeface="Tahoma"/>
            </a:endParaRPr>
          </a:p>
          <a:p>
            <a:pPr marL="171450" marR="0" lvl="0" indent="-171450" algn="l" rtl="0">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Specific:</a:t>
            </a:r>
            <a:r>
              <a:rPr lang="en-US" sz="1100" b="0" i="0" u="none" strike="noStrike" cap="none">
                <a:solidFill>
                  <a:schemeClr val="dk1"/>
                </a:solidFill>
                <a:latin typeface="Tahoma"/>
                <a:ea typeface="Tahoma"/>
                <a:cs typeface="Tahoma"/>
                <a:sym typeface="Tahoma"/>
              </a:rPr>
              <a:t> relates to the issue to be addressed.</a:t>
            </a:r>
            <a:endParaRPr/>
          </a:p>
          <a:p>
            <a:pPr marL="171450" marR="0" lvl="0" indent="-171450" algn="l" rtl="0">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Measurable:</a:t>
            </a:r>
            <a:r>
              <a:rPr lang="en-US" sz="1100" b="0" i="0" u="none" strike="noStrike" cap="none">
                <a:solidFill>
                  <a:schemeClr val="dk1"/>
                </a:solidFill>
                <a:latin typeface="Tahoma"/>
                <a:ea typeface="Tahoma"/>
                <a:cs typeface="Tahoma"/>
                <a:sym typeface="Tahoma"/>
              </a:rPr>
              <a:t> relates to the quantitative or qualitative difference in value. Status of the issue that can be measured at the beginning and at the end of the campaign to indicate results.</a:t>
            </a:r>
            <a:endParaRPr/>
          </a:p>
          <a:p>
            <a:pPr marL="171450" marR="0" lvl="0" indent="-171450" algn="l" rtl="0">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Achievable:</a:t>
            </a:r>
            <a:r>
              <a:rPr lang="en-US" sz="1100" b="0" i="0" u="none" strike="noStrike" cap="none">
                <a:solidFill>
                  <a:schemeClr val="dk1"/>
                </a:solidFill>
                <a:latin typeface="Tahoma"/>
                <a:ea typeface="Tahoma"/>
                <a:cs typeface="Tahoma"/>
                <a:sym typeface="Tahoma"/>
              </a:rPr>
              <a:t> relates to the setting of target numbers, quantities or percentages that can reasonably be achieved.</a:t>
            </a:r>
            <a:endParaRPr/>
          </a:p>
          <a:p>
            <a:pPr marL="171450" marR="0" lvl="0" indent="-171450" algn="l" rtl="0">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Realistic: </a:t>
            </a:r>
            <a:r>
              <a:rPr lang="en-US" sz="1100" b="0" i="0" u="none" strike="noStrike" cap="none">
                <a:solidFill>
                  <a:schemeClr val="dk1"/>
                </a:solidFill>
                <a:latin typeface="Tahoma"/>
                <a:ea typeface="Tahoma"/>
                <a:cs typeface="Tahoma"/>
                <a:sym typeface="Tahoma"/>
              </a:rPr>
              <a:t>not too overambitious, feasible.</a:t>
            </a:r>
            <a:endParaRPr/>
          </a:p>
          <a:p>
            <a:pPr marL="171450" marR="0" lvl="0" indent="-171450" algn="l" rtl="0">
              <a:spcBef>
                <a:spcPts val="330"/>
              </a:spcBef>
              <a:spcAft>
                <a:spcPts val="0"/>
              </a:spcAft>
              <a:buClr>
                <a:schemeClr val="dk1"/>
              </a:buClr>
              <a:buSzPts val="1100"/>
              <a:buFont typeface="Arial"/>
              <a:buChar char="•"/>
            </a:pPr>
            <a:r>
              <a:rPr lang="en-US" sz="1100" b="1" i="0" u="none" strike="noStrike" cap="none">
                <a:solidFill>
                  <a:schemeClr val="dk1"/>
                </a:solidFill>
                <a:latin typeface="Tahoma"/>
                <a:ea typeface="Tahoma"/>
                <a:cs typeface="Tahoma"/>
                <a:sym typeface="Tahoma"/>
              </a:rPr>
              <a:t>Time-bound: </a:t>
            </a:r>
            <a:r>
              <a:rPr lang="en-US" sz="1100" b="0" i="0" u="none" strike="noStrike" cap="none">
                <a:solidFill>
                  <a:schemeClr val="dk1"/>
                </a:solidFill>
                <a:latin typeface="Tahoma"/>
                <a:ea typeface="Tahoma"/>
                <a:cs typeface="Tahoma"/>
                <a:sym typeface="Tahoma"/>
              </a:rPr>
              <a:t>there should be a target date for achieving the desired result.</a:t>
            </a: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100000"/>
              </a:lnSpc>
              <a:spcBef>
                <a:spcPts val="360"/>
              </a:spcBef>
              <a:spcAft>
                <a:spcPts val="0"/>
              </a:spcAft>
              <a:buClr>
                <a:schemeClr val="dk1"/>
              </a:buClr>
              <a:buSzPts val="1100"/>
              <a:buFont typeface="Arial"/>
              <a:buNone/>
            </a:pPr>
            <a:r>
              <a:rPr lang="en-US" sz="1100" b="1" i="0" u="none" strike="noStrike" cap="none">
                <a:solidFill>
                  <a:schemeClr val="dk1"/>
                </a:solidFill>
                <a:latin typeface="Tahoma"/>
                <a:ea typeface="Tahoma"/>
                <a:cs typeface="Tahoma"/>
                <a:sym typeface="Tahoma"/>
              </a:rPr>
              <a:t>Source: </a:t>
            </a:r>
            <a:r>
              <a:rPr lang="en-US" sz="1200" b="0" i="0" u="none" strike="noStrike" cap="none">
                <a:solidFill>
                  <a:schemeClr val="dk1"/>
                </a:solidFill>
                <a:latin typeface="Tahoma"/>
                <a:ea typeface="Tahoma"/>
                <a:cs typeface="Tahoma"/>
                <a:sym typeface="Tahoma"/>
              </a:rPr>
              <a:t>Centers for Disease Control and Prevention. Social marketing: nutrition and physical activity [Internet]. [cited 2013 Oct 2]. Available from: </a:t>
            </a:r>
            <a:r>
              <a:rPr lang="en-US" sz="1200" b="0" i="0" u="sng" strike="noStrike" cap="none">
                <a:solidFill>
                  <a:srgbClr val="69AE23"/>
                </a:solidFill>
                <a:latin typeface="Tahoma"/>
                <a:ea typeface="Tahoma"/>
                <a:cs typeface="Tahoma"/>
                <a:sym typeface="Tahoma"/>
              </a:rPr>
              <a:t>www.cdc.gov/nccdphp/dnpa/socialmarketing/training</a:t>
            </a:r>
            <a:endParaRPr sz="1100" b="1"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0130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2713" y="569913"/>
            <a:ext cx="4502150" cy="2533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83" name="Shape 183"/>
          <p:cNvSpPr txBox="1">
            <a:spLocks noGrp="1"/>
          </p:cNvSpPr>
          <p:nvPr>
            <p:ph type="body" idx="1"/>
          </p:nvPr>
        </p:nvSpPr>
        <p:spPr>
          <a:xfrm>
            <a:off x="734842" y="3450749"/>
            <a:ext cx="5438140" cy="5732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i="0" u="none" strike="noStrike" cap="none">
                <a:solidFill>
                  <a:schemeClr val="dk1"/>
                </a:solidFill>
                <a:latin typeface="Tahoma"/>
                <a:ea typeface="Tahoma"/>
                <a:cs typeface="Tahoma"/>
                <a:sym typeface="Tahoma"/>
              </a:rPr>
              <a:t>Revisiting case scenario 1:</a:t>
            </a:r>
            <a:endParaRPr/>
          </a:p>
          <a:p>
            <a:pPr marL="0" marR="0" lvl="0" indent="0" algn="l" rtl="0">
              <a:spcBef>
                <a:spcPts val="330"/>
              </a:spcBef>
              <a:spcAft>
                <a:spcPts val="0"/>
              </a:spcAft>
              <a:buNone/>
            </a:pPr>
            <a:r>
              <a:rPr lang="en-US" sz="1100" b="0" i="0" u="none" strike="noStrike" cap="none">
                <a:solidFill>
                  <a:schemeClr val="dk1"/>
                </a:solidFill>
                <a:latin typeface="Tahoma"/>
                <a:ea typeface="Tahoma"/>
                <a:cs typeface="Tahoma"/>
                <a:sym typeface="Tahoma"/>
              </a:rPr>
              <a:t>The goal of the CDC campaign is highlighted in </a:t>
            </a:r>
            <a:r>
              <a:rPr lang="en-US" sz="1100" b="1" i="0" u="none" strike="noStrike" cap="none">
                <a:solidFill>
                  <a:schemeClr val="dk1"/>
                </a:solidFill>
                <a:latin typeface="Tahoma"/>
                <a:ea typeface="Tahoma"/>
                <a:cs typeface="Tahoma"/>
                <a:sym typeface="Tahoma"/>
              </a:rPr>
              <a:t>bold</a:t>
            </a:r>
            <a:r>
              <a:rPr lang="en-US" sz="1100" b="0" i="0" u="none" strike="noStrike" cap="none">
                <a:solidFill>
                  <a:schemeClr val="dk1"/>
                </a:solidFill>
                <a:latin typeface="Tahoma"/>
                <a:ea typeface="Tahoma"/>
                <a:cs typeface="Tahoma"/>
                <a:sym typeface="Tahoma"/>
              </a:rPr>
              <a:t>:</a:t>
            </a:r>
            <a:endParaRPr/>
          </a:p>
          <a:p>
            <a:pPr marL="0" marR="0" lvl="0" indent="0" algn="l" rtl="0">
              <a:spcBef>
                <a:spcPts val="330"/>
              </a:spcBef>
              <a:spcAft>
                <a:spcPts val="0"/>
              </a:spcAft>
              <a:buNone/>
            </a:pPr>
            <a:r>
              <a:rPr lang="en-US" sz="1100" b="0" i="0" u="none" strike="noStrike" cap="none">
                <a:solidFill>
                  <a:schemeClr val="dk1"/>
                </a:solidFill>
                <a:latin typeface="Tahoma"/>
                <a:ea typeface="Tahoma"/>
                <a:cs typeface="Tahoma"/>
                <a:sym typeface="Tahoma"/>
              </a:rPr>
              <a:t>“To reduce the spread of antibiotic resistance”</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0" i="0" u="none" strike="noStrike" cap="none">
                <a:solidFill>
                  <a:schemeClr val="dk1"/>
                </a:solidFill>
                <a:latin typeface="Tahoma"/>
                <a:ea typeface="Tahoma"/>
                <a:cs typeface="Tahoma"/>
                <a:sym typeface="Tahoma"/>
              </a:rPr>
              <a:t>The behaviours targeted in each objective are highlighted in blue:</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“adherence to guidelines”</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“decreasing demand for antibiotics”</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“increasing adherence to antibiotics prescribed”</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30"/>
              </a:spcBef>
              <a:spcAft>
                <a:spcPts val="0"/>
              </a:spcAft>
              <a:buNone/>
            </a:pPr>
            <a:r>
              <a:rPr lang="en-US" sz="1100" b="1" i="0" u="sng" strike="noStrike" cap="none">
                <a:solidFill>
                  <a:schemeClr val="dk1"/>
                </a:solidFill>
                <a:latin typeface="Tahoma"/>
                <a:ea typeface="Tahoma"/>
                <a:cs typeface="Tahoma"/>
                <a:sym typeface="Tahoma"/>
              </a:rPr>
              <a:t>Note to the facilitators</a:t>
            </a:r>
            <a:r>
              <a:rPr lang="en-US" sz="1100" b="0" i="0" u="none" strike="noStrike" cap="none">
                <a:solidFill>
                  <a:schemeClr val="dk1"/>
                </a:solidFill>
                <a:latin typeface="Tahoma"/>
                <a:ea typeface="Tahoma"/>
                <a:cs typeface="Tahoma"/>
                <a:sym typeface="Tahoma"/>
              </a:rPr>
              <a:t>: </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Discuss with the participants if these objectives fulfil the SMART criteria</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If time permits, ask participants to reformulate the objectives according to the SMART criteria</a:t>
            </a:r>
            <a:endParaRPr/>
          </a:p>
          <a:p>
            <a:pPr marL="171450" marR="0" lvl="0" indent="-171450" algn="l" rtl="0">
              <a:spcBef>
                <a:spcPts val="330"/>
              </a:spcBef>
              <a:spcAft>
                <a:spcPts val="0"/>
              </a:spcAft>
              <a:buClr>
                <a:schemeClr val="dk1"/>
              </a:buClr>
              <a:buSzPts val="1100"/>
              <a:buFont typeface="Arial"/>
              <a:buChar char="•"/>
            </a:pPr>
            <a:r>
              <a:rPr lang="en-US" sz="1100" b="0" i="0" u="none" strike="noStrike" cap="none">
                <a:solidFill>
                  <a:schemeClr val="dk1"/>
                </a:solidFill>
                <a:latin typeface="Tahoma"/>
                <a:ea typeface="Tahoma"/>
                <a:cs typeface="Tahoma"/>
                <a:sym typeface="Tahoma"/>
              </a:rPr>
              <a:t>If the criteria are not clear, use examples from other types of health promotion campaigns</a:t>
            </a:r>
            <a:endParaRPr/>
          </a:p>
          <a:p>
            <a:pPr marL="0" marR="0" lvl="0" indent="0" algn="l" rtl="0">
              <a:spcBef>
                <a:spcPts val="330"/>
              </a:spcBef>
              <a:spcAft>
                <a:spcPts val="0"/>
              </a:spcAft>
              <a:buNone/>
            </a:pPr>
            <a:endParaRPr sz="1100" b="0" i="0" u="none" strike="noStrike" cap="none">
              <a:solidFill>
                <a:schemeClr val="dk1"/>
              </a:solidFill>
              <a:latin typeface="Tahoma"/>
              <a:ea typeface="Tahoma"/>
              <a:cs typeface="Tahoma"/>
              <a:sym typeface="Tahoma"/>
            </a:endParaRPr>
          </a:p>
          <a:p>
            <a:pPr marL="0" marR="0" lvl="0" indent="0" algn="l" rtl="0">
              <a:spcBef>
                <a:spcPts val="360"/>
              </a:spcBef>
              <a:spcAft>
                <a:spcPts val="0"/>
              </a:spcAft>
              <a:buNone/>
            </a:pPr>
            <a:r>
              <a:rPr lang="en-US" sz="1100" b="1" i="0" u="none" strike="noStrike" cap="none">
                <a:solidFill>
                  <a:schemeClr val="dk1"/>
                </a:solidFill>
                <a:latin typeface="Tahoma"/>
                <a:ea typeface="Tahoma"/>
                <a:cs typeface="Tahoma"/>
                <a:sym typeface="Tahoma"/>
              </a:rPr>
              <a:t>Source:</a:t>
            </a:r>
            <a:r>
              <a:rPr lang="en-US" sz="1100" b="0" i="0" u="none" strike="noStrike" cap="none">
                <a:solidFill>
                  <a:schemeClr val="dk1"/>
                </a:solidFill>
                <a:latin typeface="Tahoma"/>
                <a:ea typeface="Tahoma"/>
                <a:cs typeface="Tahoma"/>
                <a:sym typeface="Tahoma"/>
              </a:rPr>
              <a:t> </a:t>
            </a:r>
            <a:r>
              <a:rPr lang="en-US" sz="1200" b="0" i="0" u="none" strike="noStrike" cap="none">
                <a:solidFill>
                  <a:schemeClr val="dk1"/>
                </a:solidFill>
                <a:latin typeface="Tahoma"/>
                <a:ea typeface="Tahoma"/>
                <a:cs typeface="Tahoma"/>
                <a:sym typeface="Tahoma"/>
              </a:rPr>
              <a:t>Weissman J, Besser RE. Promoting appropriate antibiotic use for pediatric patients: a social ecological framework. Semin Pediatr Infect Dis. 2004 Jan;15(1):41-51.</a:t>
            </a:r>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83258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de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 om de ondertitelstijl van het model te bewerken</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Arial" panose="020B0604020202020204" pitchFamily="34" charset="0"/>
              <a:buChar char="•"/>
              <a:tabLst>
                <a:tab pos="541312" algn="l"/>
              </a:tabLst>
              <a:defRPr sz="2000">
                <a:latin typeface="Tahoma" pitchFamily="34" charset="0"/>
                <a:cs typeface="Tahoma" pitchFamily="34" charset="0"/>
              </a:defRPr>
            </a:lvl3pPr>
            <a:lvl5pPr>
              <a:buNone/>
              <a:defRPr/>
            </a:lvl5pPr>
          </a:lstStyle>
          <a:p>
            <a:pPr lvl="0"/>
            <a:r>
              <a:rPr lang="nl-NL" dirty="0"/>
              <a:t>Tekststijl van het model bewerken</a:t>
            </a:r>
          </a:p>
          <a:p>
            <a:pPr lvl="1"/>
            <a:r>
              <a:rPr lang="nl-NL" dirty="0"/>
              <a:t>Tweede niveau</a:t>
            </a:r>
          </a:p>
          <a:p>
            <a:pPr lvl="2"/>
            <a:r>
              <a:rPr lang="nl-NL" dirty="0"/>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8280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31800" y="142876"/>
            <a:ext cx="10972800" cy="82232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1pPr>
            <a:lvl2pPr marR="0" lvl="1"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2pPr>
            <a:lvl3pPr marR="0" lvl="2"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3pPr>
            <a:lvl4pPr marR="0" lvl="3"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4pPr>
            <a:lvl5pPr marR="0" lvl="4"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5pPr>
            <a:lvl6pPr marR="0" lvl="5"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6pPr>
            <a:lvl7pPr marR="0" lvl="6"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7pPr>
            <a:lvl8pPr marR="0" lvl="7"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8pPr>
            <a:lvl9pPr marR="0" lvl="8"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9pPr>
          </a:lstStyle>
          <a:p>
            <a:endParaRPr/>
          </a:p>
        </p:txBody>
      </p:sp>
      <p:sp>
        <p:nvSpPr>
          <p:cNvPr id="22" name="Shape 22"/>
          <p:cNvSpPr txBox="1">
            <a:spLocks noGrp="1"/>
          </p:cNvSpPr>
          <p:nvPr>
            <p:ph type="body" idx="1"/>
          </p:nvPr>
        </p:nvSpPr>
        <p:spPr>
          <a:xfrm>
            <a:off x="812800" y="1589567"/>
            <a:ext cx="5181600" cy="4572000"/>
          </a:xfrm>
          <a:prstGeom prst="rect">
            <a:avLst/>
          </a:prstGeom>
          <a:noFill/>
          <a:ln>
            <a:noFill/>
          </a:ln>
        </p:spPr>
        <p:txBody>
          <a:bodyPr spcFirstLastPara="1" wrap="square" lIns="91425" tIns="91425" rIns="91425" bIns="91425" anchor="t" anchorCtr="0"/>
          <a:lstStyle>
            <a:lvl1pPr marL="457200" marR="0" lvl="0" indent="-228600" algn="l" rtl="0">
              <a:lnSpc>
                <a:spcPct val="108333"/>
              </a:lnSpc>
              <a:spcBef>
                <a:spcPts val="300"/>
              </a:spcBef>
              <a:spcAft>
                <a:spcPts val="0"/>
              </a:spcAft>
              <a:buSzPts val="1400"/>
              <a:buNone/>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60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2pPr>
            <a:lvl3pPr marL="1371600" marR="0" lvl="2" indent="-228600" algn="l" rtl="0">
              <a:spcBef>
                <a:spcPts val="600"/>
              </a:spcBef>
              <a:spcAft>
                <a:spcPts val="0"/>
              </a:spcAft>
              <a:buSzPts val="1400"/>
              <a:buNone/>
              <a:defRPr sz="1800" b="0" i="0" u="none" strike="noStrike" cap="none">
                <a:solidFill>
                  <a:schemeClr val="dk1"/>
                </a:solidFill>
                <a:latin typeface="Tahoma"/>
                <a:ea typeface="Tahoma"/>
                <a:cs typeface="Tahoma"/>
                <a:sym typeface="Tahoma"/>
              </a:defRPr>
            </a:lvl3pPr>
            <a:lvl4pPr marL="1828800" marR="0" lvl="3" indent="-228600" algn="l" rtl="0">
              <a:spcBef>
                <a:spcPts val="320"/>
              </a:spcBef>
              <a:spcAft>
                <a:spcPts val="0"/>
              </a:spcAft>
              <a:buSzPts val="1400"/>
              <a:buNone/>
              <a:defRPr sz="16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5pPr>
            <a:lvl6pPr marL="2743200" marR="0" lvl="5"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L="3200400" marR="0" lvl="6"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L="3657600" marR="0" lvl="7"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L="4114800" marR="0" lvl="8"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23" name="Shape 23"/>
          <p:cNvSpPr txBox="1">
            <a:spLocks noGrp="1"/>
          </p:cNvSpPr>
          <p:nvPr>
            <p:ph type="body" idx="2"/>
          </p:nvPr>
        </p:nvSpPr>
        <p:spPr>
          <a:xfrm>
            <a:off x="6459868" y="1589567"/>
            <a:ext cx="5181600" cy="4572000"/>
          </a:xfrm>
          <a:prstGeom prst="rect">
            <a:avLst/>
          </a:prstGeom>
          <a:noFill/>
          <a:ln>
            <a:noFill/>
          </a:ln>
        </p:spPr>
        <p:txBody>
          <a:bodyPr spcFirstLastPara="1" wrap="square" lIns="91425" tIns="91425" rIns="91425" bIns="91425" anchor="t" anchorCtr="0"/>
          <a:lstStyle>
            <a:lvl1pPr marL="457200" marR="0" lvl="0" indent="-228600" algn="l" rtl="0">
              <a:lnSpc>
                <a:spcPct val="108333"/>
              </a:lnSpc>
              <a:spcBef>
                <a:spcPts val="300"/>
              </a:spcBef>
              <a:spcAft>
                <a:spcPts val="0"/>
              </a:spcAft>
              <a:buSzPts val="1400"/>
              <a:buNone/>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60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2pPr>
            <a:lvl3pPr marL="1371600" marR="0" lvl="2" indent="-228600" algn="l" rtl="0">
              <a:spcBef>
                <a:spcPts val="600"/>
              </a:spcBef>
              <a:spcAft>
                <a:spcPts val="0"/>
              </a:spcAft>
              <a:buSzPts val="1400"/>
              <a:buNone/>
              <a:defRPr sz="1800" b="0" i="0" u="none" strike="noStrike" cap="none">
                <a:solidFill>
                  <a:schemeClr val="dk1"/>
                </a:solidFill>
                <a:latin typeface="Tahoma"/>
                <a:ea typeface="Tahoma"/>
                <a:cs typeface="Tahoma"/>
                <a:sym typeface="Tahoma"/>
              </a:defRPr>
            </a:lvl3pPr>
            <a:lvl4pPr marL="1828800" marR="0" lvl="3" indent="-228600" algn="l" rtl="0">
              <a:spcBef>
                <a:spcPts val="320"/>
              </a:spcBef>
              <a:spcAft>
                <a:spcPts val="0"/>
              </a:spcAft>
              <a:buSzPts val="1400"/>
              <a:buNone/>
              <a:defRPr sz="16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5pPr>
            <a:lvl6pPr marL="2743200" marR="0" lvl="5"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L="3200400" marR="0" lvl="6"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L="3657600" marR="0" lvl="7"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L="4114800" marR="0" lvl="8"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24" name="Shape 24"/>
          <p:cNvSpPr txBox="1">
            <a:spLocks noGrp="1"/>
          </p:cNvSpPr>
          <p:nvPr>
            <p:ph type="dt" idx="10"/>
          </p:nvPr>
        </p:nvSpPr>
        <p:spPr>
          <a:xfrm>
            <a:off x="8128000" y="6248401"/>
            <a:ext cx="3556000" cy="36512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3200">
                <a:solidFill>
                  <a:schemeClr val="dk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25" name="Shape 25"/>
          <p:cNvSpPr txBox="1">
            <a:spLocks noGrp="1"/>
          </p:cNvSpPr>
          <p:nvPr>
            <p:ph type="sldNum" idx="12"/>
          </p:nvPr>
        </p:nvSpPr>
        <p:spPr>
          <a:xfrm>
            <a:off x="11442701" y="6564313"/>
            <a:ext cx="615951" cy="284162"/>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1200">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a:solidFill>
                  <a:schemeClr val="lt1"/>
                </a:solidFill>
                <a:latin typeface="Tahoma"/>
                <a:ea typeface="Tahoma"/>
                <a:cs typeface="Tahoma"/>
                <a:sym typeface="Tahoma"/>
              </a:defRPr>
            </a:lvl9pPr>
          </a:lstStyle>
          <a:p>
            <a:fld id="{00000000-1234-1234-1234-123412341234}" type="slidenum">
              <a:rPr lang="en-US" smtClean="0"/>
              <a:pPr/>
              <a:t>‹nr.›</a:t>
            </a:fld>
            <a:endParaRPr lang="en-US"/>
          </a:p>
        </p:txBody>
      </p:sp>
      <p:sp>
        <p:nvSpPr>
          <p:cNvPr id="26" name="Shape 26"/>
          <p:cNvSpPr txBox="1">
            <a:spLocks noGrp="1"/>
          </p:cNvSpPr>
          <p:nvPr>
            <p:ph type="ftr" idx="11"/>
          </p:nvPr>
        </p:nvSpPr>
        <p:spPr>
          <a:xfrm>
            <a:off x="812801" y="6248207"/>
            <a:ext cx="7228111" cy="36512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3200">
                <a:solidFill>
                  <a:schemeClr val="dk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396898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280218"/>
            <a:ext cx="10318363" cy="79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13722"/>
            <a:ext cx="11368617" cy="50283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‹nr.›</a:t>
            </a:fld>
            <a:endParaRPr lang="en-GB" dirty="0"/>
          </a:p>
        </p:txBody>
      </p:sp>
      <p:pic>
        <p:nvPicPr>
          <p:cNvPr id="7" name="Picture 8"/>
          <p:cNvPicPr>
            <a:picLocks noChangeArrowheads="1"/>
          </p:cNvPicPr>
          <p:nvPr userDrawn="1"/>
        </p:nvPicPr>
        <p:blipFill>
          <a:blip r:embed="rId7"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71" r:id="rId3"/>
    <p:sldLayoutId id="2147483672" r:id="rId4"/>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Arial" panose="020B0604020202020204" pitchFamily="34" charset="0"/>
        <a:buChar char="•"/>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nccdphp/dnpa/socialmarketing/train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1284" y="4815840"/>
            <a:ext cx="10869432" cy="1584960"/>
          </a:xfrm>
        </p:spPr>
        <p:txBody>
          <a:bodyPr/>
          <a:lstStyle/>
          <a:p>
            <a:pPr lvl="0">
              <a:spcBef>
                <a:spcPts val="0"/>
              </a:spcBef>
              <a:spcAft>
                <a:spcPts val="0"/>
              </a:spcAft>
            </a:pPr>
            <a:r>
              <a:rPr lang="en-US" sz="2800" b="1" kern="1200" dirty="0">
                <a:solidFill>
                  <a:prstClr val="white"/>
                </a:solidFill>
                <a:latin typeface="Tahoma"/>
                <a:ea typeface="Tahoma"/>
                <a:cs typeface="Tahoma"/>
                <a:sym typeface="Tahoma"/>
              </a:rPr>
              <a:t>Module 1: </a:t>
            </a:r>
            <a:r>
              <a:rPr lang="en-US" sz="2800" kern="1200" dirty="0">
                <a:solidFill>
                  <a:prstClr val="white"/>
                </a:solidFill>
                <a:latin typeface="Tahoma"/>
                <a:ea typeface="Tahoma"/>
                <a:cs typeface="Tahoma"/>
                <a:sym typeface="Tahoma"/>
              </a:rPr>
              <a:t>Introduction to the development of prudent antibiotic use campaigns</a:t>
            </a:r>
            <a:br>
              <a:rPr lang="en-US" kern="1200" dirty="0">
                <a:solidFill>
                  <a:prstClr val="black"/>
                </a:solidFill>
                <a:ea typeface="+mn-ea"/>
                <a:cs typeface="+mn-cs"/>
              </a:rPr>
            </a:br>
            <a:r>
              <a:rPr lang="en-US" sz="4000" b="1" dirty="0">
                <a:sym typeface="Tahoma"/>
              </a:rPr>
              <a:t>Session 2: </a:t>
            </a:r>
            <a:r>
              <a:rPr lang="en-GB" sz="4000" b="1" dirty="0"/>
              <a:t>Stepwise planning</a:t>
            </a:r>
          </a:p>
        </p:txBody>
      </p:sp>
      <p:sp>
        <p:nvSpPr>
          <p:cNvPr id="3" name="Subtitle 2"/>
          <p:cNvSpPr>
            <a:spLocks noGrp="1"/>
          </p:cNvSpPr>
          <p:nvPr>
            <p:ph type="subTitle" idx="1"/>
          </p:nvPr>
        </p:nvSpPr>
        <p:spPr>
          <a:xfrm>
            <a:off x="644057" y="3600010"/>
            <a:ext cx="10869432" cy="462721"/>
          </a:xfrm>
        </p:spPr>
        <p:txBody>
          <a:bodyPr/>
          <a:lstStyle/>
          <a:p>
            <a:r>
              <a:rPr lang="en-GB" sz="2800" b="0" dirty="0"/>
              <a:t>Course on the development, implementation and evaluation of prudent antibiotic use campaigns</a:t>
            </a:r>
          </a:p>
          <a:p>
            <a:endParaRPr lang="en-GB" sz="2800" b="0" dirty="0"/>
          </a:p>
          <a:p>
            <a:endParaRPr lang="en-GB" sz="2800" b="0" dirty="0"/>
          </a:p>
        </p:txBody>
      </p:sp>
      <p:sp>
        <p:nvSpPr>
          <p:cNvPr id="4" name="Text Box 4"/>
          <p:cNvSpPr txBox="1">
            <a:spLocks noChangeArrowheads="1"/>
          </p:cNvSpPr>
          <p:nvPr/>
        </p:nvSpPr>
        <p:spPr bwMode="auto">
          <a:xfrm>
            <a:off x="644057" y="5652001"/>
            <a:ext cx="10869432" cy="998539"/>
          </a:xfrm>
          <a:prstGeom prst="rect">
            <a:avLst/>
          </a:prstGeom>
          <a:noFill/>
          <a:ln w="38100">
            <a:noFill/>
            <a:miter lim="800000"/>
            <a:headEnd/>
            <a:tailEnd/>
          </a:ln>
          <a:effectLst/>
        </p:spPr>
        <p:txBody>
          <a:bodyPr lIns="0" tIns="0" rIns="0" bIns="0"/>
          <a:lstStyle/>
          <a:p>
            <a:pPr eaLnBrk="0" hangingPunct="0">
              <a:spcAft>
                <a:spcPct val="30000"/>
              </a:spcAft>
            </a:pPr>
            <a:endParaRPr lang="en-GB" sz="2000" dirty="0">
              <a:solidFill>
                <a:schemeClr val="bg1"/>
              </a:solidFill>
            </a:endParaRPr>
          </a:p>
          <a:p>
            <a:pPr eaLnBrk="0" hangingPunct="0">
              <a:spcAft>
                <a:spcPct val="30000"/>
              </a:spcAft>
            </a:pPr>
            <a:endParaRPr lang="en-GB" sz="2000" dirty="0">
              <a:solidFill>
                <a:schemeClr val="bg1"/>
              </a:solidFill>
            </a:endParaRPr>
          </a:p>
          <a:p>
            <a:pPr eaLnBrk="0" hangingPunct="0">
              <a:spcAft>
                <a:spcPct val="30000"/>
              </a:spcAft>
            </a:pPr>
            <a:r>
              <a:rPr lang="en-GB" sz="2000" dirty="0">
                <a:solidFill>
                  <a:schemeClr val="bg1"/>
                </a:solidFill>
              </a:rPr>
              <a:t>Version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3" name="Titel 2">
            <a:extLst>
              <a:ext uri="{FF2B5EF4-FFF2-40B4-BE49-F238E27FC236}">
                <a16:creationId xmlns:a16="http://schemas.microsoft.com/office/drawing/2014/main" id="{A3681DB0-2BBB-174F-873C-35A073EE2137}"/>
              </a:ext>
            </a:extLst>
          </p:cNvPr>
          <p:cNvSpPr>
            <a:spLocks noGrp="1"/>
          </p:cNvSpPr>
          <p:nvPr>
            <p:ph type="title"/>
          </p:nvPr>
        </p:nvSpPr>
        <p:spPr/>
        <p:txBody>
          <a:bodyPr/>
          <a:lstStyle/>
          <a:p>
            <a:r>
              <a:rPr lang="nl-NL" dirty="0" err="1"/>
              <a:t>Examples</a:t>
            </a:r>
            <a:r>
              <a:rPr lang="nl-NL" dirty="0"/>
              <a:t> of SMART </a:t>
            </a:r>
            <a:r>
              <a:rPr lang="nl-NL" dirty="0" err="1"/>
              <a:t>objectives</a:t>
            </a:r>
            <a:r>
              <a:rPr lang="nl-NL" dirty="0"/>
              <a:t> (1)</a:t>
            </a:r>
          </a:p>
        </p:txBody>
      </p:sp>
      <p:sp>
        <p:nvSpPr>
          <p:cNvPr id="194" name="Shape 194"/>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457200" indent="-457200">
              <a:lnSpc>
                <a:spcPct val="100000"/>
              </a:lnSpc>
              <a:spcBef>
                <a:spcPts val="0"/>
              </a:spcBef>
              <a:spcAft>
                <a:spcPts val="0"/>
              </a:spcAft>
              <a:buClr>
                <a:schemeClr val="dk1"/>
              </a:buClr>
              <a:buSzPts val="2400"/>
              <a:buFont typeface="Tahoma"/>
              <a:buAutoNum type="arabicPeriod"/>
            </a:pPr>
            <a:r>
              <a:rPr lang="en-US" dirty="0">
                <a:solidFill>
                  <a:schemeClr val="dk1"/>
                </a:solidFill>
                <a:latin typeface="Tahoma"/>
                <a:ea typeface="Tahoma"/>
                <a:cs typeface="Tahoma"/>
                <a:sym typeface="Tahoma"/>
              </a:rPr>
              <a:t>Mothers of pre-school children in Oak Park </a:t>
            </a:r>
            <a:r>
              <a:rPr lang="en-US" dirty="0" err="1">
                <a:solidFill>
                  <a:schemeClr val="dk1"/>
                </a:solidFill>
                <a:latin typeface="Tahoma"/>
                <a:ea typeface="Tahoma"/>
                <a:cs typeface="Tahoma"/>
                <a:sym typeface="Tahoma"/>
              </a:rPr>
              <a:t>neighbourhood</a:t>
            </a:r>
            <a:r>
              <a:rPr lang="en-US" dirty="0">
                <a:solidFill>
                  <a:schemeClr val="dk1"/>
                </a:solidFill>
                <a:latin typeface="Tahoma"/>
                <a:ea typeface="Tahoma"/>
                <a:cs typeface="Tahoma"/>
                <a:sym typeface="Tahoma"/>
              </a:rPr>
              <a:t> will offer at least one additional ½ cup serving of a fruit or vegetables each day to their children between (date) and (date)</a:t>
            </a:r>
            <a:endParaRPr dirty="0"/>
          </a:p>
          <a:p>
            <a:pPr marL="457200" indent="-457200">
              <a:lnSpc>
                <a:spcPct val="100000"/>
              </a:lnSpc>
              <a:spcBef>
                <a:spcPts val="900"/>
              </a:spcBef>
              <a:spcAft>
                <a:spcPts val="0"/>
              </a:spcAft>
              <a:buClr>
                <a:schemeClr val="dk1"/>
              </a:buClr>
              <a:buSzPts val="2400"/>
              <a:buFont typeface="Tahoma"/>
              <a:buAutoNum type="arabicPeriod"/>
            </a:pPr>
            <a:r>
              <a:rPr lang="en-US" dirty="0">
                <a:solidFill>
                  <a:schemeClr val="dk1"/>
                </a:solidFill>
                <a:latin typeface="Tahoma"/>
                <a:ea typeface="Tahoma"/>
                <a:cs typeface="Tahoma"/>
                <a:sym typeface="Tahoma"/>
              </a:rPr>
              <a:t>High school principals in Eastside school system will replace all sugar-sweetened beverages with water and 100% fruit juice in all school vending machines by (date)</a:t>
            </a:r>
            <a:endParaRPr dirty="0"/>
          </a:p>
          <a:p>
            <a:pPr marL="457200" indent="-457200">
              <a:lnSpc>
                <a:spcPct val="100000"/>
              </a:lnSpc>
              <a:spcBef>
                <a:spcPts val="900"/>
              </a:spcBef>
              <a:spcAft>
                <a:spcPts val="0"/>
              </a:spcAft>
              <a:buClr>
                <a:schemeClr val="dk1"/>
              </a:buClr>
              <a:buSzPts val="2400"/>
              <a:buFont typeface="Tahoma"/>
              <a:buAutoNum type="arabicPeriod"/>
            </a:pPr>
            <a:r>
              <a:rPr lang="en-US" dirty="0">
                <a:solidFill>
                  <a:schemeClr val="dk1"/>
                </a:solidFill>
                <a:latin typeface="Tahoma"/>
                <a:ea typeface="Tahoma"/>
                <a:cs typeface="Tahoma"/>
                <a:sym typeface="Tahoma"/>
              </a:rPr>
              <a:t>Increase percentage of urban African-American males in the state who are involved in active play (outside of school time and with peers) for at least 60 minutes a day, 5 days a week from 35% to 50% by the end of this year</a:t>
            </a:r>
            <a:endParaRPr dirty="0">
              <a:solidFill>
                <a:schemeClr val="dk1"/>
              </a:solidFill>
              <a:latin typeface="Tahoma"/>
              <a:ea typeface="Tahoma"/>
              <a:cs typeface="Tahoma"/>
              <a:sym typeface="Tahoma"/>
            </a:endParaRPr>
          </a:p>
        </p:txBody>
      </p:sp>
      <p:sp>
        <p:nvSpPr>
          <p:cNvPr id="195" name="Shape 195"/>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10</a:t>
            </a:fld>
            <a:endParaRPr sz="1200">
              <a:solidFill>
                <a:schemeClr val="lt1"/>
              </a:solidFill>
              <a:latin typeface="Tahoma"/>
              <a:ea typeface="Tahoma"/>
              <a:cs typeface="Tahoma"/>
              <a:sym typeface="Tahoma"/>
            </a:endParaRPr>
          </a:p>
        </p:txBody>
      </p:sp>
      <p:sp>
        <p:nvSpPr>
          <p:cNvPr id="196" name="Shape 196"/>
          <p:cNvSpPr txBox="1"/>
          <p:nvPr/>
        </p:nvSpPr>
        <p:spPr>
          <a:xfrm>
            <a:off x="1524000" y="6467305"/>
            <a:ext cx="8905010"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a:solidFill>
                  <a:schemeClr val="lt1"/>
                </a:solidFill>
                <a:latin typeface="Tahoma"/>
                <a:ea typeface="Tahoma"/>
                <a:cs typeface="Tahoma"/>
                <a:sym typeface="Tahoma"/>
              </a:rPr>
              <a:t>Source: </a:t>
            </a:r>
            <a:r>
              <a:rPr lang="en-US" sz="1100">
                <a:solidFill>
                  <a:schemeClr val="lt1"/>
                </a:solidFill>
                <a:latin typeface="Tahoma"/>
                <a:ea typeface="Tahoma"/>
                <a:cs typeface="Tahoma"/>
                <a:sym typeface="Tahoma"/>
              </a:rPr>
              <a:t>Centers for Disease Control and Prevention. Social marketing: nutrition and physical activity [Internet]. [cited 2013 Oct 2]. Available from: www.cdc.gov/nccdphp/dnpa/socialmarketing/training</a:t>
            </a:r>
            <a:endParaRPr sz="1100">
              <a:solidFill>
                <a:schemeClr val="lt1"/>
              </a:solidFill>
              <a:latin typeface="Tahoma"/>
              <a:ea typeface="Tahoma"/>
              <a:cs typeface="Tahoma"/>
              <a:sym typeface="Tahoma"/>
            </a:endParaRPr>
          </a:p>
        </p:txBody>
      </p:sp>
      <p:pic>
        <p:nvPicPr>
          <p:cNvPr id="197" name="Shape 197" descr="C:\Users\serosa\AppData\Local\Microsoft\Windows\Temporary Internet Files\Content.IE5\WGR4UXSJ\MC900233565[1].wmf"/>
          <p:cNvPicPr preferRelativeResize="0"/>
          <p:nvPr/>
        </p:nvPicPr>
        <p:blipFill rotWithShape="1">
          <a:blip r:embed="rId3">
            <a:alphaModFix/>
          </a:blip>
          <a:srcRect/>
          <a:stretch/>
        </p:blipFill>
        <p:spPr>
          <a:xfrm>
            <a:off x="2929786" y="5349511"/>
            <a:ext cx="1227056" cy="975904"/>
          </a:xfrm>
          <a:prstGeom prst="rect">
            <a:avLst/>
          </a:prstGeom>
          <a:noFill/>
          <a:ln>
            <a:noFill/>
          </a:ln>
        </p:spPr>
      </p:pic>
      <p:pic>
        <p:nvPicPr>
          <p:cNvPr id="198" name="Shape 198" descr="C:\Users\serosa\AppData\Local\Microsoft\Windows\Temporary Internet Files\Content.IE5\KUQGA90D\MC900436043[1].wmf"/>
          <p:cNvPicPr preferRelativeResize="0"/>
          <p:nvPr/>
        </p:nvPicPr>
        <p:blipFill rotWithShape="1">
          <a:blip r:embed="rId4">
            <a:alphaModFix/>
          </a:blip>
          <a:srcRect/>
          <a:stretch/>
        </p:blipFill>
        <p:spPr>
          <a:xfrm>
            <a:off x="7311453" y="5422175"/>
            <a:ext cx="1056120" cy="830576"/>
          </a:xfrm>
          <a:prstGeom prst="rect">
            <a:avLst/>
          </a:prstGeom>
          <a:noFill/>
          <a:ln>
            <a:noFill/>
          </a:ln>
        </p:spPr>
      </p:pic>
    </p:spTree>
    <p:extLst>
      <p:ext uri="{BB962C8B-B14F-4D97-AF65-F5344CB8AC3E}">
        <p14:creationId xmlns:p14="http://schemas.microsoft.com/office/powerpoint/2010/main" val="318596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3" name="Titel 2">
            <a:extLst>
              <a:ext uri="{FF2B5EF4-FFF2-40B4-BE49-F238E27FC236}">
                <a16:creationId xmlns:a16="http://schemas.microsoft.com/office/drawing/2014/main" id="{B0B43735-561B-F647-993A-AC1B18DFB729}"/>
              </a:ext>
            </a:extLst>
          </p:cNvPr>
          <p:cNvSpPr>
            <a:spLocks noGrp="1"/>
          </p:cNvSpPr>
          <p:nvPr>
            <p:ph type="title"/>
          </p:nvPr>
        </p:nvSpPr>
        <p:spPr/>
        <p:txBody>
          <a:bodyPr/>
          <a:lstStyle/>
          <a:p>
            <a:r>
              <a:rPr lang="nl-NL" dirty="0" err="1"/>
              <a:t>Examples</a:t>
            </a:r>
            <a:r>
              <a:rPr lang="nl-NL" dirty="0"/>
              <a:t> of smart </a:t>
            </a:r>
            <a:r>
              <a:rPr lang="nl-NL" dirty="0" err="1"/>
              <a:t>objetives</a:t>
            </a:r>
            <a:r>
              <a:rPr lang="nl-NL" dirty="0"/>
              <a:t> (2)</a:t>
            </a:r>
          </a:p>
        </p:txBody>
      </p:sp>
      <p:sp>
        <p:nvSpPr>
          <p:cNvPr id="204" name="Shape 204"/>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457200" indent="-457200">
              <a:lnSpc>
                <a:spcPct val="100000"/>
              </a:lnSpc>
              <a:spcBef>
                <a:spcPts val="0"/>
              </a:spcBef>
              <a:spcAft>
                <a:spcPts val="0"/>
              </a:spcAft>
              <a:buClr>
                <a:schemeClr val="dk1"/>
              </a:buClr>
              <a:buSzPts val="2400"/>
              <a:buFont typeface="+mj-lt"/>
              <a:buAutoNum type="arabicPeriod" startAt="4"/>
            </a:pPr>
            <a:r>
              <a:rPr lang="en-US" dirty="0">
                <a:solidFill>
                  <a:schemeClr val="dk1"/>
                </a:solidFill>
                <a:latin typeface="Tahoma"/>
                <a:ea typeface="Tahoma"/>
                <a:cs typeface="Tahoma"/>
                <a:sym typeface="Tahoma"/>
              </a:rPr>
              <a:t>To help reduce smoking prevalence to 21% among the general adult population and to reduce the prevalence among routine and manual workers to 26% during the period 2008-2010</a:t>
            </a:r>
            <a:endParaRPr dirty="0">
              <a:solidFill>
                <a:schemeClr val="dk1"/>
              </a:solidFill>
              <a:latin typeface="Tahoma"/>
              <a:ea typeface="Tahoma"/>
              <a:cs typeface="Tahoma"/>
              <a:sym typeface="Tahoma"/>
            </a:endParaRPr>
          </a:p>
        </p:txBody>
      </p:sp>
      <p:sp>
        <p:nvSpPr>
          <p:cNvPr id="205" name="Shape 205"/>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11</a:t>
            </a:fld>
            <a:endParaRPr sz="1200">
              <a:solidFill>
                <a:schemeClr val="lt1"/>
              </a:solidFill>
              <a:latin typeface="Tahoma"/>
              <a:ea typeface="Tahoma"/>
              <a:cs typeface="Tahoma"/>
              <a:sym typeface="Tahoma"/>
            </a:endParaRPr>
          </a:p>
        </p:txBody>
      </p:sp>
      <p:sp>
        <p:nvSpPr>
          <p:cNvPr id="206" name="Shape 206"/>
          <p:cNvSpPr txBox="1"/>
          <p:nvPr/>
        </p:nvSpPr>
        <p:spPr>
          <a:xfrm>
            <a:off x="1524000" y="6467305"/>
            <a:ext cx="8905010" cy="24468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a:solidFill>
                  <a:schemeClr val="lt1"/>
                </a:solidFill>
                <a:latin typeface="Tahoma"/>
                <a:ea typeface="Tahoma"/>
                <a:cs typeface="Tahoma"/>
                <a:sym typeface="Tahoma"/>
              </a:rPr>
              <a:t>Source: </a:t>
            </a:r>
            <a:r>
              <a:rPr lang="en-US" sz="1100">
                <a:solidFill>
                  <a:schemeClr val="lt1"/>
                </a:solidFill>
                <a:latin typeface="Tahoma"/>
                <a:ea typeface="Tahoma"/>
                <a:cs typeface="Tahoma"/>
                <a:sym typeface="Tahoma"/>
              </a:rPr>
              <a:t>Budge M, Deahl C, Dewhurst M, Donajgrodzki S, Wood F. Communications and behaviour change. UK: COI Publications; 2009.</a:t>
            </a:r>
            <a:endParaRPr/>
          </a:p>
        </p:txBody>
      </p:sp>
      <p:pic>
        <p:nvPicPr>
          <p:cNvPr id="207" name="Shape 207" descr="C:\Users\serosa\AppData\Local\Microsoft\Windows\Temporary Internet Files\Content.IE5\WGR4UXSJ\MC900433872[1].png"/>
          <p:cNvPicPr preferRelativeResize="0"/>
          <p:nvPr/>
        </p:nvPicPr>
        <p:blipFill rotWithShape="1">
          <a:blip r:embed="rId3">
            <a:alphaModFix/>
          </a:blip>
          <a:srcRect/>
          <a:stretch/>
        </p:blipFill>
        <p:spPr>
          <a:xfrm>
            <a:off x="4965821" y="2997212"/>
            <a:ext cx="2260361" cy="2260361"/>
          </a:xfrm>
          <a:prstGeom prst="rect">
            <a:avLst/>
          </a:prstGeom>
          <a:noFill/>
          <a:ln>
            <a:noFill/>
          </a:ln>
        </p:spPr>
      </p:pic>
    </p:spTree>
    <p:extLst>
      <p:ext uri="{BB962C8B-B14F-4D97-AF65-F5344CB8AC3E}">
        <p14:creationId xmlns:p14="http://schemas.microsoft.com/office/powerpoint/2010/main" val="186126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1" name="Titel 2">
            <a:extLst>
              <a:ext uri="{FF2B5EF4-FFF2-40B4-BE49-F238E27FC236}">
                <a16:creationId xmlns:a16="http://schemas.microsoft.com/office/drawing/2014/main" id="{C3BB1B03-DA45-1244-A172-794BBC9F72A6}"/>
              </a:ext>
            </a:extLst>
          </p:cNvPr>
          <p:cNvSpPr>
            <a:spLocks noGrp="1"/>
          </p:cNvSpPr>
          <p:nvPr>
            <p:ph type="title"/>
          </p:nvPr>
        </p:nvSpPr>
        <p:spPr/>
        <p:txBody>
          <a:bodyPr/>
          <a:lstStyle/>
          <a:p>
            <a:r>
              <a:rPr lang="en-US" dirty="0"/>
              <a:t>Step 2: Define the </a:t>
            </a:r>
            <a:r>
              <a:rPr lang="en-US" dirty="0" err="1"/>
              <a:t>behaviour</a:t>
            </a:r>
            <a:r>
              <a:rPr lang="en-US" dirty="0"/>
              <a:t> you want to change</a:t>
            </a:r>
            <a:br>
              <a:rPr lang="nl-NL" dirty="0"/>
            </a:br>
            <a:endParaRPr lang="nl-NL" dirty="0"/>
          </a:p>
        </p:txBody>
      </p:sp>
      <p:sp>
        <p:nvSpPr>
          <p:cNvPr id="213" name="Shape 213"/>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a:solidFill>
                  <a:schemeClr val="dk1"/>
                </a:solidFill>
                <a:latin typeface="Tahoma"/>
                <a:ea typeface="Tahoma"/>
                <a:cs typeface="Tahoma"/>
                <a:sym typeface="Tahoma"/>
              </a:rPr>
              <a:t>Behaviour has three components:</a:t>
            </a:r>
            <a:endParaRPr>
              <a:solidFill>
                <a:schemeClr val="dk1"/>
              </a:solidFill>
              <a:latin typeface="Tahoma"/>
              <a:ea typeface="Tahoma"/>
              <a:cs typeface="Tahoma"/>
              <a:sym typeface="Tahoma"/>
            </a:endParaRPr>
          </a:p>
        </p:txBody>
      </p:sp>
      <p:sp>
        <p:nvSpPr>
          <p:cNvPr id="214" name="Shape 214"/>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12</a:t>
            </a:fld>
            <a:endParaRPr sz="1200">
              <a:solidFill>
                <a:schemeClr val="lt1"/>
              </a:solidFill>
              <a:latin typeface="Tahoma"/>
              <a:ea typeface="Tahoma"/>
              <a:cs typeface="Tahoma"/>
              <a:sym typeface="Tahoma"/>
            </a:endParaRPr>
          </a:p>
        </p:txBody>
      </p:sp>
      <p:sp>
        <p:nvSpPr>
          <p:cNvPr id="215" name="Shape 215"/>
          <p:cNvSpPr/>
          <p:nvPr/>
        </p:nvSpPr>
        <p:spPr>
          <a:xfrm>
            <a:off x="2351584" y="2474004"/>
            <a:ext cx="2448272" cy="1944216"/>
          </a:xfrm>
          <a:prstGeom prst="rightArrow">
            <a:avLst>
              <a:gd name="adj1" fmla="val 50000"/>
              <a:gd name="adj2" fmla="val 50000"/>
            </a:avLst>
          </a:prstGeom>
          <a:solidFill>
            <a:schemeClr val="lt1"/>
          </a:solidFill>
          <a:ln w="25400" cap="flat" cmpd="sng">
            <a:solidFill>
              <a:schemeClr val="accent2"/>
            </a:solidFill>
            <a:prstDash val="solid"/>
            <a:round/>
            <a:headEnd type="none" w="med" len="med"/>
            <a:tailEnd type="none" w="med" len="med"/>
          </a:ln>
        </p:spPr>
        <p:txBody>
          <a:bodyPr spcFirstLastPara="1" wrap="square" lIns="91425" tIns="45700" rIns="91425" bIns="45700" anchor="ctr" anchorCtr="0">
            <a:noAutofit/>
          </a:bodyPr>
          <a:lstStyle/>
          <a:p>
            <a:pPr algn="ctr">
              <a:spcBef>
                <a:spcPts val="0"/>
              </a:spcBef>
              <a:spcAft>
                <a:spcPts val="0"/>
              </a:spcAft>
            </a:pPr>
            <a:r>
              <a:rPr lang="en-US" sz="2400">
                <a:solidFill>
                  <a:schemeClr val="dk1"/>
                </a:solidFill>
                <a:latin typeface="Tahoma"/>
                <a:ea typeface="Tahoma"/>
                <a:cs typeface="Tahoma"/>
                <a:sym typeface="Tahoma"/>
              </a:rPr>
              <a:t>An observable action…</a:t>
            </a:r>
            <a:endParaRPr sz="2400">
              <a:solidFill>
                <a:schemeClr val="dk1"/>
              </a:solidFill>
              <a:latin typeface="Tahoma"/>
              <a:ea typeface="Tahoma"/>
              <a:cs typeface="Tahoma"/>
              <a:sym typeface="Tahoma"/>
            </a:endParaRPr>
          </a:p>
        </p:txBody>
      </p:sp>
      <p:sp>
        <p:nvSpPr>
          <p:cNvPr id="216" name="Shape 216"/>
          <p:cNvSpPr/>
          <p:nvPr/>
        </p:nvSpPr>
        <p:spPr>
          <a:xfrm>
            <a:off x="4871864" y="2474004"/>
            <a:ext cx="2520280" cy="2016224"/>
          </a:xfrm>
          <a:prstGeom prst="rightArrow">
            <a:avLst>
              <a:gd name="adj1" fmla="val 50000"/>
              <a:gd name="adj2" fmla="val 50000"/>
            </a:avLst>
          </a:prstGeom>
          <a:solidFill>
            <a:schemeClr val="lt1"/>
          </a:solidFill>
          <a:ln w="25400" cap="flat" cmpd="sng">
            <a:solidFill>
              <a:schemeClr val="accent2"/>
            </a:solidFill>
            <a:prstDash val="solid"/>
            <a:round/>
            <a:headEnd type="none" w="med" len="med"/>
            <a:tailEnd type="none" w="med" len="med"/>
          </a:ln>
        </p:spPr>
        <p:txBody>
          <a:bodyPr spcFirstLastPara="1" wrap="square" lIns="91425" tIns="45700" rIns="91425" bIns="45700" anchor="ctr" anchorCtr="0">
            <a:noAutofit/>
          </a:bodyPr>
          <a:lstStyle/>
          <a:p>
            <a:pPr algn="ctr">
              <a:spcBef>
                <a:spcPts val="0"/>
              </a:spcBef>
              <a:spcAft>
                <a:spcPts val="0"/>
              </a:spcAft>
            </a:pPr>
            <a:r>
              <a:rPr lang="en-US" sz="2400">
                <a:solidFill>
                  <a:schemeClr val="dk1"/>
                </a:solidFill>
                <a:latin typeface="Tahoma"/>
                <a:ea typeface="Tahoma"/>
                <a:cs typeface="Tahoma"/>
                <a:sym typeface="Tahoma"/>
              </a:rPr>
              <a:t>by a specific target audience…</a:t>
            </a:r>
            <a:endParaRPr sz="2400">
              <a:solidFill>
                <a:schemeClr val="dk1"/>
              </a:solidFill>
              <a:latin typeface="Tahoma"/>
              <a:ea typeface="Tahoma"/>
              <a:cs typeface="Tahoma"/>
              <a:sym typeface="Tahoma"/>
            </a:endParaRPr>
          </a:p>
        </p:txBody>
      </p:sp>
      <p:sp>
        <p:nvSpPr>
          <p:cNvPr id="217" name="Shape 217"/>
          <p:cNvSpPr/>
          <p:nvPr/>
        </p:nvSpPr>
        <p:spPr>
          <a:xfrm>
            <a:off x="7464152" y="2474004"/>
            <a:ext cx="2448272" cy="1944216"/>
          </a:xfrm>
          <a:prstGeom prst="rightArrow">
            <a:avLst>
              <a:gd name="adj1" fmla="val 50000"/>
              <a:gd name="adj2" fmla="val 50000"/>
            </a:avLst>
          </a:prstGeom>
          <a:solidFill>
            <a:schemeClr val="lt1"/>
          </a:solidFill>
          <a:ln w="25400" cap="flat" cmpd="sng">
            <a:solidFill>
              <a:schemeClr val="accent2"/>
            </a:solidFill>
            <a:prstDash val="solid"/>
            <a:round/>
            <a:headEnd type="none" w="med" len="med"/>
            <a:tailEnd type="none" w="med" len="med"/>
          </a:ln>
        </p:spPr>
        <p:txBody>
          <a:bodyPr spcFirstLastPara="1" wrap="square" lIns="91425" tIns="45700" rIns="91425" bIns="45700" anchor="ctr" anchorCtr="0">
            <a:noAutofit/>
          </a:bodyPr>
          <a:lstStyle/>
          <a:p>
            <a:pPr algn="ctr">
              <a:spcBef>
                <a:spcPts val="0"/>
              </a:spcBef>
              <a:spcAft>
                <a:spcPts val="0"/>
              </a:spcAft>
            </a:pPr>
            <a:r>
              <a:rPr lang="en-US" sz="2400">
                <a:solidFill>
                  <a:schemeClr val="dk1"/>
                </a:solidFill>
                <a:latin typeface="Tahoma"/>
                <a:ea typeface="Tahoma"/>
                <a:cs typeface="Tahoma"/>
                <a:sym typeface="Tahoma"/>
              </a:rPr>
              <a:t>under specific conditions</a:t>
            </a:r>
            <a:endParaRPr sz="2400">
              <a:solidFill>
                <a:schemeClr val="dk1"/>
              </a:solidFill>
              <a:latin typeface="Tahoma"/>
              <a:ea typeface="Tahoma"/>
              <a:cs typeface="Tahoma"/>
              <a:sym typeface="Tahoma"/>
            </a:endParaRPr>
          </a:p>
        </p:txBody>
      </p:sp>
      <p:sp>
        <p:nvSpPr>
          <p:cNvPr id="218" name="Shape 218"/>
          <p:cNvSpPr txBox="1"/>
          <p:nvPr/>
        </p:nvSpPr>
        <p:spPr>
          <a:xfrm>
            <a:off x="1524000" y="6463937"/>
            <a:ext cx="8554815"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a:solidFill>
                  <a:schemeClr val="lt1"/>
                </a:solidFill>
                <a:latin typeface="Tahoma"/>
                <a:ea typeface="Tahoma"/>
                <a:cs typeface="Tahoma"/>
                <a:sym typeface="Tahoma"/>
              </a:rPr>
              <a:t>Source:</a:t>
            </a:r>
            <a:r>
              <a:rPr lang="en-US" sz="1100">
                <a:solidFill>
                  <a:schemeClr val="lt1"/>
                </a:solidFill>
                <a:latin typeface="Tahoma"/>
                <a:ea typeface="Tahoma"/>
                <a:cs typeface="Tahoma"/>
                <a:sym typeface="Tahoma"/>
              </a:rPr>
              <a:t> Smith WA, Strand J. Social marketing behavior: a practical resource for social change professionals. Washington: Academy for Educational Development; 2008.</a:t>
            </a:r>
            <a:endParaRPr/>
          </a:p>
        </p:txBody>
      </p:sp>
    </p:spTree>
    <p:extLst>
      <p:ext uri="{BB962C8B-B14F-4D97-AF65-F5344CB8AC3E}">
        <p14:creationId xmlns:p14="http://schemas.microsoft.com/office/powerpoint/2010/main" val="304607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Titel 2">
            <a:extLst>
              <a:ext uri="{FF2B5EF4-FFF2-40B4-BE49-F238E27FC236}">
                <a16:creationId xmlns:a16="http://schemas.microsoft.com/office/drawing/2014/main" id="{0B2BF192-4F94-764E-9F5D-61ABD69E0B38}"/>
              </a:ext>
            </a:extLst>
          </p:cNvPr>
          <p:cNvSpPr>
            <a:spLocks noGrp="1"/>
          </p:cNvSpPr>
          <p:nvPr>
            <p:ph type="title"/>
          </p:nvPr>
        </p:nvSpPr>
        <p:spPr/>
        <p:txBody>
          <a:bodyPr/>
          <a:lstStyle/>
          <a:p>
            <a:r>
              <a:rPr lang="nl-NL" dirty="0" err="1"/>
              <a:t>Observable</a:t>
            </a:r>
            <a:r>
              <a:rPr lang="nl-NL" dirty="0"/>
              <a:t> actions</a:t>
            </a:r>
          </a:p>
        </p:txBody>
      </p:sp>
      <p:sp>
        <p:nvSpPr>
          <p:cNvPr id="225" name="Shape 225"/>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b="1">
                <a:solidFill>
                  <a:schemeClr val="dk1"/>
                </a:solidFill>
                <a:latin typeface="Tahoma"/>
                <a:ea typeface="Tahoma"/>
                <a:cs typeface="Tahoma"/>
                <a:sym typeface="Tahoma"/>
              </a:rPr>
              <a:t>Which of the following phrases describes an action?</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Raise awareness on the consequences of antibiotic use</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Understand the importance of using antibiotics rationally</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Give advice on self-management strategies to your patients</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Believe that antibiotic don’t kill viruses</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Ask your doctor about other non-antibiotic treatment</a:t>
            </a:r>
            <a:endParaRPr/>
          </a:p>
          <a:p>
            <a:pPr marL="457200" indent="-457200">
              <a:lnSpc>
                <a:spcPct val="150000"/>
              </a:lnSpc>
              <a:spcBef>
                <a:spcPts val="900"/>
              </a:spcBef>
              <a:spcAft>
                <a:spcPts val="0"/>
              </a:spcAft>
              <a:buClr>
                <a:srgbClr val="69AE23"/>
              </a:buClr>
              <a:buSzPts val="2400"/>
              <a:buFont typeface="Tahoma"/>
              <a:buAutoNum type="arabicPeriod"/>
            </a:pPr>
            <a:r>
              <a:rPr lang="en-US">
                <a:solidFill>
                  <a:schemeClr val="dk1"/>
                </a:solidFill>
                <a:latin typeface="Tahoma"/>
                <a:ea typeface="Tahoma"/>
                <a:cs typeface="Tahoma"/>
                <a:sym typeface="Tahoma"/>
              </a:rPr>
              <a:t>Know that irrational antibiotic use promotes resistance</a:t>
            </a:r>
            <a:endParaRPr>
              <a:solidFill>
                <a:schemeClr val="dk1"/>
              </a:solidFill>
              <a:latin typeface="Tahoma"/>
              <a:ea typeface="Tahoma"/>
              <a:cs typeface="Tahoma"/>
              <a:sym typeface="Tahoma"/>
            </a:endParaRPr>
          </a:p>
        </p:txBody>
      </p:sp>
      <p:sp>
        <p:nvSpPr>
          <p:cNvPr id="226" name="Shape 226"/>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13</a:t>
            </a:fld>
            <a:endParaRPr sz="1200">
              <a:solidFill>
                <a:schemeClr val="lt1"/>
              </a:solidFill>
              <a:latin typeface="Tahoma"/>
              <a:ea typeface="Tahoma"/>
              <a:cs typeface="Tahoma"/>
              <a:sym typeface="Tahoma"/>
            </a:endParaRPr>
          </a:p>
        </p:txBody>
      </p:sp>
    </p:spTree>
    <p:extLst>
      <p:ext uri="{BB962C8B-B14F-4D97-AF65-F5344CB8AC3E}">
        <p14:creationId xmlns:p14="http://schemas.microsoft.com/office/powerpoint/2010/main" val="344530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Titel 2">
            <a:extLst>
              <a:ext uri="{FF2B5EF4-FFF2-40B4-BE49-F238E27FC236}">
                <a16:creationId xmlns:a16="http://schemas.microsoft.com/office/drawing/2014/main" id="{85ACC24A-E99D-5648-8013-6FE4191D2231}"/>
              </a:ext>
            </a:extLst>
          </p:cNvPr>
          <p:cNvSpPr>
            <a:spLocks noGrp="1"/>
          </p:cNvSpPr>
          <p:nvPr>
            <p:ph type="title"/>
          </p:nvPr>
        </p:nvSpPr>
        <p:spPr/>
        <p:txBody>
          <a:bodyPr/>
          <a:lstStyle/>
          <a:p>
            <a:r>
              <a:rPr lang="nl-NL" dirty="0"/>
              <a:t>Target </a:t>
            </a:r>
            <a:r>
              <a:rPr lang="nl-NL" dirty="0" err="1"/>
              <a:t>audience</a:t>
            </a:r>
            <a:endParaRPr lang="nl-NL" dirty="0"/>
          </a:p>
        </p:txBody>
      </p:sp>
      <p:sp>
        <p:nvSpPr>
          <p:cNvPr id="232" name="Shape 232"/>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a:solidFill>
                  <a:schemeClr val="dk1"/>
                </a:solidFill>
                <a:latin typeface="Tahoma"/>
                <a:ea typeface="Tahoma"/>
                <a:cs typeface="Tahoma"/>
                <a:sym typeface="Tahoma"/>
              </a:rPr>
              <a:t>A </a:t>
            </a:r>
            <a:r>
              <a:rPr lang="en-US" b="1">
                <a:solidFill>
                  <a:schemeClr val="dk1"/>
                </a:solidFill>
                <a:latin typeface="Tahoma"/>
                <a:ea typeface="Tahoma"/>
                <a:cs typeface="Tahoma"/>
                <a:sym typeface="Tahoma"/>
              </a:rPr>
              <a:t>segment</a:t>
            </a:r>
            <a:r>
              <a:rPr lang="en-US">
                <a:solidFill>
                  <a:schemeClr val="dk1"/>
                </a:solidFill>
                <a:latin typeface="Tahoma"/>
                <a:ea typeface="Tahoma"/>
                <a:cs typeface="Tahoma"/>
                <a:sym typeface="Tahoma"/>
              </a:rPr>
              <a:t> of the general population </a:t>
            </a:r>
            <a:endParaRPr/>
          </a:p>
          <a:p>
            <a:pPr>
              <a:lnSpc>
                <a:spcPct val="108333"/>
              </a:lnSpc>
              <a:spcBef>
                <a:spcPts val="900"/>
              </a:spcBef>
              <a:spcAft>
                <a:spcPts val="0"/>
              </a:spcAft>
            </a:pPr>
            <a:endParaRPr>
              <a:solidFill>
                <a:schemeClr val="dk1"/>
              </a:solidFill>
              <a:latin typeface="Tahoma"/>
              <a:ea typeface="Tahoma"/>
              <a:cs typeface="Tahoma"/>
              <a:sym typeface="Tahoma"/>
            </a:endParaRPr>
          </a:p>
          <a:p>
            <a:pPr>
              <a:lnSpc>
                <a:spcPct val="108333"/>
              </a:lnSpc>
              <a:spcBef>
                <a:spcPts val="900"/>
              </a:spcBef>
              <a:spcAft>
                <a:spcPts val="0"/>
              </a:spcAft>
            </a:pPr>
            <a:r>
              <a:rPr lang="en-US">
                <a:solidFill>
                  <a:schemeClr val="dk1"/>
                </a:solidFill>
                <a:latin typeface="Tahoma"/>
                <a:ea typeface="Tahoma"/>
                <a:cs typeface="Tahoma"/>
                <a:sym typeface="Tahoma"/>
              </a:rPr>
              <a:t>Share a set of common characteristics:</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Demographics</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Current behaviour</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How the individuals engage in the behaviour</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Preferences</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Future intentions </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Channels</a:t>
            </a:r>
            <a:endParaRPr/>
          </a:p>
          <a:p>
            <a:pPr marL="698500" lvl="2" indent="-342900">
              <a:lnSpc>
                <a:spcPct val="130000"/>
              </a:lnSpc>
              <a:spcBef>
                <a:spcPts val="900"/>
              </a:spcBef>
              <a:spcAft>
                <a:spcPts val="0"/>
              </a:spcAft>
              <a:buClr>
                <a:srgbClr val="69AE23"/>
              </a:buClr>
              <a:buSzPts val="2200"/>
              <a:buFont typeface="Arial"/>
              <a:buChar char="•"/>
            </a:pPr>
            <a:r>
              <a:rPr lang="en-US" sz="2000">
                <a:solidFill>
                  <a:schemeClr val="dk1"/>
                </a:solidFill>
                <a:latin typeface="Tahoma"/>
                <a:ea typeface="Tahoma"/>
                <a:cs typeface="Tahoma"/>
                <a:sym typeface="Tahoma"/>
              </a:rPr>
              <a:t>Readiness-to-change</a:t>
            </a:r>
            <a:endParaRPr sz="2000">
              <a:solidFill>
                <a:schemeClr val="dk1"/>
              </a:solidFill>
              <a:latin typeface="Tahoma"/>
              <a:ea typeface="Tahoma"/>
              <a:cs typeface="Tahoma"/>
              <a:sym typeface="Tahoma"/>
            </a:endParaRPr>
          </a:p>
        </p:txBody>
      </p:sp>
      <p:sp>
        <p:nvSpPr>
          <p:cNvPr id="233" name="Shape 233"/>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14</a:t>
            </a:fld>
            <a:endParaRPr sz="1200">
              <a:solidFill>
                <a:schemeClr val="lt1"/>
              </a:solidFill>
              <a:latin typeface="Tahoma"/>
              <a:ea typeface="Tahoma"/>
              <a:cs typeface="Tahoma"/>
              <a:sym typeface="Tahoma"/>
            </a:endParaRPr>
          </a:p>
        </p:txBody>
      </p:sp>
    </p:spTree>
    <p:extLst>
      <p:ext uri="{BB962C8B-B14F-4D97-AF65-F5344CB8AC3E}">
        <p14:creationId xmlns:p14="http://schemas.microsoft.com/office/powerpoint/2010/main" val="162827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3" name="Titel 2">
            <a:extLst>
              <a:ext uri="{FF2B5EF4-FFF2-40B4-BE49-F238E27FC236}">
                <a16:creationId xmlns:a16="http://schemas.microsoft.com/office/drawing/2014/main" id="{B77C9C34-B07C-334A-8B39-94D2E585AA86}"/>
              </a:ext>
            </a:extLst>
          </p:cNvPr>
          <p:cNvSpPr>
            <a:spLocks noGrp="1"/>
          </p:cNvSpPr>
          <p:nvPr>
            <p:ph type="title"/>
          </p:nvPr>
        </p:nvSpPr>
        <p:spPr/>
        <p:txBody>
          <a:bodyPr/>
          <a:lstStyle/>
          <a:p>
            <a:r>
              <a:rPr lang="nl-NL" dirty="0" err="1"/>
              <a:t>Specific</a:t>
            </a:r>
            <a:r>
              <a:rPr lang="nl-NL" dirty="0"/>
              <a:t> </a:t>
            </a:r>
            <a:r>
              <a:rPr lang="nl-NL" dirty="0" err="1"/>
              <a:t>conditions</a:t>
            </a:r>
            <a:endParaRPr lang="nl-NL" dirty="0"/>
          </a:p>
        </p:txBody>
      </p:sp>
      <p:sp>
        <p:nvSpPr>
          <p:cNvPr id="239" name="Shape 239"/>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a:solidFill>
                  <a:schemeClr val="dk1"/>
                </a:solidFill>
                <a:latin typeface="Tahoma"/>
                <a:ea typeface="Tahoma"/>
                <a:cs typeface="Tahoma"/>
                <a:sym typeface="Tahoma"/>
              </a:rPr>
              <a:t>The condition changes the type of intervention needed to reach the different target audiences</a:t>
            </a:r>
            <a:endParaRPr/>
          </a:p>
          <a:p>
            <a:pPr>
              <a:lnSpc>
                <a:spcPct val="108333"/>
              </a:lnSpc>
              <a:spcBef>
                <a:spcPts val="900"/>
              </a:spcBef>
              <a:spcAft>
                <a:spcPts val="0"/>
              </a:spcAft>
            </a:pPr>
            <a:endParaRPr>
              <a:solidFill>
                <a:schemeClr val="dk1"/>
              </a:solidFill>
              <a:latin typeface="Tahoma"/>
              <a:ea typeface="Tahoma"/>
              <a:cs typeface="Tahoma"/>
              <a:sym typeface="Tahoma"/>
            </a:endParaRPr>
          </a:p>
          <a:p>
            <a:pPr>
              <a:lnSpc>
                <a:spcPct val="108333"/>
              </a:lnSpc>
              <a:spcBef>
                <a:spcPts val="900"/>
              </a:spcBef>
              <a:spcAft>
                <a:spcPts val="0"/>
              </a:spcAft>
            </a:pPr>
            <a:r>
              <a:rPr lang="en-US" b="1">
                <a:solidFill>
                  <a:schemeClr val="dk1"/>
                </a:solidFill>
                <a:latin typeface="Tahoma"/>
                <a:ea typeface="Tahoma"/>
                <a:cs typeface="Tahoma"/>
                <a:sym typeface="Tahoma"/>
              </a:rPr>
              <a:t>Call your doctor if your child (older than 3 months) has a temperature of 39</a:t>
            </a:r>
            <a:r>
              <a:rPr lang="en-US" b="1" baseline="30000">
                <a:solidFill>
                  <a:schemeClr val="dk1"/>
                </a:solidFill>
                <a:latin typeface="Tahoma"/>
                <a:ea typeface="Tahoma"/>
                <a:cs typeface="Tahoma"/>
                <a:sym typeface="Tahoma"/>
              </a:rPr>
              <a:t>o</a:t>
            </a:r>
            <a:r>
              <a:rPr lang="en-US" b="1">
                <a:solidFill>
                  <a:schemeClr val="dk1"/>
                </a:solidFill>
                <a:latin typeface="Tahoma"/>
                <a:ea typeface="Tahoma"/>
                <a:cs typeface="Tahoma"/>
                <a:sym typeface="Tahoma"/>
              </a:rPr>
              <a:t>C for 3 days or more</a:t>
            </a:r>
            <a:endParaRPr/>
          </a:p>
          <a:p>
            <a:pPr>
              <a:lnSpc>
                <a:spcPct val="108333"/>
              </a:lnSpc>
              <a:spcBef>
                <a:spcPts val="900"/>
              </a:spcBef>
              <a:spcAft>
                <a:spcPts val="0"/>
              </a:spcAft>
            </a:pPr>
            <a:endParaRPr>
              <a:solidFill>
                <a:schemeClr val="dk1"/>
              </a:solidFill>
              <a:latin typeface="Tahoma"/>
              <a:ea typeface="Tahoma"/>
              <a:cs typeface="Tahoma"/>
              <a:sym typeface="Tahoma"/>
            </a:endParaRPr>
          </a:p>
          <a:p>
            <a:pPr>
              <a:lnSpc>
                <a:spcPct val="108333"/>
              </a:lnSpc>
              <a:spcBef>
                <a:spcPts val="900"/>
              </a:spcBef>
              <a:spcAft>
                <a:spcPts val="0"/>
              </a:spcAft>
            </a:pPr>
            <a:r>
              <a:rPr lang="en-US">
                <a:solidFill>
                  <a:schemeClr val="dk1"/>
                </a:solidFill>
                <a:latin typeface="Tahoma"/>
                <a:ea typeface="Tahoma"/>
                <a:cs typeface="Tahoma"/>
                <a:sym typeface="Tahoma"/>
              </a:rPr>
              <a:t>Target audience: </a:t>
            </a:r>
            <a:r>
              <a:rPr lang="en-US">
                <a:solidFill>
                  <a:srgbClr val="69AE23"/>
                </a:solidFill>
                <a:latin typeface="Tahoma"/>
                <a:ea typeface="Tahoma"/>
                <a:cs typeface="Tahoma"/>
                <a:sym typeface="Tahoma"/>
              </a:rPr>
              <a:t>parents</a:t>
            </a:r>
            <a:endParaRPr/>
          </a:p>
          <a:p>
            <a:pPr>
              <a:lnSpc>
                <a:spcPct val="108333"/>
              </a:lnSpc>
              <a:spcBef>
                <a:spcPts val="900"/>
              </a:spcBef>
              <a:spcAft>
                <a:spcPts val="0"/>
              </a:spcAft>
            </a:pPr>
            <a:r>
              <a:rPr lang="en-US">
                <a:solidFill>
                  <a:schemeClr val="dk1"/>
                </a:solidFill>
                <a:latin typeface="Tahoma"/>
                <a:ea typeface="Tahoma"/>
                <a:cs typeface="Tahoma"/>
                <a:sym typeface="Tahoma"/>
              </a:rPr>
              <a:t>Action: </a:t>
            </a:r>
            <a:r>
              <a:rPr lang="en-US">
                <a:solidFill>
                  <a:srgbClr val="69AE23"/>
                </a:solidFill>
                <a:latin typeface="Tahoma"/>
                <a:ea typeface="Tahoma"/>
                <a:cs typeface="Tahoma"/>
                <a:sym typeface="Tahoma"/>
              </a:rPr>
              <a:t>call the doctor</a:t>
            </a:r>
            <a:endParaRPr/>
          </a:p>
          <a:p>
            <a:pPr>
              <a:lnSpc>
                <a:spcPct val="108333"/>
              </a:lnSpc>
              <a:spcBef>
                <a:spcPts val="900"/>
              </a:spcBef>
              <a:spcAft>
                <a:spcPts val="0"/>
              </a:spcAft>
            </a:pPr>
            <a:r>
              <a:rPr lang="en-US">
                <a:solidFill>
                  <a:schemeClr val="dk1"/>
                </a:solidFill>
                <a:latin typeface="Tahoma"/>
                <a:ea typeface="Tahoma"/>
                <a:cs typeface="Tahoma"/>
                <a:sym typeface="Tahoma"/>
              </a:rPr>
              <a:t>Condition: </a:t>
            </a:r>
            <a:r>
              <a:rPr lang="en-US">
                <a:solidFill>
                  <a:srgbClr val="69AE23"/>
                </a:solidFill>
                <a:latin typeface="Tahoma"/>
                <a:ea typeface="Tahoma"/>
                <a:cs typeface="Tahoma"/>
                <a:sym typeface="Tahoma"/>
              </a:rPr>
              <a:t>if the child (older than 3 months) has a temperature of 39</a:t>
            </a:r>
            <a:r>
              <a:rPr lang="en-US" baseline="30000">
                <a:solidFill>
                  <a:srgbClr val="69AE23"/>
                </a:solidFill>
                <a:latin typeface="Tahoma"/>
                <a:ea typeface="Tahoma"/>
                <a:cs typeface="Tahoma"/>
                <a:sym typeface="Tahoma"/>
              </a:rPr>
              <a:t>o</a:t>
            </a:r>
            <a:r>
              <a:rPr lang="en-US">
                <a:solidFill>
                  <a:srgbClr val="69AE23"/>
                </a:solidFill>
                <a:latin typeface="Tahoma"/>
                <a:ea typeface="Tahoma"/>
                <a:cs typeface="Tahoma"/>
                <a:sym typeface="Tahoma"/>
              </a:rPr>
              <a:t>C for 3 days or more</a:t>
            </a:r>
            <a:endParaRPr/>
          </a:p>
          <a:p>
            <a:pPr>
              <a:lnSpc>
                <a:spcPct val="108333"/>
              </a:lnSpc>
              <a:spcBef>
                <a:spcPts val="900"/>
              </a:spcBef>
              <a:spcAft>
                <a:spcPts val="0"/>
              </a:spcAft>
            </a:pPr>
            <a:endParaRPr>
              <a:solidFill>
                <a:schemeClr val="dk1"/>
              </a:solidFill>
              <a:latin typeface="Tahoma"/>
              <a:ea typeface="Tahoma"/>
              <a:cs typeface="Tahoma"/>
              <a:sym typeface="Tahoma"/>
            </a:endParaRPr>
          </a:p>
        </p:txBody>
      </p:sp>
      <p:sp>
        <p:nvSpPr>
          <p:cNvPr id="240" name="Shape 240"/>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15</a:t>
            </a:fld>
            <a:endParaRPr sz="1200">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0927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3" name="Titel 2">
            <a:extLst>
              <a:ext uri="{FF2B5EF4-FFF2-40B4-BE49-F238E27FC236}">
                <a16:creationId xmlns:a16="http://schemas.microsoft.com/office/drawing/2014/main" id="{56788289-49B7-5342-9CC2-5EC231CCE49C}"/>
              </a:ext>
            </a:extLst>
          </p:cNvPr>
          <p:cNvSpPr>
            <a:spLocks noGrp="1"/>
          </p:cNvSpPr>
          <p:nvPr>
            <p:ph type="title"/>
          </p:nvPr>
        </p:nvSpPr>
        <p:spPr/>
        <p:txBody>
          <a:bodyPr/>
          <a:lstStyle/>
          <a:p>
            <a:r>
              <a:rPr lang="nl-NL" dirty="0"/>
              <a:t>Step 3: </a:t>
            </a:r>
            <a:r>
              <a:rPr lang="nl-NL" dirty="0" err="1"/>
              <a:t>Conduct</a:t>
            </a:r>
            <a:r>
              <a:rPr lang="nl-NL" dirty="0"/>
              <a:t> </a:t>
            </a:r>
            <a:r>
              <a:rPr lang="nl-NL" dirty="0" err="1"/>
              <a:t>formative</a:t>
            </a:r>
            <a:r>
              <a:rPr lang="nl-NL" dirty="0"/>
              <a:t> </a:t>
            </a:r>
            <a:r>
              <a:rPr lang="nl-NL" dirty="0" err="1"/>
              <a:t>evaluation</a:t>
            </a:r>
            <a:endParaRPr lang="nl-NL" dirty="0"/>
          </a:p>
        </p:txBody>
      </p:sp>
      <p:sp>
        <p:nvSpPr>
          <p:cNvPr id="2" name="Tijdelijke aanduiding voor inhoud 1">
            <a:extLst>
              <a:ext uri="{FF2B5EF4-FFF2-40B4-BE49-F238E27FC236}">
                <a16:creationId xmlns:a16="http://schemas.microsoft.com/office/drawing/2014/main" id="{BA4A4152-DEB5-8242-A1C0-32B053348AAE}"/>
              </a:ext>
            </a:extLst>
          </p:cNvPr>
          <p:cNvSpPr>
            <a:spLocks noGrp="1"/>
          </p:cNvSpPr>
          <p:nvPr>
            <p:ph idx="1"/>
          </p:nvPr>
        </p:nvSpPr>
        <p:spPr>
          <a:xfrm>
            <a:off x="431807" y="1213722"/>
            <a:ext cx="6212833" cy="5028328"/>
          </a:xfrm>
        </p:spPr>
        <p:txBody>
          <a:bodyPr/>
          <a:lstStyle/>
          <a:p>
            <a:pPr marL="342900" indent="-342900">
              <a:lnSpc>
                <a:spcPct val="100000"/>
              </a:lnSpc>
              <a:spcBef>
                <a:spcPts val="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Find out what has already been done</a:t>
            </a:r>
            <a:endParaRPr lang="en-US" dirty="0"/>
          </a:p>
          <a:p>
            <a:pPr marL="342900" indent="-342900">
              <a:lnSpc>
                <a:spcPct val="10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Conduct formative evaluation to identify determinants of </a:t>
            </a:r>
            <a:r>
              <a:rPr lang="en-US" dirty="0" err="1">
                <a:solidFill>
                  <a:schemeClr val="dk1"/>
                </a:solidFill>
                <a:latin typeface="Tahoma"/>
                <a:ea typeface="Tahoma"/>
                <a:cs typeface="Tahoma"/>
                <a:sym typeface="Tahoma"/>
              </a:rPr>
              <a:t>behaviour</a:t>
            </a:r>
            <a:endParaRPr lang="en-US" dirty="0"/>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Select segments of your audience</a:t>
            </a:r>
            <a:endParaRPr lang="en-US" dirty="0"/>
          </a:p>
          <a:p>
            <a:pPr marL="342900" indent="-342900">
              <a:lnSpc>
                <a:spcPct val="10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Determine barriers and benefits of the new and competitive </a:t>
            </a:r>
            <a:r>
              <a:rPr lang="en-US" dirty="0" err="1">
                <a:solidFill>
                  <a:schemeClr val="dk1"/>
                </a:solidFill>
                <a:latin typeface="Tahoma"/>
                <a:ea typeface="Tahoma"/>
                <a:cs typeface="Tahoma"/>
                <a:sym typeface="Tahoma"/>
              </a:rPr>
              <a:t>behaviours</a:t>
            </a:r>
            <a:endParaRPr lang="en-US" dirty="0"/>
          </a:p>
          <a:p>
            <a:pPr marL="342900" indent="-175260">
              <a:lnSpc>
                <a:spcPct val="150000"/>
              </a:lnSpc>
              <a:spcBef>
                <a:spcPts val="900"/>
              </a:spcBef>
              <a:spcAft>
                <a:spcPts val="0"/>
              </a:spcAft>
              <a:buClr>
                <a:srgbClr val="69AE23"/>
              </a:buClr>
              <a:buSzPts val="2640"/>
            </a:pPr>
            <a:endParaRPr lang="en-US" dirty="0">
              <a:solidFill>
                <a:schemeClr val="dk1"/>
              </a:solidFill>
              <a:latin typeface="Tahoma"/>
              <a:ea typeface="Tahoma"/>
              <a:cs typeface="Tahoma"/>
              <a:sym typeface="Tahoma"/>
            </a:endParaRPr>
          </a:p>
          <a:p>
            <a:endParaRPr lang="en-GB" dirty="0"/>
          </a:p>
        </p:txBody>
      </p:sp>
      <p:sp>
        <p:nvSpPr>
          <p:cNvPr id="247" name="Shape 24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16</a:t>
            </a:fld>
            <a:endParaRPr sz="1200">
              <a:solidFill>
                <a:schemeClr val="lt1"/>
              </a:solidFill>
              <a:latin typeface="Tahoma"/>
              <a:ea typeface="Tahoma"/>
              <a:cs typeface="Tahoma"/>
              <a:sym typeface="Tahoma"/>
            </a:endParaRPr>
          </a:p>
        </p:txBody>
      </p:sp>
      <p:pic>
        <p:nvPicPr>
          <p:cNvPr id="249" name="Shape 249" descr="C:\Users\erisal\AppData\Local\Microsoft\Windows\Temporary Internet Files\Content.IE5\CD5H2MGX\MP900409270[1].jpg"/>
          <p:cNvPicPr preferRelativeResize="0"/>
          <p:nvPr/>
        </p:nvPicPr>
        <p:blipFill rotWithShape="1">
          <a:blip r:embed="rId3">
            <a:alphaModFix/>
          </a:blip>
          <a:srcRect/>
          <a:stretch/>
        </p:blipFill>
        <p:spPr>
          <a:xfrm>
            <a:off x="7326728" y="1294041"/>
            <a:ext cx="3025587" cy="4549487"/>
          </a:xfrm>
          <a:prstGeom prst="rect">
            <a:avLst/>
          </a:prstGeom>
          <a:noFill/>
          <a:ln>
            <a:noFill/>
          </a:ln>
        </p:spPr>
      </p:pic>
    </p:spTree>
    <p:extLst>
      <p:ext uri="{BB962C8B-B14F-4D97-AF65-F5344CB8AC3E}">
        <p14:creationId xmlns:p14="http://schemas.microsoft.com/office/powerpoint/2010/main" val="304610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Titel 4">
            <a:extLst>
              <a:ext uri="{FF2B5EF4-FFF2-40B4-BE49-F238E27FC236}">
                <a16:creationId xmlns:a16="http://schemas.microsoft.com/office/drawing/2014/main" id="{467572C3-18D7-4B42-80B3-B9548D59BA0C}"/>
              </a:ext>
            </a:extLst>
          </p:cNvPr>
          <p:cNvSpPr>
            <a:spLocks noGrp="1"/>
          </p:cNvSpPr>
          <p:nvPr>
            <p:ph type="title"/>
          </p:nvPr>
        </p:nvSpPr>
        <p:spPr/>
        <p:txBody>
          <a:bodyPr/>
          <a:lstStyle/>
          <a:p>
            <a:r>
              <a:rPr lang="nl-NL" dirty="0"/>
              <a:t>Step 4: </a:t>
            </a:r>
            <a:r>
              <a:rPr lang="nl-NL" dirty="0" err="1"/>
              <a:t>Develop</a:t>
            </a:r>
            <a:r>
              <a:rPr lang="nl-NL" dirty="0"/>
              <a:t> </a:t>
            </a:r>
            <a:r>
              <a:rPr lang="nl-NL" dirty="0" err="1"/>
              <a:t>the</a:t>
            </a:r>
            <a:r>
              <a:rPr lang="nl-NL" dirty="0"/>
              <a:t> </a:t>
            </a:r>
            <a:r>
              <a:rPr lang="nl-NL" dirty="0" err="1"/>
              <a:t>campaign</a:t>
            </a:r>
            <a:r>
              <a:rPr lang="nl-NL" dirty="0"/>
              <a:t> </a:t>
            </a:r>
            <a:r>
              <a:rPr lang="nl-NL" dirty="0" err="1"/>
              <a:t>strategy</a:t>
            </a:r>
            <a:endParaRPr lang="nl-NL" dirty="0"/>
          </a:p>
        </p:txBody>
      </p:sp>
      <p:sp>
        <p:nvSpPr>
          <p:cNvPr id="256" name="Shape 25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50000"/>
              </a:lnSpc>
              <a:spcBef>
                <a:spcPts val="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Set </a:t>
            </a:r>
            <a:r>
              <a:rPr lang="en-US" dirty="0" err="1">
                <a:solidFill>
                  <a:schemeClr val="dk1"/>
                </a:solidFill>
                <a:latin typeface="Tahoma"/>
                <a:ea typeface="Tahoma"/>
                <a:cs typeface="Tahoma"/>
                <a:sym typeface="Tahoma"/>
              </a:rPr>
              <a:t>behavioural</a:t>
            </a:r>
            <a:r>
              <a:rPr lang="en-US" dirty="0">
                <a:solidFill>
                  <a:schemeClr val="dk1"/>
                </a:solidFill>
                <a:latin typeface="Tahoma"/>
                <a:ea typeface="Tahoma"/>
                <a:cs typeface="Tahoma"/>
                <a:sym typeface="Tahoma"/>
              </a:rPr>
              <a:t> objectives for the selected segment</a:t>
            </a:r>
            <a:endParaRPr dirty="0"/>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Select a planning framework: </a:t>
            </a:r>
            <a:endParaRPr dirty="0"/>
          </a:p>
          <a:p>
            <a:pPr marL="720725" lvl="1" indent="-342900">
              <a:lnSpc>
                <a:spcPct val="150000"/>
              </a:lnSpc>
              <a:spcBef>
                <a:spcPts val="900"/>
              </a:spcBef>
              <a:spcAft>
                <a:spcPts val="0"/>
              </a:spcAft>
              <a:buClr>
                <a:srgbClr val="69AE23"/>
              </a:buClr>
              <a:buSzPts val="2200"/>
              <a:buFont typeface="Courier New"/>
              <a:buChar char="o"/>
            </a:pPr>
            <a:r>
              <a:rPr lang="en-US" sz="2000" dirty="0">
                <a:solidFill>
                  <a:schemeClr val="dk1"/>
                </a:solidFill>
                <a:latin typeface="Tahoma"/>
                <a:ea typeface="Tahoma"/>
                <a:cs typeface="Tahoma"/>
                <a:sym typeface="Tahoma"/>
              </a:rPr>
              <a:t>Social Marketing</a:t>
            </a:r>
            <a:endParaRPr sz="2000" dirty="0">
              <a:solidFill>
                <a:schemeClr val="dk1"/>
              </a:solidFill>
              <a:latin typeface="Tahoma"/>
              <a:ea typeface="Tahoma"/>
              <a:cs typeface="Tahoma"/>
              <a:sym typeface="Tahoma"/>
            </a:endParaRPr>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Design interventions for the selected segment</a:t>
            </a:r>
            <a:endParaRPr dirty="0"/>
          </a:p>
          <a:p>
            <a:pPr>
              <a:lnSpc>
                <a:spcPct val="108333"/>
              </a:lnSpc>
              <a:spcBef>
                <a:spcPts val="900"/>
              </a:spcBef>
              <a:spcAft>
                <a:spcPts val="0"/>
              </a:spcAft>
            </a:pPr>
            <a:endParaRPr dirty="0">
              <a:solidFill>
                <a:schemeClr val="dk1"/>
              </a:solidFill>
              <a:latin typeface="Tahoma"/>
              <a:ea typeface="Tahoma"/>
              <a:cs typeface="Tahoma"/>
              <a:sym typeface="Tahoma"/>
            </a:endParaRPr>
          </a:p>
        </p:txBody>
      </p:sp>
      <p:sp>
        <p:nvSpPr>
          <p:cNvPr id="257" name="Shape 25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17</a:t>
            </a:fld>
            <a:endParaRPr sz="1200">
              <a:solidFill>
                <a:schemeClr val="lt1"/>
              </a:solidFill>
              <a:latin typeface="Tahoma"/>
              <a:ea typeface="Tahoma"/>
              <a:cs typeface="Tahoma"/>
              <a:sym typeface="Tahoma"/>
            </a:endParaRPr>
          </a:p>
        </p:txBody>
      </p:sp>
      <p:sp>
        <p:nvSpPr>
          <p:cNvPr id="258" name="Shape 258"/>
          <p:cNvSpPr txBox="1"/>
          <p:nvPr/>
        </p:nvSpPr>
        <p:spPr>
          <a:xfrm>
            <a:off x="1513114" y="6488259"/>
            <a:ext cx="8905010" cy="54938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a:solidFill>
                  <a:schemeClr val="lt1"/>
                </a:solidFill>
                <a:latin typeface="Tahoma"/>
                <a:ea typeface="Tahoma"/>
                <a:cs typeface="Tahoma"/>
                <a:sym typeface="Tahoma"/>
              </a:rPr>
              <a:t>Source:</a:t>
            </a:r>
            <a:r>
              <a:rPr lang="en-US" sz="1100">
                <a:solidFill>
                  <a:schemeClr val="lt1"/>
                </a:solidFill>
                <a:latin typeface="Tahoma"/>
                <a:ea typeface="Tahoma"/>
                <a:cs typeface="Tahoma"/>
                <a:sym typeface="Tahoma"/>
              </a:rPr>
              <a:t> Smith WA, Strand J. Social marketing behavior: a practical resource for social change professionals. Washington: Academy for Educational Development; 2008.</a:t>
            </a:r>
            <a:endParaRPr sz="1100">
              <a:solidFill>
                <a:schemeClr val="lt1"/>
              </a:solidFill>
              <a:latin typeface="Tahoma"/>
              <a:ea typeface="Tahoma"/>
              <a:cs typeface="Tahoma"/>
              <a:sym typeface="Tahoma"/>
            </a:endParaRPr>
          </a:p>
          <a:p>
            <a:pPr>
              <a:spcBef>
                <a:spcPts val="0"/>
              </a:spcBef>
              <a:spcAft>
                <a:spcPts val="0"/>
              </a:spcAft>
            </a:pPr>
            <a:endParaRPr sz="1100">
              <a:solidFill>
                <a:schemeClr val="lt1"/>
              </a:solidFill>
              <a:latin typeface="Tahoma"/>
              <a:ea typeface="Tahoma"/>
              <a:cs typeface="Tahoma"/>
              <a:sym typeface="Tahoma"/>
            </a:endParaRPr>
          </a:p>
        </p:txBody>
      </p:sp>
      <p:pic>
        <p:nvPicPr>
          <p:cNvPr id="259" name="Shape 259" descr="C:\Users\erisal\AppData\Local\Microsoft\Windows\Temporary Internet Files\Content.IE5\6RSU1GRE\MP900442372[1].jpg"/>
          <p:cNvPicPr preferRelativeResize="0"/>
          <p:nvPr/>
        </p:nvPicPr>
        <p:blipFill rotWithShape="1">
          <a:blip r:embed="rId3">
            <a:alphaModFix/>
          </a:blip>
          <a:srcRect/>
          <a:stretch/>
        </p:blipFill>
        <p:spPr>
          <a:xfrm>
            <a:off x="2210049" y="3753431"/>
            <a:ext cx="3396095" cy="2257404"/>
          </a:xfrm>
          <a:prstGeom prst="rect">
            <a:avLst/>
          </a:prstGeom>
          <a:noFill/>
          <a:ln>
            <a:noFill/>
          </a:ln>
        </p:spPr>
      </p:pic>
    </p:spTree>
    <p:extLst>
      <p:ext uri="{BB962C8B-B14F-4D97-AF65-F5344CB8AC3E}">
        <p14:creationId xmlns:p14="http://schemas.microsoft.com/office/powerpoint/2010/main" val="231497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3" name="Titel 2">
            <a:extLst>
              <a:ext uri="{FF2B5EF4-FFF2-40B4-BE49-F238E27FC236}">
                <a16:creationId xmlns:a16="http://schemas.microsoft.com/office/drawing/2014/main" id="{FB34057A-A367-4441-ACB2-32E5D02C27EA}"/>
              </a:ext>
            </a:extLst>
          </p:cNvPr>
          <p:cNvSpPr>
            <a:spLocks noGrp="1"/>
          </p:cNvSpPr>
          <p:nvPr>
            <p:ph type="title"/>
          </p:nvPr>
        </p:nvSpPr>
        <p:spPr/>
        <p:txBody>
          <a:bodyPr/>
          <a:lstStyle/>
          <a:p>
            <a:r>
              <a:rPr lang="nl-NL" dirty="0" err="1"/>
              <a:t>Social</a:t>
            </a:r>
            <a:r>
              <a:rPr lang="nl-NL" dirty="0"/>
              <a:t> marketing</a:t>
            </a:r>
          </a:p>
        </p:txBody>
      </p:sp>
      <p:sp>
        <p:nvSpPr>
          <p:cNvPr id="266" name="Shape 26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0000"/>
              </a:lnSpc>
              <a:spcBef>
                <a:spcPts val="0"/>
              </a:spcBef>
              <a:spcAft>
                <a:spcPts val="0"/>
              </a:spcAft>
            </a:pPr>
            <a:r>
              <a:rPr lang="en-US">
                <a:solidFill>
                  <a:schemeClr val="dk1"/>
                </a:solidFill>
                <a:latin typeface="Tahoma"/>
                <a:ea typeface="Tahoma"/>
                <a:cs typeface="Tahoma"/>
                <a:sym typeface="Tahoma"/>
              </a:rPr>
              <a:t>“The design, implementation and control of programmes calculated to influence the acceptability of social ideas and involving considerations of product, planning, pricing, communication and market research”</a:t>
            </a:r>
            <a:endParaRPr/>
          </a:p>
          <a:p>
            <a:pPr algn="r">
              <a:lnSpc>
                <a:spcPct val="150000"/>
              </a:lnSpc>
              <a:spcBef>
                <a:spcPts val="900"/>
              </a:spcBef>
              <a:spcAft>
                <a:spcPts val="0"/>
              </a:spcAft>
            </a:pPr>
            <a:endParaRPr sz="1800" i="1">
              <a:solidFill>
                <a:schemeClr val="dk1"/>
              </a:solidFill>
              <a:latin typeface="Tahoma"/>
              <a:ea typeface="Tahoma"/>
              <a:cs typeface="Tahoma"/>
              <a:sym typeface="Tahoma"/>
            </a:endParaRPr>
          </a:p>
          <a:p>
            <a:pPr>
              <a:lnSpc>
                <a:spcPct val="100000"/>
              </a:lnSpc>
              <a:spcBef>
                <a:spcPts val="900"/>
              </a:spcBef>
              <a:spcAft>
                <a:spcPts val="0"/>
              </a:spcAft>
            </a:pPr>
            <a:r>
              <a:rPr lang="en-US">
                <a:solidFill>
                  <a:schemeClr val="dk1"/>
                </a:solidFill>
                <a:latin typeface="Tahoma"/>
                <a:ea typeface="Tahoma"/>
                <a:cs typeface="Tahoma"/>
                <a:sym typeface="Tahoma"/>
              </a:rPr>
              <a:t>It is the utilisation of marketing theories and techniques to promote voluntary behaviour change in order to achieve a social goal</a:t>
            </a:r>
            <a:endParaRPr>
              <a:solidFill>
                <a:srgbClr val="FF0000"/>
              </a:solidFill>
              <a:latin typeface="Tahoma"/>
              <a:ea typeface="Tahoma"/>
              <a:cs typeface="Tahoma"/>
              <a:sym typeface="Tahoma"/>
            </a:endParaRPr>
          </a:p>
          <a:p>
            <a:pPr>
              <a:lnSpc>
                <a:spcPct val="108333"/>
              </a:lnSpc>
              <a:spcBef>
                <a:spcPts val="900"/>
              </a:spcBef>
              <a:spcAft>
                <a:spcPts val="0"/>
              </a:spcAft>
            </a:pPr>
            <a:endParaRPr>
              <a:solidFill>
                <a:schemeClr val="dk1"/>
              </a:solidFill>
              <a:latin typeface="Tahoma"/>
              <a:ea typeface="Tahoma"/>
              <a:cs typeface="Tahoma"/>
              <a:sym typeface="Tahoma"/>
            </a:endParaRPr>
          </a:p>
        </p:txBody>
      </p:sp>
      <p:sp>
        <p:nvSpPr>
          <p:cNvPr id="267" name="Shape 26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b="1">
                <a:solidFill>
                  <a:schemeClr val="lt1"/>
                </a:solidFill>
                <a:latin typeface="Tahoma"/>
                <a:ea typeface="Tahoma"/>
                <a:cs typeface="Tahoma"/>
                <a:sym typeface="Tahoma"/>
              </a:rPr>
              <a:pPr algn="r">
                <a:lnSpc>
                  <a:spcPct val="100000"/>
                </a:lnSpc>
                <a:spcBef>
                  <a:spcPts val="0"/>
                </a:spcBef>
                <a:spcAft>
                  <a:spcPts val="0"/>
                </a:spcAft>
              </a:pPr>
              <a:t>18</a:t>
            </a:fld>
            <a:endParaRPr sz="1200" b="1">
              <a:solidFill>
                <a:schemeClr val="lt1"/>
              </a:solidFill>
              <a:latin typeface="Tahoma"/>
              <a:ea typeface="Tahoma"/>
              <a:cs typeface="Tahoma"/>
              <a:sym typeface="Tahoma"/>
            </a:endParaRPr>
          </a:p>
        </p:txBody>
      </p:sp>
      <p:sp>
        <p:nvSpPr>
          <p:cNvPr id="268" name="Shape 268"/>
          <p:cNvSpPr txBox="1"/>
          <p:nvPr/>
        </p:nvSpPr>
        <p:spPr>
          <a:xfrm>
            <a:off x="1447798" y="6390285"/>
            <a:ext cx="9144000" cy="50783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000" b="1" dirty="0">
                <a:solidFill>
                  <a:schemeClr val="lt1"/>
                </a:solidFill>
                <a:latin typeface="Tahoma"/>
                <a:ea typeface="Tahoma"/>
                <a:cs typeface="Tahoma"/>
                <a:sym typeface="Tahoma"/>
              </a:rPr>
              <a:t>Sources:</a:t>
            </a:r>
            <a:r>
              <a:rPr lang="en-US" sz="1000" dirty="0">
                <a:solidFill>
                  <a:schemeClr val="lt1"/>
                </a:solidFill>
                <a:latin typeface="Tahoma"/>
                <a:ea typeface="Tahoma"/>
                <a:cs typeface="Tahoma"/>
                <a:sym typeface="Tahoma"/>
              </a:rPr>
              <a:t> Kotler P, </a:t>
            </a:r>
            <a:r>
              <a:rPr lang="en-US" sz="1000" dirty="0" err="1">
                <a:solidFill>
                  <a:schemeClr val="lt1"/>
                </a:solidFill>
                <a:latin typeface="Tahoma"/>
                <a:ea typeface="Tahoma"/>
                <a:cs typeface="Tahoma"/>
                <a:sym typeface="Tahoma"/>
              </a:rPr>
              <a:t>Zaltman</a:t>
            </a:r>
            <a:r>
              <a:rPr lang="en-US" sz="1000" dirty="0">
                <a:solidFill>
                  <a:schemeClr val="lt1"/>
                </a:solidFill>
                <a:latin typeface="Tahoma"/>
                <a:ea typeface="Tahoma"/>
                <a:cs typeface="Tahoma"/>
                <a:sym typeface="Tahoma"/>
              </a:rPr>
              <a:t> G. Social marketing: an approach to planned social change. J Mark. 1971 Jul;35(3):3-12; Donovan RJ. The role for marketing in public health change programs. Aust Rev Pub </a:t>
            </a:r>
            <a:r>
              <a:rPr lang="en-US" sz="1000" dirty="0" err="1">
                <a:solidFill>
                  <a:schemeClr val="lt1"/>
                </a:solidFill>
                <a:latin typeface="Tahoma"/>
                <a:ea typeface="Tahoma"/>
                <a:cs typeface="Tahoma"/>
                <a:sym typeface="Tahoma"/>
              </a:rPr>
              <a:t>Aff</a:t>
            </a:r>
            <a:r>
              <a:rPr lang="en-US" sz="1000" dirty="0">
                <a:solidFill>
                  <a:schemeClr val="lt1"/>
                </a:solidFill>
                <a:latin typeface="Tahoma"/>
                <a:ea typeface="Tahoma"/>
                <a:cs typeface="Tahoma"/>
                <a:sym typeface="Tahoma"/>
              </a:rPr>
              <a:t>. 2011 Jul;10(1):23-40; Grier S, Bryant CA. Social marketing in public health. Ann Rev Public Health. 2005;26:319-339.</a:t>
            </a:r>
            <a:endParaRPr dirty="0"/>
          </a:p>
        </p:txBody>
      </p:sp>
    </p:spTree>
    <p:extLst>
      <p:ext uri="{BB962C8B-B14F-4D97-AF65-F5344CB8AC3E}">
        <p14:creationId xmlns:p14="http://schemas.microsoft.com/office/powerpoint/2010/main" val="357336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C06C0-6B84-7443-B550-BC2E6D91DDE2}"/>
              </a:ext>
            </a:extLst>
          </p:cNvPr>
          <p:cNvSpPr>
            <a:spLocks noGrp="1"/>
          </p:cNvSpPr>
          <p:nvPr>
            <p:ph type="title"/>
          </p:nvPr>
        </p:nvSpPr>
        <p:spPr/>
        <p:txBody>
          <a:bodyPr/>
          <a:lstStyle/>
          <a:p>
            <a:r>
              <a:rPr lang="nl-NL" dirty="0"/>
              <a:t>Stages in </a:t>
            </a:r>
            <a:r>
              <a:rPr lang="nl-NL" dirty="0" err="1"/>
              <a:t>adopting</a:t>
            </a:r>
            <a:r>
              <a:rPr lang="nl-NL" dirty="0"/>
              <a:t> a new </a:t>
            </a:r>
            <a:r>
              <a:rPr lang="nl-NL" dirty="0" err="1"/>
              <a:t>behaviour</a:t>
            </a:r>
            <a:endParaRPr lang="nl-NL" dirty="0"/>
          </a:p>
        </p:txBody>
      </p:sp>
      <p:pic>
        <p:nvPicPr>
          <p:cNvPr id="1025" name="Picture 1" descr="page10image19688">
            <a:extLst>
              <a:ext uri="{FF2B5EF4-FFF2-40B4-BE49-F238E27FC236}">
                <a16:creationId xmlns:a16="http://schemas.microsoft.com/office/drawing/2014/main" id="{C52A16D1-82BA-8646-8988-BF8BBE27B3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92394" y="1214438"/>
            <a:ext cx="5046899" cy="5027612"/>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C5A6F750-8D5B-2B4C-9F19-1E97C824564B}"/>
              </a:ext>
            </a:extLst>
          </p:cNvPr>
          <p:cNvSpPr>
            <a:spLocks noGrp="1"/>
          </p:cNvSpPr>
          <p:nvPr>
            <p:ph type="sldNum" sz="quarter" idx="10"/>
          </p:nvPr>
        </p:nvSpPr>
        <p:spPr/>
        <p:txBody>
          <a:bodyPr/>
          <a:lstStyle/>
          <a:p>
            <a:fld id="{0580567E-5E8F-47A5-90DF-8BFEB1A71525}" type="slidenum">
              <a:rPr lang="en-GB" smtClean="0"/>
              <a:pPr/>
              <a:t>19</a:t>
            </a:fld>
            <a:endParaRPr lang="en-GB" dirty="0"/>
          </a:p>
        </p:txBody>
      </p:sp>
      <p:sp>
        <p:nvSpPr>
          <p:cNvPr id="5" name="Shape 268">
            <a:extLst>
              <a:ext uri="{FF2B5EF4-FFF2-40B4-BE49-F238E27FC236}">
                <a16:creationId xmlns:a16="http://schemas.microsoft.com/office/drawing/2014/main" id="{C7FFEF17-497C-44A0-8E60-9EDA971A20FE}"/>
              </a:ext>
            </a:extLst>
          </p:cNvPr>
          <p:cNvSpPr txBox="1"/>
          <p:nvPr/>
        </p:nvSpPr>
        <p:spPr>
          <a:xfrm>
            <a:off x="1447798" y="6390285"/>
            <a:ext cx="9144000" cy="50783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1000" b="1" dirty="0">
                <a:solidFill>
                  <a:schemeClr val="lt1"/>
                </a:solidFill>
                <a:latin typeface="Tahoma"/>
                <a:ea typeface="Tahoma"/>
                <a:cs typeface="Tahoma"/>
                <a:sym typeface="Tahoma"/>
              </a:rPr>
              <a:t>Source: ECDC Social marketing guide for public health programme managers and practitioners</a:t>
            </a:r>
          </a:p>
          <a:p>
            <a:pPr>
              <a:spcBef>
                <a:spcPts val="0"/>
              </a:spcBef>
              <a:spcAft>
                <a:spcPts val="0"/>
              </a:spcAft>
            </a:pPr>
            <a:r>
              <a:rPr lang="en-GB" sz="1000" b="1" dirty="0">
                <a:solidFill>
                  <a:schemeClr val="lt1"/>
                </a:solidFill>
                <a:latin typeface="Tahoma"/>
                <a:ea typeface="Tahoma"/>
                <a:cs typeface="Tahoma"/>
                <a:sym typeface="Tahoma"/>
              </a:rPr>
              <a:t>https://www.ecdc.europa.eu/sites/portal/files/media/en/publications/Publications/social-marketing-guide-public-health.pdf</a:t>
            </a:r>
          </a:p>
        </p:txBody>
      </p:sp>
    </p:spTree>
    <p:extLst>
      <p:ext uri="{BB962C8B-B14F-4D97-AF65-F5344CB8AC3E}">
        <p14:creationId xmlns:p14="http://schemas.microsoft.com/office/powerpoint/2010/main" val="9252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Specific objectives of this session:</a:t>
            </a:r>
          </a:p>
          <a:p>
            <a:r>
              <a:rPr lang="nl-NL" dirty="0"/>
              <a:t>1. </a:t>
            </a:r>
            <a:r>
              <a:rPr lang="nl-NL" dirty="0" err="1"/>
              <a:t>To</a:t>
            </a:r>
            <a:r>
              <a:rPr lang="nl-NL" dirty="0"/>
              <a:t> </a:t>
            </a:r>
            <a:r>
              <a:rPr lang="nl-NL" dirty="0" err="1"/>
              <a:t>describe</a:t>
            </a:r>
            <a:r>
              <a:rPr lang="nl-NL" dirty="0"/>
              <a:t> </a:t>
            </a:r>
            <a:r>
              <a:rPr lang="nl-NL" dirty="0" err="1"/>
              <a:t>and</a:t>
            </a:r>
            <a:r>
              <a:rPr lang="nl-NL" dirty="0"/>
              <a:t> </a:t>
            </a:r>
            <a:r>
              <a:rPr lang="nl-NL" dirty="0" err="1"/>
              <a:t>formulate</a:t>
            </a:r>
            <a:r>
              <a:rPr lang="nl-NL" dirty="0"/>
              <a:t> </a:t>
            </a:r>
            <a:r>
              <a:rPr lang="nl-NL" dirty="0" err="1"/>
              <a:t>campaign</a:t>
            </a:r>
            <a:r>
              <a:rPr lang="nl-NL" dirty="0"/>
              <a:t> </a:t>
            </a:r>
            <a:r>
              <a:rPr lang="nl-NL" dirty="0" err="1"/>
              <a:t>objectives</a:t>
            </a:r>
            <a:r>
              <a:rPr lang="nl-NL" dirty="0"/>
              <a:t> </a:t>
            </a:r>
          </a:p>
          <a:p>
            <a:r>
              <a:rPr lang="nl-NL" dirty="0"/>
              <a:t>2. </a:t>
            </a:r>
            <a:r>
              <a:rPr lang="nl-NL" dirty="0" err="1"/>
              <a:t>To</a:t>
            </a:r>
            <a:r>
              <a:rPr lang="nl-NL" dirty="0"/>
              <a:t> </a:t>
            </a:r>
            <a:r>
              <a:rPr lang="nl-NL" dirty="0" err="1"/>
              <a:t>identify</a:t>
            </a:r>
            <a:r>
              <a:rPr lang="nl-NL" dirty="0"/>
              <a:t> </a:t>
            </a:r>
            <a:r>
              <a:rPr lang="nl-NL" dirty="0" err="1"/>
              <a:t>the</a:t>
            </a:r>
            <a:r>
              <a:rPr lang="nl-NL" dirty="0"/>
              <a:t> </a:t>
            </a:r>
            <a:r>
              <a:rPr lang="nl-NL" dirty="0" err="1"/>
              <a:t>key</a:t>
            </a:r>
            <a:r>
              <a:rPr lang="nl-NL" dirty="0"/>
              <a:t> steps of </a:t>
            </a:r>
            <a:r>
              <a:rPr lang="nl-NL" dirty="0" err="1"/>
              <a:t>campaign</a:t>
            </a:r>
            <a:r>
              <a:rPr lang="nl-NL" dirty="0"/>
              <a:t> development </a:t>
            </a:r>
          </a:p>
          <a:p>
            <a:endParaRPr lang="en-GB" dirty="0"/>
          </a:p>
          <a:p>
            <a:r>
              <a:rPr lang="en-GB" dirty="0"/>
              <a:t>Related to the course objectives:</a:t>
            </a:r>
          </a:p>
          <a:p>
            <a:r>
              <a:rPr lang="en-GB" dirty="0"/>
              <a:t>A. understand and explain the rationale, key elements and steps required to develop behaviour change communication campaigns on prudent antibiotic use,</a:t>
            </a:r>
          </a:p>
          <a:p>
            <a:r>
              <a:rPr lang="en-GB" dirty="0"/>
              <a:t>B. understand and apply basic social marketing concepts in the development, implementation and evaluation of behaviour change communication campaigns on prudent antibiotic use.</a:t>
            </a:r>
            <a:endParaRPr lang="nl-NL" dirty="0"/>
          </a:p>
          <a:p>
            <a:endParaRPr lang="en-GB" dirty="0"/>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2</a:t>
            </a:fld>
            <a:endParaRPr lang="en-GB" dirty="0"/>
          </a:p>
        </p:txBody>
      </p:sp>
    </p:spTree>
    <p:extLst>
      <p:ext uri="{BB962C8B-B14F-4D97-AF65-F5344CB8AC3E}">
        <p14:creationId xmlns:p14="http://schemas.microsoft.com/office/powerpoint/2010/main" val="341442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sldNum" idx="12"/>
          </p:nvPr>
        </p:nvSpPr>
        <p:spPr>
          <a:xfrm>
            <a:off x="10106026" y="6564313"/>
            <a:ext cx="461963" cy="284162"/>
          </a:xfrm>
          <a:prstGeom prst="rect">
            <a:avLst/>
          </a:prstGeom>
          <a:noFill/>
          <a:ln>
            <a:noFill/>
          </a:ln>
        </p:spPr>
        <p:txBody>
          <a:bodyPr spcFirstLastPara="1" vert="horz" wrap="square" lIns="0" tIns="0" rIns="0" bIns="0" rtlCol="0" anchor="t" anchorCtr="0">
            <a:noAutofit/>
          </a:bodyPr>
          <a:lstStyle/>
          <a:p>
            <a:fld id="{00000000-1234-1234-1234-123412341234}" type="slidenum">
              <a:rPr lang="en-US" b="1"/>
              <a:pPr/>
              <a:t>20</a:t>
            </a:fld>
            <a:endParaRPr b="1"/>
          </a:p>
        </p:txBody>
      </p:sp>
      <p:grpSp>
        <p:nvGrpSpPr>
          <p:cNvPr id="276" name="Shape 276"/>
          <p:cNvGrpSpPr/>
          <p:nvPr/>
        </p:nvGrpSpPr>
        <p:grpSpPr>
          <a:xfrm>
            <a:off x="2600920" y="852974"/>
            <a:ext cx="6244628" cy="5359871"/>
            <a:chOff x="900275" y="42482"/>
            <a:chExt cx="6244628" cy="5359871"/>
          </a:xfrm>
        </p:grpSpPr>
        <p:sp>
          <p:nvSpPr>
            <p:cNvPr id="277" name="Shape 277"/>
            <p:cNvSpPr/>
            <p:nvPr/>
          </p:nvSpPr>
          <p:spPr>
            <a:xfrm>
              <a:off x="900275" y="444908"/>
              <a:ext cx="2490864" cy="2110494"/>
            </a:xfrm>
            <a:prstGeom prst="rect">
              <a:avLst/>
            </a:prstGeom>
            <a:solidFill>
              <a:srgbClr val="BDBDD3"/>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78" name="Shape 278"/>
            <p:cNvSpPr/>
            <p:nvPr/>
          </p:nvSpPr>
          <p:spPr>
            <a:xfrm>
              <a:off x="900275" y="42482"/>
              <a:ext cx="2490864" cy="363418"/>
            </a:xfrm>
            <a:prstGeom prst="rect">
              <a:avLst/>
            </a:prstGeom>
            <a:solidFill>
              <a:srgbClr val="303099"/>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79" name="Shape 279"/>
            <p:cNvSpPr txBox="1"/>
            <p:nvPr/>
          </p:nvSpPr>
          <p:spPr>
            <a:xfrm>
              <a:off x="900275" y="42482"/>
              <a:ext cx="2490864" cy="363418"/>
            </a:xfrm>
            <a:prstGeom prst="rect">
              <a:avLst/>
            </a:prstGeom>
            <a:noFill/>
            <a:ln>
              <a:noFill/>
            </a:ln>
          </p:spPr>
          <p:txBody>
            <a:bodyPr spcFirstLastPara="1" wrap="square" lIns="106675" tIns="106675" rIns="106675" bIns="106675" anchor="ctr" anchorCtr="0">
              <a:noAutofit/>
            </a:bodyPr>
            <a:lstStyle/>
            <a:p>
              <a:pPr algn="ctr">
                <a:spcBef>
                  <a:spcPts val="0"/>
                </a:spcBef>
                <a:spcAft>
                  <a:spcPts val="0"/>
                </a:spcAft>
              </a:pPr>
              <a:r>
                <a:rPr lang="en-US" sz="2800">
                  <a:solidFill>
                    <a:schemeClr val="lt1"/>
                  </a:solidFill>
                  <a:latin typeface="Tahoma"/>
                  <a:ea typeface="Tahoma"/>
                  <a:cs typeface="Tahoma"/>
                  <a:sym typeface="Tahoma"/>
                </a:rPr>
                <a:t>Product</a:t>
              </a:r>
              <a:endParaRPr sz="2800">
                <a:solidFill>
                  <a:schemeClr val="lt1"/>
                </a:solidFill>
                <a:latin typeface="Tahoma"/>
                <a:ea typeface="Tahoma"/>
                <a:cs typeface="Tahoma"/>
                <a:sym typeface="Tahoma"/>
              </a:endParaRPr>
            </a:p>
          </p:txBody>
        </p:sp>
        <p:sp>
          <p:nvSpPr>
            <p:cNvPr id="280" name="Shape 280"/>
            <p:cNvSpPr/>
            <p:nvPr/>
          </p:nvSpPr>
          <p:spPr>
            <a:xfrm>
              <a:off x="4654039" y="444908"/>
              <a:ext cx="2490864" cy="2110494"/>
            </a:xfrm>
            <a:prstGeom prst="rect">
              <a:avLst/>
            </a:prstGeom>
            <a:solidFill>
              <a:srgbClr val="BDBDD3"/>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1" name="Shape 281"/>
            <p:cNvSpPr/>
            <p:nvPr/>
          </p:nvSpPr>
          <p:spPr>
            <a:xfrm>
              <a:off x="4654039" y="42482"/>
              <a:ext cx="2490864" cy="363418"/>
            </a:xfrm>
            <a:prstGeom prst="rect">
              <a:avLst/>
            </a:prstGeom>
            <a:solidFill>
              <a:srgbClr val="303099"/>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2" name="Shape 282"/>
            <p:cNvSpPr txBox="1"/>
            <p:nvPr/>
          </p:nvSpPr>
          <p:spPr>
            <a:xfrm>
              <a:off x="4654039" y="42482"/>
              <a:ext cx="2490864" cy="363418"/>
            </a:xfrm>
            <a:prstGeom prst="rect">
              <a:avLst/>
            </a:prstGeom>
            <a:noFill/>
            <a:ln>
              <a:noFill/>
            </a:ln>
          </p:spPr>
          <p:txBody>
            <a:bodyPr spcFirstLastPara="1" wrap="square" lIns="106675" tIns="106675" rIns="106675" bIns="106675" anchor="ctr" anchorCtr="0">
              <a:noAutofit/>
            </a:bodyPr>
            <a:lstStyle/>
            <a:p>
              <a:pPr algn="ctr">
                <a:spcBef>
                  <a:spcPts val="0"/>
                </a:spcBef>
                <a:spcAft>
                  <a:spcPts val="0"/>
                </a:spcAft>
              </a:pPr>
              <a:r>
                <a:rPr lang="en-US" sz="2800">
                  <a:solidFill>
                    <a:schemeClr val="lt1"/>
                  </a:solidFill>
                  <a:latin typeface="Tahoma"/>
                  <a:ea typeface="Tahoma"/>
                  <a:cs typeface="Tahoma"/>
                  <a:sym typeface="Tahoma"/>
                </a:rPr>
                <a:t>Price</a:t>
              </a:r>
              <a:endParaRPr sz="2800">
                <a:solidFill>
                  <a:schemeClr val="lt1"/>
                </a:solidFill>
                <a:latin typeface="Tahoma"/>
                <a:ea typeface="Tahoma"/>
                <a:cs typeface="Tahoma"/>
                <a:sym typeface="Tahoma"/>
              </a:endParaRPr>
            </a:p>
          </p:txBody>
        </p:sp>
        <p:sp>
          <p:nvSpPr>
            <p:cNvPr id="283" name="Shape 283"/>
            <p:cNvSpPr/>
            <p:nvPr/>
          </p:nvSpPr>
          <p:spPr>
            <a:xfrm>
              <a:off x="900275" y="3291859"/>
              <a:ext cx="2490864" cy="2110494"/>
            </a:xfrm>
            <a:prstGeom prst="rect">
              <a:avLst/>
            </a:prstGeom>
            <a:solidFill>
              <a:srgbClr val="BDBDD3"/>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4" name="Shape 284"/>
            <p:cNvSpPr/>
            <p:nvPr/>
          </p:nvSpPr>
          <p:spPr>
            <a:xfrm>
              <a:off x="900275" y="2889433"/>
              <a:ext cx="2490864" cy="363418"/>
            </a:xfrm>
            <a:prstGeom prst="rect">
              <a:avLst/>
            </a:prstGeom>
            <a:solidFill>
              <a:srgbClr val="303099"/>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5" name="Shape 285"/>
            <p:cNvSpPr txBox="1"/>
            <p:nvPr/>
          </p:nvSpPr>
          <p:spPr>
            <a:xfrm>
              <a:off x="900275" y="2889433"/>
              <a:ext cx="2490864" cy="363418"/>
            </a:xfrm>
            <a:prstGeom prst="rect">
              <a:avLst/>
            </a:prstGeom>
            <a:noFill/>
            <a:ln>
              <a:noFill/>
            </a:ln>
          </p:spPr>
          <p:txBody>
            <a:bodyPr spcFirstLastPara="1" wrap="square" lIns="106675" tIns="106675" rIns="106675" bIns="106675" anchor="ctr" anchorCtr="0">
              <a:noAutofit/>
            </a:bodyPr>
            <a:lstStyle/>
            <a:p>
              <a:pPr algn="ctr">
                <a:spcBef>
                  <a:spcPts val="0"/>
                </a:spcBef>
                <a:spcAft>
                  <a:spcPts val="0"/>
                </a:spcAft>
              </a:pPr>
              <a:r>
                <a:rPr lang="en-US" sz="2800">
                  <a:solidFill>
                    <a:schemeClr val="lt1"/>
                  </a:solidFill>
                  <a:latin typeface="Tahoma"/>
                  <a:ea typeface="Tahoma"/>
                  <a:cs typeface="Tahoma"/>
                  <a:sym typeface="Tahoma"/>
                </a:rPr>
                <a:t>Place</a:t>
              </a:r>
              <a:endParaRPr sz="2800">
                <a:solidFill>
                  <a:schemeClr val="lt1"/>
                </a:solidFill>
                <a:latin typeface="Tahoma"/>
                <a:ea typeface="Tahoma"/>
                <a:cs typeface="Tahoma"/>
                <a:sym typeface="Tahoma"/>
              </a:endParaRPr>
            </a:p>
          </p:txBody>
        </p:sp>
        <p:sp>
          <p:nvSpPr>
            <p:cNvPr id="286" name="Shape 286"/>
            <p:cNvSpPr/>
            <p:nvPr/>
          </p:nvSpPr>
          <p:spPr>
            <a:xfrm>
              <a:off x="4654039" y="3291859"/>
              <a:ext cx="2490864" cy="2110494"/>
            </a:xfrm>
            <a:prstGeom prst="rect">
              <a:avLst/>
            </a:prstGeom>
            <a:solidFill>
              <a:srgbClr val="BDBDD3"/>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7" name="Shape 287"/>
            <p:cNvSpPr/>
            <p:nvPr/>
          </p:nvSpPr>
          <p:spPr>
            <a:xfrm>
              <a:off x="4654039" y="2889433"/>
              <a:ext cx="2490864" cy="363418"/>
            </a:xfrm>
            <a:prstGeom prst="rect">
              <a:avLst/>
            </a:prstGeom>
            <a:solidFill>
              <a:srgbClr val="303099"/>
            </a:solidFill>
            <a:ln w="38100" cap="flat" cmpd="sng">
              <a:solidFill>
                <a:schemeClr val="lt1"/>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288" name="Shape 288"/>
            <p:cNvSpPr txBox="1"/>
            <p:nvPr/>
          </p:nvSpPr>
          <p:spPr>
            <a:xfrm>
              <a:off x="4654039" y="2889433"/>
              <a:ext cx="2490864" cy="363418"/>
            </a:xfrm>
            <a:prstGeom prst="rect">
              <a:avLst/>
            </a:prstGeom>
            <a:noFill/>
            <a:ln>
              <a:noFill/>
            </a:ln>
          </p:spPr>
          <p:txBody>
            <a:bodyPr spcFirstLastPara="1" wrap="square" lIns="106675" tIns="106675" rIns="106675" bIns="106675" anchor="ctr" anchorCtr="0">
              <a:noAutofit/>
            </a:bodyPr>
            <a:lstStyle/>
            <a:p>
              <a:pPr algn="ctr">
                <a:spcBef>
                  <a:spcPts val="0"/>
                </a:spcBef>
                <a:spcAft>
                  <a:spcPts val="0"/>
                </a:spcAft>
              </a:pPr>
              <a:r>
                <a:rPr lang="en-US" sz="2800">
                  <a:solidFill>
                    <a:schemeClr val="lt1"/>
                  </a:solidFill>
                  <a:latin typeface="Tahoma"/>
                  <a:ea typeface="Tahoma"/>
                  <a:cs typeface="Tahoma"/>
                  <a:sym typeface="Tahoma"/>
                </a:rPr>
                <a:t>Promotion</a:t>
              </a:r>
              <a:endParaRPr sz="2800">
                <a:solidFill>
                  <a:schemeClr val="lt1"/>
                </a:solidFill>
                <a:latin typeface="Tahoma"/>
                <a:ea typeface="Tahoma"/>
                <a:cs typeface="Tahoma"/>
                <a:sym typeface="Tahoma"/>
              </a:endParaRPr>
            </a:p>
          </p:txBody>
        </p:sp>
      </p:grpSp>
      <p:pic>
        <p:nvPicPr>
          <p:cNvPr id="289" name="Shape 289" descr="C:\Users\serosa\AppData\Local\Microsoft\Windows\Temporary Internet Files\Content.IE5\WGR4UXSJ\MC900039006[1].wmf"/>
          <p:cNvPicPr preferRelativeResize="0"/>
          <p:nvPr/>
        </p:nvPicPr>
        <p:blipFill rotWithShape="1">
          <a:blip r:embed="rId3">
            <a:alphaModFix/>
          </a:blip>
          <a:srcRect/>
          <a:stretch/>
        </p:blipFill>
        <p:spPr>
          <a:xfrm>
            <a:off x="2532994" y="1048914"/>
            <a:ext cx="2532761" cy="2340673"/>
          </a:xfrm>
          <a:prstGeom prst="rect">
            <a:avLst/>
          </a:prstGeom>
          <a:noFill/>
          <a:ln>
            <a:noFill/>
          </a:ln>
        </p:spPr>
      </p:pic>
      <p:pic>
        <p:nvPicPr>
          <p:cNvPr id="290" name="Shape 290" descr="C:\Users\serosa\AppData\Local\Microsoft\Windows\Temporary Internet Files\Content.IE5\J8I1U5JX\MC900370990[1].wmf"/>
          <p:cNvPicPr preferRelativeResize="0"/>
          <p:nvPr/>
        </p:nvPicPr>
        <p:blipFill rotWithShape="1">
          <a:blip r:embed="rId4">
            <a:alphaModFix/>
          </a:blip>
          <a:srcRect/>
          <a:stretch/>
        </p:blipFill>
        <p:spPr>
          <a:xfrm>
            <a:off x="6379666" y="1213946"/>
            <a:ext cx="2308283" cy="2128342"/>
          </a:xfrm>
          <a:prstGeom prst="rect">
            <a:avLst/>
          </a:prstGeom>
          <a:noFill/>
          <a:ln>
            <a:noFill/>
          </a:ln>
        </p:spPr>
      </p:pic>
      <p:pic>
        <p:nvPicPr>
          <p:cNvPr id="291" name="Shape 291" descr="C:\Users\serosa\AppData\Local\Microsoft\Windows\Temporary Internet Files\Content.IE5\KUQGA90D\MC900239657[1].wmf"/>
          <p:cNvPicPr preferRelativeResize="0"/>
          <p:nvPr/>
        </p:nvPicPr>
        <p:blipFill rotWithShape="1">
          <a:blip r:embed="rId5">
            <a:alphaModFix/>
          </a:blip>
          <a:srcRect/>
          <a:stretch/>
        </p:blipFill>
        <p:spPr>
          <a:xfrm>
            <a:off x="2630682" y="4177862"/>
            <a:ext cx="2337383" cy="1815084"/>
          </a:xfrm>
          <a:prstGeom prst="rect">
            <a:avLst/>
          </a:prstGeom>
          <a:noFill/>
          <a:ln>
            <a:noFill/>
          </a:ln>
        </p:spPr>
      </p:pic>
      <p:pic>
        <p:nvPicPr>
          <p:cNvPr id="292" name="Shape 292" descr="C:\Users\serosa\AppData\Local\Microsoft\Windows\Temporary Internet Files\Content.IE5\WGR4UXSJ\MC900370352[1].wmf"/>
          <p:cNvPicPr preferRelativeResize="0"/>
          <p:nvPr/>
        </p:nvPicPr>
        <p:blipFill rotWithShape="1">
          <a:blip r:embed="rId6">
            <a:alphaModFix/>
          </a:blip>
          <a:srcRect/>
          <a:stretch/>
        </p:blipFill>
        <p:spPr>
          <a:xfrm>
            <a:off x="6490138" y="4117541"/>
            <a:ext cx="2197810" cy="2219083"/>
          </a:xfrm>
          <a:prstGeom prst="rect">
            <a:avLst/>
          </a:prstGeom>
          <a:noFill/>
          <a:ln>
            <a:noFill/>
          </a:ln>
        </p:spPr>
      </p:pic>
      <p:sp>
        <p:nvSpPr>
          <p:cNvPr id="3" name="Titel 2">
            <a:extLst>
              <a:ext uri="{FF2B5EF4-FFF2-40B4-BE49-F238E27FC236}">
                <a16:creationId xmlns:a16="http://schemas.microsoft.com/office/drawing/2014/main" id="{FC53CFEC-9F4C-D54F-ACC4-C95DD03C9068}"/>
              </a:ext>
            </a:extLst>
          </p:cNvPr>
          <p:cNvSpPr>
            <a:spLocks noGrp="1"/>
          </p:cNvSpPr>
          <p:nvPr>
            <p:ph type="title"/>
          </p:nvPr>
        </p:nvSpPr>
        <p:spPr/>
        <p:txBody>
          <a:bodyPr/>
          <a:lstStyle/>
          <a:p>
            <a:r>
              <a:rPr lang="nl-NL" dirty="0"/>
              <a:t>The marketing mix (4 P’s)</a:t>
            </a:r>
          </a:p>
        </p:txBody>
      </p:sp>
    </p:spTree>
    <p:extLst>
      <p:ext uri="{BB962C8B-B14F-4D97-AF65-F5344CB8AC3E}">
        <p14:creationId xmlns:p14="http://schemas.microsoft.com/office/powerpoint/2010/main" val="161770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3" name="Titel 2">
            <a:extLst>
              <a:ext uri="{FF2B5EF4-FFF2-40B4-BE49-F238E27FC236}">
                <a16:creationId xmlns:a16="http://schemas.microsoft.com/office/drawing/2014/main" id="{7FD8C126-A392-A243-91C8-B9274177EA65}"/>
              </a:ext>
            </a:extLst>
          </p:cNvPr>
          <p:cNvSpPr>
            <a:spLocks noGrp="1"/>
          </p:cNvSpPr>
          <p:nvPr>
            <p:ph type="title"/>
          </p:nvPr>
        </p:nvSpPr>
        <p:spPr/>
        <p:txBody>
          <a:bodyPr/>
          <a:lstStyle/>
          <a:p>
            <a:r>
              <a:rPr lang="nl-NL" dirty="0"/>
              <a:t>Step 5: </a:t>
            </a:r>
            <a:r>
              <a:rPr lang="nl-NL" dirty="0" err="1"/>
              <a:t>Develop</a:t>
            </a:r>
            <a:r>
              <a:rPr lang="nl-NL" dirty="0"/>
              <a:t> </a:t>
            </a:r>
            <a:r>
              <a:rPr lang="nl-NL" dirty="0" err="1"/>
              <a:t>an</a:t>
            </a:r>
            <a:r>
              <a:rPr lang="nl-NL" dirty="0"/>
              <a:t> </a:t>
            </a:r>
            <a:r>
              <a:rPr lang="nl-NL" dirty="0" err="1"/>
              <a:t>evaluation</a:t>
            </a:r>
            <a:r>
              <a:rPr lang="nl-NL" dirty="0"/>
              <a:t> plan</a:t>
            </a:r>
          </a:p>
        </p:txBody>
      </p:sp>
      <p:sp>
        <p:nvSpPr>
          <p:cNvPr id="298" name="Shape 298"/>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08333"/>
              </a:lnSpc>
              <a:spcBef>
                <a:spcPts val="0"/>
              </a:spcBef>
              <a:spcAft>
                <a:spcPts val="0"/>
              </a:spcAft>
              <a:buClr>
                <a:srgbClr val="69AE23"/>
              </a:buClr>
              <a:buSzPts val="2400"/>
              <a:buFont typeface="Arial"/>
              <a:buChar char="•"/>
            </a:pPr>
            <a:r>
              <a:rPr lang="en-US">
                <a:solidFill>
                  <a:schemeClr val="dk1"/>
                </a:solidFill>
                <a:latin typeface="Tahoma"/>
                <a:ea typeface="Tahoma"/>
                <a:cs typeface="Tahoma"/>
                <a:sym typeface="Tahoma"/>
              </a:rPr>
              <a:t>Evaluation is a tool to improve your campaign</a:t>
            </a:r>
            <a:endParaRPr/>
          </a:p>
          <a:p>
            <a:pPr marL="342900" indent="-342900">
              <a:lnSpc>
                <a:spcPct val="108333"/>
              </a:lnSpc>
              <a:spcBef>
                <a:spcPts val="900"/>
              </a:spcBef>
              <a:spcAft>
                <a:spcPts val="0"/>
              </a:spcAft>
              <a:buClr>
                <a:srgbClr val="69AE23"/>
              </a:buClr>
              <a:buSzPts val="2400"/>
              <a:buFont typeface="Arial"/>
              <a:buChar char="•"/>
            </a:pPr>
            <a:r>
              <a:rPr lang="en-US">
                <a:solidFill>
                  <a:schemeClr val="dk1"/>
                </a:solidFill>
                <a:latin typeface="Tahoma"/>
                <a:ea typeface="Tahoma"/>
                <a:cs typeface="Tahoma"/>
                <a:sym typeface="Tahoma"/>
              </a:rPr>
              <a:t>Define process indicators</a:t>
            </a:r>
            <a:endParaRPr/>
          </a:p>
          <a:p>
            <a:pPr marL="342900" indent="-342900">
              <a:lnSpc>
                <a:spcPct val="108333"/>
              </a:lnSpc>
              <a:spcBef>
                <a:spcPts val="900"/>
              </a:spcBef>
              <a:spcAft>
                <a:spcPts val="0"/>
              </a:spcAft>
              <a:buClr>
                <a:srgbClr val="69AE23"/>
              </a:buClr>
              <a:buSzPts val="2400"/>
              <a:buFont typeface="Arial"/>
              <a:buChar char="•"/>
            </a:pPr>
            <a:r>
              <a:rPr lang="en-US">
                <a:solidFill>
                  <a:schemeClr val="dk1"/>
                </a:solidFill>
                <a:latin typeface="Tahoma"/>
                <a:ea typeface="Tahoma"/>
                <a:cs typeface="Tahoma"/>
                <a:sym typeface="Tahoma"/>
              </a:rPr>
              <a:t>Define short-term, mid-term and long-term outcomes</a:t>
            </a:r>
            <a:endParaRPr/>
          </a:p>
          <a:p>
            <a:pPr marL="342900" indent="-342900">
              <a:lnSpc>
                <a:spcPct val="108333"/>
              </a:lnSpc>
              <a:spcBef>
                <a:spcPts val="900"/>
              </a:spcBef>
              <a:spcAft>
                <a:spcPts val="0"/>
              </a:spcAft>
              <a:buClr>
                <a:srgbClr val="69AE23"/>
              </a:buClr>
              <a:buSzPts val="2400"/>
              <a:buFont typeface="Arial"/>
              <a:buChar char="•"/>
            </a:pPr>
            <a:r>
              <a:rPr lang="en-US">
                <a:solidFill>
                  <a:schemeClr val="dk1"/>
                </a:solidFill>
                <a:latin typeface="Tahoma"/>
                <a:ea typeface="Tahoma"/>
                <a:cs typeface="Tahoma"/>
                <a:sym typeface="Tahoma"/>
              </a:rPr>
              <a:t>Select suitable methods for evaluation</a:t>
            </a:r>
            <a:endParaRPr>
              <a:solidFill>
                <a:schemeClr val="dk1"/>
              </a:solidFill>
              <a:latin typeface="Tahoma"/>
              <a:ea typeface="Tahoma"/>
              <a:cs typeface="Tahoma"/>
              <a:sym typeface="Tahoma"/>
            </a:endParaRPr>
          </a:p>
        </p:txBody>
      </p:sp>
      <p:sp>
        <p:nvSpPr>
          <p:cNvPr id="299" name="Shape 299"/>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21</a:t>
            </a:fld>
            <a:endParaRPr sz="1200">
              <a:solidFill>
                <a:schemeClr val="lt1"/>
              </a:solidFill>
              <a:latin typeface="Tahoma"/>
              <a:ea typeface="Tahoma"/>
              <a:cs typeface="Tahoma"/>
              <a:sym typeface="Tahoma"/>
            </a:endParaRPr>
          </a:p>
        </p:txBody>
      </p:sp>
      <p:pic>
        <p:nvPicPr>
          <p:cNvPr id="300" name="Shape 300" descr="C:\Users\serosa\AppData\Local\Microsoft\Windows\Temporary Internet Files\Content.IE5\VMBJ1WG1\MC900250922[1].wmf"/>
          <p:cNvPicPr preferRelativeResize="0"/>
          <p:nvPr/>
        </p:nvPicPr>
        <p:blipFill rotWithShape="1">
          <a:blip r:embed="rId3">
            <a:alphaModFix/>
          </a:blip>
          <a:srcRect/>
          <a:stretch/>
        </p:blipFill>
        <p:spPr>
          <a:xfrm>
            <a:off x="4774558" y="3491500"/>
            <a:ext cx="2190939" cy="2209046"/>
          </a:xfrm>
          <a:prstGeom prst="rect">
            <a:avLst/>
          </a:prstGeom>
          <a:noFill/>
          <a:ln>
            <a:noFill/>
          </a:ln>
        </p:spPr>
      </p:pic>
    </p:spTree>
    <p:extLst>
      <p:ext uri="{BB962C8B-B14F-4D97-AF65-F5344CB8AC3E}">
        <p14:creationId xmlns:p14="http://schemas.microsoft.com/office/powerpoint/2010/main" val="33974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 name="Titel 2">
            <a:extLst>
              <a:ext uri="{FF2B5EF4-FFF2-40B4-BE49-F238E27FC236}">
                <a16:creationId xmlns:a16="http://schemas.microsoft.com/office/drawing/2014/main" id="{9820F257-09AE-124E-A066-CCF00864401D}"/>
              </a:ext>
            </a:extLst>
          </p:cNvPr>
          <p:cNvSpPr>
            <a:spLocks noGrp="1"/>
          </p:cNvSpPr>
          <p:nvPr>
            <p:ph type="title"/>
          </p:nvPr>
        </p:nvSpPr>
        <p:spPr/>
        <p:txBody>
          <a:bodyPr/>
          <a:lstStyle/>
          <a:p>
            <a:r>
              <a:rPr lang="nl-NL" dirty="0"/>
              <a:t>Step 6: </a:t>
            </a:r>
            <a:r>
              <a:rPr lang="nl-NL" dirty="0" err="1"/>
              <a:t>Protyping</a:t>
            </a:r>
            <a:r>
              <a:rPr lang="nl-NL" dirty="0"/>
              <a:t> </a:t>
            </a:r>
            <a:r>
              <a:rPr lang="nl-NL" dirty="0" err="1"/>
              <a:t>and</a:t>
            </a:r>
            <a:r>
              <a:rPr lang="nl-NL" dirty="0"/>
              <a:t> pre-</a:t>
            </a:r>
            <a:r>
              <a:rPr lang="nl-NL" dirty="0" err="1"/>
              <a:t>testing</a:t>
            </a:r>
            <a:endParaRPr lang="nl-NL" dirty="0"/>
          </a:p>
        </p:txBody>
      </p:sp>
      <p:sp>
        <p:nvSpPr>
          <p:cNvPr id="307" name="Shape 307"/>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00000"/>
              </a:lnSpc>
              <a:spcBef>
                <a:spcPts val="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Pre-testing helps to identify which interventions are the most effective and well-received by the target audience</a:t>
            </a:r>
            <a:endParaRPr dirty="0"/>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Pre-test pilot products, services and messages</a:t>
            </a:r>
            <a:endParaRPr dirty="0"/>
          </a:p>
          <a:p>
            <a:pPr marL="342900" indent="-342900">
              <a:lnSpc>
                <a:spcPct val="10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Modify your plan and materials based on what you learned from the pre-testing</a:t>
            </a:r>
            <a:endParaRPr dirty="0"/>
          </a:p>
          <a:p>
            <a:pPr marL="342900" indent="-175260">
              <a:lnSpc>
                <a:spcPct val="150000"/>
              </a:lnSpc>
              <a:spcBef>
                <a:spcPts val="900"/>
              </a:spcBef>
              <a:spcAft>
                <a:spcPts val="0"/>
              </a:spcAft>
              <a:buClr>
                <a:srgbClr val="69AE23"/>
              </a:buClr>
              <a:buSzPts val="2640"/>
            </a:pPr>
            <a:endParaRPr dirty="0">
              <a:solidFill>
                <a:schemeClr val="dk1"/>
              </a:solidFill>
              <a:latin typeface="Tahoma"/>
              <a:ea typeface="Tahoma"/>
              <a:cs typeface="Tahoma"/>
              <a:sym typeface="Tahoma"/>
            </a:endParaRPr>
          </a:p>
        </p:txBody>
      </p:sp>
      <p:sp>
        <p:nvSpPr>
          <p:cNvPr id="308" name="Shape 308"/>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22</a:t>
            </a:fld>
            <a:endParaRPr sz="1200">
              <a:solidFill>
                <a:schemeClr val="lt1"/>
              </a:solidFill>
              <a:latin typeface="Tahoma"/>
              <a:ea typeface="Tahoma"/>
              <a:cs typeface="Tahoma"/>
              <a:sym typeface="Tahoma"/>
            </a:endParaRPr>
          </a:p>
        </p:txBody>
      </p:sp>
      <p:pic>
        <p:nvPicPr>
          <p:cNvPr id="309" name="Shape 309" descr="C:\Users\serosa\AppData\Local\Microsoft\Windows\Temporary Internet Files\Content.IE5\VMBJ1WG1\MC900056113[1].wmf"/>
          <p:cNvPicPr preferRelativeResize="0"/>
          <p:nvPr/>
        </p:nvPicPr>
        <p:blipFill rotWithShape="1">
          <a:blip r:embed="rId3">
            <a:alphaModFix/>
          </a:blip>
          <a:srcRect/>
          <a:stretch/>
        </p:blipFill>
        <p:spPr>
          <a:xfrm>
            <a:off x="6957633" y="4031683"/>
            <a:ext cx="1776679" cy="1557223"/>
          </a:xfrm>
          <a:prstGeom prst="rect">
            <a:avLst/>
          </a:prstGeom>
          <a:noFill/>
          <a:ln>
            <a:noFill/>
          </a:ln>
        </p:spPr>
      </p:pic>
      <p:pic>
        <p:nvPicPr>
          <p:cNvPr id="310" name="Shape 310" descr="C:\Users\serosa\AppData\Local\Microsoft\Windows\Temporary Internet Files\Content.IE5\J8I1U5JX\MC900297565[1].wmf"/>
          <p:cNvPicPr preferRelativeResize="0"/>
          <p:nvPr/>
        </p:nvPicPr>
        <p:blipFill rotWithShape="1">
          <a:blip r:embed="rId4">
            <a:alphaModFix/>
          </a:blip>
          <a:srcRect/>
          <a:stretch/>
        </p:blipFill>
        <p:spPr>
          <a:xfrm>
            <a:off x="3409241" y="4230566"/>
            <a:ext cx="1810512" cy="1159459"/>
          </a:xfrm>
          <a:prstGeom prst="rect">
            <a:avLst/>
          </a:prstGeom>
          <a:noFill/>
          <a:ln>
            <a:noFill/>
          </a:ln>
        </p:spPr>
      </p:pic>
    </p:spTree>
    <p:extLst>
      <p:ext uri="{BB962C8B-B14F-4D97-AF65-F5344CB8AC3E}">
        <p14:creationId xmlns:p14="http://schemas.microsoft.com/office/powerpoint/2010/main" val="52991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 name="Titel 2">
            <a:extLst>
              <a:ext uri="{FF2B5EF4-FFF2-40B4-BE49-F238E27FC236}">
                <a16:creationId xmlns:a16="http://schemas.microsoft.com/office/drawing/2014/main" id="{5D875C45-8CD7-ED4D-AD91-AE7730C54B21}"/>
              </a:ext>
            </a:extLst>
          </p:cNvPr>
          <p:cNvSpPr>
            <a:spLocks noGrp="1"/>
          </p:cNvSpPr>
          <p:nvPr>
            <p:ph type="title"/>
          </p:nvPr>
        </p:nvSpPr>
        <p:spPr/>
        <p:txBody>
          <a:bodyPr/>
          <a:lstStyle/>
          <a:p>
            <a:r>
              <a:rPr lang="nl-NL" dirty="0"/>
              <a:t>Step 7: </a:t>
            </a:r>
            <a:r>
              <a:rPr lang="nl-NL" dirty="0" err="1"/>
              <a:t>Implement</a:t>
            </a:r>
            <a:r>
              <a:rPr lang="nl-NL" dirty="0"/>
              <a:t> </a:t>
            </a:r>
            <a:r>
              <a:rPr lang="nl-NL" dirty="0" err="1"/>
              <a:t>and</a:t>
            </a:r>
            <a:r>
              <a:rPr lang="nl-NL" dirty="0"/>
              <a:t> monitor</a:t>
            </a:r>
          </a:p>
        </p:txBody>
      </p:sp>
      <p:sp>
        <p:nvSpPr>
          <p:cNvPr id="317" name="Shape 317"/>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50000"/>
              </a:lnSpc>
              <a:spcBef>
                <a:spcPts val="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Prepare and distribute materials</a:t>
            </a:r>
            <a:endParaRPr dirty="0">
              <a:solidFill>
                <a:schemeClr val="dk1"/>
              </a:solidFill>
              <a:latin typeface="Tahoma"/>
              <a:ea typeface="Tahoma"/>
              <a:cs typeface="Tahoma"/>
              <a:sym typeface="Tahoma"/>
            </a:endParaRPr>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Implement and monitor planned activities</a:t>
            </a:r>
            <a:endParaRPr dirty="0"/>
          </a:p>
          <a:p>
            <a:pPr marL="342900" indent="-342900">
              <a:lnSpc>
                <a:spcPct val="10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Refine the campaign strategy and materials as mid-course monitoring data suggests</a:t>
            </a:r>
            <a:endParaRPr dirty="0">
              <a:solidFill>
                <a:schemeClr val="dk1"/>
              </a:solidFill>
              <a:latin typeface="Tahoma"/>
              <a:ea typeface="Tahoma"/>
              <a:cs typeface="Tahoma"/>
              <a:sym typeface="Tahoma"/>
            </a:endParaRPr>
          </a:p>
        </p:txBody>
      </p:sp>
      <p:sp>
        <p:nvSpPr>
          <p:cNvPr id="318" name="Shape 318"/>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23</a:t>
            </a:fld>
            <a:endParaRPr sz="1200">
              <a:solidFill>
                <a:schemeClr val="lt1"/>
              </a:solidFill>
              <a:latin typeface="Tahoma"/>
              <a:ea typeface="Tahoma"/>
              <a:cs typeface="Tahoma"/>
              <a:sym typeface="Tahoma"/>
            </a:endParaRPr>
          </a:p>
        </p:txBody>
      </p:sp>
      <p:pic>
        <p:nvPicPr>
          <p:cNvPr id="319" name="Shape 319" descr="C:\Users\serosa\AppData\Local\Microsoft\Windows\Temporary Internet Files\Content.IE5\KUQGA90D\MC900292604[1].wmf"/>
          <p:cNvPicPr preferRelativeResize="0"/>
          <p:nvPr/>
        </p:nvPicPr>
        <p:blipFill rotWithShape="1">
          <a:blip r:embed="rId3">
            <a:alphaModFix/>
          </a:blip>
          <a:srcRect/>
          <a:stretch/>
        </p:blipFill>
        <p:spPr>
          <a:xfrm>
            <a:off x="5188001" y="3865220"/>
            <a:ext cx="1815998" cy="1732788"/>
          </a:xfrm>
          <a:prstGeom prst="rect">
            <a:avLst/>
          </a:prstGeom>
          <a:noFill/>
          <a:ln>
            <a:noFill/>
          </a:ln>
        </p:spPr>
      </p:pic>
    </p:spTree>
    <p:extLst>
      <p:ext uri="{BB962C8B-B14F-4D97-AF65-F5344CB8AC3E}">
        <p14:creationId xmlns:p14="http://schemas.microsoft.com/office/powerpoint/2010/main" val="206856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itel 2">
            <a:extLst>
              <a:ext uri="{FF2B5EF4-FFF2-40B4-BE49-F238E27FC236}">
                <a16:creationId xmlns:a16="http://schemas.microsoft.com/office/drawing/2014/main" id="{A92E7B04-D55A-3D4E-8D82-0694F93436F4}"/>
              </a:ext>
            </a:extLst>
          </p:cNvPr>
          <p:cNvSpPr>
            <a:spLocks noGrp="1"/>
          </p:cNvSpPr>
          <p:nvPr>
            <p:ph type="title"/>
          </p:nvPr>
        </p:nvSpPr>
        <p:spPr/>
        <p:txBody>
          <a:bodyPr/>
          <a:lstStyle/>
          <a:p>
            <a:r>
              <a:rPr lang="nl-NL" dirty="0"/>
              <a:t>Step 8: </a:t>
            </a:r>
            <a:r>
              <a:rPr lang="nl-NL" dirty="0" err="1"/>
              <a:t>Evaluate</a:t>
            </a:r>
            <a:r>
              <a:rPr lang="nl-NL" dirty="0"/>
              <a:t> </a:t>
            </a:r>
          </a:p>
        </p:txBody>
      </p:sp>
      <p:sp>
        <p:nvSpPr>
          <p:cNvPr id="326" name="Shape 32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50000"/>
              </a:lnSpc>
              <a:spcBef>
                <a:spcPts val="0"/>
              </a:spcBef>
              <a:spcAft>
                <a:spcPts val="0"/>
              </a:spcAft>
              <a:buClr>
                <a:srgbClr val="69AE23"/>
              </a:buClr>
              <a:buSzPts val="2640"/>
              <a:buFont typeface="Arial"/>
              <a:buChar char="•"/>
            </a:pPr>
            <a:r>
              <a:rPr lang="en-US">
                <a:solidFill>
                  <a:schemeClr val="dk1"/>
                </a:solidFill>
                <a:latin typeface="Tahoma"/>
                <a:ea typeface="Tahoma"/>
                <a:cs typeface="Tahoma"/>
                <a:sym typeface="Tahoma"/>
              </a:rPr>
              <a:t>Execute your evaluation plan</a:t>
            </a:r>
            <a:endParaRPr/>
          </a:p>
          <a:p>
            <a:pPr marL="342900" indent="-342900">
              <a:lnSpc>
                <a:spcPct val="150000"/>
              </a:lnSpc>
              <a:spcBef>
                <a:spcPts val="900"/>
              </a:spcBef>
              <a:spcAft>
                <a:spcPts val="0"/>
              </a:spcAft>
              <a:buClr>
                <a:srgbClr val="69AE23"/>
              </a:buClr>
              <a:buSzPts val="2640"/>
              <a:buFont typeface="Arial"/>
              <a:buChar char="•"/>
            </a:pPr>
            <a:r>
              <a:rPr lang="en-US">
                <a:solidFill>
                  <a:schemeClr val="dk1"/>
                </a:solidFill>
                <a:latin typeface="Tahoma"/>
                <a:ea typeface="Tahoma"/>
                <a:cs typeface="Tahoma"/>
                <a:sym typeface="Tahoma"/>
              </a:rPr>
              <a:t>Collect and analyse data </a:t>
            </a:r>
            <a:endParaRPr/>
          </a:p>
          <a:p>
            <a:pPr>
              <a:lnSpc>
                <a:spcPct val="150000"/>
              </a:lnSpc>
              <a:spcBef>
                <a:spcPts val="900"/>
              </a:spcBef>
              <a:spcAft>
                <a:spcPts val="0"/>
              </a:spcAft>
            </a:pPr>
            <a:endParaRPr>
              <a:solidFill>
                <a:srgbClr val="003A80"/>
              </a:solidFill>
              <a:latin typeface="Tahoma"/>
              <a:ea typeface="Tahoma"/>
              <a:cs typeface="Tahoma"/>
              <a:sym typeface="Tahoma"/>
            </a:endParaRPr>
          </a:p>
          <a:p>
            <a:pPr marL="342900" indent="-175260">
              <a:lnSpc>
                <a:spcPct val="150000"/>
              </a:lnSpc>
              <a:spcBef>
                <a:spcPts val="900"/>
              </a:spcBef>
              <a:spcAft>
                <a:spcPts val="0"/>
              </a:spcAft>
              <a:buClr>
                <a:srgbClr val="69AE23"/>
              </a:buClr>
              <a:buSzPts val="2640"/>
            </a:pPr>
            <a:endParaRPr>
              <a:solidFill>
                <a:srgbClr val="003A80"/>
              </a:solidFill>
              <a:latin typeface="Tahoma"/>
              <a:ea typeface="Tahoma"/>
              <a:cs typeface="Tahoma"/>
              <a:sym typeface="Tahoma"/>
            </a:endParaRPr>
          </a:p>
        </p:txBody>
      </p:sp>
      <p:sp>
        <p:nvSpPr>
          <p:cNvPr id="327" name="Shape 32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24</a:t>
            </a:fld>
            <a:endParaRPr sz="1200">
              <a:solidFill>
                <a:schemeClr val="lt1"/>
              </a:solidFill>
              <a:latin typeface="Tahoma"/>
              <a:ea typeface="Tahoma"/>
              <a:cs typeface="Tahoma"/>
              <a:sym typeface="Tahoma"/>
            </a:endParaRPr>
          </a:p>
        </p:txBody>
      </p:sp>
      <p:pic>
        <p:nvPicPr>
          <p:cNvPr id="328" name="Shape 328" descr="C:\Users\serosa\AppData\Local\Microsoft\Windows\Temporary Internet Files\Content.IE5\KUQGA90D\MC900441510[1].png"/>
          <p:cNvPicPr preferRelativeResize="0"/>
          <p:nvPr/>
        </p:nvPicPr>
        <p:blipFill rotWithShape="1">
          <a:blip r:embed="rId3">
            <a:alphaModFix/>
          </a:blip>
          <a:srcRect/>
          <a:stretch/>
        </p:blipFill>
        <p:spPr>
          <a:xfrm>
            <a:off x="4964881" y="2940383"/>
            <a:ext cx="2262238" cy="2262238"/>
          </a:xfrm>
          <a:prstGeom prst="rect">
            <a:avLst/>
          </a:prstGeom>
          <a:noFill/>
          <a:ln>
            <a:noFill/>
          </a:ln>
        </p:spPr>
      </p:pic>
    </p:spTree>
    <p:extLst>
      <p:ext uri="{BB962C8B-B14F-4D97-AF65-F5344CB8AC3E}">
        <p14:creationId xmlns:p14="http://schemas.microsoft.com/office/powerpoint/2010/main" val="379988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a:spLocks noGrp="1"/>
          </p:cNvSpPr>
          <p:nvPr>
            <p:ph type="body" idx="1"/>
          </p:nvPr>
        </p:nvSpPr>
        <p:spPr>
          <a:xfrm>
            <a:off x="5453742" y="2427516"/>
            <a:ext cx="4931456" cy="5284107"/>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200000"/>
              </a:lnSpc>
              <a:spcBef>
                <a:spcPts val="0"/>
              </a:spcBef>
              <a:spcAft>
                <a:spcPts val="0"/>
              </a:spcAft>
            </a:pPr>
            <a:r>
              <a:rPr lang="en-US">
                <a:solidFill>
                  <a:schemeClr val="dk1"/>
                </a:solidFill>
                <a:latin typeface="Tahoma"/>
                <a:ea typeface="Tahoma"/>
                <a:cs typeface="Tahoma"/>
                <a:sym typeface="Tahoma"/>
              </a:rPr>
              <a:t>Use the results from the evaluation to improve the campaign</a:t>
            </a:r>
            <a:endParaRPr>
              <a:solidFill>
                <a:schemeClr val="dk1"/>
              </a:solidFill>
              <a:latin typeface="Tahoma"/>
              <a:ea typeface="Tahoma"/>
              <a:cs typeface="Tahoma"/>
              <a:sym typeface="Tahoma"/>
            </a:endParaRPr>
          </a:p>
        </p:txBody>
      </p:sp>
      <p:sp>
        <p:nvSpPr>
          <p:cNvPr id="335" name="Shape 335"/>
          <p:cNvSpPr txBox="1">
            <a:spLocks noGrp="1"/>
          </p:cNvSpPr>
          <p:nvPr>
            <p:ph type="sldNum" idx="12"/>
          </p:nvPr>
        </p:nvSpPr>
        <p:spPr>
          <a:xfrm>
            <a:off x="10106026" y="6564313"/>
            <a:ext cx="461963" cy="284162"/>
          </a:xfrm>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25</a:t>
            </a:fld>
            <a:endParaRPr sz="1200">
              <a:solidFill>
                <a:schemeClr val="lt1"/>
              </a:solidFill>
              <a:latin typeface="Tahoma"/>
              <a:ea typeface="Tahoma"/>
              <a:cs typeface="Tahoma"/>
              <a:sym typeface="Tahoma"/>
            </a:endParaRPr>
          </a:p>
        </p:txBody>
      </p:sp>
      <p:pic>
        <p:nvPicPr>
          <p:cNvPr id="336" name="Shape 336" descr="C:\Users\erisal\AppData\Local\Microsoft\Windows\Temporary Internet Files\Content.IE5\6RSU1GRE\MP900398791[1].jpg"/>
          <p:cNvPicPr preferRelativeResize="0"/>
          <p:nvPr/>
        </p:nvPicPr>
        <p:blipFill rotWithShape="1">
          <a:blip r:embed="rId3">
            <a:alphaModFix/>
          </a:blip>
          <a:srcRect/>
          <a:stretch/>
        </p:blipFill>
        <p:spPr>
          <a:xfrm>
            <a:off x="1817913" y="1153887"/>
            <a:ext cx="3483428" cy="4876799"/>
          </a:xfrm>
          <a:prstGeom prst="rect">
            <a:avLst/>
          </a:prstGeom>
          <a:noFill/>
          <a:ln>
            <a:noFill/>
          </a:ln>
        </p:spPr>
      </p:pic>
      <p:sp>
        <p:nvSpPr>
          <p:cNvPr id="3" name="Titel 2">
            <a:extLst>
              <a:ext uri="{FF2B5EF4-FFF2-40B4-BE49-F238E27FC236}">
                <a16:creationId xmlns:a16="http://schemas.microsoft.com/office/drawing/2014/main" id="{E18FC9E6-6FAA-B94F-B64A-59D249449D46}"/>
              </a:ext>
            </a:extLst>
          </p:cNvPr>
          <p:cNvSpPr>
            <a:spLocks noGrp="1"/>
          </p:cNvSpPr>
          <p:nvPr>
            <p:ph type="title"/>
          </p:nvPr>
        </p:nvSpPr>
        <p:spPr/>
        <p:txBody>
          <a:bodyPr/>
          <a:lstStyle/>
          <a:p>
            <a:r>
              <a:rPr lang="nl-NL" dirty="0"/>
              <a:t>Step 9: </a:t>
            </a:r>
            <a:r>
              <a:rPr lang="nl-NL" dirty="0" err="1"/>
              <a:t>Refine</a:t>
            </a:r>
            <a:r>
              <a:rPr lang="nl-NL" dirty="0"/>
              <a:t> </a:t>
            </a:r>
            <a:r>
              <a:rPr lang="nl-NL" dirty="0" err="1"/>
              <a:t>the</a:t>
            </a:r>
            <a:r>
              <a:rPr lang="nl-NL" dirty="0"/>
              <a:t> </a:t>
            </a:r>
            <a:r>
              <a:rPr lang="nl-NL" dirty="0" err="1"/>
              <a:t>campaign</a:t>
            </a:r>
            <a:endParaRPr lang="nl-NL" dirty="0"/>
          </a:p>
        </p:txBody>
      </p:sp>
    </p:spTree>
    <p:extLst>
      <p:ext uri="{BB962C8B-B14F-4D97-AF65-F5344CB8AC3E}">
        <p14:creationId xmlns:p14="http://schemas.microsoft.com/office/powerpoint/2010/main" val="3488353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3" name="Content Placeholder 2"/>
          <p:cNvSpPr>
            <a:spLocks noGrp="1"/>
          </p:cNvSpPr>
          <p:nvPr>
            <p:ph idx="1"/>
          </p:nvPr>
        </p:nvSpPr>
        <p:spPr/>
        <p:txBody>
          <a:bodyPr/>
          <a:lstStyle/>
          <a:p>
            <a:r>
              <a:rPr lang="en-GB" dirty="0"/>
              <a:t>List of learning points in this session:</a:t>
            </a:r>
          </a:p>
          <a:p>
            <a:endParaRPr lang="en-GB" dirty="0"/>
          </a:p>
          <a:p>
            <a:pPr lvl="1">
              <a:lnSpc>
                <a:spcPct val="75000"/>
              </a:lnSpc>
              <a:spcBef>
                <a:spcPts val="0"/>
              </a:spcBef>
              <a:spcAft>
                <a:spcPts val="0"/>
              </a:spcAft>
              <a:buClr>
                <a:schemeClr val="dk1"/>
              </a:buClr>
              <a:buSzPts val="3200"/>
            </a:pPr>
            <a:r>
              <a:rPr lang="en-US" dirty="0">
                <a:solidFill>
                  <a:schemeClr val="dk1"/>
                </a:solidFill>
                <a:latin typeface="Tahoma"/>
                <a:ea typeface="Tahoma"/>
                <a:cs typeface="Tahoma"/>
                <a:sym typeface="Tahoma"/>
              </a:rPr>
              <a:t>Develop campaign strategy</a:t>
            </a:r>
          </a:p>
          <a:p>
            <a:pPr marL="457200" lvl="1" indent="-342900">
              <a:lnSpc>
                <a:spcPct val="75000"/>
              </a:lnSpc>
              <a:spcBef>
                <a:spcPts val="320"/>
              </a:spcBef>
              <a:spcAft>
                <a:spcPts val="0"/>
              </a:spcAft>
              <a:buClr>
                <a:schemeClr val="dk1"/>
              </a:buClr>
              <a:buSzPts val="3200"/>
            </a:pPr>
            <a:endParaRPr lang="en-US" dirty="0">
              <a:solidFill>
                <a:schemeClr val="dk1"/>
              </a:solidFill>
              <a:latin typeface="Tahoma"/>
              <a:ea typeface="Tahoma"/>
              <a:cs typeface="Tahoma"/>
              <a:sym typeface="Tahoma"/>
            </a:endParaRPr>
          </a:p>
          <a:p>
            <a:pPr lvl="1">
              <a:lnSpc>
                <a:spcPct val="75000"/>
              </a:lnSpc>
              <a:spcBef>
                <a:spcPts val="320"/>
              </a:spcBef>
              <a:spcAft>
                <a:spcPts val="0"/>
              </a:spcAft>
              <a:buClr>
                <a:schemeClr val="dk1"/>
              </a:buClr>
              <a:buSzPts val="3200"/>
            </a:pPr>
            <a:r>
              <a:rPr lang="en-US" dirty="0">
                <a:solidFill>
                  <a:schemeClr val="dk1"/>
                </a:solidFill>
                <a:latin typeface="Tahoma"/>
                <a:ea typeface="Tahoma"/>
                <a:cs typeface="Tahoma"/>
                <a:sym typeface="Tahoma"/>
              </a:rPr>
              <a:t>Develop evaluation plan</a:t>
            </a:r>
          </a:p>
          <a:p>
            <a:pPr marL="457200" lvl="1" indent="-342900">
              <a:lnSpc>
                <a:spcPct val="75000"/>
              </a:lnSpc>
              <a:spcBef>
                <a:spcPts val="320"/>
              </a:spcBef>
              <a:spcAft>
                <a:spcPts val="0"/>
              </a:spcAft>
              <a:buClr>
                <a:schemeClr val="dk1"/>
              </a:buClr>
              <a:buSzPts val="3200"/>
            </a:pPr>
            <a:endParaRPr lang="en-US" dirty="0">
              <a:solidFill>
                <a:schemeClr val="dk1"/>
              </a:solidFill>
              <a:latin typeface="Tahoma"/>
              <a:ea typeface="Tahoma"/>
              <a:cs typeface="Tahoma"/>
              <a:sym typeface="Tahoma"/>
            </a:endParaRPr>
          </a:p>
          <a:p>
            <a:pPr lvl="1">
              <a:lnSpc>
                <a:spcPct val="75000"/>
              </a:lnSpc>
              <a:spcBef>
                <a:spcPts val="320"/>
              </a:spcBef>
              <a:spcAft>
                <a:spcPts val="0"/>
              </a:spcAft>
              <a:buClr>
                <a:schemeClr val="dk1"/>
              </a:buClr>
              <a:buSzPts val="3200"/>
            </a:pPr>
            <a:r>
              <a:rPr lang="en-US" dirty="0">
                <a:solidFill>
                  <a:schemeClr val="dk1"/>
                </a:solidFill>
                <a:latin typeface="Tahoma"/>
                <a:ea typeface="Tahoma"/>
                <a:cs typeface="Tahoma"/>
                <a:sym typeface="Tahoma"/>
              </a:rPr>
              <a:t>Prototype and pre-test </a:t>
            </a:r>
          </a:p>
          <a:p>
            <a:pPr marL="457200" lvl="1" indent="-342900">
              <a:lnSpc>
                <a:spcPct val="75000"/>
              </a:lnSpc>
              <a:spcBef>
                <a:spcPts val="320"/>
              </a:spcBef>
              <a:spcAft>
                <a:spcPts val="0"/>
              </a:spcAft>
              <a:buClr>
                <a:schemeClr val="dk1"/>
              </a:buClr>
              <a:buSzPts val="3200"/>
            </a:pPr>
            <a:endParaRPr lang="en-US" dirty="0">
              <a:solidFill>
                <a:schemeClr val="dk1"/>
              </a:solidFill>
              <a:latin typeface="Tahoma"/>
              <a:ea typeface="Tahoma"/>
              <a:cs typeface="Tahoma"/>
              <a:sym typeface="Tahoma"/>
            </a:endParaRPr>
          </a:p>
          <a:p>
            <a:pPr lvl="1">
              <a:lnSpc>
                <a:spcPct val="75000"/>
              </a:lnSpc>
              <a:spcBef>
                <a:spcPts val="320"/>
              </a:spcBef>
              <a:spcAft>
                <a:spcPts val="0"/>
              </a:spcAft>
              <a:buClr>
                <a:schemeClr val="dk1"/>
              </a:buClr>
              <a:buSzPts val="3200"/>
            </a:pPr>
            <a:r>
              <a:rPr lang="en-US" dirty="0">
                <a:solidFill>
                  <a:schemeClr val="dk1"/>
                </a:solidFill>
                <a:latin typeface="Tahoma"/>
                <a:ea typeface="Tahoma"/>
                <a:cs typeface="Tahoma"/>
                <a:sym typeface="Tahoma"/>
              </a:rPr>
              <a:t>Implement and monitor</a:t>
            </a:r>
          </a:p>
          <a:p>
            <a:pPr marL="457200" lvl="1" indent="-342900">
              <a:lnSpc>
                <a:spcPct val="75000"/>
              </a:lnSpc>
              <a:spcBef>
                <a:spcPts val="320"/>
              </a:spcBef>
              <a:spcAft>
                <a:spcPts val="0"/>
              </a:spcAft>
              <a:buClr>
                <a:schemeClr val="dk1"/>
              </a:buClr>
              <a:buSzPts val="3200"/>
            </a:pPr>
            <a:endParaRPr lang="en-US" dirty="0">
              <a:solidFill>
                <a:schemeClr val="dk1"/>
              </a:solidFill>
              <a:latin typeface="Tahoma"/>
              <a:ea typeface="Tahoma"/>
              <a:cs typeface="Tahoma"/>
              <a:sym typeface="Tahoma"/>
            </a:endParaRPr>
          </a:p>
          <a:p>
            <a:pPr lvl="1">
              <a:lnSpc>
                <a:spcPct val="75000"/>
              </a:lnSpc>
              <a:spcBef>
                <a:spcPts val="320"/>
              </a:spcBef>
              <a:spcAft>
                <a:spcPts val="0"/>
              </a:spcAft>
              <a:buClr>
                <a:schemeClr val="dk1"/>
              </a:buClr>
              <a:buSzPts val="3200"/>
            </a:pPr>
            <a:r>
              <a:rPr lang="en-US" dirty="0">
                <a:solidFill>
                  <a:schemeClr val="dk1"/>
                </a:solidFill>
                <a:latin typeface="Tahoma"/>
                <a:ea typeface="Tahoma"/>
                <a:cs typeface="Tahoma"/>
                <a:sym typeface="Tahoma"/>
              </a:rPr>
              <a:t>Evaluate </a:t>
            </a:r>
          </a:p>
          <a:p>
            <a:pPr marL="457200" lvl="1" indent="-342900">
              <a:lnSpc>
                <a:spcPct val="75000"/>
              </a:lnSpc>
              <a:spcBef>
                <a:spcPts val="320"/>
              </a:spcBef>
              <a:spcAft>
                <a:spcPts val="0"/>
              </a:spcAft>
              <a:buClr>
                <a:schemeClr val="dk1"/>
              </a:buClr>
              <a:buSzPts val="3200"/>
            </a:pPr>
            <a:endParaRPr lang="en-US" dirty="0">
              <a:solidFill>
                <a:schemeClr val="dk1"/>
              </a:solidFill>
              <a:latin typeface="Tahoma"/>
              <a:ea typeface="Tahoma"/>
              <a:cs typeface="Tahoma"/>
              <a:sym typeface="Tahoma"/>
            </a:endParaRPr>
          </a:p>
          <a:p>
            <a:pPr lvl="1">
              <a:lnSpc>
                <a:spcPct val="75000"/>
              </a:lnSpc>
              <a:spcBef>
                <a:spcPts val="320"/>
              </a:spcBef>
              <a:spcAft>
                <a:spcPts val="0"/>
              </a:spcAft>
              <a:buClr>
                <a:schemeClr val="dk1"/>
              </a:buClr>
              <a:buSzPts val="3200"/>
            </a:pPr>
            <a:r>
              <a:rPr lang="en-US" dirty="0" err="1">
                <a:solidFill>
                  <a:schemeClr val="dk1"/>
                </a:solidFill>
                <a:latin typeface="Tahoma"/>
                <a:ea typeface="Tahoma"/>
                <a:cs typeface="Tahoma"/>
                <a:sym typeface="Tahoma"/>
              </a:rPr>
              <a:t>Analyse</a:t>
            </a:r>
            <a:r>
              <a:rPr lang="en-US" dirty="0">
                <a:solidFill>
                  <a:schemeClr val="dk1"/>
                </a:solidFill>
                <a:latin typeface="Tahoma"/>
                <a:ea typeface="Tahoma"/>
                <a:cs typeface="Tahoma"/>
                <a:sym typeface="Tahoma"/>
              </a:rPr>
              <a:t> and refine</a:t>
            </a:r>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26</a:t>
            </a:fld>
            <a:endParaRPr lang="en-GB" dirty="0"/>
          </a:p>
        </p:txBody>
      </p:sp>
    </p:spTree>
    <p:extLst>
      <p:ext uri="{BB962C8B-B14F-4D97-AF65-F5344CB8AC3E}">
        <p14:creationId xmlns:p14="http://schemas.microsoft.com/office/powerpoint/2010/main" val="71358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 name="Titel 2">
            <a:extLst>
              <a:ext uri="{FF2B5EF4-FFF2-40B4-BE49-F238E27FC236}">
                <a16:creationId xmlns:a16="http://schemas.microsoft.com/office/drawing/2014/main" id="{6A98AA4E-9BA4-DC49-9461-5A700CFFDED2}"/>
              </a:ext>
            </a:extLst>
          </p:cNvPr>
          <p:cNvSpPr>
            <a:spLocks noGrp="1"/>
          </p:cNvSpPr>
          <p:nvPr>
            <p:ph type="title"/>
          </p:nvPr>
        </p:nvSpPr>
        <p:spPr/>
        <p:txBody>
          <a:bodyPr/>
          <a:lstStyle/>
          <a:p>
            <a:r>
              <a:rPr lang="nl-NL" dirty="0" err="1"/>
              <a:t>Thank</a:t>
            </a:r>
            <a:r>
              <a:rPr lang="nl-NL" dirty="0"/>
              <a:t> </a:t>
            </a:r>
            <a:r>
              <a:rPr lang="nl-NL" dirty="0" err="1"/>
              <a:t>you</a:t>
            </a:r>
            <a:r>
              <a:rPr lang="nl-NL" dirty="0"/>
              <a:t>!</a:t>
            </a:r>
          </a:p>
        </p:txBody>
      </p:sp>
      <p:sp>
        <p:nvSpPr>
          <p:cNvPr id="377" name="Shape 377"/>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a:solidFill>
                  <a:schemeClr val="dk1"/>
                </a:solidFill>
                <a:latin typeface="Tahoma"/>
                <a:ea typeface="Tahoma"/>
                <a:cs typeface="Tahoma"/>
                <a:sym typeface="Tahoma"/>
              </a:rPr>
              <a:t>Any questions?</a:t>
            </a:r>
            <a:endParaRPr>
              <a:solidFill>
                <a:schemeClr val="dk1"/>
              </a:solidFill>
              <a:latin typeface="Tahoma"/>
              <a:ea typeface="Tahoma"/>
              <a:cs typeface="Tahoma"/>
              <a:sym typeface="Tahoma"/>
            </a:endParaRPr>
          </a:p>
        </p:txBody>
      </p:sp>
      <p:sp>
        <p:nvSpPr>
          <p:cNvPr id="378" name="Shape 378"/>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27</a:t>
            </a:fld>
            <a:endParaRPr sz="1200">
              <a:solidFill>
                <a:schemeClr val="lt1"/>
              </a:solidFill>
              <a:latin typeface="Tahoma"/>
              <a:ea typeface="Tahoma"/>
              <a:cs typeface="Tahoma"/>
              <a:sym typeface="Tahoma"/>
            </a:endParaRPr>
          </a:p>
        </p:txBody>
      </p:sp>
      <p:pic>
        <p:nvPicPr>
          <p:cNvPr id="379" name="Shape 379" descr="C:\Users\serosa\AppData\Local\Microsoft\Windows\Temporary Internet Files\Content.IE5\2ZRN85JG\MC900442072[1].wmf"/>
          <p:cNvPicPr preferRelativeResize="0"/>
          <p:nvPr/>
        </p:nvPicPr>
        <p:blipFill rotWithShape="1">
          <a:blip r:embed="rId3">
            <a:alphaModFix/>
          </a:blip>
          <a:srcRect/>
          <a:stretch/>
        </p:blipFill>
        <p:spPr>
          <a:xfrm>
            <a:off x="3755946" y="2069452"/>
            <a:ext cx="4680108" cy="3340735"/>
          </a:xfrm>
          <a:prstGeom prst="rect">
            <a:avLst/>
          </a:prstGeom>
          <a:noFill/>
          <a:ln>
            <a:noFill/>
          </a:ln>
        </p:spPr>
      </p:pic>
    </p:spTree>
    <p:extLst>
      <p:ext uri="{BB962C8B-B14F-4D97-AF65-F5344CB8AC3E}">
        <p14:creationId xmlns:p14="http://schemas.microsoft.com/office/powerpoint/2010/main" val="270980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ADA9E-F3F9-4A44-BE8E-D43C388565A8}"/>
              </a:ext>
            </a:extLst>
          </p:cNvPr>
          <p:cNvSpPr>
            <a:spLocks noGrp="1"/>
          </p:cNvSpPr>
          <p:nvPr>
            <p:ph type="title"/>
          </p:nvPr>
        </p:nvSpPr>
        <p:spPr/>
        <p:txBody>
          <a:bodyPr/>
          <a:lstStyle/>
          <a:p>
            <a:r>
              <a:rPr lang="nl-NL" dirty="0"/>
              <a:t>References</a:t>
            </a:r>
          </a:p>
        </p:txBody>
      </p:sp>
      <p:sp>
        <p:nvSpPr>
          <p:cNvPr id="3" name="Tijdelijke aanduiding voor tekst 2">
            <a:extLst>
              <a:ext uri="{FF2B5EF4-FFF2-40B4-BE49-F238E27FC236}">
                <a16:creationId xmlns:a16="http://schemas.microsoft.com/office/drawing/2014/main" id="{26B81F79-6C5D-4245-8CAA-A649F3766E6B}"/>
              </a:ext>
            </a:extLst>
          </p:cNvPr>
          <p:cNvSpPr>
            <a:spLocks noGrp="1"/>
          </p:cNvSpPr>
          <p:nvPr>
            <p:ph idx="1"/>
          </p:nvPr>
        </p:nvSpPr>
        <p:spPr/>
        <p:txBody>
          <a:bodyPr/>
          <a:lstStyle/>
          <a:p>
            <a:pPr marL="457200" indent="-457200">
              <a:buFont typeface="+mj-lt"/>
              <a:buAutoNum type="arabicPeriod"/>
            </a:pPr>
            <a:r>
              <a:rPr lang="nl-NL" dirty="0"/>
              <a:t>European Centre for </a:t>
            </a:r>
            <a:r>
              <a:rPr lang="nl-NL" dirty="0" err="1"/>
              <a:t>Disease</a:t>
            </a:r>
            <a:r>
              <a:rPr lang="nl-NL" dirty="0"/>
              <a:t> Prevention and Control. </a:t>
            </a:r>
            <a:r>
              <a:rPr lang="nl-NL" dirty="0" err="1"/>
              <a:t>Social</a:t>
            </a:r>
            <a:r>
              <a:rPr lang="nl-NL" dirty="0"/>
              <a:t> marketing guide </a:t>
            </a:r>
            <a:r>
              <a:rPr lang="nl-NL" dirty="0" err="1"/>
              <a:t>for</a:t>
            </a:r>
            <a:r>
              <a:rPr lang="nl-NL" dirty="0"/>
              <a:t> public health managers </a:t>
            </a:r>
            <a:r>
              <a:rPr lang="nl-NL" dirty="0" err="1"/>
              <a:t>and</a:t>
            </a:r>
            <a:r>
              <a:rPr lang="nl-NL" dirty="0"/>
              <a:t> </a:t>
            </a:r>
            <a:r>
              <a:rPr lang="nl-NL" dirty="0" err="1"/>
              <a:t>practitioners</a:t>
            </a:r>
            <a:r>
              <a:rPr lang="nl-NL" dirty="0"/>
              <a:t>. Stockholm: ECDC; 2014. </a:t>
            </a:r>
          </a:p>
          <a:p>
            <a:pPr marL="457200" indent="-457200">
              <a:buFont typeface="+mj-lt"/>
              <a:buAutoNum type="arabicPeriod"/>
            </a:pPr>
            <a:r>
              <a:rPr lang="en-GB" dirty="0"/>
              <a:t>Family Health International. Core module 1: introduction to monitoring and evaluation. Monitoring HIV/AIDS programs: a facilitator’s training guide. USA: A USAID Resource for Prevention, Care and Treatment; 2004.</a:t>
            </a:r>
          </a:p>
          <a:p>
            <a:pPr marL="457200" indent="-457200">
              <a:buFont typeface="+mj-lt"/>
              <a:buAutoNum type="arabicPeriod"/>
            </a:pPr>
            <a:r>
              <a:rPr lang="en-GB" dirty="0" err="1"/>
              <a:t>Centers</a:t>
            </a:r>
            <a:r>
              <a:rPr lang="en-GB" dirty="0"/>
              <a:t> for Disease Control and Prevention. Introduction to program evaluation for public health programs: evaluating appropriate antibiotic use programs. Atlanta: CDC; 2006</a:t>
            </a:r>
          </a:p>
          <a:p>
            <a:pPr marL="457200" indent="-457200">
              <a:buFont typeface="+mj-lt"/>
              <a:buAutoNum type="arabicPeriod"/>
            </a:pPr>
            <a:r>
              <a:rPr lang="en-GB" dirty="0" err="1"/>
              <a:t>Centers</a:t>
            </a:r>
            <a:r>
              <a:rPr lang="en-GB" dirty="0"/>
              <a:t> for Disease Control and Prevention. Social marketing: nutrition and physical activity [Internet]. [cited 2013 Oct 2]. Available from: </a:t>
            </a:r>
            <a:r>
              <a:rPr lang="en-GB" dirty="0">
                <a:hlinkClick r:id="rId3"/>
              </a:rPr>
              <a:t>www.cdc.gov/nccdphp/dnpa/socialmarketing/training</a:t>
            </a:r>
            <a:endParaRPr lang="en-GB" dirty="0"/>
          </a:p>
          <a:p>
            <a:pPr marL="457200" indent="-457200">
              <a:buFont typeface="+mj-lt"/>
              <a:buAutoNum type="arabicPeriod"/>
            </a:pPr>
            <a:r>
              <a:rPr lang="en-GB" dirty="0"/>
              <a:t>Kotler P, </a:t>
            </a:r>
            <a:r>
              <a:rPr lang="en-GB" dirty="0" err="1"/>
              <a:t>Zaltman</a:t>
            </a:r>
            <a:r>
              <a:rPr lang="en-GB" dirty="0"/>
              <a:t> G. Social marketing: an approach to planned social change. J Mark. 1971 Jul;35(3):3-12; </a:t>
            </a:r>
          </a:p>
        </p:txBody>
      </p:sp>
      <p:sp>
        <p:nvSpPr>
          <p:cNvPr id="4" name="Tijdelijke aanduiding voor dianummer 3">
            <a:extLst>
              <a:ext uri="{FF2B5EF4-FFF2-40B4-BE49-F238E27FC236}">
                <a16:creationId xmlns:a16="http://schemas.microsoft.com/office/drawing/2014/main" id="{FAB69966-BD7E-A44D-B09B-43328DA04831}"/>
              </a:ext>
            </a:extLst>
          </p:cNvPr>
          <p:cNvSpPr>
            <a:spLocks noGrp="1"/>
          </p:cNvSpPr>
          <p:nvPr>
            <p:ph type="sldNum" sz="quarter" idx="10"/>
          </p:nvPr>
        </p:nvSpPr>
        <p:spPr/>
        <p:txBody>
          <a:bodyPr/>
          <a:lstStyle/>
          <a:p>
            <a:pPr>
              <a:spcBef>
                <a:spcPts val="0"/>
              </a:spcBef>
              <a:spcAft>
                <a:spcPts val="0"/>
              </a:spcAft>
            </a:pPr>
            <a:endParaRPr lang="en-US" dirty="0"/>
          </a:p>
        </p:txBody>
      </p:sp>
    </p:spTree>
    <p:extLst>
      <p:ext uri="{BB962C8B-B14F-4D97-AF65-F5344CB8AC3E}">
        <p14:creationId xmlns:p14="http://schemas.microsoft.com/office/powerpoint/2010/main" val="3442085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FA39F-89EC-496B-8A94-4FB47FF496B8}"/>
              </a:ext>
            </a:extLst>
          </p:cNvPr>
          <p:cNvSpPr>
            <a:spLocks noGrp="1"/>
          </p:cNvSpPr>
          <p:nvPr>
            <p:ph type="title"/>
          </p:nvPr>
        </p:nvSpPr>
        <p:spPr/>
        <p:txBody>
          <a:bodyPr/>
          <a:lstStyle/>
          <a:p>
            <a:r>
              <a:rPr lang="nl-NL" dirty="0" err="1"/>
              <a:t>References</a:t>
            </a:r>
            <a:endParaRPr lang="en-GB" dirty="0"/>
          </a:p>
        </p:txBody>
      </p:sp>
      <p:sp>
        <p:nvSpPr>
          <p:cNvPr id="3" name="Tijdelijke aanduiding voor inhoud 2">
            <a:extLst>
              <a:ext uri="{FF2B5EF4-FFF2-40B4-BE49-F238E27FC236}">
                <a16:creationId xmlns:a16="http://schemas.microsoft.com/office/drawing/2014/main" id="{83803ECC-605D-4847-A503-2E2323B2BA1F}"/>
              </a:ext>
            </a:extLst>
          </p:cNvPr>
          <p:cNvSpPr>
            <a:spLocks noGrp="1"/>
          </p:cNvSpPr>
          <p:nvPr>
            <p:ph idx="1"/>
          </p:nvPr>
        </p:nvSpPr>
        <p:spPr/>
        <p:txBody>
          <a:bodyPr/>
          <a:lstStyle/>
          <a:p>
            <a:pPr marL="457200" indent="-457200">
              <a:buFont typeface="+mj-lt"/>
              <a:buAutoNum type="arabicPeriod" startAt="6"/>
            </a:pPr>
            <a:r>
              <a:rPr lang="en-GB" dirty="0"/>
              <a:t>Donovan RJ. The role for marketing in public health change programs. </a:t>
            </a:r>
            <a:r>
              <a:rPr lang="en-GB" dirty="0" err="1"/>
              <a:t>Aust</a:t>
            </a:r>
            <a:r>
              <a:rPr lang="en-GB" dirty="0"/>
              <a:t> Rev Pub </a:t>
            </a:r>
            <a:r>
              <a:rPr lang="en-GB" dirty="0" err="1"/>
              <a:t>Aff</a:t>
            </a:r>
            <a:r>
              <a:rPr lang="en-GB" dirty="0"/>
              <a:t>. 2011 Jul;10(1):23-40; Grier S, Bryant CA. Social marketing in public health. Ann Rev Public Health. 2005;26:319-339.</a:t>
            </a:r>
          </a:p>
          <a:p>
            <a:pPr marL="457200" indent="-457200">
              <a:buFont typeface="+mj-lt"/>
              <a:buAutoNum type="arabicPeriod" startAt="6"/>
            </a:pPr>
            <a:r>
              <a:rPr lang="en-GB" dirty="0"/>
              <a:t>Smith WA, Strand J. Social marketing </a:t>
            </a:r>
            <a:r>
              <a:rPr lang="en-GB" dirty="0" err="1"/>
              <a:t>behavior</a:t>
            </a:r>
            <a:r>
              <a:rPr lang="en-GB" dirty="0"/>
              <a:t>: a practical resource for social change professionals. Washington: Academy for Educational Development; 2008.</a:t>
            </a:r>
          </a:p>
          <a:p>
            <a:pPr marL="457200" indent="-457200">
              <a:buFont typeface="+mj-lt"/>
              <a:buAutoNum type="arabicPeriod" startAt="6"/>
            </a:pPr>
            <a:r>
              <a:rPr lang="en-GB" dirty="0"/>
              <a:t>Budge M, </a:t>
            </a:r>
            <a:r>
              <a:rPr lang="en-GB" dirty="0" err="1"/>
              <a:t>Deahl</a:t>
            </a:r>
            <a:r>
              <a:rPr lang="en-GB" dirty="0"/>
              <a:t> C, Dewhurst M, </a:t>
            </a:r>
            <a:r>
              <a:rPr lang="en-GB" dirty="0" err="1"/>
              <a:t>Donajgrodzki</a:t>
            </a:r>
            <a:r>
              <a:rPr lang="en-GB" dirty="0"/>
              <a:t> S, Wood F. Communications and behaviour change. UK: COI Publications; 2009.</a:t>
            </a:r>
          </a:p>
          <a:p>
            <a:pPr marL="457200" indent="-457200">
              <a:buFont typeface="+mj-lt"/>
              <a:buAutoNum type="arabicPeriod" startAt="6"/>
            </a:pPr>
            <a:r>
              <a:rPr lang="en-GB" dirty="0"/>
              <a:t>Weissman J, Besser RE. Promoting appropriate antibiotic use for </a:t>
            </a:r>
            <a:r>
              <a:rPr lang="en-GB" dirty="0" err="1"/>
              <a:t>pediatric</a:t>
            </a:r>
            <a:r>
              <a:rPr lang="en-GB" dirty="0"/>
              <a:t> patients: a social ecological framework. </a:t>
            </a:r>
            <a:r>
              <a:rPr lang="en-GB" dirty="0" err="1"/>
              <a:t>Semin</a:t>
            </a:r>
            <a:r>
              <a:rPr lang="en-GB" dirty="0"/>
              <a:t> </a:t>
            </a:r>
            <a:r>
              <a:rPr lang="en-GB" dirty="0" err="1"/>
              <a:t>Pediatr</a:t>
            </a:r>
            <a:r>
              <a:rPr lang="en-GB" dirty="0"/>
              <a:t> Infect Dis. 2004 Jan;15(1):41-51.</a:t>
            </a:r>
          </a:p>
        </p:txBody>
      </p:sp>
      <p:sp>
        <p:nvSpPr>
          <p:cNvPr id="4" name="Tijdelijke aanduiding voor dianummer 3">
            <a:extLst>
              <a:ext uri="{FF2B5EF4-FFF2-40B4-BE49-F238E27FC236}">
                <a16:creationId xmlns:a16="http://schemas.microsoft.com/office/drawing/2014/main" id="{17F3FA8F-108B-4F65-9AC6-79BA8BD0C172}"/>
              </a:ext>
            </a:extLst>
          </p:cNvPr>
          <p:cNvSpPr>
            <a:spLocks noGrp="1"/>
          </p:cNvSpPr>
          <p:nvPr>
            <p:ph type="sldNum" sz="quarter" idx="10"/>
          </p:nvPr>
        </p:nvSpPr>
        <p:spPr/>
        <p:txBody>
          <a:bodyPr/>
          <a:lstStyle/>
          <a:p>
            <a:fld id="{0580567E-5E8F-47A5-90DF-8BFEB1A71525}" type="slidenum">
              <a:rPr lang="en-GB" smtClean="0"/>
              <a:pPr/>
              <a:t>29</a:t>
            </a:fld>
            <a:endParaRPr lang="en-GB" dirty="0"/>
          </a:p>
        </p:txBody>
      </p:sp>
    </p:spTree>
    <p:extLst>
      <p:ext uri="{BB962C8B-B14F-4D97-AF65-F5344CB8AC3E}">
        <p14:creationId xmlns:p14="http://schemas.microsoft.com/office/powerpoint/2010/main" val="170350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Titel 2">
            <a:extLst>
              <a:ext uri="{FF2B5EF4-FFF2-40B4-BE49-F238E27FC236}">
                <a16:creationId xmlns:a16="http://schemas.microsoft.com/office/drawing/2014/main" id="{5B57423A-7659-0A48-9A3D-9E7982F92529}"/>
              </a:ext>
            </a:extLst>
          </p:cNvPr>
          <p:cNvSpPr>
            <a:spLocks noGrp="1"/>
          </p:cNvSpPr>
          <p:nvPr>
            <p:ph type="title"/>
          </p:nvPr>
        </p:nvSpPr>
        <p:spPr/>
        <p:txBody>
          <a:bodyPr/>
          <a:lstStyle/>
          <a:p>
            <a:r>
              <a:rPr lang="nl-NL" dirty="0" err="1"/>
              <a:t>Outline</a:t>
            </a:r>
            <a:endParaRPr lang="nl-NL" dirty="0"/>
          </a:p>
        </p:txBody>
      </p:sp>
      <p:sp>
        <p:nvSpPr>
          <p:cNvPr id="66" name="Shape 6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50000"/>
              </a:lnSpc>
              <a:spcBef>
                <a:spcPts val="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Steps when designing a campaign</a:t>
            </a:r>
            <a:endParaRPr dirty="0"/>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Definition of </a:t>
            </a:r>
            <a:r>
              <a:rPr lang="en-US" dirty="0" err="1">
                <a:solidFill>
                  <a:schemeClr val="dk1"/>
                </a:solidFill>
                <a:latin typeface="Tahoma"/>
                <a:ea typeface="Tahoma"/>
                <a:cs typeface="Tahoma"/>
                <a:sym typeface="Tahoma"/>
              </a:rPr>
              <a:t>behaviour</a:t>
            </a:r>
            <a:endParaRPr dirty="0"/>
          </a:p>
          <a:p>
            <a:pPr marL="342900" indent="-342900">
              <a:lnSpc>
                <a:spcPct val="150000"/>
              </a:lnSpc>
              <a:spcBef>
                <a:spcPts val="900"/>
              </a:spcBef>
              <a:spcAft>
                <a:spcPts val="0"/>
              </a:spcAft>
              <a:buClr>
                <a:srgbClr val="69AE23"/>
              </a:buClr>
              <a:buSzPts val="2640"/>
              <a:buFont typeface="Arial"/>
              <a:buChar char="•"/>
            </a:pPr>
            <a:r>
              <a:rPr lang="en-US" dirty="0">
                <a:solidFill>
                  <a:schemeClr val="dk1"/>
                </a:solidFill>
                <a:latin typeface="Tahoma"/>
                <a:ea typeface="Tahoma"/>
                <a:cs typeface="Tahoma"/>
                <a:sym typeface="Tahoma"/>
              </a:rPr>
              <a:t>SMART objectives</a:t>
            </a:r>
            <a:endParaRPr dirty="0"/>
          </a:p>
          <a:p>
            <a:pPr marL="342900" indent="-175260">
              <a:lnSpc>
                <a:spcPct val="108333"/>
              </a:lnSpc>
              <a:spcBef>
                <a:spcPts val="900"/>
              </a:spcBef>
              <a:spcAft>
                <a:spcPts val="0"/>
              </a:spcAft>
              <a:buClr>
                <a:srgbClr val="69AE23"/>
              </a:buClr>
              <a:buSzPts val="2640"/>
            </a:pPr>
            <a:endParaRPr dirty="0">
              <a:solidFill>
                <a:schemeClr val="dk1"/>
              </a:solidFill>
              <a:latin typeface="Tahoma"/>
              <a:ea typeface="Tahoma"/>
              <a:cs typeface="Tahoma"/>
              <a:sym typeface="Tahoma"/>
            </a:endParaRPr>
          </a:p>
        </p:txBody>
      </p:sp>
      <p:sp>
        <p:nvSpPr>
          <p:cNvPr id="67" name="Shape 6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3</a:t>
            </a:fld>
            <a:endParaRPr sz="1200">
              <a:solidFill>
                <a:schemeClr val="lt1"/>
              </a:solidFill>
              <a:latin typeface="Tahoma"/>
              <a:ea typeface="Tahoma"/>
              <a:cs typeface="Tahoma"/>
              <a:sym typeface="Tahoma"/>
            </a:endParaRPr>
          </a:p>
        </p:txBody>
      </p:sp>
    </p:spTree>
    <p:extLst>
      <p:ext uri="{BB962C8B-B14F-4D97-AF65-F5344CB8AC3E}">
        <p14:creationId xmlns:p14="http://schemas.microsoft.com/office/powerpoint/2010/main" val="1073892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Acknowledgements</a:t>
            </a:r>
            <a:br>
              <a:rPr lang="en-GB" dirty="0"/>
            </a:br>
            <a:r>
              <a:rPr lang="en-GB" sz="1100" dirty="0"/>
              <a:t>The creation of this training material was commissioned in 2011 by ECDC to the department of Public Health Sciences of the </a:t>
            </a:r>
            <a:r>
              <a:rPr lang="en-GB" sz="1100" dirty="0" err="1"/>
              <a:t>Karolinska</a:t>
            </a:r>
            <a:r>
              <a:rPr lang="en-GB" sz="1100" dirty="0"/>
              <a:t> </a:t>
            </a:r>
            <a:r>
              <a:rPr lang="en-GB" sz="1100" dirty="0" err="1"/>
              <a:t>Institutet</a:t>
            </a:r>
            <a:r>
              <a:rPr lang="en-GB" sz="1100" dirty="0"/>
              <a:t> (SE) with the direct involvement of </a:t>
            </a:r>
            <a:r>
              <a:rPr lang="en-GB" sz="1100" dirty="0" err="1"/>
              <a:t>Dr.</a:t>
            </a:r>
            <a:r>
              <a:rPr lang="en-GB" sz="1100" dirty="0"/>
              <a:t> </a:t>
            </a:r>
            <a:r>
              <a:rPr lang="en-GB" sz="1100" dirty="0" err="1"/>
              <a:t>Senia</a:t>
            </a:r>
            <a:r>
              <a:rPr lang="en-GB" sz="1100" dirty="0"/>
              <a:t> Rosales, Erika Anne-Marie </a:t>
            </a:r>
            <a:r>
              <a:rPr lang="en-GB" sz="1100" dirty="0" err="1"/>
              <a:t>Saliba</a:t>
            </a:r>
            <a:r>
              <a:rPr lang="en-GB" sz="1100" dirty="0"/>
              <a:t>, </a:t>
            </a:r>
            <a:r>
              <a:rPr lang="en-GB" sz="1100" dirty="0" err="1"/>
              <a:t>Charlotta</a:t>
            </a:r>
            <a:r>
              <a:rPr lang="en-GB" sz="1100" dirty="0"/>
              <a:t> Zacharias and </a:t>
            </a:r>
            <a:r>
              <a:rPr lang="en-GB" sz="1100" dirty="0" err="1"/>
              <a:t>Prof.</a:t>
            </a:r>
            <a:r>
              <a:rPr lang="en-GB" sz="1100" dirty="0"/>
              <a:t> Cecilia </a:t>
            </a:r>
            <a:r>
              <a:rPr lang="en-GB" sz="1100" dirty="0" err="1"/>
              <a:t>Stålsby</a:t>
            </a:r>
            <a:r>
              <a:rPr lang="en-GB" sz="1100" dirty="0"/>
              <a:t> </a:t>
            </a:r>
            <a:r>
              <a:rPr lang="en-GB" sz="1100" dirty="0" err="1"/>
              <a:t>Lundborg</a:t>
            </a:r>
            <a:r>
              <a:rPr lang="en-GB" sz="1100" dirty="0"/>
              <a:t>. </a:t>
            </a:r>
            <a:br>
              <a:rPr lang="en-GB" sz="1100" dirty="0"/>
            </a:br>
            <a:br>
              <a:rPr lang="en-GB" sz="1100" dirty="0"/>
            </a:br>
            <a:r>
              <a:rPr lang="en-GB" sz="1100" dirty="0"/>
              <a:t>The revision and update of this training material was commissioned in 2017 by ECDC to Transmissible (NL)</a:t>
            </a:r>
            <a:br>
              <a:rPr lang="en-GB" sz="1100" dirty="0"/>
            </a:br>
            <a:r>
              <a:rPr lang="en-GB" sz="1100" dirty="0"/>
              <a:t>with the direct involvement of </a:t>
            </a:r>
            <a:r>
              <a:rPr lang="en-GB" sz="1100" dirty="0" err="1"/>
              <a:t>Dr.</a:t>
            </a:r>
            <a:r>
              <a:rPr lang="en-GB" sz="1100" dirty="0"/>
              <a:t> Anja Schreijer, </a:t>
            </a:r>
            <a:r>
              <a:rPr lang="en-GB" sz="1100" dirty="0" err="1"/>
              <a:t>Dr.</a:t>
            </a:r>
            <a:r>
              <a:rPr lang="en-GB" sz="1100" dirty="0"/>
              <a:t> </a:t>
            </a:r>
            <a:r>
              <a:rPr lang="en-GB" sz="1100" dirty="0" err="1"/>
              <a:t>Remco</a:t>
            </a:r>
            <a:r>
              <a:rPr lang="en-GB" sz="1100" dirty="0"/>
              <a:t> </a:t>
            </a:r>
            <a:r>
              <a:rPr lang="en-GB" sz="1100" dirty="0" err="1"/>
              <a:t>Schrijver</a:t>
            </a:r>
            <a:r>
              <a:rPr lang="en-GB" sz="1100" dirty="0"/>
              <a:t> and </a:t>
            </a:r>
            <a:r>
              <a:rPr lang="en-GB" sz="1100" dirty="0" err="1"/>
              <a:t>Dr.</a:t>
            </a:r>
            <a:r>
              <a:rPr lang="en-GB" sz="1100" dirty="0"/>
              <a:t> Marita van der </a:t>
            </a:r>
            <a:r>
              <a:rPr lang="en-GB" sz="1100" dirty="0" err="1"/>
              <a:t>Laar</a:t>
            </a:r>
            <a:r>
              <a:rPr lang="en-GB" sz="1100" dirty="0"/>
              <a:t>.</a:t>
            </a:r>
          </a:p>
        </p:txBody>
      </p:sp>
      <p:sp>
        <p:nvSpPr>
          <p:cNvPr id="3" name="Slide Number Placeholder 2"/>
          <p:cNvSpPr>
            <a:spLocks noGrp="1"/>
          </p:cNvSpPr>
          <p:nvPr>
            <p:ph type="sldNum" sz="quarter" idx="10"/>
          </p:nvPr>
        </p:nvSpPr>
        <p:spPr/>
        <p:txBody>
          <a:bodyPr/>
          <a:lstStyle/>
          <a:p>
            <a:fld id="{0580567E-5E8F-47A5-90DF-8BFEB1A71525}" type="slidenum">
              <a:rPr lang="en-GB" smtClean="0"/>
              <a:pPr/>
              <a:t>30</a:t>
            </a:fld>
            <a:endParaRPr lang="en-GB" dirty="0"/>
          </a:p>
        </p:txBody>
      </p:sp>
    </p:spTree>
    <p:extLst>
      <p:ext uri="{BB962C8B-B14F-4D97-AF65-F5344CB8AC3E}">
        <p14:creationId xmlns:p14="http://schemas.microsoft.com/office/powerpoint/2010/main" val="76630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3" name="Shape 73"/>
          <p:cNvGrpSpPr/>
          <p:nvPr/>
        </p:nvGrpSpPr>
        <p:grpSpPr>
          <a:xfrm>
            <a:off x="5782314" y="1349829"/>
            <a:ext cx="4589770" cy="4667831"/>
            <a:chOff x="1809028" y="0"/>
            <a:chExt cx="4589770" cy="4667831"/>
          </a:xfrm>
        </p:grpSpPr>
        <p:sp>
          <p:nvSpPr>
            <p:cNvPr id="74" name="Shape 74"/>
            <p:cNvSpPr/>
            <p:nvPr/>
          </p:nvSpPr>
          <p:spPr>
            <a:xfrm>
              <a:off x="3475702" y="0"/>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75" name="Shape 75"/>
            <p:cNvSpPr txBox="1"/>
            <p:nvPr/>
          </p:nvSpPr>
          <p:spPr>
            <a:xfrm>
              <a:off x="3515569" y="39867"/>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Develop campaign strategy</a:t>
              </a:r>
              <a:endParaRPr sz="1500">
                <a:solidFill>
                  <a:schemeClr val="lt1"/>
                </a:solidFill>
                <a:latin typeface="Tahoma"/>
                <a:ea typeface="Tahoma"/>
                <a:cs typeface="Tahoma"/>
                <a:sym typeface="Tahoma"/>
              </a:endParaRPr>
            </a:p>
          </p:txBody>
        </p:sp>
        <p:sp>
          <p:nvSpPr>
            <p:cNvPr id="76" name="Shape 76"/>
            <p:cNvSpPr/>
            <p:nvPr/>
          </p:nvSpPr>
          <p:spPr>
            <a:xfrm>
              <a:off x="2175878" y="406991"/>
              <a:ext cx="3849018" cy="3849018"/>
            </a:xfrm>
            <a:custGeom>
              <a:avLst/>
              <a:gdLst/>
              <a:ahLst/>
              <a:cxnLst/>
              <a:rect l="0" t="0" r="0" b="0"/>
              <a:pathLst>
                <a:path w="120000" h="120000" extrusionOk="0">
                  <a:moveTo>
                    <a:pt x="84629" y="5287"/>
                  </a:moveTo>
                  <a:lnTo>
                    <a:pt x="84628" y="5286"/>
                  </a:lnTo>
                  <a:cubicBezTo>
                    <a:pt x="89547" y="7500"/>
                    <a:pt x="94144" y="10367"/>
                    <a:pt x="98296" y="13810"/>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77" name="Shape 77"/>
            <p:cNvSpPr/>
            <p:nvPr/>
          </p:nvSpPr>
          <p:spPr>
            <a:xfrm>
              <a:off x="5142376" y="964394"/>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78" name="Shape 78"/>
            <p:cNvSpPr txBox="1"/>
            <p:nvPr/>
          </p:nvSpPr>
          <p:spPr>
            <a:xfrm>
              <a:off x="5182243" y="1004261"/>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Develop evaluation plan</a:t>
              </a:r>
              <a:endParaRPr sz="1500">
                <a:solidFill>
                  <a:schemeClr val="lt1"/>
                </a:solidFill>
                <a:latin typeface="Tahoma"/>
                <a:ea typeface="Tahoma"/>
                <a:cs typeface="Tahoma"/>
                <a:sym typeface="Tahoma"/>
              </a:endParaRPr>
            </a:p>
          </p:txBody>
        </p:sp>
        <p:sp>
          <p:nvSpPr>
            <p:cNvPr id="79" name="Shape 79"/>
            <p:cNvSpPr/>
            <p:nvPr/>
          </p:nvSpPr>
          <p:spPr>
            <a:xfrm>
              <a:off x="2179404" y="410476"/>
              <a:ext cx="3849018" cy="3849018"/>
            </a:xfrm>
            <a:custGeom>
              <a:avLst/>
              <a:gdLst/>
              <a:ahLst/>
              <a:cxnLst/>
              <a:rect l="0" t="0" r="0" b="0"/>
              <a:pathLst>
                <a:path w="120000" h="120000" extrusionOk="0">
                  <a:moveTo>
                    <a:pt x="119064" y="49445"/>
                  </a:moveTo>
                  <a:lnTo>
                    <a:pt x="119064" y="49444"/>
                  </a:lnTo>
                  <a:cubicBezTo>
                    <a:pt x="120311" y="56425"/>
                    <a:pt x="120311" y="63572"/>
                    <a:pt x="119064" y="70553"/>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0" name="Shape 80"/>
            <p:cNvSpPr/>
            <p:nvPr/>
          </p:nvSpPr>
          <p:spPr>
            <a:xfrm>
              <a:off x="5142376" y="2888903"/>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1" name="Shape 81"/>
            <p:cNvSpPr txBox="1"/>
            <p:nvPr/>
          </p:nvSpPr>
          <p:spPr>
            <a:xfrm>
              <a:off x="5182243" y="2928770"/>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Prototype and pre-test </a:t>
              </a:r>
              <a:endParaRPr sz="1500">
                <a:solidFill>
                  <a:schemeClr val="lt1"/>
                </a:solidFill>
                <a:latin typeface="Tahoma"/>
                <a:ea typeface="Tahoma"/>
                <a:cs typeface="Tahoma"/>
                <a:sym typeface="Tahoma"/>
              </a:endParaRPr>
            </a:p>
          </p:txBody>
        </p:sp>
        <p:sp>
          <p:nvSpPr>
            <p:cNvPr id="82" name="Shape 82"/>
            <p:cNvSpPr/>
            <p:nvPr/>
          </p:nvSpPr>
          <p:spPr>
            <a:xfrm>
              <a:off x="2179404" y="410476"/>
              <a:ext cx="3849018" cy="3849018"/>
            </a:xfrm>
            <a:custGeom>
              <a:avLst/>
              <a:gdLst/>
              <a:ahLst/>
              <a:cxnLst/>
              <a:rect l="0" t="0" r="0" b="0"/>
              <a:pathLst>
                <a:path w="120000" h="120000" extrusionOk="0">
                  <a:moveTo>
                    <a:pt x="98183" y="106282"/>
                  </a:moveTo>
                  <a:cubicBezTo>
                    <a:pt x="94028" y="109709"/>
                    <a:pt x="89431" y="112561"/>
                    <a:pt x="84516" y="114762"/>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3" name="Shape 83"/>
            <p:cNvSpPr/>
            <p:nvPr/>
          </p:nvSpPr>
          <p:spPr>
            <a:xfrm>
              <a:off x="3475702" y="3851157"/>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4" name="Shape 84"/>
            <p:cNvSpPr txBox="1"/>
            <p:nvPr/>
          </p:nvSpPr>
          <p:spPr>
            <a:xfrm>
              <a:off x="3515569" y="3891024"/>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Implement and monitor</a:t>
              </a:r>
              <a:endParaRPr sz="1500">
                <a:solidFill>
                  <a:schemeClr val="lt1"/>
                </a:solidFill>
                <a:latin typeface="Tahoma"/>
                <a:ea typeface="Tahoma"/>
                <a:cs typeface="Tahoma"/>
                <a:sym typeface="Tahoma"/>
              </a:endParaRPr>
            </a:p>
          </p:txBody>
        </p:sp>
        <p:sp>
          <p:nvSpPr>
            <p:cNvPr id="85" name="Shape 85"/>
            <p:cNvSpPr/>
            <p:nvPr/>
          </p:nvSpPr>
          <p:spPr>
            <a:xfrm>
              <a:off x="2179404" y="410476"/>
              <a:ext cx="3849018" cy="3849018"/>
            </a:xfrm>
            <a:custGeom>
              <a:avLst/>
              <a:gdLst/>
              <a:ahLst/>
              <a:cxnLst/>
              <a:rect l="0" t="0" r="0" b="0"/>
              <a:pathLst>
                <a:path w="120000" h="120000" extrusionOk="0">
                  <a:moveTo>
                    <a:pt x="35483" y="114762"/>
                  </a:moveTo>
                  <a:lnTo>
                    <a:pt x="35483" y="114762"/>
                  </a:lnTo>
                  <a:cubicBezTo>
                    <a:pt x="30567" y="112561"/>
                    <a:pt x="25970" y="109708"/>
                    <a:pt x="21816" y="106281"/>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6" name="Shape 86"/>
            <p:cNvSpPr/>
            <p:nvPr/>
          </p:nvSpPr>
          <p:spPr>
            <a:xfrm>
              <a:off x="1809028" y="2888903"/>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7" name="Shape 87"/>
            <p:cNvSpPr txBox="1"/>
            <p:nvPr/>
          </p:nvSpPr>
          <p:spPr>
            <a:xfrm>
              <a:off x="1848895" y="2928770"/>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Evaluate </a:t>
              </a:r>
              <a:endParaRPr sz="1500">
                <a:solidFill>
                  <a:schemeClr val="lt1"/>
                </a:solidFill>
                <a:latin typeface="Tahoma"/>
                <a:ea typeface="Tahoma"/>
                <a:cs typeface="Tahoma"/>
                <a:sym typeface="Tahoma"/>
              </a:endParaRPr>
            </a:p>
          </p:txBody>
        </p:sp>
        <p:sp>
          <p:nvSpPr>
            <p:cNvPr id="88" name="Shape 88"/>
            <p:cNvSpPr/>
            <p:nvPr/>
          </p:nvSpPr>
          <p:spPr>
            <a:xfrm>
              <a:off x="2179404" y="410476"/>
              <a:ext cx="3849018" cy="3849018"/>
            </a:xfrm>
            <a:custGeom>
              <a:avLst/>
              <a:gdLst/>
              <a:ahLst/>
              <a:cxnLst/>
              <a:rect l="0" t="0" r="0" b="0"/>
              <a:pathLst>
                <a:path w="120000" h="120000" extrusionOk="0">
                  <a:moveTo>
                    <a:pt x="935" y="70554"/>
                  </a:moveTo>
                  <a:cubicBezTo>
                    <a:pt x="-312" y="63573"/>
                    <a:pt x="-312" y="56426"/>
                    <a:pt x="934" y="49445"/>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89" name="Shape 89"/>
            <p:cNvSpPr/>
            <p:nvPr/>
          </p:nvSpPr>
          <p:spPr>
            <a:xfrm>
              <a:off x="1809028" y="964394"/>
              <a:ext cx="1256422" cy="816674"/>
            </a:xfrm>
            <a:prstGeom prst="roundRect">
              <a:avLst>
                <a:gd name="adj" fmla="val 16667"/>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90" name="Shape 90"/>
            <p:cNvSpPr txBox="1"/>
            <p:nvPr/>
          </p:nvSpPr>
          <p:spPr>
            <a:xfrm>
              <a:off x="1848895" y="1004261"/>
              <a:ext cx="1176688" cy="736940"/>
            </a:xfrm>
            <a:prstGeom prst="rect">
              <a:avLst/>
            </a:prstGeom>
            <a:noFill/>
            <a:ln>
              <a:noFill/>
            </a:ln>
          </p:spPr>
          <p:txBody>
            <a:bodyPr spcFirstLastPara="1" wrap="square" lIns="57150" tIns="57150" rIns="57150" bIns="57150" anchor="ctr" anchorCtr="0">
              <a:noAutofit/>
            </a:bodyPr>
            <a:lstStyle/>
            <a:p>
              <a:pPr algn="ctr">
                <a:spcBef>
                  <a:spcPts val="0"/>
                </a:spcBef>
                <a:spcAft>
                  <a:spcPts val="0"/>
                </a:spcAft>
              </a:pPr>
              <a:r>
                <a:rPr lang="en-US" sz="1500">
                  <a:solidFill>
                    <a:schemeClr val="lt1"/>
                  </a:solidFill>
                  <a:latin typeface="Tahoma"/>
                  <a:ea typeface="Tahoma"/>
                  <a:cs typeface="Tahoma"/>
                  <a:sym typeface="Tahoma"/>
                </a:rPr>
                <a:t>Analyse and refine </a:t>
              </a:r>
              <a:endParaRPr sz="1500">
                <a:solidFill>
                  <a:schemeClr val="lt1"/>
                </a:solidFill>
                <a:latin typeface="Tahoma"/>
                <a:ea typeface="Tahoma"/>
                <a:cs typeface="Tahoma"/>
                <a:sym typeface="Tahoma"/>
              </a:endParaRPr>
            </a:p>
          </p:txBody>
        </p:sp>
        <p:sp>
          <p:nvSpPr>
            <p:cNvPr id="91" name="Shape 91"/>
            <p:cNvSpPr/>
            <p:nvPr/>
          </p:nvSpPr>
          <p:spPr>
            <a:xfrm>
              <a:off x="2182931" y="406991"/>
              <a:ext cx="3849018" cy="3849018"/>
            </a:xfrm>
            <a:custGeom>
              <a:avLst/>
              <a:gdLst/>
              <a:ahLst/>
              <a:cxnLst/>
              <a:rect l="0" t="0" r="0" b="0"/>
              <a:pathLst>
                <a:path w="120000" h="120000" extrusionOk="0">
                  <a:moveTo>
                    <a:pt x="21703" y="13811"/>
                  </a:moveTo>
                  <a:lnTo>
                    <a:pt x="21702" y="13811"/>
                  </a:lnTo>
                  <a:cubicBezTo>
                    <a:pt x="25854" y="10368"/>
                    <a:pt x="30452" y="7501"/>
                    <a:pt x="35370" y="5287"/>
                  </a:cubicBezTo>
                </a:path>
              </a:pathLst>
            </a:custGeom>
            <a:noFill/>
            <a:ln w="9525"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grpSp>
      <p:sp>
        <p:nvSpPr>
          <p:cNvPr id="92" name="Shape 92"/>
          <p:cNvSpPr txBox="1">
            <a:spLocks noGrp="1"/>
          </p:cNvSpPr>
          <p:nvPr>
            <p:ph type="sldNum" idx="12"/>
          </p:nvPr>
        </p:nvSpPr>
        <p:spPr>
          <a:xfrm>
            <a:off x="10106026" y="6564313"/>
            <a:ext cx="461963" cy="284162"/>
          </a:xfrm>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4</a:t>
            </a:fld>
            <a:endParaRPr sz="1200">
              <a:solidFill>
                <a:schemeClr val="lt1"/>
              </a:solidFill>
              <a:latin typeface="Tahoma"/>
              <a:ea typeface="Tahoma"/>
              <a:cs typeface="Tahoma"/>
              <a:sym typeface="Tahoma"/>
            </a:endParaRPr>
          </a:p>
        </p:txBody>
      </p:sp>
      <p:grpSp>
        <p:nvGrpSpPr>
          <p:cNvPr id="93" name="Shape 93"/>
          <p:cNvGrpSpPr/>
          <p:nvPr/>
        </p:nvGrpSpPr>
        <p:grpSpPr>
          <a:xfrm>
            <a:off x="1745990" y="1306287"/>
            <a:ext cx="4861638" cy="758369"/>
            <a:chOff x="4276" y="0"/>
            <a:chExt cx="4861638" cy="758369"/>
          </a:xfrm>
        </p:grpSpPr>
        <p:sp>
          <p:nvSpPr>
            <p:cNvPr id="94" name="Shape 94"/>
            <p:cNvSpPr/>
            <p:nvPr/>
          </p:nvSpPr>
          <p:spPr>
            <a:xfrm>
              <a:off x="4276" y="0"/>
              <a:ext cx="1278253" cy="758369"/>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95" name="Shape 95"/>
            <p:cNvSpPr txBox="1"/>
            <p:nvPr/>
          </p:nvSpPr>
          <p:spPr>
            <a:xfrm>
              <a:off x="26488" y="22212"/>
              <a:ext cx="1233829" cy="713945"/>
            </a:xfrm>
            <a:prstGeom prst="rect">
              <a:avLst/>
            </a:prstGeom>
            <a:noFill/>
            <a:ln>
              <a:noFill/>
            </a:ln>
          </p:spPr>
          <p:txBody>
            <a:bodyPr spcFirstLastPara="1" wrap="square" lIns="49525" tIns="49525" rIns="49525" bIns="49525" anchor="ctr" anchorCtr="0">
              <a:noAutofit/>
            </a:bodyPr>
            <a:lstStyle/>
            <a:p>
              <a:pPr algn="ctr">
                <a:spcBef>
                  <a:spcPts val="0"/>
                </a:spcBef>
                <a:spcAft>
                  <a:spcPts val="0"/>
                </a:spcAft>
              </a:pPr>
              <a:r>
                <a:rPr lang="en-US" sz="1300">
                  <a:solidFill>
                    <a:schemeClr val="lt1"/>
                  </a:solidFill>
                  <a:latin typeface="Tahoma"/>
                  <a:ea typeface="Tahoma"/>
                  <a:cs typeface="Tahoma"/>
                  <a:sym typeface="Tahoma"/>
                </a:rPr>
                <a:t>Define objectives</a:t>
              </a:r>
              <a:endParaRPr sz="1300">
                <a:solidFill>
                  <a:schemeClr val="lt1"/>
                </a:solidFill>
                <a:latin typeface="Tahoma"/>
                <a:ea typeface="Tahoma"/>
                <a:cs typeface="Tahoma"/>
                <a:sym typeface="Tahoma"/>
              </a:endParaRPr>
            </a:p>
          </p:txBody>
        </p:sp>
        <p:sp>
          <p:nvSpPr>
            <p:cNvPr id="96" name="Shape 96"/>
            <p:cNvSpPr/>
            <p:nvPr/>
          </p:nvSpPr>
          <p:spPr>
            <a:xfrm>
              <a:off x="1288690" y="295003"/>
              <a:ext cx="492098" cy="168362"/>
            </a:xfrm>
            <a:prstGeom prst="lef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97" name="Shape 97"/>
            <p:cNvSpPr txBox="1"/>
            <p:nvPr/>
          </p:nvSpPr>
          <p:spPr>
            <a:xfrm>
              <a:off x="1288690" y="328675"/>
              <a:ext cx="441589" cy="101018"/>
            </a:xfrm>
            <a:prstGeom prst="rect">
              <a:avLst/>
            </a:prstGeom>
            <a:noFill/>
            <a:ln>
              <a:noFill/>
            </a:ln>
          </p:spPr>
          <p:txBody>
            <a:bodyPr spcFirstLastPara="1" wrap="square" lIns="0" tIns="0" rIns="0" bIns="0" anchor="ctr" anchorCtr="0">
              <a:noAutofit/>
            </a:bodyPr>
            <a:lstStyle/>
            <a:p>
              <a:pPr algn="ctr">
                <a:spcBef>
                  <a:spcPts val="0"/>
                </a:spcBef>
                <a:spcAft>
                  <a:spcPts val="0"/>
                </a:spcAft>
              </a:pPr>
              <a:endParaRPr sz="700">
                <a:solidFill>
                  <a:schemeClr val="lt1"/>
                </a:solidFill>
                <a:latin typeface="Tahoma"/>
                <a:ea typeface="Tahoma"/>
                <a:cs typeface="Tahoma"/>
                <a:sym typeface="Tahoma"/>
              </a:endParaRPr>
            </a:p>
          </p:txBody>
        </p:sp>
        <p:sp>
          <p:nvSpPr>
            <p:cNvPr id="98" name="Shape 98"/>
            <p:cNvSpPr/>
            <p:nvPr/>
          </p:nvSpPr>
          <p:spPr>
            <a:xfrm>
              <a:off x="1793830" y="0"/>
              <a:ext cx="1278253" cy="758369"/>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99" name="Shape 99"/>
            <p:cNvSpPr txBox="1"/>
            <p:nvPr/>
          </p:nvSpPr>
          <p:spPr>
            <a:xfrm>
              <a:off x="1816042" y="22212"/>
              <a:ext cx="1233829" cy="713945"/>
            </a:xfrm>
            <a:prstGeom prst="rect">
              <a:avLst/>
            </a:prstGeom>
            <a:noFill/>
            <a:ln>
              <a:noFill/>
            </a:ln>
          </p:spPr>
          <p:txBody>
            <a:bodyPr spcFirstLastPara="1" wrap="square" lIns="49525" tIns="49525" rIns="49525" bIns="49525" anchor="ctr" anchorCtr="0">
              <a:noAutofit/>
            </a:bodyPr>
            <a:lstStyle/>
            <a:p>
              <a:pPr algn="ctr">
                <a:spcBef>
                  <a:spcPts val="0"/>
                </a:spcBef>
                <a:spcAft>
                  <a:spcPts val="0"/>
                </a:spcAft>
              </a:pPr>
              <a:r>
                <a:rPr lang="en-US" sz="1300">
                  <a:solidFill>
                    <a:schemeClr val="lt1"/>
                  </a:solidFill>
                  <a:latin typeface="Tahoma"/>
                  <a:ea typeface="Tahoma"/>
                  <a:cs typeface="Tahoma"/>
                  <a:sym typeface="Tahoma"/>
                </a:rPr>
                <a:t>Define the behaviour you want to change</a:t>
              </a:r>
              <a:endParaRPr sz="1300">
                <a:solidFill>
                  <a:schemeClr val="lt1"/>
                </a:solidFill>
                <a:latin typeface="Tahoma"/>
                <a:ea typeface="Tahoma"/>
                <a:cs typeface="Tahoma"/>
                <a:sym typeface="Tahoma"/>
              </a:endParaRPr>
            </a:p>
          </p:txBody>
        </p:sp>
        <p:sp>
          <p:nvSpPr>
            <p:cNvPr id="100" name="Shape 100"/>
            <p:cNvSpPr/>
            <p:nvPr/>
          </p:nvSpPr>
          <p:spPr>
            <a:xfrm>
              <a:off x="3104696" y="295004"/>
              <a:ext cx="465819" cy="168359"/>
            </a:xfrm>
            <a:prstGeom prst="lef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01" name="Shape 101"/>
            <p:cNvSpPr txBox="1"/>
            <p:nvPr/>
          </p:nvSpPr>
          <p:spPr>
            <a:xfrm>
              <a:off x="3104696" y="328676"/>
              <a:ext cx="415311" cy="101015"/>
            </a:xfrm>
            <a:prstGeom prst="rect">
              <a:avLst/>
            </a:prstGeom>
            <a:noFill/>
            <a:ln>
              <a:noFill/>
            </a:ln>
          </p:spPr>
          <p:txBody>
            <a:bodyPr spcFirstLastPara="1" wrap="square" lIns="0" tIns="0" rIns="0" bIns="0" anchor="ctr" anchorCtr="0">
              <a:noAutofit/>
            </a:bodyPr>
            <a:lstStyle/>
            <a:p>
              <a:pPr algn="ctr">
                <a:spcBef>
                  <a:spcPts val="0"/>
                </a:spcBef>
                <a:spcAft>
                  <a:spcPts val="0"/>
                </a:spcAft>
              </a:pPr>
              <a:endParaRPr sz="700">
                <a:solidFill>
                  <a:schemeClr val="lt1"/>
                </a:solidFill>
                <a:latin typeface="Tahoma"/>
                <a:ea typeface="Tahoma"/>
                <a:cs typeface="Tahoma"/>
                <a:sym typeface="Tahoma"/>
              </a:endParaRPr>
            </a:p>
          </p:txBody>
        </p:sp>
        <p:sp>
          <p:nvSpPr>
            <p:cNvPr id="102" name="Shape 102"/>
            <p:cNvSpPr/>
            <p:nvPr/>
          </p:nvSpPr>
          <p:spPr>
            <a:xfrm>
              <a:off x="3587661" y="0"/>
              <a:ext cx="1278253" cy="758369"/>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03" name="Shape 103"/>
            <p:cNvSpPr txBox="1"/>
            <p:nvPr/>
          </p:nvSpPr>
          <p:spPr>
            <a:xfrm>
              <a:off x="3609873" y="22212"/>
              <a:ext cx="1233829" cy="713945"/>
            </a:xfrm>
            <a:prstGeom prst="rect">
              <a:avLst/>
            </a:prstGeom>
            <a:noFill/>
            <a:ln>
              <a:noFill/>
            </a:ln>
          </p:spPr>
          <p:txBody>
            <a:bodyPr spcFirstLastPara="1" wrap="square" lIns="49525" tIns="49525" rIns="49525" bIns="49525" anchor="ctr" anchorCtr="0">
              <a:noAutofit/>
            </a:bodyPr>
            <a:lstStyle/>
            <a:p>
              <a:pPr algn="ctr">
                <a:spcBef>
                  <a:spcPts val="0"/>
                </a:spcBef>
                <a:spcAft>
                  <a:spcPts val="0"/>
                </a:spcAft>
              </a:pPr>
              <a:r>
                <a:rPr lang="en-US" sz="1300">
                  <a:solidFill>
                    <a:schemeClr val="lt1"/>
                  </a:solidFill>
                  <a:latin typeface="Tahoma"/>
                  <a:ea typeface="Tahoma"/>
                  <a:cs typeface="Tahoma"/>
                  <a:sym typeface="Tahoma"/>
                </a:rPr>
                <a:t>Formative evaluation</a:t>
              </a:r>
              <a:endParaRPr sz="1300">
                <a:solidFill>
                  <a:schemeClr val="lt1"/>
                </a:solidFill>
                <a:latin typeface="Tahoma"/>
                <a:ea typeface="Tahoma"/>
                <a:cs typeface="Tahoma"/>
                <a:sym typeface="Tahoma"/>
              </a:endParaRPr>
            </a:p>
          </p:txBody>
        </p:sp>
      </p:grpSp>
      <p:grpSp>
        <p:nvGrpSpPr>
          <p:cNvPr id="104" name="Shape 104"/>
          <p:cNvGrpSpPr/>
          <p:nvPr/>
        </p:nvGrpSpPr>
        <p:grpSpPr>
          <a:xfrm>
            <a:off x="6729291" y="1588372"/>
            <a:ext cx="609601" cy="206683"/>
            <a:chOff x="3104696" y="217713"/>
            <a:chExt cx="465819" cy="322941"/>
          </a:xfrm>
        </p:grpSpPr>
        <p:sp>
          <p:nvSpPr>
            <p:cNvPr id="105" name="Shape 105"/>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06" name="Shape 106"/>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grpSp>
        <p:nvGrpSpPr>
          <p:cNvPr id="107" name="Shape 107"/>
          <p:cNvGrpSpPr/>
          <p:nvPr/>
        </p:nvGrpSpPr>
        <p:grpSpPr>
          <a:xfrm rot="1690172">
            <a:off x="8837065" y="1895167"/>
            <a:ext cx="609601" cy="206683"/>
            <a:chOff x="3104696" y="217713"/>
            <a:chExt cx="465819" cy="322941"/>
          </a:xfrm>
        </p:grpSpPr>
        <p:sp>
          <p:nvSpPr>
            <p:cNvPr id="108" name="Shape 108"/>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09" name="Shape 109"/>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grpSp>
        <p:nvGrpSpPr>
          <p:cNvPr id="110" name="Shape 110"/>
          <p:cNvGrpSpPr/>
          <p:nvPr/>
        </p:nvGrpSpPr>
        <p:grpSpPr>
          <a:xfrm rot="5400000">
            <a:off x="9428299" y="3597181"/>
            <a:ext cx="609601" cy="206683"/>
            <a:chOff x="3104696" y="217713"/>
            <a:chExt cx="465819" cy="322941"/>
          </a:xfrm>
        </p:grpSpPr>
        <p:sp>
          <p:nvSpPr>
            <p:cNvPr id="111" name="Shape 111"/>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12" name="Shape 112"/>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grpSp>
        <p:nvGrpSpPr>
          <p:cNvPr id="113" name="Shape 113"/>
          <p:cNvGrpSpPr/>
          <p:nvPr/>
        </p:nvGrpSpPr>
        <p:grpSpPr>
          <a:xfrm rot="-1989832">
            <a:off x="8846312" y="5302982"/>
            <a:ext cx="731338" cy="226606"/>
            <a:chOff x="3104696" y="295004"/>
            <a:chExt cx="465819" cy="168359"/>
          </a:xfrm>
        </p:grpSpPr>
        <p:sp>
          <p:nvSpPr>
            <p:cNvPr id="114" name="Shape 114"/>
            <p:cNvSpPr/>
            <p:nvPr/>
          </p:nvSpPr>
          <p:spPr>
            <a:xfrm>
              <a:off x="3104696" y="295004"/>
              <a:ext cx="465819" cy="168359"/>
            </a:xfrm>
            <a:prstGeom prst="lef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15" name="Shape 115"/>
            <p:cNvSpPr/>
            <p:nvPr/>
          </p:nvSpPr>
          <p:spPr>
            <a:xfrm>
              <a:off x="3104696" y="328676"/>
              <a:ext cx="415311" cy="101015"/>
            </a:xfrm>
            <a:prstGeom prst="rect">
              <a:avLst/>
            </a:prstGeom>
            <a:noFill/>
            <a:ln>
              <a:noFill/>
            </a:ln>
          </p:spPr>
          <p:txBody>
            <a:bodyPr spcFirstLastPara="1" wrap="square" lIns="0" tIns="0" rIns="0" bIns="0" anchor="ctr" anchorCtr="0">
              <a:noAutofit/>
            </a:bodyPr>
            <a:lstStyle/>
            <a:p>
              <a:pPr algn="ctr">
                <a:spcBef>
                  <a:spcPts val="0"/>
                </a:spcBef>
                <a:spcAft>
                  <a:spcPts val="0"/>
                </a:spcAft>
              </a:pPr>
              <a:endParaRPr sz="700">
                <a:solidFill>
                  <a:schemeClr val="lt1"/>
                </a:solidFill>
                <a:latin typeface="Tahoma"/>
                <a:ea typeface="Tahoma"/>
                <a:cs typeface="Tahoma"/>
                <a:sym typeface="Tahoma"/>
              </a:endParaRPr>
            </a:p>
          </p:txBody>
        </p:sp>
      </p:grpSp>
      <p:grpSp>
        <p:nvGrpSpPr>
          <p:cNvPr id="116" name="Shape 116"/>
          <p:cNvGrpSpPr/>
          <p:nvPr/>
        </p:nvGrpSpPr>
        <p:grpSpPr>
          <a:xfrm rot="-8361668">
            <a:off x="6665898" y="5334633"/>
            <a:ext cx="609601" cy="206683"/>
            <a:chOff x="3104696" y="217713"/>
            <a:chExt cx="465819" cy="322941"/>
          </a:xfrm>
        </p:grpSpPr>
        <p:sp>
          <p:nvSpPr>
            <p:cNvPr id="117" name="Shape 117"/>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18" name="Shape 118"/>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grpSp>
        <p:nvGrpSpPr>
          <p:cNvPr id="119" name="Shape 119"/>
          <p:cNvGrpSpPr/>
          <p:nvPr/>
        </p:nvGrpSpPr>
        <p:grpSpPr>
          <a:xfrm rot="-5400000">
            <a:off x="6067184" y="3567702"/>
            <a:ext cx="609601" cy="206683"/>
            <a:chOff x="3104696" y="217713"/>
            <a:chExt cx="465819" cy="322941"/>
          </a:xfrm>
        </p:grpSpPr>
        <p:sp>
          <p:nvSpPr>
            <p:cNvPr id="120" name="Shape 120"/>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21" name="Shape 121"/>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grpSp>
        <p:nvGrpSpPr>
          <p:cNvPr id="122" name="Shape 122"/>
          <p:cNvGrpSpPr/>
          <p:nvPr/>
        </p:nvGrpSpPr>
        <p:grpSpPr>
          <a:xfrm rot="-2168371">
            <a:off x="6797530" y="1940204"/>
            <a:ext cx="609601" cy="206683"/>
            <a:chOff x="3104696" y="217713"/>
            <a:chExt cx="465819" cy="322941"/>
          </a:xfrm>
        </p:grpSpPr>
        <p:sp>
          <p:nvSpPr>
            <p:cNvPr id="123" name="Shape 123"/>
            <p:cNvSpPr/>
            <p:nvPr/>
          </p:nvSpPr>
          <p:spPr>
            <a:xfrm>
              <a:off x="3104696" y="217713"/>
              <a:ext cx="465819" cy="322941"/>
            </a:xfrm>
            <a:prstGeom prst="rightArrow">
              <a:avLst>
                <a:gd name="adj1" fmla="val 50000"/>
                <a:gd name="adj2" fmla="val 50000"/>
              </a:avLst>
            </a:prstGeom>
            <a:solidFill>
              <a:schemeClr val="accent1"/>
            </a:solidFill>
            <a:ln w="25400" cap="flat" cmpd="sng">
              <a:solidFill>
                <a:srgbClr val="88A3A5"/>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24" name="Shape 124"/>
            <p:cNvSpPr/>
            <p:nvPr/>
          </p:nvSpPr>
          <p:spPr>
            <a:xfrm>
              <a:off x="3104696" y="282301"/>
              <a:ext cx="368937" cy="193765"/>
            </a:xfrm>
            <a:prstGeom prst="rightArrow">
              <a:avLst>
                <a:gd name="adj1" fmla="val 50000"/>
                <a:gd name="adj2" fmla="val 50000"/>
              </a:avLst>
            </a:prstGeom>
            <a:noFill/>
            <a:ln>
              <a:noFill/>
            </a:ln>
          </p:spPr>
          <p:txBody>
            <a:bodyPr spcFirstLastPara="1" wrap="square" lIns="0" tIns="0" rIns="0" bIns="0" anchor="ctr" anchorCtr="0">
              <a:noAutofit/>
            </a:bodyPr>
            <a:lstStyle/>
            <a:p>
              <a:pPr algn="ctr">
                <a:spcBef>
                  <a:spcPts val="0"/>
                </a:spcBef>
                <a:spcAft>
                  <a:spcPts val="0"/>
                </a:spcAft>
              </a:pPr>
              <a:endParaRPr sz="1100">
                <a:solidFill>
                  <a:schemeClr val="lt1"/>
                </a:solidFill>
                <a:latin typeface="Tahoma"/>
                <a:ea typeface="Tahoma"/>
                <a:cs typeface="Tahoma"/>
                <a:sym typeface="Tahoma"/>
              </a:endParaRPr>
            </a:p>
          </p:txBody>
        </p:sp>
      </p:grpSp>
      <p:pic>
        <p:nvPicPr>
          <p:cNvPr id="125" name="Shape 125" descr="C:\Users\erisal\AppData\Local\Microsoft\Windows\Temporary Internet Files\Content.IE5\PDM9VJWX\MP900422803[1].jpg"/>
          <p:cNvPicPr preferRelativeResize="0"/>
          <p:nvPr/>
        </p:nvPicPr>
        <p:blipFill rotWithShape="1">
          <a:blip r:embed="rId3">
            <a:alphaModFix/>
          </a:blip>
          <a:srcRect/>
          <a:stretch/>
        </p:blipFill>
        <p:spPr>
          <a:xfrm>
            <a:off x="1861162" y="2306759"/>
            <a:ext cx="3705500" cy="3705500"/>
          </a:xfrm>
          <a:prstGeom prst="rect">
            <a:avLst/>
          </a:prstGeom>
          <a:noFill/>
          <a:ln>
            <a:noFill/>
          </a:ln>
        </p:spPr>
      </p:pic>
      <p:sp>
        <p:nvSpPr>
          <p:cNvPr id="126" name="Shape 126"/>
          <p:cNvSpPr txBox="1"/>
          <p:nvPr/>
        </p:nvSpPr>
        <p:spPr>
          <a:xfrm>
            <a:off x="1524000" y="6467305"/>
            <a:ext cx="8905010"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dirty="0">
                <a:solidFill>
                  <a:schemeClr val="lt1"/>
                </a:solidFill>
                <a:latin typeface="Tahoma"/>
                <a:ea typeface="Tahoma"/>
                <a:cs typeface="Tahoma"/>
                <a:sym typeface="Tahoma"/>
              </a:rPr>
              <a:t>Adapted from:</a:t>
            </a:r>
            <a:r>
              <a:rPr lang="en-US" sz="1100" dirty="0">
                <a:solidFill>
                  <a:schemeClr val="lt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a:t>
            </a:r>
            <a:endParaRPr dirty="0"/>
          </a:p>
        </p:txBody>
      </p:sp>
      <p:sp>
        <p:nvSpPr>
          <p:cNvPr id="3" name="Titel 2">
            <a:extLst>
              <a:ext uri="{FF2B5EF4-FFF2-40B4-BE49-F238E27FC236}">
                <a16:creationId xmlns:a16="http://schemas.microsoft.com/office/drawing/2014/main" id="{CF0539B0-321C-2044-9734-03A522BBD934}"/>
              </a:ext>
            </a:extLst>
          </p:cNvPr>
          <p:cNvSpPr>
            <a:spLocks noGrp="1"/>
          </p:cNvSpPr>
          <p:nvPr>
            <p:ph type="title"/>
          </p:nvPr>
        </p:nvSpPr>
        <p:spPr/>
        <p:txBody>
          <a:bodyPr/>
          <a:lstStyle/>
          <a:p>
            <a:r>
              <a:rPr lang="nl-NL" dirty="0" err="1"/>
              <a:t>Stepwise</a:t>
            </a:r>
            <a:r>
              <a:rPr lang="nl-NL" dirty="0"/>
              <a:t> planning</a:t>
            </a:r>
          </a:p>
        </p:txBody>
      </p:sp>
    </p:spTree>
    <p:extLst>
      <p:ext uri="{BB962C8B-B14F-4D97-AF65-F5344CB8AC3E}">
        <p14:creationId xmlns:p14="http://schemas.microsoft.com/office/powerpoint/2010/main" val="292852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 name="Titel 2">
            <a:extLst>
              <a:ext uri="{FF2B5EF4-FFF2-40B4-BE49-F238E27FC236}">
                <a16:creationId xmlns:a16="http://schemas.microsoft.com/office/drawing/2014/main" id="{66408DDE-4CE3-2A4F-904F-EE92CDC2F06C}"/>
              </a:ext>
            </a:extLst>
          </p:cNvPr>
          <p:cNvSpPr>
            <a:spLocks noGrp="1"/>
          </p:cNvSpPr>
          <p:nvPr>
            <p:ph type="title"/>
          </p:nvPr>
        </p:nvSpPr>
        <p:spPr/>
        <p:txBody>
          <a:bodyPr/>
          <a:lstStyle/>
          <a:p>
            <a:r>
              <a:rPr lang="nl-NL" dirty="0"/>
              <a:t>Step 1: </a:t>
            </a:r>
            <a:r>
              <a:rPr lang="nl-NL" dirty="0" err="1"/>
              <a:t>Define</a:t>
            </a:r>
            <a:r>
              <a:rPr lang="nl-NL" dirty="0"/>
              <a:t> </a:t>
            </a:r>
            <a:r>
              <a:rPr lang="nl-NL" dirty="0" err="1"/>
              <a:t>your</a:t>
            </a:r>
            <a:r>
              <a:rPr lang="nl-NL" dirty="0"/>
              <a:t> </a:t>
            </a:r>
            <a:r>
              <a:rPr lang="nl-NL" dirty="0" err="1"/>
              <a:t>objectives</a:t>
            </a:r>
            <a:endParaRPr lang="nl-NL" dirty="0"/>
          </a:p>
        </p:txBody>
      </p:sp>
      <p:sp>
        <p:nvSpPr>
          <p:cNvPr id="133" name="Shape 133"/>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50000"/>
              </a:lnSpc>
              <a:spcBef>
                <a:spcPts val="0"/>
              </a:spcBef>
              <a:spcAft>
                <a:spcPts val="0"/>
              </a:spcAft>
              <a:buClr>
                <a:srgbClr val="69AE23"/>
              </a:buClr>
              <a:buSzPts val="2640"/>
              <a:buFont typeface="Arial"/>
              <a:buChar char="•"/>
            </a:pPr>
            <a:r>
              <a:rPr lang="en-US">
                <a:solidFill>
                  <a:srgbClr val="003A80"/>
                </a:solidFill>
                <a:latin typeface="Tahoma"/>
                <a:ea typeface="Tahoma"/>
                <a:cs typeface="Tahoma"/>
                <a:sym typeface="Tahoma"/>
              </a:rPr>
              <a:t>What is the expected result of your campaign?</a:t>
            </a:r>
            <a:endParaRPr/>
          </a:p>
          <a:p>
            <a:pPr marL="342900" indent="-342900">
              <a:lnSpc>
                <a:spcPct val="150000"/>
              </a:lnSpc>
              <a:spcBef>
                <a:spcPts val="900"/>
              </a:spcBef>
              <a:spcAft>
                <a:spcPts val="0"/>
              </a:spcAft>
              <a:buClr>
                <a:srgbClr val="69AE23"/>
              </a:buClr>
              <a:buSzPts val="2640"/>
              <a:buFont typeface="Arial"/>
              <a:buChar char="•"/>
            </a:pPr>
            <a:r>
              <a:rPr lang="en-US">
                <a:solidFill>
                  <a:srgbClr val="003A80"/>
                </a:solidFill>
                <a:latin typeface="Tahoma"/>
                <a:ea typeface="Tahoma"/>
                <a:cs typeface="Tahoma"/>
                <a:sym typeface="Tahoma"/>
              </a:rPr>
              <a:t>Why is the campaign being developed?</a:t>
            </a:r>
            <a:endParaRPr/>
          </a:p>
          <a:p>
            <a:pPr marL="342900" indent="-342900">
              <a:lnSpc>
                <a:spcPct val="150000"/>
              </a:lnSpc>
              <a:spcBef>
                <a:spcPts val="900"/>
              </a:spcBef>
              <a:spcAft>
                <a:spcPts val="0"/>
              </a:spcAft>
              <a:buClr>
                <a:srgbClr val="69AE23"/>
              </a:buClr>
              <a:buSzPts val="2640"/>
              <a:buFont typeface="Arial"/>
              <a:buChar char="•"/>
            </a:pPr>
            <a:r>
              <a:rPr lang="en-US">
                <a:solidFill>
                  <a:srgbClr val="003A80"/>
                </a:solidFill>
                <a:latin typeface="Tahoma"/>
                <a:ea typeface="Tahoma"/>
                <a:cs typeface="Tahoma"/>
                <a:sym typeface="Tahoma"/>
              </a:rPr>
              <a:t>Who is your target audience?</a:t>
            </a:r>
            <a:endParaRPr/>
          </a:p>
          <a:p>
            <a:pPr>
              <a:lnSpc>
                <a:spcPct val="150000"/>
              </a:lnSpc>
              <a:spcBef>
                <a:spcPts val="900"/>
              </a:spcBef>
              <a:spcAft>
                <a:spcPts val="0"/>
              </a:spcAft>
            </a:pPr>
            <a:endParaRPr>
              <a:solidFill>
                <a:schemeClr val="dk1"/>
              </a:solidFill>
              <a:latin typeface="Tahoma"/>
              <a:ea typeface="Tahoma"/>
              <a:cs typeface="Tahoma"/>
              <a:sym typeface="Tahoma"/>
            </a:endParaRPr>
          </a:p>
          <a:p>
            <a:pPr>
              <a:lnSpc>
                <a:spcPct val="150000"/>
              </a:lnSpc>
              <a:spcBef>
                <a:spcPts val="900"/>
              </a:spcBef>
              <a:spcAft>
                <a:spcPts val="0"/>
              </a:spcAft>
            </a:pPr>
            <a:r>
              <a:rPr lang="en-US">
                <a:solidFill>
                  <a:schemeClr val="dk1"/>
                </a:solidFill>
                <a:latin typeface="Tahoma"/>
                <a:ea typeface="Tahoma"/>
                <a:cs typeface="Tahoma"/>
                <a:sym typeface="Tahoma"/>
              </a:rPr>
              <a:t>Keep in mind:</a:t>
            </a:r>
            <a:endParaRPr/>
          </a:p>
          <a:p>
            <a:pPr marL="523875" lvl="1" indent="-342900">
              <a:lnSpc>
                <a:spcPct val="150000"/>
              </a:lnSpc>
              <a:spcBef>
                <a:spcPts val="900"/>
              </a:spcBef>
              <a:spcAft>
                <a:spcPts val="0"/>
              </a:spcAft>
              <a:buClr>
                <a:srgbClr val="69AE23"/>
              </a:buClr>
              <a:buSzPts val="2200"/>
              <a:buFont typeface="Noto Sans Symbols"/>
              <a:buChar char="❑"/>
            </a:pPr>
            <a:r>
              <a:rPr lang="en-US" sz="2000">
                <a:solidFill>
                  <a:schemeClr val="dk1"/>
                </a:solidFill>
                <a:latin typeface="Tahoma"/>
                <a:ea typeface="Tahoma"/>
                <a:cs typeface="Tahoma"/>
                <a:sym typeface="Tahoma"/>
              </a:rPr>
              <a:t>Involve stakeholders and key persons</a:t>
            </a:r>
            <a:endParaRPr/>
          </a:p>
          <a:p>
            <a:pPr marL="523875" lvl="1" indent="-342900">
              <a:lnSpc>
                <a:spcPct val="150000"/>
              </a:lnSpc>
              <a:spcBef>
                <a:spcPts val="900"/>
              </a:spcBef>
              <a:spcAft>
                <a:spcPts val="0"/>
              </a:spcAft>
              <a:buClr>
                <a:srgbClr val="69AE23"/>
              </a:buClr>
              <a:buSzPts val="2200"/>
              <a:buFont typeface="Noto Sans Symbols"/>
              <a:buChar char="❑"/>
            </a:pPr>
            <a:r>
              <a:rPr lang="en-US" sz="2000">
                <a:solidFill>
                  <a:schemeClr val="dk1"/>
                </a:solidFill>
                <a:latin typeface="Tahoma"/>
                <a:ea typeface="Tahoma"/>
                <a:cs typeface="Tahoma"/>
                <a:sym typeface="Tahoma"/>
              </a:rPr>
              <a:t>Define specific and measurable objectives</a:t>
            </a:r>
            <a:endParaRPr/>
          </a:p>
          <a:p>
            <a:pPr marL="523875" lvl="1" indent="-342900">
              <a:lnSpc>
                <a:spcPct val="150000"/>
              </a:lnSpc>
              <a:spcBef>
                <a:spcPts val="900"/>
              </a:spcBef>
              <a:spcAft>
                <a:spcPts val="0"/>
              </a:spcAft>
              <a:buClr>
                <a:srgbClr val="69AE23"/>
              </a:buClr>
              <a:buSzPts val="2200"/>
              <a:buFont typeface="Noto Sans Symbols"/>
              <a:buChar char="❑"/>
            </a:pPr>
            <a:r>
              <a:rPr lang="en-US" sz="2000">
                <a:solidFill>
                  <a:schemeClr val="dk1"/>
                </a:solidFill>
                <a:latin typeface="Tahoma"/>
                <a:ea typeface="Tahoma"/>
                <a:cs typeface="Tahoma"/>
                <a:sym typeface="Tahoma"/>
              </a:rPr>
              <a:t>Start thinking about your campaign evaluation</a:t>
            </a:r>
            <a:endParaRPr sz="2000">
              <a:solidFill>
                <a:schemeClr val="dk1"/>
              </a:solidFill>
              <a:latin typeface="Tahoma"/>
              <a:ea typeface="Tahoma"/>
              <a:cs typeface="Tahoma"/>
              <a:sym typeface="Tahoma"/>
            </a:endParaRPr>
          </a:p>
        </p:txBody>
      </p:sp>
      <p:sp>
        <p:nvSpPr>
          <p:cNvPr id="134" name="Shape 134"/>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5</a:t>
            </a:fld>
            <a:endParaRPr sz="1200">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6770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el 2">
            <a:extLst>
              <a:ext uri="{FF2B5EF4-FFF2-40B4-BE49-F238E27FC236}">
                <a16:creationId xmlns:a16="http://schemas.microsoft.com/office/drawing/2014/main" id="{E0FDDA5F-2BB3-FC4B-A4E8-43FE8A10277F}"/>
              </a:ext>
            </a:extLst>
          </p:cNvPr>
          <p:cNvSpPr>
            <a:spLocks noGrp="1"/>
          </p:cNvSpPr>
          <p:nvPr>
            <p:ph type="title"/>
          </p:nvPr>
        </p:nvSpPr>
        <p:spPr/>
        <p:txBody>
          <a:bodyPr/>
          <a:lstStyle/>
          <a:p>
            <a:r>
              <a:rPr lang="nl-NL" dirty="0"/>
              <a:t>Goal </a:t>
            </a:r>
            <a:r>
              <a:rPr lang="nl-NL" dirty="0" err="1"/>
              <a:t>definition</a:t>
            </a:r>
            <a:endParaRPr lang="nl-NL" dirty="0"/>
          </a:p>
        </p:txBody>
      </p:sp>
      <p:sp>
        <p:nvSpPr>
          <p:cNvPr id="140" name="Shape 140"/>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00000"/>
              </a:lnSpc>
              <a:spcBef>
                <a:spcPts val="0"/>
              </a:spcBef>
              <a:spcAft>
                <a:spcPts val="0"/>
              </a:spcAft>
              <a:buClr>
                <a:srgbClr val="69AE23"/>
              </a:buClr>
              <a:buSzPts val="2640"/>
              <a:buFont typeface="Arial"/>
              <a:buChar char="•"/>
            </a:pPr>
            <a:r>
              <a:rPr lang="en-US">
                <a:solidFill>
                  <a:schemeClr val="dk1"/>
                </a:solidFill>
                <a:latin typeface="Tahoma"/>
                <a:ea typeface="Tahoma"/>
                <a:cs typeface="Tahoma"/>
                <a:sym typeface="Tahoma"/>
              </a:rPr>
              <a:t>General statement that describes the desired results of a campaign</a:t>
            </a:r>
            <a:endParaRPr/>
          </a:p>
          <a:p>
            <a:pPr marL="342900" indent="-175260">
              <a:lnSpc>
                <a:spcPct val="100000"/>
              </a:lnSpc>
              <a:spcBef>
                <a:spcPts val="900"/>
              </a:spcBef>
              <a:spcAft>
                <a:spcPts val="0"/>
              </a:spcAft>
              <a:buClr>
                <a:srgbClr val="69AE23"/>
              </a:buClr>
              <a:buSzPts val="2640"/>
            </a:pPr>
            <a:endParaRPr>
              <a:solidFill>
                <a:schemeClr val="dk1"/>
              </a:solidFill>
              <a:latin typeface="Tahoma"/>
              <a:ea typeface="Tahoma"/>
              <a:cs typeface="Tahoma"/>
              <a:sym typeface="Tahoma"/>
            </a:endParaRPr>
          </a:p>
          <a:p>
            <a:pPr marL="342900" indent="-342900">
              <a:lnSpc>
                <a:spcPct val="100000"/>
              </a:lnSpc>
              <a:spcBef>
                <a:spcPts val="900"/>
              </a:spcBef>
              <a:spcAft>
                <a:spcPts val="0"/>
              </a:spcAft>
              <a:buClr>
                <a:srgbClr val="69AE23"/>
              </a:buClr>
              <a:buSzPts val="2640"/>
              <a:buFont typeface="Arial"/>
              <a:buChar char="•"/>
            </a:pPr>
            <a:r>
              <a:rPr lang="en-US">
                <a:solidFill>
                  <a:schemeClr val="dk1"/>
                </a:solidFill>
                <a:latin typeface="Tahoma"/>
                <a:ea typeface="Tahoma"/>
                <a:cs typeface="Tahoma"/>
                <a:sym typeface="Tahoma"/>
              </a:rPr>
              <a:t>Achieved over long-term and through combined efforts of multiple campaigns and/or programmes</a:t>
            </a:r>
            <a:endParaRPr/>
          </a:p>
          <a:p>
            <a:pPr>
              <a:lnSpc>
                <a:spcPct val="150000"/>
              </a:lnSpc>
              <a:spcBef>
                <a:spcPts val="900"/>
              </a:spcBef>
              <a:spcAft>
                <a:spcPts val="0"/>
              </a:spcAft>
            </a:pPr>
            <a:endParaRPr>
              <a:solidFill>
                <a:schemeClr val="dk1"/>
              </a:solidFill>
              <a:latin typeface="Tahoma"/>
              <a:ea typeface="Tahoma"/>
              <a:cs typeface="Tahoma"/>
              <a:sym typeface="Tahoma"/>
            </a:endParaRPr>
          </a:p>
          <a:p>
            <a:pPr>
              <a:lnSpc>
                <a:spcPct val="108333"/>
              </a:lnSpc>
              <a:spcBef>
                <a:spcPts val="900"/>
              </a:spcBef>
              <a:spcAft>
                <a:spcPts val="0"/>
              </a:spcAft>
            </a:pPr>
            <a:endParaRPr>
              <a:solidFill>
                <a:schemeClr val="dk1"/>
              </a:solidFill>
              <a:latin typeface="Tahoma"/>
              <a:ea typeface="Tahoma"/>
              <a:cs typeface="Tahoma"/>
              <a:sym typeface="Tahoma"/>
            </a:endParaRPr>
          </a:p>
        </p:txBody>
      </p:sp>
      <p:sp>
        <p:nvSpPr>
          <p:cNvPr id="141" name="Shape 141"/>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6</a:t>
            </a:fld>
            <a:endParaRPr sz="1200">
              <a:solidFill>
                <a:schemeClr val="lt1"/>
              </a:solidFill>
              <a:latin typeface="Tahoma"/>
              <a:ea typeface="Tahoma"/>
              <a:cs typeface="Tahoma"/>
              <a:sym typeface="Tahoma"/>
            </a:endParaRPr>
          </a:p>
        </p:txBody>
      </p:sp>
      <p:sp>
        <p:nvSpPr>
          <p:cNvPr id="142" name="Shape 142"/>
          <p:cNvSpPr txBox="1"/>
          <p:nvPr/>
        </p:nvSpPr>
        <p:spPr>
          <a:xfrm>
            <a:off x="1524000" y="6467305"/>
            <a:ext cx="8905010"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a:solidFill>
                  <a:schemeClr val="lt1"/>
                </a:solidFill>
                <a:latin typeface="Tahoma"/>
                <a:ea typeface="Tahoma"/>
                <a:cs typeface="Tahoma"/>
                <a:sym typeface="Tahoma"/>
              </a:rPr>
              <a:t>Source:</a:t>
            </a:r>
            <a:r>
              <a:rPr lang="en-US" sz="1100">
                <a:solidFill>
                  <a:schemeClr val="lt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a:t>
            </a:r>
            <a:endParaRPr/>
          </a:p>
        </p:txBody>
      </p:sp>
      <p:pic>
        <p:nvPicPr>
          <p:cNvPr id="143" name="Shape 143" descr="C:\Users\erisal\AppData\Local\Microsoft\Windows\Temporary Internet Files\Content.IE5\P92BJJYM\MP900387254[1].jpg"/>
          <p:cNvPicPr preferRelativeResize="0"/>
          <p:nvPr/>
        </p:nvPicPr>
        <p:blipFill rotWithShape="1">
          <a:blip r:embed="rId3">
            <a:alphaModFix/>
          </a:blip>
          <a:srcRect/>
          <a:stretch/>
        </p:blipFill>
        <p:spPr>
          <a:xfrm>
            <a:off x="4011387" y="3646714"/>
            <a:ext cx="4169229" cy="2075688"/>
          </a:xfrm>
          <a:prstGeom prst="rect">
            <a:avLst/>
          </a:prstGeom>
          <a:noFill/>
          <a:ln>
            <a:noFill/>
          </a:ln>
        </p:spPr>
      </p:pic>
    </p:spTree>
    <p:extLst>
      <p:ext uri="{BB962C8B-B14F-4D97-AF65-F5344CB8AC3E}">
        <p14:creationId xmlns:p14="http://schemas.microsoft.com/office/powerpoint/2010/main" val="404965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3" name="Titel 2">
            <a:extLst>
              <a:ext uri="{FF2B5EF4-FFF2-40B4-BE49-F238E27FC236}">
                <a16:creationId xmlns:a16="http://schemas.microsoft.com/office/drawing/2014/main" id="{1465D7BD-3D44-2749-9B83-9C9AE0352156}"/>
              </a:ext>
            </a:extLst>
          </p:cNvPr>
          <p:cNvSpPr>
            <a:spLocks noGrp="1"/>
          </p:cNvSpPr>
          <p:nvPr>
            <p:ph type="title"/>
          </p:nvPr>
        </p:nvSpPr>
        <p:spPr/>
        <p:txBody>
          <a:bodyPr/>
          <a:lstStyle/>
          <a:p>
            <a:r>
              <a:rPr lang="nl-NL" dirty="0" err="1"/>
              <a:t>Objective</a:t>
            </a:r>
            <a:r>
              <a:rPr lang="nl-NL" dirty="0"/>
              <a:t> </a:t>
            </a:r>
            <a:r>
              <a:rPr lang="nl-NL" dirty="0" err="1"/>
              <a:t>definition</a:t>
            </a:r>
            <a:endParaRPr lang="nl-NL" dirty="0"/>
          </a:p>
        </p:txBody>
      </p:sp>
      <p:sp>
        <p:nvSpPr>
          <p:cNvPr id="149" name="Shape 149"/>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342900" indent="-342900">
              <a:lnSpc>
                <a:spcPct val="100000"/>
              </a:lnSpc>
              <a:spcBef>
                <a:spcPts val="0"/>
              </a:spcBef>
              <a:spcAft>
                <a:spcPts val="0"/>
              </a:spcAft>
              <a:buClr>
                <a:srgbClr val="69AE23"/>
              </a:buClr>
              <a:buSzPts val="2640"/>
              <a:buFont typeface="Arial"/>
              <a:buChar char="•"/>
            </a:pPr>
            <a:r>
              <a:rPr lang="en-US">
                <a:solidFill>
                  <a:schemeClr val="dk1"/>
                </a:solidFill>
                <a:latin typeface="Tahoma"/>
                <a:ea typeface="Tahoma"/>
                <a:cs typeface="Tahoma"/>
                <a:sym typeface="Tahoma"/>
              </a:rPr>
              <a:t>Specific, operationalised statement detailing the desired accomplishment of the campaign</a:t>
            </a:r>
            <a:endParaRPr/>
          </a:p>
          <a:p>
            <a:pPr marL="342900" indent="-175260">
              <a:lnSpc>
                <a:spcPct val="100000"/>
              </a:lnSpc>
              <a:spcBef>
                <a:spcPts val="900"/>
              </a:spcBef>
              <a:spcAft>
                <a:spcPts val="0"/>
              </a:spcAft>
              <a:buClr>
                <a:srgbClr val="69AE23"/>
              </a:buClr>
              <a:buSzPts val="2640"/>
            </a:pPr>
            <a:endParaRPr>
              <a:solidFill>
                <a:schemeClr val="dk1"/>
              </a:solidFill>
              <a:latin typeface="Tahoma"/>
              <a:ea typeface="Tahoma"/>
              <a:cs typeface="Tahoma"/>
              <a:sym typeface="Tahoma"/>
            </a:endParaRPr>
          </a:p>
          <a:p>
            <a:pPr marL="342900" indent="-342900">
              <a:lnSpc>
                <a:spcPct val="100000"/>
              </a:lnSpc>
              <a:spcBef>
                <a:spcPts val="900"/>
              </a:spcBef>
              <a:spcAft>
                <a:spcPts val="0"/>
              </a:spcAft>
              <a:buClr>
                <a:srgbClr val="69AE23"/>
              </a:buClr>
              <a:buSzPts val="2640"/>
              <a:buFont typeface="Arial"/>
              <a:buChar char="•"/>
            </a:pPr>
            <a:r>
              <a:rPr lang="en-US">
                <a:solidFill>
                  <a:schemeClr val="dk1"/>
                </a:solidFill>
                <a:latin typeface="Tahoma"/>
                <a:ea typeface="Tahoma"/>
                <a:cs typeface="Tahoma"/>
                <a:sym typeface="Tahoma"/>
              </a:rPr>
              <a:t>Action-oriented when properly devised</a:t>
            </a:r>
            <a:endParaRPr/>
          </a:p>
          <a:p>
            <a:pPr>
              <a:lnSpc>
                <a:spcPct val="150000"/>
              </a:lnSpc>
              <a:spcBef>
                <a:spcPts val="900"/>
              </a:spcBef>
              <a:spcAft>
                <a:spcPts val="0"/>
              </a:spcAft>
            </a:pPr>
            <a:endParaRPr>
              <a:solidFill>
                <a:schemeClr val="dk1"/>
              </a:solidFill>
              <a:latin typeface="Tahoma"/>
              <a:ea typeface="Tahoma"/>
              <a:cs typeface="Tahoma"/>
              <a:sym typeface="Tahoma"/>
            </a:endParaRPr>
          </a:p>
        </p:txBody>
      </p:sp>
      <p:sp>
        <p:nvSpPr>
          <p:cNvPr id="150" name="Shape 150"/>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7</a:t>
            </a:fld>
            <a:endParaRPr sz="1200">
              <a:solidFill>
                <a:schemeClr val="lt1"/>
              </a:solidFill>
              <a:latin typeface="Tahoma"/>
              <a:ea typeface="Tahoma"/>
              <a:cs typeface="Tahoma"/>
              <a:sym typeface="Tahoma"/>
            </a:endParaRPr>
          </a:p>
        </p:txBody>
      </p:sp>
      <p:sp>
        <p:nvSpPr>
          <p:cNvPr id="151" name="Shape 151"/>
          <p:cNvSpPr txBox="1"/>
          <p:nvPr/>
        </p:nvSpPr>
        <p:spPr>
          <a:xfrm>
            <a:off x="1480456" y="6386013"/>
            <a:ext cx="9144000" cy="50783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000" b="1" dirty="0">
                <a:solidFill>
                  <a:schemeClr val="lt1"/>
                </a:solidFill>
                <a:latin typeface="Tahoma"/>
                <a:ea typeface="Tahoma"/>
                <a:cs typeface="Tahoma"/>
                <a:sym typeface="Tahoma"/>
              </a:rPr>
              <a:t>Sources:</a:t>
            </a:r>
            <a:r>
              <a:rPr lang="en-US" sz="1000" dirty="0">
                <a:solidFill>
                  <a:schemeClr val="lt1"/>
                </a:solidFill>
                <a:latin typeface="Tahoma"/>
                <a:ea typeface="Tahoma"/>
                <a:cs typeface="Tahoma"/>
                <a:sym typeface="Tahoma"/>
              </a:rPr>
              <a:t> Family Health International. Core module 1: introduction to monitoring and evaluation. Monitoring HIV/AIDS programs: a facilitator’s training guide. USA: A USAID Resource for Prevention, Care and Treatment; 2004 and Centers for Disease Control and Prevention. Introduction to program evaluation for public health programs: evaluating appropriate antibiotic use programs. Atlanta: CDC; 2006.</a:t>
            </a:r>
            <a:endParaRPr sz="1000"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397935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1"/>
          </p:nvPr>
        </p:nvSpPr>
        <p:spPr>
          <a:xfrm>
            <a:off x="1847851" y="1079501"/>
            <a:ext cx="8526463" cy="75969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r>
              <a:rPr lang="en-US">
                <a:solidFill>
                  <a:schemeClr val="dk1"/>
                </a:solidFill>
                <a:latin typeface="Tahoma"/>
                <a:ea typeface="Tahoma"/>
                <a:cs typeface="Tahoma"/>
                <a:sym typeface="Tahoma"/>
              </a:rPr>
              <a:t>The campaign objectives must be:</a:t>
            </a:r>
            <a:endParaRPr>
              <a:solidFill>
                <a:schemeClr val="dk1"/>
              </a:solidFill>
              <a:latin typeface="Tahoma"/>
              <a:ea typeface="Tahoma"/>
              <a:cs typeface="Tahoma"/>
              <a:sym typeface="Tahoma"/>
            </a:endParaRPr>
          </a:p>
        </p:txBody>
      </p:sp>
      <p:sp>
        <p:nvSpPr>
          <p:cNvPr id="158" name="Shape 158"/>
          <p:cNvSpPr txBox="1">
            <a:spLocks noGrp="1"/>
          </p:cNvSpPr>
          <p:nvPr>
            <p:ph type="sldNum" idx="12"/>
          </p:nvPr>
        </p:nvSpPr>
        <p:spPr>
          <a:xfrm>
            <a:off x="10106026" y="6564313"/>
            <a:ext cx="461963" cy="284162"/>
          </a:xfrm>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8</a:t>
            </a:fld>
            <a:endParaRPr sz="1200">
              <a:solidFill>
                <a:schemeClr val="lt1"/>
              </a:solidFill>
              <a:latin typeface="Tahoma"/>
              <a:ea typeface="Tahoma"/>
              <a:cs typeface="Tahoma"/>
              <a:sym typeface="Tahoma"/>
            </a:endParaRPr>
          </a:p>
        </p:txBody>
      </p:sp>
      <p:grpSp>
        <p:nvGrpSpPr>
          <p:cNvPr id="159" name="Shape 159"/>
          <p:cNvGrpSpPr/>
          <p:nvPr/>
        </p:nvGrpSpPr>
        <p:grpSpPr>
          <a:xfrm>
            <a:off x="3048002" y="1681241"/>
            <a:ext cx="6095999" cy="4056632"/>
            <a:chOff x="1" y="3683"/>
            <a:chExt cx="6095999" cy="4056632"/>
          </a:xfrm>
        </p:grpSpPr>
        <p:sp>
          <p:nvSpPr>
            <p:cNvPr id="160" name="Shape 160"/>
            <p:cNvSpPr/>
            <p:nvPr/>
          </p:nvSpPr>
          <p:spPr>
            <a:xfrm rot="5400000">
              <a:off x="-136044" y="139728"/>
              <a:ext cx="906964" cy="634875"/>
            </a:xfrm>
            <a:prstGeom prst="chevron">
              <a:avLst>
                <a:gd name="adj" fmla="val 50000"/>
              </a:avLst>
            </a:prstGeom>
            <a:solidFill>
              <a:schemeClr val="lt1"/>
            </a:solidFill>
            <a:ln w="25400" cap="flat" cmpd="sng">
              <a:solidFill>
                <a:srgbClr val="2B2B8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61" name="Shape 161"/>
            <p:cNvSpPr txBox="1"/>
            <p:nvPr/>
          </p:nvSpPr>
          <p:spPr>
            <a:xfrm>
              <a:off x="1" y="321122"/>
              <a:ext cx="634875" cy="272089"/>
            </a:xfrm>
            <a:prstGeom prst="rect">
              <a:avLst/>
            </a:prstGeom>
            <a:noFill/>
            <a:ln>
              <a:noFill/>
            </a:ln>
          </p:spPr>
          <p:txBody>
            <a:bodyPr spcFirstLastPara="1" wrap="square" lIns="15225" tIns="15225" rIns="15225" bIns="15225" anchor="ctr" anchorCtr="0">
              <a:noAutofit/>
            </a:bodyPr>
            <a:lstStyle/>
            <a:p>
              <a:pPr algn="ctr">
                <a:spcBef>
                  <a:spcPts val="0"/>
                </a:spcBef>
                <a:spcAft>
                  <a:spcPts val="0"/>
                </a:spcAft>
              </a:pPr>
              <a:r>
                <a:rPr lang="en-US" sz="2400" b="1" dirty="0">
                  <a:latin typeface="Tahoma"/>
                  <a:ea typeface="Tahoma"/>
                  <a:cs typeface="Tahoma"/>
                  <a:sym typeface="Tahoma"/>
                </a:rPr>
                <a:t>S</a:t>
              </a:r>
              <a:endParaRPr sz="2400" b="1" dirty="0">
                <a:latin typeface="Tahoma"/>
                <a:ea typeface="Tahoma"/>
                <a:cs typeface="Tahoma"/>
                <a:sym typeface="Tahoma"/>
              </a:endParaRPr>
            </a:p>
          </p:txBody>
        </p:sp>
        <p:sp>
          <p:nvSpPr>
            <p:cNvPr id="162" name="Shape 162"/>
            <p:cNvSpPr/>
            <p:nvPr/>
          </p:nvSpPr>
          <p:spPr>
            <a:xfrm rot="5400000">
              <a:off x="3070519" y="-2431960"/>
              <a:ext cx="589837" cy="5461124"/>
            </a:xfrm>
            <a:prstGeom prst="round2SameRect">
              <a:avLst>
                <a:gd name="adj1" fmla="val 16667"/>
                <a:gd name="adj2" fmla="val 0"/>
              </a:avLst>
            </a:prstGeom>
            <a:solidFill>
              <a:srgbClr val="CCCCDD">
                <a:alpha val="89803"/>
              </a:srgbClr>
            </a:solidFill>
            <a:ln w="25400" cap="flat" cmpd="sng">
              <a:solidFill>
                <a:srgbClr val="303099"/>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63" name="Shape 163"/>
            <p:cNvSpPr txBox="1"/>
            <p:nvPr/>
          </p:nvSpPr>
          <p:spPr>
            <a:xfrm>
              <a:off x="634876" y="32476"/>
              <a:ext cx="5432331" cy="532251"/>
            </a:xfrm>
            <a:prstGeom prst="rect">
              <a:avLst/>
            </a:prstGeom>
            <a:noFill/>
            <a:ln>
              <a:noFill/>
            </a:ln>
          </p:spPr>
          <p:txBody>
            <a:bodyPr spcFirstLastPara="1" wrap="square" lIns="170675" tIns="15225" rIns="15225" bIns="15225" anchor="ctr" anchorCtr="0">
              <a:noAutofit/>
            </a:bodyPr>
            <a:lstStyle/>
            <a:p>
              <a:pPr marL="228600" lvl="1" indent="-228600">
                <a:spcBef>
                  <a:spcPts val="0"/>
                </a:spcBef>
                <a:spcAft>
                  <a:spcPts val="0"/>
                </a:spcAft>
                <a:buClr>
                  <a:schemeClr val="dk1"/>
                </a:buClr>
                <a:buSzPts val="2400"/>
                <a:buFont typeface="Tahoma"/>
                <a:buChar char="•"/>
              </a:pPr>
              <a:r>
                <a:rPr lang="en-US" sz="2400">
                  <a:latin typeface="Tahoma"/>
                  <a:ea typeface="Tahoma"/>
                  <a:cs typeface="Tahoma"/>
                  <a:sym typeface="Tahoma"/>
                </a:rPr>
                <a:t>Specific</a:t>
              </a:r>
              <a:endParaRPr sz="2400">
                <a:latin typeface="Tahoma"/>
                <a:ea typeface="Tahoma"/>
                <a:cs typeface="Tahoma"/>
                <a:sym typeface="Tahoma"/>
              </a:endParaRPr>
            </a:p>
          </p:txBody>
        </p:sp>
        <p:sp>
          <p:nvSpPr>
            <p:cNvPr id="164" name="Shape 164"/>
            <p:cNvSpPr/>
            <p:nvPr/>
          </p:nvSpPr>
          <p:spPr>
            <a:xfrm rot="5400000">
              <a:off x="-136044" y="927145"/>
              <a:ext cx="906964" cy="634875"/>
            </a:xfrm>
            <a:prstGeom prst="chevron">
              <a:avLst>
                <a:gd name="adj" fmla="val 50000"/>
              </a:avLst>
            </a:prstGeom>
            <a:solidFill>
              <a:schemeClr val="lt1"/>
            </a:solidFill>
            <a:ln w="25400" cap="flat" cmpd="sng">
              <a:solidFill>
                <a:srgbClr val="2B2B8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65" name="Shape 165"/>
            <p:cNvSpPr txBox="1"/>
            <p:nvPr/>
          </p:nvSpPr>
          <p:spPr>
            <a:xfrm>
              <a:off x="1" y="1108539"/>
              <a:ext cx="634875" cy="272089"/>
            </a:xfrm>
            <a:prstGeom prst="rect">
              <a:avLst/>
            </a:prstGeom>
            <a:noFill/>
            <a:ln>
              <a:noFill/>
            </a:ln>
          </p:spPr>
          <p:txBody>
            <a:bodyPr spcFirstLastPara="1" wrap="square" lIns="15225" tIns="15225" rIns="15225" bIns="15225" anchor="ctr" anchorCtr="0">
              <a:noAutofit/>
            </a:bodyPr>
            <a:lstStyle/>
            <a:p>
              <a:pPr algn="ctr">
                <a:spcBef>
                  <a:spcPts val="0"/>
                </a:spcBef>
                <a:spcAft>
                  <a:spcPts val="0"/>
                </a:spcAft>
              </a:pPr>
              <a:r>
                <a:rPr lang="en-US" sz="2400" b="1">
                  <a:latin typeface="Tahoma"/>
                  <a:ea typeface="Tahoma"/>
                  <a:cs typeface="Tahoma"/>
                  <a:sym typeface="Tahoma"/>
                </a:rPr>
                <a:t>M</a:t>
              </a:r>
              <a:endParaRPr sz="2400" b="1">
                <a:latin typeface="Tahoma"/>
                <a:ea typeface="Tahoma"/>
                <a:cs typeface="Tahoma"/>
                <a:sym typeface="Tahoma"/>
              </a:endParaRPr>
            </a:p>
          </p:txBody>
        </p:sp>
        <p:sp>
          <p:nvSpPr>
            <p:cNvPr id="166" name="Shape 166"/>
            <p:cNvSpPr/>
            <p:nvPr/>
          </p:nvSpPr>
          <p:spPr>
            <a:xfrm rot="5400000">
              <a:off x="3070674" y="-1644698"/>
              <a:ext cx="589527" cy="5461124"/>
            </a:xfrm>
            <a:prstGeom prst="round2SameRect">
              <a:avLst>
                <a:gd name="adj1" fmla="val 16667"/>
                <a:gd name="adj2" fmla="val 0"/>
              </a:avLst>
            </a:prstGeom>
            <a:solidFill>
              <a:srgbClr val="CCCCDD">
                <a:alpha val="89803"/>
              </a:srgbClr>
            </a:solidFill>
            <a:ln w="25400" cap="flat" cmpd="sng">
              <a:solidFill>
                <a:srgbClr val="303099"/>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67" name="Shape 167"/>
            <p:cNvSpPr txBox="1"/>
            <p:nvPr/>
          </p:nvSpPr>
          <p:spPr>
            <a:xfrm>
              <a:off x="634876" y="819878"/>
              <a:ext cx="5432346" cy="531971"/>
            </a:xfrm>
            <a:prstGeom prst="rect">
              <a:avLst/>
            </a:prstGeom>
            <a:noFill/>
            <a:ln>
              <a:noFill/>
            </a:ln>
          </p:spPr>
          <p:txBody>
            <a:bodyPr spcFirstLastPara="1" wrap="square" lIns="170675" tIns="15225" rIns="15225" bIns="15225" anchor="ctr" anchorCtr="0">
              <a:noAutofit/>
            </a:bodyPr>
            <a:lstStyle/>
            <a:p>
              <a:pPr marL="228600" lvl="1" indent="-228600">
                <a:spcBef>
                  <a:spcPts val="0"/>
                </a:spcBef>
                <a:spcAft>
                  <a:spcPts val="0"/>
                </a:spcAft>
                <a:buClr>
                  <a:schemeClr val="dk1"/>
                </a:buClr>
                <a:buSzPts val="2400"/>
                <a:buFont typeface="Tahoma"/>
                <a:buChar char="•"/>
              </a:pPr>
              <a:r>
                <a:rPr lang="en-US" sz="2400">
                  <a:latin typeface="Tahoma"/>
                  <a:ea typeface="Tahoma"/>
                  <a:cs typeface="Tahoma"/>
                  <a:sym typeface="Tahoma"/>
                </a:rPr>
                <a:t>Measurable</a:t>
              </a:r>
              <a:endParaRPr sz="2400">
                <a:latin typeface="Tahoma"/>
                <a:ea typeface="Tahoma"/>
                <a:cs typeface="Tahoma"/>
                <a:sym typeface="Tahoma"/>
              </a:endParaRPr>
            </a:p>
          </p:txBody>
        </p:sp>
        <p:sp>
          <p:nvSpPr>
            <p:cNvPr id="168" name="Shape 168"/>
            <p:cNvSpPr/>
            <p:nvPr/>
          </p:nvSpPr>
          <p:spPr>
            <a:xfrm rot="5400000">
              <a:off x="-136044" y="1714562"/>
              <a:ext cx="906964" cy="634875"/>
            </a:xfrm>
            <a:prstGeom prst="chevron">
              <a:avLst>
                <a:gd name="adj" fmla="val 50000"/>
              </a:avLst>
            </a:prstGeom>
            <a:solidFill>
              <a:schemeClr val="lt1"/>
            </a:solidFill>
            <a:ln w="25400" cap="flat" cmpd="sng">
              <a:solidFill>
                <a:srgbClr val="2B2B8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69" name="Shape 169"/>
            <p:cNvSpPr txBox="1"/>
            <p:nvPr/>
          </p:nvSpPr>
          <p:spPr>
            <a:xfrm>
              <a:off x="1" y="1895956"/>
              <a:ext cx="634875" cy="272089"/>
            </a:xfrm>
            <a:prstGeom prst="rect">
              <a:avLst/>
            </a:prstGeom>
            <a:noFill/>
            <a:ln>
              <a:noFill/>
            </a:ln>
          </p:spPr>
          <p:txBody>
            <a:bodyPr spcFirstLastPara="1" wrap="square" lIns="15225" tIns="15225" rIns="15225" bIns="15225" anchor="ctr" anchorCtr="0">
              <a:noAutofit/>
            </a:bodyPr>
            <a:lstStyle/>
            <a:p>
              <a:pPr algn="ctr">
                <a:spcBef>
                  <a:spcPts val="0"/>
                </a:spcBef>
                <a:spcAft>
                  <a:spcPts val="0"/>
                </a:spcAft>
              </a:pPr>
              <a:r>
                <a:rPr lang="en-US" sz="2400" b="1">
                  <a:latin typeface="Tahoma"/>
                  <a:ea typeface="Tahoma"/>
                  <a:cs typeface="Tahoma"/>
                  <a:sym typeface="Tahoma"/>
                </a:rPr>
                <a:t>A</a:t>
              </a:r>
              <a:endParaRPr sz="2400" b="1">
                <a:latin typeface="Tahoma"/>
                <a:ea typeface="Tahoma"/>
                <a:cs typeface="Tahoma"/>
                <a:sym typeface="Tahoma"/>
              </a:endParaRPr>
            </a:p>
          </p:txBody>
        </p:sp>
        <p:sp>
          <p:nvSpPr>
            <p:cNvPr id="170" name="Shape 170"/>
            <p:cNvSpPr/>
            <p:nvPr/>
          </p:nvSpPr>
          <p:spPr>
            <a:xfrm rot="5400000">
              <a:off x="3070674" y="-857281"/>
              <a:ext cx="589527" cy="5461124"/>
            </a:xfrm>
            <a:prstGeom prst="round2SameRect">
              <a:avLst>
                <a:gd name="adj1" fmla="val 16667"/>
                <a:gd name="adj2" fmla="val 0"/>
              </a:avLst>
            </a:prstGeom>
            <a:solidFill>
              <a:srgbClr val="CCCCDD">
                <a:alpha val="89803"/>
              </a:srgbClr>
            </a:solidFill>
            <a:ln w="25400" cap="flat" cmpd="sng">
              <a:solidFill>
                <a:srgbClr val="303099"/>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71" name="Shape 171"/>
            <p:cNvSpPr txBox="1"/>
            <p:nvPr/>
          </p:nvSpPr>
          <p:spPr>
            <a:xfrm>
              <a:off x="634876" y="1607295"/>
              <a:ext cx="5432346" cy="531971"/>
            </a:xfrm>
            <a:prstGeom prst="rect">
              <a:avLst/>
            </a:prstGeom>
            <a:noFill/>
            <a:ln>
              <a:noFill/>
            </a:ln>
          </p:spPr>
          <p:txBody>
            <a:bodyPr spcFirstLastPara="1" wrap="square" lIns="170675" tIns="15225" rIns="15225" bIns="15225" anchor="ctr" anchorCtr="0">
              <a:noAutofit/>
            </a:bodyPr>
            <a:lstStyle/>
            <a:p>
              <a:pPr marL="228600" lvl="1" indent="-228600">
                <a:spcBef>
                  <a:spcPts val="0"/>
                </a:spcBef>
                <a:spcAft>
                  <a:spcPts val="0"/>
                </a:spcAft>
                <a:buClr>
                  <a:schemeClr val="dk1"/>
                </a:buClr>
                <a:buSzPts val="2400"/>
                <a:buFont typeface="Tahoma"/>
                <a:buChar char="•"/>
              </a:pPr>
              <a:r>
                <a:rPr lang="en-US" sz="2400">
                  <a:latin typeface="Tahoma"/>
                  <a:ea typeface="Tahoma"/>
                  <a:cs typeface="Tahoma"/>
                  <a:sym typeface="Tahoma"/>
                </a:rPr>
                <a:t>Achievable</a:t>
              </a:r>
              <a:endParaRPr sz="2400">
                <a:latin typeface="Tahoma"/>
                <a:ea typeface="Tahoma"/>
                <a:cs typeface="Tahoma"/>
                <a:sym typeface="Tahoma"/>
              </a:endParaRPr>
            </a:p>
          </p:txBody>
        </p:sp>
        <p:sp>
          <p:nvSpPr>
            <p:cNvPr id="172" name="Shape 172"/>
            <p:cNvSpPr/>
            <p:nvPr/>
          </p:nvSpPr>
          <p:spPr>
            <a:xfrm rot="5400000">
              <a:off x="-136044" y="2501979"/>
              <a:ext cx="906964" cy="634875"/>
            </a:xfrm>
            <a:prstGeom prst="chevron">
              <a:avLst>
                <a:gd name="adj" fmla="val 50000"/>
              </a:avLst>
            </a:prstGeom>
            <a:solidFill>
              <a:schemeClr val="lt1"/>
            </a:solidFill>
            <a:ln w="25400" cap="flat" cmpd="sng">
              <a:solidFill>
                <a:srgbClr val="2B2B8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73" name="Shape 173"/>
            <p:cNvSpPr txBox="1"/>
            <p:nvPr/>
          </p:nvSpPr>
          <p:spPr>
            <a:xfrm>
              <a:off x="1" y="2683373"/>
              <a:ext cx="634875" cy="272089"/>
            </a:xfrm>
            <a:prstGeom prst="rect">
              <a:avLst/>
            </a:prstGeom>
            <a:noFill/>
            <a:ln>
              <a:noFill/>
            </a:ln>
          </p:spPr>
          <p:txBody>
            <a:bodyPr spcFirstLastPara="1" wrap="square" lIns="15225" tIns="15225" rIns="15225" bIns="15225" anchor="ctr" anchorCtr="0">
              <a:noAutofit/>
            </a:bodyPr>
            <a:lstStyle/>
            <a:p>
              <a:pPr algn="ctr">
                <a:spcBef>
                  <a:spcPts val="0"/>
                </a:spcBef>
                <a:spcAft>
                  <a:spcPts val="0"/>
                </a:spcAft>
              </a:pPr>
              <a:r>
                <a:rPr lang="en-US" sz="2400" b="1">
                  <a:latin typeface="Tahoma"/>
                  <a:ea typeface="Tahoma"/>
                  <a:cs typeface="Tahoma"/>
                  <a:sym typeface="Tahoma"/>
                </a:rPr>
                <a:t>R</a:t>
              </a:r>
              <a:endParaRPr sz="2400" b="1">
                <a:latin typeface="Tahoma"/>
                <a:ea typeface="Tahoma"/>
                <a:cs typeface="Tahoma"/>
                <a:sym typeface="Tahoma"/>
              </a:endParaRPr>
            </a:p>
          </p:txBody>
        </p:sp>
        <p:sp>
          <p:nvSpPr>
            <p:cNvPr id="174" name="Shape 174"/>
            <p:cNvSpPr/>
            <p:nvPr/>
          </p:nvSpPr>
          <p:spPr>
            <a:xfrm rot="5400000">
              <a:off x="3070674" y="-69864"/>
              <a:ext cx="589527" cy="5461124"/>
            </a:xfrm>
            <a:prstGeom prst="round2SameRect">
              <a:avLst>
                <a:gd name="adj1" fmla="val 16667"/>
                <a:gd name="adj2" fmla="val 0"/>
              </a:avLst>
            </a:prstGeom>
            <a:solidFill>
              <a:srgbClr val="CCCCDD">
                <a:alpha val="89803"/>
              </a:srgbClr>
            </a:solidFill>
            <a:ln w="25400" cap="flat" cmpd="sng">
              <a:solidFill>
                <a:srgbClr val="303099"/>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75" name="Shape 175"/>
            <p:cNvSpPr txBox="1"/>
            <p:nvPr/>
          </p:nvSpPr>
          <p:spPr>
            <a:xfrm>
              <a:off x="634876" y="2394712"/>
              <a:ext cx="5432346" cy="531971"/>
            </a:xfrm>
            <a:prstGeom prst="rect">
              <a:avLst/>
            </a:prstGeom>
            <a:noFill/>
            <a:ln>
              <a:noFill/>
            </a:ln>
          </p:spPr>
          <p:txBody>
            <a:bodyPr spcFirstLastPara="1" wrap="square" lIns="170675" tIns="15225" rIns="15225" bIns="15225" anchor="ctr" anchorCtr="0">
              <a:noAutofit/>
            </a:bodyPr>
            <a:lstStyle/>
            <a:p>
              <a:pPr marL="228600" lvl="1" indent="-228600">
                <a:spcBef>
                  <a:spcPts val="0"/>
                </a:spcBef>
                <a:spcAft>
                  <a:spcPts val="0"/>
                </a:spcAft>
                <a:buClr>
                  <a:schemeClr val="dk1"/>
                </a:buClr>
                <a:buSzPts val="2400"/>
                <a:buFont typeface="Tahoma"/>
                <a:buChar char="•"/>
              </a:pPr>
              <a:r>
                <a:rPr lang="en-US" sz="2400">
                  <a:latin typeface="Tahoma"/>
                  <a:ea typeface="Tahoma"/>
                  <a:cs typeface="Tahoma"/>
                  <a:sym typeface="Tahoma"/>
                </a:rPr>
                <a:t>Realistic</a:t>
              </a:r>
              <a:endParaRPr sz="2400">
                <a:latin typeface="Tahoma"/>
                <a:ea typeface="Tahoma"/>
                <a:cs typeface="Tahoma"/>
                <a:sym typeface="Tahoma"/>
              </a:endParaRPr>
            </a:p>
          </p:txBody>
        </p:sp>
        <p:sp>
          <p:nvSpPr>
            <p:cNvPr id="176" name="Shape 176"/>
            <p:cNvSpPr/>
            <p:nvPr/>
          </p:nvSpPr>
          <p:spPr>
            <a:xfrm rot="5400000">
              <a:off x="-136044" y="3289396"/>
              <a:ext cx="906964" cy="634875"/>
            </a:xfrm>
            <a:prstGeom prst="chevron">
              <a:avLst>
                <a:gd name="adj" fmla="val 50000"/>
              </a:avLst>
            </a:prstGeom>
            <a:solidFill>
              <a:schemeClr val="lt1"/>
            </a:solidFill>
            <a:ln w="25400" cap="flat" cmpd="sng">
              <a:solidFill>
                <a:srgbClr val="2B2B8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spcBef>
                  <a:spcPts val="0"/>
                </a:spcBef>
                <a:spcAft>
                  <a:spcPts val="0"/>
                </a:spcAft>
              </a:pPr>
              <a:endParaRPr/>
            </a:p>
          </p:txBody>
        </p:sp>
        <p:sp>
          <p:nvSpPr>
            <p:cNvPr id="177" name="Shape 177"/>
            <p:cNvSpPr txBox="1"/>
            <p:nvPr/>
          </p:nvSpPr>
          <p:spPr>
            <a:xfrm>
              <a:off x="1" y="3470790"/>
              <a:ext cx="634875" cy="272089"/>
            </a:xfrm>
            <a:prstGeom prst="rect">
              <a:avLst/>
            </a:prstGeom>
            <a:noFill/>
            <a:ln>
              <a:noFill/>
            </a:ln>
          </p:spPr>
          <p:txBody>
            <a:bodyPr spcFirstLastPara="1" wrap="square" lIns="15225" tIns="15225" rIns="15225" bIns="15225" anchor="ctr" anchorCtr="0">
              <a:noAutofit/>
            </a:bodyPr>
            <a:lstStyle/>
            <a:p>
              <a:pPr algn="ctr">
                <a:spcBef>
                  <a:spcPts val="0"/>
                </a:spcBef>
                <a:spcAft>
                  <a:spcPts val="0"/>
                </a:spcAft>
              </a:pPr>
              <a:r>
                <a:rPr lang="en-US" sz="2400" b="1" dirty="0">
                  <a:latin typeface="Tahoma"/>
                  <a:ea typeface="Tahoma"/>
                  <a:cs typeface="Tahoma"/>
                  <a:sym typeface="Tahoma"/>
                </a:rPr>
                <a:t>T</a:t>
              </a:r>
              <a:endParaRPr sz="2400" b="1" dirty="0">
                <a:latin typeface="Tahoma"/>
                <a:ea typeface="Tahoma"/>
                <a:cs typeface="Tahoma"/>
                <a:sym typeface="Tahoma"/>
              </a:endParaRPr>
            </a:p>
          </p:txBody>
        </p:sp>
        <p:sp>
          <p:nvSpPr>
            <p:cNvPr id="178" name="Shape 178"/>
            <p:cNvSpPr/>
            <p:nvPr/>
          </p:nvSpPr>
          <p:spPr>
            <a:xfrm rot="5400000">
              <a:off x="3070674" y="717552"/>
              <a:ext cx="589527" cy="5461124"/>
            </a:xfrm>
            <a:prstGeom prst="round2SameRect">
              <a:avLst>
                <a:gd name="adj1" fmla="val 16667"/>
                <a:gd name="adj2" fmla="val 0"/>
              </a:avLst>
            </a:prstGeom>
            <a:solidFill>
              <a:srgbClr val="CCCCDD">
                <a:alpha val="89803"/>
              </a:srgbClr>
            </a:solidFill>
            <a:ln w="25400" cap="flat" cmpd="sng">
              <a:solidFill>
                <a:srgbClr val="303099"/>
              </a:solidFill>
              <a:prstDash val="solid"/>
              <a:round/>
              <a:headEnd type="none" w="med" len="med"/>
              <a:tailEnd type="none" w="med" len="med"/>
            </a:ln>
          </p:spPr>
          <p:txBody>
            <a:bodyPr spcFirstLastPara="1" wrap="square" lIns="91425" tIns="91425" rIns="91425" bIns="91425" anchor="ctr" anchorCtr="0">
              <a:noAutofit/>
            </a:bodyPr>
            <a:lstStyle/>
            <a:p>
              <a:pPr>
                <a:spcBef>
                  <a:spcPts val="0"/>
                </a:spcBef>
                <a:spcAft>
                  <a:spcPts val="0"/>
                </a:spcAft>
              </a:pPr>
              <a:endParaRPr/>
            </a:p>
          </p:txBody>
        </p:sp>
        <p:sp>
          <p:nvSpPr>
            <p:cNvPr id="179" name="Shape 179"/>
            <p:cNvSpPr txBox="1"/>
            <p:nvPr/>
          </p:nvSpPr>
          <p:spPr>
            <a:xfrm>
              <a:off x="634876" y="3182128"/>
              <a:ext cx="5432346" cy="531971"/>
            </a:xfrm>
            <a:prstGeom prst="rect">
              <a:avLst/>
            </a:prstGeom>
            <a:noFill/>
            <a:ln>
              <a:noFill/>
            </a:ln>
          </p:spPr>
          <p:txBody>
            <a:bodyPr spcFirstLastPara="1" wrap="square" lIns="170675" tIns="15225" rIns="15225" bIns="15225" anchor="ctr" anchorCtr="0">
              <a:noAutofit/>
            </a:bodyPr>
            <a:lstStyle/>
            <a:p>
              <a:pPr marL="228600" lvl="1" indent="-228600">
                <a:spcBef>
                  <a:spcPts val="0"/>
                </a:spcBef>
                <a:spcAft>
                  <a:spcPts val="0"/>
                </a:spcAft>
                <a:buClr>
                  <a:schemeClr val="dk1"/>
                </a:buClr>
                <a:buSzPts val="2400"/>
                <a:buFont typeface="Tahoma"/>
                <a:buChar char="•"/>
              </a:pPr>
              <a:r>
                <a:rPr lang="en-US" sz="2400">
                  <a:latin typeface="Tahoma"/>
                  <a:ea typeface="Tahoma"/>
                  <a:cs typeface="Tahoma"/>
                  <a:sym typeface="Tahoma"/>
                </a:rPr>
                <a:t>Time-bound</a:t>
              </a:r>
              <a:endParaRPr sz="2400">
                <a:latin typeface="Tahoma"/>
                <a:ea typeface="Tahoma"/>
                <a:cs typeface="Tahoma"/>
                <a:sym typeface="Tahoma"/>
              </a:endParaRPr>
            </a:p>
          </p:txBody>
        </p:sp>
      </p:grpSp>
      <p:sp>
        <p:nvSpPr>
          <p:cNvPr id="180" name="Shape 180"/>
          <p:cNvSpPr txBox="1"/>
          <p:nvPr/>
        </p:nvSpPr>
        <p:spPr>
          <a:xfrm>
            <a:off x="1524000" y="6467305"/>
            <a:ext cx="8905010"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dirty="0">
                <a:solidFill>
                  <a:schemeClr val="lt1"/>
                </a:solidFill>
                <a:latin typeface="Tahoma"/>
                <a:ea typeface="Tahoma"/>
                <a:cs typeface="Tahoma"/>
                <a:sym typeface="Tahoma"/>
              </a:rPr>
              <a:t>Source:</a:t>
            </a:r>
            <a:r>
              <a:rPr lang="en-US" sz="1100" dirty="0">
                <a:solidFill>
                  <a:schemeClr val="lt1"/>
                </a:solidFill>
                <a:latin typeface="Tahoma"/>
                <a:ea typeface="Tahoma"/>
                <a:cs typeface="Tahoma"/>
                <a:sym typeface="Tahoma"/>
              </a:rPr>
              <a:t> Centers for Disease Control and Prevention. Social marketing: nutrition and physical activity [Internet]. [cited 2013 Oct 2]. Available from: </a:t>
            </a:r>
            <a:r>
              <a:rPr lang="en-US" sz="1100" u="sng" dirty="0">
                <a:solidFill>
                  <a:schemeClr val="lt1"/>
                </a:solidFill>
                <a:latin typeface="Tahoma"/>
                <a:ea typeface="Tahoma"/>
                <a:cs typeface="Tahoma"/>
                <a:sym typeface="Tahoma"/>
              </a:rPr>
              <a:t>www.cdc.gov/nccdphp/dnpa/socialmarketing/training</a:t>
            </a:r>
            <a:endParaRPr sz="1100" dirty="0">
              <a:solidFill>
                <a:schemeClr val="lt1"/>
              </a:solidFill>
              <a:latin typeface="Tahoma"/>
              <a:ea typeface="Tahoma"/>
              <a:cs typeface="Tahoma"/>
              <a:sym typeface="Tahoma"/>
            </a:endParaRPr>
          </a:p>
        </p:txBody>
      </p:sp>
      <p:sp>
        <p:nvSpPr>
          <p:cNvPr id="3" name="Titel 2">
            <a:extLst>
              <a:ext uri="{FF2B5EF4-FFF2-40B4-BE49-F238E27FC236}">
                <a16:creationId xmlns:a16="http://schemas.microsoft.com/office/drawing/2014/main" id="{DD0CEDA4-D763-B84E-BB3F-B56ABB026D81}"/>
              </a:ext>
            </a:extLst>
          </p:cNvPr>
          <p:cNvSpPr>
            <a:spLocks noGrp="1"/>
          </p:cNvSpPr>
          <p:nvPr>
            <p:ph type="title"/>
          </p:nvPr>
        </p:nvSpPr>
        <p:spPr/>
        <p:txBody>
          <a:bodyPr/>
          <a:lstStyle/>
          <a:p>
            <a:r>
              <a:rPr lang="nl-NL" dirty="0" err="1"/>
              <a:t>Defining</a:t>
            </a:r>
            <a:r>
              <a:rPr lang="nl-NL" dirty="0"/>
              <a:t> </a:t>
            </a:r>
            <a:r>
              <a:rPr lang="nl-NL" dirty="0" err="1"/>
              <a:t>objectives</a:t>
            </a:r>
            <a:endParaRPr lang="nl-NL" dirty="0"/>
          </a:p>
        </p:txBody>
      </p:sp>
    </p:spTree>
    <p:extLst>
      <p:ext uri="{BB962C8B-B14F-4D97-AF65-F5344CB8AC3E}">
        <p14:creationId xmlns:p14="http://schemas.microsoft.com/office/powerpoint/2010/main" val="225722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3" name="Titel 2">
            <a:extLst>
              <a:ext uri="{FF2B5EF4-FFF2-40B4-BE49-F238E27FC236}">
                <a16:creationId xmlns:a16="http://schemas.microsoft.com/office/drawing/2014/main" id="{01B8A6AB-30A5-F343-AEDA-6BFCAA88D0C4}"/>
              </a:ext>
            </a:extLst>
          </p:cNvPr>
          <p:cNvSpPr>
            <a:spLocks noGrp="1"/>
          </p:cNvSpPr>
          <p:nvPr>
            <p:ph type="title"/>
          </p:nvPr>
        </p:nvSpPr>
        <p:spPr/>
        <p:txBody>
          <a:bodyPr/>
          <a:lstStyle/>
          <a:p>
            <a:r>
              <a:rPr lang="nl-NL" dirty="0" err="1"/>
              <a:t>Objectives</a:t>
            </a:r>
            <a:r>
              <a:rPr lang="nl-NL" dirty="0"/>
              <a:t> of </a:t>
            </a:r>
            <a:r>
              <a:rPr lang="nl-NL" dirty="0" err="1"/>
              <a:t>CDC’s</a:t>
            </a:r>
            <a:r>
              <a:rPr lang="nl-NL" dirty="0"/>
              <a:t> </a:t>
            </a:r>
            <a:r>
              <a:rPr lang="nl-NL" dirty="0" err="1"/>
              <a:t>national</a:t>
            </a:r>
            <a:r>
              <a:rPr lang="nl-NL" dirty="0"/>
              <a:t> </a:t>
            </a:r>
            <a:r>
              <a:rPr lang="nl-NL" dirty="0" err="1"/>
              <a:t>campaign</a:t>
            </a:r>
            <a:endParaRPr lang="nl-NL" dirty="0"/>
          </a:p>
        </p:txBody>
      </p:sp>
      <p:sp>
        <p:nvSpPr>
          <p:cNvPr id="186" name="Shape 18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08333"/>
              </a:lnSpc>
              <a:spcBef>
                <a:spcPts val="0"/>
              </a:spcBef>
              <a:spcAft>
                <a:spcPts val="0"/>
              </a:spcAft>
            </a:pPr>
            <a:endParaRPr b="1">
              <a:solidFill>
                <a:schemeClr val="dk1"/>
              </a:solidFill>
              <a:latin typeface="Tahoma"/>
              <a:ea typeface="Tahoma"/>
              <a:cs typeface="Tahoma"/>
              <a:sym typeface="Tahoma"/>
            </a:endParaRPr>
          </a:p>
          <a:p>
            <a:pPr>
              <a:lnSpc>
                <a:spcPct val="108333"/>
              </a:lnSpc>
              <a:spcBef>
                <a:spcPts val="900"/>
              </a:spcBef>
              <a:spcAft>
                <a:spcPts val="0"/>
              </a:spcAft>
            </a:pPr>
            <a:r>
              <a:rPr lang="en-US" b="1">
                <a:solidFill>
                  <a:schemeClr val="dk1"/>
                </a:solidFill>
                <a:latin typeface="Tahoma"/>
                <a:ea typeface="Tahoma"/>
                <a:cs typeface="Tahoma"/>
                <a:sym typeface="Tahoma"/>
              </a:rPr>
              <a:t>To reduce the spread of antibiotic resistance </a:t>
            </a:r>
            <a:r>
              <a:rPr lang="en-US">
                <a:solidFill>
                  <a:schemeClr val="dk1"/>
                </a:solidFill>
                <a:latin typeface="Tahoma"/>
                <a:ea typeface="Tahoma"/>
                <a:cs typeface="Tahoma"/>
                <a:sym typeface="Tahoma"/>
              </a:rPr>
              <a:t>by:</a:t>
            </a:r>
            <a:endParaRPr/>
          </a:p>
          <a:p>
            <a:pPr marL="457200" indent="-457200">
              <a:lnSpc>
                <a:spcPct val="100000"/>
              </a:lnSpc>
              <a:spcBef>
                <a:spcPts val="900"/>
              </a:spcBef>
              <a:spcAft>
                <a:spcPts val="0"/>
              </a:spcAft>
              <a:buClr>
                <a:schemeClr val="dk1"/>
              </a:buClr>
              <a:buSzPts val="2400"/>
              <a:buFont typeface="Tahoma"/>
              <a:buAutoNum type="arabicPeriod"/>
            </a:pPr>
            <a:r>
              <a:rPr lang="en-US">
                <a:solidFill>
                  <a:schemeClr val="dk1"/>
                </a:solidFill>
                <a:latin typeface="Tahoma"/>
                <a:ea typeface="Tahoma"/>
                <a:cs typeface="Tahoma"/>
                <a:sym typeface="Tahoma"/>
              </a:rPr>
              <a:t>Promoting </a:t>
            </a:r>
            <a:r>
              <a:rPr lang="en-US" i="1">
                <a:solidFill>
                  <a:srgbClr val="003A80"/>
                </a:solidFill>
                <a:latin typeface="Tahoma"/>
                <a:ea typeface="Tahoma"/>
                <a:cs typeface="Tahoma"/>
                <a:sym typeface="Tahoma"/>
              </a:rPr>
              <a:t>adherence to guidelines </a:t>
            </a:r>
            <a:r>
              <a:rPr lang="en-US">
                <a:solidFill>
                  <a:schemeClr val="dk1"/>
                </a:solidFill>
                <a:latin typeface="Tahoma"/>
                <a:ea typeface="Tahoma"/>
                <a:cs typeface="Tahoma"/>
                <a:sym typeface="Tahoma"/>
              </a:rPr>
              <a:t>for appropriate antibiotic prescribing among </a:t>
            </a:r>
            <a:r>
              <a:rPr lang="en-US" i="1">
                <a:solidFill>
                  <a:schemeClr val="dk1"/>
                </a:solidFill>
                <a:latin typeface="Tahoma"/>
                <a:ea typeface="Tahoma"/>
                <a:cs typeface="Tahoma"/>
                <a:sym typeface="Tahoma"/>
              </a:rPr>
              <a:t>providers</a:t>
            </a:r>
            <a:endParaRPr/>
          </a:p>
          <a:p>
            <a:pPr marL="457200" indent="-457200">
              <a:lnSpc>
                <a:spcPct val="100000"/>
              </a:lnSpc>
              <a:spcBef>
                <a:spcPts val="900"/>
              </a:spcBef>
              <a:spcAft>
                <a:spcPts val="0"/>
              </a:spcAft>
              <a:buClr>
                <a:srgbClr val="003A80"/>
              </a:buClr>
              <a:buSzPts val="2400"/>
              <a:buFont typeface="Tahoma"/>
              <a:buAutoNum type="arabicPeriod"/>
            </a:pPr>
            <a:r>
              <a:rPr lang="en-US" i="1">
                <a:solidFill>
                  <a:srgbClr val="003A80"/>
                </a:solidFill>
                <a:latin typeface="Tahoma"/>
                <a:ea typeface="Tahoma"/>
                <a:cs typeface="Tahoma"/>
                <a:sym typeface="Tahoma"/>
              </a:rPr>
              <a:t>Decreasing demand for antibiotics </a:t>
            </a:r>
            <a:r>
              <a:rPr lang="en-US">
                <a:solidFill>
                  <a:schemeClr val="dk1"/>
                </a:solidFill>
                <a:latin typeface="Tahoma"/>
                <a:ea typeface="Tahoma"/>
                <a:cs typeface="Tahoma"/>
                <a:sym typeface="Tahoma"/>
              </a:rPr>
              <a:t>for viral upper respiratory tract infections among </a:t>
            </a:r>
            <a:r>
              <a:rPr lang="en-US" i="1">
                <a:solidFill>
                  <a:schemeClr val="dk1"/>
                </a:solidFill>
                <a:latin typeface="Tahoma"/>
                <a:ea typeface="Tahoma"/>
                <a:cs typeface="Tahoma"/>
                <a:sym typeface="Tahoma"/>
              </a:rPr>
              <a:t>healthy adults </a:t>
            </a:r>
            <a:r>
              <a:rPr lang="en-US">
                <a:solidFill>
                  <a:schemeClr val="dk1"/>
                </a:solidFill>
                <a:latin typeface="Tahoma"/>
                <a:ea typeface="Tahoma"/>
                <a:cs typeface="Tahoma"/>
                <a:sym typeface="Tahoma"/>
              </a:rPr>
              <a:t>and </a:t>
            </a:r>
            <a:r>
              <a:rPr lang="en-US" i="1">
                <a:solidFill>
                  <a:schemeClr val="dk1"/>
                </a:solidFill>
                <a:latin typeface="Tahoma"/>
                <a:ea typeface="Tahoma"/>
                <a:cs typeface="Tahoma"/>
                <a:sym typeface="Tahoma"/>
              </a:rPr>
              <a:t>parents of young children</a:t>
            </a:r>
            <a:endParaRPr/>
          </a:p>
          <a:p>
            <a:pPr marL="457200" indent="-457200">
              <a:lnSpc>
                <a:spcPct val="100000"/>
              </a:lnSpc>
              <a:spcBef>
                <a:spcPts val="900"/>
              </a:spcBef>
              <a:spcAft>
                <a:spcPts val="0"/>
              </a:spcAft>
              <a:buClr>
                <a:srgbClr val="003A80"/>
              </a:buClr>
              <a:buSzPts val="2400"/>
              <a:buFont typeface="Tahoma"/>
              <a:buAutoNum type="arabicPeriod"/>
            </a:pPr>
            <a:r>
              <a:rPr lang="en-US" i="1">
                <a:solidFill>
                  <a:srgbClr val="003A80"/>
                </a:solidFill>
                <a:latin typeface="Tahoma"/>
                <a:ea typeface="Tahoma"/>
                <a:cs typeface="Tahoma"/>
                <a:sym typeface="Tahoma"/>
              </a:rPr>
              <a:t>Increasing adherence to antibiotics prescribed </a:t>
            </a:r>
            <a:r>
              <a:rPr lang="en-US">
                <a:solidFill>
                  <a:schemeClr val="dk1"/>
                </a:solidFill>
                <a:latin typeface="Tahoma"/>
                <a:ea typeface="Tahoma"/>
                <a:cs typeface="Tahoma"/>
                <a:sym typeface="Tahoma"/>
              </a:rPr>
              <a:t>for upper respiratory tract infections</a:t>
            </a:r>
            <a:endParaRPr>
              <a:solidFill>
                <a:schemeClr val="dk1"/>
              </a:solidFill>
              <a:latin typeface="Tahoma"/>
              <a:ea typeface="Tahoma"/>
              <a:cs typeface="Tahoma"/>
              <a:sym typeface="Tahoma"/>
            </a:endParaRPr>
          </a:p>
        </p:txBody>
      </p:sp>
      <p:sp>
        <p:nvSpPr>
          <p:cNvPr id="187" name="Shape 187"/>
          <p:cNvSpPr txBox="1">
            <a:spLocks noGrp="1"/>
          </p:cNvSpPr>
          <p:nvPr>
            <p:ph type="sldNum" sz="quarter" idx="10"/>
          </p:nvPr>
        </p:nvSpPr>
        <p:spPr>
          <a:prstGeom prst="rect">
            <a:avLst/>
          </a:prstGeom>
          <a:noFill/>
          <a:ln>
            <a:noFill/>
          </a:ln>
        </p:spPr>
        <p:txBody>
          <a:bodyPr spcFirstLastPara="1" wrap="square" lIns="0" tIns="0" rIns="0" bIns="0" anchor="t" anchorCtr="0">
            <a:noAutofit/>
          </a:bodyPr>
          <a:lstStyle/>
          <a:p>
            <a:pPr algn="r">
              <a:lnSpc>
                <a:spcPct val="100000"/>
              </a:lnSpc>
              <a:spcBef>
                <a:spcPts val="0"/>
              </a:spcBef>
              <a:spcAft>
                <a:spcPts val="0"/>
              </a:spcAft>
            </a:pPr>
            <a:fld id="{00000000-1234-1234-1234-123412341234}" type="slidenum">
              <a:rPr lang="en-US" sz="1200">
                <a:solidFill>
                  <a:schemeClr val="lt1"/>
                </a:solidFill>
                <a:latin typeface="Tahoma"/>
                <a:ea typeface="Tahoma"/>
                <a:cs typeface="Tahoma"/>
                <a:sym typeface="Tahoma"/>
              </a:rPr>
              <a:pPr algn="r">
                <a:lnSpc>
                  <a:spcPct val="100000"/>
                </a:lnSpc>
                <a:spcBef>
                  <a:spcPts val="0"/>
                </a:spcBef>
                <a:spcAft>
                  <a:spcPts val="0"/>
                </a:spcAft>
              </a:pPr>
              <a:t>9</a:t>
            </a:fld>
            <a:endParaRPr sz="1200">
              <a:solidFill>
                <a:schemeClr val="lt1"/>
              </a:solidFill>
              <a:latin typeface="Tahoma"/>
              <a:ea typeface="Tahoma"/>
              <a:cs typeface="Tahoma"/>
              <a:sym typeface="Tahoma"/>
            </a:endParaRPr>
          </a:p>
        </p:txBody>
      </p:sp>
      <p:sp>
        <p:nvSpPr>
          <p:cNvPr id="188" name="Shape 188"/>
          <p:cNvSpPr txBox="1"/>
          <p:nvPr/>
        </p:nvSpPr>
        <p:spPr>
          <a:xfrm>
            <a:off x="1524000" y="6467305"/>
            <a:ext cx="8905010" cy="3970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1100" b="1" dirty="0">
                <a:solidFill>
                  <a:schemeClr val="lt1"/>
                </a:solidFill>
                <a:latin typeface="Tahoma"/>
                <a:ea typeface="Tahoma"/>
                <a:cs typeface="Tahoma"/>
                <a:sym typeface="Tahoma"/>
              </a:rPr>
              <a:t>Source:</a:t>
            </a:r>
            <a:r>
              <a:rPr lang="en-US" sz="1100" dirty="0">
                <a:solidFill>
                  <a:schemeClr val="lt1"/>
                </a:solidFill>
                <a:latin typeface="Tahoma"/>
                <a:ea typeface="Tahoma"/>
                <a:cs typeface="Tahoma"/>
                <a:sym typeface="Tahoma"/>
              </a:rPr>
              <a:t> Weissman J, Besser RE. Promoting appropriate antibiotic use for pediatric patients: a social ecological framework. </a:t>
            </a:r>
            <a:r>
              <a:rPr lang="en-US" sz="1100" dirty="0" err="1">
                <a:solidFill>
                  <a:schemeClr val="lt1"/>
                </a:solidFill>
                <a:latin typeface="Tahoma"/>
                <a:ea typeface="Tahoma"/>
                <a:cs typeface="Tahoma"/>
                <a:sym typeface="Tahoma"/>
              </a:rPr>
              <a:t>Semin</a:t>
            </a:r>
            <a:r>
              <a:rPr lang="en-US" sz="1100" dirty="0">
                <a:solidFill>
                  <a:schemeClr val="lt1"/>
                </a:solidFill>
                <a:latin typeface="Tahoma"/>
                <a:ea typeface="Tahoma"/>
                <a:cs typeface="Tahoma"/>
                <a:sym typeface="Tahoma"/>
              </a:rPr>
              <a:t> </a:t>
            </a:r>
            <a:r>
              <a:rPr lang="en-US" sz="1100" dirty="0" err="1">
                <a:solidFill>
                  <a:schemeClr val="lt1"/>
                </a:solidFill>
                <a:latin typeface="Tahoma"/>
                <a:ea typeface="Tahoma"/>
                <a:cs typeface="Tahoma"/>
                <a:sym typeface="Tahoma"/>
              </a:rPr>
              <a:t>Pediatr</a:t>
            </a:r>
            <a:r>
              <a:rPr lang="en-US" sz="1100" dirty="0">
                <a:solidFill>
                  <a:schemeClr val="lt1"/>
                </a:solidFill>
                <a:latin typeface="Tahoma"/>
                <a:ea typeface="Tahoma"/>
                <a:cs typeface="Tahoma"/>
                <a:sym typeface="Tahoma"/>
              </a:rPr>
              <a:t> Infect Dis. 2004 Jan;15(1):41-51.</a:t>
            </a:r>
            <a:endParaRPr sz="1100"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2432750"/>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B2AD77C4-1894-4974-954E-AEA6AD072D25}"/>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ECDC_PowerPoint_Template_2017</Template>
  <TotalTime>80</TotalTime>
  <Words>3681</Words>
  <Application>Microsoft Office PowerPoint</Application>
  <PresentationFormat>Breedbeeld</PresentationFormat>
  <Paragraphs>332</Paragraphs>
  <Slides>30</Slides>
  <Notes>29</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30</vt:i4>
      </vt:variant>
    </vt:vector>
  </HeadingPairs>
  <TitlesOfParts>
    <vt:vector size="38" baseType="lpstr">
      <vt:lpstr>Arial</vt:lpstr>
      <vt:lpstr>Courier New</vt:lpstr>
      <vt:lpstr>Noto Sans Symbols</vt:lpstr>
      <vt:lpstr>Tahoma</vt:lpstr>
      <vt:lpstr>Times</vt:lpstr>
      <vt:lpstr>Wingdings</vt:lpstr>
      <vt:lpstr>ECDC_PowerPoint_Template_2017</vt:lpstr>
      <vt:lpstr>ECDC_PowerPoint_Template_2017-2</vt:lpstr>
      <vt:lpstr>Module 1: Introduction to the development of prudent antibiotic use campaigns Session 2: Stepwise planning</vt:lpstr>
      <vt:lpstr>Objectives</vt:lpstr>
      <vt:lpstr>Outline</vt:lpstr>
      <vt:lpstr>Stepwise planning</vt:lpstr>
      <vt:lpstr>Step 1: Define your objectives</vt:lpstr>
      <vt:lpstr>Goal definition</vt:lpstr>
      <vt:lpstr>Objective definition</vt:lpstr>
      <vt:lpstr>Defining objectives</vt:lpstr>
      <vt:lpstr>Objectives of CDC’s national campaign</vt:lpstr>
      <vt:lpstr>Examples of SMART objectives (1)</vt:lpstr>
      <vt:lpstr>Examples of smart objetives (2)</vt:lpstr>
      <vt:lpstr>Step 2: Define the behaviour you want to change </vt:lpstr>
      <vt:lpstr>Observable actions</vt:lpstr>
      <vt:lpstr>Target audience</vt:lpstr>
      <vt:lpstr>Specific conditions</vt:lpstr>
      <vt:lpstr>Step 3: Conduct formative evaluation</vt:lpstr>
      <vt:lpstr>Step 4: Develop the campaign strategy</vt:lpstr>
      <vt:lpstr>Social marketing</vt:lpstr>
      <vt:lpstr>Stages in adopting a new behaviour</vt:lpstr>
      <vt:lpstr>The marketing mix (4 P’s)</vt:lpstr>
      <vt:lpstr>Step 5: Develop an evaluation plan</vt:lpstr>
      <vt:lpstr>Step 6: Protyping and pre-testing</vt:lpstr>
      <vt:lpstr>Step 7: Implement and monitor</vt:lpstr>
      <vt:lpstr>Step 8: Evaluate </vt:lpstr>
      <vt:lpstr>Step 9: Refine the campaign</vt:lpstr>
      <vt:lpstr>In summary</vt:lpstr>
      <vt:lpstr>Thank you!</vt:lpstr>
      <vt:lpstr>References</vt:lpstr>
      <vt:lpstr>References</vt:lpstr>
      <vt:lpstr>Acknowledgements The creation of this training material was commissioned in 2011 by ECDC to the department of Public Health Sciences of the Karolinska Institutet (SE) with the direct involvement of Dr. Senia Rosales, Erika Anne-Marie Saliba, Charlotta Zacharias and Prof. Cecilia Stålsby Lundborg.   The revision and update of this training material was commissioned in 2017 by ECDC to Transmissible (NL) with the direct involvement of Dr. Anja Schreijer, Dr. Remco Schrijver and Dr. Marita van der Laar.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dc:creator>Anja Schreijer</dc:creator>
  <cp:keywords>Template, PowerPoint</cp:keywords>
  <cp:lastModifiedBy>arnold bosman</cp:lastModifiedBy>
  <cp:revision>16</cp:revision>
  <cp:lastPrinted>2018-01-12T14:15:37Z</cp:lastPrinted>
  <dcterms:created xsi:type="dcterms:W3CDTF">2018-04-11T12:47:35Z</dcterms:created>
  <dcterms:modified xsi:type="dcterms:W3CDTF">2018-06-04T06:59:02Z</dcterms:modified>
</cp:coreProperties>
</file>