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 id="2147483653" r:id="rId2"/>
    <p:sldMasterId id="2147483672" r:id="rId3"/>
  </p:sldMasterIdLst>
  <p:notesMasterIdLst>
    <p:notesMasterId r:id="rId29"/>
  </p:notesMasterIdLst>
  <p:handoutMasterIdLst>
    <p:handoutMasterId r:id="rId30"/>
  </p:handoutMasterIdLst>
  <p:sldIdLst>
    <p:sldId id="427" r:id="rId4"/>
    <p:sldId id="425" r:id="rId5"/>
    <p:sldId id="265" r:id="rId6"/>
    <p:sldId id="257" r:id="rId7"/>
    <p:sldId id="428" r:id="rId8"/>
    <p:sldId id="429" r:id="rId9"/>
    <p:sldId id="430" r:id="rId10"/>
    <p:sldId id="431" r:id="rId11"/>
    <p:sldId id="432" r:id="rId12"/>
    <p:sldId id="433" r:id="rId13"/>
    <p:sldId id="434" r:id="rId14"/>
    <p:sldId id="418" r:id="rId15"/>
    <p:sldId id="439" r:id="rId16"/>
    <p:sldId id="437" r:id="rId17"/>
    <p:sldId id="438" r:id="rId18"/>
    <p:sldId id="436" r:id="rId19"/>
    <p:sldId id="440" r:id="rId20"/>
    <p:sldId id="435" r:id="rId21"/>
    <p:sldId id="441" r:id="rId22"/>
    <p:sldId id="442" r:id="rId23"/>
    <p:sldId id="413" r:id="rId24"/>
    <p:sldId id="443" r:id="rId25"/>
    <p:sldId id="444" r:id="rId26"/>
    <p:sldId id="264" r:id="rId27"/>
    <p:sldId id="445" r:id="rId28"/>
  </p:sldIdLst>
  <p:sldSz cx="12192000" cy="6858000"/>
  <p:notesSz cx="7023100" cy="9309100"/>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 Duncan" initials="B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AE23"/>
    <a:srgbClr val="99CC00"/>
    <a:srgbClr val="FFDD00"/>
    <a:srgbClr val="996633"/>
    <a:srgbClr val="FF0000"/>
    <a:srgbClr val="336699"/>
    <a:srgbClr val="008000"/>
    <a:srgbClr val="333333"/>
    <a:srgbClr val="3366CC"/>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73931" autoAdjust="0"/>
  </p:normalViewPr>
  <p:slideViewPr>
    <p:cSldViewPr snapToGrid="0">
      <p:cViewPr varScale="1">
        <p:scale>
          <a:sx n="73" d="100"/>
          <a:sy n="73" d="100"/>
        </p:scale>
        <p:origin x="180" y="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napToGrid="0">
      <p:cViewPr varScale="1">
        <p:scale>
          <a:sx n="79" d="100"/>
          <a:sy n="79" d="100"/>
        </p:scale>
        <p:origin x="3102" y="10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545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330200" y="534988"/>
            <a:ext cx="4221163" cy="23749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59211" y="3235559"/>
            <a:ext cx="5618480" cy="5375359"/>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noProof="0" dirty="0"/>
          </a:p>
        </p:txBody>
      </p:sp>
      <p:sp>
        <p:nvSpPr>
          <p:cNvPr id="4" name="Slide Number Placeholder 3"/>
          <p:cNvSpPr>
            <a:spLocks noGrp="1"/>
          </p:cNvSpPr>
          <p:nvPr>
            <p:ph type="sldNum" sz="quarter" idx="5"/>
          </p:nvPr>
        </p:nvSpPr>
        <p:spPr>
          <a:xfrm>
            <a:off x="3977569" y="8841859"/>
            <a:ext cx="3043891" cy="465753"/>
          </a:xfrm>
          <a:prstGeom prst="rect">
            <a:avLst/>
          </a:prstGeom>
        </p:spPr>
        <p:txBody>
          <a:bodyPr vert="horz" lIns="91440" tIns="45720" rIns="91440" bIns="45720" rtlCol="0" anchor="b"/>
          <a:lstStyle>
            <a:lvl1pPr algn="r">
              <a:defRPr sz="1200"/>
            </a:lvl1pPr>
          </a:lstStyle>
          <a:p>
            <a:fld id="{D0D18800-03A3-4371-B392-80B672D011D5}" type="slidenum">
              <a:rPr lang="en-GB" smtClean="0"/>
              <a:t>‹nr.›</a:t>
            </a:fld>
            <a:endParaRPr lang="en-GB"/>
          </a:p>
        </p:txBody>
      </p:sp>
    </p:spTree>
    <p:extLst>
      <p:ext uri="{BB962C8B-B14F-4D97-AF65-F5344CB8AC3E}">
        <p14:creationId xmlns:p14="http://schemas.microsoft.com/office/powerpoint/2010/main" val="13263306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855267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CC75A5AD-92B0-4EEC-910C-EA9AFA845C8C}"/>
              </a:ext>
            </a:extLst>
          </p:cNvPr>
          <p:cNvSpPr>
            <a:spLocks noGrp="1" noRot="1" noChangeAspect="1" noChangeArrowheads="1" noTextEdit="1"/>
          </p:cNvSpPr>
          <p:nvPr>
            <p:ph type="sldImg"/>
          </p:nvPr>
        </p:nvSpPr>
        <p:spPr>
          <a:ln/>
        </p:spPr>
      </p:sp>
      <p:sp>
        <p:nvSpPr>
          <p:cNvPr id="24579" name="Rectangle 3">
            <a:extLst>
              <a:ext uri="{FF2B5EF4-FFF2-40B4-BE49-F238E27FC236}">
                <a16:creationId xmlns:a16="http://schemas.microsoft.com/office/drawing/2014/main" id="{59DA0BDF-CCF5-4E96-92CA-2BBF7824BE5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ea typeface="ＭＳ Ｐゴシック" panose="020B0600070205080204" pitchFamily="34" charset="-128"/>
              </a:rPr>
              <a:t>Notes to trainer: This diagram represents cases of infection during the period January 2009 to December 2009. You should demonstrate the course of infection using the following examples…</a:t>
            </a:r>
          </a:p>
          <a:p>
            <a:r>
              <a:rPr lang="en-GB" altLang="en-US">
                <a:ea typeface="ＭＳ Ｐゴシック" panose="020B0600070205080204" pitchFamily="34" charset="-128"/>
              </a:rPr>
              <a:t>Case 1 developed before January 2009 and was ongoing until just after September 2009. </a:t>
            </a:r>
          </a:p>
          <a:p>
            <a:r>
              <a:rPr lang="en-GB" altLang="en-US">
                <a:ea typeface="ＭＳ Ｐゴシック" panose="020B0600070205080204" pitchFamily="34" charset="-128"/>
              </a:rPr>
              <a:t>Case 5 developed in April 2009 and was ongoing until July 2009.</a:t>
            </a:r>
          </a:p>
          <a:p>
            <a:r>
              <a:rPr lang="en-GB" altLang="en-US">
                <a:ea typeface="ＭＳ Ｐゴシック" panose="020B0600070205080204" pitchFamily="34" charset="-128"/>
              </a:rPr>
              <a:t>Now stop the presentation and ask the participants to work in small groups to answer the questions on the slides.</a:t>
            </a:r>
          </a:p>
          <a:p>
            <a:r>
              <a:rPr lang="en-GB" altLang="en-US">
                <a:ea typeface="ＭＳ Ｐゴシック" panose="020B0600070205080204" pitchFamily="34" charset="-128"/>
              </a:rPr>
              <a:t>Solutions- </a:t>
            </a:r>
          </a:p>
          <a:p>
            <a:r>
              <a:rPr lang="en-GB" altLang="en-US">
                <a:ea typeface="ＭＳ Ｐゴシック" panose="020B0600070205080204" pitchFamily="34" charset="-128"/>
              </a:rPr>
              <a:t>Question 1- Any cases occurring after January 2009= 5 Incidence= 5/100=5%</a:t>
            </a:r>
          </a:p>
          <a:p>
            <a:r>
              <a:rPr lang="en-GB" altLang="en-US">
                <a:ea typeface="ＭＳ Ｐゴシック" panose="020B0600070205080204" pitchFamily="34" charset="-128"/>
              </a:rPr>
              <a:t>Question 2- four existing cases of infection present in May 2009. Prevalence= 4/30= 13.3%</a:t>
            </a:r>
          </a:p>
          <a:p>
            <a:r>
              <a:rPr lang="en-GB" altLang="en-US">
                <a:ea typeface="ＭＳ Ｐゴシック" panose="020B0600070205080204" pitchFamily="34" charset="-128"/>
              </a:rPr>
              <a:t>Question 3- four existing cases of infection present in September 2009. Prevalence= 4/36=11.1%</a:t>
            </a:r>
          </a:p>
          <a:p>
            <a:endParaRPr lang="en-GB" altLang="en-US">
              <a:ea typeface="ＭＳ Ｐゴシック" panose="020B0600070205080204" pitchFamily="34" charset="-128"/>
            </a:endParaRPr>
          </a:p>
        </p:txBody>
      </p:sp>
    </p:spTree>
    <p:extLst>
      <p:ext uri="{BB962C8B-B14F-4D97-AF65-F5344CB8AC3E}">
        <p14:creationId xmlns:p14="http://schemas.microsoft.com/office/powerpoint/2010/main" val="4572629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5896513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036173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40347648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0880605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6852666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9EBADFBA-33D0-4D64-945D-FA0D95DA8DEC}"/>
              </a:ext>
            </a:extLst>
          </p:cNvPr>
          <p:cNvSpPr>
            <a:spLocks noGrp="1" noRot="1" noChangeAspect="1" noChangeArrowheads="1" noTextEdit="1"/>
          </p:cNvSpPr>
          <p:nvPr>
            <p:ph type="sldImg"/>
          </p:nvPr>
        </p:nvSpPr>
        <p:spPr>
          <a:xfrm>
            <a:off x="90488" y="744538"/>
            <a:ext cx="6616700" cy="3722687"/>
          </a:xfrm>
          <a:ln/>
        </p:spPr>
      </p:sp>
      <p:sp>
        <p:nvSpPr>
          <p:cNvPr id="39939" name="Rectangle 3">
            <a:extLst>
              <a:ext uri="{FF2B5EF4-FFF2-40B4-BE49-F238E27FC236}">
                <a16:creationId xmlns:a16="http://schemas.microsoft.com/office/drawing/2014/main" id="{3C1B0DD6-DE26-4D9F-B4A6-35C8E2619D77}"/>
              </a:ext>
            </a:extLst>
          </p:cNvPr>
          <p:cNvSpPr>
            <a:spLocks noGrp="1" noChangeArrowheads="1"/>
          </p:cNvSpPr>
          <p:nvPr>
            <p:ph type="body" idx="1"/>
          </p:nvPr>
        </p:nvSpPr>
        <p:spPr>
          <a:xfrm>
            <a:off x="679450" y="4714875"/>
            <a:ext cx="543877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ea typeface="ＭＳ Ｐゴシック" panose="020B0600070205080204" pitchFamily="34" charset="-128"/>
              </a:rPr>
              <a:t>Notes to trainer: This diagram demonstrates validity and reliability. The data collectors all collect data on the same patient and their diagnosis of HAI is compared.</a:t>
            </a:r>
          </a:p>
          <a:p>
            <a:r>
              <a:rPr lang="en-GB" altLang="en-US">
                <a:ea typeface="ＭＳ Ｐゴシック" panose="020B0600070205080204" pitchFamily="34" charset="-128"/>
              </a:rPr>
              <a:t>Explanation of the diagram</a:t>
            </a:r>
          </a:p>
          <a:p>
            <a:r>
              <a:rPr lang="en-GB" altLang="en-US">
                <a:ea typeface="ＭＳ Ｐゴシック" panose="020B0600070205080204" pitchFamily="34" charset="-128"/>
              </a:rPr>
              <a:t>VALID and RELIABLE- the data collector is applying the definitions in a consistent and correct manner. Example: 5 data collectors- all consistently diagnose SSI agreeing with the gold standard</a:t>
            </a:r>
          </a:p>
          <a:p>
            <a:r>
              <a:rPr lang="en-GB" altLang="en-US">
                <a:ea typeface="ＭＳ Ｐゴシック" panose="020B0600070205080204" pitchFamily="34" charset="-128"/>
              </a:rPr>
              <a:t>RELIABLE not VALID- the data collector is applying the definitions incorrectly in the same way every time. Example: 7 data collectors- all consistently diagnose superficial SSI but the gold standard data collector has diagnosed a deep SSI</a:t>
            </a:r>
          </a:p>
          <a:p>
            <a:r>
              <a:rPr lang="en-GB" altLang="en-US">
                <a:ea typeface="ＭＳ Ｐゴシック" panose="020B0600070205080204" pitchFamily="34" charset="-128"/>
              </a:rPr>
              <a:t>NOT RELIABLE or VALID- the data collector is not applying the definitions in the same way or correctly each time. Example: 11 data collectors- there is no consistency in the diagnosis of HAI with several different respiratory infections being diagnosed. Only one data collector has reached the same decision as the gold standard data collector of NO HAI</a:t>
            </a:r>
          </a:p>
        </p:txBody>
      </p:sp>
    </p:spTree>
    <p:extLst>
      <p:ext uri="{BB962C8B-B14F-4D97-AF65-F5344CB8AC3E}">
        <p14:creationId xmlns:p14="http://schemas.microsoft.com/office/powerpoint/2010/main" val="21728349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8930491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7430719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r>
              <a:rPr lang="en-GB" dirty="0"/>
              <a:t>Facilitator notes:</a:t>
            </a:r>
          </a:p>
          <a:p>
            <a:endParaRPr lang="en-GB" dirty="0"/>
          </a:p>
        </p:txBody>
      </p:sp>
    </p:spTree>
    <p:extLst>
      <p:ext uri="{BB962C8B-B14F-4D97-AF65-F5344CB8AC3E}">
        <p14:creationId xmlns:p14="http://schemas.microsoft.com/office/powerpoint/2010/main" val="40868356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400" dirty="0"/>
              <a:t>Facilitator notes: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400" kern="1200" baseline="0" noProof="0" dirty="0">
              <a:solidFill>
                <a:schemeClr val="tx1"/>
              </a:solidFill>
              <a:latin typeface="Times" pitchFamily="18" charset="0"/>
              <a:ea typeface="+mn-ea"/>
              <a:cs typeface="+mn-cs"/>
            </a:endParaRPr>
          </a:p>
        </p:txBody>
      </p:sp>
    </p:spTree>
    <p:extLst>
      <p:ext uri="{BB962C8B-B14F-4D97-AF65-F5344CB8AC3E}">
        <p14:creationId xmlns:p14="http://schemas.microsoft.com/office/powerpoint/2010/main" val="194224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
        <p:nvSpPr>
          <p:cNvPr id="4" name="Slide Number Placeholder 3"/>
          <p:cNvSpPr>
            <a:spLocks noGrp="1"/>
          </p:cNvSpPr>
          <p:nvPr>
            <p:ph type="sldNum" sz="quarter" idx="10"/>
          </p:nvPr>
        </p:nvSpPr>
        <p:spPr/>
        <p:txBody>
          <a:bodyPr/>
          <a:lstStyle/>
          <a:p>
            <a:fld id="{D0D18800-03A3-4371-B392-80B672D011D5}" type="slidenum">
              <a:rPr lang="en-GB" smtClean="0"/>
              <a:t>25</a:t>
            </a:fld>
            <a:endParaRPr lang="en-GB"/>
          </a:p>
        </p:txBody>
      </p:sp>
    </p:spTree>
    <p:extLst>
      <p:ext uri="{BB962C8B-B14F-4D97-AF65-F5344CB8AC3E}">
        <p14:creationId xmlns:p14="http://schemas.microsoft.com/office/powerpoint/2010/main" val="1906778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656467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40268970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632970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6674196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204843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9202171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2425463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7.jpe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5"/>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3200" b="0">
                <a:solidFill>
                  <a:schemeClr val="bg1"/>
                </a:solidFill>
                <a:latin typeface="Tahoma" pitchFamily="34" charset="0"/>
                <a:cs typeface="Tahoma" pitchFamily="34" charset="0"/>
              </a:defRPr>
            </a:lvl1pPr>
          </a:lstStyle>
          <a:p>
            <a:r>
              <a:rPr lang="hu-HU"/>
              <a:t>Mintacím szerkesztése</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4000" b="1">
                <a:solidFill>
                  <a:schemeClr val="bg1"/>
                </a:solidFill>
                <a:latin typeface="Tahoma" pitchFamily="34" charset="0"/>
                <a:cs typeface="Tahoma" pitchFamily="34" charset="0"/>
              </a:defRPr>
            </a:lvl1pPr>
          </a:lstStyle>
          <a:p>
            <a:r>
              <a:rPr lang="hu-HU"/>
              <a:t>Alcím mintájának szerkesztése</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0"/>
            <a:ext cx="2556000" cy="365125"/>
          </a:xfrm>
        </p:spPr>
        <p:txBody>
          <a:bodyPr/>
          <a:lstStyle>
            <a:lvl1pPr>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825012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5135738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21265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960675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990241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991178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59851" y="142876"/>
            <a:ext cx="2840567" cy="609917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31800" y="142876"/>
            <a:ext cx="8324851" cy="6099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188095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31800" y="142876"/>
            <a:ext cx="10972800" cy="822325"/>
          </a:xfrm>
        </p:spPr>
        <p:txBody>
          <a:bodyPr/>
          <a:lstStyle/>
          <a:p>
            <a:r>
              <a:rPr lang="en-US"/>
              <a:t>Click to edit Master title style</a:t>
            </a:r>
            <a:endParaRPr lang="en-GB"/>
          </a:p>
        </p:txBody>
      </p:sp>
      <p:sp>
        <p:nvSpPr>
          <p:cNvPr id="3" name="Table Placeholder 2"/>
          <p:cNvSpPr>
            <a:spLocks noGrp="1"/>
          </p:cNvSpPr>
          <p:nvPr>
            <p:ph type="tbl" idx="1"/>
          </p:nvPr>
        </p:nvSpPr>
        <p:spPr>
          <a:xfrm>
            <a:off x="431801" y="1079500"/>
            <a:ext cx="11368617" cy="5162550"/>
          </a:xfrm>
        </p:spPr>
        <p:txBody>
          <a:bodyPr/>
          <a:lstStyle/>
          <a:p>
            <a:pPr lvl="0"/>
            <a:endParaRPr lang="en-GB" noProof="0"/>
          </a:p>
        </p:txBody>
      </p:sp>
    </p:spTree>
    <p:extLst>
      <p:ext uri="{BB962C8B-B14F-4D97-AF65-F5344CB8AC3E}">
        <p14:creationId xmlns:p14="http://schemas.microsoft.com/office/powerpoint/2010/main" val="29400314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Tree>
    <p:extLst>
      <p:ext uri="{BB962C8B-B14F-4D97-AF65-F5344CB8AC3E}">
        <p14:creationId xmlns:p14="http://schemas.microsoft.com/office/powerpoint/2010/main" val="2521958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US" dirty="0"/>
          </a:p>
        </p:txBody>
      </p:sp>
      <p:sp>
        <p:nvSpPr>
          <p:cNvPr id="3" name="Content Placeholder 2"/>
          <p:cNvSpPr>
            <a:spLocks noGrp="1"/>
          </p:cNvSpPr>
          <p:nvPr>
            <p:ph idx="1"/>
          </p:nvPr>
        </p:nvSpPr>
        <p:spPr/>
        <p:txBody>
          <a:bodyPr/>
          <a:lstStyle>
            <a:lvl1pPr>
              <a:lnSpc>
                <a:spcPct val="90000"/>
              </a:lnSpc>
              <a:spcBef>
                <a:spcPts val="300"/>
              </a:spcBef>
              <a:spcAft>
                <a:spcPts val="600"/>
              </a:spcAft>
              <a:defRPr sz="2400"/>
            </a:lvl1pPr>
            <a:lvl2pPr marL="269861" indent="-269861">
              <a:lnSpc>
                <a:spcPct val="90000"/>
              </a:lnSpc>
              <a:spcBef>
                <a:spcPts val="300"/>
              </a:spcBef>
              <a:spcAft>
                <a:spcPts val="600"/>
              </a:spcAft>
              <a:buFont typeface="Arial" pitchFamily="34" charset="0"/>
              <a:buChar char="•"/>
              <a:tabLst>
                <a:tab pos="269861" algn="l"/>
              </a:tabLst>
              <a:defRPr sz="2400">
                <a:latin typeface="Tahoma" pitchFamily="34" charset="0"/>
                <a:cs typeface="Tahoma" pitchFamily="34" charset="0"/>
              </a:defRPr>
            </a:lvl2pPr>
            <a:lvl3pPr marL="541312" indent="-271449">
              <a:lnSpc>
                <a:spcPct val="90000"/>
              </a:lnSpc>
              <a:spcBef>
                <a:spcPts val="300"/>
              </a:spcBef>
              <a:spcAft>
                <a:spcPts val="600"/>
              </a:spcAft>
              <a:buFont typeface="Arial" panose="020B0604020202020204" pitchFamily="34" charset="0"/>
              <a:buChar char="•"/>
              <a:tabLst>
                <a:tab pos="541312" algn="l"/>
              </a:tabLst>
              <a:defRPr sz="2000">
                <a:latin typeface="Tahoma" pitchFamily="34" charset="0"/>
                <a:cs typeface="Tahoma" pitchFamily="34" charset="0"/>
              </a:defRPr>
            </a:lvl3pPr>
            <a:lvl5pPr>
              <a:buNone/>
              <a:defRPr/>
            </a:lvl5pPr>
          </a:lstStyle>
          <a:p>
            <a:pPr lvl="0"/>
            <a:r>
              <a:rPr lang="hu-HU" dirty="0"/>
              <a:t>Mintaszöveg szerkesztése</a:t>
            </a:r>
          </a:p>
          <a:p>
            <a:pPr lvl="1"/>
            <a:r>
              <a:rPr lang="hu-HU" dirty="0"/>
              <a:t>Második szint</a:t>
            </a:r>
          </a:p>
          <a:p>
            <a:pPr lvl="2"/>
            <a:r>
              <a:rPr lang="hu-HU" dirty="0"/>
              <a:t>Harmadik szint</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1828073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261214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3102732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1" descr="Presentation_Template_Title_new">
            <a:extLst>
              <a:ext uri="{FF2B5EF4-FFF2-40B4-BE49-F238E27FC236}">
                <a16:creationId xmlns:a16="http://schemas.microsoft.com/office/drawing/2014/main" id="{D023BCE8-79DD-4CC7-8B91-3B15AC1CD2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288"/>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2">
            <a:extLst>
              <a:ext uri="{FF2B5EF4-FFF2-40B4-BE49-F238E27FC236}">
                <a16:creationId xmlns:a16="http://schemas.microsoft.com/office/drawing/2014/main" id="{4229F411-77D0-4E18-850B-D8B9EBDDED2A}"/>
              </a:ext>
            </a:extLst>
          </p:cNvPr>
          <p:cNvPicPr>
            <a:picLocks noChangeArrowheads="1"/>
          </p:cNvPicPr>
          <p:nvPr/>
        </p:nvPicPr>
        <p:blipFill>
          <a:blip r:embed="rId3">
            <a:clrChange>
              <a:clrFrom>
                <a:srgbClr val="FFFFFF"/>
              </a:clrFrom>
              <a:clrTo>
                <a:srgbClr val="FFFFFF">
                  <a:alpha val="0"/>
                </a:srgbClr>
              </a:clrTo>
            </a:clrChange>
            <a:lum bright="-6000"/>
            <a:extLst>
              <a:ext uri="{28A0092B-C50C-407E-A947-70E740481C1C}">
                <a14:useLocalDpi xmlns:a14="http://schemas.microsoft.com/office/drawing/2010/main" val="0"/>
              </a:ext>
            </a:extLst>
          </a:blip>
          <a:srcRect/>
          <a:stretch>
            <a:fillRect/>
          </a:stretch>
        </p:blipFill>
        <p:spPr bwMode="auto">
          <a:xfrm>
            <a:off x="9897533" y="504825"/>
            <a:ext cx="1684867" cy="1136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1250" name="Rectangle 2"/>
          <p:cNvSpPr>
            <a:spLocks noGrp="1" noChangeArrowheads="1"/>
          </p:cNvSpPr>
          <p:nvPr>
            <p:ph type="ctrTitle"/>
          </p:nvPr>
        </p:nvSpPr>
        <p:spPr>
          <a:xfrm>
            <a:off x="431801" y="3598863"/>
            <a:ext cx="11275484" cy="514350"/>
          </a:xfrm>
        </p:spPr>
        <p:txBody>
          <a:bodyPr/>
          <a:lstStyle>
            <a:lvl1pPr>
              <a:defRPr sz="3200" b="0">
                <a:solidFill>
                  <a:schemeClr val="bg1"/>
                </a:solidFill>
              </a:defRPr>
            </a:lvl1pPr>
          </a:lstStyle>
          <a:p>
            <a:r>
              <a:rPr lang="en-GB"/>
              <a:t>Click to edit Master title style</a:t>
            </a:r>
          </a:p>
        </p:txBody>
      </p:sp>
      <p:sp>
        <p:nvSpPr>
          <p:cNvPr id="181251" name="Rectangle 3"/>
          <p:cNvSpPr>
            <a:spLocks noGrp="1" noChangeArrowheads="1"/>
          </p:cNvSpPr>
          <p:nvPr>
            <p:ph type="subTitle" idx="1"/>
          </p:nvPr>
        </p:nvSpPr>
        <p:spPr>
          <a:xfrm>
            <a:off x="431801" y="4318001"/>
            <a:ext cx="11275484" cy="1006475"/>
          </a:xfrm>
        </p:spPr>
        <p:txBody>
          <a:bodyPr/>
          <a:lstStyle>
            <a:lvl1pPr marL="0" indent="0">
              <a:buFont typeface="Wingdings" pitchFamily="2" charset="2"/>
              <a:buNone/>
              <a:defRPr sz="4000" b="1">
                <a:solidFill>
                  <a:schemeClr val="bg1"/>
                </a:solidFill>
              </a:defRPr>
            </a:lvl1pPr>
          </a:lstStyle>
          <a:p>
            <a:r>
              <a:rPr lang="en-GB"/>
              <a:t>Click to edit Master subtitle style</a:t>
            </a:r>
          </a:p>
        </p:txBody>
      </p:sp>
    </p:spTree>
    <p:extLst>
      <p:ext uri="{BB962C8B-B14F-4D97-AF65-F5344CB8AC3E}">
        <p14:creationId xmlns:p14="http://schemas.microsoft.com/office/powerpoint/2010/main" val="1000357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27918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804395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31800" y="1079500"/>
            <a:ext cx="5581651" cy="5162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216651" y="1079500"/>
            <a:ext cx="5583767" cy="51625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431700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2.jpeg"/><Relationship Id="rId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2" Type="http://schemas.openxmlformats.org/officeDocument/2006/relationships/slideLayout" Target="../slideLayouts/slideLayout7.xml"/><Relationship Id="rId16" Type="http://schemas.openxmlformats.org/officeDocument/2006/relationships/image" Target="../media/image2.jpeg"/><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image" Target="../media/image6.jpeg"/><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285749"/>
            <a:ext cx="10318363" cy="79375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dirty="0"/>
              <a:t>Klik om stijl te bewerken</a:t>
            </a:r>
            <a:endParaRPr lang="en-GB" dirty="0"/>
          </a:p>
        </p:txBody>
      </p:sp>
      <p:sp>
        <p:nvSpPr>
          <p:cNvPr id="180227" name="Rectangle 3"/>
          <p:cNvSpPr>
            <a:spLocks noGrp="1" noChangeArrowheads="1"/>
          </p:cNvSpPr>
          <p:nvPr>
            <p:ph type="body" idx="1"/>
          </p:nvPr>
        </p:nvSpPr>
        <p:spPr bwMode="auto">
          <a:xfrm>
            <a:off x="431807" y="1219252"/>
            <a:ext cx="11368617" cy="502279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US" dirty="0"/>
              <a:t>Second level</a:t>
            </a:r>
          </a:p>
          <a:p>
            <a:pPr lvl="2"/>
            <a:r>
              <a:rPr lang="en-US" dirty="0"/>
              <a:t>Third level</a:t>
            </a:r>
          </a:p>
          <a:p>
            <a:pPr lvl="0"/>
            <a:endParaRPr lang="en-GB" dirty="0"/>
          </a:p>
        </p:txBody>
      </p:sp>
      <p:sp>
        <p:nvSpPr>
          <p:cNvPr id="10" name="Slide Number Placeholder 9"/>
          <p:cNvSpPr>
            <a:spLocks noGrp="1"/>
          </p:cNvSpPr>
          <p:nvPr>
            <p:ph type="sldNum" sz="quarter" idx="4"/>
          </p:nvPr>
        </p:nvSpPr>
        <p:spPr>
          <a:xfrm>
            <a:off x="9108000" y="6480015"/>
            <a:ext cx="2556000" cy="365125"/>
          </a:xfrm>
          <a:prstGeom prst="rect">
            <a:avLst/>
          </a:prstGeom>
        </p:spPr>
        <p:txBody>
          <a:bodyPr vert="horz" lIns="91440" tIns="36000" rIns="91440" bIns="36000" rtlCol="0" anchor="ctr" anchorCtr="0"/>
          <a:lstStyle>
            <a:lvl1pPr algn="r">
              <a:lnSpc>
                <a:spcPct val="100000"/>
              </a:lnSpc>
              <a:defRPr sz="1200" b="0">
                <a:solidFill>
                  <a:schemeClr val="bg1"/>
                </a:solidFill>
              </a:defRPr>
            </a:lvl1pPr>
          </a:lstStyle>
          <a:p>
            <a:fld id="{0580567E-5E8F-47A5-90DF-8BFEB1A71525}" type="slidenum">
              <a:rPr lang="en-GB" smtClean="0"/>
              <a:pPr/>
              <a:t>‹nr.›</a:t>
            </a:fld>
            <a:endParaRPr lang="en-GB" dirty="0"/>
          </a:p>
        </p:txBody>
      </p:sp>
      <p:pic>
        <p:nvPicPr>
          <p:cNvPr id="7" name="Picture 8"/>
          <p:cNvPicPr>
            <a:picLocks noChangeArrowheads="1"/>
          </p:cNvPicPr>
          <p:nvPr/>
        </p:nvPicPr>
        <p:blipFill>
          <a:blip r:embed="rId6"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cSld>
  <p:clrMap bg1="lt1" tx1="dk1" bg2="lt2" tx2="dk2" accent1="accent1" accent2="accent2" accent3="accent3" accent4="accent4" accent5="accent5" accent6="accent6" hlink="hlink" folHlink="folHlink"/>
  <p:sldLayoutIdLst>
    <p:sldLayoutId id="2147483652" r:id="rId1"/>
    <p:sldLayoutId id="2147483656" r:id="rId2"/>
    <p:sldLayoutId id="2147483671" r:id="rId3"/>
  </p:sldLayoutIdLst>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Arial" panose="020B0604020202020204" pitchFamily="34" charset="0"/>
        <a:buChar char="•"/>
        <a:defRPr sz="20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pPr/>
              <a:t>‹nr.›</a:t>
            </a:fld>
            <a:endParaRPr lang="en-GB" dirty="0"/>
          </a:p>
        </p:txBody>
      </p:sp>
    </p:spTree>
  </p:cSld>
  <p:clrMap bg1="lt1" tx1="dk1" bg2="lt2" tx2="dk2" accent1="accent1" accent2="accent2" accent3="accent3" accent4="accent4" accent5="accent5" accent6="accent6" hlink="hlink" folHlink="folHlink"/>
  <p:sldLayoutIdLst>
    <p:sldLayoutId id="2147483668" r:id="rId1"/>
    <p:sldLayoutId id="2147483670"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9" descr="Presentation_Template_Innerpage_new">
            <a:extLst>
              <a:ext uri="{FF2B5EF4-FFF2-40B4-BE49-F238E27FC236}">
                <a16:creationId xmlns:a16="http://schemas.microsoft.com/office/drawing/2014/main" id="{4C58AD35-91F5-45C5-AE29-12322A082B88}"/>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t="45416"/>
          <a:stretch>
            <a:fillRect/>
          </a:stretch>
        </p:blipFill>
        <p:spPr bwMode="auto">
          <a:xfrm>
            <a:off x="0" y="3114676"/>
            <a:ext cx="12192000"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0">
            <a:extLst>
              <a:ext uri="{FF2B5EF4-FFF2-40B4-BE49-F238E27FC236}">
                <a16:creationId xmlns:a16="http://schemas.microsoft.com/office/drawing/2014/main" id="{5FF45D29-0FFC-4C8B-888E-2496AE4A41A1}"/>
              </a:ext>
            </a:extLst>
          </p:cNvPr>
          <p:cNvPicPr>
            <a:picLocks noChangeArrowheads="1"/>
          </p:cNvPicPr>
          <p:nvPr/>
        </p:nvPicPr>
        <p:blipFill>
          <a:blip r:embed="rId16">
            <a:clrChange>
              <a:clrFrom>
                <a:srgbClr val="FFFFFF"/>
              </a:clrFrom>
              <a:clrTo>
                <a:srgbClr val="FFFFFF">
                  <a:alpha val="0"/>
                </a:srgbClr>
              </a:clrTo>
            </a:clrChange>
            <a:lum bright="-6000"/>
            <a:extLst>
              <a:ext uri="{28A0092B-C50C-407E-A947-70E740481C1C}">
                <a14:useLocalDpi xmlns:a14="http://schemas.microsoft.com/office/drawing/2010/main" val="0"/>
              </a:ext>
            </a:extLst>
          </a:blip>
          <a:srcRect/>
          <a:stretch>
            <a:fillRect/>
          </a:stretch>
        </p:blipFill>
        <p:spPr bwMode="auto">
          <a:xfrm>
            <a:off x="10795000" y="107950"/>
            <a:ext cx="1176867"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2">
            <a:extLst>
              <a:ext uri="{FF2B5EF4-FFF2-40B4-BE49-F238E27FC236}">
                <a16:creationId xmlns:a16="http://schemas.microsoft.com/office/drawing/2014/main" id="{292813B2-F951-44C5-9A6C-8AD53F10B671}"/>
              </a:ext>
            </a:extLst>
          </p:cNvPr>
          <p:cNvSpPr>
            <a:spLocks noGrp="1" noChangeArrowheads="1"/>
          </p:cNvSpPr>
          <p:nvPr>
            <p:ph type="title"/>
          </p:nvPr>
        </p:nvSpPr>
        <p:spPr bwMode="auto">
          <a:xfrm>
            <a:off x="431800" y="142876"/>
            <a:ext cx="10972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altLang="en-US"/>
              <a:t>Click to edit Master title style</a:t>
            </a:r>
          </a:p>
        </p:txBody>
      </p:sp>
      <p:sp>
        <p:nvSpPr>
          <p:cNvPr id="1029" name="Rectangle 3">
            <a:extLst>
              <a:ext uri="{FF2B5EF4-FFF2-40B4-BE49-F238E27FC236}">
                <a16:creationId xmlns:a16="http://schemas.microsoft.com/office/drawing/2014/main" id="{56261412-3F43-4D87-84A4-BDA3B4492AC7}"/>
              </a:ext>
            </a:extLst>
          </p:cNvPr>
          <p:cNvSpPr>
            <a:spLocks noGrp="1" noChangeArrowheads="1"/>
          </p:cNvSpPr>
          <p:nvPr>
            <p:ph type="body" idx="1"/>
          </p:nvPr>
        </p:nvSpPr>
        <p:spPr bwMode="auto">
          <a:xfrm>
            <a:off x="431801" y="1079500"/>
            <a:ext cx="11368617" cy="5162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GB" altLang="en-US"/>
              <a:t>Click to edit Master text styles</a:t>
            </a:r>
          </a:p>
        </p:txBody>
      </p:sp>
    </p:spTree>
    <p:extLst>
      <p:ext uri="{BB962C8B-B14F-4D97-AF65-F5344CB8AC3E}">
        <p14:creationId xmlns:p14="http://schemas.microsoft.com/office/powerpoint/2010/main" val="5412348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p:txStyles>
    <p:titleStyle>
      <a:lvl1pPr algn="l" rtl="0" eaLnBrk="0" fontAlgn="base" hangingPunct="0">
        <a:lnSpc>
          <a:spcPct val="90000"/>
        </a:lnSpc>
        <a:spcBef>
          <a:spcPct val="0"/>
        </a:spcBef>
        <a:spcAft>
          <a:spcPct val="0"/>
        </a:spcAft>
        <a:defRPr sz="2800" b="1">
          <a:solidFill>
            <a:srgbClr val="333333"/>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2800" b="1">
          <a:solidFill>
            <a:srgbClr val="333333"/>
          </a:solidFill>
          <a:latin typeface="Tahoma" pitchFamily="34" charset="0"/>
          <a:ea typeface="ＭＳ Ｐゴシック" charset="-128"/>
          <a:cs typeface="ＭＳ Ｐゴシック" charset="-128"/>
        </a:defRPr>
      </a:lvl2pPr>
      <a:lvl3pPr algn="l" rtl="0" eaLnBrk="0" fontAlgn="base" hangingPunct="0">
        <a:lnSpc>
          <a:spcPct val="90000"/>
        </a:lnSpc>
        <a:spcBef>
          <a:spcPct val="0"/>
        </a:spcBef>
        <a:spcAft>
          <a:spcPct val="0"/>
        </a:spcAft>
        <a:defRPr sz="2800" b="1">
          <a:solidFill>
            <a:srgbClr val="333333"/>
          </a:solidFill>
          <a:latin typeface="Tahoma" pitchFamily="34" charset="0"/>
          <a:ea typeface="ＭＳ Ｐゴシック" charset="-128"/>
          <a:cs typeface="ＭＳ Ｐゴシック" charset="-128"/>
        </a:defRPr>
      </a:lvl3pPr>
      <a:lvl4pPr algn="l" rtl="0" eaLnBrk="0" fontAlgn="base" hangingPunct="0">
        <a:lnSpc>
          <a:spcPct val="90000"/>
        </a:lnSpc>
        <a:spcBef>
          <a:spcPct val="0"/>
        </a:spcBef>
        <a:spcAft>
          <a:spcPct val="0"/>
        </a:spcAft>
        <a:defRPr sz="2800" b="1">
          <a:solidFill>
            <a:srgbClr val="333333"/>
          </a:solidFill>
          <a:latin typeface="Tahoma" pitchFamily="34" charset="0"/>
          <a:ea typeface="ＭＳ Ｐゴシック" charset="-128"/>
          <a:cs typeface="ＭＳ Ｐゴシック" charset="-128"/>
        </a:defRPr>
      </a:lvl4pPr>
      <a:lvl5pPr algn="l" rtl="0" eaLnBrk="0" fontAlgn="base" hangingPunct="0">
        <a:lnSpc>
          <a:spcPct val="90000"/>
        </a:lnSpc>
        <a:spcBef>
          <a:spcPct val="0"/>
        </a:spcBef>
        <a:spcAft>
          <a:spcPct val="0"/>
        </a:spcAft>
        <a:defRPr sz="2800" b="1">
          <a:solidFill>
            <a:srgbClr val="333333"/>
          </a:solidFill>
          <a:latin typeface="Tahoma" pitchFamily="34" charset="0"/>
          <a:ea typeface="ＭＳ Ｐゴシック" charset="-128"/>
          <a:cs typeface="ＭＳ Ｐゴシック" charset="-128"/>
        </a:defRPr>
      </a:lvl5pPr>
      <a:lvl6pPr marL="457200" algn="l" rtl="0" fontAlgn="base">
        <a:lnSpc>
          <a:spcPct val="90000"/>
        </a:lnSpc>
        <a:spcBef>
          <a:spcPct val="0"/>
        </a:spcBef>
        <a:spcAft>
          <a:spcPct val="0"/>
        </a:spcAft>
        <a:defRPr sz="2800" b="1">
          <a:solidFill>
            <a:srgbClr val="333333"/>
          </a:solidFill>
          <a:latin typeface="Tahoma" pitchFamily="34" charset="0"/>
        </a:defRPr>
      </a:lvl6pPr>
      <a:lvl7pPr marL="914400" algn="l" rtl="0" fontAlgn="base">
        <a:lnSpc>
          <a:spcPct val="90000"/>
        </a:lnSpc>
        <a:spcBef>
          <a:spcPct val="0"/>
        </a:spcBef>
        <a:spcAft>
          <a:spcPct val="0"/>
        </a:spcAft>
        <a:defRPr sz="2800" b="1">
          <a:solidFill>
            <a:srgbClr val="333333"/>
          </a:solidFill>
          <a:latin typeface="Tahoma" pitchFamily="34" charset="0"/>
        </a:defRPr>
      </a:lvl7pPr>
      <a:lvl8pPr marL="1371600" algn="l" rtl="0" fontAlgn="base">
        <a:lnSpc>
          <a:spcPct val="90000"/>
        </a:lnSpc>
        <a:spcBef>
          <a:spcPct val="0"/>
        </a:spcBef>
        <a:spcAft>
          <a:spcPct val="0"/>
        </a:spcAft>
        <a:defRPr sz="2800" b="1">
          <a:solidFill>
            <a:srgbClr val="333333"/>
          </a:solidFill>
          <a:latin typeface="Tahoma" pitchFamily="34" charset="0"/>
        </a:defRPr>
      </a:lvl8pPr>
      <a:lvl9pPr marL="1828800" algn="l" rtl="0" fontAlgn="base">
        <a:lnSpc>
          <a:spcPct val="90000"/>
        </a:lnSpc>
        <a:spcBef>
          <a:spcPct val="0"/>
        </a:spcBef>
        <a:spcAft>
          <a:spcPct val="0"/>
        </a:spcAft>
        <a:defRPr sz="2800" b="1">
          <a:solidFill>
            <a:srgbClr val="333333"/>
          </a:solidFill>
          <a:latin typeface="Tahoma" pitchFamily="34" charset="0"/>
        </a:defRPr>
      </a:lvl9pPr>
    </p:titleStyle>
    <p:bodyStyle>
      <a:lvl1pPr marL="269875" indent="-269875" algn="l" rtl="0" eaLnBrk="0" fontAlgn="base" hangingPunct="0">
        <a:lnSpc>
          <a:spcPct val="90000"/>
        </a:lnSpc>
        <a:spcBef>
          <a:spcPct val="0"/>
        </a:spcBef>
        <a:spcAft>
          <a:spcPct val="25000"/>
        </a:spcAft>
        <a:buFont typeface="Wingdings" panose="05000000000000000000" pitchFamily="2" charset="2"/>
        <a:buChar char="§"/>
        <a:defRPr sz="2400">
          <a:solidFill>
            <a:schemeClr val="tx1"/>
          </a:solidFill>
          <a:latin typeface="+mn-lt"/>
          <a:ea typeface="ＭＳ Ｐゴシック" charset="-128"/>
          <a:cs typeface="ＭＳ Ｐゴシック" charset="-128"/>
        </a:defRPr>
      </a:lvl1pPr>
      <a:lvl2pPr marL="714375" indent="-265113" algn="l" rtl="0" eaLnBrk="0" fontAlgn="base" hangingPunct="0">
        <a:lnSpc>
          <a:spcPct val="90000"/>
        </a:lnSpc>
        <a:spcBef>
          <a:spcPct val="0"/>
        </a:spcBef>
        <a:spcAft>
          <a:spcPct val="25000"/>
        </a:spcAft>
        <a:buChar char="–"/>
        <a:defRPr sz="2400">
          <a:solidFill>
            <a:schemeClr val="tx1"/>
          </a:solidFill>
          <a:latin typeface="+mn-lt"/>
          <a:ea typeface="ＭＳ Ｐゴシック" charset="-128"/>
        </a:defRPr>
      </a:lvl2pPr>
      <a:lvl3pPr marL="1150938" indent="-228600" algn="l" rtl="0" eaLnBrk="0" fontAlgn="base" hangingPunct="0">
        <a:spcBef>
          <a:spcPct val="20000"/>
        </a:spcBef>
        <a:spcAft>
          <a:spcPct val="0"/>
        </a:spcAft>
        <a:defRPr>
          <a:solidFill>
            <a:schemeClr val="tx1"/>
          </a:solidFill>
          <a:latin typeface="+mn-lt"/>
          <a:ea typeface="ＭＳ Ｐゴシック" charset="-128"/>
        </a:defRPr>
      </a:lvl3pPr>
      <a:lvl4pPr marL="1600200" indent="-228600" algn="l" rtl="0" eaLnBrk="0" fontAlgn="base" hangingPunct="0">
        <a:spcBef>
          <a:spcPct val="20000"/>
        </a:spcBef>
        <a:spcAft>
          <a:spcPct val="0"/>
        </a:spcAft>
        <a:defRPr sz="16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1600">
          <a:solidFill>
            <a:schemeClr val="tx1"/>
          </a:solidFill>
          <a:latin typeface="+mn-lt"/>
          <a:ea typeface="ＭＳ Ｐゴシック" charset="-128"/>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solidFill>
                  <a:schemeClr val="tx1"/>
                </a:solidFill>
              </a:rPr>
              <a:t>Notes</a:t>
            </a:r>
            <a:r>
              <a:rPr lang="hu-HU" dirty="0">
                <a:solidFill>
                  <a:schemeClr val="tx1"/>
                </a:solidFill>
              </a:rPr>
              <a:t> </a:t>
            </a:r>
            <a:r>
              <a:rPr lang="hu-HU" dirty="0" err="1">
                <a:solidFill>
                  <a:schemeClr val="tx1"/>
                </a:solidFill>
              </a:rPr>
              <a:t>for</a:t>
            </a:r>
            <a:r>
              <a:rPr lang="hu-HU" dirty="0">
                <a:solidFill>
                  <a:schemeClr val="tx1"/>
                </a:solidFill>
              </a:rPr>
              <a:t> </a:t>
            </a:r>
            <a:r>
              <a:rPr lang="hu-HU" dirty="0" err="1">
                <a:solidFill>
                  <a:schemeClr val="tx1"/>
                </a:solidFill>
              </a:rPr>
              <a:t>facilitator</a:t>
            </a:r>
            <a:endParaRPr lang="en-GB" dirty="0">
              <a:solidFill>
                <a:schemeClr val="tx1"/>
              </a:solidFill>
            </a:endParaRPr>
          </a:p>
        </p:txBody>
      </p:sp>
      <p:sp>
        <p:nvSpPr>
          <p:cNvPr id="3" name="Content Placeholder 2"/>
          <p:cNvSpPr>
            <a:spLocks noGrp="1"/>
          </p:cNvSpPr>
          <p:nvPr>
            <p:ph idx="1"/>
          </p:nvPr>
        </p:nvSpPr>
        <p:spPr/>
        <p:txBody>
          <a:bodyPr/>
          <a:lstStyle/>
          <a:p>
            <a:r>
              <a:rPr lang="en-GB" altLang="en-US" b="1" dirty="0">
                <a:ea typeface="ＭＳ Ｐゴシック" panose="020B0600070205080204" pitchFamily="34" charset="-128"/>
              </a:rPr>
              <a:t>Presentation  1.3</a:t>
            </a:r>
            <a:r>
              <a:rPr lang="hu-HU" altLang="en-US" b="1" dirty="0">
                <a:ea typeface="ＭＳ Ｐゴシック" panose="020B0600070205080204" pitchFamily="34" charset="-128"/>
              </a:rPr>
              <a:t> </a:t>
            </a:r>
            <a:r>
              <a:rPr lang="en-GB" altLang="en-US" b="1" dirty="0">
                <a:ea typeface="ＭＳ Ｐゴシック" panose="020B0600070205080204" pitchFamily="34" charset="-128"/>
              </a:rPr>
              <a:t>- Point </a:t>
            </a:r>
            <a:r>
              <a:rPr lang="hu-HU" altLang="en-US" b="1" dirty="0">
                <a:ea typeface="ＭＳ Ｐゴシック" panose="020B0600070205080204" pitchFamily="34" charset="-128"/>
              </a:rPr>
              <a:t>p</a:t>
            </a:r>
            <a:r>
              <a:rPr lang="en-GB" altLang="en-US" b="1" dirty="0" err="1">
                <a:ea typeface="ＭＳ Ｐゴシック" panose="020B0600070205080204" pitchFamily="34" charset="-128"/>
              </a:rPr>
              <a:t>revalence</a:t>
            </a:r>
            <a:r>
              <a:rPr lang="en-GB" altLang="en-US" b="1" dirty="0">
                <a:ea typeface="ＭＳ Ｐゴシック" panose="020B0600070205080204" pitchFamily="34" charset="-128"/>
              </a:rPr>
              <a:t> </a:t>
            </a:r>
            <a:r>
              <a:rPr lang="hu-HU" altLang="en-US" b="1" dirty="0">
                <a:ea typeface="ＭＳ Ｐゴシック" panose="020B0600070205080204" pitchFamily="34" charset="-128"/>
              </a:rPr>
              <a:t>s</a:t>
            </a:r>
            <a:r>
              <a:rPr lang="en-GB" altLang="en-US" b="1" dirty="0" err="1">
                <a:ea typeface="ＭＳ Ｐゴシック" panose="020B0600070205080204" pitchFamily="34" charset="-128"/>
              </a:rPr>
              <a:t>urvey</a:t>
            </a:r>
            <a:r>
              <a:rPr lang="en-GB" altLang="en-US" b="1" dirty="0">
                <a:ea typeface="ＭＳ Ｐゴシック" panose="020B0600070205080204" pitchFamily="34" charset="-128"/>
              </a:rPr>
              <a:t> </a:t>
            </a:r>
            <a:r>
              <a:rPr lang="hu-HU" altLang="en-US" b="1" dirty="0">
                <a:ea typeface="ＭＳ Ｐゴシック" panose="020B0600070205080204" pitchFamily="34" charset="-128"/>
              </a:rPr>
              <a:t>e</a:t>
            </a:r>
            <a:r>
              <a:rPr lang="en-GB" altLang="en-US" b="1" dirty="0" err="1">
                <a:ea typeface="ＭＳ Ｐゴシック" panose="020B0600070205080204" pitchFamily="34" charset="-128"/>
              </a:rPr>
              <a:t>pidemiology</a:t>
            </a:r>
            <a:r>
              <a:rPr lang="en-GB" altLang="en-US" b="1" dirty="0">
                <a:ea typeface="ＭＳ Ｐゴシック" panose="020B0600070205080204" pitchFamily="34" charset="-128"/>
              </a:rPr>
              <a:t> </a:t>
            </a:r>
          </a:p>
          <a:p>
            <a:endParaRPr lang="en-GB" altLang="en-US" b="1" dirty="0">
              <a:ea typeface="ＭＳ Ｐゴシック" panose="020B0600070205080204" pitchFamily="34" charset="-128"/>
            </a:endParaRPr>
          </a:p>
          <a:p>
            <a:r>
              <a:rPr lang="en-GB" altLang="en-US" dirty="0">
                <a:ea typeface="ＭＳ Ｐゴシック" panose="020B0600070205080204" pitchFamily="34" charset="-128"/>
              </a:rPr>
              <a:t>One</a:t>
            </a:r>
            <a:r>
              <a:rPr lang="hu-HU" altLang="en-US" dirty="0">
                <a:ea typeface="ＭＳ Ｐゴシック" panose="020B0600070205080204" pitchFamily="34" charset="-128"/>
              </a:rPr>
              <a:t>-</a:t>
            </a:r>
            <a:r>
              <a:rPr lang="en-GB" altLang="en-US" dirty="0">
                <a:ea typeface="ＭＳ Ｐゴシック" panose="020B0600070205080204" pitchFamily="34" charset="-128"/>
              </a:rPr>
              <a:t>day training course for data collectors</a:t>
            </a:r>
          </a:p>
          <a:p>
            <a:pPr lvl="1"/>
            <a:r>
              <a:rPr lang="en-GB" altLang="en-US" dirty="0">
                <a:ea typeface="ＭＳ Ｐゴシック" panose="020B0600070205080204" pitchFamily="34" charset="-128"/>
              </a:rPr>
              <a:t>Lecture 3</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40 minutes</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Suggested time of delivery</a:t>
            </a:r>
            <a:r>
              <a:rPr lang="hu-HU" altLang="en-US" dirty="0">
                <a:ea typeface="ＭＳ Ｐゴシック" panose="020B0600070205080204" pitchFamily="34" charset="-128"/>
              </a:rPr>
              <a:t> </a:t>
            </a:r>
            <a:r>
              <a:rPr lang="en-GB" altLang="en-US" dirty="0">
                <a:ea typeface="ＭＳ Ｐゴシック" panose="020B0600070205080204" pitchFamily="34" charset="-128"/>
              </a:rPr>
              <a:t>– 9</a:t>
            </a:r>
            <a:r>
              <a:rPr lang="hu-HU" altLang="en-US" dirty="0">
                <a:ea typeface="ＭＳ Ｐゴシック" panose="020B0600070205080204" pitchFamily="34" charset="-128"/>
              </a:rPr>
              <a:t>:</a:t>
            </a:r>
            <a:r>
              <a:rPr lang="en-GB" altLang="en-US">
                <a:ea typeface="ＭＳ Ｐゴシック" panose="020B0600070205080204" pitchFamily="34" charset="-128"/>
              </a:rPr>
              <a:t>50</a:t>
            </a:r>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a:t>
            </a:fld>
            <a:endParaRPr lang="en-GB" dirty="0"/>
          </a:p>
        </p:txBody>
      </p:sp>
    </p:spTree>
    <p:extLst>
      <p:ext uri="{BB962C8B-B14F-4D97-AF65-F5344CB8AC3E}">
        <p14:creationId xmlns:p14="http://schemas.microsoft.com/office/powerpoint/2010/main" val="233083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Prevalence</a:t>
            </a:r>
            <a:r>
              <a:rPr lang="hu-HU" dirty="0"/>
              <a:t> </a:t>
            </a:r>
            <a:r>
              <a:rPr lang="hu-HU" dirty="0" err="1"/>
              <a:t>or</a:t>
            </a:r>
            <a:r>
              <a:rPr lang="hu-HU" dirty="0"/>
              <a:t> </a:t>
            </a:r>
            <a:r>
              <a:rPr lang="hu-HU" dirty="0" err="1"/>
              <a:t>Incidence</a:t>
            </a:r>
            <a:endParaRPr lang="en-GB" dirty="0"/>
          </a:p>
        </p:txBody>
      </p:sp>
      <p:sp>
        <p:nvSpPr>
          <p:cNvPr id="3" name="Content Placeholder 2"/>
          <p:cNvSpPr>
            <a:spLocks noGrp="1"/>
          </p:cNvSpPr>
          <p:nvPr>
            <p:ph idx="1"/>
          </p:nvPr>
        </p:nvSpPr>
        <p:spPr/>
        <p:txBody>
          <a:bodyPr/>
          <a:lstStyle/>
          <a:p>
            <a:r>
              <a:rPr lang="en-GB" altLang="en-US" b="1" dirty="0">
                <a:ea typeface="ＭＳ Ｐゴシック" panose="020B0600070205080204" pitchFamily="34" charset="-128"/>
              </a:rPr>
              <a:t>Prevalence</a:t>
            </a:r>
          </a:p>
          <a:p>
            <a:pPr lvl="1"/>
            <a:r>
              <a:rPr lang="en-GB" altLang="en-US" sz="2000" dirty="0">
                <a:ea typeface="ＭＳ Ｐゴシック" panose="020B0600070205080204" pitchFamily="34" charset="-128"/>
              </a:rPr>
              <a:t>Quick and relatively easy to perform</a:t>
            </a:r>
          </a:p>
          <a:p>
            <a:pPr lvl="1"/>
            <a:r>
              <a:rPr lang="en-GB" altLang="en-US" sz="2000" dirty="0">
                <a:ea typeface="ＭＳ Ｐゴシック" panose="020B0600070205080204" pitchFamily="34" charset="-128"/>
              </a:rPr>
              <a:t>Can measure the burden of </a:t>
            </a:r>
            <a:r>
              <a:rPr lang="en-GB" altLang="en-US" sz="2000" u="sng" dirty="0">
                <a:ea typeface="ＭＳ Ｐゴシック" panose="020B0600070205080204" pitchFamily="34" charset="-128"/>
              </a:rPr>
              <a:t>all HAI types</a:t>
            </a:r>
            <a:r>
              <a:rPr lang="en-GB" altLang="en-US" sz="2000" dirty="0">
                <a:ea typeface="ＭＳ Ｐゴシック" panose="020B0600070205080204" pitchFamily="34" charset="-128"/>
              </a:rPr>
              <a:t> </a:t>
            </a:r>
            <a:br>
              <a:rPr lang="en-GB" altLang="en-US" sz="2000" dirty="0">
                <a:ea typeface="ＭＳ Ｐゴシック" panose="020B0600070205080204" pitchFamily="34" charset="-128"/>
              </a:rPr>
            </a:br>
            <a:r>
              <a:rPr lang="en-GB" altLang="en-US" sz="2000" dirty="0">
                <a:ea typeface="ＭＳ Ｐゴシック" panose="020B0600070205080204" pitchFamily="34" charset="-128"/>
              </a:rPr>
              <a:t>(not only those included in incidence surveillance)</a:t>
            </a:r>
          </a:p>
          <a:p>
            <a:pPr lvl="1"/>
            <a:r>
              <a:rPr lang="en-GB" altLang="en-US" sz="2000" dirty="0">
                <a:ea typeface="ＭＳ Ｐゴシック" panose="020B0600070205080204" pitchFamily="34" charset="-128"/>
              </a:rPr>
              <a:t>ONLY represents the situation at the time of survey (sample of one of many survey days)</a:t>
            </a:r>
          </a:p>
          <a:p>
            <a:pPr lvl="1"/>
            <a:r>
              <a:rPr lang="en-GB" altLang="en-US" sz="2000" dirty="0">
                <a:ea typeface="ＭＳ Ｐゴシック" panose="020B0600070205080204" pitchFamily="34" charset="-128"/>
              </a:rPr>
              <a:t>Cannot measure risk of HAI, monitor trends in HAI or identify HAI outbreaks</a:t>
            </a:r>
          </a:p>
          <a:p>
            <a:pPr lvl="1"/>
            <a:r>
              <a:rPr lang="fi-FI" altLang="en-US" sz="2000" dirty="0">
                <a:ea typeface="ＭＳ Ｐゴシック" panose="020B0600070205080204" pitchFamily="34" charset="-128"/>
              </a:rPr>
              <a:t>Repeated prevalence surveys can also </a:t>
            </a:r>
            <a:r>
              <a:rPr lang="en-GB" altLang="en-US" sz="2000" dirty="0">
                <a:ea typeface="ＭＳ Ｐゴシック" panose="020B0600070205080204" pitchFamily="34" charset="-128"/>
              </a:rPr>
              <a:t>enable to interpret even weak trends</a:t>
            </a:r>
            <a:endParaRPr lang="hu-HU" altLang="en-US" sz="2000" dirty="0">
              <a:ea typeface="ＭＳ Ｐゴシック" panose="020B0600070205080204" pitchFamily="34" charset="-128"/>
            </a:endParaRPr>
          </a:p>
          <a:p>
            <a:pPr marL="0" lvl="1" indent="0">
              <a:buNone/>
            </a:pPr>
            <a:endParaRPr lang="en-GB" altLang="en-US" sz="2000" dirty="0">
              <a:ea typeface="ＭＳ Ｐゴシック" panose="020B0600070205080204" pitchFamily="34" charset="-128"/>
            </a:endParaRPr>
          </a:p>
          <a:p>
            <a:r>
              <a:rPr lang="en-GB" altLang="en-US" b="1" dirty="0">
                <a:ea typeface="ＭＳ Ｐゴシック" panose="020B0600070205080204" pitchFamily="34" charset="-128"/>
              </a:rPr>
              <a:t>Incidence</a:t>
            </a:r>
            <a:r>
              <a:rPr lang="en-GB" altLang="en-US" dirty="0">
                <a:ea typeface="ＭＳ Ｐゴシック" panose="020B0600070205080204" pitchFamily="34" charset="-128"/>
              </a:rPr>
              <a:t> </a:t>
            </a:r>
          </a:p>
          <a:p>
            <a:pPr lvl="1"/>
            <a:r>
              <a:rPr lang="en-GB" altLang="en-US" sz="2000" dirty="0">
                <a:ea typeface="ＭＳ Ｐゴシック" panose="020B0600070205080204" pitchFamily="34" charset="-128"/>
              </a:rPr>
              <a:t>Resource and labour intensive</a:t>
            </a:r>
          </a:p>
          <a:p>
            <a:pPr lvl="1"/>
            <a:r>
              <a:rPr lang="en-GB" altLang="en-US" sz="2000" dirty="0">
                <a:ea typeface="ＭＳ Ｐゴシック" panose="020B0600070205080204" pitchFamily="34" charset="-128"/>
              </a:rPr>
              <a:t>Can measure risk of HAI</a:t>
            </a:r>
          </a:p>
          <a:p>
            <a:pPr lvl="1"/>
            <a:r>
              <a:rPr lang="en-GB" altLang="en-US" sz="2000" dirty="0">
                <a:ea typeface="ＭＳ Ｐゴシック" panose="020B0600070205080204" pitchFamily="34" charset="-128"/>
              </a:rPr>
              <a:t>Can monitor trends and identify outbreaks</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1406279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hu-HU" dirty="0" err="1"/>
              <a:t>Excercises</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016501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FE66A0C7-95A0-4C26-B508-9AAD5AABA898}"/>
              </a:ext>
            </a:extLst>
          </p:cNvPr>
          <p:cNvSpPr>
            <a:spLocks noGrp="1" noChangeArrowheads="1"/>
          </p:cNvSpPr>
          <p:nvPr>
            <p:ph type="title"/>
          </p:nvPr>
        </p:nvSpPr>
        <p:spPr>
          <a:xfrm>
            <a:off x="684315" y="216591"/>
            <a:ext cx="8229600" cy="822325"/>
          </a:xfrm>
        </p:spPr>
        <p:txBody>
          <a:bodyPr/>
          <a:lstStyle/>
          <a:p>
            <a:r>
              <a:rPr lang="en-GB" altLang="en-US" dirty="0">
                <a:ea typeface="ＭＳ Ｐゴシック" panose="020B0600070205080204" pitchFamily="34" charset="-128"/>
              </a:rPr>
              <a:t>Prevalence and Incidence</a:t>
            </a:r>
          </a:p>
        </p:txBody>
      </p:sp>
      <p:sp>
        <p:nvSpPr>
          <p:cNvPr id="23555" name="Rectangle 9">
            <a:extLst>
              <a:ext uri="{FF2B5EF4-FFF2-40B4-BE49-F238E27FC236}">
                <a16:creationId xmlns:a16="http://schemas.microsoft.com/office/drawing/2014/main" id="{7BE0AB88-B9FE-49BF-AD4B-50C793367697}"/>
              </a:ext>
            </a:extLst>
          </p:cNvPr>
          <p:cNvSpPr>
            <a:spLocks noGrp="1" noChangeArrowheads="1"/>
          </p:cNvSpPr>
          <p:nvPr>
            <p:ph type="body" idx="1"/>
          </p:nvPr>
        </p:nvSpPr>
        <p:spPr>
          <a:xfrm>
            <a:off x="535884" y="3784600"/>
            <a:ext cx="8526463" cy="2457450"/>
          </a:xfrm>
        </p:spPr>
        <p:txBody>
          <a:bodyPr/>
          <a:lstStyle/>
          <a:p>
            <a:pPr marL="381000" indent="-381000">
              <a:buFont typeface="Wingdings" panose="05000000000000000000" pitchFamily="2" charset="2"/>
              <a:buAutoNum type="arabicPeriod"/>
              <a:tabLst>
                <a:tab pos="2514600" algn="l"/>
              </a:tabLst>
            </a:pPr>
            <a:r>
              <a:rPr lang="en-GB" altLang="en-US" sz="1800" dirty="0">
                <a:ea typeface="ＭＳ Ｐゴシック" panose="020B0600070205080204" pitchFamily="34" charset="-128"/>
              </a:rPr>
              <a:t>How many </a:t>
            </a:r>
            <a:r>
              <a:rPr lang="en-GB" altLang="en-US" sz="1800" b="1" u="sng" dirty="0">
                <a:ea typeface="ＭＳ Ｐゴシック" panose="020B0600070205080204" pitchFamily="34" charset="-128"/>
              </a:rPr>
              <a:t>new </a:t>
            </a:r>
            <a:r>
              <a:rPr lang="en-GB" altLang="en-US" sz="1800" dirty="0">
                <a:ea typeface="ＭＳ Ｐゴシック" panose="020B0600070205080204" pitchFamily="34" charset="-128"/>
              </a:rPr>
              <a:t>cases developed between January and December 20</a:t>
            </a:r>
            <a:r>
              <a:rPr lang="hu-HU" altLang="en-US" sz="1800" dirty="0">
                <a:ea typeface="ＭＳ Ｐゴシック" panose="020B0600070205080204" pitchFamily="34" charset="-128"/>
              </a:rPr>
              <a:t>17</a:t>
            </a:r>
            <a:r>
              <a:rPr lang="en-GB" altLang="en-US" sz="1800" dirty="0">
                <a:ea typeface="ＭＳ Ｐゴシック" panose="020B0600070205080204" pitchFamily="34" charset="-128"/>
              </a:rPr>
              <a:t>?</a:t>
            </a:r>
          </a:p>
          <a:p>
            <a:pPr marL="830263" lvl="1" indent="-381000">
              <a:tabLst>
                <a:tab pos="2514600" algn="l"/>
              </a:tabLst>
            </a:pPr>
            <a:r>
              <a:rPr lang="en-GB" altLang="en-US" sz="1800" dirty="0">
                <a:ea typeface="ＭＳ Ｐゴシック" panose="020B0600070205080204" pitchFamily="34" charset="-128"/>
              </a:rPr>
              <a:t>If there were a total of 100 “at risk” patients between January and December 20</a:t>
            </a:r>
            <a:r>
              <a:rPr lang="hu-HU" altLang="en-US" sz="1800" dirty="0">
                <a:ea typeface="ＭＳ Ｐゴシック" panose="020B0600070205080204" pitchFamily="34" charset="-128"/>
              </a:rPr>
              <a:t>17</a:t>
            </a:r>
            <a:r>
              <a:rPr lang="en-GB" altLang="en-US" sz="1800" dirty="0">
                <a:ea typeface="ＭＳ Ｐゴシック" panose="020B0600070205080204" pitchFamily="34" charset="-128"/>
              </a:rPr>
              <a:t>, what is the incidence of infection?</a:t>
            </a:r>
          </a:p>
          <a:p>
            <a:pPr marL="381000" indent="-381000">
              <a:buFont typeface="Wingdings" panose="05000000000000000000" pitchFamily="2" charset="2"/>
              <a:buAutoNum type="arabicPeriod"/>
              <a:tabLst>
                <a:tab pos="2514600" algn="l"/>
              </a:tabLst>
            </a:pPr>
            <a:r>
              <a:rPr lang="en-GB" altLang="en-US" sz="1800" dirty="0">
                <a:ea typeface="ＭＳ Ｐゴシック" panose="020B0600070205080204" pitchFamily="34" charset="-128"/>
              </a:rPr>
              <a:t>How many </a:t>
            </a:r>
            <a:r>
              <a:rPr lang="en-GB" altLang="en-US" sz="1800" b="1" u="sng" dirty="0">
                <a:ea typeface="ＭＳ Ｐゴシック" panose="020B0600070205080204" pitchFamily="34" charset="-128"/>
              </a:rPr>
              <a:t>existing</a:t>
            </a:r>
            <a:r>
              <a:rPr lang="en-GB" altLang="en-US" sz="1800" dirty="0">
                <a:ea typeface="ＭＳ Ｐゴシック" panose="020B0600070205080204" pitchFamily="34" charset="-128"/>
              </a:rPr>
              <a:t> cases of infection were prevalent at the May PPS? </a:t>
            </a:r>
          </a:p>
          <a:p>
            <a:pPr marL="830263" lvl="1" indent="-381000">
              <a:tabLst>
                <a:tab pos="2514600" algn="l"/>
              </a:tabLst>
            </a:pPr>
            <a:r>
              <a:rPr lang="en-GB" altLang="en-US" sz="1800" dirty="0">
                <a:ea typeface="ＭＳ Ｐゴシック" panose="020B0600070205080204" pitchFamily="34" charset="-128"/>
              </a:rPr>
              <a:t>If 30 patients were surveyed in May, what was the prevalence of infection?</a:t>
            </a:r>
          </a:p>
          <a:p>
            <a:pPr marL="381000" indent="-381000">
              <a:buFont typeface="Wingdings" panose="05000000000000000000" pitchFamily="2" charset="2"/>
              <a:buAutoNum type="arabicPeriod"/>
              <a:tabLst>
                <a:tab pos="2514600" algn="l"/>
              </a:tabLst>
            </a:pPr>
            <a:r>
              <a:rPr lang="en-GB" altLang="en-US" sz="1800" dirty="0">
                <a:ea typeface="ＭＳ Ｐゴシック" panose="020B0600070205080204" pitchFamily="34" charset="-128"/>
              </a:rPr>
              <a:t>How many </a:t>
            </a:r>
            <a:r>
              <a:rPr lang="en-GB" altLang="en-US" sz="1800" b="1" u="sng" dirty="0">
                <a:ea typeface="ＭＳ Ｐゴシック" panose="020B0600070205080204" pitchFamily="34" charset="-128"/>
              </a:rPr>
              <a:t>existing</a:t>
            </a:r>
            <a:r>
              <a:rPr lang="en-GB" altLang="en-US" sz="1800" dirty="0">
                <a:ea typeface="ＭＳ Ｐゴシック" panose="020B0600070205080204" pitchFamily="34" charset="-128"/>
              </a:rPr>
              <a:t> cases of infection were prevalent at the September PPS?</a:t>
            </a:r>
          </a:p>
          <a:p>
            <a:pPr marL="830263" lvl="1" indent="-381000">
              <a:tabLst>
                <a:tab pos="2514600" algn="l"/>
              </a:tabLst>
            </a:pPr>
            <a:r>
              <a:rPr lang="en-GB" altLang="en-US" sz="1800" dirty="0">
                <a:ea typeface="ＭＳ Ｐゴシック" panose="020B0600070205080204" pitchFamily="34" charset="-128"/>
              </a:rPr>
              <a:t>If 36 patients were surveyed in September, what was the prevalence of infection?</a:t>
            </a:r>
          </a:p>
          <a:p>
            <a:pPr marL="381000" indent="-381000">
              <a:buNone/>
              <a:tabLst>
                <a:tab pos="2514600" algn="l"/>
              </a:tabLst>
            </a:pPr>
            <a:endParaRPr lang="en-GB" altLang="en-US" sz="1800" dirty="0">
              <a:ea typeface="ＭＳ Ｐゴシック" panose="020B0600070205080204" pitchFamily="34" charset="-128"/>
            </a:endParaRPr>
          </a:p>
        </p:txBody>
      </p:sp>
      <p:grpSp>
        <p:nvGrpSpPr>
          <p:cNvPr id="23556" name="Group 34">
            <a:extLst>
              <a:ext uri="{FF2B5EF4-FFF2-40B4-BE49-F238E27FC236}">
                <a16:creationId xmlns:a16="http://schemas.microsoft.com/office/drawing/2014/main" id="{5EBFA3BF-34ED-4BF1-B9DD-07B7A340CE44}"/>
              </a:ext>
            </a:extLst>
          </p:cNvPr>
          <p:cNvGrpSpPr>
            <a:grpSpLocks noChangeAspect="1"/>
          </p:cNvGrpSpPr>
          <p:nvPr/>
        </p:nvGrpSpPr>
        <p:grpSpPr bwMode="auto">
          <a:xfrm>
            <a:off x="716858" y="777876"/>
            <a:ext cx="7786688" cy="3197225"/>
            <a:chOff x="797" y="3517"/>
            <a:chExt cx="8765" cy="3680"/>
          </a:xfrm>
        </p:grpSpPr>
        <p:sp>
          <p:nvSpPr>
            <p:cNvPr id="23560" name="AutoShape 35">
              <a:extLst>
                <a:ext uri="{FF2B5EF4-FFF2-40B4-BE49-F238E27FC236}">
                  <a16:creationId xmlns:a16="http://schemas.microsoft.com/office/drawing/2014/main" id="{C5D50AAB-1A19-4EF7-9B00-2F467AE91F8D}"/>
                </a:ext>
              </a:extLst>
            </p:cNvPr>
            <p:cNvSpPr>
              <a:spLocks noChangeAspect="1" noChangeArrowheads="1"/>
            </p:cNvSpPr>
            <p:nvPr/>
          </p:nvSpPr>
          <p:spPr bwMode="auto">
            <a:xfrm>
              <a:off x="797" y="3517"/>
              <a:ext cx="8765" cy="3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grpSp>
          <p:nvGrpSpPr>
            <p:cNvPr id="23561" name="Group 36">
              <a:extLst>
                <a:ext uri="{FF2B5EF4-FFF2-40B4-BE49-F238E27FC236}">
                  <a16:creationId xmlns:a16="http://schemas.microsoft.com/office/drawing/2014/main" id="{F17A6B87-D37A-4115-BF39-D5FA0E2C3A9D}"/>
                </a:ext>
              </a:extLst>
            </p:cNvPr>
            <p:cNvGrpSpPr>
              <a:grpSpLocks/>
            </p:cNvGrpSpPr>
            <p:nvPr/>
          </p:nvGrpSpPr>
          <p:grpSpPr bwMode="auto">
            <a:xfrm>
              <a:off x="797" y="3837"/>
              <a:ext cx="8765" cy="3040"/>
              <a:chOff x="797" y="3837"/>
              <a:chExt cx="8765" cy="3040"/>
            </a:xfrm>
          </p:grpSpPr>
          <p:sp>
            <p:nvSpPr>
              <p:cNvPr id="23562" name="Line 37">
                <a:extLst>
                  <a:ext uri="{FF2B5EF4-FFF2-40B4-BE49-F238E27FC236}">
                    <a16:creationId xmlns:a16="http://schemas.microsoft.com/office/drawing/2014/main" id="{CE6A8F4C-68BF-4763-9FB4-0AC83F5E36F8}"/>
                  </a:ext>
                </a:extLst>
              </p:cNvPr>
              <p:cNvSpPr>
                <a:spLocks noChangeShapeType="1"/>
              </p:cNvSpPr>
              <p:nvPr/>
            </p:nvSpPr>
            <p:spPr bwMode="auto">
              <a:xfrm flipV="1">
                <a:off x="1893" y="3837"/>
                <a:ext cx="1" cy="25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hangingPunct="0">
                  <a:lnSpc>
                    <a:spcPct val="100000"/>
                  </a:lnSpc>
                </a:pPr>
                <a:endParaRPr lang="hu-HU" sz="1400">
                  <a:solidFill>
                    <a:srgbClr val="000000"/>
                  </a:solidFill>
                  <a:ea typeface="ＭＳ Ｐゴシック" panose="020B0600070205080204" pitchFamily="34" charset="-128"/>
                </a:endParaRPr>
              </a:p>
            </p:txBody>
          </p:sp>
          <p:sp>
            <p:nvSpPr>
              <p:cNvPr id="23563" name="Line 38">
                <a:extLst>
                  <a:ext uri="{FF2B5EF4-FFF2-40B4-BE49-F238E27FC236}">
                    <a16:creationId xmlns:a16="http://schemas.microsoft.com/office/drawing/2014/main" id="{BA27CA73-7EF2-4E64-AD0A-3CCCFF5420D8}"/>
                  </a:ext>
                </a:extLst>
              </p:cNvPr>
              <p:cNvSpPr>
                <a:spLocks noChangeShapeType="1"/>
              </p:cNvSpPr>
              <p:nvPr/>
            </p:nvSpPr>
            <p:spPr bwMode="auto">
              <a:xfrm flipV="1">
                <a:off x="9249" y="3837"/>
                <a:ext cx="0" cy="256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hangingPunct="0">
                  <a:lnSpc>
                    <a:spcPct val="100000"/>
                  </a:lnSpc>
                </a:pPr>
                <a:endParaRPr lang="hu-HU" sz="1400">
                  <a:solidFill>
                    <a:srgbClr val="000000"/>
                  </a:solidFill>
                  <a:ea typeface="ＭＳ Ｐゴシック" panose="020B0600070205080204" pitchFamily="34" charset="-128"/>
                </a:endParaRPr>
              </a:p>
            </p:txBody>
          </p:sp>
          <p:sp>
            <p:nvSpPr>
              <p:cNvPr id="23564" name="Text Box 39">
                <a:extLst>
                  <a:ext uri="{FF2B5EF4-FFF2-40B4-BE49-F238E27FC236}">
                    <a16:creationId xmlns:a16="http://schemas.microsoft.com/office/drawing/2014/main" id="{6BA2C9F6-6BF7-4CD8-B607-8001A651D847}"/>
                  </a:ext>
                </a:extLst>
              </p:cNvPr>
              <p:cNvSpPr txBox="1">
                <a:spLocks noChangeArrowheads="1"/>
              </p:cNvSpPr>
              <p:nvPr/>
            </p:nvSpPr>
            <p:spPr bwMode="auto">
              <a:xfrm>
                <a:off x="1423" y="6397"/>
                <a:ext cx="939" cy="48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eaLnBrk="0" hangingPunct="0">
                  <a:lnSpc>
                    <a:spcPct val="85000"/>
                  </a:lnSpc>
                  <a:spcAft>
                    <a:spcPct val="0"/>
                  </a:spcAft>
                  <a:buNone/>
                </a:pPr>
                <a:r>
                  <a:rPr lang="en-GB" altLang="en-US" sz="1200" b="1" dirty="0">
                    <a:solidFill>
                      <a:srgbClr val="000000"/>
                    </a:solidFill>
                    <a:latin typeface="Arial" panose="020B0604020202020204" pitchFamily="34" charset="0"/>
                  </a:rPr>
                  <a:t>Jan </a:t>
                </a:r>
                <a:r>
                  <a:rPr lang="hu-HU" altLang="en-US" sz="1200" b="1" dirty="0">
                    <a:solidFill>
                      <a:srgbClr val="000000"/>
                    </a:solidFill>
                    <a:latin typeface="Arial" panose="020B0604020202020204" pitchFamily="34" charset="0"/>
                  </a:rPr>
                  <a:t>2017</a:t>
                </a:r>
                <a:endParaRPr lang="en-GB" altLang="en-US" sz="1400" dirty="0">
                  <a:solidFill>
                    <a:srgbClr val="000000"/>
                  </a:solidFill>
                </a:endParaRPr>
              </a:p>
            </p:txBody>
          </p:sp>
          <p:sp>
            <p:nvSpPr>
              <p:cNvPr id="23565" name="Text Box 40">
                <a:extLst>
                  <a:ext uri="{FF2B5EF4-FFF2-40B4-BE49-F238E27FC236}">
                    <a16:creationId xmlns:a16="http://schemas.microsoft.com/office/drawing/2014/main" id="{CA66DCFE-9144-4667-8F9D-E13E5399A565}"/>
                  </a:ext>
                </a:extLst>
              </p:cNvPr>
              <p:cNvSpPr txBox="1">
                <a:spLocks noChangeArrowheads="1"/>
              </p:cNvSpPr>
              <p:nvPr/>
            </p:nvSpPr>
            <p:spPr bwMode="auto">
              <a:xfrm>
                <a:off x="8438" y="6397"/>
                <a:ext cx="1124" cy="48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eaLnBrk="0" hangingPunct="0">
                  <a:lnSpc>
                    <a:spcPct val="85000"/>
                  </a:lnSpc>
                  <a:spcAft>
                    <a:spcPct val="0"/>
                  </a:spcAft>
                  <a:buNone/>
                </a:pPr>
                <a:r>
                  <a:rPr lang="en-GB" altLang="en-US" sz="1200" b="1" dirty="0">
                    <a:solidFill>
                      <a:srgbClr val="000000"/>
                    </a:solidFill>
                    <a:latin typeface="Arial" panose="020B0604020202020204" pitchFamily="34" charset="0"/>
                  </a:rPr>
                  <a:t>Dec </a:t>
                </a:r>
                <a:r>
                  <a:rPr lang="hu-HU" altLang="en-US" sz="1200" b="1" dirty="0">
                    <a:solidFill>
                      <a:srgbClr val="000000"/>
                    </a:solidFill>
                    <a:latin typeface="Arial" panose="020B0604020202020204" pitchFamily="34" charset="0"/>
                  </a:rPr>
                  <a:t>2017</a:t>
                </a:r>
                <a:endParaRPr lang="en-GB" altLang="en-US" sz="1400" dirty="0">
                  <a:solidFill>
                    <a:srgbClr val="000000"/>
                  </a:solidFill>
                </a:endParaRPr>
              </a:p>
            </p:txBody>
          </p:sp>
          <p:sp>
            <p:nvSpPr>
              <p:cNvPr id="23566" name="Line 41">
                <a:extLst>
                  <a:ext uri="{FF2B5EF4-FFF2-40B4-BE49-F238E27FC236}">
                    <a16:creationId xmlns:a16="http://schemas.microsoft.com/office/drawing/2014/main" id="{50FEEC32-3F70-4506-AFF6-6763F590391E}"/>
                  </a:ext>
                </a:extLst>
              </p:cNvPr>
              <p:cNvSpPr>
                <a:spLocks noChangeShapeType="1"/>
              </p:cNvSpPr>
              <p:nvPr/>
            </p:nvSpPr>
            <p:spPr bwMode="auto">
              <a:xfrm>
                <a:off x="4240" y="3837"/>
                <a:ext cx="0" cy="2560"/>
              </a:xfrm>
              <a:prstGeom prst="line">
                <a:avLst/>
              </a:prstGeom>
              <a:noFill/>
              <a:ln w="22225">
                <a:solidFill>
                  <a:srgbClr val="993300"/>
                </a:solidFill>
                <a:prstDash val="dash"/>
                <a:round/>
                <a:headEnd/>
                <a:tailEnd/>
              </a:ln>
              <a:extLst>
                <a:ext uri="{909E8E84-426E-40DD-AFC4-6F175D3DCCD1}">
                  <a14:hiddenFill xmlns:a14="http://schemas.microsoft.com/office/drawing/2010/main">
                    <a:noFill/>
                  </a14:hiddenFill>
                </a:ext>
              </a:extLst>
            </p:spPr>
            <p:txBody>
              <a:bodyPr/>
              <a:lstStyle/>
              <a:p>
                <a:pPr eaLnBrk="0" hangingPunct="0">
                  <a:lnSpc>
                    <a:spcPct val="100000"/>
                  </a:lnSpc>
                </a:pPr>
                <a:endParaRPr lang="hu-HU" sz="1400">
                  <a:solidFill>
                    <a:srgbClr val="000000"/>
                  </a:solidFill>
                  <a:ea typeface="ＭＳ Ｐゴシック" panose="020B0600070205080204" pitchFamily="34" charset="-128"/>
                </a:endParaRPr>
              </a:p>
            </p:txBody>
          </p:sp>
          <p:sp>
            <p:nvSpPr>
              <p:cNvPr id="23567" name="Line 42">
                <a:extLst>
                  <a:ext uri="{FF2B5EF4-FFF2-40B4-BE49-F238E27FC236}">
                    <a16:creationId xmlns:a16="http://schemas.microsoft.com/office/drawing/2014/main" id="{37D951A9-A209-414B-941C-B027FF433E09}"/>
                  </a:ext>
                </a:extLst>
              </p:cNvPr>
              <p:cNvSpPr>
                <a:spLocks noChangeShapeType="1"/>
              </p:cNvSpPr>
              <p:nvPr/>
            </p:nvSpPr>
            <p:spPr bwMode="auto">
              <a:xfrm>
                <a:off x="6901" y="3837"/>
                <a:ext cx="1" cy="2560"/>
              </a:xfrm>
              <a:prstGeom prst="line">
                <a:avLst/>
              </a:prstGeom>
              <a:noFill/>
              <a:ln w="22225">
                <a:solidFill>
                  <a:srgbClr val="993300"/>
                </a:solidFill>
                <a:prstDash val="dash"/>
                <a:round/>
                <a:headEnd/>
                <a:tailEnd/>
              </a:ln>
              <a:extLst>
                <a:ext uri="{909E8E84-426E-40DD-AFC4-6F175D3DCCD1}">
                  <a14:hiddenFill xmlns:a14="http://schemas.microsoft.com/office/drawing/2010/main">
                    <a:noFill/>
                  </a14:hiddenFill>
                </a:ext>
              </a:extLst>
            </p:spPr>
            <p:txBody>
              <a:bodyPr/>
              <a:lstStyle/>
              <a:p>
                <a:pPr eaLnBrk="0" hangingPunct="0">
                  <a:lnSpc>
                    <a:spcPct val="100000"/>
                  </a:lnSpc>
                </a:pPr>
                <a:endParaRPr lang="hu-HU" sz="1400">
                  <a:solidFill>
                    <a:srgbClr val="000000"/>
                  </a:solidFill>
                  <a:ea typeface="ＭＳ Ｐゴシック" panose="020B0600070205080204" pitchFamily="34" charset="-128"/>
                </a:endParaRPr>
              </a:p>
            </p:txBody>
          </p:sp>
          <p:sp>
            <p:nvSpPr>
              <p:cNvPr id="23568" name="Text Box 43">
                <a:extLst>
                  <a:ext uri="{FF2B5EF4-FFF2-40B4-BE49-F238E27FC236}">
                    <a16:creationId xmlns:a16="http://schemas.microsoft.com/office/drawing/2014/main" id="{817179A7-CC3F-4EA1-8295-8A0A82C85C68}"/>
                  </a:ext>
                </a:extLst>
              </p:cNvPr>
              <p:cNvSpPr txBox="1">
                <a:spLocks noChangeArrowheads="1"/>
              </p:cNvSpPr>
              <p:nvPr/>
            </p:nvSpPr>
            <p:spPr bwMode="auto">
              <a:xfrm>
                <a:off x="3927" y="6397"/>
                <a:ext cx="783" cy="48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eaLnBrk="0" hangingPunct="0">
                  <a:lnSpc>
                    <a:spcPct val="85000"/>
                  </a:lnSpc>
                  <a:spcAft>
                    <a:spcPct val="0"/>
                  </a:spcAft>
                  <a:buNone/>
                </a:pPr>
                <a:r>
                  <a:rPr lang="en-GB" altLang="en-US" sz="1200" b="1">
                    <a:solidFill>
                      <a:srgbClr val="000000"/>
                    </a:solidFill>
                    <a:latin typeface="Arial" panose="020B0604020202020204" pitchFamily="34" charset="0"/>
                  </a:rPr>
                  <a:t>May</a:t>
                </a:r>
                <a:endParaRPr lang="en-GB" altLang="en-US" sz="1400">
                  <a:solidFill>
                    <a:srgbClr val="000000"/>
                  </a:solidFill>
                </a:endParaRPr>
              </a:p>
            </p:txBody>
          </p:sp>
          <p:sp>
            <p:nvSpPr>
              <p:cNvPr id="23569" name="Text Box 44">
                <a:extLst>
                  <a:ext uri="{FF2B5EF4-FFF2-40B4-BE49-F238E27FC236}">
                    <a16:creationId xmlns:a16="http://schemas.microsoft.com/office/drawing/2014/main" id="{3534841F-68AF-43EF-8BE3-A538B015623C}"/>
                  </a:ext>
                </a:extLst>
              </p:cNvPr>
              <p:cNvSpPr txBox="1">
                <a:spLocks noChangeArrowheads="1"/>
              </p:cNvSpPr>
              <p:nvPr/>
            </p:nvSpPr>
            <p:spPr bwMode="auto">
              <a:xfrm>
                <a:off x="6432" y="6397"/>
                <a:ext cx="782" cy="48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eaLnBrk="0" hangingPunct="0">
                  <a:lnSpc>
                    <a:spcPct val="85000"/>
                  </a:lnSpc>
                  <a:spcAft>
                    <a:spcPct val="0"/>
                  </a:spcAft>
                  <a:buNone/>
                </a:pPr>
                <a:r>
                  <a:rPr lang="en-GB" altLang="en-US" sz="1200" b="1">
                    <a:solidFill>
                      <a:srgbClr val="000000"/>
                    </a:solidFill>
                    <a:latin typeface="Arial" panose="020B0604020202020204" pitchFamily="34" charset="0"/>
                  </a:rPr>
                  <a:t>Sept</a:t>
                </a:r>
                <a:endParaRPr lang="en-GB" altLang="en-US" sz="1400">
                  <a:solidFill>
                    <a:srgbClr val="000000"/>
                  </a:solidFill>
                </a:endParaRPr>
              </a:p>
            </p:txBody>
          </p:sp>
          <p:sp>
            <p:nvSpPr>
              <p:cNvPr id="23570" name="Line 45">
                <a:extLst>
                  <a:ext uri="{FF2B5EF4-FFF2-40B4-BE49-F238E27FC236}">
                    <a16:creationId xmlns:a16="http://schemas.microsoft.com/office/drawing/2014/main" id="{7B8DBAA3-6C25-41AD-9D5D-D64C85103668}"/>
                  </a:ext>
                </a:extLst>
              </p:cNvPr>
              <p:cNvSpPr>
                <a:spLocks noChangeShapeType="1"/>
              </p:cNvSpPr>
              <p:nvPr/>
            </p:nvSpPr>
            <p:spPr bwMode="auto">
              <a:xfrm>
                <a:off x="1893" y="6397"/>
                <a:ext cx="7356"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hangingPunct="0">
                  <a:lnSpc>
                    <a:spcPct val="100000"/>
                  </a:lnSpc>
                </a:pPr>
                <a:endParaRPr lang="hu-HU" sz="1400">
                  <a:solidFill>
                    <a:srgbClr val="000000"/>
                  </a:solidFill>
                  <a:ea typeface="ＭＳ Ｐゴシック" panose="020B0600070205080204" pitchFamily="34" charset="-128"/>
                </a:endParaRPr>
              </a:p>
            </p:txBody>
          </p:sp>
          <p:sp>
            <p:nvSpPr>
              <p:cNvPr id="23571" name="Line 46">
                <a:extLst>
                  <a:ext uri="{FF2B5EF4-FFF2-40B4-BE49-F238E27FC236}">
                    <a16:creationId xmlns:a16="http://schemas.microsoft.com/office/drawing/2014/main" id="{0578DFA0-81F8-4BC7-8D42-FADBC4BC5C1D}"/>
                  </a:ext>
                </a:extLst>
              </p:cNvPr>
              <p:cNvSpPr>
                <a:spLocks noChangeShapeType="1"/>
              </p:cNvSpPr>
              <p:nvPr/>
            </p:nvSpPr>
            <p:spPr bwMode="auto">
              <a:xfrm>
                <a:off x="1736" y="5917"/>
                <a:ext cx="7669" cy="0"/>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pPr eaLnBrk="0" hangingPunct="0">
                  <a:lnSpc>
                    <a:spcPct val="100000"/>
                  </a:lnSpc>
                </a:pPr>
                <a:endParaRPr lang="hu-HU" sz="1400">
                  <a:solidFill>
                    <a:srgbClr val="000000"/>
                  </a:solidFill>
                  <a:ea typeface="ＭＳ Ｐゴシック" panose="020B0600070205080204" pitchFamily="34" charset="-128"/>
                </a:endParaRPr>
              </a:p>
            </p:txBody>
          </p:sp>
          <p:sp>
            <p:nvSpPr>
              <p:cNvPr id="23572" name="Text Box 47">
                <a:extLst>
                  <a:ext uri="{FF2B5EF4-FFF2-40B4-BE49-F238E27FC236}">
                    <a16:creationId xmlns:a16="http://schemas.microsoft.com/office/drawing/2014/main" id="{848E05BA-B494-4618-B13F-9D47B96AD518}"/>
                  </a:ext>
                </a:extLst>
              </p:cNvPr>
              <p:cNvSpPr txBox="1">
                <a:spLocks noChangeArrowheads="1"/>
              </p:cNvSpPr>
              <p:nvPr/>
            </p:nvSpPr>
            <p:spPr bwMode="auto">
              <a:xfrm>
                <a:off x="797" y="5757"/>
                <a:ext cx="783" cy="320"/>
              </a:xfrm>
              <a:prstGeom prst="rect">
                <a:avLst/>
              </a:prstGeom>
              <a:solidFill>
                <a:srgbClr val="FFFFFF"/>
              </a:solidFill>
              <a:ln w="9525">
                <a:solidFill>
                  <a:srgbClr val="000000"/>
                </a:solidFill>
                <a:miter lim="800000"/>
                <a:headEnd/>
                <a:tailEnd/>
              </a:ln>
            </p:spPr>
            <p:txBody>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eaLnBrk="0" hangingPunct="0">
                  <a:lnSpc>
                    <a:spcPct val="85000"/>
                  </a:lnSpc>
                  <a:spcAft>
                    <a:spcPct val="0"/>
                  </a:spcAft>
                  <a:buNone/>
                </a:pPr>
                <a:r>
                  <a:rPr lang="en-GB" altLang="en-US" sz="900" b="1">
                    <a:solidFill>
                      <a:srgbClr val="000000"/>
                    </a:solidFill>
                    <a:latin typeface="Arial" panose="020B0604020202020204" pitchFamily="34" charset="0"/>
                  </a:rPr>
                  <a:t>Case 7</a:t>
                </a:r>
                <a:endParaRPr lang="en-GB" altLang="en-US" sz="1400">
                  <a:solidFill>
                    <a:srgbClr val="000000"/>
                  </a:solidFill>
                </a:endParaRPr>
              </a:p>
            </p:txBody>
          </p:sp>
          <p:sp>
            <p:nvSpPr>
              <p:cNvPr id="23573" name="Line 48">
                <a:extLst>
                  <a:ext uri="{FF2B5EF4-FFF2-40B4-BE49-F238E27FC236}">
                    <a16:creationId xmlns:a16="http://schemas.microsoft.com/office/drawing/2014/main" id="{DC0C4CD5-DB0E-4160-B055-AA3A843F1EC8}"/>
                  </a:ext>
                </a:extLst>
              </p:cNvPr>
              <p:cNvSpPr>
                <a:spLocks noChangeShapeType="1"/>
              </p:cNvSpPr>
              <p:nvPr/>
            </p:nvSpPr>
            <p:spPr bwMode="auto">
              <a:xfrm>
                <a:off x="2362" y="5597"/>
                <a:ext cx="1565" cy="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pPr eaLnBrk="0" hangingPunct="0">
                  <a:lnSpc>
                    <a:spcPct val="100000"/>
                  </a:lnSpc>
                </a:pPr>
                <a:endParaRPr lang="hu-HU" sz="1400">
                  <a:solidFill>
                    <a:srgbClr val="000000"/>
                  </a:solidFill>
                  <a:ea typeface="ＭＳ Ｐゴシック" panose="020B0600070205080204" pitchFamily="34" charset="-128"/>
                </a:endParaRPr>
              </a:p>
            </p:txBody>
          </p:sp>
          <p:sp>
            <p:nvSpPr>
              <p:cNvPr id="23574" name="Text Box 49">
                <a:extLst>
                  <a:ext uri="{FF2B5EF4-FFF2-40B4-BE49-F238E27FC236}">
                    <a16:creationId xmlns:a16="http://schemas.microsoft.com/office/drawing/2014/main" id="{795FDC1A-762E-463F-B6AF-E1B45680ECB5}"/>
                  </a:ext>
                </a:extLst>
              </p:cNvPr>
              <p:cNvSpPr txBox="1">
                <a:spLocks noChangeArrowheads="1"/>
              </p:cNvSpPr>
              <p:nvPr/>
            </p:nvSpPr>
            <p:spPr bwMode="auto">
              <a:xfrm>
                <a:off x="797" y="5437"/>
                <a:ext cx="783" cy="320"/>
              </a:xfrm>
              <a:prstGeom prst="rect">
                <a:avLst/>
              </a:prstGeom>
              <a:solidFill>
                <a:srgbClr val="FFFFFF"/>
              </a:solidFill>
              <a:ln w="9525">
                <a:solidFill>
                  <a:srgbClr val="000000"/>
                </a:solidFill>
                <a:miter lim="800000"/>
                <a:headEnd/>
                <a:tailEnd/>
              </a:ln>
            </p:spPr>
            <p:txBody>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eaLnBrk="0" hangingPunct="0">
                  <a:lnSpc>
                    <a:spcPct val="85000"/>
                  </a:lnSpc>
                  <a:spcAft>
                    <a:spcPct val="0"/>
                  </a:spcAft>
                  <a:buNone/>
                </a:pPr>
                <a:r>
                  <a:rPr lang="en-GB" altLang="en-US" sz="900" b="1">
                    <a:solidFill>
                      <a:srgbClr val="000000"/>
                    </a:solidFill>
                    <a:latin typeface="Arial" panose="020B0604020202020204" pitchFamily="34" charset="0"/>
                  </a:rPr>
                  <a:t>Case 6</a:t>
                </a:r>
                <a:endParaRPr lang="en-GB" altLang="en-US" sz="1400">
                  <a:solidFill>
                    <a:srgbClr val="000000"/>
                  </a:solidFill>
                </a:endParaRPr>
              </a:p>
            </p:txBody>
          </p:sp>
          <p:sp>
            <p:nvSpPr>
              <p:cNvPr id="23575" name="Text Box 50">
                <a:extLst>
                  <a:ext uri="{FF2B5EF4-FFF2-40B4-BE49-F238E27FC236}">
                    <a16:creationId xmlns:a16="http://schemas.microsoft.com/office/drawing/2014/main" id="{DA263B38-51D9-4344-A8EC-DA576B29B59E}"/>
                  </a:ext>
                </a:extLst>
              </p:cNvPr>
              <p:cNvSpPr txBox="1">
                <a:spLocks noChangeArrowheads="1"/>
              </p:cNvSpPr>
              <p:nvPr/>
            </p:nvSpPr>
            <p:spPr bwMode="auto">
              <a:xfrm>
                <a:off x="797" y="5117"/>
                <a:ext cx="783" cy="320"/>
              </a:xfrm>
              <a:prstGeom prst="rect">
                <a:avLst/>
              </a:prstGeom>
              <a:solidFill>
                <a:srgbClr val="FFFFFF"/>
              </a:solidFill>
              <a:ln w="9525">
                <a:solidFill>
                  <a:srgbClr val="000000"/>
                </a:solidFill>
                <a:miter lim="800000"/>
                <a:headEnd/>
                <a:tailEnd/>
              </a:ln>
            </p:spPr>
            <p:txBody>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eaLnBrk="0" hangingPunct="0">
                  <a:lnSpc>
                    <a:spcPct val="85000"/>
                  </a:lnSpc>
                  <a:spcAft>
                    <a:spcPct val="0"/>
                  </a:spcAft>
                  <a:buNone/>
                </a:pPr>
                <a:r>
                  <a:rPr lang="en-GB" altLang="en-US" sz="900" b="1">
                    <a:solidFill>
                      <a:srgbClr val="000000"/>
                    </a:solidFill>
                    <a:latin typeface="Arial" panose="020B0604020202020204" pitchFamily="34" charset="0"/>
                  </a:rPr>
                  <a:t>Case 5</a:t>
                </a:r>
                <a:endParaRPr lang="en-GB" altLang="en-US" sz="1400">
                  <a:solidFill>
                    <a:srgbClr val="000000"/>
                  </a:solidFill>
                </a:endParaRPr>
              </a:p>
            </p:txBody>
          </p:sp>
          <p:sp>
            <p:nvSpPr>
              <p:cNvPr id="23576" name="Text Box 51">
                <a:extLst>
                  <a:ext uri="{FF2B5EF4-FFF2-40B4-BE49-F238E27FC236}">
                    <a16:creationId xmlns:a16="http://schemas.microsoft.com/office/drawing/2014/main" id="{CF7994FC-3C4B-4939-B16A-2CBEB21EBA98}"/>
                  </a:ext>
                </a:extLst>
              </p:cNvPr>
              <p:cNvSpPr txBox="1">
                <a:spLocks noChangeArrowheads="1"/>
              </p:cNvSpPr>
              <p:nvPr/>
            </p:nvSpPr>
            <p:spPr bwMode="auto">
              <a:xfrm>
                <a:off x="797" y="4797"/>
                <a:ext cx="783" cy="320"/>
              </a:xfrm>
              <a:prstGeom prst="rect">
                <a:avLst/>
              </a:prstGeom>
              <a:solidFill>
                <a:srgbClr val="FFFFFF"/>
              </a:solidFill>
              <a:ln w="9525">
                <a:solidFill>
                  <a:srgbClr val="000000"/>
                </a:solidFill>
                <a:miter lim="800000"/>
                <a:headEnd/>
                <a:tailEnd/>
              </a:ln>
            </p:spPr>
            <p:txBody>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eaLnBrk="0" hangingPunct="0">
                  <a:lnSpc>
                    <a:spcPct val="85000"/>
                  </a:lnSpc>
                  <a:spcAft>
                    <a:spcPct val="0"/>
                  </a:spcAft>
                  <a:buNone/>
                </a:pPr>
                <a:r>
                  <a:rPr lang="en-GB" altLang="en-US" sz="900" b="1">
                    <a:solidFill>
                      <a:srgbClr val="000000"/>
                    </a:solidFill>
                    <a:latin typeface="Arial" panose="020B0604020202020204" pitchFamily="34" charset="0"/>
                  </a:rPr>
                  <a:t>Case 4</a:t>
                </a:r>
                <a:endParaRPr lang="en-GB" altLang="en-US" sz="1400">
                  <a:solidFill>
                    <a:srgbClr val="000000"/>
                  </a:solidFill>
                </a:endParaRPr>
              </a:p>
            </p:txBody>
          </p:sp>
          <p:sp>
            <p:nvSpPr>
              <p:cNvPr id="23577" name="Text Box 52">
                <a:extLst>
                  <a:ext uri="{FF2B5EF4-FFF2-40B4-BE49-F238E27FC236}">
                    <a16:creationId xmlns:a16="http://schemas.microsoft.com/office/drawing/2014/main" id="{316682D7-A60A-4EFA-97E2-2419FF58443F}"/>
                  </a:ext>
                </a:extLst>
              </p:cNvPr>
              <p:cNvSpPr txBox="1">
                <a:spLocks noChangeArrowheads="1"/>
              </p:cNvSpPr>
              <p:nvPr/>
            </p:nvSpPr>
            <p:spPr bwMode="auto">
              <a:xfrm>
                <a:off x="797" y="4477"/>
                <a:ext cx="783" cy="320"/>
              </a:xfrm>
              <a:prstGeom prst="rect">
                <a:avLst/>
              </a:prstGeom>
              <a:solidFill>
                <a:srgbClr val="FFFFFF"/>
              </a:solidFill>
              <a:ln w="9525">
                <a:solidFill>
                  <a:srgbClr val="000000"/>
                </a:solidFill>
                <a:miter lim="800000"/>
                <a:headEnd/>
                <a:tailEnd/>
              </a:ln>
            </p:spPr>
            <p:txBody>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eaLnBrk="0" hangingPunct="0">
                  <a:lnSpc>
                    <a:spcPct val="85000"/>
                  </a:lnSpc>
                  <a:spcAft>
                    <a:spcPct val="0"/>
                  </a:spcAft>
                  <a:buNone/>
                </a:pPr>
                <a:r>
                  <a:rPr lang="en-GB" altLang="en-US" sz="900" b="1">
                    <a:solidFill>
                      <a:srgbClr val="000000"/>
                    </a:solidFill>
                    <a:latin typeface="Arial" panose="020B0604020202020204" pitchFamily="34" charset="0"/>
                  </a:rPr>
                  <a:t>Case 3</a:t>
                </a:r>
                <a:endParaRPr lang="en-GB" altLang="en-US" sz="1400">
                  <a:solidFill>
                    <a:srgbClr val="000000"/>
                  </a:solidFill>
                </a:endParaRPr>
              </a:p>
            </p:txBody>
          </p:sp>
          <p:sp>
            <p:nvSpPr>
              <p:cNvPr id="23578" name="Text Box 53">
                <a:extLst>
                  <a:ext uri="{FF2B5EF4-FFF2-40B4-BE49-F238E27FC236}">
                    <a16:creationId xmlns:a16="http://schemas.microsoft.com/office/drawing/2014/main" id="{AE693970-1773-4446-AB99-0794C335F4D8}"/>
                  </a:ext>
                </a:extLst>
              </p:cNvPr>
              <p:cNvSpPr txBox="1">
                <a:spLocks noChangeArrowheads="1"/>
              </p:cNvSpPr>
              <p:nvPr/>
            </p:nvSpPr>
            <p:spPr bwMode="auto">
              <a:xfrm>
                <a:off x="797" y="4157"/>
                <a:ext cx="783" cy="320"/>
              </a:xfrm>
              <a:prstGeom prst="rect">
                <a:avLst/>
              </a:prstGeom>
              <a:solidFill>
                <a:srgbClr val="FFFFFF"/>
              </a:solidFill>
              <a:ln w="9525">
                <a:solidFill>
                  <a:srgbClr val="000000"/>
                </a:solidFill>
                <a:miter lim="800000"/>
                <a:headEnd/>
                <a:tailEnd/>
              </a:ln>
            </p:spPr>
            <p:txBody>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eaLnBrk="0" hangingPunct="0">
                  <a:lnSpc>
                    <a:spcPct val="85000"/>
                  </a:lnSpc>
                  <a:spcAft>
                    <a:spcPct val="0"/>
                  </a:spcAft>
                  <a:buNone/>
                </a:pPr>
                <a:r>
                  <a:rPr lang="en-GB" altLang="en-US" sz="900" b="1">
                    <a:solidFill>
                      <a:srgbClr val="000000"/>
                    </a:solidFill>
                    <a:latin typeface="Arial" panose="020B0604020202020204" pitchFamily="34" charset="0"/>
                  </a:rPr>
                  <a:t>Case 2</a:t>
                </a:r>
                <a:endParaRPr lang="en-GB" altLang="en-US" sz="1400">
                  <a:solidFill>
                    <a:srgbClr val="000000"/>
                  </a:solidFill>
                </a:endParaRPr>
              </a:p>
            </p:txBody>
          </p:sp>
          <p:sp>
            <p:nvSpPr>
              <p:cNvPr id="23579" name="Text Box 54">
                <a:extLst>
                  <a:ext uri="{FF2B5EF4-FFF2-40B4-BE49-F238E27FC236}">
                    <a16:creationId xmlns:a16="http://schemas.microsoft.com/office/drawing/2014/main" id="{5F6E190D-5860-4345-9141-053B1903B857}"/>
                  </a:ext>
                </a:extLst>
              </p:cNvPr>
              <p:cNvSpPr txBox="1">
                <a:spLocks noChangeArrowheads="1"/>
              </p:cNvSpPr>
              <p:nvPr/>
            </p:nvSpPr>
            <p:spPr bwMode="auto">
              <a:xfrm>
                <a:off x="797" y="3837"/>
                <a:ext cx="783" cy="320"/>
              </a:xfrm>
              <a:prstGeom prst="rect">
                <a:avLst/>
              </a:prstGeom>
              <a:solidFill>
                <a:srgbClr val="FFFFFF"/>
              </a:solidFill>
              <a:ln w="9525">
                <a:solidFill>
                  <a:srgbClr val="000000"/>
                </a:solidFill>
                <a:miter lim="800000"/>
                <a:headEnd/>
                <a:tailEnd/>
              </a:ln>
            </p:spPr>
            <p:txBody>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eaLnBrk="0" hangingPunct="0">
                  <a:lnSpc>
                    <a:spcPct val="85000"/>
                  </a:lnSpc>
                  <a:spcAft>
                    <a:spcPct val="0"/>
                  </a:spcAft>
                  <a:buNone/>
                </a:pPr>
                <a:r>
                  <a:rPr lang="en-GB" altLang="en-US" sz="900" b="1">
                    <a:solidFill>
                      <a:srgbClr val="000000"/>
                    </a:solidFill>
                    <a:latin typeface="Arial" panose="020B0604020202020204" pitchFamily="34" charset="0"/>
                  </a:rPr>
                  <a:t>Case 1</a:t>
                </a:r>
                <a:endParaRPr lang="en-GB" altLang="en-US" sz="1400">
                  <a:solidFill>
                    <a:srgbClr val="000000"/>
                  </a:solidFill>
                </a:endParaRPr>
              </a:p>
            </p:txBody>
          </p:sp>
          <p:sp>
            <p:nvSpPr>
              <p:cNvPr id="23580" name="Line 55">
                <a:extLst>
                  <a:ext uri="{FF2B5EF4-FFF2-40B4-BE49-F238E27FC236}">
                    <a16:creationId xmlns:a16="http://schemas.microsoft.com/office/drawing/2014/main" id="{DAD21D09-C2FB-4562-9E7A-F3E972B5D6F2}"/>
                  </a:ext>
                </a:extLst>
              </p:cNvPr>
              <p:cNvSpPr>
                <a:spLocks noChangeShapeType="1"/>
              </p:cNvSpPr>
              <p:nvPr/>
            </p:nvSpPr>
            <p:spPr bwMode="auto">
              <a:xfrm>
                <a:off x="3771" y="5277"/>
                <a:ext cx="1565" cy="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pPr eaLnBrk="0" hangingPunct="0">
                  <a:lnSpc>
                    <a:spcPct val="100000"/>
                  </a:lnSpc>
                </a:pPr>
                <a:endParaRPr lang="hu-HU" sz="1400">
                  <a:solidFill>
                    <a:srgbClr val="000000"/>
                  </a:solidFill>
                  <a:ea typeface="ＭＳ Ｐゴシック" panose="020B0600070205080204" pitchFamily="34" charset="-128"/>
                </a:endParaRPr>
              </a:p>
            </p:txBody>
          </p:sp>
          <p:sp>
            <p:nvSpPr>
              <p:cNvPr id="23581" name="Line 56">
                <a:extLst>
                  <a:ext uri="{FF2B5EF4-FFF2-40B4-BE49-F238E27FC236}">
                    <a16:creationId xmlns:a16="http://schemas.microsoft.com/office/drawing/2014/main" id="{B5CCE157-F148-4A56-900B-D091B1EB7FDD}"/>
                  </a:ext>
                </a:extLst>
              </p:cNvPr>
              <p:cNvSpPr>
                <a:spLocks noChangeShapeType="1"/>
              </p:cNvSpPr>
              <p:nvPr/>
            </p:nvSpPr>
            <p:spPr bwMode="auto">
              <a:xfrm>
                <a:off x="4866" y="4957"/>
                <a:ext cx="4539" cy="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pPr eaLnBrk="0" hangingPunct="0">
                  <a:lnSpc>
                    <a:spcPct val="100000"/>
                  </a:lnSpc>
                </a:pPr>
                <a:endParaRPr lang="hu-HU" sz="1400">
                  <a:solidFill>
                    <a:srgbClr val="000000"/>
                  </a:solidFill>
                  <a:ea typeface="ＭＳ Ｐゴシック" panose="020B0600070205080204" pitchFamily="34" charset="-128"/>
                </a:endParaRPr>
              </a:p>
            </p:txBody>
          </p:sp>
          <p:sp>
            <p:nvSpPr>
              <p:cNvPr id="23582" name="Line 57">
                <a:extLst>
                  <a:ext uri="{FF2B5EF4-FFF2-40B4-BE49-F238E27FC236}">
                    <a16:creationId xmlns:a16="http://schemas.microsoft.com/office/drawing/2014/main" id="{E9DDEDE8-8494-4B9B-A8D8-6C51FC5FA77E}"/>
                  </a:ext>
                </a:extLst>
              </p:cNvPr>
              <p:cNvSpPr>
                <a:spLocks noChangeShapeType="1"/>
              </p:cNvSpPr>
              <p:nvPr/>
            </p:nvSpPr>
            <p:spPr bwMode="auto">
              <a:xfrm>
                <a:off x="2049" y="4637"/>
                <a:ext cx="5322" cy="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pPr eaLnBrk="0" hangingPunct="0">
                  <a:lnSpc>
                    <a:spcPct val="100000"/>
                  </a:lnSpc>
                </a:pPr>
                <a:endParaRPr lang="hu-HU" sz="1400">
                  <a:solidFill>
                    <a:srgbClr val="000000"/>
                  </a:solidFill>
                  <a:ea typeface="ＭＳ Ｐゴシック" panose="020B0600070205080204" pitchFamily="34" charset="-128"/>
                </a:endParaRPr>
              </a:p>
            </p:txBody>
          </p:sp>
          <p:sp>
            <p:nvSpPr>
              <p:cNvPr id="23583" name="Line 58">
                <a:extLst>
                  <a:ext uri="{FF2B5EF4-FFF2-40B4-BE49-F238E27FC236}">
                    <a16:creationId xmlns:a16="http://schemas.microsoft.com/office/drawing/2014/main" id="{6B7FA69C-B50F-4FB0-B52C-E9F17168B45D}"/>
                  </a:ext>
                </a:extLst>
              </p:cNvPr>
              <p:cNvSpPr>
                <a:spLocks noChangeShapeType="1"/>
              </p:cNvSpPr>
              <p:nvPr/>
            </p:nvSpPr>
            <p:spPr bwMode="auto">
              <a:xfrm>
                <a:off x="7214" y="4317"/>
                <a:ext cx="1565" cy="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pPr eaLnBrk="0" hangingPunct="0">
                  <a:lnSpc>
                    <a:spcPct val="100000"/>
                  </a:lnSpc>
                </a:pPr>
                <a:endParaRPr lang="hu-HU" sz="1400">
                  <a:solidFill>
                    <a:srgbClr val="000000"/>
                  </a:solidFill>
                  <a:ea typeface="ＭＳ Ｐゴシック" panose="020B0600070205080204" pitchFamily="34" charset="-128"/>
                </a:endParaRPr>
              </a:p>
            </p:txBody>
          </p:sp>
          <p:sp>
            <p:nvSpPr>
              <p:cNvPr id="23584" name="Line 59">
                <a:extLst>
                  <a:ext uri="{FF2B5EF4-FFF2-40B4-BE49-F238E27FC236}">
                    <a16:creationId xmlns:a16="http://schemas.microsoft.com/office/drawing/2014/main" id="{32E08575-9EDE-449F-888E-2542BECD5CCE}"/>
                  </a:ext>
                </a:extLst>
              </p:cNvPr>
              <p:cNvSpPr>
                <a:spLocks noChangeShapeType="1"/>
              </p:cNvSpPr>
              <p:nvPr/>
            </p:nvSpPr>
            <p:spPr bwMode="auto">
              <a:xfrm>
                <a:off x="1736" y="3997"/>
                <a:ext cx="5321" cy="1"/>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a:lstStyle/>
              <a:p>
                <a:pPr eaLnBrk="0" hangingPunct="0">
                  <a:lnSpc>
                    <a:spcPct val="100000"/>
                  </a:lnSpc>
                </a:pPr>
                <a:endParaRPr lang="hu-HU" sz="1400">
                  <a:solidFill>
                    <a:srgbClr val="000000"/>
                  </a:solidFill>
                  <a:ea typeface="ＭＳ Ｐゴシック" panose="020B0600070205080204" pitchFamily="34" charset="-128"/>
                </a:endParaRPr>
              </a:p>
            </p:txBody>
          </p:sp>
        </p:grpSp>
      </p:grpSp>
      <p:sp>
        <p:nvSpPr>
          <p:cNvPr id="23557" name="TextBox 29">
            <a:extLst>
              <a:ext uri="{FF2B5EF4-FFF2-40B4-BE49-F238E27FC236}">
                <a16:creationId xmlns:a16="http://schemas.microsoft.com/office/drawing/2014/main" id="{07D930EF-3F7D-480E-9C63-399B6091A224}"/>
              </a:ext>
            </a:extLst>
          </p:cNvPr>
          <p:cNvSpPr txBox="1">
            <a:spLocks noChangeArrowheads="1"/>
          </p:cNvSpPr>
          <p:nvPr/>
        </p:nvSpPr>
        <p:spPr bwMode="auto">
          <a:xfrm>
            <a:off x="4219438" y="3348039"/>
            <a:ext cx="15859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r>
              <a:rPr lang="en-GB" altLang="en-US" sz="1400" b="1">
                <a:solidFill>
                  <a:srgbClr val="669900"/>
                </a:solidFill>
              </a:rPr>
              <a:t>PPS performed</a:t>
            </a:r>
          </a:p>
        </p:txBody>
      </p:sp>
      <p:cxnSp>
        <p:nvCxnSpPr>
          <p:cNvPr id="23558" name="Straight Arrow Connector 31">
            <a:extLst>
              <a:ext uri="{FF2B5EF4-FFF2-40B4-BE49-F238E27FC236}">
                <a16:creationId xmlns:a16="http://schemas.microsoft.com/office/drawing/2014/main" id="{99493654-1EB6-4D33-B74B-3B1612B1CFDF}"/>
              </a:ext>
            </a:extLst>
          </p:cNvPr>
          <p:cNvCxnSpPr>
            <a:cxnSpLocks noChangeShapeType="1"/>
          </p:cNvCxnSpPr>
          <p:nvPr/>
        </p:nvCxnSpPr>
        <p:spPr bwMode="auto">
          <a:xfrm rot="5400000" flipH="1" flipV="1">
            <a:off x="5206863" y="2454276"/>
            <a:ext cx="955675" cy="860425"/>
          </a:xfrm>
          <a:prstGeom prst="straightConnector1">
            <a:avLst/>
          </a:prstGeom>
          <a:noFill/>
          <a:ln w="6350"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23559" name="Straight Arrow Connector 33">
            <a:extLst>
              <a:ext uri="{FF2B5EF4-FFF2-40B4-BE49-F238E27FC236}">
                <a16:creationId xmlns:a16="http://schemas.microsoft.com/office/drawing/2014/main" id="{2446B8A7-7145-4E5B-A39A-6593FFCC9E62}"/>
              </a:ext>
            </a:extLst>
          </p:cNvPr>
          <p:cNvCxnSpPr>
            <a:cxnSpLocks noChangeShapeType="1"/>
          </p:cNvCxnSpPr>
          <p:nvPr/>
        </p:nvCxnSpPr>
        <p:spPr bwMode="auto">
          <a:xfrm rot="16200000" flipV="1">
            <a:off x="3801926" y="2487614"/>
            <a:ext cx="860425" cy="860425"/>
          </a:xfrm>
          <a:prstGeom prst="straightConnector1">
            <a:avLst/>
          </a:prstGeom>
          <a:noFill/>
          <a:ln w="3175" algn="ctr">
            <a:solidFill>
              <a:schemeClr val="tx1"/>
            </a:solidFill>
            <a:round/>
            <a:headEnd/>
            <a:tailEnd type="arrow"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808760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6159" y="230130"/>
            <a:ext cx="10318363" cy="822325"/>
          </a:xfrm>
        </p:spPr>
        <p:txBody>
          <a:bodyPr/>
          <a:lstStyle/>
          <a:p>
            <a:r>
              <a:rPr lang="hu-HU" dirty="0" err="1"/>
              <a:t>Prevalence</a:t>
            </a:r>
            <a:r>
              <a:rPr lang="hu-HU" dirty="0"/>
              <a:t> and </a:t>
            </a:r>
            <a:r>
              <a:rPr lang="hu-HU" dirty="0" err="1"/>
              <a:t>Incidence</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grpSp>
        <p:nvGrpSpPr>
          <p:cNvPr id="5" name="Group 173">
            <a:extLst>
              <a:ext uri="{FF2B5EF4-FFF2-40B4-BE49-F238E27FC236}">
                <a16:creationId xmlns:a16="http://schemas.microsoft.com/office/drawing/2014/main" id="{719449C2-30AA-4EB7-A137-62E1476C736D}"/>
              </a:ext>
            </a:extLst>
          </p:cNvPr>
          <p:cNvGrpSpPr>
            <a:grpSpLocks noChangeAspect="1"/>
          </p:cNvGrpSpPr>
          <p:nvPr/>
        </p:nvGrpSpPr>
        <p:grpSpPr bwMode="auto">
          <a:xfrm>
            <a:off x="1302440" y="1238949"/>
            <a:ext cx="7843838" cy="4629150"/>
            <a:chOff x="2362" y="2667"/>
            <a:chExt cx="10859" cy="6553"/>
          </a:xfrm>
        </p:grpSpPr>
        <p:sp>
          <p:nvSpPr>
            <p:cNvPr id="6" name="AutoShape 174">
              <a:extLst>
                <a:ext uri="{FF2B5EF4-FFF2-40B4-BE49-F238E27FC236}">
                  <a16:creationId xmlns:a16="http://schemas.microsoft.com/office/drawing/2014/main" id="{4E3A39F3-B9C6-4955-86A5-4D1D80AE7648}"/>
                </a:ext>
              </a:extLst>
            </p:cNvPr>
            <p:cNvSpPr>
              <a:spLocks noChangeAspect="1" noChangeArrowheads="1"/>
            </p:cNvSpPr>
            <p:nvPr/>
          </p:nvSpPr>
          <p:spPr bwMode="auto">
            <a:xfrm>
              <a:off x="2362" y="2667"/>
              <a:ext cx="10859" cy="6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7" name="Rectangle 175">
              <a:extLst>
                <a:ext uri="{FF2B5EF4-FFF2-40B4-BE49-F238E27FC236}">
                  <a16:creationId xmlns:a16="http://schemas.microsoft.com/office/drawing/2014/main" id="{7494A943-2D21-4EEF-BDA9-AFA6E22281C5}"/>
                </a:ext>
              </a:extLst>
            </p:cNvPr>
            <p:cNvSpPr>
              <a:spLocks noChangeArrowheads="1"/>
            </p:cNvSpPr>
            <p:nvPr/>
          </p:nvSpPr>
          <p:spPr bwMode="auto">
            <a:xfrm>
              <a:off x="2362" y="7478"/>
              <a:ext cx="2589" cy="1444"/>
            </a:xfrm>
            <a:prstGeom prst="rect">
              <a:avLst/>
            </a:prstGeom>
            <a:solidFill>
              <a:srgbClr val="FFFFFF"/>
            </a:solidFill>
            <a:ln w="9525">
              <a:solidFill>
                <a:srgbClr val="000000"/>
              </a:solidFill>
              <a:miter lim="800000"/>
              <a:headEnd/>
              <a:tailEnd/>
            </a:ln>
          </p:spPr>
          <p:txBody>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8" name="Oval 8">
              <a:extLst>
                <a:ext uri="{FF2B5EF4-FFF2-40B4-BE49-F238E27FC236}">
                  <a16:creationId xmlns:a16="http://schemas.microsoft.com/office/drawing/2014/main" id="{8FE202E0-1A13-46B0-A3BC-69F4C1D50631}"/>
                </a:ext>
              </a:extLst>
            </p:cNvPr>
            <p:cNvSpPr>
              <a:spLocks noChangeArrowheads="1"/>
            </p:cNvSpPr>
            <p:nvPr/>
          </p:nvSpPr>
          <p:spPr bwMode="auto">
            <a:xfrm>
              <a:off x="8010" y="5794"/>
              <a:ext cx="391" cy="400"/>
            </a:xfrm>
            <a:prstGeom prst="ellipse">
              <a:avLst/>
            </a:prstGeom>
            <a:solidFill>
              <a:srgbClr val="FFFFFF"/>
            </a:solidFill>
            <a:ln w="25400">
              <a:solidFill>
                <a:srgbClr val="00008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9" name="Oval 9">
              <a:extLst>
                <a:ext uri="{FF2B5EF4-FFF2-40B4-BE49-F238E27FC236}">
                  <a16:creationId xmlns:a16="http://schemas.microsoft.com/office/drawing/2014/main" id="{A0C41FDE-06E8-4A1A-86DD-DF2D0E5788C2}"/>
                </a:ext>
              </a:extLst>
            </p:cNvPr>
            <p:cNvSpPr>
              <a:spLocks noChangeArrowheads="1"/>
            </p:cNvSpPr>
            <p:nvPr/>
          </p:nvSpPr>
          <p:spPr bwMode="auto">
            <a:xfrm>
              <a:off x="7450" y="6010"/>
              <a:ext cx="391" cy="401"/>
            </a:xfrm>
            <a:prstGeom prst="ellipse">
              <a:avLst/>
            </a:prstGeom>
            <a:solidFill>
              <a:srgbClr val="FFFFFF"/>
            </a:solidFill>
            <a:ln w="25400">
              <a:solidFill>
                <a:srgbClr val="2D2D8A"/>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10" name="Oval 10">
              <a:extLst>
                <a:ext uri="{FF2B5EF4-FFF2-40B4-BE49-F238E27FC236}">
                  <a16:creationId xmlns:a16="http://schemas.microsoft.com/office/drawing/2014/main" id="{D0802A71-E44D-46BB-951B-0BB11634C3ED}"/>
                </a:ext>
              </a:extLst>
            </p:cNvPr>
            <p:cNvSpPr>
              <a:spLocks noChangeArrowheads="1"/>
            </p:cNvSpPr>
            <p:nvPr/>
          </p:nvSpPr>
          <p:spPr bwMode="auto">
            <a:xfrm>
              <a:off x="9113" y="5610"/>
              <a:ext cx="391" cy="400"/>
            </a:xfrm>
            <a:prstGeom prst="ellipse">
              <a:avLst/>
            </a:prstGeom>
            <a:solidFill>
              <a:srgbClr val="FFFFFF"/>
            </a:solidFill>
            <a:ln w="25400">
              <a:solidFill>
                <a:srgbClr val="2D2D8A"/>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11" name="Oval 12">
              <a:extLst>
                <a:ext uri="{FF2B5EF4-FFF2-40B4-BE49-F238E27FC236}">
                  <a16:creationId xmlns:a16="http://schemas.microsoft.com/office/drawing/2014/main" id="{BE23CBE8-6D5A-4085-B54F-AD8894166228}"/>
                </a:ext>
              </a:extLst>
            </p:cNvPr>
            <p:cNvSpPr>
              <a:spLocks noChangeArrowheads="1"/>
            </p:cNvSpPr>
            <p:nvPr/>
          </p:nvSpPr>
          <p:spPr bwMode="auto">
            <a:xfrm>
              <a:off x="6960" y="6511"/>
              <a:ext cx="392" cy="400"/>
            </a:xfrm>
            <a:prstGeom prst="ellipse">
              <a:avLst/>
            </a:prstGeom>
            <a:solidFill>
              <a:srgbClr val="FFFFFF"/>
            </a:solidFill>
            <a:ln w="25400">
              <a:solidFill>
                <a:srgbClr val="2D2D8A"/>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12" name="Oval 13">
              <a:extLst>
                <a:ext uri="{FF2B5EF4-FFF2-40B4-BE49-F238E27FC236}">
                  <a16:creationId xmlns:a16="http://schemas.microsoft.com/office/drawing/2014/main" id="{9F5BC065-9DB8-4511-A6A1-5AA5D233991E}"/>
                </a:ext>
              </a:extLst>
            </p:cNvPr>
            <p:cNvSpPr>
              <a:spLocks noChangeArrowheads="1"/>
            </p:cNvSpPr>
            <p:nvPr/>
          </p:nvSpPr>
          <p:spPr bwMode="auto">
            <a:xfrm>
              <a:off x="7841" y="6610"/>
              <a:ext cx="391" cy="401"/>
            </a:xfrm>
            <a:prstGeom prst="ellipse">
              <a:avLst/>
            </a:prstGeom>
            <a:solidFill>
              <a:srgbClr val="FFFFFF"/>
            </a:solidFill>
            <a:ln w="25400">
              <a:solidFill>
                <a:srgbClr val="2D2D8A"/>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13" name="Oval 14">
              <a:extLst>
                <a:ext uri="{FF2B5EF4-FFF2-40B4-BE49-F238E27FC236}">
                  <a16:creationId xmlns:a16="http://schemas.microsoft.com/office/drawing/2014/main" id="{C01104C0-BE1A-4DD6-B2DA-67BCE9979E75}"/>
                </a:ext>
              </a:extLst>
            </p:cNvPr>
            <p:cNvSpPr>
              <a:spLocks noChangeArrowheads="1"/>
            </p:cNvSpPr>
            <p:nvPr/>
          </p:nvSpPr>
          <p:spPr bwMode="auto">
            <a:xfrm>
              <a:off x="7450" y="7310"/>
              <a:ext cx="391" cy="401"/>
            </a:xfrm>
            <a:prstGeom prst="ellipse">
              <a:avLst/>
            </a:prstGeom>
            <a:solidFill>
              <a:srgbClr val="FFFFFF"/>
            </a:solidFill>
            <a:ln w="25400">
              <a:solidFill>
                <a:srgbClr val="2D2D8A"/>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14" name="Oval 15">
              <a:extLst>
                <a:ext uri="{FF2B5EF4-FFF2-40B4-BE49-F238E27FC236}">
                  <a16:creationId xmlns:a16="http://schemas.microsoft.com/office/drawing/2014/main" id="{841F7283-ABB7-4C40-B68A-C893B441FB91}"/>
                </a:ext>
              </a:extLst>
            </p:cNvPr>
            <p:cNvSpPr>
              <a:spLocks noChangeArrowheads="1"/>
            </p:cNvSpPr>
            <p:nvPr/>
          </p:nvSpPr>
          <p:spPr bwMode="auto">
            <a:xfrm>
              <a:off x="8428" y="7211"/>
              <a:ext cx="391" cy="400"/>
            </a:xfrm>
            <a:prstGeom prst="ellipse">
              <a:avLst/>
            </a:prstGeom>
            <a:solidFill>
              <a:srgbClr val="FFFFFF"/>
            </a:solidFill>
            <a:ln w="25400">
              <a:solidFill>
                <a:srgbClr val="2D2D8A"/>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15" name="Oval 16">
              <a:extLst>
                <a:ext uri="{FF2B5EF4-FFF2-40B4-BE49-F238E27FC236}">
                  <a16:creationId xmlns:a16="http://schemas.microsoft.com/office/drawing/2014/main" id="{66CA7F2D-B830-41F5-A684-ED04FC31267D}"/>
                </a:ext>
              </a:extLst>
            </p:cNvPr>
            <p:cNvSpPr>
              <a:spLocks noChangeArrowheads="1"/>
            </p:cNvSpPr>
            <p:nvPr/>
          </p:nvSpPr>
          <p:spPr bwMode="auto">
            <a:xfrm>
              <a:off x="8819" y="6511"/>
              <a:ext cx="392" cy="400"/>
            </a:xfrm>
            <a:prstGeom prst="ellipse">
              <a:avLst/>
            </a:prstGeom>
            <a:solidFill>
              <a:srgbClr val="FFFFFF"/>
            </a:solidFill>
            <a:ln w="25400">
              <a:solidFill>
                <a:srgbClr val="2D2D8A"/>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16" name="Oval 17">
              <a:extLst>
                <a:ext uri="{FF2B5EF4-FFF2-40B4-BE49-F238E27FC236}">
                  <a16:creationId xmlns:a16="http://schemas.microsoft.com/office/drawing/2014/main" id="{C82C4126-C2B3-4E32-A61B-196D5CBD8BF0}"/>
                </a:ext>
              </a:extLst>
            </p:cNvPr>
            <p:cNvSpPr>
              <a:spLocks noChangeArrowheads="1"/>
            </p:cNvSpPr>
            <p:nvPr/>
          </p:nvSpPr>
          <p:spPr bwMode="auto">
            <a:xfrm>
              <a:off x="9308" y="7511"/>
              <a:ext cx="392" cy="399"/>
            </a:xfrm>
            <a:prstGeom prst="ellipse">
              <a:avLst/>
            </a:prstGeom>
            <a:solidFill>
              <a:srgbClr val="FFFFFF"/>
            </a:solidFill>
            <a:ln w="25400">
              <a:solidFill>
                <a:srgbClr val="2D2D8A"/>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17" name="Rectangle 4">
              <a:extLst>
                <a:ext uri="{FF2B5EF4-FFF2-40B4-BE49-F238E27FC236}">
                  <a16:creationId xmlns:a16="http://schemas.microsoft.com/office/drawing/2014/main" id="{7AF4CC06-A6BE-4332-BB87-0B8A3A7AD088}"/>
                </a:ext>
              </a:extLst>
            </p:cNvPr>
            <p:cNvSpPr>
              <a:spLocks noChangeArrowheads="1"/>
            </p:cNvSpPr>
            <p:nvPr/>
          </p:nvSpPr>
          <p:spPr bwMode="auto">
            <a:xfrm>
              <a:off x="6569" y="4409"/>
              <a:ext cx="3522" cy="4402"/>
            </a:xfrm>
            <a:prstGeom prst="rect">
              <a:avLst/>
            </a:prstGeom>
            <a:solidFill>
              <a:srgbClr val="BBE0E3"/>
            </a:solidFill>
            <a:ln w="25400">
              <a:solidFill>
                <a:srgbClr val="89A4A7"/>
              </a:solidFill>
              <a:miter lim="800000"/>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18" name="Right Arrow 19">
              <a:extLst>
                <a:ext uri="{FF2B5EF4-FFF2-40B4-BE49-F238E27FC236}">
                  <a16:creationId xmlns:a16="http://schemas.microsoft.com/office/drawing/2014/main" id="{9670BC92-DF00-4F4B-8188-E3C31735B812}"/>
                </a:ext>
              </a:extLst>
            </p:cNvPr>
            <p:cNvSpPr>
              <a:spLocks noChangeArrowheads="1"/>
            </p:cNvSpPr>
            <p:nvPr/>
          </p:nvSpPr>
          <p:spPr bwMode="auto">
            <a:xfrm>
              <a:off x="3927" y="4510"/>
              <a:ext cx="2544" cy="500"/>
            </a:xfrm>
            <a:prstGeom prst="rightArrow">
              <a:avLst>
                <a:gd name="adj1" fmla="val 50000"/>
                <a:gd name="adj2" fmla="val 48925"/>
              </a:avLst>
            </a:prstGeom>
            <a:solidFill>
              <a:srgbClr val="BBE0E3"/>
            </a:solidFill>
            <a:ln w="25400">
              <a:solidFill>
                <a:srgbClr val="89A4A7"/>
              </a:solidFill>
              <a:miter lim="800000"/>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19" name="Oval 21">
              <a:extLst>
                <a:ext uri="{FF2B5EF4-FFF2-40B4-BE49-F238E27FC236}">
                  <a16:creationId xmlns:a16="http://schemas.microsoft.com/office/drawing/2014/main" id="{763EC208-DC52-4765-9030-0432DD05B268}"/>
                </a:ext>
              </a:extLst>
            </p:cNvPr>
            <p:cNvSpPr>
              <a:spLocks noChangeArrowheads="1"/>
            </p:cNvSpPr>
            <p:nvPr/>
          </p:nvSpPr>
          <p:spPr bwMode="auto">
            <a:xfrm>
              <a:off x="2852" y="4110"/>
              <a:ext cx="391" cy="400"/>
            </a:xfrm>
            <a:prstGeom prst="ellipse">
              <a:avLst/>
            </a:prstGeom>
            <a:solidFill>
              <a:srgbClr val="FFFFFF"/>
            </a:solidFill>
            <a:ln w="25400">
              <a:solidFill>
                <a:srgbClr val="2D2D8A"/>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20" name="Oval 22">
              <a:extLst>
                <a:ext uri="{FF2B5EF4-FFF2-40B4-BE49-F238E27FC236}">
                  <a16:creationId xmlns:a16="http://schemas.microsoft.com/office/drawing/2014/main" id="{CDCC8C77-EA92-4727-8955-DA6629DEC893}"/>
                </a:ext>
              </a:extLst>
            </p:cNvPr>
            <p:cNvSpPr>
              <a:spLocks noChangeArrowheads="1"/>
            </p:cNvSpPr>
            <p:nvPr/>
          </p:nvSpPr>
          <p:spPr bwMode="auto">
            <a:xfrm>
              <a:off x="2558" y="4610"/>
              <a:ext cx="391" cy="400"/>
            </a:xfrm>
            <a:prstGeom prst="ellipse">
              <a:avLst/>
            </a:prstGeom>
            <a:solidFill>
              <a:srgbClr val="FFFFFF"/>
            </a:solidFill>
            <a:ln w="25400">
              <a:solidFill>
                <a:srgbClr val="2D2D8A"/>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21" name="Oval 23">
              <a:extLst>
                <a:ext uri="{FF2B5EF4-FFF2-40B4-BE49-F238E27FC236}">
                  <a16:creationId xmlns:a16="http://schemas.microsoft.com/office/drawing/2014/main" id="{A14D8FB4-ECEF-4173-95B2-7E678BA5F142}"/>
                </a:ext>
              </a:extLst>
            </p:cNvPr>
            <p:cNvSpPr>
              <a:spLocks noChangeArrowheads="1"/>
            </p:cNvSpPr>
            <p:nvPr/>
          </p:nvSpPr>
          <p:spPr bwMode="auto">
            <a:xfrm>
              <a:off x="3340" y="4409"/>
              <a:ext cx="392" cy="401"/>
            </a:xfrm>
            <a:prstGeom prst="ellipse">
              <a:avLst/>
            </a:prstGeom>
            <a:solidFill>
              <a:srgbClr val="FFFFFF"/>
            </a:solidFill>
            <a:ln w="25400">
              <a:solidFill>
                <a:srgbClr val="2D2D8A"/>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22" name="Oval 24">
              <a:extLst>
                <a:ext uri="{FF2B5EF4-FFF2-40B4-BE49-F238E27FC236}">
                  <a16:creationId xmlns:a16="http://schemas.microsoft.com/office/drawing/2014/main" id="{53064102-0F34-456E-8ECA-640CE397A1BC}"/>
                </a:ext>
              </a:extLst>
            </p:cNvPr>
            <p:cNvSpPr>
              <a:spLocks noChangeArrowheads="1"/>
            </p:cNvSpPr>
            <p:nvPr/>
          </p:nvSpPr>
          <p:spPr bwMode="auto">
            <a:xfrm rot="340099">
              <a:off x="3162" y="4928"/>
              <a:ext cx="391" cy="400"/>
            </a:xfrm>
            <a:prstGeom prst="ellipse">
              <a:avLst/>
            </a:prstGeom>
            <a:solidFill>
              <a:srgbClr val="FFFFFF"/>
            </a:solidFill>
            <a:ln w="25400">
              <a:solidFill>
                <a:srgbClr val="2D2D8A"/>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23" name="Oval 26">
              <a:extLst>
                <a:ext uri="{FF2B5EF4-FFF2-40B4-BE49-F238E27FC236}">
                  <a16:creationId xmlns:a16="http://schemas.microsoft.com/office/drawing/2014/main" id="{0DDDB046-80E1-4529-A140-8E7D2628261B}"/>
                </a:ext>
              </a:extLst>
            </p:cNvPr>
            <p:cNvSpPr>
              <a:spLocks noChangeArrowheads="1"/>
            </p:cNvSpPr>
            <p:nvPr/>
          </p:nvSpPr>
          <p:spPr bwMode="auto">
            <a:xfrm>
              <a:off x="4245" y="7719"/>
              <a:ext cx="391" cy="400"/>
            </a:xfrm>
            <a:prstGeom prst="ellipse">
              <a:avLst/>
            </a:prstGeom>
            <a:solidFill>
              <a:srgbClr val="FFFFFF"/>
            </a:solidFill>
            <a:ln w="25400">
              <a:solidFill>
                <a:srgbClr val="2D2D8A"/>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24" name="TextBox 28">
              <a:extLst>
                <a:ext uri="{FF2B5EF4-FFF2-40B4-BE49-F238E27FC236}">
                  <a16:creationId xmlns:a16="http://schemas.microsoft.com/office/drawing/2014/main" id="{F45E7A3D-43D8-454F-854D-B8C5800301CB}"/>
                </a:ext>
              </a:extLst>
            </p:cNvPr>
            <p:cNvSpPr txBox="1">
              <a:spLocks noChangeArrowheads="1"/>
            </p:cNvSpPr>
            <p:nvPr/>
          </p:nvSpPr>
          <p:spPr bwMode="auto">
            <a:xfrm>
              <a:off x="2597" y="7721"/>
              <a:ext cx="1411" cy="42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1265" tIns="30632" rIns="61265" bIns="30632">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eaLnBrk="0" hangingPunct="0">
                <a:lnSpc>
                  <a:spcPct val="85000"/>
                </a:lnSpc>
                <a:spcAft>
                  <a:spcPct val="0"/>
                </a:spcAft>
                <a:buNone/>
              </a:pPr>
              <a:r>
                <a:rPr lang="en-GB" altLang="en-US" sz="1800" b="1">
                  <a:solidFill>
                    <a:srgbClr val="000080"/>
                  </a:solidFill>
                  <a:latin typeface="Calibri" panose="020F0502020204030204" pitchFamily="34" charset="0"/>
                </a:rPr>
                <a:t>HAI Case</a:t>
              </a:r>
              <a:endParaRPr lang="en-GB" altLang="en-US" sz="1800">
                <a:solidFill>
                  <a:srgbClr val="000000"/>
                </a:solidFill>
              </a:endParaRPr>
            </a:p>
          </p:txBody>
        </p:sp>
        <p:sp>
          <p:nvSpPr>
            <p:cNvPr id="25" name="Right Arrow 32">
              <a:extLst>
                <a:ext uri="{FF2B5EF4-FFF2-40B4-BE49-F238E27FC236}">
                  <a16:creationId xmlns:a16="http://schemas.microsoft.com/office/drawing/2014/main" id="{9EE5C95B-E545-414D-883A-80A9297D292A}"/>
                </a:ext>
              </a:extLst>
            </p:cNvPr>
            <p:cNvSpPr>
              <a:spLocks noChangeArrowheads="1"/>
            </p:cNvSpPr>
            <p:nvPr/>
          </p:nvSpPr>
          <p:spPr bwMode="auto">
            <a:xfrm>
              <a:off x="10286" y="8111"/>
              <a:ext cx="1174" cy="598"/>
            </a:xfrm>
            <a:prstGeom prst="rightArrow">
              <a:avLst>
                <a:gd name="adj1" fmla="val 50000"/>
                <a:gd name="adj2" fmla="val 49080"/>
              </a:avLst>
            </a:prstGeom>
            <a:solidFill>
              <a:srgbClr val="BBE0E3"/>
            </a:solidFill>
            <a:ln w="25400">
              <a:solidFill>
                <a:srgbClr val="89A4A7"/>
              </a:solidFill>
              <a:miter lim="800000"/>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26" name="TextBox 33">
              <a:extLst>
                <a:ext uri="{FF2B5EF4-FFF2-40B4-BE49-F238E27FC236}">
                  <a16:creationId xmlns:a16="http://schemas.microsoft.com/office/drawing/2014/main" id="{DF961B13-4998-47E0-B016-CF48BC8EC7D9}"/>
                </a:ext>
              </a:extLst>
            </p:cNvPr>
            <p:cNvSpPr txBox="1">
              <a:spLocks noChangeArrowheads="1"/>
            </p:cNvSpPr>
            <p:nvPr/>
          </p:nvSpPr>
          <p:spPr bwMode="auto">
            <a:xfrm>
              <a:off x="11557" y="8011"/>
              <a:ext cx="1664" cy="1112"/>
            </a:xfrm>
            <a:prstGeom prst="rect">
              <a:avLst/>
            </a:prstGeom>
            <a:solidFill>
              <a:srgbClr val="FFFFFF"/>
            </a:solidFill>
            <a:ln w="25400">
              <a:solidFill>
                <a:srgbClr val="333399"/>
              </a:solidFill>
              <a:miter lim="800000"/>
              <a:headEnd/>
              <a:tailEnd/>
            </a:ln>
          </p:spPr>
          <p:txBody>
            <a:bodyPr lIns="61265" tIns="30632" rIns="61265" bIns="30632">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r>
                <a:rPr lang="en-GB" altLang="en-US" sz="1800">
                  <a:solidFill>
                    <a:srgbClr val="000080"/>
                  </a:solidFill>
                  <a:latin typeface="Calibri" panose="020F0502020204030204" pitchFamily="34" charset="0"/>
                </a:rPr>
                <a:t>Recovery or death or discharge</a:t>
              </a:r>
              <a:endParaRPr lang="en-GB" altLang="en-US" sz="1800">
                <a:solidFill>
                  <a:srgbClr val="000000"/>
                </a:solidFill>
              </a:endParaRPr>
            </a:p>
          </p:txBody>
        </p:sp>
        <p:sp>
          <p:nvSpPr>
            <p:cNvPr id="27" name="Oval 24">
              <a:extLst>
                <a:ext uri="{FF2B5EF4-FFF2-40B4-BE49-F238E27FC236}">
                  <a16:creationId xmlns:a16="http://schemas.microsoft.com/office/drawing/2014/main" id="{4E10628A-E168-4E94-8CF0-276C2739A77C}"/>
                </a:ext>
              </a:extLst>
            </p:cNvPr>
            <p:cNvSpPr>
              <a:spLocks noChangeArrowheads="1"/>
            </p:cNvSpPr>
            <p:nvPr/>
          </p:nvSpPr>
          <p:spPr bwMode="auto">
            <a:xfrm rot="340099">
              <a:off x="7539" y="4832"/>
              <a:ext cx="391" cy="399"/>
            </a:xfrm>
            <a:prstGeom prst="ellipse">
              <a:avLst/>
            </a:prstGeom>
            <a:solidFill>
              <a:srgbClr val="FFFFFF"/>
            </a:solidFill>
            <a:ln w="25400">
              <a:solidFill>
                <a:srgbClr val="FF000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28" name="Oval 24">
              <a:extLst>
                <a:ext uri="{FF2B5EF4-FFF2-40B4-BE49-F238E27FC236}">
                  <a16:creationId xmlns:a16="http://schemas.microsoft.com/office/drawing/2014/main" id="{0D1379DF-4B67-4E14-A071-F2BB8546E529}"/>
                </a:ext>
              </a:extLst>
            </p:cNvPr>
            <p:cNvSpPr>
              <a:spLocks noChangeArrowheads="1"/>
            </p:cNvSpPr>
            <p:nvPr/>
          </p:nvSpPr>
          <p:spPr bwMode="auto">
            <a:xfrm rot="340099">
              <a:off x="6833" y="4832"/>
              <a:ext cx="391" cy="399"/>
            </a:xfrm>
            <a:prstGeom prst="ellipse">
              <a:avLst/>
            </a:prstGeom>
            <a:solidFill>
              <a:srgbClr val="FFFFFF"/>
            </a:solidFill>
            <a:ln w="25400">
              <a:solidFill>
                <a:srgbClr val="FF000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29" name="Oval 24">
              <a:extLst>
                <a:ext uri="{FF2B5EF4-FFF2-40B4-BE49-F238E27FC236}">
                  <a16:creationId xmlns:a16="http://schemas.microsoft.com/office/drawing/2014/main" id="{2503298A-239C-4E5C-966C-19D046F066BA}"/>
                </a:ext>
              </a:extLst>
            </p:cNvPr>
            <p:cNvSpPr>
              <a:spLocks noChangeArrowheads="1"/>
            </p:cNvSpPr>
            <p:nvPr/>
          </p:nvSpPr>
          <p:spPr bwMode="auto">
            <a:xfrm rot="340099">
              <a:off x="8010" y="5072"/>
              <a:ext cx="391" cy="400"/>
            </a:xfrm>
            <a:prstGeom prst="ellipse">
              <a:avLst/>
            </a:prstGeom>
            <a:solidFill>
              <a:srgbClr val="FFFFFF"/>
            </a:solidFill>
            <a:ln w="25400">
              <a:solidFill>
                <a:srgbClr val="FF000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30" name="Oval 24">
              <a:extLst>
                <a:ext uri="{FF2B5EF4-FFF2-40B4-BE49-F238E27FC236}">
                  <a16:creationId xmlns:a16="http://schemas.microsoft.com/office/drawing/2014/main" id="{E713F627-A1C9-40BC-87CC-181CFE417A7B}"/>
                </a:ext>
              </a:extLst>
            </p:cNvPr>
            <p:cNvSpPr>
              <a:spLocks noChangeArrowheads="1"/>
            </p:cNvSpPr>
            <p:nvPr/>
          </p:nvSpPr>
          <p:spPr bwMode="auto">
            <a:xfrm rot="340099">
              <a:off x="8951" y="4832"/>
              <a:ext cx="391" cy="399"/>
            </a:xfrm>
            <a:prstGeom prst="ellipse">
              <a:avLst/>
            </a:prstGeom>
            <a:solidFill>
              <a:srgbClr val="FFFFFF"/>
            </a:solidFill>
            <a:ln w="25400">
              <a:solidFill>
                <a:srgbClr val="FF000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31" name="Oval 24">
              <a:extLst>
                <a:ext uri="{FF2B5EF4-FFF2-40B4-BE49-F238E27FC236}">
                  <a16:creationId xmlns:a16="http://schemas.microsoft.com/office/drawing/2014/main" id="{541C8CDB-C852-4D6B-B34B-F92A0B6F6EC1}"/>
                </a:ext>
              </a:extLst>
            </p:cNvPr>
            <p:cNvSpPr>
              <a:spLocks noChangeArrowheads="1"/>
            </p:cNvSpPr>
            <p:nvPr/>
          </p:nvSpPr>
          <p:spPr bwMode="auto">
            <a:xfrm rot="340099">
              <a:off x="9422" y="6275"/>
              <a:ext cx="391" cy="400"/>
            </a:xfrm>
            <a:prstGeom prst="ellipse">
              <a:avLst/>
            </a:prstGeom>
            <a:solidFill>
              <a:srgbClr val="FFFFFF"/>
            </a:solidFill>
            <a:ln w="25400">
              <a:solidFill>
                <a:srgbClr val="FF000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32" name="Oval 24">
              <a:extLst>
                <a:ext uri="{FF2B5EF4-FFF2-40B4-BE49-F238E27FC236}">
                  <a16:creationId xmlns:a16="http://schemas.microsoft.com/office/drawing/2014/main" id="{0263DE8C-0D37-478B-AC68-AB6AB83858CC}"/>
                </a:ext>
              </a:extLst>
            </p:cNvPr>
            <p:cNvSpPr>
              <a:spLocks noChangeArrowheads="1"/>
            </p:cNvSpPr>
            <p:nvPr/>
          </p:nvSpPr>
          <p:spPr bwMode="auto">
            <a:xfrm rot="340099">
              <a:off x="6833" y="5554"/>
              <a:ext cx="391" cy="399"/>
            </a:xfrm>
            <a:prstGeom prst="ellipse">
              <a:avLst/>
            </a:prstGeom>
            <a:solidFill>
              <a:srgbClr val="FFFFFF"/>
            </a:solidFill>
            <a:ln w="25400">
              <a:solidFill>
                <a:srgbClr val="FF000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33" name="Oval 24">
              <a:extLst>
                <a:ext uri="{FF2B5EF4-FFF2-40B4-BE49-F238E27FC236}">
                  <a16:creationId xmlns:a16="http://schemas.microsoft.com/office/drawing/2014/main" id="{A6BB256E-E353-4736-9EDB-B7CEB1C93A5E}"/>
                </a:ext>
              </a:extLst>
            </p:cNvPr>
            <p:cNvSpPr>
              <a:spLocks noChangeArrowheads="1"/>
            </p:cNvSpPr>
            <p:nvPr/>
          </p:nvSpPr>
          <p:spPr bwMode="auto">
            <a:xfrm rot="340099">
              <a:off x="8245" y="6275"/>
              <a:ext cx="391" cy="400"/>
            </a:xfrm>
            <a:prstGeom prst="ellipse">
              <a:avLst/>
            </a:prstGeom>
            <a:solidFill>
              <a:srgbClr val="FFFFFF"/>
            </a:solidFill>
            <a:ln w="25400">
              <a:solidFill>
                <a:srgbClr val="FF000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34" name="Oval 24">
              <a:extLst>
                <a:ext uri="{FF2B5EF4-FFF2-40B4-BE49-F238E27FC236}">
                  <a16:creationId xmlns:a16="http://schemas.microsoft.com/office/drawing/2014/main" id="{9D751E62-4471-4409-9592-894696DE7F62}"/>
                </a:ext>
              </a:extLst>
            </p:cNvPr>
            <p:cNvSpPr>
              <a:spLocks noChangeArrowheads="1"/>
            </p:cNvSpPr>
            <p:nvPr/>
          </p:nvSpPr>
          <p:spPr bwMode="auto">
            <a:xfrm rot="340099">
              <a:off x="9186" y="6997"/>
              <a:ext cx="391" cy="400"/>
            </a:xfrm>
            <a:prstGeom prst="ellipse">
              <a:avLst/>
            </a:prstGeom>
            <a:solidFill>
              <a:srgbClr val="FFFFFF"/>
            </a:solidFill>
            <a:ln w="25400">
              <a:solidFill>
                <a:srgbClr val="FF000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35" name="Oval 24">
              <a:extLst>
                <a:ext uri="{FF2B5EF4-FFF2-40B4-BE49-F238E27FC236}">
                  <a16:creationId xmlns:a16="http://schemas.microsoft.com/office/drawing/2014/main" id="{3C035D29-44B2-44DA-B465-60DB20A00AB8}"/>
                </a:ext>
              </a:extLst>
            </p:cNvPr>
            <p:cNvSpPr>
              <a:spLocks noChangeArrowheads="1"/>
            </p:cNvSpPr>
            <p:nvPr/>
          </p:nvSpPr>
          <p:spPr bwMode="auto">
            <a:xfrm rot="340099">
              <a:off x="8245" y="7960"/>
              <a:ext cx="391" cy="399"/>
            </a:xfrm>
            <a:prstGeom prst="ellipse">
              <a:avLst/>
            </a:prstGeom>
            <a:solidFill>
              <a:srgbClr val="FFFFFF"/>
            </a:solidFill>
            <a:ln w="25400">
              <a:solidFill>
                <a:srgbClr val="FF000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36" name="Oval 24">
              <a:extLst>
                <a:ext uri="{FF2B5EF4-FFF2-40B4-BE49-F238E27FC236}">
                  <a16:creationId xmlns:a16="http://schemas.microsoft.com/office/drawing/2014/main" id="{604223F4-866D-488D-A9DF-D0CDB967AE43}"/>
                </a:ext>
              </a:extLst>
            </p:cNvPr>
            <p:cNvSpPr>
              <a:spLocks noChangeArrowheads="1"/>
            </p:cNvSpPr>
            <p:nvPr/>
          </p:nvSpPr>
          <p:spPr bwMode="auto">
            <a:xfrm rot="340099">
              <a:off x="9186" y="8200"/>
              <a:ext cx="391" cy="400"/>
            </a:xfrm>
            <a:prstGeom prst="ellipse">
              <a:avLst/>
            </a:prstGeom>
            <a:solidFill>
              <a:srgbClr val="FFFFFF"/>
            </a:solidFill>
            <a:ln w="25400">
              <a:solidFill>
                <a:srgbClr val="FF000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37" name="Oval 24">
              <a:extLst>
                <a:ext uri="{FF2B5EF4-FFF2-40B4-BE49-F238E27FC236}">
                  <a16:creationId xmlns:a16="http://schemas.microsoft.com/office/drawing/2014/main" id="{B37ABD46-F662-4CCE-8C12-9630629EBA5D}"/>
                </a:ext>
              </a:extLst>
            </p:cNvPr>
            <p:cNvSpPr>
              <a:spLocks noChangeArrowheads="1"/>
            </p:cNvSpPr>
            <p:nvPr/>
          </p:nvSpPr>
          <p:spPr bwMode="auto">
            <a:xfrm rot="340099">
              <a:off x="8245" y="4591"/>
              <a:ext cx="391" cy="400"/>
            </a:xfrm>
            <a:prstGeom prst="ellipse">
              <a:avLst/>
            </a:prstGeom>
            <a:solidFill>
              <a:srgbClr val="FFFFFF"/>
            </a:solidFill>
            <a:ln w="25400">
              <a:solidFill>
                <a:srgbClr val="FF000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38" name="Oval 24">
              <a:extLst>
                <a:ext uri="{FF2B5EF4-FFF2-40B4-BE49-F238E27FC236}">
                  <a16:creationId xmlns:a16="http://schemas.microsoft.com/office/drawing/2014/main" id="{C9FAF113-D9AC-4F59-ACBF-53408FA31AA4}"/>
                </a:ext>
              </a:extLst>
            </p:cNvPr>
            <p:cNvSpPr>
              <a:spLocks noChangeArrowheads="1"/>
            </p:cNvSpPr>
            <p:nvPr/>
          </p:nvSpPr>
          <p:spPr bwMode="auto">
            <a:xfrm rot="340099">
              <a:off x="6833" y="7960"/>
              <a:ext cx="391" cy="399"/>
            </a:xfrm>
            <a:prstGeom prst="ellipse">
              <a:avLst/>
            </a:prstGeom>
            <a:solidFill>
              <a:srgbClr val="FFFFFF"/>
            </a:solidFill>
            <a:ln w="25400">
              <a:solidFill>
                <a:srgbClr val="FF000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39" name="Oval 8">
              <a:extLst>
                <a:ext uri="{FF2B5EF4-FFF2-40B4-BE49-F238E27FC236}">
                  <a16:creationId xmlns:a16="http://schemas.microsoft.com/office/drawing/2014/main" id="{7D2E1042-6184-42B7-8B82-D42766F777AF}"/>
                </a:ext>
              </a:extLst>
            </p:cNvPr>
            <p:cNvSpPr>
              <a:spLocks noChangeArrowheads="1"/>
            </p:cNvSpPr>
            <p:nvPr/>
          </p:nvSpPr>
          <p:spPr bwMode="auto">
            <a:xfrm>
              <a:off x="7069" y="6275"/>
              <a:ext cx="390" cy="400"/>
            </a:xfrm>
            <a:prstGeom prst="ellipse">
              <a:avLst/>
            </a:prstGeom>
            <a:solidFill>
              <a:srgbClr val="FFFFFF"/>
            </a:solidFill>
            <a:ln w="25400">
              <a:solidFill>
                <a:srgbClr val="00008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40" name="Oval 8">
              <a:extLst>
                <a:ext uri="{FF2B5EF4-FFF2-40B4-BE49-F238E27FC236}">
                  <a16:creationId xmlns:a16="http://schemas.microsoft.com/office/drawing/2014/main" id="{A324C6C2-FB24-45D5-8B2D-EA026ADDE621}"/>
                </a:ext>
              </a:extLst>
            </p:cNvPr>
            <p:cNvSpPr>
              <a:spLocks noChangeArrowheads="1"/>
            </p:cNvSpPr>
            <p:nvPr/>
          </p:nvSpPr>
          <p:spPr bwMode="auto">
            <a:xfrm>
              <a:off x="7539" y="6516"/>
              <a:ext cx="391" cy="400"/>
            </a:xfrm>
            <a:prstGeom prst="ellipse">
              <a:avLst/>
            </a:prstGeom>
            <a:solidFill>
              <a:srgbClr val="FFFFFF"/>
            </a:solidFill>
            <a:ln w="25400">
              <a:solidFill>
                <a:srgbClr val="00008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41" name="Oval 8">
              <a:extLst>
                <a:ext uri="{FF2B5EF4-FFF2-40B4-BE49-F238E27FC236}">
                  <a16:creationId xmlns:a16="http://schemas.microsoft.com/office/drawing/2014/main" id="{5B0A9544-4BB7-4698-BC9E-93B7EF05F228}"/>
                </a:ext>
              </a:extLst>
            </p:cNvPr>
            <p:cNvSpPr>
              <a:spLocks noChangeArrowheads="1"/>
            </p:cNvSpPr>
            <p:nvPr/>
          </p:nvSpPr>
          <p:spPr bwMode="auto">
            <a:xfrm>
              <a:off x="7539" y="5794"/>
              <a:ext cx="391" cy="400"/>
            </a:xfrm>
            <a:prstGeom prst="ellipse">
              <a:avLst/>
            </a:prstGeom>
            <a:solidFill>
              <a:srgbClr val="FFFFFF"/>
            </a:solidFill>
            <a:ln w="25400">
              <a:solidFill>
                <a:srgbClr val="00008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42" name="Oval 8">
              <a:extLst>
                <a:ext uri="{FF2B5EF4-FFF2-40B4-BE49-F238E27FC236}">
                  <a16:creationId xmlns:a16="http://schemas.microsoft.com/office/drawing/2014/main" id="{D7E56CF1-DACD-4879-A160-F565CEEC7760}"/>
                </a:ext>
              </a:extLst>
            </p:cNvPr>
            <p:cNvSpPr>
              <a:spLocks noChangeArrowheads="1"/>
            </p:cNvSpPr>
            <p:nvPr/>
          </p:nvSpPr>
          <p:spPr bwMode="auto">
            <a:xfrm>
              <a:off x="8480" y="7238"/>
              <a:ext cx="391" cy="399"/>
            </a:xfrm>
            <a:prstGeom prst="ellipse">
              <a:avLst/>
            </a:prstGeom>
            <a:solidFill>
              <a:srgbClr val="FFFFFF"/>
            </a:solidFill>
            <a:ln w="25400">
              <a:solidFill>
                <a:srgbClr val="00008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43" name="Oval 8">
              <a:extLst>
                <a:ext uri="{FF2B5EF4-FFF2-40B4-BE49-F238E27FC236}">
                  <a16:creationId xmlns:a16="http://schemas.microsoft.com/office/drawing/2014/main" id="{FA398DA0-87C0-465C-A4D1-A27E847D9E8E}"/>
                </a:ext>
              </a:extLst>
            </p:cNvPr>
            <p:cNvSpPr>
              <a:spLocks noChangeArrowheads="1"/>
            </p:cNvSpPr>
            <p:nvPr/>
          </p:nvSpPr>
          <p:spPr bwMode="auto">
            <a:xfrm>
              <a:off x="8454" y="5850"/>
              <a:ext cx="391" cy="400"/>
            </a:xfrm>
            <a:prstGeom prst="ellipse">
              <a:avLst/>
            </a:prstGeom>
            <a:solidFill>
              <a:srgbClr val="FFFFFF"/>
            </a:solidFill>
            <a:ln w="25400">
              <a:solidFill>
                <a:srgbClr val="00008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44" name="Text Box 212">
              <a:extLst>
                <a:ext uri="{FF2B5EF4-FFF2-40B4-BE49-F238E27FC236}">
                  <a16:creationId xmlns:a16="http://schemas.microsoft.com/office/drawing/2014/main" id="{1B494693-FC9A-44B1-99CD-2E8022E1A374}"/>
                </a:ext>
              </a:extLst>
            </p:cNvPr>
            <p:cNvSpPr txBox="1">
              <a:spLocks noChangeArrowheads="1"/>
            </p:cNvSpPr>
            <p:nvPr/>
          </p:nvSpPr>
          <p:spPr bwMode="auto">
            <a:xfrm>
              <a:off x="4245" y="3870"/>
              <a:ext cx="1882" cy="72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eaLnBrk="0" hangingPunct="0">
                <a:lnSpc>
                  <a:spcPct val="85000"/>
                </a:lnSpc>
                <a:spcAft>
                  <a:spcPct val="0"/>
                </a:spcAft>
                <a:buNone/>
              </a:pPr>
              <a:r>
                <a:rPr lang="en-GB" altLang="en-US" sz="2000" b="1">
                  <a:solidFill>
                    <a:srgbClr val="000000"/>
                  </a:solidFill>
                  <a:latin typeface="Calibri" panose="020F0502020204030204" pitchFamily="34" charset="0"/>
                </a:rPr>
                <a:t>Incidence</a:t>
              </a:r>
              <a:endParaRPr lang="en-GB" altLang="en-US" sz="2000">
                <a:solidFill>
                  <a:srgbClr val="000000"/>
                </a:solidFill>
              </a:endParaRPr>
            </a:p>
          </p:txBody>
        </p:sp>
        <p:sp>
          <p:nvSpPr>
            <p:cNvPr id="45" name="Oval 26">
              <a:extLst>
                <a:ext uri="{FF2B5EF4-FFF2-40B4-BE49-F238E27FC236}">
                  <a16:creationId xmlns:a16="http://schemas.microsoft.com/office/drawing/2014/main" id="{CEB44E87-1F17-4D27-9FCE-28D410E40D5F}"/>
                </a:ext>
              </a:extLst>
            </p:cNvPr>
            <p:cNvSpPr>
              <a:spLocks noChangeArrowheads="1"/>
            </p:cNvSpPr>
            <p:nvPr/>
          </p:nvSpPr>
          <p:spPr bwMode="auto">
            <a:xfrm>
              <a:off x="4245" y="8200"/>
              <a:ext cx="391" cy="400"/>
            </a:xfrm>
            <a:prstGeom prst="ellipse">
              <a:avLst/>
            </a:prstGeom>
            <a:solidFill>
              <a:srgbClr val="FFFFFF"/>
            </a:solidFill>
            <a:ln w="25400">
              <a:solidFill>
                <a:srgbClr val="FF0000"/>
              </a:solidFill>
              <a:round/>
              <a:headEnd/>
              <a:tailEnd/>
            </a:ln>
          </p:spPr>
          <p:txBody>
            <a:bodyPr lIns="61265" tIns="30632" rIns="61265" bIns="30632" anchor="ct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endParaRPr lang="en-GB" altLang="en-US" sz="1400">
                <a:solidFill>
                  <a:srgbClr val="000000"/>
                </a:solidFill>
              </a:endParaRPr>
            </a:p>
          </p:txBody>
        </p:sp>
        <p:sp>
          <p:nvSpPr>
            <p:cNvPr id="46" name="TextBox 28">
              <a:extLst>
                <a:ext uri="{FF2B5EF4-FFF2-40B4-BE49-F238E27FC236}">
                  <a16:creationId xmlns:a16="http://schemas.microsoft.com/office/drawing/2014/main" id="{FCB5DBD1-265D-429A-8508-1DEB939317CF}"/>
                </a:ext>
              </a:extLst>
            </p:cNvPr>
            <p:cNvSpPr txBox="1">
              <a:spLocks noChangeArrowheads="1"/>
            </p:cNvSpPr>
            <p:nvPr/>
          </p:nvSpPr>
          <p:spPr bwMode="auto">
            <a:xfrm>
              <a:off x="2597" y="8202"/>
              <a:ext cx="1411" cy="42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lIns="61265" tIns="30632" rIns="61265" bIns="30632">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eaLnBrk="0" hangingPunct="0">
                <a:lnSpc>
                  <a:spcPct val="85000"/>
                </a:lnSpc>
                <a:spcAft>
                  <a:spcPct val="0"/>
                </a:spcAft>
                <a:buNone/>
              </a:pPr>
              <a:r>
                <a:rPr lang="en-GB" altLang="en-US" sz="1800" b="1">
                  <a:solidFill>
                    <a:srgbClr val="FF0000"/>
                  </a:solidFill>
                  <a:latin typeface="Calibri" panose="020F0502020204030204" pitchFamily="34" charset="0"/>
                </a:rPr>
                <a:t>No HAI</a:t>
              </a:r>
              <a:endParaRPr lang="en-GB" altLang="en-US" sz="1800">
                <a:solidFill>
                  <a:srgbClr val="FF0000"/>
                </a:solidFill>
              </a:endParaRPr>
            </a:p>
          </p:txBody>
        </p:sp>
        <p:sp>
          <p:nvSpPr>
            <p:cNvPr id="47" name="Text Box 215">
              <a:extLst>
                <a:ext uri="{FF2B5EF4-FFF2-40B4-BE49-F238E27FC236}">
                  <a16:creationId xmlns:a16="http://schemas.microsoft.com/office/drawing/2014/main" id="{EF13FCD5-3838-42AE-B406-3EEDF46BBC1C}"/>
                </a:ext>
              </a:extLst>
            </p:cNvPr>
            <p:cNvSpPr txBox="1">
              <a:spLocks noChangeArrowheads="1"/>
            </p:cNvSpPr>
            <p:nvPr/>
          </p:nvSpPr>
          <p:spPr bwMode="auto">
            <a:xfrm>
              <a:off x="7293" y="3584"/>
              <a:ext cx="2092" cy="72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Aft>
                  <a:spcPct val="0"/>
                </a:spcAft>
                <a:buNone/>
              </a:pPr>
              <a:r>
                <a:rPr lang="en-GB" altLang="en-US" sz="2000" b="1">
                  <a:solidFill>
                    <a:srgbClr val="000000"/>
                  </a:solidFill>
                  <a:latin typeface="Calibri" panose="020F0502020204030204" pitchFamily="34" charset="0"/>
                </a:rPr>
                <a:t>Prevalence</a:t>
              </a:r>
              <a:endParaRPr lang="en-GB" altLang="en-US" sz="2000">
                <a:solidFill>
                  <a:srgbClr val="000000"/>
                </a:solidFill>
              </a:endParaRPr>
            </a:p>
          </p:txBody>
        </p:sp>
      </p:grpSp>
    </p:spTree>
    <p:extLst>
      <p:ext uri="{BB962C8B-B14F-4D97-AF65-F5344CB8AC3E}">
        <p14:creationId xmlns:p14="http://schemas.microsoft.com/office/powerpoint/2010/main" val="3007083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en-GB" altLang="en-US" dirty="0">
                <a:ea typeface="ＭＳ Ｐゴシック" panose="020B0600070205080204" pitchFamily="34" charset="-128"/>
              </a:rPr>
              <a:t>Numerators and </a:t>
            </a:r>
            <a:r>
              <a:rPr lang="hu-HU" altLang="en-US" dirty="0">
                <a:ea typeface="ＭＳ Ｐゴシック" panose="020B0600070205080204" pitchFamily="34" charset="-128"/>
              </a:rPr>
              <a:t>d</a:t>
            </a:r>
            <a:r>
              <a:rPr lang="en-GB" altLang="en-US" dirty="0" err="1">
                <a:ea typeface="ＭＳ Ｐゴシック" panose="020B0600070205080204" pitchFamily="34" charset="-128"/>
              </a:rPr>
              <a:t>enominators</a:t>
            </a:r>
            <a:r>
              <a:rPr lang="en-GB" altLang="en-US" dirty="0">
                <a:ea typeface="ＭＳ Ｐゴシック" panose="020B0600070205080204" pitchFamily="34" charset="-128"/>
              </a:rPr>
              <a:t> for the ECDC PPS</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9473656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Measuring</a:t>
            </a:r>
            <a:r>
              <a:rPr lang="hu-HU" dirty="0"/>
              <a:t> </a:t>
            </a:r>
            <a:r>
              <a:rPr lang="hu-HU" dirty="0" err="1"/>
              <a:t>prevalence</a:t>
            </a:r>
            <a:endParaRPr lang="en-GB" dirty="0"/>
          </a:p>
        </p:txBody>
      </p:sp>
      <p:sp>
        <p:nvSpPr>
          <p:cNvPr id="3" name="Content Placeholder 2"/>
          <p:cNvSpPr>
            <a:spLocks noGrp="1"/>
          </p:cNvSpPr>
          <p:nvPr>
            <p:ph idx="1"/>
          </p:nvPr>
        </p:nvSpPr>
        <p:spPr>
          <a:xfrm>
            <a:off x="431807" y="1079500"/>
            <a:ext cx="11368617" cy="5162550"/>
          </a:xfrm>
        </p:spPr>
        <p:txBody>
          <a:bodyPr/>
          <a:lstStyle/>
          <a:p>
            <a:pPr>
              <a:lnSpc>
                <a:spcPct val="80000"/>
              </a:lnSpc>
            </a:pPr>
            <a:r>
              <a:rPr lang="en-GB" altLang="en-US" sz="2300" dirty="0">
                <a:ea typeface="ＭＳ Ｐゴシック" panose="020B0600070205080204" pitchFamily="34" charset="-128"/>
              </a:rPr>
              <a:t>Prevalence = numerator/denominator</a:t>
            </a:r>
          </a:p>
          <a:p>
            <a:pPr>
              <a:lnSpc>
                <a:spcPct val="80000"/>
              </a:lnSpc>
            </a:pPr>
            <a:endParaRPr lang="en-GB" altLang="en-US" sz="2300" dirty="0">
              <a:ea typeface="ＭＳ Ｐゴシック" panose="020B0600070205080204" pitchFamily="34" charset="-128"/>
            </a:endParaRPr>
          </a:p>
          <a:p>
            <a:pPr>
              <a:lnSpc>
                <a:spcPct val="80000"/>
              </a:lnSpc>
            </a:pPr>
            <a:r>
              <a:rPr lang="en-GB" altLang="en-US" sz="2300" dirty="0">
                <a:ea typeface="ＭＳ Ｐゴシック" panose="020B0600070205080204" pitchFamily="34" charset="-128"/>
              </a:rPr>
              <a:t>Numerator</a:t>
            </a:r>
          </a:p>
          <a:p>
            <a:pPr lvl="1">
              <a:lnSpc>
                <a:spcPct val="80000"/>
              </a:lnSpc>
            </a:pPr>
            <a:r>
              <a:rPr lang="en-GB" altLang="en-US" sz="2300" dirty="0">
                <a:ea typeface="ＭＳ Ｐゴシック" panose="020B0600070205080204" pitchFamily="34" charset="-128"/>
              </a:rPr>
              <a:t>Number of patients on the </a:t>
            </a:r>
            <a:r>
              <a:rPr lang="en-GB" altLang="en-US" sz="2300" u="sng" dirty="0">
                <a:ea typeface="ＭＳ Ｐゴシック" panose="020B0600070205080204" pitchFamily="34" charset="-128"/>
              </a:rPr>
              <a:t>ward</a:t>
            </a:r>
            <a:r>
              <a:rPr lang="en-GB" altLang="en-US" sz="2300" dirty="0">
                <a:ea typeface="ＭＳ Ｐゴシック" panose="020B0600070205080204" pitchFamily="34" charset="-128"/>
              </a:rPr>
              <a:t> with active infection at the time of survey</a:t>
            </a:r>
          </a:p>
          <a:p>
            <a:pPr marL="0" lvl="1" indent="0">
              <a:lnSpc>
                <a:spcPct val="80000"/>
              </a:lnSpc>
              <a:buNone/>
            </a:pPr>
            <a:endParaRPr lang="en-GB" altLang="en-US" sz="2300" dirty="0">
              <a:ea typeface="ＭＳ Ｐゴシック" panose="020B0600070205080204" pitchFamily="34" charset="-128"/>
            </a:endParaRPr>
          </a:p>
          <a:p>
            <a:pPr>
              <a:lnSpc>
                <a:spcPct val="80000"/>
              </a:lnSpc>
            </a:pPr>
            <a:r>
              <a:rPr lang="en-GB" altLang="en-US" sz="2300" dirty="0">
                <a:ea typeface="ＭＳ Ｐゴシック" panose="020B0600070205080204" pitchFamily="34" charset="-128"/>
              </a:rPr>
              <a:t>Denominator</a:t>
            </a:r>
          </a:p>
          <a:p>
            <a:pPr lvl="1">
              <a:lnSpc>
                <a:spcPct val="80000"/>
              </a:lnSpc>
            </a:pPr>
            <a:r>
              <a:rPr lang="en-GB" altLang="en-US" sz="2300" dirty="0">
                <a:ea typeface="ＭＳ Ｐゴシック" panose="020B0600070205080204" pitchFamily="34" charset="-128"/>
              </a:rPr>
              <a:t>Number of patients on the </a:t>
            </a:r>
            <a:r>
              <a:rPr lang="en-GB" altLang="en-US" sz="2300" u="sng" dirty="0">
                <a:ea typeface="ＭＳ Ｐゴシック" panose="020B0600070205080204" pitchFamily="34" charset="-128"/>
              </a:rPr>
              <a:t>ward</a:t>
            </a:r>
            <a:r>
              <a:rPr lang="en-GB" altLang="en-US" sz="2300" dirty="0">
                <a:ea typeface="ＭＳ Ｐゴシック" panose="020B0600070205080204" pitchFamily="34" charset="-128"/>
              </a:rPr>
              <a:t> at 8am on the morning of the survey</a:t>
            </a:r>
          </a:p>
          <a:p>
            <a:pPr lvl="1">
              <a:lnSpc>
                <a:spcPct val="80000"/>
              </a:lnSpc>
            </a:pPr>
            <a:endParaRPr lang="en-GB" altLang="en-US" sz="2300" dirty="0">
              <a:ea typeface="ＭＳ Ｐゴシック" panose="020B0600070205080204" pitchFamily="34" charset="-128"/>
            </a:endParaRPr>
          </a:p>
          <a:p>
            <a:pPr>
              <a:lnSpc>
                <a:spcPct val="80000"/>
              </a:lnSpc>
            </a:pPr>
            <a:r>
              <a:rPr lang="en-GB" altLang="en-US" sz="2300" dirty="0">
                <a:ea typeface="ＭＳ Ｐゴシック" panose="020B0600070205080204" pitchFamily="34" charset="-128"/>
              </a:rPr>
              <a:t>Data collector visits a ward where there were 27 patients present at 8</a:t>
            </a:r>
            <a:r>
              <a:rPr lang="hu-HU" altLang="en-US" sz="2300" dirty="0">
                <a:ea typeface="ＭＳ Ｐゴシック" panose="020B0600070205080204" pitchFamily="34" charset="-128"/>
              </a:rPr>
              <a:t>:00 AM</a:t>
            </a:r>
            <a:r>
              <a:rPr lang="en-GB" altLang="en-US" sz="2300" dirty="0">
                <a:ea typeface="ＭＳ Ｐゴシック" panose="020B0600070205080204" pitchFamily="34" charset="-128"/>
              </a:rPr>
              <a:t> on the morning of the survey. After carrying out the survey, 4 patients were identified as having active infection</a:t>
            </a:r>
            <a:r>
              <a:rPr lang="hu-HU" altLang="en-US" sz="2300" dirty="0">
                <a:ea typeface="ＭＳ Ｐゴシック" panose="020B0600070205080204" pitchFamily="34" charset="-128"/>
              </a:rPr>
              <a:t>.</a:t>
            </a:r>
            <a:endParaRPr lang="en-GB" altLang="en-US" sz="2300" dirty="0">
              <a:ea typeface="ＭＳ Ｐゴシック" panose="020B0600070205080204" pitchFamily="34" charset="-128"/>
            </a:endParaRPr>
          </a:p>
          <a:p>
            <a:pPr lvl="1">
              <a:lnSpc>
                <a:spcPct val="80000"/>
              </a:lnSpc>
            </a:pPr>
            <a:r>
              <a:rPr lang="en-GB" altLang="en-US" sz="2300" dirty="0">
                <a:ea typeface="ＭＳ Ｐゴシック" panose="020B0600070205080204" pitchFamily="34" charset="-128"/>
              </a:rPr>
              <a:t>Denominator is 27</a:t>
            </a:r>
          </a:p>
          <a:p>
            <a:pPr lvl="1">
              <a:lnSpc>
                <a:spcPct val="80000"/>
              </a:lnSpc>
            </a:pPr>
            <a:r>
              <a:rPr lang="en-GB" altLang="en-US" sz="2300" dirty="0">
                <a:ea typeface="ＭＳ Ｐゴシック" panose="020B0600070205080204" pitchFamily="34" charset="-128"/>
              </a:rPr>
              <a:t>Numerator is 4</a:t>
            </a:r>
          </a:p>
          <a:p>
            <a:pPr lvl="1">
              <a:lnSpc>
                <a:spcPct val="80000"/>
              </a:lnSpc>
            </a:pPr>
            <a:r>
              <a:rPr lang="en-GB" altLang="en-US" sz="2300" dirty="0">
                <a:ea typeface="ＭＳ Ｐゴシック" panose="020B0600070205080204" pitchFamily="34" charset="-128"/>
              </a:rPr>
              <a:t>Prevalence</a:t>
            </a:r>
            <a:r>
              <a:rPr lang="hu-HU" altLang="en-US" sz="2300" dirty="0">
                <a:ea typeface="ＭＳ Ｐゴシック" panose="020B0600070205080204" pitchFamily="34" charset="-128"/>
              </a:rPr>
              <a:t> </a:t>
            </a:r>
            <a:r>
              <a:rPr lang="en-GB" altLang="en-US" sz="2300" dirty="0">
                <a:ea typeface="ＭＳ Ｐゴシック" panose="020B0600070205080204" pitchFamily="34" charset="-128"/>
              </a:rPr>
              <a:t>= 4/27</a:t>
            </a:r>
            <a:r>
              <a:rPr lang="hu-HU" altLang="en-US" sz="2300" dirty="0">
                <a:ea typeface="ＭＳ Ｐゴシック" panose="020B0600070205080204" pitchFamily="34" charset="-128"/>
              </a:rPr>
              <a:t> </a:t>
            </a:r>
            <a:r>
              <a:rPr lang="en-GB" altLang="en-US" sz="2300" dirty="0">
                <a:ea typeface="ＭＳ Ｐゴシック" panose="020B0600070205080204" pitchFamily="34" charset="-128"/>
              </a:rPr>
              <a:t>= 15%</a:t>
            </a:r>
          </a:p>
          <a:p>
            <a:endParaRPr lang="en-GB" sz="2300"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0199576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en-GB" altLang="en-US" dirty="0">
                <a:ea typeface="ＭＳ Ｐゴシック" panose="020B0600070205080204" pitchFamily="34" charset="-128"/>
              </a:rPr>
              <a:t>Using </a:t>
            </a:r>
            <a:r>
              <a:rPr lang="hu-HU" altLang="en-US" dirty="0">
                <a:ea typeface="ＭＳ Ｐゴシック" panose="020B0600070205080204" pitchFamily="34" charset="-128"/>
              </a:rPr>
              <a:t>l</a:t>
            </a:r>
            <a:r>
              <a:rPr lang="en-GB" altLang="en-US" dirty="0" err="1">
                <a:ea typeface="ＭＳ Ｐゴシック" panose="020B0600070205080204" pitchFamily="34" charset="-128"/>
              </a:rPr>
              <a:t>ocal</a:t>
            </a:r>
            <a:r>
              <a:rPr lang="en-GB" altLang="en-US" dirty="0">
                <a:ea typeface="ＭＳ Ｐゴシック" panose="020B0600070205080204" pitchFamily="34" charset="-128"/>
              </a:rPr>
              <a:t> PPS </a:t>
            </a:r>
            <a:r>
              <a:rPr lang="hu-HU" altLang="en-US" dirty="0">
                <a:ea typeface="ＭＳ Ｐゴシック" panose="020B0600070205080204" pitchFamily="34" charset="-128"/>
              </a:rPr>
              <a:t>d</a:t>
            </a:r>
            <a:r>
              <a:rPr lang="en-GB" altLang="en-US" dirty="0" err="1">
                <a:ea typeface="ＭＳ Ｐゴシック" panose="020B0600070205080204" pitchFamily="34" charset="-128"/>
              </a:rPr>
              <a:t>ata</a:t>
            </a:r>
            <a:r>
              <a:rPr lang="en-GB" altLang="en-US" dirty="0">
                <a:ea typeface="ＭＳ Ｐゴシック" panose="020B0600070205080204" pitchFamily="34" charset="-128"/>
              </a:rPr>
              <a:t> to </a:t>
            </a:r>
            <a:r>
              <a:rPr lang="hu-HU" altLang="en-US" dirty="0">
                <a:ea typeface="ＭＳ Ｐゴシック" panose="020B0600070205080204" pitchFamily="34" charset="-128"/>
              </a:rPr>
              <a:t>i</a:t>
            </a:r>
            <a:r>
              <a:rPr lang="en-GB" altLang="en-US" dirty="0" err="1">
                <a:ea typeface="ＭＳ Ｐゴシック" panose="020B0600070205080204" pitchFamily="34" charset="-128"/>
              </a:rPr>
              <a:t>nform</a:t>
            </a:r>
            <a:r>
              <a:rPr lang="en-GB" altLang="en-US" dirty="0">
                <a:ea typeface="ＭＳ Ｐゴシック" panose="020B0600070205080204" pitchFamily="34" charset="-128"/>
              </a:rPr>
              <a:t> </a:t>
            </a:r>
            <a:r>
              <a:rPr lang="hu-HU" altLang="en-US" dirty="0">
                <a:ea typeface="ＭＳ Ｐゴシック" panose="020B0600070205080204" pitchFamily="34" charset="-128"/>
              </a:rPr>
              <a:t>p</a:t>
            </a:r>
            <a:r>
              <a:rPr lang="en-GB" altLang="en-US" dirty="0" err="1">
                <a:ea typeface="ＭＳ Ｐゴシック" panose="020B0600070205080204" pitchFamily="34" charset="-128"/>
              </a:rPr>
              <a:t>ractice</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3423104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a:t>Local PPS </a:t>
            </a:r>
            <a:r>
              <a:rPr lang="hu-HU" dirty="0" err="1"/>
              <a:t>data</a:t>
            </a:r>
            <a:endParaRPr lang="en-GB" dirty="0"/>
          </a:p>
        </p:txBody>
      </p:sp>
      <p:sp>
        <p:nvSpPr>
          <p:cNvPr id="3" name="Content Placeholder 2"/>
          <p:cNvSpPr>
            <a:spLocks noGrp="1"/>
          </p:cNvSpPr>
          <p:nvPr>
            <p:ph idx="1"/>
          </p:nvPr>
        </p:nvSpPr>
        <p:spPr/>
        <p:txBody>
          <a:bodyPr/>
          <a:lstStyle/>
          <a:p>
            <a:pPr>
              <a:lnSpc>
                <a:spcPct val="80000"/>
              </a:lnSpc>
            </a:pPr>
            <a:r>
              <a:rPr lang="en-GB" altLang="en-US" dirty="0">
                <a:ea typeface="ＭＳ Ｐゴシック" panose="020B0600070205080204" pitchFamily="34" charset="-128"/>
              </a:rPr>
              <a:t>Opportunity with collection of local data to inform practice at a local level as well as national and European level</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pPr>
              <a:lnSpc>
                <a:spcPct val="80000"/>
              </a:lnSpc>
            </a:pPr>
            <a:endParaRPr lang="en-GB" altLang="en-US" dirty="0">
              <a:ea typeface="ＭＳ Ｐゴシック" panose="020B0600070205080204" pitchFamily="34" charset="-128"/>
            </a:endParaRPr>
          </a:p>
          <a:p>
            <a:pPr>
              <a:lnSpc>
                <a:spcPct val="80000"/>
              </a:lnSpc>
            </a:pPr>
            <a:r>
              <a:rPr lang="en-GB" altLang="en-US" dirty="0">
                <a:ea typeface="ＭＳ Ｐゴシック" panose="020B0600070205080204" pitchFamily="34" charset="-128"/>
              </a:rPr>
              <a:t>Local PPS data can be used to</a:t>
            </a:r>
          </a:p>
          <a:p>
            <a:pPr lvl="1">
              <a:lnSpc>
                <a:spcPct val="80000"/>
              </a:lnSpc>
            </a:pPr>
            <a:r>
              <a:rPr lang="fi-FI" altLang="en-US" dirty="0">
                <a:ea typeface="ＭＳ Ｐゴシック" panose="020B0600070205080204" pitchFamily="34" charset="-128"/>
              </a:rPr>
              <a:t>Compare the structure and process indicators to national and European level</a:t>
            </a:r>
            <a:endParaRPr lang="en-GB" altLang="en-US" dirty="0">
              <a:ea typeface="ＭＳ Ｐゴシック" panose="020B0600070205080204" pitchFamily="34" charset="-128"/>
            </a:endParaRPr>
          </a:p>
          <a:p>
            <a:pPr lvl="1">
              <a:lnSpc>
                <a:spcPct val="80000"/>
              </a:lnSpc>
            </a:pPr>
            <a:r>
              <a:rPr lang="en-GB" altLang="en-US" dirty="0">
                <a:ea typeface="ＭＳ Ｐゴシック" panose="020B0600070205080204" pitchFamily="34" charset="-128"/>
              </a:rPr>
              <a:t>Identify targets for quality improvement</a:t>
            </a:r>
          </a:p>
          <a:p>
            <a:pPr lvl="1">
              <a:lnSpc>
                <a:spcPct val="80000"/>
              </a:lnSpc>
            </a:pPr>
            <a:r>
              <a:rPr lang="en-GB" altLang="en-US" dirty="0">
                <a:ea typeface="ＭＳ Ｐゴシック" panose="020B0600070205080204" pitchFamily="34" charset="-128"/>
              </a:rPr>
              <a:t>Evaluate effect of interventions (in repeated PPS)</a:t>
            </a:r>
          </a:p>
          <a:p>
            <a:pPr lvl="1">
              <a:lnSpc>
                <a:spcPct val="80000"/>
              </a:lnSpc>
              <a:buFontTx/>
              <a:buNone/>
            </a:pPr>
            <a:endParaRPr lang="en-GB" altLang="en-US" dirty="0">
              <a:ea typeface="ＭＳ Ｐゴシック" panose="020B0600070205080204" pitchFamily="34" charset="-128"/>
            </a:endParaRPr>
          </a:p>
          <a:p>
            <a:pPr>
              <a:lnSpc>
                <a:spcPct val="80000"/>
              </a:lnSpc>
            </a:pPr>
            <a:r>
              <a:rPr lang="en-GB" altLang="en-US" dirty="0">
                <a:ea typeface="ＭＳ Ｐゴシック" panose="020B0600070205080204" pitchFamily="34" charset="-128"/>
              </a:rPr>
              <a:t>Requires caution due to small sample size and survey day being a sample of all possible survey days</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pPr lvl="1">
              <a:lnSpc>
                <a:spcPct val="80000"/>
              </a:lnSpc>
            </a:pPr>
            <a:r>
              <a:rPr lang="fi-FI" altLang="en-US" dirty="0">
                <a:ea typeface="ＭＳ Ｐゴシック" panose="020B0600070205080204" pitchFamily="34" charset="-128"/>
              </a:rPr>
              <a:t>Especial caution when interpreting results for individual wards</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17</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388042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hu-HU" dirty="0" err="1"/>
              <a:t>Validity</a:t>
            </a:r>
            <a:r>
              <a:rPr lang="hu-HU" dirty="0"/>
              <a:t> and </a:t>
            </a:r>
            <a:r>
              <a:rPr lang="hu-HU" dirty="0" err="1"/>
              <a:t>reliability</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18</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832766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Validity</a:t>
            </a:r>
            <a:endParaRPr lang="en-GB" dirty="0"/>
          </a:p>
        </p:txBody>
      </p:sp>
      <p:sp>
        <p:nvSpPr>
          <p:cNvPr id="3" name="Content Placeholder 2"/>
          <p:cNvSpPr>
            <a:spLocks noGrp="1"/>
          </p:cNvSpPr>
          <p:nvPr>
            <p:ph idx="1"/>
          </p:nvPr>
        </p:nvSpPr>
        <p:spPr/>
        <p:txBody>
          <a:bodyPr/>
          <a:lstStyle/>
          <a:p>
            <a:r>
              <a:rPr lang="en-GB" altLang="en-US" sz="2200" dirty="0">
                <a:ea typeface="ＭＳ Ｐゴシック" panose="020B0600070205080204" pitchFamily="34" charset="-128"/>
              </a:rPr>
              <a:t>What is validity?</a:t>
            </a:r>
          </a:p>
          <a:p>
            <a:pPr lvl="1"/>
            <a:r>
              <a:rPr lang="en-GB" altLang="en-US" sz="2200" dirty="0">
                <a:ea typeface="ＭＳ Ｐゴシック" panose="020B0600070205080204" pitchFamily="34" charset="-128"/>
              </a:rPr>
              <a:t>Measure of ability of a data collector to distinguish between who has a HAI and who does not</a:t>
            </a:r>
            <a:r>
              <a:rPr lang="hu-HU" altLang="en-US" sz="2200" dirty="0">
                <a:ea typeface="ＭＳ Ｐゴシック" panose="020B0600070205080204" pitchFamily="34" charset="-128"/>
              </a:rPr>
              <a:t>.</a:t>
            </a:r>
            <a:endParaRPr lang="en-GB" altLang="en-US" sz="2200" dirty="0">
              <a:ea typeface="ＭＳ Ｐゴシック" panose="020B0600070205080204" pitchFamily="34" charset="-128"/>
            </a:endParaRPr>
          </a:p>
          <a:p>
            <a:pPr lvl="1"/>
            <a:r>
              <a:rPr lang="en-GB" altLang="en-US" sz="2200" dirty="0">
                <a:ea typeface="ＭＳ Ｐゴシック" panose="020B0600070205080204" pitchFamily="34" charset="-128"/>
              </a:rPr>
              <a:t>Data collected are compared with </a:t>
            </a:r>
            <a:r>
              <a:rPr lang="hu-HU" altLang="en-US" sz="2200" dirty="0">
                <a:ea typeface="ＭＳ Ｐゴシック" panose="020B0600070205080204" pitchFamily="34" charset="-128"/>
              </a:rPr>
              <a:t>„go</a:t>
            </a:r>
            <a:r>
              <a:rPr lang="en-GB" altLang="en-US" sz="2200" dirty="0" err="1">
                <a:ea typeface="ＭＳ Ｐゴシック" panose="020B0600070205080204" pitchFamily="34" charset="-128"/>
              </a:rPr>
              <a:t>ld</a:t>
            </a:r>
            <a:r>
              <a:rPr lang="en-GB" altLang="en-US" sz="2200" dirty="0">
                <a:ea typeface="ＭＳ Ｐゴシック" panose="020B0600070205080204" pitchFamily="34" charset="-128"/>
              </a:rPr>
              <a:t> </a:t>
            </a:r>
            <a:r>
              <a:rPr lang="hu-HU" altLang="en-US" sz="2200" dirty="0">
                <a:ea typeface="ＭＳ Ｐゴシック" panose="020B0600070205080204" pitchFamily="34" charset="-128"/>
              </a:rPr>
              <a:t>s</a:t>
            </a:r>
            <a:r>
              <a:rPr lang="en-GB" altLang="en-US" sz="2200" dirty="0" err="1">
                <a:ea typeface="ＭＳ Ｐゴシック" panose="020B0600070205080204" pitchFamily="34" charset="-128"/>
              </a:rPr>
              <a:t>tandard</a:t>
            </a:r>
            <a:r>
              <a:rPr lang="hu-HU" altLang="en-US" sz="2200" dirty="0">
                <a:ea typeface="ＭＳ Ｐゴシック" panose="020B0600070205080204" pitchFamily="34" charset="-128"/>
              </a:rPr>
              <a:t>”</a:t>
            </a:r>
            <a:r>
              <a:rPr lang="en-GB" altLang="en-US" sz="2200" dirty="0">
                <a:ea typeface="ＭＳ Ｐゴシック" panose="020B0600070205080204" pitchFamily="34" charset="-128"/>
              </a:rPr>
              <a:t> data collection</a:t>
            </a:r>
            <a:r>
              <a:rPr lang="hu-HU" altLang="en-US" sz="2200" dirty="0">
                <a:ea typeface="ＭＳ Ｐゴシック" panose="020B0600070205080204" pitchFamily="34" charset="-128"/>
              </a:rPr>
              <a:t>.</a:t>
            </a:r>
            <a:endParaRPr lang="en-GB" altLang="en-US" sz="2200" dirty="0">
              <a:ea typeface="ＭＳ Ｐゴシック" panose="020B0600070205080204" pitchFamily="34" charset="-128"/>
            </a:endParaRPr>
          </a:p>
          <a:p>
            <a:endParaRPr lang="en-GB" altLang="en-US" sz="2200" dirty="0">
              <a:solidFill>
                <a:srgbClr val="FF0000"/>
              </a:solidFill>
              <a:ea typeface="ＭＳ Ｐゴシック" panose="020B0600070205080204" pitchFamily="34" charset="-128"/>
            </a:endParaRPr>
          </a:p>
          <a:p>
            <a:r>
              <a:rPr lang="en-GB" altLang="en-US" sz="2200" dirty="0">
                <a:ea typeface="ＭＳ Ｐゴシック" panose="020B0600070205080204" pitchFamily="34" charset="-128"/>
              </a:rPr>
              <a:t>Validation exercises check whether the data collector is correctly applying the case definitions</a:t>
            </a:r>
            <a:r>
              <a:rPr lang="hu-HU" altLang="en-US" sz="2200" dirty="0">
                <a:ea typeface="ＭＳ Ｐゴシック" panose="020B0600070205080204" pitchFamily="34" charset="-128"/>
              </a:rPr>
              <a:t>, f</a:t>
            </a:r>
            <a:r>
              <a:rPr lang="en-GB" altLang="en-US" sz="2200" dirty="0">
                <a:ea typeface="ＭＳ Ｐゴシック" panose="020B0600070205080204" pitchFamily="34" charset="-128"/>
              </a:rPr>
              <a:t>or example:</a:t>
            </a:r>
          </a:p>
          <a:p>
            <a:pPr lvl="1"/>
            <a:r>
              <a:rPr lang="fi-FI" altLang="en-US" sz="2200" dirty="0">
                <a:ea typeface="ＭＳ Ｐゴシック" panose="020B0600070205080204" pitchFamily="34" charset="-128"/>
              </a:rPr>
              <a:t>Patient has had surgery 5 days ago, and has </a:t>
            </a:r>
            <a:r>
              <a:rPr lang="fi-FI" altLang="en-US" sz="2200" i="1" dirty="0">
                <a:ea typeface="ＭＳ Ｐゴシック" panose="020B0600070205080204" pitchFamily="34" charset="-128"/>
              </a:rPr>
              <a:t>S.</a:t>
            </a:r>
            <a:r>
              <a:rPr lang="hu-HU" altLang="en-US" sz="2200" i="1" dirty="0">
                <a:ea typeface="ＭＳ Ｐゴシック" panose="020B0600070205080204" pitchFamily="34" charset="-128"/>
              </a:rPr>
              <a:t> </a:t>
            </a:r>
            <a:r>
              <a:rPr lang="fi-FI" altLang="en-US" sz="2200" i="1" dirty="0">
                <a:ea typeface="ＭＳ Ｐゴシック" panose="020B0600070205080204" pitchFamily="34" charset="-128"/>
              </a:rPr>
              <a:t>aureus</a:t>
            </a:r>
            <a:r>
              <a:rPr lang="fi-FI" altLang="en-US" sz="2200" dirty="0">
                <a:ea typeface="ＭＳ Ｐゴシック" panose="020B0600070205080204" pitchFamily="34" charset="-128"/>
              </a:rPr>
              <a:t> isolated from an aseptically obtained fluid from the superficial incision</a:t>
            </a:r>
            <a:r>
              <a:rPr lang="hu-HU" altLang="en-US" sz="2200" dirty="0">
                <a:ea typeface="ＭＳ Ｐゴシック" panose="020B0600070205080204" pitchFamily="34" charset="-128"/>
              </a:rPr>
              <a:t>.</a:t>
            </a:r>
            <a:endParaRPr lang="fi-FI" altLang="en-US" sz="2200" dirty="0">
              <a:ea typeface="ＭＳ Ｐゴシック" panose="020B0600070205080204" pitchFamily="34" charset="-128"/>
            </a:endParaRPr>
          </a:p>
          <a:p>
            <a:pPr lvl="1"/>
            <a:r>
              <a:rPr lang="en-GB" altLang="en-US" sz="2200" dirty="0">
                <a:ea typeface="ＭＳ Ｐゴシック" panose="020B0600070205080204" pitchFamily="34" charset="-128"/>
              </a:rPr>
              <a:t>Data collector decides “N</a:t>
            </a:r>
            <a:r>
              <a:rPr lang="hu-HU" altLang="en-US" sz="2200" dirty="0">
                <a:ea typeface="ＭＳ Ｐゴシック" panose="020B0600070205080204" pitchFamily="34" charset="-128"/>
              </a:rPr>
              <a:t>o</a:t>
            </a:r>
            <a:r>
              <a:rPr lang="en-GB" altLang="en-US" sz="2200" dirty="0">
                <a:ea typeface="ＭＳ Ｐゴシック" panose="020B0600070205080204" pitchFamily="34" charset="-128"/>
              </a:rPr>
              <a:t> </a:t>
            </a:r>
            <a:r>
              <a:rPr lang="hu-HU" altLang="en-US" sz="2200" dirty="0" err="1">
                <a:ea typeface="ＭＳ Ｐゴシック" panose="020B0600070205080204" pitchFamily="34" charset="-128"/>
              </a:rPr>
              <a:t>surgical</a:t>
            </a:r>
            <a:r>
              <a:rPr lang="hu-HU" altLang="en-US" sz="2200" dirty="0">
                <a:ea typeface="ＭＳ Ｐゴシック" panose="020B0600070205080204" pitchFamily="34" charset="-128"/>
              </a:rPr>
              <a:t> site </a:t>
            </a:r>
            <a:r>
              <a:rPr lang="hu-HU" altLang="en-US" sz="2200" dirty="0" err="1">
                <a:ea typeface="ＭＳ Ｐゴシック" panose="020B0600070205080204" pitchFamily="34" charset="-128"/>
              </a:rPr>
              <a:t>infection</a:t>
            </a:r>
            <a:r>
              <a:rPr lang="hu-HU" altLang="en-US" sz="2200" dirty="0">
                <a:ea typeface="ＭＳ Ｐゴシック" panose="020B0600070205080204" pitchFamily="34" charset="-128"/>
              </a:rPr>
              <a:t> (</a:t>
            </a:r>
            <a:r>
              <a:rPr lang="en-GB" altLang="en-US" sz="2200" dirty="0">
                <a:ea typeface="ＭＳ Ｐゴシック" panose="020B0600070205080204" pitchFamily="34" charset="-128"/>
              </a:rPr>
              <a:t>SSI</a:t>
            </a:r>
            <a:r>
              <a:rPr lang="hu-HU" altLang="en-US" sz="2200" dirty="0">
                <a:ea typeface="ＭＳ Ｐゴシック" panose="020B0600070205080204" pitchFamily="34" charset="-128"/>
              </a:rPr>
              <a:t>)</a:t>
            </a:r>
            <a:r>
              <a:rPr lang="en-GB" altLang="en-US" sz="2200" dirty="0">
                <a:ea typeface="ＭＳ Ｐゴシック" panose="020B0600070205080204" pitchFamily="34" charset="-128"/>
              </a:rPr>
              <a:t>”</a:t>
            </a:r>
            <a:r>
              <a:rPr lang="hu-HU" altLang="en-US" sz="2200" dirty="0">
                <a:ea typeface="ＭＳ Ｐゴシック" panose="020B0600070205080204" pitchFamily="34" charset="-128"/>
              </a:rPr>
              <a:t>, t</a:t>
            </a:r>
            <a:r>
              <a:rPr lang="en-GB" altLang="en-US" sz="2200" dirty="0">
                <a:ea typeface="ＭＳ Ｐゴシック" panose="020B0600070205080204" pitchFamily="34" charset="-128"/>
              </a:rPr>
              <a:t>he </a:t>
            </a:r>
            <a:r>
              <a:rPr lang="hu-HU" altLang="en-US" sz="2200" dirty="0">
                <a:ea typeface="ＭＳ Ｐゴシック" panose="020B0600070205080204" pitchFamily="34" charset="-128"/>
              </a:rPr>
              <a:t>g</a:t>
            </a:r>
            <a:r>
              <a:rPr lang="en-GB" altLang="en-US" sz="2200" dirty="0">
                <a:ea typeface="ＭＳ Ｐゴシック" panose="020B0600070205080204" pitchFamily="34" charset="-128"/>
              </a:rPr>
              <a:t>old standard decides “Superficial SSI”</a:t>
            </a:r>
            <a:r>
              <a:rPr lang="hu-HU" altLang="en-US" sz="2200" dirty="0">
                <a:ea typeface="ＭＳ Ｐゴシック" panose="020B0600070205080204" pitchFamily="34" charset="-128"/>
              </a:rPr>
              <a:t>.</a:t>
            </a:r>
            <a:endParaRPr lang="en-GB" altLang="en-US" sz="2200" dirty="0">
              <a:solidFill>
                <a:srgbClr val="669900"/>
              </a:solidFill>
              <a:ea typeface="ＭＳ Ｐゴシック" panose="020B0600070205080204" pitchFamily="34" charset="-128"/>
            </a:endParaRPr>
          </a:p>
          <a:p>
            <a:r>
              <a:rPr lang="en-GB" altLang="en-US" sz="2200" dirty="0">
                <a:solidFill>
                  <a:srgbClr val="669900"/>
                </a:solidFill>
                <a:ea typeface="ＭＳ Ｐゴシック" panose="020B0600070205080204" pitchFamily="34" charset="-128"/>
              </a:rPr>
              <a:t>Different answers to the same question!</a:t>
            </a:r>
          </a:p>
          <a:p>
            <a:r>
              <a:rPr lang="en-GB" altLang="en-US" sz="2200" dirty="0">
                <a:solidFill>
                  <a:srgbClr val="669900"/>
                </a:solidFill>
                <a:ea typeface="ＭＳ Ｐゴシック" panose="020B0600070205080204" pitchFamily="34" charset="-128"/>
              </a:rPr>
              <a:t>The data collector’s decision is </a:t>
            </a:r>
            <a:r>
              <a:rPr lang="en-GB" altLang="en-US" sz="2200" u="sng" dirty="0">
                <a:solidFill>
                  <a:srgbClr val="669900"/>
                </a:solidFill>
                <a:ea typeface="ＭＳ Ｐゴシック" panose="020B0600070205080204" pitchFamily="34" charset="-128"/>
              </a:rPr>
              <a:t>not valid</a:t>
            </a:r>
            <a:r>
              <a:rPr lang="en-GB" altLang="en-US" sz="2200" dirty="0">
                <a:solidFill>
                  <a:srgbClr val="669900"/>
                </a:solidFill>
                <a:ea typeface="ＭＳ Ｐゴシック" panose="020B0600070205080204" pitchFamily="34" charset="-128"/>
              </a:rPr>
              <a:t> when compared with the gold standard data collector</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19</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4040904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4057" y="4573392"/>
            <a:ext cx="10869432" cy="1146523"/>
          </a:xfrm>
        </p:spPr>
        <p:txBody>
          <a:bodyPr/>
          <a:lstStyle/>
          <a:p>
            <a:r>
              <a:rPr lang="en-GB" altLang="en-US" sz="4000" b="1" dirty="0">
                <a:ea typeface="ＭＳ Ｐゴシック" panose="020B0600070205080204" pitchFamily="34" charset="-128"/>
              </a:rPr>
              <a:t>Point </a:t>
            </a:r>
            <a:r>
              <a:rPr lang="hu-HU" altLang="en-US" sz="4000" b="1" dirty="0">
                <a:ea typeface="ＭＳ Ｐゴシック" panose="020B0600070205080204" pitchFamily="34" charset="-128"/>
              </a:rPr>
              <a:t>p</a:t>
            </a:r>
            <a:r>
              <a:rPr lang="en-GB" altLang="en-US" sz="4000" b="1" dirty="0" err="1">
                <a:ea typeface="ＭＳ Ｐゴシック" panose="020B0600070205080204" pitchFamily="34" charset="-128"/>
              </a:rPr>
              <a:t>revalence</a:t>
            </a:r>
            <a:r>
              <a:rPr lang="en-GB" altLang="en-US" sz="4000" b="1" dirty="0">
                <a:ea typeface="ＭＳ Ｐゴシック" panose="020B0600070205080204" pitchFamily="34" charset="-128"/>
              </a:rPr>
              <a:t> </a:t>
            </a:r>
            <a:r>
              <a:rPr lang="hu-HU" altLang="en-US" sz="4000" b="1" dirty="0">
                <a:ea typeface="ＭＳ Ｐゴシック" panose="020B0600070205080204" pitchFamily="34" charset="-128"/>
              </a:rPr>
              <a:t>s</a:t>
            </a:r>
            <a:r>
              <a:rPr lang="en-GB" altLang="en-US" sz="4000" b="1" dirty="0" err="1">
                <a:ea typeface="ＭＳ Ｐゴシック" panose="020B0600070205080204" pitchFamily="34" charset="-128"/>
              </a:rPr>
              <a:t>urvey</a:t>
            </a:r>
            <a:r>
              <a:rPr lang="en-GB" altLang="en-US" sz="4000" b="1" dirty="0">
                <a:ea typeface="ＭＳ Ｐゴシック" panose="020B0600070205080204" pitchFamily="34" charset="-128"/>
              </a:rPr>
              <a:t> </a:t>
            </a:r>
            <a:r>
              <a:rPr lang="hu-HU" altLang="en-US" sz="4000" b="1" dirty="0">
                <a:ea typeface="ＭＳ Ｐゴシック" panose="020B0600070205080204" pitchFamily="34" charset="-128"/>
              </a:rPr>
              <a:t>e</a:t>
            </a:r>
            <a:r>
              <a:rPr lang="en-GB" altLang="en-US" sz="4000" b="1" dirty="0" err="1">
                <a:ea typeface="ＭＳ Ｐゴシック" panose="020B0600070205080204" pitchFamily="34" charset="-128"/>
              </a:rPr>
              <a:t>pidemiology</a:t>
            </a:r>
            <a:endParaRPr lang="en-GB" sz="4000" b="1" dirty="0"/>
          </a:p>
        </p:txBody>
      </p:sp>
      <p:sp>
        <p:nvSpPr>
          <p:cNvPr id="3" name="Subtitle 2"/>
          <p:cNvSpPr>
            <a:spLocks noGrp="1"/>
          </p:cNvSpPr>
          <p:nvPr>
            <p:ph type="subTitle" idx="1"/>
          </p:nvPr>
        </p:nvSpPr>
        <p:spPr>
          <a:xfrm>
            <a:off x="644057" y="3600010"/>
            <a:ext cx="10869432" cy="462721"/>
          </a:xfrm>
        </p:spPr>
        <p:txBody>
          <a:bodyPr/>
          <a:lstStyle/>
          <a:p>
            <a:r>
              <a:rPr lang="en-GB" sz="2800" b="0" dirty="0"/>
              <a:t>Epidemiological methods for point prevalence surveys of healthcare-associated infections and antimicrobial use in acute care hospitals</a:t>
            </a:r>
          </a:p>
        </p:txBody>
      </p:sp>
      <p:sp>
        <p:nvSpPr>
          <p:cNvPr id="4" name="Text Box 4"/>
          <p:cNvSpPr txBox="1">
            <a:spLocks noChangeArrowheads="1"/>
          </p:cNvSpPr>
          <p:nvPr/>
        </p:nvSpPr>
        <p:spPr bwMode="auto">
          <a:xfrm>
            <a:off x="644057" y="5652001"/>
            <a:ext cx="10869432" cy="998539"/>
          </a:xfrm>
          <a:prstGeom prst="rect">
            <a:avLst/>
          </a:prstGeom>
          <a:noFill/>
          <a:ln w="38100">
            <a:noFill/>
            <a:miter lim="800000"/>
            <a:headEnd/>
            <a:tailEnd/>
          </a:ln>
          <a:effectLst/>
        </p:spPr>
        <p:txBody>
          <a:bodyPr lIns="0" tIns="0" rIns="0" bIns="0"/>
          <a:lstStyle/>
          <a:p>
            <a:pPr eaLnBrk="0" hangingPunct="0">
              <a:spcAft>
                <a:spcPct val="30000"/>
              </a:spcAft>
            </a:pPr>
            <a:endParaRPr lang="en-GB" sz="2000" dirty="0">
              <a:solidFill>
                <a:schemeClr val="bg1"/>
              </a:solidFill>
            </a:endParaRPr>
          </a:p>
          <a:p>
            <a:pPr eaLnBrk="0" hangingPunct="0">
              <a:spcAft>
                <a:spcPct val="30000"/>
              </a:spcAft>
            </a:pPr>
            <a:r>
              <a:rPr lang="en-GB" sz="2000" dirty="0">
                <a:solidFill>
                  <a:schemeClr val="bg1"/>
                </a:solidFill>
              </a:rPr>
              <a:t>Version 2017</a:t>
            </a:r>
          </a:p>
          <a:p>
            <a:pPr eaLnBrk="0" hangingPunct="0">
              <a:spcAft>
                <a:spcPct val="30000"/>
              </a:spcAft>
            </a:pPr>
            <a:r>
              <a:rPr lang="nl-NL" sz="2000" dirty="0">
                <a:solidFill>
                  <a:schemeClr val="bg1"/>
                </a:solidFill>
              </a:rPr>
              <a:t>R</a:t>
            </a:r>
            <a:r>
              <a:rPr lang="en-GB" sz="2000" dirty="0" err="1">
                <a:solidFill>
                  <a:schemeClr val="bg1"/>
                </a:solidFill>
              </a:rPr>
              <a:t>evision</a:t>
            </a:r>
            <a:r>
              <a:rPr lang="en-GB" sz="2000" dirty="0">
                <a:solidFill>
                  <a:schemeClr val="bg1"/>
                </a:solidFill>
              </a:rPr>
              <a:t>: 2018</a:t>
            </a:r>
          </a:p>
        </p:txBody>
      </p:sp>
    </p:spTree>
    <p:extLst>
      <p:ext uri="{BB962C8B-B14F-4D97-AF65-F5344CB8AC3E}">
        <p14:creationId xmlns:p14="http://schemas.microsoft.com/office/powerpoint/2010/main" val="7450080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Reliability</a:t>
            </a:r>
            <a:endParaRPr lang="en-GB" dirty="0"/>
          </a:p>
        </p:txBody>
      </p:sp>
      <p:sp>
        <p:nvSpPr>
          <p:cNvPr id="3" name="Content Placeholder 2"/>
          <p:cNvSpPr>
            <a:spLocks noGrp="1"/>
          </p:cNvSpPr>
          <p:nvPr>
            <p:ph idx="1"/>
          </p:nvPr>
        </p:nvSpPr>
        <p:spPr/>
        <p:txBody>
          <a:bodyPr/>
          <a:lstStyle/>
          <a:p>
            <a:r>
              <a:rPr lang="en-GB" altLang="en-US" sz="2200" dirty="0">
                <a:ea typeface="ＭＳ Ｐゴシック" panose="020B0600070205080204" pitchFamily="34" charset="-128"/>
              </a:rPr>
              <a:t>What is reliability? </a:t>
            </a:r>
          </a:p>
          <a:p>
            <a:pPr lvl="1"/>
            <a:r>
              <a:rPr lang="en-GB" altLang="en-US" sz="2200" dirty="0">
                <a:ea typeface="ＭＳ Ｐゴシック" panose="020B0600070205080204" pitchFamily="34" charset="-128"/>
              </a:rPr>
              <a:t>Measure of repeatability of HAI diagnosis by data collectors</a:t>
            </a:r>
          </a:p>
          <a:p>
            <a:pPr lvl="1"/>
            <a:r>
              <a:rPr lang="en-GB" altLang="en-US" sz="2200" dirty="0">
                <a:ea typeface="ＭＳ Ｐゴシック" panose="020B0600070205080204" pitchFamily="34" charset="-128"/>
              </a:rPr>
              <a:t>Measures the agreement of diagnosis between data collectors</a:t>
            </a:r>
          </a:p>
          <a:p>
            <a:endParaRPr lang="en-GB" altLang="en-US" sz="2200" dirty="0">
              <a:ea typeface="ＭＳ Ｐゴシック" panose="020B0600070205080204" pitchFamily="34" charset="-128"/>
            </a:endParaRPr>
          </a:p>
          <a:p>
            <a:r>
              <a:rPr lang="en-GB" altLang="en-US" sz="2200" dirty="0">
                <a:ea typeface="ＭＳ Ｐゴシック" panose="020B0600070205080204" pitchFamily="34" charset="-128"/>
              </a:rPr>
              <a:t>Reliability exercises check that the data collectors are applying the definitions consistently each time</a:t>
            </a:r>
            <a:r>
              <a:rPr lang="hu-HU" altLang="en-US" sz="2200" dirty="0">
                <a:ea typeface="ＭＳ Ｐゴシック" panose="020B0600070205080204" pitchFamily="34" charset="-128"/>
              </a:rPr>
              <a:t>, f</a:t>
            </a:r>
            <a:r>
              <a:rPr lang="en-GB" altLang="en-US" sz="2200" dirty="0">
                <a:ea typeface="ＭＳ Ｐゴシック" panose="020B0600070205080204" pitchFamily="34" charset="-128"/>
              </a:rPr>
              <a:t>or example:</a:t>
            </a:r>
          </a:p>
          <a:p>
            <a:pPr lvl="1"/>
            <a:r>
              <a:rPr lang="en-GB" altLang="en-US" sz="2200" dirty="0">
                <a:ea typeface="ＭＳ Ｐゴシック" panose="020B0600070205080204" pitchFamily="34" charset="-128"/>
              </a:rPr>
              <a:t>10 data collectors collect data from the same patient</a:t>
            </a:r>
          </a:p>
          <a:p>
            <a:pPr lvl="1"/>
            <a:r>
              <a:rPr lang="en-GB" altLang="en-US" sz="2200" dirty="0">
                <a:ea typeface="ＭＳ Ｐゴシック" panose="020B0600070205080204" pitchFamily="34" charset="-128"/>
              </a:rPr>
              <a:t>9 data collectors decide “No </a:t>
            </a:r>
            <a:r>
              <a:rPr lang="hu-HU" altLang="en-US" sz="2200" dirty="0" err="1">
                <a:ea typeface="ＭＳ Ｐゴシック" panose="020B0600070205080204" pitchFamily="34" charset="-128"/>
              </a:rPr>
              <a:t>urinary</a:t>
            </a:r>
            <a:r>
              <a:rPr lang="hu-HU" altLang="en-US" sz="2200" dirty="0">
                <a:ea typeface="ＭＳ Ｐゴシック" panose="020B0600070205080204" pitchFamily="34" charset="-128"/>
              </a:rPr>
              <a:t> </a:t>
            </a:r>
            <a:r>
              <a:rPr lang="hu-HU" altLang="en-US" sz="2200" dirty="0" err="1">
                <a:ea typeface="ＭＳ Ｐゴシック" panose="020B0600070205080204" pitchFamily="34" charset="-128"/>
              </a:rPr>
              <a:t>tract</a:t>
            </a:r>
            <a:r>
              <a:rPr lang="hu-HU" altLang="en-US" sz="2200" dirty="0">
                <a:ea typeface="ＭＳ Ｐゴシック" panose="020B0600070205080204" pitchFamily="34" charset="-128"/>
              </a:rPr>
              <a:t> </a:t>
            </a:r>
            <a:r>
              <a:rPr lang="hu-HU" altLang="en-US" sz="2200" dirty="0" err="1">
                <a:ea typeface="ＭＳ Ｐゴシック" panose="020B0600070205080204" pitchFamily="34" charset="-128"/>
              </a:rPr>
              <a:t>infection</a:t>
            </a:r>
            <a:r>
              <a:rPr lang="hu-HU" altLang="en-US" sz="2200" dirty="0">
                <a:ea typeface="ＭＳ Ｐゴシック" panose="020B0600070205080204" pitchFamily="34" charset="-128"/>
              </a:rPr>
              <a:t> (U</a:t>
            </a:r>
            <a:r>
              <a:rPr lang="en-GB" altLang="en-US" sz="2200" dirty="0">
                <a:ea typeface="ＭＳ Ｐゴシック" panose="020B0600070205080204" pitchFamily="34" charset="-128"/>
              </a:rPr>
              <a:t>TI</a:t>
            </a:r>
            <a:r>
              <a:rPr lang="hu-HU" altLang="en-US" sz="2200" dirty="0">
                <a:ea typeface="ＭＳ Ｐゴシック" panose="020B0600070205080204" pitchFamily="34" charset="-128"/>
              </a:rPr>
              <a:t>)</a:t>
            </a:r>
            <a:r>
              <a:rPr lang="en-GB" altLang="en-US" sz="2200" dirty="0">
                <a:ea typeface="ＭＳ Ｐゴシック" panose="020B0600070205080204" pitchFamily="34" charset="-128"/>
              </a:rPr>
              <a:t>”</a:t>
            </a:r>
          </a:p>
          <a:p>
            <a:pPr lvl="1"/>
            <a:r>
              <a:rPr lang="en-GB" altLang="en-US" sz="2200" dirty="0">
                <a:ea typeface="ＭＳ Ｐゴシック" panose="020B0600070205080204" pitchFamily="34" charset="-128"/>
              </a:rPr>
              <a:t>1 data collector decides “UTI”</a:t>
            </a:r>
          </a:p>
          <a:p>
            <a:pPr lvl="1"/>
            <a:endParaRPr lang="en-GB" altLang="en-US" sz="2200" dirty="0">
              <a:ea typeface="ＭＳ Ｐゴシック" panose="020B0600070205080204" pitchFamily="34" charset="-128"/>
            </a:endParaRPr>
          </a:p>
          <a:p>
            <a:r>
              <a:rPr lang="en-GB" altLang="en-US" sz="2200" dirty="0">
                <a:solidFill>
                  <a:srgbClr val="669900"/>
                </a:solidFill>
                <a:ea typeface="ＭＳ Ｐゴシック" panose="020B0600070205080204" pitchFamily="34" charset="-128"/>
              </a:rPr>
              <a:t>Different answers to the same question</a:t>
            </a:r>
          </a:p>
          <a:p>
            <a:r>
              <a:rPr lang="en-GB" altLang="en-US" sz="2200" dirty="0">
                <a:solidFill>
                  <a:srgbClr val="669900"/>
                </a:solidFill>
                <a:ea typeface="ＭＳ Ｐゴシック" panose="020B0600070205080204" pitchFamily="34" charset="-128"/>
              </a:rPr>
              <a:t>The data collectors are not applying the case definitions consistently so the results are </a:t>
            </a:r>
            <a:r>
              <a:rPr lang="en-GB" altLang="en-US" sz="2200" u="sng" dirty="0">
                <a:solidFill>
                  <a:srgbClr val="669900"/>
                </a:solidFill>
                <a:ea typeface="ＭＳ Ｐゴシック" panose="020B0600070205080204" pitchFamily="34" charset="-128"/>
              </a:rPr>
              <a:t>not reliable</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20</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5509931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4" name="Group 35">
            <a:extLst>
              <a:ext uri="{FF2B5EF4-FFF2-40B4-BE49-F238E27FC236}">
                <a16:creationId xmlns:a16="http://schemas.microsoft.com/office/drawing/2014/main" id="{2164512F-B6D5-48BC-B20D-3EB68A3103FF}"/>
              </a:ext>
            </a:extLst>
          </p:cNvPr>
          <p:cNvGrpSpPr>
            <a:grpSpLocks/>
          </p:cNvGrpSpPr>
          <p:nvPr/>
        </p:nvGrpSpPr>
        <p:grpSpPr bwMode="auto">
          <a:xfrm>
            <a:off x="675658" y="1776966"/>
            <a:ext cx="2071687" cy="2071687"/>
            <a:chOff x="642910" y="1714488"/>
            <a:chExt cx="2071702" cy="2071702"/>
          </a:xfrm>
        </p:grpSpPr>
        <p:sp>
          <p:nvSpPr>
            <p:cNvPr id="14" name="Oval 13">
              <a:extLst>
                <a:ext uri="{FF2B5EF4-FFF2-40B4-BE49-F238E27FC236}">
                  <a16:creationId xmlns:a16="http://schemas.microsoft.com/office/drawing/2014/main" id="{3687F463-E8E3-45EA-B6C8-72422A2C058B}"/>
                </a:ext>
              </a:extLst>
            </p:cNvPr>
            <p:cNvSpPr/>
            <p:nvPr/>
          </p:nvSpPr>
          <p:spPr>
            <a:xfrm>
              <a:off x="642910" y="1714488"/>
              <a:ext cx="2071702" cy="207170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16" name="Oval 15">
              <a:extLst>
                <a:ext uri="{FF2B5EF4-FFF2-40B4-BE49-F238E27FC236}">
                  <a16:creationId xmlns:a16="http://schemas.microsoft.com/office/drawing/2014/main" id="{C6855350-3BFB-4E15-940D-0D251CB13EC7}"/>
                </a:ext>
              </a:extLst>
            </p:cNvPr>
            <p:cNvSpPr/>
            <p:nvPr/>
          </p:nvSpPr>
          <p:spPr>
            <a:xfrm>
              <a:off x="1428728" y="2428868"/>
              <a:ext cx="500067" cy="500066"/>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lnSpc>
                  <a:spcPct val="100000"/>
                </a:lnSpc>
                <a:defRPr/>
              </a:pPr>
              <a:endParaRPr lang="en-GB" sz="1800">
                <a:solidFill>
                  <a:srgbClr val="000000"/>
                </a:solidFill>
                <a:latin typeface="Tahoma"/>
              </a:endParaRPr>
            </a:p>
          </p:txBody>
        </p:sp>
        <p:sp>
          <p:nvSpPr>
            <p:cNvPr id="17" name="Oval 16">
              <a:extLst>
                <a:ext uri="{FF2B5EF4-FFF2-40B4-BE49-F238E27FC236}">
                  <a16:creationId xmlns:a16="http://schemas.microsoft.com/office/drawing/2014/main" id="{214B14BD-E9E6-4DB3-9F72-4E638DE1AE7F}"/>
                </a:ext>
              </a:extLst>
            </p:cNvPr>
            <p:cNvSpPr/>
            <p:nvPr/>
          </p:nvSpPr>
          <p:spPr>
            <a:xfrm>
              <a:off x="1714480" y="2727320"/>
              <a:ext cx="55563" cy="587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dirty="0">
                <a:solidFill>
                  <a:srgbClr val="FFFFFF"/>
                </a:solidFill>
                <a:latin typeface="Tahoma"/>
              </a:endParaRPr>
            </a:p>
          </p:txBody>
        </p:sp>
        <p:sp>
          <p:nvSpPr>
            <p:cNvPr id="18" name="Oval 17">
              <a:extLst>
                <a:ext uri="{FF2B5EF4-FFF2-40B4-BE49-F238E27FC236}">
                  <a16:creationId xmlns:a16="http://schemas.microsoft.com/office/drawing/2014/main" id="{6152BCD9-586E-421B-BFB2-6B97D1F08A69}"/>
                </a:ext>
              </a:extLst>
            </p:cNvPr>
            <p:cNvSpPr/>
            <p:nvPr/>
          </p:nvSpPr>
          <p:spPr>
            <a:xfrm>
              <a:off x="1658917" y="2714620"/>
              <a:ext cx="55562" cy="587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dirty="0">
                <a:solidFill>
                  <a:srgbClr val="FFFFFF"/>
                </a:solidFill>
                <a:latin typeface="Tahoma"/>
              </a:endParaRPr>
            </a:p>
          </p:txBody>
        </p:sp>
        <p:sp>
          <p:nvSpPr>
            <p:cNvPr id="19" name="Oval 18">
              <a:extLst>
                <a:ext uri="{FF2B5EF4-FFF2-40B4-BE49-F238E27FC236}">
                  <a16:creationId xmlns:a16="http://schemas.microsoft.com/office/drawing/2014/main" id="{824B64EB-8EB4-4672-87D1-1EAC4BF9CD45}"/>
                </a:ext>
              </a:extLst>
            </p:cNvPr>
            <p:cNvSpPr/>
            <p:nvPr/>
          </p:nvSpPr>
          <p:spPr>
            <a:xfrm>
              <a:off x="1587479" y="2714620"/>
              <a:ext cx="55563" cy="587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dirty="0">
                <a:solidFill>
                  <a:srgbClr val="FFFFFF"/>
                </a:solidFill>
                <a:latin typeface="Tahoma"/>
              </a:endParaRPr>
            </a:p>
          </p:txBody>
        </p:sp>
        <p:sp>
          <p:nvSpPr>
            <p:cNvPr id="20" name="Oval 19">
              <a:extLst>
                <a:ext uri="{FF2B5EF4-FFF2-40B4-BE49-F238E27FC236}">
                  <a16:creationId xmlns:a16="http://schemas.microsoft.com/office/drawing/2014/main" id="{2062479C-31C7-468B-82B5-817EF81D41B0}"/>
                </a:ext>
              </a:extLst>
            </p:cNvPr>
            <p:cNvSpPr/>
            <p:nvPr/>
          </p:nvSpPr>
          <p:spPr>
            <a:xfrm>
              <a:off x="1571604" y="2643182"/>
              <a:ext cx="55563" cy="58738"/>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22" name="Oval 21">
              <a:extLst>
                <a:ext uri="{FF2B5EF4-FFF2-40B4-BE49-F238E27FC236}">
                  <a16:creationId xmlns:a16="http://schemas.microsoft.com/office/drawing/2014/main" id="{2D3C39FE-43D8-4D06-B4B4-EACA66307C79}"/>
                </a:ext>
              </a:extLst>
            </p:cNvPr>
            <p:cNvSpPr/>
            <p:nvPr/>
          </p:nvSpPr>
          <p:spPr>
            <a:xfrm>
              <a:off x="1668442" y="2643182"/>
              <a:ext cx="55562" cy="58738"/>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dirty="0">
                <a:solidFill>
                  <a:srgbClr val="FFFFFF"/>
                </a:solidFill>
                <a:latin typeface="Tahoma"/>
              </a:endParaRPr>
            </a:p>
          </p:txBody>
        </p:sp>
      </p:grpSp>
      <p:grpSp>
        <p:nvGrpSpPr>
          <p:cNvPr id="38916" name="Group 11">
            <a:extLst>
              <a:ext uri="{FF2B5EF4-FFF2-40B4-BE49-F238E27FC236}">
                <a16:creationId xmlns:a16="http://schemas.microsoft.com/office/drawing/2014/main" id="{89CD2204-9975-4104-BB9F-65B9BE1A63B1}"/>
              </a:ext>
            </a:extLst>
          </p:cNvPr>
          <p:cNvGrpSpPr>
            <a:grpSpLocks/>
          </p:cNvGrpSpPr>
          <p:nvPr/>
        </p:nvGrpSpPr>
        <p:grpSpPr bwMode="auto">
          <a:xfrm>
            <a:off x="3288681" y="1738866"/>
            <a:ext cx="2071687" cy="2071687"/>
            <a:chOff x="2208" y="2688"/>
            <a:chExt cx="1305" cy="1305"/>
          </a:xfrm>
        </p:grpSpPr>
        <p:grpSp>
          <p:nvGrpSpPr>
            <p:cNvPr id="38937" name="Group 12">
              <a:extLst>
                <a:ext uri="{FF2B5EF4-FFF2-40B4-BE49-F238E27FC236}">
                  <a16:creationId xmlns:a16="http://schemas.microsoft.com/office/drawing/2014/main" id="{6392F7FE-BD8E-4676-8261-7A0FD23A50DD}"/>
                </a:ext>
              </a:extLst>
            </p:cNvPr>
            <p:cNvGrpSpPr>
              <a:grpSpLocks/>
            </p:cNvGrpSpPr>
            <p:nvPr/>
          </p:nvGrpSpPr>
          <p:grpSpPr bwMode="auto">
            <a:xfrm>
              <a:off x="2208" y="2688"/>
              <a:ext cx="1305" cy="1305"/>
              <a:chOff x="3825" y="1080"/>
              <a:chExt cx="1305" cy="1305"/>
            </a:xfrm>
          </p:grpSpPr>
          <p:sp>
            <p:nvSpPr>
              <p:cNvPr id="37" name="Oval 36">
                <a:extLst>
                  <a:ext uri="{FF2B5EF4-FFF2-40B4-BE49-F238E27FC236}">
                    <a16:creationId xmlns:a16="http://schemas.microsoft.com/office/drawing/2014/main" id="{5177D42F-5322-4405-BB8F-5C6F1E8786CD}"/>
                  </a:ext>
                </a:extLst>
              </p:cNvPr>
              <p:cNvSpPr/>
              <p:nvPr/>
            </p:nvSpPr>
            <p:spPr>
              <a:xfrm>
                <a:off x="3825" y="1080"/>
                <a:ext cx="1305" cy="130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38" name="Oval 37">
                <a:extLst>
                  <a:ext uri="{FF2B5EF4-FFF2-40B4-BE49-F238E27FC236}">
                    <a16:creationId xmlns:a16="http://schemas.microsoft.com/office/drawing/2014/main" id="{2F050083-2FC2-446B-9429-E48179C964AE}"/>
                  </a:ext>
                </a:extLst>
              </p:cNvPr>
              <p:cNvSpPr/>
              <p:nvPr/>
            </p:nvSpPr>
            <p:spPr>
              <a:xfrm>
                <a:off x="4320" y="1530"/>
                <a:ext cx="315" cy="315"/>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lnSpc>
                    <a:spcPct val="100000"/>
                  </a:lnSpc>
                  <a:defRPr/>
                </a:pPr>
                <a:endParaRPr lang="en-GB" sz="1800">
                  <a:solidFill>
                    <a:srgbClr val="000000"/>
                  </a:solidFill>
                  <a:latin typeface="Tahoma"/>
                </a:endParaRPr>
              </a:p>
            </p:txBody>
          </p:sp>
          <p:sp>
            <p:nvSpPr>
              <p:cNvPr id="42" name="Oval 41">
                <a:extLst>
                  <a:ext uri="{FF2B5EF4-FFF2-40B4-BE49-F238E27FC236}">
                    <a16:creationId xmlns:a16="http://schemas.microsoft.com/office/drawing/2014/main" id="{D0C5A0C1-846A-4F94-B532-853FF1FF5DD7}"/>
                  </a:ext>
                </a:extLst>
              </p:cNvPr>
              <p:cNvSpPr/>
              <p:nvPr/>
            </p:nvSpPr>
            <p:spPr>
              <a:xfrm>
                <a:off x="4005" y="1620"/>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45" name="Oval 44">
                <a:extLst>
                  <a:ext uri="{FF2B5EF4-FFF2-40B4-BE49-F238E27FC236}">
                    <a16:creationId xmlns:a16="http://schemas.microsoft.com/office/drawing/2014/main" id="{9915CD48-F493-4113-88B2-F552765FD2D0}"/>
                  </a:ext>
                </a:extLst>
              </p:cNvPr>
              <p:cNvSpPr/>
              <p:nvPr/>
            </p:nvSpPr>
            <p:spPr>
              <a:xfrm>
                <a:off x="4050" y="1665"/>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48" name="Oval 47">
                <a:extLst>
                  <a:ext uri="{FF2B5EF4-FFF2-40B4-BE49-F238E27FC236}">
                    <a16:creationId xmlns:a16="http://schemas.microsoft.com/office/drawing/2014/main" id="{23F4344F-6118-4FBC-AF74-969CE60C8818}"/>
                  </a:ext>
                </a:extLst>
              </p:cNvPr>
              <p:cNvSpPr/>
              <p:nvPr/>
            </p:nvSpPr>
            <p:spPr>
              <a:xfrm>
                <a:off x="4005" y="1718"/>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grpSp>
        <p:sp>
          <p:nvSpPr>
            <p:cNvPr id="43" name="Oval 42">
              <a:extLst>
                <a:ext uri="{FF2B5EF4-FFF2-40B4-BE49-F238E27FC236}">
                  <a16:creationId xmlns:a16="http://schemas.microsoft.com/office/drawing/2014/main" id="{F3A2B46D-59EE-4F5D-92B1-01E4452A1BE7}"/>
                </a:ext>
              </a:extLst>
            </p:cNvPr>
            <p:cNvSpPr/>
            <p:nvPr/>
          </p:nvSpPr>
          <p:spPr>
            <a:xfrm>
              <a:off x="2400" y="3264"/>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grpSp>
          <p:nvGrpSpPr>
            <p:cNvPr id="38939" name="Group 19">
              <a:extLst>
                <a:ext uri="{FF2B5EF4-FFF2-40B4-BE49-F238E27FC236}">
                  <a16:creationId xmlns:a16="http://schemas.microsoft.com/office/drawing/2014/main" id="{F68305EE-9637-4EB0-87F0-86BA30C714CE}"/>
                </a:ext>
              </a:extLst>
            </p:cNvPr>
            <p:cNvGrpSpPr>
              <a:grpSpLocks/>
            </p:cNvGrpSpPr>
            <p:nvPr/>
          </p:nvGrpSpPr>
          <p:grpSpPr bwMode="auto">
            <a:xfrm>
              <a:off x="2448" y="3216"/>
              <a:ext cx="80" cy="127"/>
              <a:chOff x="4050" y="1620"/>
              <a:chExt cx="80" cy="127"/>
            </a:xfrm>
          </p:grpSpPr>
          <p:sp>
            <p:nvSpPr>
              <p:cNvPr id="44" name="Oval 43">
                <a:extLst>
                  <a:ext uri="{FF2B5EF4-FFF2-40B4-BE49-F238E27FC236}">
                    <a16:creationId xmlns:a16="http://schemas.microsoft.com/office/drawing/2014/main" id="{0B57FD39-2A77-436B-A3B2-1FFF8A634CBE}"/>
                  </a:ext>
                </a:extLst>
              </p:cNvPr>
              <p:cNvSpPr/>
              <p:nvPr/>
            </p:nvSpPr>
            <p:spPr>
              <a:xfrm>
                <a:off x="4050" y="1620"/>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46" name="Oval 45">
                <a:extLst>
                  <a:ext uri="{FF2B5EF4-FFF2-40B4-BE49-F238E27FC236}">
                    <a16:creationId xmlns:a16="http://schemas.microsoft.com/office/drawing/2014/main" id="{22903E3E-2BC7-4CE2-AE93-7FB6ACCA9DD4}"/>
                  </a:ext>
                </a:extLst>
              </p:cNvPr>
              <p:cNvSpPr/>
              <p:nvPr/>
            </p:nvSpPr>
            <p:spPr>
              <a:xfrm>
                <a:off x="4050" y="1710"/>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47" name="Oval 46">
                <a:extLst>
                  <a:ext uri="{FF2B5EF4-FFF2-40B4-BE49-F238E27FC236}">
                    <a16:creationId xmlns:a16="http://schemas.microsoft.com/office/drawing/2014/main" id="{D5C824BD-42A6-4FD3-BEF8-B314C7130D14}"/>
                  </a:ext>
                </a:extLst>
              </p:cNvPr>
              <p:cNvSpPr/>
              <p:nvPr/>
            </p:nvSpPr>
            <p:spPr>
              <a:xfrm>
                <a:off x="4095" y="1665"/>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grpSp>
      </p:grpSp>
      <p:sp>
        <p:nvSpPr>
          <p:cNvPr id="38917" name="TextBox 48">
            <a:extLst>
              <a:ext uri="{FF2B5EF4-FFF2-40B4-BE49-F238E27FC236}">
                <a16:creationId xmlns:a16="http://schemas.microsoft.com/office/drawing/2014/main" id="{9D68CC9E-021E-4647-B455-D94B16675E3F}"/>
              </a:ext>
            </a:extLst>
          </p:cNvPr>
          <p:cNvSpPr txBox="1">
            <a:spLocks noChangeArrowheads="1"/>
          </p:cNvSpPr>
          <p:nvPr/>
        </p:nvSpPr>
        <p:spPr bwMode="auto">
          <a:xfrm>
            <a:off x="794720" y="3910565"/>
            <a:ext cx="22082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None/>
            </a:pPr>
            <a:r>
              <a:rPr lang="en-GB" altLang="en-US" sz="1400" b="1">
                <a:solidFill>
                  <a:srgbClr val="000000"/>
                </a:solidFill>
                <a:latin typeface="Arial" panose="020B0604020202020204" pitchFamily="34" charset="0"/>
                <a:cs typeface="Arial" panose="020B0604020202020204" pitchFamily="34" charset="0"/>
              </a:rPr>
              <a:t>VALID AND RELIABLE</a:t>
            </a:r>
          </a:p>
          <a:p>
            <a:pPr>
              <a:lnSpc>
                <a:spcPct val="100000"/>
              </a:lnSpc>
              <a:spcAft>
                <a:spcPct val="0"/>
              </a:spcAft>
              <a:buNone/>
            </a:pPr>
            <a:endParaRPr lang="en-GB" altLang="en-US" sz="1400" b="1">
              <a:solidFill>
                <a:srgbClr val="000000"/>
              </a:solidFill>
              <a:latin typeface="Arial" panose="020B0604020202020204" pitchFamily="34" charset="0"/>
              <a:cs typeface="Arial" panose="020B0604020202020204" pitchFamily="34" charset="0"/>
            </a:endParaRPr>
          </a:p>
        </p:txBody>
      </p:sp>
      <p:sp>
        <p:nvSpPr>
          <p:cNvPr id="38918" name="TextBox 49">
            <a:extLst>
              <a:ext uri="{FF2B5EF4-FFF2-40B4-BE49-F238E27FC236}">
                <a16:creationId xmlns:a16="http://schemas.microsoft.com/office/drawing/2014/main" id="{EEC61A95-ADEF-40A3-B4AC-A4E4AABEB6C1}"/>
              </a:ext>
            </a:extLst>
          </p:cNvPr>
          <p:cNvSpPr txBox="1">
            <a:spLocks noChangeArrowheads="1"/>
          </p:cNvSpPr>
          <p:nvPr/>
        </p:nvSpPr>
        <p:spPr bwMode="auto">
          <a:xfrm>
            <a:off x="3307730" y="3910565"/>
            <a:ext cx="22082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nSpc>
                <a:spcPct val="100000"/>
              </a:lnSpc>
              <a:spcAft>
                <a:spcPct val="0"/>
              </a:spcAft>
              <a:buNone/>
            </a:pPr>
            <a:r>
              <a:rPr lang="en-GB" altLang="en-US" sz="1400" b="1">
                <a:solidFill>
                  <a:srgbClr val="000000"/>
                </a:solidFill>
                <a:latin typeface="Arial" panose="020B0604020202020204" pitchFamily="34" charset="0"/>
                <a:cs typeface="Arial" panose="020B0604020202020204" pitchFamily="34" charset="0"/>
              </a:rPr>
              <a:t>RELIABLE NOT VALID</a:t>
            </a:r>
          </a:p>
          <a:p>
            <a:pPr>
              <a:lnSpc>
                <a:spcPct val="100000"/>
              </a:lnSpc>
              <a:spcAft>
                <a:spcPct val="0"/>
              </a:spcAft>
              <a:buNone/>
            </a:pPr>
            <a:endParaRPr lang="en-GB" altLang="en-US" sz="1400" b="1">
              <a:solidFill>
                <a:srgbClr val="000000"/>
              </a:solidFill>
              <a:latin typeface="Arial" panose="020B0604020202020204" pitchFamily="34" charset="0"/>
              <a:cs typeface="Arial" panose="020B0604020202020204" pitchFamily="34" charset="0"/>
            </a:endParaRPr>
          </a:p>
        </p:txBody>
      </p:sp>
      <p:sp>
        <p:nvSpPr>
          <p:cNvPr id="38919" name="TextBox 51">
            <a:extLst>
              <a:ext uri="{FF2B5EF4-FFF2-40B4-BE49-F238E27FC236}">
                <a16:creationId xmlns:a16="http://schemas.microsoft.com/office/drawing/2014/main" id="{483F43E8-4254-419F-AD49-7DDB194A3E7E}"/>
              </a:ext>
            </a:extLst>
          </p:cNvPr>
          <p:cNvSpPr txBox="1">
            <a:spLocks noChangeArrowheads="1"/>
          </p:cNvSpPr>
          <p:nvPr/>
        </p:nvSpPr>
        <p:spPr bwMode="auto">
          <a:xfrm>
            <a:off x="5700089" y="3948665"/>
            <a:ext cx="26289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a:lnSpc>
                <a:spcPct val="100000"/>
              </a:lnSpc>
              <a:spcAft>
                <a:spcPct val="0"/>
              </a:spcAft>
              <a:buNone/>
            </a:pPr>
            <a:r>
              <a:rPr lang="en-GB" altLang="en-US" sz="1400" b="1">
                <a:solidFill>
                  <a:srgbClr val="000000"/>
                </a:solidFill>
                <a:latin typeface="Arial" panose="020B0604020202020204" pitchFamily="34" charset="0"/>
                <a:cs typeface="Arial" panose="020B0604020202020204" pitchFamily="34" charset="0"/>
              </a:rPr>
              <a:t>NOT RELIABLE OR VALID</a:t>
            </a:r>
          </a:p>
          <a:p>
            <a:pPr>
              <a:lnSpc>
                <a:spcPct val="100000"/>
              </a:lnSpc>
              <a:spcAft>
                <a:spcPct val="0"/>
              </a:spcAft>
              <a:buNone/>
            </a:pPr>
            <a:endParaRPr lang="en-GB" altLang="en-US" sz="1400" b="1">
              <a:solidFill>
                <a:srgbClr val="000000"/>
              </a:solidFill>
              <a:latin typeface="Arial" panose="020B0604020202020204" pitchFamily="34" charset="0"/>
              <a:cs typeface="Arial" panose="020B0604020202020204" pitchFamily="34" charset="0"/>
            </a:endParaRPr>
          </a:p>
        </p:txBody>
      </p:sp>
      <p:grpSp>
        <p:nvGrpSpPr>
          <p:cNvPr id="38920" name="Group 26">
            <a:extLst>
              <a:ext uri="{FF2B5EF4-FFF2-40B4-BE49-F238E27FC236}">
                <a16:creationId xmlns:a16="http://schemas.microsoft.com/office/drawing/2014/main" id="{191EA57E-B44D-4090-BDA2-CFADBF6FAC5D}"/>
              </a:ext>
            </a:extLst>
          </p:cNvPr>
          <p:cNvGrpSpPr>
            <a:grpSpLocks/>
          </p:cNvGrpSpPr>
          <p:nvPr/>
        </p:nvGrpSpPr>
        <p:grpSpPr bwMode="auto">
          <a:xfrm>
            <a:off x="5914403" y="1738866"/>
            <a:ext cx="2071687" cy="2071687"/>
            <a:chOff x="2070" y="1080"/>
            <a:chExt cx="1305" cy="1305"/>
          </a:xfrm>
        </p:grpSpPr>
        <p:sp>
          <p:nvSpPr>
            <p:cNvPr id="24" name="Oval 23">
              <a:extLst>
                <a:ext uri="{FF2B5EF4-FFF2-40B4-BE49-F238E27FC236}">
                  <a16:creationId xmlns:a16="http://schemas.microsoft.com/office/drawing/2014/main" id="{FC858E6F-9D71-4572-BD65-94C0EBA34586}"/>
                </a:ext>
              </a:extLst>
            </p:cNvPr>
            <p:cNvSpPr/>
            <p:nvPr/>
          </p:nvSpPr>
          <p:spPr>
            <a:xfrm>
              <a:off x="2070" y="1080"/>
              <a:ext cx="1305" cy="130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25" name="Oval 24">
              <a:extLst>
                <a:ext uri="{FF2B5EF4-FFF2-40B4-BE49-F238E27FC236}">
                  <a16:creationId xmlns:a16="http://schemas.microsoft.com/office/drawing/2014/main" id="{D228CCD6-EF88-4EF7-B96A-32AD084245D2}"/>
                </a:ext>
              </a:extLst>
            </p:cNvPr>
            <p:cNvSpPr/>
            <p:nvPr/>
          </p:nvSpPr>
          <p:spPr>
            <a:xfrm>
              <a:off x="2565" y="1530"/>
              <a:ext cx="315" cy="315"/>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lnSpc>
                  <a:spcPct val="100000"/>
                </a:lnSpc>
                <a:defRPr/>
              </a:pPr>
              <a:endParaRPr lang="en-GB" sz="1800">
                <a:solidFill>
                  <a:srgbClr val="000000"/>
                </a:solidFill>
                <a:latin typeface="Tahoma"/>
              </a:endParaRPr>
            </a:p>
          </p:txBody>
        </p:sp>
        <p:sp>
          <p:nvSpPr>
            <p:cNvPr id="26" name="Oval 25">
              <a:extLst>
                <a:ext uri="{FF2B5EF4-FFF2-40B4-BE49-F238E27FC236}">
                  <a16:creationId xmlns:a16="http://schemas.microsoft.com/office/drawing/2014/main" id="{77E0AA51-0FEA-43AA-AECA-624EC0C18FC7}"/>
                </a:ext>
              </a:extLst>
            </p:cNvPr>
            <p:cNvSpPr/>
            <p:nvPr/>
          </p:nvSpPr>
          <p:spPr>
            <a:xfrm>
              <a:off x="3024" y="1776"/>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28" name="Oval 27">
              <a:extLst>
                <a:ext uri="{FF2B5EF4-FFF2-40B4-BE49-F238E27FC236}">
                  <a16:creationId xmlns:a16="http://schemas.microsoft.com/office/drawing/2014/main" id="{67CDE940-B174-40F4-90D2-FC9143D96260}"/>
                </a:ext>
              </a:extLst>
            </p:cNvPr>
            <p:cNvSpPr/>
            <p:nvPr/>
          </p:nvSpPr>
          <p:spPr>
            <a:xfrm>
              <a:off x="2626" y="1898"/>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29" name="Oval 28">
              <a:extLst>
                <a:ext uri="{FF2B5EF4-FFF2-40B4-BE49-F238E27FC236}">
                  <a16:creationId xmlns:a16="http://schemas.microsoft.com/office/drawing/2014/main" id="{6CA7EBE4-6B9F-4F37-B763-038A4600BBD2}"/>
                </a:ext>
              </a:extLst>
            </p:cNvPr>
            <p:cNvSpPr/>
            <p:nvPr/>
          </p:nvSpPr>
          <p:spPr>
            <a:xfrm>
              <a:off x="2352" y="1824"/>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30" name="Oval 29">
              <a:extLst>
                <a:ext uri="{FF2B5EF4-FFF2-40B4-BE49-F238E27FC236}">
                  <a16:creationId xmlns:a16="http://schemas.microsoft.com/office/drawing/2014/main" id="{0DC60D60-C8D3-466E-93FC-2C7E71306A87}"/>
                </a:ext>
              </a:extLst>
            </p:cNvPr>
            <p:cNvSpPr/>
            <p:nvPr/>
          </p:nvSpPr>
          <p:spPr>
            <a:xfrm>
              <a:off x="2928" y="1968"/>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31" name="Oval 30">
              <a:extLst>
                <a:ext uri="{FF2B5EF4-FFF2-40B4-BE49-F238E27FC236}">
                  <a16:creationId xmlns:a16="http://schemas.microsoft.com/office/drawing/2014/main" id="{2B571010-8C71-4F62-AB80-BC08DFEA95C6}"/>
                </a:ext>
              </a:extLst>
            </p:cNvPr>
            <p:cNvSpPr/>
            <p:nvPr/>
          </p:nvSpPr>
          <p:spPr>
            <a:xfrm>
              <a:off x="2688" y="1632"/>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32" name="Oval 31">
              <a:extLst>
                <a:ext uri="{FF2B5EF4-FFF2-40B4-BE49-F238E27FC236}">
                  <a16:creationId xmlns:a16="http://schemas.microsoft.com/office/drawing/2014/main" id="{9C354478-49F0-426E-96F1-8D706906A843}"/>
                </a:ext>
              </a:extLst>
            </p:cNvPr>
            <p:cNvSpPr/>
            <p:nvPr/>
          </p:nvSpPr>
          <p:spPr>
            <a:xfrm>
              <a:off x="3024" y="1536"/>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33" name="Oval 32">
              <a:extLst>
                <a:ext uri="{FF2B5EF4-FFF2-40B4-BE49-F238E27FC236}">
                  <a16:creationId xmlns:a16="http://schemas.microsoft.com/office/drawing/2014/main" id="{25D23F5B-992D-4D83-99D5-E53D0978E5F8}"/>
                </a:ext>
              </a:extLst>
            </p:cNvPr>
            <p:cNvSpPr/>
            <p:nvPr/>
          </p:nvSpPr>
          <p:spPr>
            <a:xfrm>
              <a:off x="2496" y="1488"/>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34" name="Oval 33">
              <a:extLst>
                <a:ext uri="{FF2B5EF4-FFF2-40B4-BE49-F238E27FC236}">
                  <a16:creationId xmlns:a16="http://schemas.microsoft.com/office/drawing/2014/main" id="{0C72285F-F8C5-4A20-8700-664D4D9BFEC3}"/>
                </a:ext>
              </a:extLst>
            </p:cNvPr>
            <p:cNvSpPr/>
            <p:nvPr/>
          </p:nvSpPr>
          <p:spPr>
            <a:xfrm>
              <a:off x="2880" y="1440"/>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2" name="Oval 27">
              <a:extLst>
                <a:ext uri="{FF2B5EF4-FFF2-40B4-BE49-F238E27FC236}">
                  <a16:creationId xmlns:a16="http://schemas.microsoft.com/office/drawing/2014/main" id="{3A65BF50-4802-4BE0-83D2-7DA7421C5123}"/>
                </a:ext>
              </a:extLst>
            </p:cNvPr>
            <p:cNvSpPr/>
            <p:nvPr/>
          </p:nvSpPr>
          <p:spPr>
            <a:xfrm>
              <a:off x="2722" y="1994"/>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3" name="Oval 27">
              <a:extLst>
                <a:ext uri="{FF2B5EF4-FFF2-40B4-BE49-F238E27FC236}">
                  <a16:creationId xmlns:a16="http://schemas.microsoft.com/office/drawing/2014/main" id="{112180F5-8488-45BA-ABCE-070D20FA40F0}"/>
                </a:ext>
              </a:extLst>
            </p:cNvPr>
            <p:cNvSpPr/>
            <p:nvPr/>
          </p:nvSpPr>
          <p:spPr>
            <a:xfrm>
              <a:off x="2592" y="2064"/>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sp>
          <p:nvSpPr>
            <p:cNvPr id="4" name="Oval 27">
              <a:extLst>
                <a:ext uri="{FF2B5EF4-FFF2-40B4-BE49-F238E27FC236}">
                  <a16:creationId xmlns:a16="http://schemas.microsoft.com/office/drawing/2014/main" id="{06F3A010-D516-4AAC-AF6A-DD221F8890D7}"/>
                </a:ext>
              </a:extLst>
            </p:cNvPr>
            <p:cNvSpPr/>
            <p:nvPr/>
          </p:nvSpPr>
          <p:spPr>
            <a:xfrm>
              <a:off x="2352" y="1488"/>
              <a:ext cx="35" cy="3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lnSpc>
                  <a:spcPct val="100000"/>
                </a:lnSpc>
                <a:defRPr/>
              </a:pPr>
              <a:endParaRPr lang="en-GB" sz="1800">
                <a:solidFill>
                  <a:srgbClr val="FFFFFF"/>
                </a:solidFill>
                <a:latin typeface="Tahoma"/>
              </a:endParaRPr>
            </a:p>
          </p:txBody>
        </p:sp>
      </p:grpSp>
      <p:sp>
        <p:nvSpPr>
          <p:cNvPr id="38921" name="Text Box 40">
            <a:extLst>
              <a:ext uri="{FF2B5EF4-FFF2-40B4-BE49-F238E27FC236}">
                <a16:creationId xmlns:a16="http://schemas.microsoft.com/office/drawing/2014/main" id="{63EA9D8A-ED30-4D44-882C-E598C77C4DBA}"/>
              </a:ext>
            </a:extLst>
          </p:cNvPr>
          <p:cNvSpPr txBox="1">
            <a:spLocks noChangeArrowheads="1"/>
          </p:cNvSpPr>
          <p:nvPr/>
        </p:nvSpPr>
        <p:spPr bwMode="auto">
          <a:xfrm>
            <a:off x="812182" y="4532865"/>
            <a:ext cx="1860550" cy="768350"/>
          </a:xfrm>
          <a:prstGeom prst="rect">
            <a:avLst/>
          </a:prstGeom>
          <a:noFill/>
          <a:ln w="127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Bef>
                <a:spcPct val="50000"/>
              </a:spcBef>
              <a:spcAft>
                <a:spcPct val="0"/>
              </a:spcAft>
              <a:buNone/>
            </a:pPr>
            <a:r>
              <a:rPr lang="en-GB" altLang="en-US" sz="1400">
                <a:solidFill>
                  <a:srgbClr val="000000"/>
                </a:solidFill>
              </a:rPr>
              <a:t>5 data collectors</a:t>
            </a:r>
          </a:p>
          <a:p>
            <a:pPr algn="ctr" eaLnBrk="0" hangingPunct="0">
              <a:lnSpc>
                <a:spcPct val="85000"/>
              </a:lnSpc>
              <a:spcBef>
                <a:spcPct val="50000"/>
              </a:spcBef>
              <a:spcAft>
                <a:spcPct val="0"/>
              </a:spcAft>
              <a:buNone/>
            </a:pPr>
            <a:r>
              <a:rPr lang="en-GB" altLang="en-US" sz="1400">
                <a:solidFill>
                  <a:srgbClr val="000000"/>
                </a:solidFill>
              </a:rPr>
              <a:t>All 5 diagnose SSI-S</a:t>
            </a:r>
          </a:p>
          <a:p>
            <a:pPr algn="ctr" eaLnBrk="0" hangingPunct="0">
              <a:lnSpc>
                <a:spcPct val="85000"/>
              </a:lnSpc>
              <a:spcBef>
                <a:spcPct val="50000"/>
              </a:spcBef>
              <a:spcAft>
                <a:spcPct val="0"/>
              </a:spcAft>
              <a:buNone/>
            </a:pPr>
            <a:r>
              <a:rPr lang="en-GB" altLang="en-US" sz="1400">
                <a:solidFill>
                  <a:srgbClr val="000000"/>
                </a:solidFill>
              </a:rPr>
              <a:t>Gold standard- SSI-S</a:t>
            </a:r>
          </a:p>
        </p:txBody>
      </p:sp>
      <p:sp>
        <p:nvSpPr>
          <p:cNvPr id="38922" name="Text Box 41">
            <a:extLst>
              <a:ext uri="{FF2B5EF4-FFF2-40B4-BE49-F238E27FC236}">
                <a16:creationId xmlns:a16="http://schemas.microsoft.com/office/drawing/2014/main" id="{AC9C1E49-1ED6-4864-9DC5-88AD28B11961}"/>
              </a:ext>
            </a:extLst>
          </p:cNvPr>
          <p:cNvSpPr txBox="1">
            <a:spLocks noChangeArrowheads="1"/>
          </p:cNvSpPr>
          <p:nvPr/>
        </p:nvSpPr>
        <p:spPr bwMode="auto">
          <a:xfrm>
            <a:off x="3295030" y="4486827"/>
            <a:ext cx="1860550" cy="768350"/>
          </a:xfrm>
          <a:prstGeom prst="rect">
            <a:avLst/>
          </a:prstGeom>
          <a:noFill/>
          <a:ln w="127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Bef>
                <a:spcPct val="50000"/>
              </a:spcBef>
              <a:spcAft>
                <a:spcPct val="0"/>
              </a:spcAft>
              <a:buNone/>
            </a:pPr>
            <a:r>
              <a:rPr lang="en-GB" altLang="en-US" sz="1400">
                <a:solidFill>
                  <a:srgbClr val="000000"/>
                </a:solidFill>
              </a:rPr>
              <a:t>7 data collectors</a:t>
            </a:r>
          </a:p>
          <a:p>
            <a:pPr algn="ctr" eaLnBrk="0" hangingPunct="0">
              <a:lnSpc>
                <a:spcPct val="85000"/>
              </a:lnSpc>
              <a:spcBef>
                <a:spcPct val="50000"/>
              </a:spcBef>
              <a:spcAft>
                <a:spcPct val="0"/>
              </a:spcAft>
              <a:buNone/>
            </a:pPr>
            <a:r>
              <a:rPr lang="en-GB" altLang="en-US" sz="1400">
                <a:solidFill>
                  <a:srgbClr val="000000"/>
                </a:solidFill>
              </a:rPr>
              <a:t>All diagnose SSI-S</a:t>
            </a:r>
          </a:p>
          <a:p>
            <a:pPr algn="ctr" eaLnBrk="0" hangingPunct="0">
              <a:lnSpc>
                <a:spcPct val="85000"/>
              </a:lnSpc>
              <a:spcBef>
                <a:spcPct val="50000"/>
              </a:spcBef>
              <a:spcAft>
                <a:spcPct val="0"/>
              </a:spcAft>
              <a:buNone/>
            </a:pPr>
            <a:r>
              <a:rPr lang="en-GB" altLang="en-US" sz="1400">
                <a:solidFill>
                  <a:srgbClr val="000000"/>
                </a:solidFill>
              </a:rPr>
              <a:t>Gold standard- SSI-D</a:t>
            </a:r>
          </a:p>
        </p:txBody>
      </p:sp>
      <p:sp>
        <p:nvSpPr>
          <p:cNvPr id="38923" name="Text Box 42">
            <a:extLst>
              <a:ext uri="{FF2B5EF4-FFF2-40B4-BE49-F238E27FC236}">
                <a16:creationId xmlns:a16="http://schemas.microsoft.com/office/drawing/2014/main" id="{EA8C2BC6-740E-4479-AD0E-BCB0ABD1AC8B}"/>
              </a:ext>
            </a:extLst>
          </p:cNvPr>
          <p:cNvSpPr txBox="1">
            <a:spLocks noChangeArrowheads="1"/>
          </p:cNvSpPr>
          <p:nvPr/>
        </p:nvSpPr>
        <p:spPr bwMode="auto">
          <a:xfrm>
            <a:off x="6096964" y="4493178"/>
            <a:ext cx="1860550" cy="1630363"/>
          </a:xfrm>
          <a:prstGeom prst="rect">
            <a:avLst/>
          </a:prstGeom>
          <a:noFill/>
          <a:ln w="12700" algn="ctr">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0" tIns="0" rIns="0" bIns="0">
            <a:spAutoFit/>
          </a:bodyPr>
          <a:lstStyle>
            <a:lvl1pPr>
              <a:lnSpc>
                <a:spcPct val="90000"/>
              </a:lnSpc>
              <a:spcAft>
                <a:spcPct val="25000"/>
              </a:spcAft>
              <a:buFont typeface="Wingdings" panose="05000000000000000000" pitchFamily="2" charset="2"/>
              <a:buChar char="§"/>
              <a:defRPr sz="2400">
                <a:solidFill>
                  <a:schemeClr val="tx1"/>
                </a:solidFill>
                <a:latin typeface="Tahoma" panose="020B0604030504040204" pitchFamily="34" charset="0"/>
                <a:ea typeface="ＭＳ Ｐゴシック" panose="020B0600070205080204" pitchFamily="34" charset="-128"/>
              </a:defRPr>
            </a:lvl1pPr>
            <a:lvl2pPr marL="742950" indent="-285750">
              <a:lnSpc>
                <a:spcPct val="90000"/>
              </a:lnSpc>
              <a:spcAft>
                <a:spcPct val="25000"/>
              </a:spcAft>
              <a:buChar char="–"/>
              <a:defRPr sz="24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defRPr>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defRPr sz="16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har char="»"/>
              <a:defRPr sz="16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ahoma" panose="020B0604030504040204" pitchFamily="34" charset="0"/>
                <a:ea typeface="ＭＳ Ｐゴシック" panose="020B0600070205080204" pitchFamily="34" charset="-128"/>
              </a:defRPr>
            </a:lvl9pPr>
          </a:lstStyle>
          <a:p>
            <a:pPr algn="ctr" eaLnBrk="0" hangingPunct="0">
              <a:lnSpc>
                <a:spcPct val="85000"/>
              </a:lnSpc>
              <a:spcBef>
                <a:spcPct val="50000"/>
              </a:spcBef>
              <a:spcAft>
                <a:spcPct val="0"/>
              </a:spcAft>
              <a:buNone/>
            </a:pPr>
            <a:r>
              <a:rPr lang="en-GB" altLang="en-US" sz="1400" dirty="0">
                <a:solidFill>
                  <a:srgbClr val="000000"/>
                </a:solidFill>
              </a:rPr>
              <a:t>11 data collectors</a:t>
            </a:r>
          </a:p>
          <a:p>
            <a:pPr algn="ctr" eaLnBrk="0" hangingPunct="0">
              <a:lnSpc>
                <a:spcPct val="85000"/>
              </a:lnSpc>
              <a:spcBef>
                <a:spcPct val="50000"/>
              </a:spcBef>
              <a:spcAft>
                <a:spcPct val="0"/>
              </a:spcAft>
              <a:buNone/>
            </a:pPr>
            <a:r>
              <a:rPr lang="en-GB" altLang="en-US" sz="1400" dirty="0">
                <a:solidFill>
                  <a:srgbClr val="000000"/>
                </a:solidFill>
              </a:rPr>
              <a:t>5 diagnose BRON</a:t>
            </a:r>
          </a:p>
          <a:p>
            <a:pPr algn="ctr" eaLnBrk="0" hangingPunct="0">
              <a:lnSpc>
                <a:spcPct val="85000"/>
              </a:lnSpc>
              <a:spcBef>
                <a:spcPct val="50000"/>
              </a:spcBef>
              <a:spcAft>
                <a:spcPct val="0"/>
              </a:spcAft>
              <a:buNone/>
            </a:pPr>
            <a:r>
              <a:rPr lang="en-GB" altLang="en-US" sz="1400" dirty="0">
                <a:solidFill>
                  <a:srgbClr val="000000"/>
                </a:solidFill>
              </a:rPr>
              <a:t>2 diagnose PN1</a:t>
            </a:r>
          </a:p>
          <a:p>
            <a:pPr algn="ctr" eaLnBrk="0" hangingPunct="0">
              <a:lnSpc>
                <a:spcPct val="85000"/>
              </a:lnSpc>
              <a:spcBef>
                <a:spcPct val="50000"/>
              </a:spcBef>
              <a:spcAft>
                <a:spcPct val="0"/>
              </a:spcAft>
              <a:buNone/>
            </a:pPr>
            <a:r>
              <a:rPr lang="en-GB" altLang="en-US" sz="1400" dirty="0">
                <a:solidFill>
                  <a:srgbClr val="000000"/>
                </a:solidFill>
              </a:rPr>
              <a:t>3 diagnose PN4</a:t>
            </a:r>
          </a:p>
          <a:p>
            <a:pPr algn="ctr" eaLnBrk="0" hangingPunct="0">
              <a:lnSpc>
                <a:spcPct val="85000"/>
              </a:lnSpc>
              <a:spcBef>
                <a:spcPct val="50000"/>
              </a:spcBef>
              <a:spcAft>
                <a:spcPct val="0"/>
              </a:spcAft>
              <a:buNone/>
            </a:pPr>
            <a:r>
              <a:rPr lang="en-GB" altLang="en-US" sz="1400" dirty="0">
                <a:solidFill>
                  <a:srgbClr val="000000"/>
                </a:solidFill>
              </a:rPr>
              <a:t>1 diagnose </a:t>
            </a:r>
            <a:r>
              <a:rPr lang="hu-HU" altLang="en-US" sz="1400" dirty="0">
                <a:solidFill>
                  <a:srgbClr val="000000"/>
                </a:solidFill>
              </a:rPr>
              <a:t>n</a:t>
            </a:r>
            <a:r>
              <a:rPr lang="en-GB" altLang="en-US" sz="1400" dirty="0">
                <a:solidFill>
                  <a:srgbClr val="000000"/>
                </a:solidFill>
              </a:rPr>
              <a:t>o HAI</a:t>
            </a:r>
          </a:p>
          <a:p>
            <a:pPr algn="ctr" eaLnBrk="0" hangingPunct="0">
              <a:lnSpc>
                <a:spcPct val="85000"/>
              </a:lnSpc>
              <a:spcBef>
                <a:spcPct val="50000"/>
              </a:spcBef>
              <a:spcAft>
                <a:spcPct val="0"/>
              </a:spcAft>
              <a:buNone/>
            </a:pPr>
            <a:r>
              <a:rPr lang="en-GB" altLang="en-US" sz="1400" dirty="0">
                <a:solidFill>
                  <a:srgbClr val="000000"/>
                </a:solidFill>
              </a:rPr>
              <a:t>Gold standard</a:t>
            </a:r>
            <a:r>
              <a:rPr lang="hu-HU" altLang="en-US" sz="1400" dirty="0">
                <a:solidFill>
                  <a:srgbClr val="000000"/>
                </a:solidFill>
              </a:rPr>
              <a:t> </a:t>
            </a:r>
            <a:r>
              <a:rPr lang="en-GB" altLang="en-US" sz="1400" dirty="0">
                <a:solidFill>
                  <a:srgbClr val="000000"/>
                </a:solidFill>
              </a:rPr>
              <a:t>- No HAI</a:t>
            </a:r>
          </a:p>
        </p:txBody>
      </p:sp>
      <p:sp>
        <p:nvSpPr>
          <p:cNvPr id="49" name="Title 1">
            <a:extLst>
              <a:ext uri="{FF2B5EF4-FFF2-40B4-BE49-F238E27FC236}">
                <a16:creationId xmlns:a16="http://schemas.microsoft.com/office/drawing/2014/main" id="{DE56561D-AF17-47DC-80EF-F04B39C78B83}"/>
              </a:ext>
            </a:extLst>
          </p:cNvPr>
          <p:cNvSpPr txBox="1">
            <a:spLocks/>
          </p:cNvSpPr>
          <p:nvPr/>
        </p:nvSpPr>
        <p:spPr>
          <a:xfrm>
            <a:off x="431801" y="142890"/>
            <a:ext cx="10318363" cy="822325"/>
          </a:xfrm>
          <a:prstGeom prst="rect">
            <a:avLst/>
          </a:prstGeom>
        </p:spPr>
        <p:txBody>
          <a:bodyPr/>
          <a:lstStyle>
            <a:lvl1pPr algn="l" rtl="0" eaLnBrk="0" fontAlgn="base" hangingPunct="0">
              <a:lnSpc>
                <a:spcPct val="90000"/>
              </a:lnSpc>
              <a:spcBef>
                <a:spcPct val="0"/>
              </a:spcBef>
              <a:spcAft>
                <a:spcPct val="0"/>
              </a:spcAft>
              <a:defRPr sz="2800" b="1">
                <a:solidFill>
                  <a:srgbClr val="333333"/>
                </a:solidFill>
                <a:latin typeface="+mj-lt"/>
                <a:ea typeface="ＭＳ Ｐゴシック" charset="-128"/>
                <a:cs typeface="ＭＳ Ｐゴシック" charset="-128"/>
              </a:defRPr>
            </a:lvl1pPr>
            <a:lvl2pPr algn="l" rtl="0" eaLnBrk="0" fontAlgn="base" hangingPunct="0">
              <a:lnSpc>
                <a:spcPct val="90000"/>
              </a:lnSpc>
              <a:spcBef>
                <a:spcPct val="0"/>
              </a:spcBef>
              <a:spcAft>
                <a:spcPct val="0"/>
              </a:spcAft>
              <a:defRPr sz="2800" b="1">
                <a:solidFill>
                  <a:srgbClr val="333333"/>
                </a:solidFill>
                <a:latin typeface="Tahoma" pitchFamily="34" charset="0"/>
                <a:ea typeface="ＭＳ Ｐゴシック" charset="-128"/>
                <a:cs typeface="ＭＳ Ｐゴシック" charset="-128"/>
              </a:defRPr>
            </a:lvl2pPr>
            <a:lvl3pPr algn="l" rtl="0" eaLnBrk="0" fontAlgn="base" hangingPunct="0">
              <a:lnSpc>
                <a:spcPct val="90000"/>
              </a:lnSpc>
              <a:spcBef>
                <a:spcPct val="0"/>
              </a:spcBef>
              <a:spcAft>
                <a:spcPct val="0"/>
              </a:spcAft>
              <a:defRPr sz="2800" b="1">
                <a:solidFill>
                  <a:srgbClr val="333333"/>
                </a:solidFill>
                <a:latin typeface="Tahoma" pitchFamily="34" charset="0"/>
                <a:ea typeface="ＭＳ Ｐゴシック" charset="-128"/>
                <a:cs typeface="ＭＳ Ｐゴシック" charset="-128"/>
              </a:defRPr>
            </a:lvl3pPr>
            <a:lvl4pPr algn="l" rtl="0" eaLnBrk="0" fontAlgn="base" hangingPunct="0">
              <a:lnSpc>
                <a:spcPct val="90000"/>
              </a:lnSpc>
              <a:spcBef>
                <a:spcPct val="0"/>
              </a:spcBef>
              <a:spcAft>
                <a:spcPct val="0"/>
              </a:spcAft>
              <a:defRPr sz="2800" b="1">
                <a:solidFill>
                  <a:srgbClr val="333333"/>
                </a:solidFill>
                <a:latin typeface="Tahoma" pitchFamily="34" charset="0"/>
                <a:ea typeface="ＭＳ Ｐゴシック" charset="-128"/>
                <a:cs typeface="ＭＳ Ｐゴシック" charset="-128"/>
              </a:defRPr>
            </a:lvl4pPr>
            <a:lvl5pPr algn="l" rtl="0" eaLnBrk="0" fontAlgn="base" hangingPunct="0">
              <a:lnSpc>
                <a:spcPct val="90000"/>
              </a:lnSpc>
              <a:spcBef>
                <a:spcPct val="0"/>
              </a:spcBef>
              <a:spcAft>
                <a:spcPct val="0"/>
              </a:spcAft>
              <a:defRPr sz="2800" b="1">
                <a:solidFill>
                  <a:srgbClr val="333333"/>
                </a:solidFill>
                <a:latin typeface="Tahoma" pitchFamily="34" charset="0"/>
                <a:ea typeface="ＭＳ Ｐゴシック" charset="-128"/>
                <a:cs typeface="ＭＳ Ｐゴシック" charset="-128"/>
              </a:defRPr>
            </a:lvl5pPr>
            <a:lvl6pPr marL="457200" algn="l" rtl="0" fontAlgn="base">
              <a:lnSpc>
                <a:spcPct val="90000"/>
              </a:lnSpc>
              <a:spcBef>
                <a:spcPct val="0"/>
              </a:spcBef>
              <a:spcAft>
                <a:spcPct val="0"/>
              </a:spcAft>
              <a:defRPr sz="2800" b="1">
                <a:solidFill>
                  <a:srgbClr val="333333"/>
                </a:solidFill>
                <a:latin typeface="Tahoma" pitchFamily="34" charset="0"/>
              </a:defRPr>
            </a:lvl6pPr>
            <a:lvl7pPr marL="914400" algn="l" rtl="0" fontAlgn="base">
              <a:lnSpc>
                <a:spcPct val="90000"/>
              </a:lnSpc>
              <a:spcBef>
                <a:spcPct val="0"/>
              </a:spcBef>
              <a:spcAft>
                <a:spcPct val="0"/>
              </a:spcAft>
              <a:defRPr sz="2800" b="1">
                <a:solidFill>
                  <a:srgbClr val="333333"/>
                </a:solidFill>
                <a:latin typeface="Tahoma" pitchFamily="34" charset="0"/>
              </a:defRPr>
            </a:lvl7pPr>
            <a:lvl8pPr marL="1371600" algn="l" rtl="0" fontAlgn="base">
              <a:lnSpc>
                <a:spcPct val="90000"/>
              </a:lnSpc>
              <a:spcBef>
                <a:spcPct val="0"/>
              </a:spcBef>
              <a:spcAft>
                <a:spcPct val="0"/>
              </a:spcAft>
              <a:defRPr sz="2800" b="1">
                <a:solidFill>
                  <a:srgbClr val="333333"/>
                </a:solidFill>
                <a:latin typeface="Tahoma" pitchFamily="34" charset="0"/>
              </a:defRPr>
            </a:lvl8pPr>
            <a:lvl9pPr marL="1828800" algn="l" rtl="0" fontAlgn="base">
              <a:lnSpc>
                <a:spcPct val="90000"/>
              </a:lnSpc>
              <a:spcBef>
                <a:spcPct val="0"/>
              </a:spcBef>
              <a:spcAft>
                <a:spcPct val="0"/>
              </a:spcAft>
              <a:defRPr sz="2800" b="1">
                <a:solidFill>
                  <a:srgbClr val="333333"/>
                </a:solidFill>
                <a:latin typeface="Tahoma" pitchFamily="34" charset="0"/>
              </a:defRPr>
            </a:lvl9pPr>
          </a:lstStyle>
          <a:p>
            <a:r>
              <a:rPr lang="hu-HU" kern="0" dirty="0" err="1"/>
              <a:t>Validity</a:t>
            </a:r>
            <a:r>
              <a:rPr lang="hu-HU" kern="0" dirty="0"/>
              <a:t> and </a:t>
            </a:r>
            <a:r>
              <a:rPr lang="hu-HU" kern="0" dirty="0" err="1"/>
              <a:t>reliability</a:t>
            </a:r>
            <a:endParaRPr lang="en-GB" kern="0" dirty="0"/>
          </a:p>
        </p:txBody>
      </p:sp>
    </p:spTree>
    <p:extLst>
      <p:ext uri="{BB962C8B-B14F-4D97-AF65-F5344CB8AC3E}">
        <p14:creationId xmlns:p14="http://schemas.microsoft.com/office/powerpoint/2010/main" val="10625737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ECDC PPS 2016-2017 Validation</a:t>
            </a:r>
            <a:endParaRPr lang="en-GB" dirty="0"/>
          </a:p>
        </p:txBody>
      </p:sp>
      <p:sp>
        <p:nvSpPr>
          <p:cNvPr id="3" name="Content Placeholder 2"/>
          <p:cNvSpPr>
            <a:spLocks noGrp="1"/>
          </p:cNvSpPr>
          <p:nvPr>
            <p:ph idx="1"/>
          </p:nvPr>
        </p:nvSpPr>
        <p:spPr/>
        <p:txBody>
          <a:bodyPr/>
          <a:lstStyle/>
          <a:p>
            <a:pPr marL="0" indent="0">
              <a:buNone/>
            </a:pPr>
            <a:r>
              <a:rPr lang="en-GB" altLang="hu-HU" dirty="0">
                <a:ea typeface="ＭＳ Ｐゴシック" panose="020B0600070205080204" pitchFamily="34" charset="-128"/>
              </a:rPr>
              <a:t>All Member States are expected to perform a validation study of their national or regional PPS</a:t>
            </a:r>
            <a:r>
              <a:rPr lang="hu-HU" altLang="hu-HU" dirty="0">
                <a:ea typeface="ＭＳ Ｐゴシック" panose="020B0600070205080204" pitchFamily="34" charset="-128"/>
              </a:rPr>
              <a:t>:</a:t>
            </a:r>
            <a:r>
              <a:rPr lang="en-GB" altLang="hu-HU" dirty="0">
                <a:ea typeface="ＭＳ Ｐゴシック" panose="020B0600070205080204" pitchFamily="34" charset="-128"/>
              </a:rPr>
              <a:t> </a:t>
            </a:r>
          </a:p>
          <a:p>
            <a:pPr lvl="1"/>
            <a:r>
              <a:rPr lang="en-GB" altLang="hu-HU" dirty="0">
                <a:ea typeface="ＭＳ Ｐゴシック" panose="020B0600070205080204" pitchFamily="34" charset="-128"/>
              </a:rPr>
              <a:t>at the same time as a national or regional PPS</a:t>
            </a:r>
          </a:p>
          <a:p>
            <a:pPr lvl="1"/>
            <a:r>
              <a:rPr lang="en-GB" altLang="hu-HU" dirty="0">
                <a:ea typeface="ＭＳ Ｐゴシック" panose="020B0600070205080204" pitchFamily="34" charset="-128"/>
              </a:rPr>
              <a:t>by a national/regional PPS validation team</a:t>
            </a:r>
          </a:p>
          <a:p>
            <a:pPr lvl="1"/>
            <a:r>
              <a:rPr lang="en-GB" altLang="hu-HU" dirty="0">
                <a:ea typeface="ＭＳ Ｐゴシック" panose="020B0600070205080204" pitchFamily="34" charset="-128"/>
              </a:rPr>
              <a:t>a minimum sample of 5 hospitals and 250 patients </a:t>
            </a:r>
          </a:p>
          <a:p>
            <a:pPr lvl="1"/>
            <a:r>
              <a:rPr lang="en-GB" altLang="hu-HU" dirty="0">
                <a:ea typeface="ＭＳ Ｐゴシック" panose="020B0600070205080204" pitchFamily="34" charset="-128"/>
              </a:rPr>
              <a:t>a recommended sample of 25 hospitals and 750 patients</a:t>
            </a:r>
          </a:p>
          <a:p>
            <a:pPr marL="0" indent="0">
              <a:buNone/>
            </a:pPr>
            <a:endParaRPr lang="hu-HU" altLang="hu-HU" dirty="0">
              <a:ea typeface="ＭＳ Ｐゴシック" panose="020B0600070205080204" pitchFamily="34" charset="-128"/>
            </a:endParaRPr>
          </a:p>
          <a:p>
            <a:pPr marL="0" indent="0">
              <a:buNone/>
            </a:pPr>
            <a:r>
              <a:rPr lang="en-GB" altLang="hu-HU" dirty="0">
                <a:ea typeface="ＭＳ Ｐゴシック" panose="020B0600070205080204" pitchFamily="34" charset="-128"/>
              </a:rPr>
              <a:t>The current protocol is the ECDC PPS validation protocol v3.1</a:t>
            </a:r>
          </a:p>
          <a:p>
            <a:pPr marL="0" indent="0">
              <a:buNone/>
            </a:pPr>
            <a:r>
              <a:rPr lang="fi-FI" altLang="hu-HU" dirty="0">
                <a:solidFill>
                  <a:srgbClr val="FF0000"/>
                </a:solidFill>
                <a:ea typeface="ＭＳ Ｐゴシック" panose="020B0600070205080204" pitchFamily="34" charset="-128"/>
              </a:rPr>
              <a:t>National PPS coordinating centre will select and further inform the selected hospitals</a:t>
            </a:r>
            <a:endParaRPr lang="en-GB" altLang="hu-HU" dirty="0">
              <a:solidFill>
                <a:srgbClr val="FF0000"/>
              </a:solidFill>
              <a:ea typeface="ＭＳ Ｐゴシック" panose="020B0600070205080204" pitchFamily="34" charset="-128"/>
            </a:endParaRPr>
          </a:p>
          <a:p>
            <a:pPr marL="0" indent="0">
              <a:buNone/>
            </a:pP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22</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1659479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ECDC PPS 2016-2017 Validation</a:t>
            </a:r>
            <a:endParaRPr lang="en-GB" dirty="0"/>
          </a:p>
        </p:txBody>
      </p:sp>
      <p:sp>
        <p:nvSpPr>
          <p:cNvPr id="3" name="Content Placeholder 2"/>
          <p:cNvSpPr>
            <a:spLocks noGrp="1"/>
          </p:cNvSpPr>
          <p:nvPr>
            <p:ph idx="1"/>
          </p:nvPr>
        </p:nvSpPr>
        <p:spPr/>
        <p:txBody>
          <a:bodyPr/>
          <a:lstStyle/>
          <a:p>
            <a:pPr marL="0" indent="0">
              <a:buNone/>
              <a:defRPr/>
            </a:pPr>
            <a:r>
              <a:rPr lang="en-GB" dirty="0"/>
              <a:t>The objectives of the validation:</a:t>
            </a:r>
          </a:p>
          <a:p>
            <a:pPr lvl="1">
              <a:defRPr/>
            </a:pPr>
            <a:r>
              <a:rPr lang="en-GB" dirty="0"/>
              <a:t>to assess the validity, reliability and inter-country comparability of the data </a:t>
            </a:r>
          </a:p>
          <a:p>
            <a:pPr lvl="1">
              <a:defRPr/>
            </a:pPr>
            <a:r>
              <a:rPr lang="en-GB" dirty="0"/>
              <a:t>to assess the data accuracy of selected hospital process and structure indicators</a:t>
            </a:r>
          </a:p>
          <a:p>
            <a:pPr marL="0" indent="0">
              <a:buNone/>
            </a:pP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4299707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summary</a:t>
            </a:r>
          </a:p>
        </p:txBody>
      </p:sp>
      <p:sp>
        <p:nvSpPr>
          <p:cNvPr id="3" name="Content Placeholder 2"/>
          <p:cNvSpPr>
            <a:spLocks noGrp="1"/>
          </p:cNvSpPr>
          <p:nvPr>
            <p:ph idx="1"/>
          </p:nvPr>
        </p:nvSpPr>
        <p:spPr/>
        <p:txBody>
          <a:bodyPr/>
          <a:lstStyle/>
          <a:p>
            <a:r>
              <a:rPr lang="en-GB" dirty="0"/>
              <a:t>List of learning points in this session:</a:t>
            </a:r>
          </a:p>
          <a:p>
            <a:endParaRPr lang="hu-HU" dirty="0"/>
          </a:p>
          <a:p>
            <a:r>
              <a:rPr lang="hu-HU" altLang="en-US" dirty="0"/>
              <a:t>1. </a:t>
            </a:r>
            <a:r>
              <a:rPr lang="en-GB" altLang="en-US" dirty="0"/>
              <a:t>Point prevalence surveys are an important methodology for:</a:t>
            </a:r>
          </a:p>
          <a:p>
            <a:pPr lvl="2"/>
            <a:r>
              <a:rPr lang="en-GB" altLang="en-US" dirty="0">
                <a:ea typeface="+mn-ea"/>
              </a:rPr>
              <a:t>Measuring the burden of HAI and antimicrobial use</a:t>
            </a:r>
          </a:p>
          <a:p>
            <a:pPr lvl="2"/>
            <a:r>
              <a:rPr lang="en-GB" altLang="en-US" dirty="0">
                <a:ea typeface="+mn-ea"/>
              </a:rPr>
              <a:t>Describing the prevalence of </a:t>
            </a:r>
            <a:r>
              <a:rPr lang="hu-HU" altLang="en-US" dirty="0" err="1">
                <a:ea typeface="+mn-ea"/>
              </a:rPr>
              <a:t>all</a:t>
            </a:r>
            <a:r>
              <a:rPr lang="en-GB" altLang="en-US" dirty="0">
                <a:ea typeface="+mn-ea"/>
              </a:rPr>
              <a:t> HAI types</a:t>
            </a:r>
          </a:p>
          <a:p>
            <a:pPr lvl="2"/>
            <a:r>
              <a:rPr lang="en-GB" altLang="en-US" dirty="0">
                <a:ea typeface="+mn-ea"/>
              </a:rPr>
              <a:t>Informing priority setting at a local, national and European level</a:t>
            </a:r>
            <a:br>
              <a:rPr lang="en-GB" altLang="en-US" dirty="0">
                <a:ea typeface="+mn-ea"/>
              </a:rPr>
            </a:br>
            <a:endParaRPr lang="en-GB" altLang="en-US" dirty="0">
              <a:ea typeface="+mn-ea"/>
            </a:endParaRPr>
          </a:p>
          <a:p>
            <a:pPr marL="457200" lvl="1" indent="-457200">
              <a:buFont typeface="+mj-lt"/>
              <a:buAutoNum type="arabicPeriod" startAt="2"/>
            </a:pPr>
            <a:r>
              <a:rPr lang="en-GB" altLang="en-US" dirty="0"/>
              <a:t>A consistent and robust approach is essential to ensuring the validity and reliability of the results</a:t>
            </a: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24</a:t>
            </a:fld>
            <a:endParaRPr lang="en-GB" dirty="0"/>
          </a:p>
        </p:txBody>
      </p:sp>
    </p:spTree>
    <p:extLst>
      <p:ext uri="{BB962C8B-B14F-4D97-AF65-F5344CB8AC3E}">
        <p14:creationId xmlns:p14="http://schemas.microsoft.com/office/powerpoint/2010/main" val="10882643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Acknowledgements</a:t>
            </a:r>
            <a:br>
              <a:rPr lang="en-GB" dirty="0"/>
            </a:br>
            <a:r>
              <a:rPr lang="en-GB" sz="1100" dirty="0"/>
              <a:t>The creation of this training material was commissioned in 2010 by ECDC to  Health Protection Agency (UK) with the direct involvement of  Dr. S. Hopkins, Prof. J. Reilly, S. Cairns, Dr. E. Sheridan, Dr. G. Hughes, Prof. B. Cookson, Dr. A. </a:t>
            </a:r>
            <a:r>
              <a:rPr lang="en-GB" sz="1100" dirty="0" err="1"/>
              <a:t>Charlett</a:t>
            </a:r>
            <a:r>
              <a:rPr lang="en-GB" sz="1100" dirty="0"/>
              <a:t>, G. </a:t>
            </a:r>
            <a:r>
              <a:rPr lang="en-GB" sz="1100" dirty="0" err="1"/>
              <a:t>Kafatos</a:t>
            </a:r>
            <a:r>
              <a:rPr lang="en-GB" sz="1100" dirty="0"/>
              <a:t>, B. Muller </a:t>
            </a:r>
            <a:r>
              <a:rPr lang="en-GB" sz="1100" dirty="0" err="1"/>
              <a:t>Pebody</a:t>
            </a:r>
            <a:r>
              <a:rPr lang="en-GB" sz="1100" dirty="0"/>
              <a:t>, F. Cowan, and Y. </a:t>
            </a:r>
            <a:r>
              <a:rPr lang="en-GB" sz="1100" dirty="0" err="1"/>
              <a:t>Sueiro</a:t>
            </a:r>
            <a:r>
              <a:rPr lang="en-GB" sz="1100" dirty="0"/>
              <a:t>. </a:t>
            </a:r>
            <a:br>
              <a:rPr lang="en-GB" sz="1100" dirty="0"/>
            </a:br>
            <a:br>
              <a:rPr lang="en-GB" sz="1100" dirty="0"/>
            </a:br>
            <a:r>
              <a:rPr lang="en-GB" sz="1100" dirty="0"/>
              <a:t>The revision and update of this training material was commissioned in 2017 by ECDC to Transmissible (NL) with the direct involvement of </a:t>
            </a:r>
            <a:r>
              <a:rPr lang="hu-HU" sz="1100" dirty="0"/>
              <a:t>Dr. Arnold Bosman and Dr. Ágnes Hajdu </a:t>
            </a:r>
            <a:endParaRPr lang="en-GB" sz="1100" dirty="0"/>
          </a:p>
        </p:txBody>
      </p:sp>
      <p:sp>
        <p:nvSpPr>
          <p:cNvPr id="3" name="Slide Number Placeholder 2"/>
          <p:cNvSpPr>
            <a:spLocks noGrp="1"/>
          </p:cNvSpPr>
          <p:nvPr>
            <p:ph type="sldNum" sz="quarter" idx="10"/>
          </p:nvPr>
        </p:nvSpPr>
        <p:spPr/>
        <p:txBody>
          <a:bodyPr/>
          <a:lstStyle/>
          <a:p>
            <a:fld id="{0580567E-5E8F-47A5-90DF-8BFEB1A71525}" type="slidenum">
              <a:rPr lang="en-GB" smtClean="0"/>
              <a:pPr/>
              <a:t>25</a:t>
            </a:fld>
            <a:endParaRPr lang="en-GB" dirty="0"/>
          </a:p>
        </p:txBody>
      </p:sp>
    </p:spTree>
    <p:extLst>
      <p:ext uri="{BB962C8B-B14F-4D97-AF65-F5344CB8AC3E}">
        <p14:creationId xmlns:p14="http://schemas.microsoft.com/office/powerpoint/2010/main" val="2232643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a:t>
            </a:r>
          </a:p>
        </p:txBody>
      </p:sp>
      <p:sp>
        <p:nvSpPr>
          <p:cNvPr id="3" name="Content Placeholder 2"/>
          <p:cNvSpPr>
            <a:spLocks noGrp="1"/>
          </p:cNvSpPr>
          <p:nvPr>
            <p:ph idx="1"/>
          </p:nvPr>
        </p:nvSpPr>
        <p:spPr/>
        <p:txBody>
          <a:bodyPr/>
          <a:lstStyle/>
          <a:p>
            <a:r>
              <a:rPr lang="en-GB" dirty="0"/>
              <a:t>Specific objectives of this session:</a:t>
            </a:r>
          </a:p>
          <a:p>
            <a:pPr marL="457200" indent="-457200">
              <a:buAutoNum type="arabicPeriod"/>
            </a:pPr>
            <a:r>
              <a:rPr lang="en-GB" altLang="en-US" dirty="0">
                <a:ea typeface="ＭＳ Ｐゴシック" panose="020B0600070205080204" pitchFamily="34" charset="-128"/>
              </a:rPr>
              <a:t>Describe the principles and approaches to PPS epidemiology inclusive of strengths and limitation</a:t>
            </a:r>
            <a:r>
              <a:rPr lang="hu-HU" altLang="en-US" dirty="0">
                <a:ea typeface="ＭＳ Ｐゴシック" panose="020B0600070205080204" pitchFamily="34" charset="-128"/>
              </a:rPr>
              <a:t>s</a:t>
            </a:r>
            <a:endParaRPr lang="hu-HU" altLang="en-US" dirty="0"/>
          </a:p>
          <a:p>
            <a:pPr marL="457200" indent="-457200">
              <a:buAutoNum type="arabicPeriod"/>
            </a:pPr>
            <a:r>
              <a:rPr lang="en-GB" altLang="en-US" dirty="0">
                <a:ea typeface="ＭＳ Ｐゴシック" panose="020B0600070205080204" pitchFamily="34" charset="-128"/>
              </a:rPr>
              <a:t>Understand the concept of reliability in the context of the ECDC PPS</a:t>
            </a:r>
            <a:endParaRPr lang="hu-HU" altLang="en-US" dirty="0">
              <a:ea typeface="ＭＳ Ｐゴシック" panose="020B0600070205080204" pitchFamily="34" charset="-128"/>
            </a:endParaRPr>
          </a:p>
          <a:p>
            <a:pPr marL="457200" indent="-457200">
              <a:buAutoNum type="arabicPeriod"/>
            </a:pPr>
            <a:r>
              <a:rPr lang="en-GB" altLang="en-US" dirty="0">
                <a:ea typeface="ＭＳ Ｐゴシック" panose="020B0600070205080204" pitchFamily="34" charset="-128"/>
              </a:rPr>
              <a:t>Understand reporting output from the ECDC PPS</a:t>
            </a:r>
          </a:p>
          <a:p>
            <a:endParaRPr lang="en-GB" dirty="0"/>
          </a:p>
          <a:p>
            <a:r>
              <a:rPr lang="en-GB" dirty="0"/>
              <a:t>These are similar to the general course objectives</a:t>
            </a:r>
          </a:p>
        </p:txBody>
      </p:sp>
      <p:sp>
        <p:nvSpPr>
          <p:cNvPr id="4" name="Slide Number Placeholder 3"/>
          <p:cNvSpPr>
            <a:spLocks noGrp="1"/>
          </p:cNvSpPr>
          <p:nvPr>
            <p:ph type="sldNum" sz="quarter" idx="10"/>
          </p:nvPr>
        </p:nvSpPr>
        <p:spPr/>
        <p:txBody>
          <a:bodyPr/>
          <a:lstStyle/>
          <a:p>
            <a:fld id="{0580567E-5E8F-47A5-90DF-8BFEB1A71525}" type="slidenum">
              <a:rPr lang="en-GB" smtClean="0"/>
              <a:pPr/>
              <a:t>3</a:t>
            </a:fld>
            <a:endParaRPr lang="en-GB" dirty="0"/>
          </a:p>
        </p:txBody>
      </p:sp>
    </p:spTree>
    <p:extLst>
      <p:ext uri="{BB962C8B-B14F-4D97-AF65-F5344CB8AC3E}">
        <p14:creationId xmlns:p14="http://schemas.microsoft.com/office/powerpoint/2010/main" val="1247762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p:txBody>
          <a:bodyPr/>
          <a:lstStyle/>
          <a:p>
            <a:r>
              <a:rPr lang="en-GB" dirty="0"/>
              <a:t>This session consists of the following elements</a:t>
            </a:r>
          </a:p>
          <a:p>
            <a:endParaRPr lang="en-GB" dirty="0"/>
          </a:p>
          <a:p>
            <a:pPr marL="457200" indent="-457200">
              <a:buAutoNum type="arabicPeriod"/>
            </a:pPr>
            <a:r>
              <a:rPr lang="en-GB" altLang="en-US" dirty="0">
                <a:ea typeface="ＭＳ Ｐゴシック" panose="020B0600070205080204" pitchFamily="34" charset="-128"/>
              </a:rPr>
              <a:t>Prevalence and </a:t>
            </a:r>
            <a:r>
              <a:rPr lang="en-GB" altLang="en-US" dirty="0" err="1">
                <a:ea typeface="ＭＳ Ｐゴシック" panose="020B0600070205080204" pitchFamily="34" charset="-128"/>
              </a:rPr>
              <a:t>incidenc</a:t>
            </a:r>
            <a:r>
              <a:rPr lang="hu-HU" altLang="en-US" dirty="0">
                <a:ea typeface="ＭＳ Ｐゴシック" panose="020B0600070205080204" pitchFamily="34" charset="-128"/>
              </a:rPr>
              <a:t>e</a:t>
            </a:r>
          </a:p>
          <a:p>
            <a:pPr marL="720000" lvl="2"/>
            <a:r>
              <a:rPr lang="en-GB" altLang="en-US" sz="2000" dirty="0">
                <a:ea typeface="ＭＳ Ｐゴシック" panose="020B0600070205080204" pitchFamily="34" charset="-128"/>
              </a:rPr>
              <a:t>What are prevalence and incidence?</a:t>
            </a:r>
          </a:p>
          <a:p>
            <a:pPr marL="720000" lvl="2"/>
            <a:r>
              <a:rPr lang="en-GB" altLang="en-US" sz="2000" dirty="0">
                <a:ea typeface="ＭＳ Ｐゴシック" panose="020B0600070205080204" pitchFamily="34" charset="-128"/>
              </a:rPr>
              <a:t>Relationship between prevalence and incidence</a:t>
            </a:r>
          </a:p>
          <a:p>
            <a:pPr marL="720000" lvl="2"/>
            <a:r>
              <a:rPr lang="en-GB" altLang="en-US" sz="2000" dirty="0">
                <a:ea typeface="ＭＳ Ｐゴシック" panose="020B0600070205080204" pitchFamily="34" charset="-128"/>
              </a:rPr>
              <a:t>Prevalence or incidence?</a:t>
            </a:r>
            <a:endParaRPr lang="hu-HU" altLang="en-US" dirty="0">
              <a:ea typeface="ＭＳ Ｐゴシック" panose="020B0600070205080204" pitchFamily="34" charset="-128"/>
            </a:endParaRPr>
          </a:p>
          <a:p>
            <a:pPr marL="457200" indent="-457200">
              <a:buAutoNum type="arabicPeriod"/>
            </a:pPr>
            <a:r>
              <a:rPr lang="en-GB" altLang="en-US" dirty="0">
                <a:ea typeface="ＭＳ Ｐゴシック" panose="020B0600070205080204" pitchFamily="34" charset="-128"/>
              </a:rPr>
              <a:t>Numerators and denominators</a:t>
            </a:r>
            <a:endParaRPr lang="hu-HU" altLang="en-US" dirty="0">
              <a:ea typeface="ＭＳ Ｐゴシック" panose="020B0600070205080204" pitchFamily="34" charset="-128"/>
            </a:endParaRPr>
          </a:p>
          <a:p>
            <a:pPr marL="457200" indent="-457200">
              <a:buAutoNum type="arabicPeriod"/>
            </a:pPr>
            <a:r>
              <a:rPr lang="en-GB" altLang="en-US" dirty="0">
                <a:ea typeface="ＭＳ Ｐゴシック" panose="020B0600070205080204" pitchFamily="34" charset="-128"/>
              </a:rPr>
              <a:t>Using local PPS data to inform practice</a:t>
            </a:r>
            <a:endParaRPr lang="hu-HU" altLang="en-US" dirty="0">
              <a:ea typeface="ＭＳ Ｐゴシック" panose="020B0600070205080204" pitchFamily="34" charset="-128"/>
            </a:endParaRPr>
          </a:p>
          <a:p>
            <a:pPr marL="720000" lvl="1" indent="-270000">
              <a:buFont typeface="Symbol" panose="05050102010706020507" pitchFamily="18" charset="2"/>
              <a:buChar char=""/>
            </a:pPr>
            <a:r>
              <a:rPr lang="fi-FI" altLang="en-US" sz="2000" dirty="0">
                <a:ea typeface="ＭＳ Ｐゴシック" panose="020B0600070205080204" pitchFamily="34" charset="-128"/>
              </a:rPr>
              <a:t>Also on ward-leve</a:t>
            </a:r>
            <a:r>
              <a:rPr lang="hu-HU" altLang="en-US" sz="2000" dirty="0">
                <a:ea typeface="ＭＳ Ｐゴシック" panose="020B0600070205080204" pitchFamily="34" charset="-128"/>
              </a:rPr>
              <a:t>l</a:t>
            </a:r>
          </a:p>
          <a:p>
            <a:r>
              <a:rPr lang="hu-HU" altLang="en-US" dirty="0">
                <a:ea typeface="ＭＳ Ｐゴシック" panose="020B0600070205080204" pitchFamily="34" charset="-128"/>
              </a:rPr>
              <a:t>4.  </a:t>
            </a:r>
            <a:r>
              <a:rPr lang="en-GB" altLang="en-US" dirty="0">
                <a:ea typeface="ＭＳ Ｐゴシック" panose="020B0600070205080204" pitchFamily="34" charset="-128"/>
              </a:rPr>
              <a:t>Validity and reliability</a:t>
            </a:r>
          </a:p>
          <a:p>
            <a:pPr marL="720000" lvl="2"/>
            <a:r>
              <a:rPr lang="en-GB" altLang="en-US" sz="2000" dirty="0">
                <a:ea typeface="ＭＳ Ｐゴシック" panose="020B0600070205080204" pitchFamily="34" charset="-128"/>
              </a:rPr>
              <a:t>What are validity and reliability? </a:t>
            </a:r>
          </a:p>
          <a:p>
            <a:pPr marL="720000" lvl="2"/>
            <a:r>
              <a:rPr lang="en-GB" altLang="en-US" sz="2000" dirty="0">
                <a:ea typeface="ＭＳ Ｐゴシック" panose="020B0600070205080204" pitchFamily="34" charset="-128"/>
              </a:rPr>
              <a:t>ECDC PPS methods for testing validity and reliability</a:t>
            </a:r>
          </a:p>
          <a:p>
            <a:pPr marL="457200" indent="-457200">
              <a:buAutoNum type="arabicPeriod"/>
            </a:pPr>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4</a:t>
            </a:fld>
            <a:endParaRPr lang="en-GB" dirty="0"/>
          </a:p>
        </p:txBody>
      </p:sp>
    </p:spTree>
    <p:extLst>
      <p:ext uri="{BB962C8B-B14F-4D97-AF65-F5344CB8AC3E}">
        <p14:creationId xmlns:p14="http://schemas.microsoft.com/office/powerpoint/2010/main" val="11786677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hu-HU" dirty="0" err="1"/>
              <a:t>Prevalence</a:t>
            </a:r>
            <a:r>
              <a:rPr lang="hu-HU" dirty="0"/>
              <a:t> and </a:t>
            </a:r>
            <a:r>
              <a:rPr lang="hu-HU" dirty="0" err="1"/>
              <a:t>Incidence</a:t>
            </a:r>
            <a:endParaRPr lang="nl-NL"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583956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What</a:t>
            </a:r>
            <a:r>
              <a:rPr lang="hu-HU" dirty="0"/>
              <a:t> is </a:t>
            </a:r>
            <a:r>
              <a:rPr lang="hu-HU" dirty="0" err="1"/>
              <a:t>Prevalence</a:t>
            </a:r>
            <a:r>
              <a:rPr lang="hu-HU" dirty="0"/>
              <a:t>?</a:t>
            </a:r>
            <a:endParaRPr lang="en-GB" dirty="0"/>
          </a:p>
        </p:txBody>
      </p:sp>
      <p:sp>
        <p:nvSpPr>
          <p:cNvPr id="3" name="Content Placeholder 2"/>
          <p:cNvSpPr>
            <a:spLocks noGrp="1"/>
          </p:cNvSpPr>
          <p:nvPr>
            <p:ph idx="1"/>
          </p:nvPr>
        </p:nvSpPr>
        <p:spPr/>
        <p:txBody>
          <a:bodyPr/>
          <a:lstStyle/>
          <a:p>
            <a:r>
              <a:rPr lang="en-GB" altLang="en-US" dirty="0">
                <a:ea typeface="ＭＳ Ｐゴシック" panose="020B0600070205080204" pitchFamily="34" charset="-128"/>
              </a:rPr>
              <a:t>Number of affected individuals present in a population at a </a:t>
            </a:r>
            <a:r>
              <a:rPr lang="en-GB" altLang="en-US" b="1" u="sng" dirty="0">
                <a:ea typeface="ＭＳ Ｐゴシック" panose="020B0600070205080204" pitchFamily="34" charset="-128"/>
              </a:rPr>
              <a:t>specific point in time</a:t>
            </a:r>
            <a:r>
              <a:rPr lang="hu-HU" altLang="en-US" b="1" u="sng" dirty="0">
                <a:ea typeface="ＭＳ Ｐゴシック" panose="020B0600070205080204" pitchFamily="34" charset="-128"/>
              </a:rPr>
              <a:t>.</a:t>
            </a:r>
            <a:endParaRPr lang="en-GB" altLang="en-US" b="1" u="sng" dirty="0">
              <a:ea typeface="ＭＳ Ｐゴシック" panose="020B0600070205080204" pitchFamily="34" charset="-128"/>
            </a:endParaRP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Presented as a proportion or percentage of all individuals in the population at that point in time</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Example</a:t>
            </a:r>
            <a:r>
              <a:rPr lang="hu-HU" altLang="en-US" dirty="0">
                <a:ea typeface="ＭＳ Ｐゴシック" panose="020B0600070205080204" pitchFamily="34" charset="-128"/>
              </a:rPr>
              <a:t>:</a:t>
            </a:r>
            <a:r>
              <a:rPr lang="en-GB" altLang="en-US" dirty="0">
                <a:ea typeface="ＭＳ Ｐゴシック" panose="020B0600070205080204" pitchFamily="34" charset="-128"/>
              </a:rPr>
              <a:t> </a:t>
            </a:r>
            <a:endParaRPr lang="hu-HU" altLang="en-US" dirty="0">
              <a:ea typeface="ＭＳ Ｐゴシック" panose="020B0600070205080204" pitchFamily="34" charset="-128"/>
            </a:endParaRPr>
          </a:p>
          <a:p>
            <a:r>
              <a:rPr lang="en-GB" altLang="en-US" b="1" dirty="0">
                <a:ea typeface="ＭＳ Ｐゴシック" panose="020B0600070205080204" pitchFamily="34" charset="-128"/>
              </a:rPr>
              <a:t>Prevalence of HAI</a:t>
            </a:r>
          </a:p>
          <a:p>
            <a:pPr lvl="2"/>
            <a:r>
              <a:rPr lang="en-GB" altLang="en-US" dirty="0">
                <a:ea typeface="ＭＳ Ｐゴシック" panose="020B0600070205080204" pitchFamily="34" charset="-128"/>
              </a:rPr>
              <a:t>Survey population</a:t>
            </a:r>
            <a:r>
              <a:rPr lang="hu-HU" altLang="en-US" dirty="0">
                <a:ea typeface="ＭＳ Ｐゴシック" panose="020B0600070205080204" pitchFamily="34" charset="-128"/>
              </a:rPr>
              <a:t> </a:t>
            </a:r>
            <a:r>
              <a:rPr lang="en-GB" altLang="en-US" dirty="0">
                <a:ea typeface="ＭＳ Ｐゴシック" panose="020B0600070205080204" pitchFamily="34" charset="-128"/>
              </a:rPr>
              <a:t>= 100</a:t>
            </a:r>
          </a:p>
          <a:p>
            <a:pPr lvl="2"/>
            <a:r>
              <a:rPr lang="en-GB" altLang="en-US" dirty="0">
                <a:ea typeface="ＭＳ Ｐゴシック" panose="020B0600070205080204" pitchFamily="34" charset="-128"/>
              </a:rPr>
              <a:t>For each patient</a:t>
            </a:r>
            <a:r>
              <a:rPr lang="hu-HU" altLang="en-US" dirty="0">
                <a:ea typeface="ＭＳ Ｐゴシック" panose="020B0600070205080204" pitchFamily="34" charset="-128"/>
              </a:rPr>
              <a:t>: D</a:t>
            </a:r>
            <a:r>
              <a:rPr lang="en-GB" altLang="en-US" dirty="0" err="1">
                <a:ea typeface="ＭＳ Ｐゴシック" panose="020B0600070205080204" pitchFamily="34" charset="-128"/>
              </a:rPr>
              <a:t>oes</a:t>
            </a:r>
            <a:r>
              <a:rPr lang="en-GB" altLang="en-US" dirty="0">
                <a:ea typeface="ＭＳ Ｐゴシック" panose="020B0600070205080204" pitchFamily="34" charset="-128"/>
              </a:rPr>
              <a:t> the patient </a:t>
            </a:r>
            <a:r>
              <a:rPr lang="en-GB" altLang="en-US" b="1" u="sng" dirty="0">
                <a:ea typeface="ＭＳ Ｐゴシック" panose="020B0600070205080204" pitchFamily="34" charset="-128"/>
              </a:rPr>
              <a:t>currently</a:t>
            </a:r>
            <a:r>
              <a:rPr lang="en-GB" altLang="en-US" dirty="0">
                <a:ea typeface="ＭＳ Ｐゴシック" panose="020B0600070205080204" pitchFamily="34" charset="-128"/>
              </a:rPr>
              <a:t> have an HAI?</a:t>
            </a:r>
          </a:p>
          <a:p>
            <a:pPr lvl="2"/>
            <a:r>
              <a:rPr lang="en-GB" altLang="en-US" dirty="0">
                <a:ea typeface="ＭＳ Ｐゴシック" panose="020B0600070205080204" pitchFamily="34" charset="-128"/>
              </a:rPr>
              <a:t>If 5 patients have an HAI at the time of survey, prevalence</a:t>
            </a:r>
            <a:r>
              <a:rPr lang="hu-HU" altLang="en-US" dirty="0">
                <a:ea typeface="ＭＳ Ｐゴシック" panose="020B0600070205080204" pitchFamily="34" charset="-128"/>
              </a:rPr>
              <a:t> </a:t>
            </a:r>
            <a:r>
              <a:rPr lang="en-GB" altLang="en-US" dirty="0">
                <a:ea typeface="ＭＳ Ｐゴシック" panose="020B0600070205080204" pitchFamily="34" charset="-128"/>
              </a:rPr>
              <a:t>= </a:t>
            </a:r>
            <a:r>
              <a:rPr lang="en-GB" altLang="en-US" b="1" dirty="0">
                <a:solidFill>
                  <a:srgbClr val="669900"/>
                </a:solidFill>
                <a:ea typeface="ＭＳ Ｐゴシック" panose="020B0600070205080204" pitchFamily="34" charset="-128"/>
              </a:rPr>
              <a:t>5/100= 5%</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4157174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What</a:t>
            </a:r>
            <a:r>
              <a:rPr lang="hu-HU" dirty="0"/>
              <a:t> is </a:t>
            </a:r>
            <a:r>
              <a:rPr lang="hu-HU" dirty="0" err="1"/>
              <a:t>Prevalence</a:t>
            </a:r>
            <a:r>
              <a:rPr lang="hu-HU" dirty="0"/>
              <a:t>?</a:t>
            </a:r>
            <a:endParaRPr lang="en-GB" dirty="0"/>
          </a:p>
        </p:txBody>
      </p:sp>
      <p:sp>
        <p:nvSpPr>
          <p:cNvPr id="3" name="Content Placeholder 2"/>
          <p:cNvSpPr>
            <a:spLocks noGrp="1"/>
          </p:cNvSpPr>
          <p:nvPr>
            <p:ph idx="1"/>
          </p:nvPr>
        </p:nvSpPr>
        <p:spPr/>
        <p:txBody>
          <a:bodyPr/>
          <a:lstStyle/>
          <a:p>
            <a:r>
              <a:rPr lang="en-GB" altLang="en-US" b="1" dirty="0">
                <a:ea typeface="ＭＳ Ｐゴシック" panose="020B0600070205080204" pitchFamily="34" charset="-128"/>
              </a:rPr>
              <a:t>Prevalence of antimicrobial prescribing</a:t>
            </a:r>
          </a:p>
          <a:p>
            <a:pPr lvl="2">
              <a:buFont typeface="Arial" panose="020B0604020202020204" pitchFamily="34" charset="0"/>
              <a:buChar char="•"/>
            </a:pPr>
            <a:r>
              <a:rPr lang="en-GB" altLang="en-US" sz="2000" dirty="0">
                <a:ea typeface="ＭＳ Ｐゴシック" panose="020B0600070205080204" pitchFamily="34" charset="-128"/>
              </a:rPr>
              <a:t>Survey population</a:t>
            </a:r>
            <a:r>
              <a:rPr lang="hu-HU" altLang="en-US" sz="2000" dirty="0">
                <a:ea typeface="ＭＳ Ｐゴシック" panose="020B0600070205080204" pitchFamily="34" charset="-128"/>
              </a:rPr>
              <a:t> </a:t>
            </a:r>
            <a:r>
              <a:rPr lang="en-GB" altLang="en-US" sz="2000" dirty="0">
                <a:ea typeface="ＭＳ Ｐゴシック" panose="020B0600070205080204" pitchFamily="34" charset="-128"/>
              </a:rPr>
              <a:t>= 500</a:t>
            </a:r>
          </a:p>
          <a:p>
            <a:pPr lvl="2">
              <a:buFont typeface="Arial" panose="020B0604020202020204" pitchFamily="34" charset="0"/>
              <a:buChar char="•"/>
            </a:pPr>
            <a:r>
              <a:rPr lang="en-GB" altLang="en-US" sz="2000" dirty="0">
                <a:ea typeface="ＭＳ Ｐゴシック" panose="020B0600070205080204" pitchFamily="34" charset="-128"/>
              </a:rPr>
              <a:t>For each patient</a:t>
            </a:r>
            <a:r>
              <a:rPr lang="hu-HU" altLang="en-US" sz="2000" dirty="0">
                <a:ea typeface="ＭＳ Ｐゴシック" panose="020B0600070205080204" pitchFamily="34" charset="-128"/>
              </a:rPr>
              <a:t>: I</a:t>
            </a:r>
            <a:r>
              <a:rPr lang="en-GB" altLang="en-US" sz="2000" dirty="0">
                <a:ea typeface="ＭＳ Ｐゴシック" panose="020B0600070205080204" pitchFamily="34" charset="-128"/>
              </a:rPr>
              <a:t>s the patient </a:t>
            </a:r>
            <a:r>
              <a:rPr lang="en-GB" altLang="en-US" sz="2000" b="1" u="sng" dirty="0">
                <a:ea typeface="ＭＳ Ｐゴシック" panose="020B0600070205080204" pitchFamily="34" charset="-128"/>
              </a:rPr>
              <a:t>currently</a:t>
            </a:r>
            <a:r>
              <a:rPr lang="en-GB" altLang="en-US" sz="2000" dirty="0">
                <a:ea typeface="ＭＳ Ｐゴシック" panose="020B0600070205080204" pitchFamily="34" charset="-128"/>
              </a:rPr>
              <a:t> receiving an antimicrobial?</a:t>
            </a:r>
          </a:p>
          <a:p>
            <a:pPr lvl="2">
              <a:buFont typeface="Arial" panose="020B0604020202020204" pitchFamily="34" charset="0"/>
              <a:buChar char="•"/>
            </a:pPr>
            <a:r>
              <a:rPr lang="en-GB" altLang="en-US" sz="2000" dirty="0">
                <a:ea typeface="ＭＳ Ｐゴシック" panose="020B0600070205080204" pitchFamily="34" charset="-128"/>
              </a:rPr>
              <a:t>If 150 patients are receiving an antimicrobial at the time of survey, prevalence</a:t>
            </a:r>
            <a:r>
              <a:rPr lang="hu-HU" altLang="en-US" sz="2000" dirty="0">
                <a:ea typeface="ＭＳ Ｐゴシック" panose="020B0600070205080204" pitchFamily="34" charset="-128"/>
              </a:rPr>
              <a:t>                                         </a:t>
            </a:r>
            <a:r>
              <a:rPr lang="en-GB" altLang="en-US" sz="2000" dirty="0">
                <a:ea typeface="ＭＳ Ｐゴシック" panose="020B0600070205080204" pitchFamily="34" charset="-128"/>
              </a:rPr>
              <a:t>= </a:t>
            </a:r>
            <a:r>
              <a:rPr lang="en-GB" altLang="en-US" sz="2000" b="1" dirty="0">
                <a:solidFill>
                  <a:srgbClr val="669900"/>
                </a:solidFill>
                <a:ea typeface="ＭＳ Ｐゴシック" panose="020B0600070205080204" pitchFamily="34" charset="-128"/>
              </a:rPr>
              <a:t>150/500= 30%</a:t>
            </a:r>
          </a:p>
          <a:p>
            <a:pPr lvl="1"/>
            <a:endParaRPr lang="en-GB" altLang="en-US" sz="2000" b="1" dirty="0">
              <a:solidFill>
                <a:srgbClr val="FF0000"/>
              </a:solidFill>
              <a:ea typeface="ＭＳ Ｐゴシック" panose="020B0600070205080204" pitchFamily="34" charset="-128"/>
            </a:endParaRPr>
          </a:p>
          <a:p>
            <a:r>
              <a:rPr lang="en-GB" altLang="en-US" b="1" dirty="0">
                <a:ea typeface="ＭＳ Ｐゴシック" panose="020B0600070205080204" pitchFamily="34" charset="-128"/>
              </a:rPr>
              <a:t>Prevalence of invasive device use</a:t>
            </a:r>
          </a:p>
          <a:p>
            <a:pPr lvl="2">
              <a:buFont typeface="Arial" panose="020B0604020202020204" pitchFamily="34" charset="0"/>
              <a:buChar char="•"/>
            </a:pPr>
            <a:r>
              <a:rPr lang="en-GB" altLang="en-US" sz="2000" dirty="0">
                <a:ea typeface="ＭＳ Ｐゴシック" panose="020B0600070205080204" pitchFamily="34" charset="-128"/>
              </a:rPr>
              <a:t>Survey population</a:t>
            </a:r>
            <a:r>
              <a:rPr lang="hu-HU" altLang="en-US" sz="2000" dirty="0">
                <a:ea typeface="ＭＳ Ｐゴシック" panose="020B0600070205080204" pitchFamily="34" charset="-128"/>
              </a:rPr>
              <a:t> </a:t>
            </a:r>
            <a:r>
              <a:rPr lang="en-GB" altLang="en-US" sz="2000" dirty="0">
                <a:ea typeface="ＭＳ Ｐゴシック" panose="020B0600070205080204" pitchFamily="34" charset="-128"/>
              </a:rPr>
              <a:t>= 1000</a:t>
            </a:r>
          </a:p>
          <a:p>
            <a:pPr lvl="2">
              <a:buFont typeface="Arial" panose="020B0604020202020204" pitchFamily="34" charset="0"/>
              <a:buChar char="•"/>
            </a:pPr>
            <a:r>
              <a:rPr lang="en-GB" altLang="en-US" sz="2000" dirty="0">
                <a:ea typeface="ＭＳ Ｐゴシック" panose="020B0600070205080204" pitchFamily="34" charset="-128"/>
              </a:rPr>
              <a:t>For each patient</a:t>
            </a:r>
            <a:r>
              <a:rPr lang="hu-HU" altLang="en-US" sz="2000" dirty="0">
                <a:ea typeface="ＭＳ Ｐゴシック" panose="020B0600070205080204" pitchFamily="34" charset="-128"/>
              </a:rPr>
              <a:t>: D</a:t>
            </a:r>
            <a:r>
              <a:rPr lang="en-GB" altLang="en-US" sz="2000" dirty="0" err="1">
                <a:ea typeface="ＭＳ Ｐゴシック" panose="020B0600070205080204" pitchFamily="34" charset="-128"/>
              </a:rPr>
              <a:t>oes</a:t>
            </a:r>
            <a:r>
              <a:rPr lang="en-GB" altLang="en-US" sz="2000" dirty="0">
                <a:ea typeface="ＭＳ Ｐゴシック" panose="020B0600070205080204" pitchFamily="34" charset="-128"/>
              </a:rPr>
              <a:t> the patient </a:t>
            </a:r>
            <a:r>
              <a:rPr lang="en-GB" altLang="en-US" sz="2000" b="1" u="sng" dirty="0">
                <a:ea typeface="ＭＳ Ｐゴシック" panose="020B0600070205080204" pitchFamily="34" charset="-128"/>
              </a:rPr>
              <a:t>currently</a:t>
            </a:r>
            <a:r>
              <a:rPr lang="en-GB" altLang="en-US" sz="2000" dirty="0">
                <a:ea typeface="ＭＳ Ｐゴシック" panose="020B0600070205080204" pitchFamily="34" charset="-128"/>
              </a:rPr>
              <a:t> have a device in situ?</a:t>
            </a:r>
          </a:p>
          <a:p>
            <a:pPr lvl="2">
              <a:buFont typeface="Arial" panose="020B0604020202020204" pitchFamily="34" charset="0"/>
              <a:buChar char="•"/>
            </a:pPr>
            <a:endParaRPr lang="en-GB" altLang="en-US" sz="2000" dirty="0">
              <a:ea typeface="ＭＳ Ｐゴシック" panose="020B0600070205080204" pitchFamily="34" charset="-128"/>
            </a:endParaRPr>
          </a:p>
          <a:p>
            <a:pPr lvl="2">
              <a:buFont typeface="Arial" panose="020B0604020202020204" pitchFamily="34" charset="0"/>
              <a:buChar char="•"/>
            </a:pPr>
            <a:r>
              <a:rPr lang="en-GB" altLang="en-US" sz="2000" dirty="0">
                <a:ea typeface="ＭＳ Ｐゴシック" panose="020B0600070205080204" pitchFamily="34" charset="-128"/>
              </a:rPr>
              <a:t>If 30 of these patients have a </a:t>
            </a:r>
            <a:r>
              <a:rPr lang="hu-HU" altLang="en-US" sz="2000" dirty="0" err="1">
                <a:ea typeface="ＭＳ Ｐゴシック" panose="020B0600070205080204" pitchFamily="34" charset="-128"/>
              </a:rPr>
              <a:t>central</a:t>
            </a:r>
            <a:r>
              <a:rPr lang="hu-HU" altLang="en-US" sz="2000" dirty="0">
                <a:ea typeface="ＭＳ Ｐゴシック" panose="020B0600070205080204" pitchFamily="34" charset="-128"/>
              </a:rPr>
              <a:t> </a:t>
            </a:r>
            <a:r>
              <a:rPr lang="hu-HU" altLang="en-US" sz="2000" dirty="0" err="1">
                <a:ea typeface="ＭＳ Ｐゴシック" panose="020B0600070205080204" pitchFamily="34" charset="-128"/>
              </a:rPr>
              <a:t>vascular</a:t>
            </a:r>
            <a:r>
              <a:rPr lang="hu-HU" altLang="en-US" sz="2000" dirty="0">
                <a:ea typeface="ＭＳ Ｐゴシック" panose="020B0600070205080204" pitchFamily="34" charset="-128"/>
              </a:rPr>
              <a:t> </a:t>
            </a:r>
            <a:r>
              <a:rPr lang="hu-HU" altLang="en-US" sz="2000" dirty="0" err="1">
                <a:ea typeface="ＭＳ Ｐゴシック" panose="020B0600070205080204" pitchFamily="34" charset="-128"/>
              </a:rPr>
              <a:t>catheter</a:t>
            </a:r>
            <a:r>
              <a:rPr lang="hu-HU" altLang="en-US" sz="2000" dirty="0">
                <a:ea typeface="ＭＳ Ｐゴシック" panose="020B0600070205080204" pitchFamily="34" charset="-128"/>
              </a:rPr>
              <a:t> (</a:t>
            </a:r>
            <a:r>
              <a:rPr lang="en-GB" altLang="en-US" sz="2000" dirty="0">
                <a:ea typeface="ＭＳ Ｐゴシック" panose="020B0600070205080204" pitchFamily="34" charset="-128"/>
              </a:rPr>
              <a:t>CVC</a:t>
            </a:r>
            <a:r>
              <a:rPr lang="hu-HU" altLang="en-US" sz="2000" dirty="0">
                <a:ea typeface="ＭＳ Ｐゴシック" panose="020B0600070205080204" pitchFamily="34" charset="-128"/>
              </a:rPr>
              <a:t>)</a:t>
            </a:r>
            <a:r>
              <a:rPr lang="en-GB" altLang="en-US" sz="2000" dirty="0">
                <a:ea typeface="ＭＳ Ｐゴシック" panose="020B0600070205080204" pitchFamily="34" charset="-128"/>
              </a:rPr>
              <a:t> in situ at the time of survey, what would the prevalence of CVC use be calculated as in the survey population?</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7276160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What</a:t>
            </a:r>
            <a:r>
              <a:rPr lang="hu-HU" dirty="0"/>
              <a:t> is </a:t>
            </a:r>
            <a:r>
              <a:rPr lang="hu-HU" dirty="0" err="1"/>
              <a:t>Incidence</a:t>
            </a:r>
            <a:r>
              <a:rPr lang="hu-HU" dirty="0"/>
              <a:t>?</a:t>
            </a:r>
            <a:endParaRPr lang="en-GB" dirty="0"/>
          </a:p>
        </p:txBody>
      </p:sp>
      <p:sp>
        <p:nvSpPr>
          <p:cNvPr id="3" name="Content Placeholder 2"/>
          <p:cNvSpPr>
            <a:spLocks noGrp="1"/>
          </p:cNvSpPr>
          <p:nvPr>
            <p:ph idx="1"/>
          </p:nvPr>
        </p:nvSpPr>
        <p:spPr/>
        <p:txBody>
          <a:bodyPr/>
          <a:lstStyle/>
          <a:p>
            <a:pPr marL="342900" indent="-342900">
              <a:buFont typeface="Arial" panose="020B0604020202020204" pitchFamily="34" charset="0"/>
              <a:buChar char="•"/>
            </a:pPr>
            <a:r>
              <a:rPr lang="en-GB" altLang="en-US" dirty="0">
                <a:ea typeface="ＭＳ Ｐゴシック" panose="020B0600070205080204" pitchFamily="34" charset="-128"/>
                <a:cs typeface="Times New Roman" panose="02020603050405020304" pitchFamily="18" charset="0"/>
              </a:rPr>
              <a:t>The number of </a:t>
            </a:r>
            <a:r>
              <a:rPr lang="en-GB" altLang="en-US" b="1" dirty="0">
                <a:solidFill>
                  <a:srgbClr val="669900"/>
                </a:solidFill>
                <a:ea typeface="ＭＳ Ｐゴシック" panose="020B0600070205080204" pitchFamily="34" charset="-128"/>
                <a:cs typeface="Times New Roman" panose="02020603050405020304" pitchFamily="18" charset="0"/>
              </a:rPr>
              <a:t>new</a:t>
            </a:r>
            <a:r>
              <a:rPr lang="en-GB" altLang="en-US" dirty="0">
                <a:solidFill>
                  <a:srgbClr val="669900"/>
                </a:solidFill>
                <a:ea typeface="ＭＳ Ｐゴシック" panose="020B0600070205080204" pitchFamily="34" charset="-128"/>
                <a:cs typeface="Times New Roman" panose="02020603050405020304" pitchFamily="18" charset="0"/>
              </a:rPr>
              <a:t> </a:t>
            </a:r>
            <a:r>
              <a:rPr lang="en-GB" altLang="en-US" dirty="0">
                <a:ea typeface="ＭＳ Ｐゴシック" panose="020B0600070205080204" pitchFamily="34" charset="-128"/>
                <a:cs typeface="Times New Roman" panose="02020603050405020304" pitchFamily="18" charset="0"/>
              </a:rPr>
              <a:t>cases occurring in a population at risk over a defined period of time</a:t>
            </a:r>
            <a:r>
              <a:rPr lang="hu-HU" altLang="en-US" dirty="0">
                <a:ea typeface="ＭＳ Ｐゴシック" panose="020B0600070205080204" pitchFamily="34" charset="-128"/>
                <a:cs typeface="Times New Roman" panose="02020603050405020304" pitchFamily="18" charset="0"/>
              </a:rPr>
              <a:t>.</a:t>
            </a:r>
            <a:endParaRPr lang="en-GB" altLang="en-US" dirty="0">
              <a:ea typeface="ＭＳ Ｐゴシック" panose="020B0600070205080204" pitchFamily="34" charset="-128"/>
              <a:cs typeface="Times New Roman" panose="02020603050405020304" pitchFamily="18" charset="0"/>
            </a:endParaRPr>
          </a:p>
          <a:p>
            <a:pPr marL="342900" indent="-342900">
              <a:buFont typeface="Arial" panose="020B0604020202020204" pitchFamily="34" charset="0"/>
              <a:buChar char="•"/>
            </a:pPr>
            <a:endParaRPr lang="en-GB" altLang="en-US" dirty="0">
              <a:ea typeface="ＭＳ Ｐゴシック" panose="020B0600070205080204" pitchFamily="34" charset="-128"/>
            </a:endParaRPr>
          </a:p>
          <a:p>
            <a:pPr marL="342900" indent="-342900">
              <a:buFont typeface="Arial" panose="020B0604020202020204" pitchFamily="34" charset="0"/>
              <a:buChar char="•"/>
            </a:pPr>
            <a:r>
              <a:rPr lang="en-GB" altLang="en-US" dirty="0">
                <a:ea typeface="ＭＳ Ｐゴシック" panose="020B0600070205080204" pitchFamily="34" charset="-128"/>
                <a:cs typeface="Times New Roman" panose="02020603050405020304" pitchFamily="18" charset="0"/>
              </a:rPr>
              <a:t>Presented as the percentage or proportion of those “at risk” that go on to develop the outcome</a:t>
            </a:r>
            <a:r>
              <a:rPr lang="hu-HU" altLang="en-US" dirty="0">
                <a:ea typeface="ＭＳ Ｐゴシック" panose="020B0600070205080204" pitchFamily="34" charset="-128"/>
                <a:cs typeface="Times New Roman" panose="02020603050405020304" pitchFamily="18" charset="0"/>
              </a:rPr>
              <a:t>.</a:t>
            </a:r>
            <a:endParaRPr lang="en-GB" altLang="en-US" dirty="0">
              <a:ea typeface="ＭＳ Ｐゴシック" panose="020B0600070205080204" pitchFamily="34" charset="-128"/>
              <a:cs typeface="Times New Roman" panose="02020603050405020304" pitchFamily="18" charset="0"/>
            </a:endParaRPr>
          </a:p>
          <a:p>
            <a:pPr marL="342900" indent="-342900">
              <a:buFont typeface="Arial" panose="020B0604020202020204" pitchFamily="34" charset="0"/>
              <a:buChar char="•"/>
            </a:pPr>
            <a:endParaRPr lang="en-GB" altLang="en-US" dirty="0">
              <a:ea typeface="ＭＳ Ｐゴシック" panose="020B0600070205080204" pitchFamily="34" charset="-128"/>
              <a:cs typeface="Times New Roman" panose="02020603050405020304" pitchFamily="18" charset="0"/>
            </a:endParaRPr>
          </a:p>
          <a:p>
            <a:pPr marL="342900" indent="-342900">
              <a:buFont typeface="Arial" panose="020B0604020202020204" pitchFamily="34" charset="0"/>
              <a:buChar char="•"/>
            </a:pPr>
            <a:r>
              <a:rPr lang="en-GB" altLang="en-US" dirty="0">
                <a:ea typeface="ＭＳ Ｐゴシック" panose="020B0600070205080204" pitchFamily="34" charset="-128"/>
                <a:cs typeface="Times New Roman" panose="02020603050405020304" pitchFamily="18" charset="0"/>
              </a:rPr>
              <a:t>Requires patients without the outcome </a:t>
            </a:r>
            <a:r>
              <a:rPr lang="hu-HU" altLang="en-US" dirty="0">
                <a:ea typeface="ＭＳ Ｐゴシック" panose="020B0600070205080204" pitchFamily="34" charset="-128"/>
                <a:cs typeface="Times New Roman" panose="02020603050405020304" pitchFamily="18" charset="0"/>
              </a:rPr>
              <a:t>(</a:t>
            </a:r>
            <a:r>
              <a:rPr lang="en-GB" altLang="en-US" dirty="0">
                <a:ea typeface="ＭＳ Ｐゴシック" panose="020B0600070205080204" pitchFamily="34" charset="-128"/>
                <a:cs typeface="Times New Roman" panose="02020603050405020304" pitchFamily="18" charset="0"/>
              </a:rPr>
              <a:t>e.g. HAI</a:t>
            </a:r>
            <a:r>
              <a:rPr lang="hu-HU" altLang="en-US" dirty="0">
                <a:ea typeface="ＭＳ Ｐゴシック" panose="020B0600070205080204" pitchFamily="34" charset="-128"/>
                <a:cs typeface="Times New Roman" panose="02020603050405020304" pitchFamily="18" charset="0"/>
              </a:rPr>
              <a:t>)</a:t>
            </a:r>
            <a:r>
              <a:rPr lang="en-GB" altLang="en-US" dirty="0">
                <a:ea typeface="ＭＳ Ｐゴシック" panose="020B0600070205080204" pitchFamily="34" charset="-128"/>
                <a:cs typeface="Times New Roman" panose="02020603050405020304" pitchFamily="18" charset="0"/>
              </a:rPr>
              <a:t> to be followed </a:t>
            </a:r>
            <a:r>
              <a:rPr lang="en-GB" altLang="en-US" u="sng" dirty="0">
                <a:ea typeface="ＭＳ Ｐゴシック" panose="020B0600070205080204" pitchFamily="34" charset="-128"/>
                <a:cs typeface="Times New Roman" panose="02020603050405020304" pitchFamily="18" charset="0"/>
              </a:rPr>
              <a:t>over time</a:t>
            </a:r>
            <a:r>
              <a:rPr lang="en-GB" altLang="en-US" dirty="0">
                <a:ea typeface="ＭＳ Ｐゴシック" panose="020B0600070205080204" pitchFamily="34" charset="-128"/>
                <a:cs typeface="Times New Roman" panose="02020603050405020304" pitchFamily="18" charset="0"/>
              </a:rPr>
              <a:t> to determine whether they develop the outcome</a:t>
            </a:r>
            <a:r>
              <a:rPr lang="hu-HU" altLang="en-US" dirty="0">
                <a:ea typeface="ＭＳ Ｐゴシック" panose="020B0600070205080204" pitchFamily="34" charset="-128"/>
                <a:cs typeface="Times New Roman" panose="02020603050405020304" pitchFamily="18" charset="0"/>
              </a:rPr>
              <a:t>.</a:t>
            </a:r>
            <a:endParaRPr lang="en-GB" altLang="en-US" dirty="0">
              <a:ea typeface="ＭＳ Ｐゴシック" panose="020B0600070205080204" pitchFamily="34" charset="-128"/>
              <a:cs typeface="Times New Roman" panose="02020603050405020304" pitchFamily="18" charset="0"/>
            </a:endParaRP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182332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Examples</a:t>
            </a:r>
            <a:r>
              <a:rPr lang="hu-HU" dirty="0"/>
              <a:t> of </a:t>
            </a:r>
            <a:r>
              <a:rPr lang="hu-HU" dirty="0" err="1"/>
              <a:t>Incidence</a:t>
            </a:r>
            <a:endParaRPr lang="en-GB" dirty="0"/>
          </a:p>
        </p:txBody>
      </p:sp>
      <p:sp>
        <p:nvSpPr>
          <p:cNvPr id="3" name="Content Placeholder 2"/>
          <p:cNvSpPr>
            <a:spLocks noGrp="1"/>
          </p:cNvSpPr>
          <p:nvPr>
            <p:ph idx="1"/>
          </p:nvPr>
        </p:nvSpPr>
        <p:spPr/>
        <p:txBody>
          <a:bodyPr/>
          <a:lstStyle/>
          <a:p>
            <a:r>
              <a:rPr lang="en-GB" altLang="en-US" b="1" dirty="0">
                <a:ea typeface="ＭＳ Ｐゴシック" panose="020B0600070205080204" pitchFamily="34" charset="-128"/>
              </a:rPr>
              <a:t>Incidence of </a:t>
            </a:r>
            <a:r>
              <a:rPr lang="hu-HU" altLang="en-US" b="1" dirty="0">
                <a:ea typeface="ＭＳ Ｐゴシック" panose="020B0600070205080204" pitchFamily="34" charset="-128"/>
              </a:rPr>
              <a:t>s</a:t>
            </a:r>
            <a:r>
              <a:rPr lang="en-GB" altLang="en-US" b="1" dirty="0" err="1">
                <a:ea typeface="ＭＳ Ｐゴシック" panose="020B0600070205080204" pitchFamily="34" charset="-128"/>
              </a:rPr>
              <a:t>urgical</a:t>
            </a:r>
            <a:r>
              <a:rPr lang="en-GB" altLang="en-US" b="1" dirty="0">
                <a:ea typeface="ＭＳ Ｐゴシック" panose="020B0600070205080204" pitchFamily="34" charset="-128"/>
              </a:rPr>
              <a:t> </a:t>
            </a:r>
            <a:r>
              <a:rPr lang="hu-HU" altLang="en-US" b="1" dirty="0">
                <a:ea typeface="ＭＳ Ｐゴシック" panose="020B0600070205080204" pitchFamily="34" charset="-128"/>
              </a:rPr>
              <a:t>s</a:t>
            </a:r>
            <a:r>
              <a:rPr lang="en-GB" altLang="en-US" b="1" dirty="0" err="1">
                <a:ea typeface="ＭＳ Ｐゴシック" panose="020B0600070205080204" pitchFamily="34" charset="-128"/>
              </a:rPr>
              <a:t>ite</a:t>
            </a:r>
            <a:r>
              <a:rPr lang="en-GB" altLang="en-US" b="1" dirty="0">
                <a:ea typeface="ＭＳ Ｐゴシック" panose="020B0600070205080204" pitchFamily="34" charset="-128"/>
              </a:rPr>
              <a:t> </a:t>
            </a:r>
            <a:r>
              <a:rPr lang="hu-HU" altLang="en-US" b="1" dirty="0">
                <a:ea typeface="ＭＳ Ｐゴシック" panose="020B0600070205080204" pitchFamily="34" charset="-128"/>
              </a:rPr>
              <a:t>i</a:t>
            </a:r>
            <a:r>
              <a:rPr lang="en-GB" altLang="en-US" b="1" dirty="0" err="1">
                <a:ea typeface="ＭＳ Ｐゴシック" panose="020B0600070205080204" pitchFamily="34" charset="-128"/>
              </a:rPr>
              <a:t>nfection</a:t>
            </a:r>
            <a:r>
              <a:rPr lang="en-GB" altLang="en-US" b="1" dirty="0">
                <a:ea typeface="ＭＳ Ｐゴシック" panose="020B0600070205080204" pitchFamily="34" charset="-128"/>
              </a:rPr>
              <a:t> (SSI)</a:t>
            </a:r>
          </a:p>
          <a:p>
            <a:pPr lvl="1"/>
            <a:r>
              <a:rPr lang="en-GB" altLang="en-US" dirty="0">
                <a:ea typeface="ＭＳ Ｐゴシック" panose="020B0600070205080204" pitchFamily="34" charset="-128"/>
              </a:rPr>
              <a:t>There were 45 new cases of SSI following 1000 caesarean section procedures during 2008</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pPr lvl="1"/>
            <a:r>
              <a:rPr lang="en-GB" altLang="en-US" dirty="0">
                <a:ea typeface="ＭＳ Ｐゴシック" panose="020B0600070205080204" pitchFamily="34" charset="-128"/>
              </a:rPr>
              <a:t>Incidence of SSI</a:t>
            </a:r>
            <a:r>
              <a:rPr lang="hu-HU" altLang="en-US" dirty="0">
                <a:ea typeface="ＭＳ Ｐゴシック" panose="020B0600070205080204" pitchFamily="34" charset="-128"/>
              </a:rPr>
              <a:t> </a:t>
            </a:r>
            <a:r>
              <a:rPr lang="en-GB" altLang="en-US" dirty="0">
                <a:ea typeface="ＭＳ Ｐゴシック" panose="020B0600070205080204" pitchFamily="34" charset="-128"/>
              </a:rPr>
              <a:t>= </a:t>
            </a:r>
            <a:r>
              <a:rPr lang="en-GB" altLang="en-US" b="1" dirty="0">
                <a:solidFill>
                  <a:srgbClr val="669900"/>
                </a:solidFill>
                <a:ea typeface="ＭＳ Ｐゴシック" panose="020B0600070205080204" pitchFamily="34" charset="-128"/>
              </a:rPr>
              <a:t>45/1000= 4.5% during 2008</a:t>
            </a:r>
          </a:p>
          <a:p>
            <a:pPr lvl="1">
              <a:buFontTx/>
              <a:buNone/>
            </a:pPr>
            <a:endParaRPr lang="en-GB" altLang="en-US" b="1" dirty="0">
              <a:ea typeface="ＭＳ Ｐゴシック" panose="020B0600070205080204" pitchFamily="34" charset="-128"/>
            </a:endParaRPr>
          </a:p>
          <a:p>
            <a:r>
              <a:rPr lang="en-GB" altLang="en-US" b="1" dirty="0">
                <a:ea typeface="ＭＳ Ｐゴシック" panose="020B0600070205080204" pitchFamily="34" charset="-128"/>
              </a:rPr>
              <a:t>Incidence of </a:t>
            </a:r>
            <a:r>
              <a:rPr lang="hu-HU" altLang="en-US" b="1" dirty="0">
                <a:ea typeface="ＭＳ Ｐゴシック" panose="020B0600070205080204" pitchFamily="34" charset="-128"/>
              </a:rPr>
              <a:t>c</a:t>
            </a:r>
            <a:r>
              <a:rPr lang="en-GB" altLang="en-US" b="1" dirty="0" err="1">
                <a:ea typeface="ＭＳ Ｐゴシック" panose="020B0600070205080204" pitchFamily="34" charset="-128"/>
              </a:rPr>
              <a:t>atheter</a:t>
            </a:r>
            <a:r>
              <a:rPr lang="hu-HU" altLang="en-US" b="1" dirty="0">
                <a:ea typeface="ＭＳ Ｐゴシック" panose="020B0600070205080204" pitchFamily="34" charset="-128"/>
              </a:rPr>
              <a:t>-a</a:t>
            </a:r>
            <a:r>
              <a:rPr lang="en-GB" altLang="en-US" b="1" dirty="0" err="1">
                <a:ea typeface="ＭＳ Ｐゴシック" panose="020B0600070205080204" pitchFamily="34" charset="-128"/>
              </a:rPr>
              <a:t>ssociated</a:t>
            </a:r>
            <a:r>
              <a:rPr lang="en-GB" altLang="en-US" b="1" dirty="0">
                <a:ea typeface="ＭＳ Ｐゴシック" panose="020B0600070205080204" pitchFamily="34" charset="-128"/>
              </a:rPr>
              <a:t> </a:t>
            </a:r>
            <a:r>
              <a:rPr lang="hu-HU" altLang="en-US" b="1" dirty="0">
                <a:ea typeface="ＭＳ Ｐゴシック" panose="020B0600070205080204" pitchFamily="34" charset="-128"/>
              </a:rPr>
              <a:t>u</a:t>
            </a:r>
            <a:r>
              <a:rPr lang="en-GB" altLang="en-US" b="1" dirty="0" err="1">
                <a:ea typeface="ＭＳ Ｐゴシック" panose="020B0600070205080204" pitchFamily="34" charset="-128"/>
              </a:rPr>
              <a:t>rinary</a:t>
            </a:r>
            <a:r>
              <a:rPr lang="en-GB" altLang="en-US" b="1" dirty="0">
                <a:ea typeface="ＭＳ Ｐゴシック" panose="020B0600070205080204" pitchFamily="34" charset="-128"/>
              </a:rPr>
              <a:t> </a:t>
            </a:r>
            <a:r>
              <a:rPr lang="hu-HU" altLang="en-US" b="1" dirty="0">
                <a:ea typeface="ＭＳ Ｐゴシック" panose="020B0600070205080204" pitchFamily="34" charset="-128"/>
              </a:rPr>
              <a:t>t</a:t>
            </a:r>
            <a:r>
              <a:rPr lang="en-GB" altLang="en-US" b="1" dirty="0" err="1">
                <a:ea typeface="ＭＳ Ｐゴシック" panose="020B0600070205080204" pitchFamily="34" charset="-128"/>
              </a:rPr>
              <a:t>ract</a:t>
            </a:r>
            <a:r>
              <a:rPr lang="en-GB" altLang="en-US" b="1" dirty="0">
                <a:ea typeface="ＭＳ Ｐゴシック" panose="020B0600070205080204" pitchFamily="34" charset="-128"/>
              </a:rPr>
              <a:t> </a:t>
            </a:r>
            <a:r>
              <a:rPr lang="hu-HU" altLang="en-US" b="1" dirty="0">
                <a:ea typeface="ＭＳ Ｐゴシック" panose="020B0600070205080204" pitchFamily="34" charset="-128"/>
              </a:rPr>
              <a:t>i</a:t>
            </a:r>
            <a:r>
              <a:rPr lang="en-GB" altLang="en-US" b="1" dirty="0" err="1">
                <a:ea typeface="ＭＳ Ｐゴシック" panose="020B0600070205080204" pitchFamily="34" charset="-128"/>
              </a:rPr>
              <a:t>nfection</a:t>
            </a:r>
            <a:r>
              <a:rPr lang="en-GB" altLang="en-US" b="1" dirty="0">
                <a:ea typeface="ＭＳ Ｐゴシック" panose="020B0600070205080204" pitchFamily="34" charset="-128"/>
              </a:rPr>
              <a:t> (CAUTI)</a:t>
            </a:r>
          </a:p>
          <a:p>
            <a:pPr lvl="1"/>
            <a:r>
              <a:rPr lang="en-GB" altLang="en-US" dirty="0">
                <a:ea typeface="ＭＳ Ｐゴシック" panose="020B0600070205080204" pitchFamily="34" charset="-128"/>
              </a:rPr>
              <a:t>There were 14 new cases of CAUTI in a population of 100 patients catheterised between January to March 2010</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pPr lvl="1"/>
            <a:r>
              <a:rPr lang="en-GB" altLang="en-US" dirty="0">
                <a:ea typeface="ＭＳ Ｐゴシック" panose="020B0600070205080204" pitchFamily="34" charset="-128"/>
              </a:rPr>
              <a:t>What is the incidence of CAUTI between January and March 2010?</a:t>
            </a: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168441885"/>
      </p:ext>
    </p:extLst>
  </p:cSld>
  <p:clrMapOvr>
    <a:masterClrMapping/>
  </p:clrMapOvr>
</p:sld>
</file>

<file path=ppt/theme/theme1.xml><?xml version="1.0" encoding="utf-8"?>
<a:theme xmlns:a="http://schemas.openxmlformats.org/drawingml/2006/main" name="ECDC_PowerPoint_Template_2018-Training">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B2AD77C4-1894-4974-954E-AEA6AD072D25}"/>
    </a:ext>
  </a:extLst>
</a:theme>
</file>

<file path=ppt/theme/theme2.xml><?xml version="1.0" encoding="utf-8"?>
<a:theme xmlns:a="http://schemas.openxmlformats.org/drawingml/2006/main" name="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3.xml><?xml version="1.0" encoding="utf-8"?>
<a:theme xmlns:a="http://schemas.openxmlformats.org/drawingml/2006/main" name="ECDC_PowerPoint_Templates_2009_rev_1_1">
  <a:themeElements>
    <a:clrScheme name="ECDC_PowerPoint_Templates_2009_rev_1_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CDC_PowerPoint_Templates_2009_rev_1_1">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38100"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ctr" defTabSz="914400" rtl="0" eaLnBrk="0" fontAlgn="base" latinLnBrk="0" hangingPunct="0">
          <a:lnSpc>
            <a:spcPct val="85000"/>
          </a:lnSpc>
          <a:spcBef>
            <a:spcPct val="0"/>
          </a:spcBef>
          <a:spcAft>
            <a:spcPct val="0"/>
          </a:spcAft>
          <a:buClrTx/>
          <a:buSzTx/>
          <a:buFontTx/>
          <a:buNone/>
          <a:tabLst/>
          <a:defRPr kumimoji="0" lang="de-DE" sz="1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38100"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ctr" defTabSz="914400" rtl="0" eaLnBrk="0" fontAlgn="base" latinLnBrk="0" hangingPunct="0">
          <a:lnSpc>
            <a:spcPct val="85000"/>
          </a:lnSpc>
          <a:spcBef>
            <a:spcPct val="0"/>
          </a:spcBef>
          <a:spcAft>
            <a:spcPct val="0"/>
          </a:spcAft>
          <a:buClrTx/>
          <a:buSzTx/>
          <a:buFontTx/>
          <a:buNone/>
          <a:tabLst/>
          <a:defRPr kumimoji="0" lang="de-DE" sz="1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s_2009_rev_1_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s_2009_rev_1_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s_2009_rev_1_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s_2009_rev_1_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s_2009_rev_1_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s_2009_rev_1_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s_2009_rev_1_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s_2009_rev_1_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s_2009_rev_1_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s_2009_rev_1_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s_2009_rev_1_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s_2009_rev_1_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ECDC_PowerPoint_Template_2018-Training</Template>
  <TotalTime>56</TotalTime>
  <Words>1656</Words>
  <Application>Microsoft Office PowerPoint</Application>
  <PresentationFormat>Breedbeeld</PresentationFormat>
  <Paragraphs>248</Paragraphs>
  <Slides>25</Slides>
  <Notes>20</Notes>
  <HiddenSlides>1</HiddenSlides>
  <MMClips>0</MMClips>
  <ScaleCrop>false</ScaleCrop>
  <HeadingPairs>
    <vt:vector size="6" baseType="variant">
      <vt:variant>
        <vt:lpstr>Gebruikte lettertypen</vt:lpstr>
      </vt:variant>
      <vt:variant>
        <vt:i4>8</vt:i4>
      </vt:variant>
      <vt:variant>
        <vt:lpstr>Thema</vt:lpstr>
      </vt:variant>
      <vt:variant>
        <vt:i4>3</vt:i4>
      </vt:variant>
      <vt:variant>
        <vt:lpstr>Diatitels</vt:lpstr>
      </vt:variant>
      <vt:variant>
        <vt:i4>25</vt:i4>
      </vt:variant>
    </vt:vector>
  </HeadingPairs>
  <TitlesOfParts>
    <vt:vector size="36" baseType="lpstr">
      <vt:lpstr>ＭＳ Ｐゴシック</vt:lpstr>
      <vt:lpstr>Arial</vt:lpstr>
      <vt:lpstr>Calibri</vt:lpstr>
      <vt:lpstr>Symbol</vt:lpstr>
      <vt:lpstr>Tahoma</vt:lpstr>
      <vt:lpstr>Times</vt:lpstr>
      <vt:lpstr>Times New Roman</vt:lpstr>
      <vt:lpstr>Wingdings</vt:lpstr>
      <vt:lpstr>ECDC_PowerPoint_Template_2018-Training</vt:lpstr>
      <vt:lpstr>ECDC_PowerPoint_Template_2017-2</vt:lpstr>
      <vt:lpstr>ECDC_PowerPoint_Templates_2009_rev_1_1</vt:lpstr>
      <vt:lpstr>Notes for facilitator</vt:lpstr>
      <vt:lpstr>Point prevalence survey epidemiology</vt:lpstr>
      <vt:lpstr>Objectives</vt:lpstr>
      <vt:lpstr>Outline</vt:lpstr>
      <vt:lpstr>Prevalence and Incidence</vt:lpstr>
      <vt:lpstr>What is Prevalence?</vt:lpstr>
      <vt:lpstr>What is Prevalence?</vt:lpstr>
      <vt:lpstr>What is Incidence?</vt:lpstr>
      <vt:lpstr>Examples of Incidence</vt:lpstr>
      <vt:lpstr>Prevalence or Incidence</vt:lpstr>
      <vt:lpstr>Excercises</vt:lpstr>
      <vt:lpstr>Prevalence and Incidence</vt:lpstr>
      <vt:lpstr>Prevalence and Incidence</vt:lpstr>
      <vt:lpstr>Numerators and denominators for the ECDC PPS</vt:lpstr>
      <vt:lpstr>Measuring prevalence</vt:lpstr>
      <vt:lpstr>Using local PPS data to inform practice</vt:lpstr>
      <vt:lpstr>Local PPS data</vt:lpstr>
      <vt:lpstr>Validity and reliability</vt:lpstr>
      <vt:lpstr>Validity</vt:lpstr>
      <vt:lpstr>Reliability</vt:lpstr>
      <vt:lpstr>PowerPoint-presentatie</vt:lpstr>
      <vt:lpstr>ECDC PPS 2016-2017 Validation</vt:lpstr>
      <vt:lpstr>ECDC PPS 2016-2017 Validation</vt:lpstr>
      <vt:lpstr>In summary</vt:lpstr>
      <vt:lpstr>Acknowledgements The creation of this training material was commissioned in 2010 by ECDC to  Health Protection Agency (UK) with the direct involvement of  Dr. S. Hopkins, Prof. J. Reilly, S. Cairns, Dr. E. Sheridan, Dr. G. Hughes, Prof. B. Cookson, Dr. A. Charlett, G. Kafatos, B. Muller Pebody, F. Cowan, and Y. Sueiro.   The revision and update of this training material was commissioned in 2017 by ECDC to Transmissible (NL) with the direct involvement of Dr. Arnold Bosman and Dr. Ágnes Hajdu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lecture/session</dc:title>
  <dc:creator>Kórházhigiénés osztály</dc:creator>
  <cp:keywords>Template, PowerPoint</cp:keywords>
  <cp:lastModifiedBy>arnold bosman</cp:lastModifiedBy>
  <cp:revision>33</cp:revision>
  <cp:lastPrinted>2018-01-12T14:15:37Z</cp:lastPrinted>
  <dcterms:created xsi:type="dcterms:W3CDTF">2018-04-13T13:45:20Z</dcterms:created>
  <dcterms:modified xsi:type="dcterms:W3CDTF">2018-05-03T09:25:38Z</dcterms:modified>
</cp:coreProperties>
</file>