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17"/>
  </p:notesMasterIdLst>
  <p:handoutMasterIdLst>
    <p:handoutMasterId r:id="rId18"/>
  </p:handoutMasterIdLst>
  <p:sldIdLst>
    <p:sldId id="256" r:id="rId3"/>
    <p:sldId id="265" r:id="rId4"/>
    <p:sldId id="257" r:id="rId5"/>
    <p:sldId id="258" r:id="rId6"/>
    <p:sldId id="259" r:id="rId7"/>
    <p:sldId id="272" r:id="rId8"/>
    <p:sldId id="273" r:id="rId9"/>
    <p:sldId id="262" r:id="rId10"/>
    <p:sldId id="274" r:id="rId11"/>
    <p:sldId id="275" r:id="rId12"/>
    <p:sldId id="276" r:id="rId13"/>
    <p:sldId id="277" r:id="rId14"/>
    <p:sldId id="278" r:id="rId15"/>
    <p:sldId id="260" r:id="rId16"/>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43" autoAdjust="0"/>
    <p:restoredTop sz="72552" autoAdjust="0"/>
  </p:normalViewPr>
  <p:slideViewPr>
    <p:cSldViewPr snapToGrid="0">
      <p:cViewPr varScale="1">
        <p:scale>
          <a:sx n="52" d="100"/>
          <a:sy n="52" d="100"/>
        </p:scale>
        <p:origin x="1020"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6667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27" name="Shape 127"/>
          <p:cNvSpPr txBox="1">
            <a:spLocks noGrp="1"/>
          </p:cNvSpPr>
          <p:nvPr>
            <p:ph type="body" idx="1"/>
          </p:nvPr>
        </p:nvSpPr>
        <p:spPr>
          <a:xfrm>
            <a:off x="720942"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none" strike="noStrike" cap="none" dirty="0">
                <a:solidFill>
                  <a:schemeClr val="dk1"/>
                </a:solidFill>
                <a:latin typeface="Tahoma"/>
                <a:ea typeface="Tahoma"/>
                <a:cs typeface="Tahoma"/>
                <a:sym typeface="Tahoma"/>
              </a:rPr>
              <a:t>Convincing your superiors:</a:t>
            </a:r>
            <a:r>
              <a:rPr lang="en-GB" sz="1100" b="0" i="0" u="none" strike="noStrike" cap="none" dirty="0">
                <a:solidFill>
                  <a:schemeClr val="dk1"/>
                </a:solidFill>
                <a:latin typeface="Tahoma"/>
                <a:ea typeface="Tahoma"/>
                <a:cs typeface="Tahoma"/>
                <a:sym typeface="Tahoma"/>
              </a:rPr>
              <a:t> build the case for pre-testing using quotes from the intended audience or anecdotes to illustrate the findings.</a:t>
            </a:r>
            <a:endParaRPr dirty="0"/>
          </a:p>
          <a:p>
            <a:pPr marL="0" marR="0" lvl="0" indent="0" algn="l" rtl="0">
              <a:spcBef>
                <a:spcPts val="330"/>
              </a:spcBef>
              <a:spcAft>
                <a:spcPts val="0"/>
              </a:spcAft>
              <a:buNone/>
            </a:pPr>
            <a:endParaRPr sz="1100" b="0" i="0" u="sng"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sng" strike="noStrike" cap="none" dirty="0">
                <a:solidFill>
                  <a:schemeClr val="dk1"/>
                </a:solidFill>
                <a:latin typeface="Tahoma"/>
                <a:ea typeface="Tahoma"/>
                <a:cs typeface="Tahoma"/>
                <a:sym typeface="Tahoma"/>
              </a:rPr>
              <a:t>Note to the facilitators</a:t>
            </a:r>
            <a:r>
              <a:rPr lang="en-GB" sz="1100" b="1" i="0" u="none" strike="noStrike" cap="none" dirty="0">
                <a:solidFill>
                  <a:schemeClr val="dk1"/>
                </a:solidFill>
                <a:latin typeface="Tahoma"/>
                <a:ea typeface="Tahoma"/>
                <a:cs typeface="Tahoma"/>
                <a:sym typeface="Tahoma"/>
              </a:rPr>
              <a:t>:</a:t>
            </a:r>
            <a:endParaRPr dirty="0"/>
          </a:p>
          <a:p>
            <a:pPr marL="0" marR="0" lvl="0" indent="0" algn="l" rtl="0">
              <a:spcBef>
                <a:spcPts val="330"/>
              </a:spcBef>
              <a:spcAft>
                <a:spcPts val="0"/>
              </a:spcAft>
              <a:buNone/>
            </a:pPr>
            <a:r>
              <a:rPr lang="en-GB" sz="1100" b="0" i="0" u="none" strike="noStrike" cap="none" dirty="0">
                <a:solidFill>
                  <a:schemeClr val="dk1"/>
                </a:solidFill>
                <a:latin typeface="Tahoma"/>
                <a:ea typeface="Tahoma"/>
                <a:cs typeface="Tahoma"/>
                <a:sym typeface="Tahoma"/>
              </a:rPr>
              <a:t>If time permits, ask the participants for examples of barriers to pre-testing and ideas for overcoming these barriers, possibly ones they have been testing. Could be in the form of a buzz group (marked by the beehive icon in the slide).</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a:t>
            </a:r>
            <a:r>
              <a:rPr lang="en-GB" sz="1100" b="0" i="0" u="none" strike="noStrike" cap="none" dirty="0">
                <a:solidFill>
                  <a:schemeClr val="dk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dirty="0"/>
          </a:p>
        </p:txBody>
      </p:sp>
    </p:spTree>
    <p:extLst>
      <p:ext uri="{BB962C8B-B14F-4D97-AF65-F5344CB8AC3E}">
        <p14:creationId xmlns:p14="http://schemas.microsoft.com/office/powerpoint/2010/main" val="22270059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37" name="Shape 137"/>
          <p:cNvSpPr txBox="1">
            <a:spLocks noGrp="1"/>
          </p:cNvSpPr>
          <p:nvPr>
            <p:ph type="body" idx="1"/>
          </p:nvPr>
        </p:nvSpPr>
        <p:spPr>
          <a:xfrm>
            <a:off x="720942"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Adaptations and modifications are not always required. Depending on your pre-testing results, do dedicate the time to adapt and modify your campaign accordingly.</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0148057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6826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45" name="Shape 145"/>
          <p:cNvSpPr txBox="1">
            <a:spLocks noGrp="1"/>
          </p:cNvSpPr>
          <p:nvPr>
            <p:ph type="body" idx="1"/>
          </p:nvPr>
        </p:nvSpPr>
        <p:spPr>
          <a:xfrm>
            <a:off x="720942"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endParaRPr sz="1200" b="0" i="0" u="none" strike="noStrike" cap="none">
              <a:solidFill>
                <a:schemeClr val="dk1"/>
              </a:solidFill>
              <a:latin typeface="Times"/>
              <a:ea typeface="Times"/>
              <a:cs typeface="Times"/>
              <a:sym typeface="Times"/>
            </a:endParaRPr>
          </a:p>
        </p:txBody>
      </p:sp>
    </p:spTree>
    <p:extLst>
      <p:ext uri="{BB962C8B-B14F-4D97-AF65-F5344CB8AC3E}">
        <p14:creationId xmlns:p14="http://schemas.microsoft.com/office/powerpoint/2010/main" val="1917227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14</a:t>
            </a:fld>
            <a:endParaRPr lang="en-GB"/>
          </a:p>
        </p:txBody>
      </p:sp>
    </p:spTree>
    <p:extLst>
      <p:ext uri="{BB962C8B-B14F-4D97-AF65-F5344CB8AC3E}">
        <p14:creationId xmlns:p14="http://schemas.microsoft.com/office/powerpoint/2010/main" val="4015654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4235699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238402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65088" y="569913"/>
            <a:ext cx="4503737"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63" name="Shape 63"/>
          <p:cNvSpPr txBox="1">
            <a:spLocks noGrp="1"/>
          </p:cNvSpPr>
          <p:nvPr>
            <p:ph type="body" idx="1"/>
          </p:nvPr>
        </p:nvSpPr>
        <p:spPr>
          <a:xfrm>
            <a:off x="720942" y="3450749"/>
            <a:ext cx="5335270" cy="5732860"/>
          </a:xfrm>
          <a:prstGeom prst="rect">
            <a:avLst/>
          </a:prstGeom>
          <a:noFill/>
          <a:ln>
            <a:noFill/>
          </a:ln>
        </p:spPr>
        <p:txBody>
          <a:bodyPr spcFirstLastPara="1" wrap="square" lIns="0" tIns="0" rIns="0" bIns="0" anchor="t"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Knowing which materials will be most effective will save money by ensuring that you do not go through the entire development process.</a:t>
            </a:r>
            <a:endParaRPr dirty="0"/>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Positive results from the pre-testing can also give you arguments to use within your organisation to gain more support.</a:t>
            </a:r>
            <a:endParaRPr dirty="0"/>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Decide what materials to develop. Make sure they fit in with the activities and channels you selected.</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Personal relevance: does the intended audience identify with the materials?</a:t>
            </a:r>
            <a:endParaRPr dirty="0"/>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Source:</a:t>
            </a:r>
            <a:r>
              <a:rPr lang="en-GB" sz="1100" b="0" i="0" u="none" strike="noStrike" cap="none" dirty="0">
                <a:solidFill>
                  <a:schemeClr val="dk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dirty="0"/>
          </a:p>
        </p:txBody>
      </p:sp>
      <p:sp>
        <p:nvSpPr>
          <p:cNvPr id="64" name="Shape 64"/>
          <p:cNvSpPr txBox="1">
            <a:spLocks noGrp="1"/>
          </p:cNvSpPr>
          <p:nvPr>
            <p:ph type="sldNum" idx="12"/>
          </p:nvPr>
        </p:nvSpPr>
        <p:spPr>
          <a:xfrm>
            <a:off x="3776868" y="9430220"/>
            <a:ext cx="2890665" cy="49641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4</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732388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6667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72" name="Shape 72"/>
          <p:cNvSpPr txBox="1">
            <a:spLocks noGrp="1"/>
          </p:cNvSpPr>
          <p:nvPr>
            <p:ph type="body" idx="1"/>
          </p:nvPr>
        </p:nvSpPr>
        <p:spPr>
          <a:xfrm>
            <a:off x="720942"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Ask participants about their own experiences when preparing materials for the campaign.</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Review existing materials:</a:t>
            </a:r>
            <a:r>
              <a:rPr lang="en-GB" sz="1100" b="0" i="0" u="none" strike="noStrike" cap="none" dirty="0">
                <a:solidFill>
                  <a:schemeClr val="dk1"/>
                </a:solidFill>
                <a:latin typeface="Tahoma"/>
                <a:ea typeface="Tahoma"/>
                <a:cs typeface="Tahoma"/>
                <a:sym typeface="Tahoma"/>
              </a:rPr>
              <a:t> message and materials development and production can be time-consuming and costly. If you decide to adapt already existing materials, consider cultural differences (refer to the following articles on the subject: (</a:t>
            </a:r>
            <a:r>
              <a:rPr lang="en-GB" sz="1100" b="0" i="0" u="none" strike="noStrike" cap="none" dirty="0" err="1">
                <a:solidFill>
                  <a:schemeClr val="dk1"/>
                </a:solidFill>
                <a:latin typeface="Tahoma"/>
                <a:ea typeface="Tahoma"/>
                <a:cs typeface="Tahoma"/>
                <a:sym typeface="Tahoma"/>
              </a:rPr>
              <a:t>i</a:t>
            </a:r>
            <a:r>
              <a:rPr lang="en-GB" sz="1100" b="0" i="0" u="none" strike="noStrike" cap="none" dirty="0">
                <a:solidFill>
                  <a:schemeClr val="dk1"/>
                </a:solidFill>
                <a:latin typeface="Tahoma"/>
                <a:ea typeface="Tahoma"/>
                <a:cs typeface="Tahoma"/>
                <a:sym typeface="Tahoma"/>
              </a:rPr>
              <a:t>) Borg M. National cultural dimensions as drivers of inappropriate ambulatory care consumption of antibiotics in Europe and their relevance to awareness campaigns. J </a:t>
            </a:r>
            <a:r>
              <a:rPr lang="en-GB" sz="1100" b="0" i="0" u="none" strike="noStrike" cap="none" dirty="0" err="1">
                <a:solidFill>
                  <a:schemeClr val="dk1"/>
                </a:solidFill>
                <a:latin typeface="Tahoma"/>
                <a:ea typeface="Tahoma"/>
                <a:cs typeface="Tahoma"/>
                <a:sym typeface="Tahoma"/>
              </a:rPr>
              <a:t>Antimicrob</a:t>
            </a:r>
            <a:r>
              <a:rPr lang="en-GB" sz="1100" b="0" i="0" u="none" strike="noStrike" cap="none" dirty="0">
                <a:solidFill>
                  <a:schemeClr val="dk1"/>
                </a:solidFill>
                <a:latin typeface="Tahoma"/>
                <a:ea typeface="Tahoma"/>
                <a:cs typeface="Tahoma"/>
                <a:sym typeface="Tahoma"/>
              </a:rPr>
              <a:t> Chemother. 2012 Mar;67(3):763-767. (ii) </a:t>
            </a:r>
            <a:r>
              <a:rPr lang="en-GB" sz="1100" b="0" i="0" u="none" strike="noStrike" cap="none" dirty="0" err="1">
                <a:solidFill>
                  <a:schemeClr val="dk1"/>
                </a:solidFill>
                <a:latin typeface="Tahoma"/>
                <a:ea typeface="Tahoma"/>
                <a:cs typeface="Tahoma"/>
                <a:sym typeface="Tahoma"/>
              </a:rPr>
              <a:t>Deschepper</a:t>
            </a:r>
            <a:r>
              <a:rPr lang="en-GB" sz="1100" b="0" i="0" u="none" strike="noStrike" cap="none" dirty="0">
                <a:solidFill>
                  <a:schemeClr val="dk1"/>
                </a:solidFill>
                <a:latin typeface="Tahoma"/>
                <a:ea typeface="Tahoma"/>
                <a:cs typeface="Tahoma"/>
                <a:sym typeface="Tahoma"/>
              </a:rPr>
              <a:t> R, et al. Are cultural dimensions relevant for explaining cross-national differences in antibiotic use in Europe? BMC Health </a:t>
            </a:r>
            <a:r>
              <a:rPr lang="en-GB" sz="1100" b="0" i="0" u="none" strike="noStrike" cap="none" dirty="0" err="1">
                <a:solidFill>
                  <a:schemeClr val="dk1"/>
                </a:solidFill>
                <a:latin typeface="Tahoma"/>
                <a:ea typeface="Tahoma"/>
                <a:cs typeface="Tahoma"/>
                <a:sym typeface="Tahoma"/>
              </a:rPr>
              <a:t>Serv</a:t>
            </a:r>
            <a:r>
              <a:rPr lang="en-GB" sz="1100" b="0" i="0" u="none" strike="noStrike" cap="none" dirty="0">
                <a:solidFill>
                  <a:schemeClr val="dk1"/>
                </a:solidFill>
                <a:latin typeface="Tahoma"/>
                <a:ea typeface="Tahoma"/>
                <a:cs typeface="Tahoma"/>
                <a:sym typeface="Tahoma"/>
              </a:rPr>
              <a:t> Res. 2008;8:123.).</a:t>
            </a:r>
            <a:endParaRPr dirty="0"/>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Message</a:t>
            </a:r>
            <a:r>
              <a:rPr lang="en-GB" sz="1100" b="0" i="0" u="none" strike="noStrike" cap="none" dirty="0">
                <a:solidFill>
                  <a:schemeClr val="dk1"/>
                </a:solidFill>
                <a:latin typeface="Tahoma"/>
                <a:ea typeface="Tahoma"/>
                <a:cs typeface="Tahoma"/>
                <a:sym typeface="Tahoma"/>
              </a:rPr>
              <a:t> </a:t>
            </a:r>
            <a:r>
              <a:rPr lang="en-GB" sz="1100" b="1" i="0" u="none" strike="noStrike" cap="none" dirty="0">
                <a:solidFill>
                  <a:schemeClr val="dk1"/>
                </a:solidFill>
                <a:latin typeface="Tahoma"/>
                <a:ea typeface="Tahoma"/>
                <a:cs typeface="Tahoma"/>
                <a:sym typeface="Tahoma"/>
              </a:rPr>
              <a:t>concepts: </a:t>
            </a:r>
            <a:r>
              <a:rPr lang="en-GB" sz="1100" b="0" i="0" u="none" strike="noStrike" cap="none" dirty="0">
                <a:solidFill>
                  <a:schemeClr val="dk1"/>
                </a:solidFill>
                <a:latin typeface="Tahoma"/>
                <a:ea typeface="Tahoma"/>
                <a:cs typeface="Tahoma"/>
                <a:sym typeface="Tahoma"/>
              </a:rPr>
              <a:t>are messages in rough form and represent ways of presenting information to the intended audiences. They may include statements only or statements and visuals. Message concepts have already been developed at ECDC-level. Ask about experiences developing their own messages. Have they included communication professionals in the team?</a:t>
            </a:r>
            <a:endParaRPr dirty="0"/>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Determine the format of the materials which best suit your campaign:</a:t>
            </a:r>
            <a:r>
              <a:rPr lang="en-GB" sz="1100" b="0" i="0" u="none" strike="noStrike" cap="none" dirty="0">
                <a:solidFill>
                  <a:schemeClr val="dk1"/>
                </a:solidFill>
                <a:latin typeface="Tahoma"/>
                <a:ea typeface="Tahoma"/>
                <a:cs typeface="Tahoma"/>
                <a:sym typeface="Tahoma"/>
              </a:rPr>
              <a:t> the materials should fit the channels selected. Choose formats that your programme can afford. Do not allot so much of your budget to material production that you cannot afford in sufficient quantities, distribution, promotion, support or process evaluation.</a:t>
            </a:r>
            <a:endParaRPr dirty="0"/>
          </a:p>
          <a:p>
            <a:pPr marL="228600" marR="0" lvl="0" indent="-228600" algn="l" rtl="0">
              <a:spcBef>
                <a:spcPts val="330"/>
              </a:spcBef>
              <a:spcAft>
                <a:spcPts val="0"/>
              </a:spcAft>
              <a:buClr>
                <a:schemeClr val="dk1"/>
              </a:buClr>
              <a:buSzPts val="1100"/>
              <a:buFont typeface="Tahoma"/>
              <a:buAutoNum type="arabicPeriod"/>
            </a:pPr>
            <a:r>
              <a:rPr lang="en-GB" sz="1100" b="0" i="0" u="none" strike="noStrike" cap="none" dirty="0">
                <a:solidFill>
                  <a:schemeClr val="dk1"/>
                </a:solidFill>
                <a:latin typeface="Tahoma"/>
                <a:ea typeface="Tahoma"/>
                <a:cs typeface="Tahoma"/>
                <a:sym typeface="Tahoma"/>
              </a:rPr>
              <a:t>Same as #2.</a:t>
            </a:r>
            <a:endParaRPr dirty="0"/>
          </a:p>
          <a:p>
            <a:pPr marL="0" marR="0" lvl="0" indent="0" algn="l" rtl="0">
              <a:spcBef>
                <a:spcPts val="330"/>
              </a:spcBef>
              <a:spcAft>
                <a:spcPts val="0"/>
              </a:spcAft>
              <a:buClr>
                <a:schemeClr val="dk1"/>
              </a:buClr>
              <a:buSzPts val="1100"/>
              <a:buFont typeface="Times"/>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a:t>
            </a:r>
            <a:r>
              <a:rPr lang="en-GB" sz="1100" b="0" i="0" u="none" strike="noStrike" cap="none" dirty="0">
                <a:solidFill>
                  <a:schemeClr val="dk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dirty="0"/>
          </a:p>
        </p:txBody>
      </p:sp>
    </p:spTree>
    <p:extLst>
      <p:ext uri="{BB962C8B-B14F-4D97-AF65-F5344CB8AC3E}">
        <p14:creationId xmlns:p14="http://schemas.microsoft.com/office/powerpoint/2010/main" val="924950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80" name="Shape 80"/>
          <p:cNvSpPr txBox="1">
            <a:spLocks noGrp="1"/>
          </p:cNvSpPr>
          <p:nvPr>
            <p:ph type="body" idx="1"/>
          </p:nvPr>
        </p:nvSpPr>
        <p:spPr>
          <a:xfrm>
            <a:off x="720942" y="3450749"/>
            <a:ext cx="5335270" cy="5732860"/>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If possible access the EAAD website and briefly ask the participants on their experiences when using the materials.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It is worth bringing up in this slide how messages and concepts can be interpreted differently in different contexts, which is why pre-testing materials is so important. As an example: an attempt was made to use the EAAD materials in a country outside Europe. When pre-tested, the hedgehog was misinterpreted and misunderstood by participants, who preferred have real-life figures rather than cartoon figures on the campaign materials. Based on such results the materials were modified to suit the audience’s desires.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Do promote discussion on this subject among the participants and ask if they have faced similar situations in their work.</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600692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a:spLocks noGrp="1" noRot="1" noChangeAspect="1"/>
          </p:cNvSpPr>
          <p:nvPr>
            <p:ph type="sldImg" idx="2"/>
          </p:nvPr>
        </p:nvSpPr>
        <p:spPr>
          <a:xfrm>
            <a:off x="6667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91" name="Shape 91"/>
          <p:cNvSpPr txBox="1">
            <a:spLocks noGrp="1"/>
          </p:cNvSpPr>
          <p:nvPr>
            <p:ph type="body" idx="1"/>
          </p:nvPr>
        </p:nvSpPr>
        <p:spPr>
          <a:xfrm>
            <a:off x="720942"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Pre-testing can be done in a variety of ways depending on the level of resources you have:</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Voluntary advisory group:</a:t>
            </a:r>
            <a:r>
              <a:rPr lang="en-GB" sz="1100" b="0" i="0" u="none" strike="noStrike" cap="none" dirty="0">
                <a:solidFill>
                  <a:schemeClr val="dk1"/>
                </a:solidFill>
                <a:latin typeface="Tahoma"/>
                <a:ea typeface="Tahoma"/>
                <a:cs typeface="Tahoma"/>
                <a:sym typeface="Tahoma"/>
              </a:rPr>
              <a:t> members of the target audience segment who can give you clear and honest feedback about the components you are proposing.</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Full-scale pilot study: </a:t>
            </a:r>
            <a:r>
              <a:rPr lang="en-GB" sz="1100" b="0" i="0" u="none" strike="noStrike" cap="none" dirty="0">
                <a:solidFill>
                  <a:schemeClr val="dk1"/>
                </a:solidFill>
                <a:latin typeface="Tahoma"/>
                <a:ea typeface="Tahoma"/>
                <a:cs typeface="Tahoma"/>
                <a:sym typeface="Tahoma"/>
              </a:rPr>
              <a:t>to implement the complete campaign with a small portion of the target audience.</a:t>
            </a:r>
            <a:endParaRPr dirty="0"/>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err="1">
                <a:solidFill>
                  <a:schemeClr val="dk1"/>
                </a:solidFill>
                <a:latin typeface="Tahoma"/>
                <a:ea typeface="Tahoma"/>
                <a:cs typeface="Tahoma"/>
                <a:sym typeface="Tahoma"/>
              </a:rPr>
              <a:t>Centers</a:t>
            </a:r>
            <a:r>
              <a:rPr lang="en-GB" sz="1100" b="0" i="0" u="none" strike="noStrike" cap="none" dirty="0">
                <a:solidFill>
                  <a:schemeClr val="dk1"/>
                </a:solidFill>
                <a:latin typeface="Tahoma"/>
                <a:ea typeface="Tahoma"/>
                <a:cs typeface="Tahoma"/>
                <a:sym typeface="Tahoma"/>
              </a:rPr>
              <a:t> for Disease Control and Prevention. Social marketing: nutrition and physical activity [Internet]. [cited 2013 Oct 2]. Available from: </a:t>
            </a:r>
            <a:r>
              <a:rPr lang="en-GB" sz="1100" b="0" i="0" u="sng" strike="noStrike" cap="none" dirty="0">
                <a:solidFill>
                  <a:schemeClr val="dk1"/>
                </a:solidFill>
                <a:latin typeface="Tahoma"/>
                <a:ea typeface="Tahoma"/>
                <a:cs typeface="Tahoma"/>
                <a:sym typeface="Tahoma"/>
              </a:rPr>
              <a:t>www.cdc.gov/nccdphp/dnpa/socialmarketing/training</a:t>
            </a:r>
          </a:p>
          <a:p>
            <a:pPr marL="0" marR="0" lvl="0" indent="0" algn="l" rtl="0">
              <a:lnSpc>
                <a:spcPct val="100000"/>
              </a:lnSpc>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8594017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65088" y="569913"/>
            <a:ext cx="4503737"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10" name="Shape 110"/>
          <p:cNvSpPr txBox="1">
            <a:spLocks noGrp="1"/>
          </p:cNvSpPr>
          <p:nvPr>
            <p:ph type="body" idx="1"/>
          </p:nvPr>
        </p:nvSpPr>
        <p:spPr>
          <a:xfrm>
            <a:off x="720942" y="3450749"/>
            <a:ext cx="5335270" cy="5732860"/>
          </a:xfrm>
          <a:prstGeom prst="rect">
            <a:avLst/>
          </a:prstGeom>
          <a:noFill/>
          <a:ln>
            <a:noFill/>
          </a:ln>
        </p:spPr>
        <p:txBody>
          <a:bodyPr spcFirstLastPara="1" wrap="square" lIns="0" tIns="0" rIns="0" bIns="0" anchor="t" anchorCtr="0">
            <a:noAutofit/>
          </a:bodyPr>
          <a:lstStyle/>
          <a:p>
            <a:pPr marL="228600" marR="0" lvl="0" indent="-228600" algn="l" rtl="0">
              <a:spcBef>
                <a:spcPts val="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Objectives:</a:t>
            </a:r>
            <a:r>
              <a:rPr lang="en-GB" sz="1100" b="0" i="0" u="none" strike="noStrike" cap="none" dirty="0">
                <a:solidFill>
                  <a:schemeClr val="dk1"/>
                </a:solidFill>
                <a:latin typeface="Tahoma"/>
                <a:ea typeface="Tahoma"/>
                <a:cs typeface="Tahoma"/>
                <a:sym typeface="Tahoma"/>
              </a:rPr>
              <a:t> what do you want to learn and from whom? Which segments do you want to include and exclude in the testing. Write down the objectives.</a:t>
            </a:r>
            <a:endParaRPr dirty="0"/>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Methods: </a:t>
            </a:r>
            <a:r>
              <a:rPr lang="en-GB" sz="1100" b="0" i="0" u="none" strike="noStrike" cap="none" dirty="0">
                <a:solidFill>
                  <a:schemeClr val="dk1"/>
                </a:solidFill>
                <a:latin typeface="Tahoma"/>
                <a:ea typeface="Tahoma"/>
                <a:cs typeface="Tahoma"/>
                <a:sym typeface="Tahoma"/>
              </a:rPr>
              <a:t>selection depends on the question you want to have answered, the type of materials, the audience, the time and resources available.</a:t>
            </a:r>
            <a:endParaRPr dirty="0"/>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Secure facilities: </a:t>
            </a:r>
            <a:r>
              <a:rPr lang="en-GB" sz="1100" b="0" i="0" u="none" strike="noStrike" cap="none" dirty="0">
                <a:solidFill>
                  <a:schemeClr val="dk1"/>
                </a:solidFill>
                <a:latin typeface="Tahoma"/>
                <a:ea typeface="Tahoma"/>
                <a:cs typeface="Tahoma"/>
                <a:sym typeface="Tahoma"/>
              </a:rPr>
              <a:t>hire or train moderators for focus group discussions.</a:t>
            </a:r>
            <a:endParaRPr dirty="0"/>
          </a:p>
          <a:p>
            <a:pPr marL="228600" marR="0" lvl="0" indent="-228600" algn="l" rtl="0">
              <a:lnSpc>
                <a:spcPct val="100000"/>
              </a:lnSpc>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Identify, screen and recruit respondents: </a:t>
            </a:r>
            <a:r>
              <a:rPr lang="en-GB" sz="1100" b="0" i="0" u="none" strike="noStrike" cap="none" dirty="0">
                <a:solidFill>
                  <a:schemeClr val="dk1"/>
                </a:solidFill>
                <a:latin typeface="Tahoma"/>
                <a:ea typeface="Tahoma"/>
                <a:cs typeface="Tahoma"/>
                <a:sym typeface="Tahoma"/>
              </a:rPr>
              <a:t>the screening process consists of collecting data from potential participants in focus group discussions, when these data are not available. It implies going to the field (community-based) and asking some questions on demographic, health and information channels and willingness to participate in focus group discussions.</a:t>
            </a:r>
            <a:endParaRPr sz="1100" b="0" i="0" u="none" strike="noStrike" cap="none" dirty="0">
              <a:solidFill>
                <a:schemeClr val="dk1"/>
              </a:solidFill>
              <a:latin typeface="Tahoma"/>
              <a:ea typeface="Tahoma"/>
              <a:cs typeface="Tahoma"/>
              <a:sym typeface="Tahoma"/>
            </a:endParaRPr>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Test instruments: </a:t>
            </a:r>
            <a:r>
              <a:rPr lang="en-GB" sz="1100" b="0" i="0" u="none" strike="noStrike" cap="none" dirty="0">
                <a:solidFill>
                  <a:schemeClr val="dk1"/>
                </a:solidFill>
                <a:latin typeface="Tahoma"/>
                <a:ea typeface="Tahoma"/>
                <a:cs typeface="Tahoma"/>
                <a:sym typeface="Tahoma"/>
              </a:rPr>
              <a:t>discussion guides, questionnaires.</a:t>
            </a:r>
            <a:endParaRPr dirty="0"/>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Conduct pre-testing: </a:t>
            </a:r>
            <a:r>
              <a:rPr lang="en-GB" sz="1100" b="0" i="0" u="none" strike="noStrike" cap="none" dirty="0">
                <a:solidFill>
                  <a:schemeClr val="dk1"/>
                </a:solidFill>
                <a:latin typeface="Tahoma"/>
                <a:ea typeface="Tahoma"/>
                <a:cs typeface="Tahoma"/>
                <a:sym typeface="Tahoma"/>
              </a:rPr>
              <a:t>involve other team members (creative professionals) and partners.</a:t>
            </a:r>
            <a:endParaRPr dirty="0"/>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Results:</a:t>
            </a:r>
            <a:r>
              <a:rPr lang="en-GB" sz="1100" b="0" i="0" u="none" strike="noStrike" cap="none" dirty="0">
                <a:solidFill>
                  <a:schemeClr val="dk1"/>
                </a:solidFill>
                <a:latin typeface="Tahoma"/>
                <a:ea typeface="Tahoma"/>
                <a:cs typeface="Tahoma"/>
                <a:sym typeface="Tahoma"/>
              </a:rPr>
              <a:t> write a report outlining the process and the findings.</a:t>
            </a:r>
            <a:endParaRPr dirty="0"/>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dirty="0">
                <a:solidFill>
                  <a:schemeClr val="dk1"/>
                </a:solidFill>
                <a:latin typeface="Tahoma"/>
                <a:ea typeface="Tahoma"/>
                <a:cs typeface="Tahoma"/>
                <a:sym typeface="Tahoma"/>
              </a:rPr>
              <a:t>Make optimal use of the results: </a:t>
            </a:r>
            <a:r>
              <a:rPr lang="en-GB" sz="1100" b="0" i="0" u="none" strike="noStrike" cap="none" dirty="0">
                <a:solidFill>
                  <a:schemeClr val="dk1"/>
                </a:solidFill>
                <a:latin typeface="Tahoma"/>
                <a:ea typeface="Tahoma"/>
                <a:cs typeface="Tahoma"/>
                <a:sym typeface="Tahoma"/>
              </a:rPr>
              <a:t>pre-testing results can be used to solve problems, plan programmes, develop or refine materials and messages.</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Tahoma"/>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a:t>
            </a:r>
            <a:r>
              <a:rPr lang="en-GB" sz="1100" b="0" i="0" u="none" strike="noStrike" cap="none" dirty="0">
                <a:solidFill>
                  <a:schemeClr val="dk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dirty="0"/>
          </a:p>
        </p:txBody>
      </p:sp>
      <p:sp>
        <p:nvSpPr>
          <p:cNvPr id="111" name="Shape 111"/>
          <p:cNvSpPr txBox="1">
            <a:spLocks noGrp="1"/>
          </p:cNvSpPr>
          <p:nvPr>
            <p:ph type="sldNum" idx="12"/>
          </p:nvPr>
        </p:nvSpPr>
        <p:spPr>
          <a:xfrm>
            <a:off x="3776868" y="9430220"/>
            <a:ext cx="2890665" cy="49641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8</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463912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19" name="Shape 119"/>
          <p:cNvSpPr txBox="1">
            <a:spLocks noGrp="1"/>
          </p:cNvSpPr>
          <p:nvPr>
            <p:ph type="body" idx="1"/>
          </p:nvPr>
        </p:nvSpPr>
        <p:spPr>
          <a:xfrm>
            <a:off x="720942" y="3450749"/>
            <a:ext cx="5335270" cy="57328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a:t>
            </a:r>
            <a:r>
              <a:rPr lang="en-GB" sz="1100" b="0" i="0" u="none" strike="noStrike" cap="none" dirty="0">
                <a:solidFill>
                  <a:schemeClr val="dk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92941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nl-NL"/>
              <a:t>Klik om de stijl te bewerken</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nl-NL"/>
              <a:t>Klik om de ondertitelstijl van het model te bewerken</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nl-NL" dirty="0"/>
              <a:t>Tekststijl van het model bewerken</a:t>
            </a:r>
          </a:p>
          <a:p>
            <a:pPr lvl="1"/>
            <a:r>
              <a:rPr lang="nl-NL" dirty="0"/>
              <a:t>Tweede niveau</a:t>
            </a:r>
          </a:p>
          <a:p>
            <a:pPr lvl="2"/>
            <a:r>
              <a:rPr lang="nl-NL" dirty="0"/>
              <a:t>Derde niveau</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ectieko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323556"/>
            <a:ext cx="10318363" cy="75594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57060"/>
            <a:ext cx="11368617" cy="498499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userDrawn="1"/>
        </p:nvPicPr>
        <p:blipFill>
          <a:blip r:embed="rId6"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userDrawn="1"/>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629150"/>
            <a:ext cx="10869432" cy="1600200"/>
          </a:xfrm>
        </p:spPr>
        <p:txBody>
          <a:bodyPr/>
          <a:lstStyle/>
          <a:p>
            <a:pPr lvl="0">
              <a:spcBef>
                <a:spcPts val="0"/>
              </a:spcBef>
              <a:spcAft>
                <a:spcPts val="0"/>
              </a:spcAft>
            </a:pPr>
            <a:r>
              <a:rPr lang="en-GB" sz="2400" b="1" kern="1200" dirty="0">
                <a:solidFill>
                  <a:prstClr val="white"/>
                </a:solidFill>
                <a:latin typeface="Tahoma"/>
                <a:ea typeface="Tahoma"/>
                <a:cs typeface="Tahoma"/>
                <a:sym typeface="Tahoma"/>
              </a:rPr>
              <a:t>Module 1: </a:t>
            </a:r>
            <a:r>
              <a:rPr lang="en-GB" sz="2400" kern="1200" dirty="0">
                <a:solidFill>
                  <a:prstClr val="white"/>
                </a:solidFill>
                <a:latin typeface="Tahoma"/>
                <a:ea typeface="Tahoma"/>
                <a:cs typeface="Tahoma"/>
                <a:sym typeface="Tahoma"/>
              </a:rPr>
              <a:t>Introduction to the development of prudent antibiotic use campaigns</a:t>
            </a:r>
            <a:br>
              <a:rPr lang="en-GB" kern="1200" dirty="0">
                <a:solidFill>
                  <a:prstClr val="black"/>
                </a:solidFill>
                <a:ea typeface="+mn-ea"/>
                <a:cs typeface="+mn-cs"/>
              </a:rPr>
            </a:br>
            <a:r>
              <a:rPr lang="en-GB" sz="4000" b="1" dirty="0">
                <a:sym typeface="Tahoma"/>
              </a:rPr>
              <a:t>Session 5: </a:t>
            </a:r>
            <a:r>
              <a:rPr lang="en-GB" sz="4000" b="1" dirty="0"/>
              <a:t>Prototyping and pre-testing</a:t>
            </a:r>
            <a:br>
              <a:rPr lang="en-GB" sz="4000" b="1" dirty="0"/>
            </a:b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US" sz="2800" b="0" dirty="0"/>
              <a:t>Course on the development, implementation and evaluation of prudent antibiotic use campaigns</a:t>
            </a:r>
          </a:p>
          <a:p>
            <a:endParaRPr lang="en-US" sz="2800" b="0" dirty="0"/>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30" name="Shape 130"/>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10</a:t>
            </a:fld>
            <a:endParaRPr sz="1200">
              <a:solidFill>
                <a:schemeClr val="lt1"/>
              </a:solidFill>
              <a:latin typeface="Tahoma"/>
              <a:ea typeface="Tahoma"/>
              <a:cs typeface="Tahoma"/>
              <a:sym typeface="Tahoma"/>
            </a:endParaRPr>
          </a:p>
        </p:txBody>
      </p:sp>
      <p:sp>
        <p:nvSpPr>
          <p:cNvPr id="131" name="Shape 131"/>
          <p:cNvSpPr/>
          <p:nvPr/>
        </p:nvSpPr>
        <p:spPr>
          <a:xfrm>
            <a:off x="1741837" y="1329541"/>
            <a:ext cx="8687543" cy="1266730"/>
          </a:xfrm>
          <a:prstGeom prst="roundRect">
            <a:avLst>
              <a:gd name="adj" fmla="val 16667"/>
            </a:avLst>
          </a:prstGeom>
          <a:noFill/>
          <a:ln w="254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a:spcBef>
                <a:spcPts val="0"/>
              </a:spcBef>
              <a:spcAft>
                <a:spcPts val="0"/>
              </a:spcAft>
            </a:pPr>
            <a:r>
              <a:rPr lang="en-GB" sz="2400" b="1">
                <a:solidFill>
                  <a:schemeClr val="dk1"/>
                </a:solidFill>
                <a:latin typeface="Tahoma"/>
                <a:ea typeface="Tahoma"/>
                <a:cs typeface="Tahoma"/>
                <a:sym typeface="Tahoma"/>
              </a:rPr>
              <a:t>”We do not have the time or money”</a:t>
            </a:r>
            <a:endParaRPr/>
          </a:p>
          <a:p>
            <a:pPr>
              <a:spcBef>
                <a:spcPts val="0"/>
              </a:spcBef>
              <a:spcAft>
                <a:spcPts val="0"/>
              </a:spcAft>
            </a:pPr>
            <a:endParaRPr sz="1200" b="1">
              <a:solidFill>
                <a:schemeClr val="dk1"/>
              </a:solidFill>
              <a:latin typeface="Tahoma"/>
              <a:ea typeface="Tahoma"/>
              <a:cs typeface="Tahoma"/>
              <a:sym typeface="Tahoma"/>
            </a:endParaRPr>
          </a:p>
          <a:p>
            <a:pPr marL="457200" indent="-457200">
              <a:spcBef>
                <a:spcPts val="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Integrate pre-testing as part of the development process</a:t>
            </a:r>
            <a:endParaRPr sz="2000">
              <a:solidFill>
                <a:schemeClr val="dk1"/>
              </a:solidFill>
              <a:latin typeface="Tahoma"/>
              <a:ea typeface="Tahoma"/>
              <a:cs typeface="Tahoma"/>
              <a:sym typeface="Tahoma"/>
            </a:endParaRPr>
          </a:p>
          <a:p>
            <a:pPr marL="457200" indent="-457200">
              <a:spcBef>
                <a:spcPts val="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Include time and resources for pre-testing in the budget and timeline</a:t>
            </a:r>
            <a:endParaRPr sz="2000">
              <a:solidFill>
                <a:schemeClr val="dk1"/>
              </a:solidFill>
              <a:latin typeface="Tahoma"/>
              <a:ea typeface="Tahoma"/>
              <a:cs typeface="Tahoma"/>
              <a:sym typeface="Tahoma"/>
            </a:endParaRPr>
          </a:p>
        </p:txBody>
      </p:sp>
      <p:sp>
        <p:nvSpPr>
          <p:cNvPr id="132" name="Shape 132"/>
          <p:cNvSpPr/>
          <p:nvPr/>
        </p:nvSpPr>
        <p:spPr>
          <a:xfrm>
            <a:off x="1741837" y="2861456"/>
            <a:ext cx="8707581" cy="1573197"/>
          </a:xfrm>
          <a:prstGeom prst="roundRect">
            <a:avLst>
              <a:gd name="adj" fmla="val 16667"/>
            </a:avLst>
          </a:prstGeom>
          <a:noFill/>
          <a:ln w="254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a:spcBef>
                <a:spcPts val="0"/>
              </a:spcBef>
              <a:spcAft>
                <a:spcPts val="0"/>
              </a:spcAft>
            </a:pPr>
            <a:r>
              <a:rPr lang="en-GB" sz="2400" b="1">
                <a:solidFill>
                  <a:schemeClr val="dk1"/>
                </a:solidFill>
                <a:latin typeface="Tahoma"/>
                <a:ea typeface="Tahoma"/>
                <a:cs typeface="Tahoma"/>
                <a:sym typeface="Tahoma"/>
              </a:rPr>
              <a:t>”My boss will not support pre-testing”</a:t>
            </a:r>
            <a:endParaRPr/>
          </a:p>
          <a:p>
            <a:pPr>
              <a:spcBef>
                <a:spcPts val="0"/>
              </a:spcBef>
              <a:spcAft>
                <a:spcPts val="0"/>
              </a:spcAft>
            </a:pPr>
            <a:endParaRPr sz="1200" b="1">
              <a:solidFill>
                <a:schemeClr val="dk1"/>
              </a:solidFill>
              <a:latin typeface="Tahoma"/>
              <a:ea typeface="Tahoma"/>
              <a:cs typeface="Tahoma"/>
              <a:sym typeface="Tahoma"/>
            </a:endParaRPr>
          </a:p>
          <a:p>
            <a:pPr marL="342900" indent="-342900">
              <a:spcBef>
                <a:spcPts val="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It is cheaper to find out whether the materials might work before they are produced</a:t>
            </a:r>
            <a:endParaRPr/>
          </a:p>
          <a:p>
            <a:pPr marL="342900" indent="-342900">
              <a:spcBef>
                <a:spcPts val="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After pre-testing, report the results obtained to your superiors </a:t>
            </a:r>
            <a:endParaRPr sz="2000">
              <a:solidFill>
                <a:schemeClr val="dk1"/>
              </a:solidFill>
              <a:latin typeface="Tahoma"/>
              <a:ea typeface="Tahoma"/>
              <a:cs typeface="Tahoma"/>
              <a:sym typeface="Tahoma"/>
            </a:endParaRPr>
          </a:p>
        </p:txBody>
      </p:sp>
      <p:pic>
        <p:nvPicPr>
          <p:cNvPr id="133" name="Shape 133" descr="C:\Users\serosa\AppData\Local\Microsoft\Windows\Temporary Internet Files\Content.IE5\SGOT2WP0\MC900353858[2].wmf"/>
          <p:cNvPicPr preferRelativeResize="0"/>
          <p:nvPr/>
        </p:nvPicPr>
        <p:blipFill rotWithShape="1">
          <a:blip r:embed="rId3">
            <a:alphaModFix/>
          </a:blip>
          <a:srcRect/>
          <a:stretch/>
        </p:blipFill>
        <p:spPr>
          <a:xfrm>
            <a:off x="5173247" y="4554673"/>
            <a:ext cx="1845506" cy="1728770"/>
          </a:xfrm>
          <a:prstGeom prst="rect">
            <a:avLst/>
          </a:prstGeom>
          <a:noFill/>
          <a:ln>
            <a:noFill/>
          </a:ln>
        </p:spPr>
      </p:pic>
      <p:sp>
        <p:nvSpPr>
          <p:cNvPr id="134" name="Shape 134"/>
          <p:cNvSpPr txBox="1"/>
          <p:nvPr/>
        </p:nvSpPr>
        <p:spPr>
          <a:xfrm>
            <a:off x="1524001" y="6444714"/>
            <a:ext cx="8860971"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a:p>
        </p:txBody>
      </p:sp>
      <p:sp>
        <p:nvSpPr>
          <p:cNvPr id="3" name="Titel 2">
            <a:extLst>
              <a:ext uri="{FF2B5EF4-FFF2-40B4-BE49-F238E27FC236}">
                <a16:creationId xmlns:a16="http://schemas.microsoft.com/office/drawing/2014/main" id="{DBACF39C-7B84-E446-8D9C-7C606F927D6A}"/>
              </a:ext>
            </a:extLst>
          </p:cNvPr>
          <p:cNvSpPr>
            <a:spLocks noGrp="1"/>
          </p:cNvSpPr>
          <p:nvPr>
            <p:ph type="title"/>
          </p:nvPr>
        </p:nvSpPr>
        <p:spPr/>
        <p:txBody>
          <a:bodyPr/>
          <a:lstStyle/>
          <a:p>
            <a:r>
              <a:rPr lang="nl-NL" dirty="0" err="1"/>
              <a:t>Misconceptions</a:t>
            </a:r>
            <a:r>
              <a:rPr lang="nl-NL" dirty="0"/>
              <a:t> on pre-</a:t>
            </a:r>
            <a:r>
              <a:rPr lang="nl-NL" dirty="0" err="1"/>
              <a:t>testing</a:t>
            </a:r>
            <a:endParaRPr lang="nl-NL" dirty="0"/>
          </a:p>
        </p:txBody>
      </p:sp>
    </p:spTree>
    <p:extLst>
      <p:ext uri="{BB962C8B-B14F-4D97-AF65-F5344CB8AC3E}">
        <p14:creationId xmlns:p14="http://schemas.microsoft.com/office/powerpoint/2010/main" val="253092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40" name="Shape 140"/>
          <p:cNvSpPr txBox="1">
            <a:spLocks noGrp="1"/>
          </p:cNvSpPr>
          <p:nvPr>
            <p:ph type="body" idx="1"/>
          </p:nvPr>
        </p:nvSpPr>
        <p:spPr>
          <a:xfrm>
            <a:off x="1847851" y="1079500"/>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gn="ctr">
              <a:lnSpc>
                <a:spcPct val="108333"/>
              </a:lnSpc>
              <a:spcBef>
                <a:spcPts val="0"/>
              </a:spcBef>
              <a:spcAft>
                <a:spcPts val="0"/>
              </a:spcAft>
            </a:pPr>
            <a:endParaRPr>
              <a:solidFill>
                <a:schemeClr val="dk1"/>
              </a:solidFill>
              <a:latin typeface="Tahoma"/>
              <a:ea typeface="Tahoma"/>
              <a:cs typeface="Tahoma"/>
              <a:sym typeface="Tahoma"/>
            </a:endParaRPr>
          </a:p>
          <a:p>
            <a:pPr algn="ctr">
              <a:lnSpc>
                <a:spcPct val="108333"/>
              </a:lnSpc>
              <a:spcBef>
                <a:spcPts val="900"/>
              </a:spcBef>
              <a:spcAft>
                <a:spcPts val="0"/>
              </a:spcAft>
            </a:pPr>
            <a:r>
              <a:rPr lang="en-GB">
                <a:solidFill>
                  <a:schemeClr val="dk1"/>
                </a:solidFill>
                <a:latin typeface="Tahoma"/>
                <a:ea typeface="Tahoma"/>
                <a:cs typeface="Tahoma"/>
                <a:sym typeface="Tahoma"/>
              </a:rPr>
              <a:t>Adapt and modify your campaign according to the pre-testing results</a:t>
            </a:r>
            <a:endParaRPr>
              <a:solidFill>
                <a:schemeClr val="dk1"/>
              </a:solidFill>
              <a:latin typeface="Tahoma"/>
              <a:ea typeface="Tahoma"/>
              <a:cs typeface="Tahoma"/>
              <a:sym typeface="Tahoma"/>
            </a:endParaRPr>
          </a:p>
        </p:txBody>
      </p:sp>
      <p:sp>
        <p:nvSpPr>
          <p:cNvPr id="141" name="Shape 141"/>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11</a:t>
            </a:fld>
            <a:endParaRPr sz="1200">
              <a:solidFill>
                <a:schemeClr val="lt1"/>
              </a:solidFill>
              <a:latin typeface="Tahoma"/>
              <a:ea typeface="Tahoma"/>
              <a:cs typeface="Tahoma"/>
              <a:sym typeface="Tahoma"/>
            </a:endParaRPr>
          </a:p>
        </p:txBody>
      </p:sp>
      <p:pic>
        <p:nvPicPr>
          <p:cNvPr id="142" name="Shape 142" descr="C:\Users\erisal\AppData\Local\Microsoft\Windows\Temporary Internet Files\Content.IE5\PDM9VJWX\MC900078824[1].wmf"/>
          <p:cNvPicPr preferRelativeResize="0"/>
          <p:nvPr/>
        </p:nvPicPr>
        <p:blipFill rotWithShape="1">
          <a:blip r:embed="rId3">
            <a:alphaModFix/>
          </a:blip>
          <a:srcRect/>
          <a:stretch/>
        </p:blipFill>
        <p:spPr>
          <a:xfrm>
            <a:off x="4010025" y="2671082"/>
            <a:ext cx="4171950" cy="3562350"/>
          </a:xfrm>
          <a:prstGeom prst="rect">
            <a:avLst/>
          </a:prstGeom>
          <a:noFill/>
          <a:ln>
            <a:noFill/>
          </a:ln>
        </p:spPr>
      </p:pic>
      <p:sp>
        <p:nvSpPr>
          <p:cNvPr id="3" name="Titel 2">
            <a:extLst>
              <a:ext uri="{FF2B5EF4-FFF2-40B4-BE49-F238E27FC236}">
                <a16:creationId xmlns:a16="http://schemas.microsoft.com/office/drawing/2014/main" id="{F934B4C4-B284-654F-88AA-09B99F173372}"/>
              </a:ext>
            </a:extLst>
          </p:cNvPr>
          <p:cNvSpPr>
            <a:spLocks noGrp="1"/>
          </p:cNvSpPr>
          <p:nvPr>
            <p:ph type="title"/>
          </p:nvPr>
        </p:nvSpPr>
        <p:spPr/>
        <p:txBody>
          <a:bodyPr/>
          <a:lstStyle/>
          <a:p>
            <a:r>
              <a:rPr lang="nl-NL" dirty="0" err="1"/>
              <a:t>Adapt</a:t>
            </a:r>
            <a:r>
              <a:rPr lang="nl-NL" dirty="0"/>
              <a:t> </a:t>
            </a:r>
            <a:r>
              <a:rPr lang="nl-NL" dirty="0" err="1"/>
              <a:t>and</a:t>
            </a:r>
            <a:r>
              <a:rPr lang="nl-NL" dirty="0"/>
              <a:t> </a:t>
            </a:r>
            <a:r>
              <a:rPr lang="nl-NL" dirty="0" err="1"/>
              <a:t>modify</a:t>
            </a:r>
            <a:endParaRPr lang="nl-NL" dirty="0"/>
          </a:p>
        </p:txBody>
      </p:sp>
    </p:spTree>
    <p:extLst>
      <p:ext uri="{BB962C8B-B14F-4D97-AF65-F5344CB8AC3E}">
        <p14:creationId xmlns:p14="http://schemas.microsoft.com/office/powerpoint/2010/main" val="3910131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8" name="Shape 148"/>
          <p:cNvSpPr txBox="1">
            <a:spLocks noGrp="1"/>
          </p:cNvSpPr>
          <p:nvPr>
            <p:ph type="body" idx="1"/>
          </p:nvPr>
        </p:nvSpPr>
        <p:spPr>
          <a:xfrm>
            <a:off x="1847851" y="1079500"/>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Any questions?</a:t>
            </a:r>
            <a:endParaRPr>
              <a:solidFill>
                <a:schemeClr val="dk1"/>
              </a:solidFill>
              <a:latin typeface="Tahoma"/>
              <a:ea typeface="Tahoma"/>
              <a:cs typeface="Tahoma"/>
              <a:sym typeface="Tahoma"/>
            </a:endParaRPr>
          </a:p>
        </p:txBody>
      </p:sp>
      <p:sp>
        <p:nvSpPr>
          <p:cNvPr id="149" name="Shape 149"/>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12</a:t>
            </a:fld>
            <a:endParaRPr sz="1200">
              <a:solidFill>
                <a:schemeClr val="lt1"/>
              </a:solidFill>
              <a:latin typeface="Tahoma"/>
              <a:ea typeface="Tahoma"/>
              <a:cs typeface="Tahoma"/>
              <a:sym typeface="Tahoma"/>
            </a:endParaRPr>
          </a:p>
        </p:txBody>
      </p:sp>
      <p:pic>
        <p:nvPicPr>
          <p:cNvPr id="150" name="Shape 150" descr="C:\Users\serosa\AppData\Local\Microsoft\Windows\Temporary Internet Files\Content.IE5\2ZRN85JG\MC900442072[1].wmf"/>
          <p:cNvPicPr preferRelativeResize="0"/>
          <p:nvPr/>
        </p:nvPicPr>
        <p:blipFill rotWithShape="1">
          <a:blip r:embed="rId3">
            <a:alphaModFix/>
          </a:blip>
          <a:srcRect/>
          <a:stretch/>
        </p:blipFill>
        <p:spPr>
          <a:xfrm>
            <a:off x="3755946" y="2069452"/>
            <a:ext cx="4680108" cy="3340735"/>
          </a:xfrm>
          <a:prstGeom prst="rect">
            <a:avLst/>
          </a:prstGeom>
          <a:noFill/>
          <a:ln>
            <a:noFill/>
          </a:ln>
        </p:spPr>
      </p:pic>
      <p:sp>
        <p:nvSpPr>
          <p:cNvPr id="3" name="Titel 2">
            <a:extLst>
              <a:ext uri="{FF2B5EF4-FFF2-40B4-BE49-F238E27FC236}">
                <a16:creationId xmlns:a16="http://schemas.microsoft.com/office/drawing/2014/main" id="{78B2D755-1B44-F049-8623-3277E9E5F7BB}"/>
              </a:ext>
            </a:extLst>
          </p:cNvPr>
          <p:cNvSpPr>
            <a:spLocks noGrp="1"/>
          </p:cNvSpPr>
          <p:nvPr>
            <p:ph type="title"/>
          </p:nvPr>
        </p:nvSpPr>
        <p:spPr/>
        <p:txBody>
          <a:bodyPr/>
          <a:lstStyle/>
          <a:p>
            <a:r>
              <a:rPr lang="nl-NL" dirty="0" err="1"/>
              <a:t>Thank</a:t>
            </a:r>
            <a:r>
              <a:rPr lang="nl-NL" dirty="0"/>
              <a:t> </a:t>
            </a:r>
            <a:r>
              <a:rPr lang="nl-NL" dirty="0" err="1"/>
              <a:t>you</a:t>
            </a:r>
            <a:r>
              <a:rPr lang="nl-NL" dirty="0"/>
              <a:t>!</a:t>
            </a:r>
          </a:p>
        </p:txBody>
      </p:sp>
    </p:spTree>
    <p:extLst>
      <p:ext uri="{BB962C8B-B14F-4D97-AF65-F5344CB8AC3E}">
        <p14:creationId xmlns:p14="http://schemas.microsoft.com/office/powerpoint/2010/main" val="2357234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B82AFB-754E-4DA9-8A9D-99FAAC543443}"/>
              </a:ext>
            </a:extLst>
          </p:cNvPr>
          <p:cNvSpPr>
            <a:spLocks noGrp="1"/>
          </p:cNvSpPr>
          <p:nvPr>
            <p:ph type="title"/>
          </p:nvPr>
        </p:nvSpPr>
        <p:spPr/>
        <p:txBody>
          <a:bodyPr/>
          <a:lstStyle/>
          <a:p>
            <a:r>
              <a:rPr lang="nl-NL" dirty="0" err="1"/>
              <a:t>References</a:t>
            </a:r>
            <a:endParaRPr lang="en-GB" dirty="0"/>
          </a:p>
        </p:txBody>
      </p:sp>
      <p:sp>
        <p:nvSpPr>
          <p:cNvPr id="3" name="Tijdelijke aanduiding voor inhoud 2">
            <a:extLst>
              <a:ext uri="{FF2B5EF4-FFF2-40B4-BE49-F238E27FC236}">
                <a16:creationId xmlns:a16="http://schemas.microsoft.com/office/drawing/2014/main" id="{E8C0F6E8-82B5-4F12-8836-F8F999790B16}"/>
              </a:ext>
            </a:extLst>
          </p:cNvPr>
          <p:cNvSpPr>
            <a:spLocks noGrp="1"/>
          </p:cNvSpPr>
          <p:nvPr>
            <p:ph idx="1"/>
          </p:nvPr>
        </p:nvSpPr>
        <p:spPr/>
        <p:txBody>
          <a:bodyPr/>
          <a:lstStyle/>
          <a:p>
            <a:pPr marL="457200" indent="-457200">
              <a:buFont typeface="+mj-lt"/>
              <a:buAutoNum type="arabicPeriod"/>
            </a:pPr>
            <a:r>
              <a:rPr lang="en-GB" dirty="0" err="1"/>
              <a:t>Centers</a:t>
            </a:r>
            <a:r>
              <a:rPr lang="en-GB" dirty="0"/>
              <a:t> for Disease Control and Prevention. Social marketing: nutrition and physical activity [Internet]. [cited 2013 Oct 2]. Available from: www.cdc.gov/nccdphp/dnpa/socialmarketing/training</a:t>
            </a:r>
          </a:p>
          <a:p>
            <a:pPr marL="457200" indent="-457200">
              <a:buFont typeface="+mj-lt"/>
              <a:buAutoNum type="arabicPeriod"/>
            </a:pPr>
            <a:r>
              <a:rPr lang="en-GB" dirty="0"/>
              <a:t>National Cancer Institute. Making health communications programs work: a planner’s guide. USA: U.S. Department of Health and Human Services, National Institutes of Health; 2008.</a:t>
            </a:r>
          </a:p>
          <a:p>
            <a:endParaRPr lang="en-GB" dirty="0"/>
          </a:p>
        </p:txBody>
      </p:sp>
      <p:sp>
        <p:nvSpPr>
          <p:cNvPr id="4" name="Tijdelijke aanduiding voor dianummer 3">
            <a:extLst>
              <a:ext uri="{FF2B5EF4-FFF2-40B4-BE49-F238E27FC236}">
                <a16:creationId xmlns:a16="http://schemas.microsoft.com/office/drawing/2014/main" id="{CCD8F100-8D24-46C1-9C94-288980F19920}"/>
              </a:ext>
            </a:extLst>
          </p:cNvPr>
          <p:cNvSpPr>
            <a:spLocks noGrp="1"/>
          </p:cNvSpPr>
          <p:nvPr>
            <p:ph type="sldNum" sz="quarter" idx="10"/>
          </p:nvPr>
        </p:nvSpPr>
        <p:spPr/>
        <p:txBody>
          <a:bodyPr/>
          <a:lstStyle/>
          <a:p>
            <a:fld id="{0580567E-5E8F-47A5-90DF-8BFEB1A71525}" type="slidenum">
              <a:rPr lang="en-GB" smtClean="0"/>
              <a:pPr/>
              <a:t>13</a:t>
            </a:fld>
            <a:endParaRPr lang="en-GB" dirty="0"/>
          </a:p>
        </p:txBody>
      </p:sp>
    </p:spTree>
    <p:extLst>
      <p:ext uri="{BB962C8B-B14F-4D97-AF65-F5344CB8AC3E}">
        <p14:creationId xmlns:p14="http://schemas.microsoft.com/office/powerpoint/2010/main" val="410254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580567E-5E8F-47A5-90DF-8BFEB1A71525}" type="slidenum">
              <a:rPr lang="en-GB" smtClean="0"/>
              <a:pPr/>
              <a:t>14</a:t>
            </a:fld>
            <a:endParaRPr lang="en-GB" dirty="0"/>
          </a:p>
        </p:txBody>
      </p:sp>
      <p:sp>
        <p:nvSpPr>
          <p:cNvPr id="6" name="Title 1">
            <a:extLst>
              <a:ext uri="{FF2B5EF4-FFF2-40B4-BE49-F238E27FC236}">
                <a16:creationId xmlns:a16="http://schemas.microsoft.com/office/drawing/2014/main" id="{00E569FF-F2B4-1644-99A8-DAEB793FD950}"/>
              </a:ext>
            </a:extLst>
          </p:cNvPr>
          <p:cNvSpPr>
            <a:spLocks noGrp="1"/>
          </p:cNvSpPr>
          <p:nvPr>
            <p:ph type="title"/>
          </p:nvPr>
        </p:nvSpPr>
        <p:spPr/>
        <p:txBody>
          <a:bodyPr/>
          <a:lstStyle/>
          <a:p>
            <a:r>
              <a:rPr lang="en-GB" dirty="0"/>
              <a:t>Acknowledgements</a:t>
            </a:r>
            <a:br>
              <a:rPr lang="en-GB" dirty="0"/>
            </a:br>
            <a:br>
              <a:rPr lang="en-GB" sz="1100" dirty="0"/>
            </a:br>
            <a:r>
              <a:rPr lang="en-GB" sz="1100" dirty="0"/>
              <a:t>The creation of this training material was commissioned in 2011 by ECDC to the department of Public Health Sciences of the Karolinska </a:t>
            </a:r>
            <a:r>
              <a:rPr lang="en-GB" sz="1100" dirty="0" err="1"/>
              <a:t>Institutet</a:t>
            </a:r>
            <a:r>
              <a:rPr lang="en-GB" sz="1100" dirty="0"/>
              <a:t> (SE) with the direct involvement of </a:t>
            </a:r>
            <a:r>
              <a:rPr lang="en-GB" sz="1100" dirty="0" err="1"/>
              <a:t>Senia</a:t>
            </a:r>
            <a:r>
              <a:rPr lang="en-GB" sz="1100" dirty="0"/>
              <a:t> Rosales, Erika Anne-Marie </a:t>
            </a:r>
            <a:r>
              <a:rPr lang="en-GB" sz="1100" dirty="0" err="1"/>
              <a:t>Saliba</a:t>
            </a:r>
            <a:r>
              <a:rPr lang="en-GB" sz="1100" dirty="0"/>
              <a:t>, </a:t>
            </a:r>
            <a:r>
              <a:rPr lang="en-GB" sz="1100" dirty="0" err="1"/>
              <a:t>Charlotta</a:t>
            </a:r>
            <a:r>
              <a:rPr lang="en-GB" sz="1100" dirty="0"/>
              <a:t> Zacharias and Cecilia </a:t>
            </a:r>
            <a:r>
              <a:rPr lang="en-GB" sz="1100" dirty="0" err="1"/>
              <a:t>Stålsby</a:t>
            </a:r>
            <a:r>
              <a:rPr lang="en-GB" sz="1100" dirty="0"/>
              <a:t> </a:t>
            </a:r>
            <a:r>
              <a:rPr lang="en-GB" sz="1100" dirty="0" err="1"/>
              <a:t>Lundborg</a:t>
            </a:r>
            <a:r>
              <a:rPr lang="en-GB" sz="1100" dirty="0"/>
              <a:t>. </a:t>
            </a:r>
            <a:br>
              <a:rPr lang="en-GB" sz="1100" dirty="0"/>
            </a:br>
            <a:br>
              <a:rPr lang="en-GB" sz="1100" dirty="0"/>
            </a:br>
            <a:r>
              <a:rPr lang="en-GB" sz="1100" dirty="0"/>
              <a:t>The revision and update of this training material was commissioned in 2017 by ECDC to Transmissible (NL)</a:t>
            </a:r>
            <a:br>
              <a:rPr lang="en-GB" sz="1100" dirty="0"/>
            </a:br>
            <a:r>
              <a:rPr lang="en-GB" sz="1100" dirty="0"/>
              <a:t>with the direct involvement of Anja Schreijer, Remco Schrijver, Marita van der Laar and Arnold Bosman.</a:t>
            </a:r>
          </a:p>
        </p:txBody>
      </p:sp>
    </p:spTree>
    <p:extLst>
      <p:ext uri="{BB962C8B-B14F-4D97-AF65-F5344CB8AC3E}">
        <p14:creationId xmlns:p14="http://schemas.microsoft.com/office/powerpoint/2010/main" val="766307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pPr marL="342900" indent="-342900">
              <a:buFont typeface="Arial" panose="020B0604020202020204" pitchFamily="34" charset="0"/>
              <a:buChar char="•"/>
            </a:pPr>
            <a:r>
              <a:rPr lang="nl-NL" dirty="0" err="1"/>
              <a:t>To</a:t>
            </a:r>
            <a:r>
              <a:rPr lang="nl-NL" dirty="0"/>
              <a:t> </a:t>
            </a:r>
            <a:r>
              <a:rPr lang="nl-NL" dirty="0" err="1"/>
              <a:t>apply</a:t>
            </a:r>
            <a:r>
              <a:rPr lang="nl-NL" dirty="0"/>
              <a:t> </a:t>
            </a:r>
            <a:r>
              <a:rPr lang="nl-NL" dirty="0" err="1"/>
              <a:t>social</a:t>
            </a:r>
            <a:r>
              <a:rPr lang="nl-NL" dirty="0"/>
              <a:t> marketing </a:t>
            </a:r>
            <a:r>
              <a:rPr lang="nl-NL" dirty="0" err="1"/>
              <a:t>concepts</a:t>
            </a:r>
            <a:r>
              <a:rPr lang="nl-NL" dirty="0"/>
              <a:t> in </a:t>
            </a:r>
            <a:r>
              <a:rPr lang="nl-NL" dirty="0" err="1"/>
              <a:t>the</a:t>
            </a:r>
            <a:r>
              <a:rPr lang="nl-NL" dirty="0"/>
              <a:t> analysis of case studies </a:t>
            </a:r>
          </a:p>
          <a:p>
            <a:endParaRPr lang="en-GB" dirty="0"/>
          </a:p>
          <a:p>
            <a:r>
              <a:rPr lang="en-GB" dirty="0"/>
              <a:t>Related to the course objectives:</a:t>
            </a:r>
          </a:p>
          <a:p>
            <a:pPr marL="457200" indent="-457200">
              <a:buFont typeface="+mj-lt"/>
              <a:buAutoNum type="alphaUcPeriod"/>
            </a:pPr>
            <a:r>
              <a:rPr lang="nl-NL" dirty="0"/>
              <a:t>Understand </a:t>
            </a:r>
            <a:r>
              <a:rPr lang="nl-NL" dirty="0" err="1"/>
              <a:t>and</a:t>
            </a:r>
            <a:r>
              <a:rPr lang="nl-NL" dirty="0"/>
              <a:t> </a:t>
            </a:r>
            <a:r>
              <a:rPr lang="nl-NL" dirty="0" err="1"/>
              <a:t>explain</a:t>
            </a:r>
            <a:r>
              <a:rPr lang="nl-NL" dirty="0"/>
              <a:t> </a:t>
            </a:r>
            <a:r>
              <a:rPr lang="nl-NL" dirty="0" err="1"/>
              <a:t>the</a:t>
            </a:r>
            <a:r>
              <a:rPr lang="nl-NL" dirty="0"/>
              <a:t> rationale, </a:t>
            </a:r>
            <a:r>
              <a:rPr lang="nl-NL" dirty="0" err="1"/>
              <a:t>key</a:t>
            </a:r>
            <a:r>
              <a:rPr lang="nl-NL" dirty="0"/>
              <a:t> </a:t>
            </a:r>
            <a:r>
              <a:rPr lang="nl-NL" dirty="0" err="1"/>
              <a:t>elements</a:t>
            </a:r>
            <a:r>
              <a:rPr lang="nl-NL" dirty="0"/>
              <a:t> </a:t>
            </a:r>
            <a:r>
              <a:rPr lang="nl-NL" dirty="0" err="1"/>
              <a:t>and</a:t>
            </a:r>
            <a:r>
              <a:rPr lang="nl-NL" dirty="0"/>
              <a:t> steps </a:t>
            </a:r>
            <a:r>
              <a:rPr lang="nl-NL" dirty="0" err="1"/>
              <a:t>required</a:t>
            </a:r>
            <a:r>
              <a:rPr lang="nl-NL" dirty="0"/>
              <a:t> </a:t>
            </a:r>
            <a:r>
              <a:rPr lang="nl-NL" dirty="0" err="1"/>
              <a:t>to</a:t>
            </a:r>
            <a:r>
              <a:rPr lang="nl-NL" dirty="0"/>
              <a:t> </a:t>
            </a:r>
            <a:r>
              <a:rPr lang="nl-NL" dirty="0" err="1"/>
              <a:t>develop</a:t>
            </a:r>
            <a:r>
              <a:rPr lang="nl-NL" dirty="0"/>
              <a:t> </a:t>
            </a:r>
            <a:r>
              <a:rPr lang="nl-NL" dirty="0" err="1"/>
              <a:t>behaviour</a:t>
            </a:r>
            <a:r>
              <a:rPr lang="nl-NL" dirty="0"/>
              <a:t> change </a:t>
            </a:r>
            <a:r>
              <a:rPr lang="nl-NL" dirty="0" err="1"/>
              <a:t>communication</a:t>
            </a:r>
            <a:r>
              <a:rPr lang="nl-NL" dirty="0"/>
              <a:t> </a:t>
            </a:r>
            <a:r>
              <a:rPr lang="nl-NL" dirty="0" err="1"/>
              <a:t>campaigns</a:t>
            </a:r>
            <a:r>
              <a:rPr lang="nl-NL" dirty="0"/>
              <a:t> on prudent </a:t>
            </a:r>
            <a:r>
              <a:rPr lang="nl-NL" dirty="0" err="1"/>
              <a:t>antibiotic</a:t>
            </a:r>
            <a:r>
              <a:rPr lang="nl-NL" dirty="0"/>
              <a:t> </a:t>
            </a:r>
            <a:r>
              <a:rPr lang="nl-NL" dirty="0" err="1"/>
              <a:t>use</a:t>
            </a:r>
            <a:r>
              <a:rPr lang="nl-NL" dirty="0"/>
              <a:t>, </a:t>
            </a:r>
          </a:p>
          <a:p>
            <a:pPr marL="457200" indent="-457200">
              <a:buFont typeface="+mj-lt"/>
              <a:buAutoNum type="alphaUcPeriod"/>
            </a:pPr>
            <a:r>
              <a:rPr lang="nl-NL" dirty="0"/>
              <a:t>Understand </a:t>
            </a:r>
            <a:r>
              <a:rPr lang="nl-NL" dirty="0" err="1"/>
              <a:t>and</a:t>
            </a:r>
            <a:r>
              <a:rPr lang="nl-NL" dirty="0"/>
              <a:t> </a:t>
            </a:r>
            <a:r>
              <a:rPr lang="nl-NL" dirty="0" err="1"/>
              <a:t>apply</a:t>
            </a:r>
            <a:r>
              <a:rPr lang="nl-NL" dirty="0"/>
              <a:t> basic </a:t>
            </a:r>
            <a:r>
              <a:rPr lang="nl-NL" dirty="0" err="1"/>
              <a:t>social</a:t>
            </a:r>
            <a:r>
              <a:rPr lang="nl-NL" dirty="0"/>
              <a:t> marketing </a:t>
            </a:r>
            <a:r>
              <a:rPr lang="nl-NL" dirty="0" err="1"/>
              <a:t>concepts</a:t>
            </a:r>
            <a:r>
              <a:rPr lang="nl-NL" dirty="0"/>
              <a:t> in </a:t>
            </a:r>
            <a:r>
              <a:rPr lang="nl-NL" dirty="0" err="1"/>
              <a:t>the</a:t>
            </a:r>
            <a:r>
              <a:rPr lang="nl-NL" dirty="0"/>
              <a:t> development, </a:t>
            </a:r>
            <a:r>
              <a:rPr lang="nl-NL" dirty="0" err="1"/>
              <a:t>implementation</a:t>
            </a:r>
            <a:r>
              <a:rPr lang="nl-NL" dirty="0"/>
              <a:t> </a:t>
            </a:r>
            <a:r>
              <a:rPr lang="nl-NL" dirty="0" err="1"/>
              <a:t>and</a:t>
            </a:r>
            <a:r>
              <a:rPr lang="nl-NL" dirty="0"/>
              <a:t> </a:t>
            </a:r>
            <a:r>
              <a:rPr lang="nl-NL" dirty="0" err="1"/>
              <a:t>evaluation</a:t>
            </a:r>
            <a:r>
              <a:rPr lang="nl-NL" dirty="0"/>
              <a:t> of </a:t>
            </a:r>
            <a:r>
              <a:rPr lang="nl-NL" dirty="0" err="1"/>
              <a:t>behaviour</a:t>
            </a:r>
            <a:r>
              <a:rPr lang="nl-NL" dirty="0"/>
              <a:t> change </a:t>
            </a:r>
            <a:r>
              <a:rPr lang="nl-NL" dirty="0" err="1"/>
              <a:t>communication</a:t>
            </a:r>
            <a:r>
              <a:rPr lang="nl-NL" dirty="0"/>
              <a:t> </a:t>
            </a:r>
            <a:r>
              <a:rPr lang="nl-NL" dirty="0" err="1"/>
              <a:t>campaigns</a:t>
            </a:r>
            <a:r>
              <a:rPr lang="nl-NL" dirty="0"/>
              <a:t> on prudent </a:t>
            </a:r>
            <a:r>
              <a:rPr lang="nl-NL" dirty="0" err="1"/>
              <a:t>antibiotic</a:t>
            </a:r>
            <a:r>
              <a:rPr lang="nl-NL" dirty="0"/>
              <a:t> </a:t>
            </a:r>
            <a:r>
              <a:rPr lang="nl-NL" dirty="0" err="1"/>
              <a:t>use</a:t>
            </a:r>
            <a:r>
              <a:rPr lang="nl-NL" dirty="0"/>
              <a:t>, </a:t>
            </a:r>
          </a:p>
          <a:p>
            <a:pPr marL="457200" indent="-457200">
              <a:buFont typeface="+mj-lt"/>
              <a:buAutoNum type="alphaUcPeriod"/>
            </a:pPr>
            <a:r>
              <a:rPr lang="nl-NL" dirty="0"/>
              <a:t>Design </a:t>
            </a:r>
            <a:r>
              <a:rPr lang="nl-NL" dirty="0" err="1"/>
              <a:t>and</a:t>
            </a:r>
            <a:r>
              <a:rPr lang="nl-NL" dirty="0"/>
              <a:t> </a:t>
            </a:r>
            <a:r>
              <a:rPr lang="nl-NL" dirty="0" err="1"/>
              <a:t>implement</a:t>
            </a:r>
            <a:r>
              <a:rPr lang="nl-NL" dirty="0"/>
              <a:t> </a:t>
            </a:r>
            <a:r>
              <a:rPr lang="nl-NL" dirty="0" err="1"/>
              <a:t>behaviour</a:t>
            </a:r>
            <a:r>
              <a:rPr lang="nl-NL" dirty="0"/>
              <a:t> change </a:t>
            </a:r>
            <a:r>
              <a:rPr lang="nl-NL" dirty="0" err="1"/>
              <a:t>communication</a:t>
            </a:r>
            <a:r>
              <a:rPr lang="nl-NL" dirty="0"/>
              <a:t> </a:t>
            </a:r>
            <a:r>
              <a:rPr lang="nl-NL" dirty="0" err="1"/>
              <a:t>campaigns</a:t>
            </a:r>
            <a:r>
              <a:rPr lang="nl-NL" dirty="0"/>
              <a:t> on prudent </a:t>
            </a:r>
            <a:r>
              <a:rPr lang="nl-NL" dirty="0" err="1"/>
              <a:t>antibiotic</a:t>
            </a:r>
            <a:r>
              <a:rPr lang="nl-NL" dirty="0"/>
              <a:t> </a:t>
            </a:r>
            <a:r>
              <a:rPr lang="nl-NL" dirty="0" err="1"/>
              <a:t>use</a:t>
            </a:r>
            <a:r>
              <a:rPr lang="nl-NL" dirty="0"/>
              <a:t>.</a:t>
            </a:r>
            <a:endParaRPr lang="en-GB" dirty="0"/>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2</a:t>
            </a:fld>
            <a:endParaRPr lang="en-GB" dirty="0"/>
          </a:p>
        </p:txBody>
      </p:sp>
    </p:spTree>
    <p:extLst>
      <p:ext uri="{BB962C8B-B14F-4D97-AF65-F5344CB8AC3E}">
        <p14:creationId xmlns:p14="http://schemas.microsoft.com/office/powerpoint/2010/main" val="4103156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a:lnSpc>
                <a:spcPct val="150000"/>
              </a:lnSpc>
              <a:spcBef>
                <a:spcPts val="0"/>
              </a:spcBef>
              <a:spcAft>
                <a:spcPts val="0"/>
              </a:spcAft>
              <a:buClr>
                <a:srgbClr val="69AE23"/>
              </a:buClr>
              <a:buSzPts val="2640"/>
            </a:pPr>
            <a:r>
              <a:rPr lang="en-GB" dirty="0">
                <a:solidFill>
                  <a:schemeClr val="dk1"/>
                </a:solidFill>
                <a:latin typeface="Tahoma"/>
                <a:ea typeface="Tahoma"/>
                <a:cs typeface="Tahoma"/>
                <a:sym typeface="Tahoma"/>
              </a:rPr>
              <a:t>1. Importance of pre-testing messages and materials</a:t>
            </a:r>
            <a:endParaRPr lang="en-GB" dirty="0"/>
          </a:p>
          <a:p>
            <a:pPr>
              <a:lnSpc>
                <a:spcPct val="150000"/>
              </a:lnSpc>
              <a:spcBef>
                <a:spcPts val="900"/>
              </a:spcBef>
              <a:spcAft>
                <a:spcPts val="0"/>
              </a:spcAft>
              <a:buClr>
                <a:srgbClr val="69AE23"/>
              </a:buClr>
              <a:buSzPts val="2640"/>
            </a:pPr>
            <a:r>
              <a:rPr lang="en-GB" dirty="0">
                <a:solidFill>
                  <a:schemeClr val="dk1"/>
                </a:solidFill>
                <a:latin typeface="Tahoma"/>
                <a:ea typeface="Tahoma"/>
                <a:cs typeface="Tahoma"/>
                <a:sym typeface="Tahoma"/>
              </a:rPr>
              <a:t>2. Steps in developing and pre-testing messages and materials</a:t>
            </a:r>
            <a:endParaRPr lang="en-GB" dirty="0"/>
          </a:p>
          <a:p>
            <a:pPr>
              <a:lnSpc>
                <a:spcPct val="150000"/>
              </a:lnSpc>
              <a:spcBef>
                <a:spcPts val="900"/>
              </a:spcBef>
              <a:spcAft>
                <a:spcPts val="0"/>
              </a:spcAft>
              <a:buClr>
                <a:srgbClr val="69AE23"/>
              </a:buClr>
              <a:buSzPts val="2640"/>
            </a:pPr>
            <a:r>
              <a:rPr lang="en-GB" dirty="0">
                <a:solidFill>
                  <a:schemeClr val="dk1"/>
                </a:solidFill>
                <a:latin typeface="Tahoma"/>
                <a:ea typeface="Tahoma"/>
                <a:cs typeface="Tahoma"/>
                <a:sym typeface="Tahoma"/>
              </a:rPr>
              <a:t>3. Benefits and limitations of pre-testing</a:t>
            </a:r>
            <a:endParaRPr lang="en-GB" dirty="0"/>
          </a:p>
          <a:p>
            <a:pPr>
              <a:lnSpc>
                <a:spcPct val="150000"/>
              </a:lnSpc>
              <a:spcBef>
                <a:spcPts val="900"/>
              </a:spcBef>
              <a:spcAft>
                <a:spcPts val="0"/>
              </a:spcAft>
              <a:buClr>
                <a:srgbClr val="69AE23"/>
              </a:buClr>
              <a:buSzPts val="2640"/>
            </a:pPr>
            <a:r>
              <a:rPr lang="en-GB" dirty="0">
                <a:solidFill>
                  <a:schemeClr val="dk1"/>
                </a:solidFill>
                <a:latin typeface="Tahoma"/>
                <a:ea typeface="Tahoma"/>
                <a:cs typeface="Tahoma"/>
                <a:sym typeface="Tahoma"/>
              </a:rPr>
              <a:t>4. Communication materials options: the EAAD platform</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3</a:t>
            </a:fld>
            <a:endParaRPr lang="en-GB" dirty="0"/>
          </a:p>
        </p:txBody>
      </p:sp>
    </p:spTree>
    <p:extLst>
      <p:ext uri="{BB962C8B-B14F-4D97-AF65-F5344CB8AC3E}">
        <p14:creationId xmlns:p14="http://schemas.microsoft.com/office/powerpoint/2010/main" val="3757288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Titel 2">
            <a:extLst>
              <a:ext uri="{FF2B5EF4-FFF2-40B4-BE49-F238E27FC236}">
                <a16:creationId xmlns:a16="http://schemas.microsoft.com/office/drawing/2014/main" id="{E7B96EDD-8977-E34D-9564-6B11FA6EA3BE}"/>
              </a:ext>
            </a:extLst>
          </p:cNvPr>
          <p:cNvSpPr>
            <a:spLocks noGrp="1"/>
          </p:cNvSpPr>
          <p:nvPr>
            <p:ph type="title"/>
          </p:nvPr>
        </p:nvSpPr>
        <p:spPr/>
        <p:txBody>
          <a:bodyPr/>
          <a:lstStyle/>
          <a:p>
            <a:r>
              <a:rPr lang="nl-NL" dirty="0"/>
              <a:t>Pre-</a:t>
            </a:r>
            <a:r>
              <a:rPr lang="nl-NL" dirty="0" err="1"/>
              <a:t>testing</a:t>
            </a:r>
            <a:endParaRPr lang="nl-NL" dirty="0"/>
          </a:p>
        </p:txBody>
      </p:sp>
      <p:sp>
        <p:nvSpPr>
          <p:cNvPr id="67" name="Shape 67"/>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0000"/>
              </a:lnSpc>
              <a:spcBef>
                <a:spcPts val="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Identifies which messages will be most effective depending on the target audience</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Assesses comprehensibility</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Identifies strong and weak points</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Determines personal relevance</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Assesses confusing, sensitive or controversial elements</a:t>
            </a:r>
            <a:endParaRPr dirty="0"/>
          </a:p>
        </p:txBody>
      </p:sp>
      <p:sp>
        <p:nvSpPr>
          <p:cNvPr id="68" name="Shape 68"/>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4</a:t>
            </a:fld>
            <a:endParaRPr sz="1200">
              <a:solidFill>
                <a:schemeClr val="lt1"/>
              </a:solidFill>
              <a:latin typeface="Tahoma"/>
              <a:ea typeface="Tahoma"/>
              <a:cs typeface="Tahoma"/>
              <a:sym typeface="Tahoma"/>
            </a:endParaRPr>
          </a:p>
        </p:txBody>
      </p:sp>
      <p:sp>
        <p:nvSpPr>
          <p:cNvPr id="69" name="Shape 69"/>
          <p:cNvSpPr txBox="1"/>
          <p:nvPr/>
        </p:nvSpPr>
        <p:spPr>
          <a:xfrm>
            <a:off x="1524001" y="6444714"/>
            <a:ext cx="8806543"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a:p>
        </p:txBody>
      </p:sp>
    </p:spTree>
    <p:extLst>
      <p:ext uri="{BB962C8B-B14F-4D97-AF65-F5344CB8AC3E}">
        <p14:creationId xmlns:p14="http://schemas.microsoft.com/office/powerpoint/2010/main" val="2785567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3" name="Titel 2">
            <a:extLst>
              <a:ext uri="{FF2B5EF4-FFF2-40B4-BE49-F238E27FC236}">
                <a16:creationId xmlns:a16="http://schemas.microsoft.com/office/drawing/2014/main" id="{DF650D51-100F-204B-8975-6A5E8C5751A9}"/>
              </a:ext>
            </a:extLst>
          </p:cNvPr>
          <p:cNvSpPr>
            <a:spLocks noGrp="1"/>
          </p:cNvSpPr>
          <p:nvPr>
            <p:ph type="title"/>
          </p:nvPr>
        </p:nvSpPr>
        <p:spPr/>
        <p:txBody>
          <a:bodyPr/>
          <a:lstStyle/>
          <a:p>
            <a:r>
              <a:rPr lang="nl-NL" dirty="0" err="1"/>
              <a:t>Developing</a:t>
            </a:r>
            <a:r>
              <a:rPr lang="nl-NL" dirty="0"/>
              <a:t> </a:t>
            </a:r>
            <a:r>
              <a:rPr lang="nl-NL" dirty="0" err="1"/>
              <a:t>and</a:t>
            </a:r>
            <a:r>
              <a:rPr lang="nl-NL" dirty="0"/>
              <a:t>/or </a:t>
            </a:r>
            <a:r>
              <a:rPr lang="nl-NL" dirty="0" err="1"/>
              <a:t>adapting</a:t>
            </a:r>
            <a:r>
              <a:rPr lang="nl-NL" dirty="0"/>
              <a:t> </a:t>
            </a:r>
            <a:r>
              <a:rPr lang="nl-NL" dirty="0" err="1"/>
              <a:t>messages</a:t>
            </a:r>
            <a:r>
              <a:rPr lang="nl-NL" dirty="0"/>
              <a:t> </a:t>
            </a:r>
            <a:r>
              <a:rPr lang="nl-NL" dirty="0" err="1"/>
              <a:t>and</a:t>
            </a:r>
            <a:r>
              <a:rPr lang="nl-NL" dirty="0"/>
              <a:t> </a:t>
            </a:r>
            <a:r>
              <a:rPr lang="nl-NL" dirty="0" err="1"/>
              <a:t>materials</a:t>
            </a:r>
            <a:endParaRPr lang="nl-NL" dirty="0"/>
          </a:p>
        </p:txBody>
      </p:sp>
      <p:sp>
        <p:nvSpPr>
          <p:cNvPr id="75" name="Shape 75"/>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457200" indent="-457200">
              <a:lnSpc>
                <a:spcPct val="150000"/>
              </a:lnSpc>
              <a:spcBef>
                <a:spcPts val="0"/>
              </a:spcBef>
              <a:spcAft>
                <a:spcPts val="0"/>
              </a:spcAft>
              <a:buClr>
                <a:srgbClr val="69AE23"/>
              </a:buClr>
              <a:buSzPts val="2400"/>
              <a:buFont typeface="Tahoma"/>
              <a:buAutoNum type="arabicPeriod"/>
            </a:pPr>
            <a:r>
              <a:rPr lang="en-GB" dirty="0">
                <a:solidFill>
                  <a:schemeClr val="dk1"/>
                </a:solidFill>
                <a:latin typeface="Tahoma"/>
                <a:ea typeface="Tahoma"/>
                <a:cs typeface="Tahoma"/>
                <a:sym typeface="Tahoma"/>
              </a:rPr>
              <a:t>Review existing materials</a:t>
            </a:r>
            <a:endParaRPr dirty="0"/>
          </a:p>
          <a:p>
            <a:pPr marL="457200" indent="-457200">
              <a:lnSpc>
                <a:spcPct val="150000"/>
              </a:lnSpc>
              <a:spcBef>
                <a:spcPts val="900"/>
              </a:spcBef>
              <a:spcAft>
                <a:spcPts val="0"/>
              </a:spcAft>
              <a:buClr>
                <a:srgbClr val="69AE23"/>
              </a:buClr>
              <a:buSzPts val="2400"/>
              <a:buFont typeface="Tahoma"/>
              <a:buAutoNum type="arabicPeriod"/>
            </a:pPr>
            <a:r>
              <a:rPr lang="en-GB" dirty="0">
                <a:solidFill>
                  <a:schemeClr val="dk1"/>
                </a:solidFill>
                <a:latin typeface="Tahoma"/>
                <a:ea typeface="Tahoma"/>
                <a:cs typeface="Tahoma"/>
                <a:sym typeface="Tahoma"/>
              </a:rPr>
              <a:t>Develop and test message concepts</a:t>
            </a:r>
            <a:endParaRPr dirty="0"/>
          </a:p>
          <a:p>
            <a:pPr marL="457200" indent="-457200">
              <a:lnSpc>
                <a:spcPct val="150000"/>
              </a:lnSpc>
              <a:spcBef>
                <a:spcPts val="900"/>
              </a:spcBef>
              <a:spcAft>
                <a:spcPts val="0"/>
              </a:spcAft>
              <a:buClr>
                <a:srgbClr val="69AE23"/>
              </a:buClr>
              <a:buSzPts val="2400"/>
              <a:buFont typeface="Tahoma"/>
              <a:buAutoNum type="arabicPeriod"/>
            </a:pPr>
            <a:r>
              <a:rPr lang="en-GB" dirty="0">
                <a:solidFill>
                  <a:schemeClr val="dk1"/>
                </a:solidFill>
                <a:latin typeface="Tahoma"/>
                <a:ea typeface="Tahoma"/>
                <a:cs typeface="Tahoma"/>
                <a:sym typeface="Tahoma"/>
              </a:rPr>
              <a:t>Decide what materials to develop</a:t>
            </a:r>
            <a:endParaRPr dirty="0"/>
          </a:p>
          <a:p>
            <a:pPr marL="457200" indent="-457200">
              <a:lnSpc>
                <a:spcPct val="150000"/>
              </a:lnSpc>
              <a:spcBef>
                <a:spcPts val="900"/>
              </a:spcBef>
              <a:spcAft>
                <a:spcPts val="0"/>
              </a:spcAft>
              <a:buClr>
                <a:srgbClr val="69AE23"/>
              </a:buClr>
              <a:buSzPts val="2400"/>
              <a:buFont typeface="Tahoma"/>
              <a:buAutoNum type="arabicPeriod"/>
            </a:pPr>
            <a:r>
              <a:rPr lang="en-GB" dirty="0">
                <a:solidFill>
                  <a:schemeClr val="dk1"/>
                </a:solidFill>
                <a:latin typeface="Tahoma"/>
                <a:ea typeface="Tahoma"/>
                <a:cs typeface="Tahoma"/>
                <a:sym typeface="Tahoma"/>
              </a:rPr>
              <a:t>Develop messages and materials</a:t>
            </a:r>
            <a:endParaRPr dirty="0"/>
          </a:p>
          <a:p>
            <a:pPr marL="457200" indent="-457200">
              <a:lnSpc>
                <a:spcPct val="150000"/>
              </a:lnSpc>
              <a:spcBef>
                <a:spcPts val="900"/>
              </a:spcBef>
              <a:spcAft>
                <a:spcPts val="0"/>
              </a:spcAft>
              <a:buClr>
                <a:srgbClr val="69AE23"/>
              </a:buClr>
              <a:buSzPts val="2400"/>
              <a:buFont typeface="Tahoma"/>
              <a:buAutoNum type="arabicPeriod"/>
            </a:pPr>
            <a:r>
              <a:rPr lang="en-GB" dirty="0">
                <a:solidFill>
                  <a:schemeClr val="dk1"/>
                </a:solidFill>
                <a:latin typeface="Tahoma"/>
                <a:ea typeface="Tahoma"/>
                <a:cs typeface="Tahoma"/>
                <a:sym typeface="Tahoma"/>
              </a:rPr>
              <a:t>Pre-test messages and materials</a:t>
            </a:r>
            <a:endParaRPr dirty="0"/>
          </a:p>
          <a:p>
            <a:pPr>
              <a:lnSpc>
                <a:spcPct val="108333"/>
              </a:lnSpc>
              <a:spcBef>
                <a:spcPts val="900"/>
              </a:spcBef>
              <a:spcAft>
                <a:spcPts val="0"/>
              </a:spcAft>
            </a:pPr>
            <a:endParaRPr dirty="0">
              <a:solidFill>
                <a:schemeClr val="dk1"/>
              </a:solidFill>
              <a:latin typeface="Tahoma"/>
              <a:ea typeface="Tahoma"/>
              <a:cs typeface="Tahoma"/>
              <a:sym typeface="Tahoma"/>
            </a:endParaRPr>
          </a:p>
        </p:txBody>
      </p:sp>
      <p:sp>
        <p:nvSpPr>
          <p:cNvPr id="76" name="Shape 76"/>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5</a:t>
            </a:fld>
            <a:endParaRPr sz="1200">
              <a:solidFill>
                <a:schemeClr val="lt1"/>
              </a:solidFill>
              <a:latin typeface="Tahoma"/>
              <a:ea typeface="Tahoma"/>
              <a:cs typeface="Tahoma"/>
              <a:sym typeface="Tahoma"/>
            </a:endParaRPr>
          </a:p>
        </p:txBody>
      </p:sp>
      <p:sp>
        <p:nvSpPr>
          <p:cNvPr id="77" name="Shape 77"/>
          <p:cNvSpPr txBox="1"/>
          <p:nvPr/>
        </p:nvSpPr>
        <p:spPr>
          <a:xfrm>
            <a:off x="1524001" y="6444714"/>
            <a:ext cx="8860971"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a:p>
        </p:txBody>
      </p:sp>
    </p:spTree>
    <p:extLst>
      <p:ext uri="{BB962C8B-B14F-4D97-AF65-F5344CB8AC3E}">
        <p14:creationId xmlns:p14="http://schemas.microsoft.com/office/powerpoint/2010/main" val="1264964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3" name="Shape 83"/>
          <p:cNvSpPr txBox="1">
            <a:spLocks noGrp="1"/>
          </p:cNvSpPr>
          <p:nvPr>
            <p:ph type="body" idx="1"/>
          </p:nvPr>
        </p:nvSpPr>
        <p:spPr>
          <a:xfrm>
            <a:off x="1836835" y="881254"/>
            <a:ext cx="8526463" cy="771334"/>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u="sng">
                <a:solidFill>
                  <a:srgbClr val="92D050"/>
                </a:solidFill>
                <a:latin typeface="Tahoma"/>
                <a:ea typeface="Tahoma"/>
                <a:cs typeface="Tahoma"/>
                <a:sym typeface="Tahoma"/>
              </a:rPr>
              <a:t>http://www.ecdc.europa.eu/en/eaad/pages/home.aspx</a:t>
            </a:r>
            <a:endParaRPr/>
          </a:p>
          <a:p>
            <a:pPr>
              <a:lnSpc>
                <a:spcPct val="108333"/>
              </a:lnSpc>
              <a:spcBef>
                <a:spcPts val="900"/>
              </a:spcBef>
              <a:spcAft>
                <a:spcPts val="0"/>
              </a:spcAft>
            </a:pPr>
            <a:endParaRPr>
              <a:solidFill>
                <a:schemeClr val="dk1"/>
              </a:solidFill>
              <a:latin typeface="Tahoma"/>
              <a:ea typeface="Tahoma"/>
              <a:cs typeface="Tahoma"/>
              <a:sym typeface="Tahoma"/>
            </a:endParaRPr>
          </a:p>
        </p:txBody>
      </p:sp>
      <p:sp>
        <p:nvSpPr>
          <p:cNvPr id="84" name="Shape 84"/>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6</a:t>
            </a:fld>
            <a:endParaRPr sz="1200">
              <a:solidFill>
                <a:schemeClr val="lt1"/>
              </a:solidFill>
              <a:latin typeface="Tahoma"/>
              <a:ea typeface="Tahoma"/>
              <a:cs typeface="Tahoma"/>
              <a:sym typeface="Tahoma"/>
            </a:endParaRPr>
          </a:p>
        </p:txBody>
      </p:sp>
      <p:pic>
        <p:nvPicPr>
          <p:cNvPr id="85" name="Shape 85"/>
          <p:cNvPicPr preferRelativeResize="0"/>
          <p:nvPr/>
        </p:nvPicPr>
        <p:blipFill rotWithShape="1">
          <a:blip r:embed="rId3">
            <a:alphaModFix/>
          </a:blip>
          <a:srcRect l="5804" r="9565"/>
          <a:stretch/>
        </p:blipFill>
        <p:spPr>
          <a:xfrm>
            <a:off x="5155500" y="1652587"/>
            <a:ext cx="1983036" cy="3552825"/>
          </a:xfrm>
          <a:prstGeom prst="rect">
            <a:avLst/>
          </a:prstGeom>
          <a:noFill/>
          <a:ln>
            <a:noFill/>
          </a:ln>
        </p:spPr>
      </p:pic>
      <p:pic>
        <p:nvPicPr>
          <p:cNvPr id="86" name="Shape 86"/>
          <p:cNvPicPr preferRelativeResize="0"/>
          <p:nvPr/>
        </p:nvPicPr>
        <p:blipFill rotWithShape="1">
          <a:blip r:embed="rId4">
            <a:alphaModFix/>
          </a:blip>
          <a:srcRect t="9120" r="6227" b="942"/>
          <a:stretch/>
        </p:blipFill>
        <p:spPr>
          <a:xfrm>
            <a:off x="1922164" y="2952519"/>
            <a:ext cx="3233336" cy="3150825"/>
          </a:xfrm>
          <a:prstGeom prst="rect">
            <a:avLst/>
          </a:prstGeom>
          <a:noFill/>
          <a:ln>
            <a:noFill/>
          </a:ln>
        </p:spPr>
      </p:pic>
      <p:pic>
        <p:nvPicPr>
          <p:cNvPr id="87" name="Shape 87"/>
          <p:cNvPicPr preferRelativeResize="0"/>
          <p:nvPr/>
        </p:nvPicPr>
        <p:blipFill rotWithShape="1">
          <a:blip r:embed="rId5">
            <a:alphaModFix/>
          </a:blip>
          <a:srcRect t="12605" r="9468" b="8633"/>
          <a:stretch/>
        </p:blipFill>
        <p:spPr>
          <a:xfrm>
            <a:off x="7263986" y="1294632"/>
            <a:ext cx="3054884" cy="2445745"/>
          </a:xfrm>
          <a:prstGeom prst="rect">
            <a:avLst/>
          </a:prstGeom>
          <a:noFill/>
          <a:ln>
            <a:noFill/>
          </a:ln>
        </p:spPr>
      </p:pic>
      <p:pic>
        <p:nvPicPr>
          <p:cNvPr id="88" name="Shape 88" descr="image002"/>
          <p:cNvPicPr preferRelativeResize="0"/>
          <p:nvPr/>
        </p:nvPicPr>
        <p:blipFill rotWithShape="1">
          <a:blip r:embed="rId6">
            <a:alphaModFix/>
          </a:blip>
          <a:srcRect l="11435" t="27833" r="11059" b="36252"/>
          <a:stretch/>
        </p:blipFill>
        <p:spPr>
          <a:xfrm>
            <a:off x="1893162" y="1294632"/>
            <a:ext cx="2352004" cy="1542750"/>
          </a:xfrm>
          <a:prstGeom prst="rect">
            <a:avLst/>
          </a:prstGeom>
          <a:noFill/>
          <a:ln>
            <a:noFill/>
          </a:ln>
        </p:spPr>
      </p:pic>
      <p:sp>
        <p:nvSpPr>
          <p:cNvPr id="3" name="Titel 2">
            <a:extLst>
              <a:ext uri="{FF2B5EF4-FFF2-40B4-BE49-F238E27FC236}">
                <a16:creationId xmlns:a16="http://schemas.microsoft.com/office/drawing/2014/main" id="{24B5B510-24B9-F742-A78D-4A290E5EDBFE}"/>
              </a:ext>
            </a:extLst>
          </p:cNvPr>
          <p:cNvSpPr>
            <a:spLocks noGrp="1"/>
          </p:cNvSpPr>
          <p:nvPr>
            <p:ph type="title"/>
          </p:nvPr>
        </p:nvSpPr>
        <p:spPr/>
        <p:txBody>
          <a:bodyPr/>
          <a:lstStyle/>
          <a:p>
            <a:r>
              <a:rPr lang="nl-NL" dirty="0"/>
              <a:t>The EAAD platform</a:t>
            </a:r>
          </a:p>
        </p:txBody>
      </p:sp>
    </p:spTree>
    <p:extLst>
      <p:ext uri="{BB962C8B-B14F-4D97-AF65-F5344CB8AC3E}">
        <p14:creationId xmlns:p14="http://schemas.microsoft.com/office/powerpoint/2010/main" val="1638419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grpSp>
        <p:nvGrpSpPr>
          <p:cNvPr id="94" name="Shape 94"/>
          <p:cNvGrpSpPr/>
          <p:nvPr/>
        </p:nvGrpSpPr>
        <p:grpSpPr>
          <a:xfrm>
            <a:off x="2125651" y="917934"/>
            <a:ext cx="1356972" cy="5155174"/>
            <a:chOff x="509154" y="3687"/>
            <a:chExt cx="1356972" cy="5155174"/>
          </a:xfrm>
        </p:grpSpPr>
        <p:sp>
          <p:nvSpPr>
            <p:cNvPr id="95" name="Shape 95"/>
            <p:cNvSpPr/>
            <p:nvPr/>
          </p:nvSpPr>
          <p:spPr>
            <a:xfrm>
              <a:off x="509154" y="1902788"/>
              <a:ext cx="1356972" cy="1356972"/>
            </a:xfrm>
            <a:prstGeom prst="ellipse">
              <a:avLst/>
            </a:prstGeom>
            <a:solidFill>
              <a:schemeClr val="lt1"/>
            </a:solidFill>
            <a:ln w="38100" cap="flat" cmpd="sng">
              <a:solidFill>
                <a:srgbClr val="2B2B8A"/>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96" name="Shape 96"/>
            <p:cNvSpPr txBox="1"/>
            <p:nvPr/>
          </p:nvSpPr>
          <p:spPr>
            <a:xfrm>
              <a:off x="707878" y="2101512"/>
              <a:ext cx="959524" cy="959524"/>
            </a:xfrm>
            <a:prstGeom prst="rect">
              <a:avLst/>
            </a:prstGeom>
            <a:noFill/>
            <a:ln>
              <a:noFill/>
            </a:ln>
          </p:spPr>
          <p:txBody>
            <a:bodyPr spcFirstLastPara="1" wrap="square" lIns="16500" tIns="16500" rIns="16500" bIns="16500" anchor="ctr" anchorCtr="0">
              <a:noAutofit/>
            </a:bodyPr>
            <a:lstStyle/>
            <a:p>
              <a:pPr algn="ctr">
                <a:spcBef>
                  <a:spcPts val="0"/>
                </a:spcBef>
                <a:spcAft>
                  <a:spcPts val="0"/>
                </a:spcAft>
              </a:pPr>
              <a:r>
                <a:rPr lang="en-GB" sz="1300" b="1">
                  <a:solidFill>
                    <a:schemeClr val="lt1"/>
                  </a:solidFill>
                  <a:latin typeface="Tahoma"/>
                  <a:ea typeface="Tahoma"/>
                  <a:cs typeface="Tahoma"/>
                  <a:sym typeface="Tahoma"/>
                </a:rPr>
                <a:t>Availability of resources</a:t>
              </a:r>
              <a:endParaRPr sz="1300" b="1">
                <a:solidFill>
                  <a:schemeClr val="lt1"/>
                </a:solidFill>
                <a:latin typeface="Tahoma"/>
                <a:ea typeface="Tahoma"/>
                <a:cs typeface="Tahoma"/>
                <a:sym typeface="Tahoma"/>
              </a:endParaRPr>
            </a:p>
          </p:txBody>
        </p:sp>
        <p:sp>
          <p:nvSpPr>
            <p:cNvPr id="97" name="Shape 97"/>
            <p:cNvSpPr/>
            <p:nvPr/>
          </p:nvSpPr>
          <p:spPr>
            <a:xfrm rot="-5400000">
              <a:off x="1043977" y="1409171"/>
              <a:ext cx="287327" cy="461370"/>
            </a:xfrm>
            <a:prstGeom prst="rightArrow">
              <a:avLst>
                <a:gd name="adj1" fmla="val 60000"/>
                <a:gd name="adj2" fmla="val 50000"/>
              </a:avLst>
            </a:prstGeom>
            <a:solidFill>
              <a:srgbClr val="ABABC9"/>
            </a:solidFill>
            <a:ln>
              <a:noFill/>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98" name="Shape 98"/>
            <p:cNvSpPr txBox="1"/>
            <p:nvPr/>
          </p:nvSpPr>
          <p:spPr>
            <a:xfrm rot="-5400000">
              <a:off x="1087076" y="1544544"/>
              <a:ext cx="201129" cy="276822"/>
            </a:xfrm>
            <a:prstGeom prst="rect">
              <a:avLst/>
            </a:prstGeom>
            <a:noFill/>
            <a:ln>
              <a:noFill/>
            </a:ln>
          </p:spPr>
          <p:txBody>
            <a:bodyPr spcFirstLastPara="1" wrap="square" lIns="0" tIns="0" rIns="0" bIns="0" anchor="ctr" anchorCtr="0">
              <a:noAutofit/>
            </a:bodyPr>
            <a:lstStyle/>
            <a:p>
              <a:pPr algn="ctr">
                <a:spcBef>
                  <a:spcPts val="0"/>
                </a:spcBef>
                <a:spcAft>
                  <a:spcPts val="0"/>
                </a:spcAft>
              </a:pPr>
              <a:endParaRPr sz="1100">
                <a:solidFill>
                  <a:schemeClr val="lt1"/>
                </a:solidFill>
                <a:latin typeface="Tahoma"/>
                <a:ea typeface="Tahoma"/>
                <a:cs typeface="Tahoma"/>
                <a:sym typeface="Tahoma"/>
              </a:endParaRPr>
            </a:p>
          </p:txBody>
        </p:sp>
        <p:sp>
          <p:nvSpPr>
            <p:cNvPr id="99" name="Shape 99"/>
            <p:cNvSpPr/>
            <p:nvPr/>
          </p:nvSpPr>
          <p:spPr>
            <a:xfrm>
              <a:off x="509154" y="3687"/>
              <a:ext cx="1356972" cy="1356972"/>
            </a:xfrm>
            <a:prstGeom prst="ellipse">
              <a:avLst/>
            </a:prstGeom>
            <a:solidFill>
              <a:schemeClr val="lt1"/>
            </a:solidFill>
            <a:ln w="38100" cap="flat" cmpd="sng">
              <a:solidFill>
                <a:srgbClr val="2B2B8A"/>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00" name="Shape 100"/>
            <p:cNvSpPr txBox="1"/>
            <p:nvPr/>
          </p:nvSpPr>
          <p:spPr>
            <a:xfrm>
              <a:off x="707878" y="202411"/>
              <a:ext cx="959524" cy="959524"/>
            </a:xfrm>
            <a:prstGeom prst="rect">
              <a:avLst/>
            </a:prstGeom>
            <a:noFill/>
            <a:ln>
              <a:noFill/>
            </a:ln>
          </p:spPr>
          <p:txBody>
            <a:bodyPr spcFirstLastPara="1" wrap="square" lIns="22850" tIns="22850" rIns="22850" bIns="22850" anchor="ctr" anchorCtr="0">
              <a:noAutofit/>
            </a:bodyPr>
            <a:lstStyle/>
            <a:p>
              <a:pPr algn="ctr">
                <a:spcBef>
                  <a:spcPts val="0"/>
                </a:spcBef>
                <a:spcAft>
                  <a:spcPts val="0"/>
                </a:spcAft>
              </a:pPr>
              <a:r>
                <a:rPr lang="en-GB" sz="1800">
                  <a:solidFill>
                    <a:schemeClr val="lt1"/>
                  </a:solidFill>
                  <a:latin typeface="Tahoma"/>
                  <a:ea typeface="Tahoma"/>
                  <a:cs typeface="Tahoma"/>
                  <a:sym typeface="Tahoma"/>
                </a:rPr>
                <a:t>Methods</a:t>
              </a:r>
              <a:endParaRPr sz="1800">
                <a:solidFill>
                  <a:schemeClr val="lt1"/>
                </a:solidFill>
                <a:latin typeface="Tahoma"/>
                <a:ea typeface="Tahoma"/>
                <a:cs typeface="Tahoma"/>
                <a:sym typeface="Tahoma"/>
              </a:endParaRPr>
            </a:p>
          </p:txBody>
        </p:sp>
        <p:sp>
          <p:nvSpPr>
            <p:cNvPr id="101" name="Shape 101"/>
            <p:cNvSpPr/>
            <p:nvPr/>
          </p:nvSpPr>
          <p:spPr>
            <a:xfrm rot="5400000">
              <a:off x="1043977" y="3292008"/>
              <a:ext cx="287327" cy="461370"/>
            </a:xfrm>
            <a:prstGeom prst="rightArrow">
              <a:avLst>
                <a:gd name="adj1" fmla="val 60000"/>
                <a:gd name="adj2" fmla="val 50000"/>
              </a:avLst>
            </a:prstGeom>
            <a:solidFill>
              <a:srgbClr val="ABABC9"/>
            </a:solidFill>
            <a:ln>
              <a:noFill/>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02" name="Shape 102"/>
            <p:cNvSpPr txBox="1"/>
            <p:nvPr/>
          </p:nvSpPr>
          <p:spPr>
            <a:xfrm rot="5400000">
              <a:off x="1087076" y="3341183"/>
              <a:ext cx="201129" cy="276822"/>
            </a:xfrm>
            <a:prstGeom prst="rect">
              <a:avLst/>
            </a:prstGeom>
            <a:noFill/>
            <a:ln>
              <a:noFill/>
            </a:ln>
          </p:spPr>
          <p:txBody>
            <a:bodyPr spcFirstLastPara="1" wrap="square" lIns="0" tIns="0" rIns="0" bIns="0" anchor="ctr" anchorCtr="0">
              <a:noAutofit/>
            </a:bodyPr>
            <a:lstStyle/>
            <a:p>
              <a:pPr algn="ctr">
                <a:spcBef>
                  <a:spcPts val="0"/>
                </a:spcBef>
                <a:spcAft>
                  <a:spcPts val="0"/>
                </a:spcAft>
              </a:pPr>
              <a:endParaRPr sz="1100">
                <a:solidFill>
                  <a:schemeClr val="lt1"/>
                </a:solidFill>
                <a:latin typeface="Tahoma"/>
                <a:ea typeface="Tahoma"/>
                <a:cs typeface="Tahoma"/>
                <a:sym typeface="Tahoma"/>
              </a:endParaRPr>
            </a:p>
          </p:txBody>
        </p:sp>
        <p:sp>
          <p:nvSpPr>
            <p:cNvPr id="103" name="Shape 103"/>
            <p:cNvSpPr/>
            <p:nvPr/>
          </p:nvSpPr>
          <p:spPr>
            <a:xfrm>
              <a:off x="509154" y="3801889"/>
              <a:ext cx="1356972" cy="1356972"/>
            </a:xfrm>
            <a:prstGeom prst="ellipse">
              <a:avLst/>
            </a:prstGeom>
            <a:solidFill>
              <a:schemeClr val="lt1"/>
            </a:solidFill>
            <a:ln w="38100" cap="flat" cmpd="sng">
              <a:solidFill>
                <a:srgbClr val="2B2B8A"/>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04" name="Shape 104"/>
            <p:cNvSpPr txBox="1"/>
            <p:nvPr/>
          </p:nvSpPr>
          <p:spPr>
            <a:xfrm>
              <a:off x="707878" y="4000613"/>
              <a:ext cx="959524" cy="959524"/>
            </a:xfrm>
            <a:prstGeom prst="rect">
              <a:avLst/>
            </a:prstGeom>
            <a:noFill/>
            <a:ln>
              <a:noFill/>
            </a:ln>
          </p:spPr>
          <p:txBody>
            <a:bodyPr spcFirstLastPara="1" wrap="square" lIns="22850" tIns="22850" rIns="22850" bIns="22850" anchor="ctr" anchorCtr="0">
              <a:noAutofit/>
            </a:bodyPr>
            <a:lstStyle/>
            <a:p>
              <a:pPr algn="ctr">
                <a:spcBef>
                  <a:spcPts val="0"/>
                </a:spcBef>
                <a:spcAft>
                  <a:spcPts val="0"/>
                </a:spcAft>
              </a:pPr>
              <a:r>
                <a:rPr lang="en-GB" sz="1800">
                  <a:solidFill>
                    <a:schemeClr val="lt1"/>
                  </a:solidFill>
                  <a:latin typeface="Tahoma"/>
                  <a:ea typeface="Tahoma"/>
                  <a:cs typeface="Tahoma"/>
                  <a:sym typeface="Tahoma"/>
                </a:rPr>
                <a:t>Intensity </a:t>
              </a:r>
              <a:endParaRPr sz="1800">
                <a:solidFill>
                  <a:schemeClr val="lt1"/>
                </a:solidFill>
                <a:latin typeface="Tahoma"/>
                <a:ea typeface="Tahoma"/>
                <a:cs typeface="Tahoma"/>
                <a:sym typeface="Tahoma"/>
              </a:endParaRPr>
            </a:p>
          </p:txBody>
        </p:sp>
      </p:grpSp>
      <p:sp>
        <p:nvSpPr>
          <p:cNvPr id="105" name="Shape 105"/>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7</a:t>
            </a:fld>
            <a:endParaRPr sz="1200">
              <a:solidFill>
                <a:schemeClr val="lt1"/>
              </a:solidFill>
              <a:latin typeface="Tahoma"/>
              <a:ea typeface="Tahoma"/>
              <a:cs typeface="Tahoma"/>
              <a:sym typeface="Tahoma"/>
            </a:endParaRPr>
          </a:p>
        </p:txBody>
      </p:sp>
      <p:sp>
        <p:nvSpPr>
          <p:cNvPr id="106" name="Shape 106"/>
          <p:cNvSpPr txBox="1"/>
          <p:nvPr/>
        </p:nvSpPr>
        <p:spPr>
          <a:xfrm>
            <a:off x="3815509" y="1079500"/>
            <a:ext cx="6558805" cy="5162550"/>
          </a:xfrm>
          <a:prstGeom prst="rect">
            <a:avLst/>
          </a:prstGeom>
          <a:noFill/>
          <a:ln>
            <a:noFill/>
          </a:ln>
        </p:spPr>
        <p:txBody>
          <a:bodyPr spcFirstLastPara="1" wrap="square" lIns="0" tIns="0" rIns="0" bIns="0" anchor="t" anchorCtr="0">
            <a:noAutofit/>
          </a:bodyPr>
          <a:lstStyle/>
          <a:p>
            <a:pPr marL="457200" indent="-457200">
              <a:lnSpc>
                <a:spcPct val="150000"/>
              </a:lnSpc>
              <a:spcBef>
                <a:spcPts val="0"/>
              </a:spcBef>
              <a:spcAft>
                <a:spcPts val="0"/>
              </a:spcAft>
              <a:buClr>
                <a:srgbClr val="69AE23"/>
              </a:buClr>
              <a:buSzPts val="2400"/>
              <a:buFont typeface="Arial"/>
              <a:buChar char="•"/>
            </a:pPr>
            <a:r>
              <a:rPr lang="en-GB" sz="2400">
                <a:solidFill>
                  <a:schemeClr val="dk1"/>
                </a:solidFill>
                <a:latin typeface="Tahoma"/>
                <a:ea typeface="Tahoma"/>
                <a:cs typeface="Tahoma"/>
                <a:sym typeface="Tahoma"/>
              </a:rPr>
              <a:t>Pre-testing methods</a:t>
            </a:r>
            <a:endParaRPr/>
          </a:p>
          <a:p>
            <a:pPr marL="1074738" lvl="1" indent="-352425">
              <a:lnSpc>
                <a:spcPct val="10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Informal: e.g. individual conversations</a:t>
            </a:r>
            <a:endParaRPr/>
          </a:p>
          <a:p>
            <a:pPr marL="1074738" lvl="1" indent="-352425">
              <a:lnSpc>
                <a:spcPct val="10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Formal: e.g. focus group discussions</a:t>
            </a:r>
            <a:endParaRPr/>
          </a:p>
          <a:p>
            <a:pPr marL="457200" indent="-457200">
              <a:lnSpc>
                <a:spcPct val="150000"/>
              </a:lnSpc>
              <a:spcBef>
                <a:spcPts val="900"/>
              </a:spcBef>
              <a:spcAft>
                <a:spcPts val="0"/>
              </a:spcAft>
              <a:buClr>
                <a:srgbClr val="69AE23"/>
              </a:buClr>
              <a:buSzPts val="2400"/>
              <a:buFont typeface="Arial"/>
              <a:buChar char="•"/>
            </a:pPr>
            <a:r>
              <a:rPr lang="en-GB" sz="2400">
                <a:solidFill>
                  <a:schemeClr val="dk1"/>
                </a:solidFill>
                <a:latin typeface="Tahoma"/>
                <a:ea typeface="Tahoma"/>
                <a:cs typeface="Tahoma"/>
                <a:sym typeface="Tahoma"/>
              </a:rPr>
              <a:t>Intensity</a:t>
            </a:r>
            <a:endParaRPr/>
          </a:p>
          <a:p>
            <a:pPr marL="1065213" lvl="1" indent="-342900">
              <a:lnSpc>
                <a:spcPct val="10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“Voluntary advisory group”</a:t>
            </a:r>
            <a:endParaRPr/>
          </a:p>
          <a:p>
            <a:pPr marL="1065213" lvl="1" indent="-342900">
              <a:lnSpc>
                <a:spcPct val="10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Existing group of target audience members</a:t>
            </a:r>
            <a:endParaRPr/>
          </a:p>
          <a:p>
            <a:pPr marL="1065213" lvl="1" indent="-342900">
              <a:lnSpc>
                <a:spcPct val="100000"/>
              </a:lnSpc>
              <a:spcBef>
                <a:spcPts val="900"/>
              </a:spcBef>
              <a:spcAft>
                <a:spcPts val="0"/>
              </a:spcAft>
              <a:buClr>
                <a:srgbClr val="69AE23"/>
              </a:buClr>
              <a:buSzPts val="2000"/>
              <a:buFont typeface="Courier New"/>
              <a:buChar char="o"/>
            </a:pPr>
            <a:r>
              <a:rPr lang="en-GB" sz="2000">
                <a:solidFill>
                  <a:schemeClr val="dk1"/>
                </a:solidFill>
                <a:latin typeface="Tahoma"/>
                <a:ea typeface="Tahoma"/>
                <a:cs typeface="Tahoma"/>
                <a:sym typeface="Tahoma"/>
              </a:rPr>
              <a:t>Full-scale pilot study</a:t>
            </a:r>
            <a:endParaRPr sz="2000">
              <a:solidFill>
                <a:schemeClr val="dk1"/>
              </a:solidFill>
              <a:latin typeface="Tahoma"/>
              <a:ea typeface="Tahoma"/>
              <a:cs typeface="Tahoma"/>
              <a:sym typeface="Tahoma"/>
            </a:endParaRPr>
          </a:p>
        </p:txBody>
      </p:sp>
      <p:sp>
        <p:nvSpPr>
          <p:cNvPr id="107" name="Shape 107"/>
          <p:cNvSpPr txBox="1"/>
          <p:nvPr/>
        </p:nvSpPr>
        <p:spPr>
          <a:xfrm>
            <a:off x="1524001" y="6434647"/>
            <a:ext cx="8850313"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Centers for Disease Control and Prevention. Social marketing: nutrition and physical activity [Internet]. [cited 2013 Oct 2]. Available from: </a:t>
            </a:r>
            <a:r>
              <a:rPr lang="en-GB" sz="1100" u="sng">
                <a:solidFill>
                  <a:schemeClr val="lt1"/>
                </a:solidFill>
                <a:latin typeface="Tahoma"/>
                <a:ea typeface="Tahoma"/>
                <a:cs typeface="Tahoma"/>
                <a:sym typeface="Tahoma"/>
              </a:rPr>
              <a:t>www.cdc.gov/nccdphp/dnpa/socialmarketing/training</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8A23F0F4-11B9-464F-8768-569CE196E25B}"/>
              </a:ext>
            </a:extLst>
          </p:cNvPr>
          <p:cNvSpPr>
            <a:spLocks noGrp="1"/>
          </p:cNvSpPr>
          <p:nvPr>
            <p:ph type="title"/>
          </p:nvPr>
        </p:nvSpPr>
        <p:spPr/>
        <p:txBody>
          <a:bodyPr/>
          <a:lstStyle/>
          <a:p>
            <a:r>
              <a:rPr lang="nl-NL" dirty="0"/>
              <a:t>How </a:t>
            </a:r>
            <a:r>
              <a:rPr lang="nl-NL" dirty="0" err="1"/>
              <a:t>to</a:t>
            </a:r>
            <a:r>
              <a:rPr lang="nl-NL" dirty="0"/>
              <a:t> pre-test</a:t>
            </a:r>
          </a:p>
        </p:txBody>
      </p:sp>
    </p:spTree>
    <p:extLst>
      <p:ext uri="{BB962C8B-B14F-4D97-AF65-F5344CB8AC3E}">
        <p14:creationId xmlns:p14="http://schemas.microsoft.com/office/powerpoint/2010/main" val="2211469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3" name="Titel 2">
            <a:extLst>
              <a:ext uri="{FF2B5EF4-FFF2-40B4-BE49-F238E27FC236}">
                <a16:creationId xmlns:a16="http://schemas.microsoft.com/office/drawing/2014/main" id="{89BA8783-ADA6-D647-8753-9022FDF4D3CB}"/>
              </a:ext>
            </a:extLst>
          </p:cNvPr>
          <p:cNvSpPr>
            <a:spLocks noGrp="1"/>
          </p:cNvSpPr>
          <p:nvPr>
            <p:ph type="title"/>
          </p:nvPr>
        </p:nvSpPr>
        <p:spPr/>
        <p:txBody>
          <a:bodyPr/>
          <a:lstStyle/>
          <a:p>
            <a:r>
              <a:rPr lang="nl-NL" dirty="0" err="1"/>
              <a:t>Conducting</a:t>
            </a:r>
            <a:r>
              <a:rPr lang="nl-NL" dirty="0"/>
              <a:t> pre-</a:t>
            </a:r>
            <a:r>
              <a:rPr lang="nl-NL" dirty="0" err="1"/>
              <a:t>testing</a:t>
            </a:r>
            <a:endParaRPr lang="nl-NL" dirty="0"/>
          </a:p>
        </p:txBody>
      </p:sp>
      <p:sp>
        <p:nvSpPr>
          <p:cNvPr id="114" name="Shape 114"/>
          <p:cNvSpPr txBox="1">
            <a:spLocks noGrp="1"/>
          </p:cNvSpPr>
          <p:nvPr>
            <p:ph idx="1"/>
          </p:nvPr>
        </p:nvSpPr>
        <p:spPr>
          <a:xfrm>
            <a:off x="431807" y="1079499"/>
            <a:ext cx="11368617" cy="5162551"/>
          </a:xfrm>
          <a:prstGeom prst="rect">
            <a:avLst/>
          </a:prstGeom>
          <a:noFill/>
          <a:ln>
            <a:noFill/>
          </a:ln>
        </p:spPr>
        <p:txBody>
          <a:bodyPr spcFirstLastPara="1" vert="horz" wrap="square" lIns="0" tIns="0" rIns="0" bIns="0" numCol="1" anchor="t" anchorCtr="0" compatLnSpc="1">
            <a:prstTxWarp prst="textNoShape">
              <a:avLst/>
            </a:prstTxWarp>
            <a:noAutofit/>
          </a:bodyPr>
          <a:lstStyle/>
          <a:p>
            <a:pPr marL="457200" indent="-457200">
              <a:lnSpc>
                <a:spcPct val="150000"/>
              </a:lnSpc>
              <a:spcBef>
                <a:spcPts val="0"/>
              </a:spcBef>
              <a:spcAft>
                <a:spcPts val="0"/>
              </a:spcAft>
              <a:buClr>
                <a:srgbClr val="69AE23"/>
              </a:buClr>
              <a:buSzPts val="2640"/>
              <a:buFont typeface="Tahoma"/>
              <a:buAutoNum type="arabicPeriod"/>
            </a:pPr>
            <a:r>
              <a:rPr lang="en-GB" dirty="0">
                <a:solidFill>
                  <a:schemeClr val="dk1"/>
                </a:solidFill>
                <a:latin typeface="Tahoma"/>
                <a:ea typeface="Tahoma"/>
                <a:cs typeface="Tahoma"/>
                <a:sym typeface="Tahoma"/>
              </a:rPr>
              <a:t>Determine test objectives</a:t>
            </a:r>
            <a:endParaRPr dirty="0"/>
          </a:p>
          <a:p>
            <a:pPr marL="457200" indent="-457200">
              <a:lnSpc>
                <a:spcPct val="150000"/>
              </a:lnSpc>
              <a:spcBef>
                <a:spcPts val="900"/>
              </a:spcBef>
              <a:spcAft>
                <a:spcPts val="0"/>
              </a:spcAft>
              <a:buClr>
                <a:srgbClr val="69AE23"/>
              </a:buClr>
              <a:buSzPts val="2640"/>
              <a:buFont typeface="Tahoma"/>
              <a:buAutoNum type="arabicPeriod"/>
            </a:pPr>
            <a:r>
              <a:rPr lang="en-GB" dirty="0">
                <a:solidFill>
                  <a:schemeClr val="dk1"/>
                </a:solidFill>
                <a:latin typeface="Tahoma"/>
                <a:ea typeface="Tahoma"/>
                <a:cs typeface="Tahoma"/>
                <a:sym typeface="Tahoma"/>
              </a:rPr>
              <a:t>Choose methods</a:t>
            </a:r>
            <a:endParaRPr dirty="0"/>
          </a:p>
          <a:p>
            <a:pPr marL="457200" indent="-457200">
              <a:lnSpc>
                <a:spcPct val="150000"/>
              </a:lnSpc>
              <a:spcBef>
                <a:spcPts val="900"/>
              </a:spcBef>
              <a:spcAft>
                <a:spcPts val="0"/>
              </a:spcAft>
              <a:buClr>
                <a:srgbClr val="69AE23"/>
              </a:buClr>
              <a:buSzPts val="2640"/>
              <a:buFont typeface="Tahoma"/>
              <a:buAutoNum type="arabicPeriod"/>
            </a:pPr>
            <a:r>
              <a:rPr lang="en-GB" dirty="0">
                <a:solidFill>
                  <a:schemeClr val="dk1"/>
                </a:solidFill>
                <a:latin typeface="Tahoma"/>
                <a:ea typeface="Tahoma"/>
                <a:cs typeface="Tahoma"/>
                <a:sym typeface="Tahoma"/>
              </a:rPr>
              <a:t>Secure vendors, facilities and moderators </a:t>
            </a:r>
            <a:r>
              <a:rPr lang="en-GB" i="1" dirty="0">
                <a:solidFill>
                  <a:schemeClr val="dk1"/>
                </a:solidFill>
                <a:latin typeface="Tahoma"/>
                <a:ea typeface="Tahoma"/>
                <a:cs typeface="Tahoma"/>
                <a:sym typeface="Tahoma"/>
              </a:rPr>
              <a:t>(if required) </a:t>
            </a:r>
            <a:endParaRPr dirty="0"/>
          </a:p>
          <a:p>
            <a:pPr marL="457200" indent="-457200">
              <a:lnSpc>
                <a:spcPct val="150000"/>
              </a:lnSpc>
              <a:spcBef>
                <a:spcPts val="900"/>
              </a:spcBef>
              <a:spcAft>
                <a:spcPts val="0"/>
              </a:spcAft>
              <a:buClr>
                <a:srgbClr val="69AE23"/>
              </a:buClr>
              <a:buSzPts val="2640"/>
              <a:buFont typeface="Tahoma"/>
              <a:buAutoNum type="arabicPeriod"/>
            </a:pPr>
            <a:r>
              <a:rPr lang="en-GB" dirty="0">
                <a:solidFill>
                  <a:schemeClr val="dk1"/>
                </a:solidFill>
                <a:latin typeface="Tahoma"/>
                <a:ea typeface="Tahoma"/>
                <a:cs typeface="Tahoma"/>
                <a:sym typeface="Tahoma"/>
              </a:rPr>
              <a:t>Identify, screen and recruit respondents</a:t>
            </a:r>
            <a:endParaRPr dirty="0"/>
          </a:p>
          <a:p>
            <a:pPr marL="457200" indent="-457200">
              <a:lnSpc>
                <a:spcPct val="150000"/>
              </a:lnSpc>
              <a:spcBef>
                <a:spcPts val="900"/>
              </a:spcBef>
              <a:spcAft>
                <a:spcPts val="0"/>
              </a:spcAft>
              <a:buClr>
                <a:srgbClr val="69AE23"/>
              </a:buClr>
              <a:buSzPts val="2640"/>
              <a:buFont typeface="Tahoma"/>
              <a:buAutoNum type="arabicPeriod"/>
            </a:pPr>
            <a:r>
              <a:rPr lang="en-GB" dirty="0">
                <a:solidFill>
                  <a:schemeClr val="dk1"/>
                </a:solidFill>
                <a:latin typeface="Tahoma"/>
                <a:ea typeface="Tahoma"/>
                <a:cs typeface="Tahoma"/>
                <a:sym typeface="Tahoma"/>
              </a:rPr>
              <a:t>Draft test instruments</a:t>
            </a:r>
            <a:endParaRPr dirty="0"/>
          </a:p>
          <a:p>
            <a:pPr marL="457200" indent="-457200">
              <a:lnSpc>
                <a:spcPct val="150000"/>
              </a:lnSpc>
              <a:spcBef>
                <a:spcPts val="900"/>
              </a:spcBef>
              <a:spcAft>
                <a:spcPts val="0"/>
              </a:spcAft>
              <a:buClr>
                <a:srgbClr val="69AE23"/>
              </a:buClr>
              <a:buSzPts val="2640"/>
              <a:buFont typeface="Tahoma"/>
              <a:buAutoNum type="arabicPeriod"/>
            </a:pPr>
            <a:r>
              <a:rPr lang="en-GB" dirty="0">
                <a:solidFill>
                  <a:schemeClr val="dk1"/>
                </a:solidFill>
                <a:latin typeface="Tahoma"/>
                <a:ea typeface="Tahoma"/>
                <a:cs typeface="Tahoma"/>
                <a:sym typeface="Tahoma"/>
              </a:rPr>
              <a:t>Conduct pre-testing</a:t>
            </a:r>
            <a:endParaRPr dirty="0"/>
          </a:p>
          <a:p>
            <a:pPr marL="457200" indent="-457200">
              <a:lnSpc>
                <a:spcPct val="150000"/>
              </a:lnSpc>
              <a:spcBef>
                <a:spcPts val="900"/>
              </a:spcBef>
              <a:spcAft>
                <a:spcPts val="0"/>
              </a:spcAft>
              <a:buClr>
                <a:srgbClr val="69AE23"/>
              </a:buClr>
              <a:buSzPts val="2640"/>
              <a:buFont typeface="Tahoma"/>
              <a:buAutoNum type="arabicPeriod"/>
            </a:pPr>
            <a:r>
              <a:rPr lang="en-GB" dirty="0">
                <a:solidFill>
                  <a:schemeClr val="dk1"/>
                </a:solidFill>
                <a:latin typeface="Tahoma"/>
                <a:ea typeface="Tahoma"/>
                <a:cs typeface="Tahoma"/>
                <a:sym typeface="Tahoma"/>
              </a:rPr>
              <a:t>Analyse results</a:t>
            </a:r>
            <a:endParaRPr dirty="0"/>
          </a:p>
          <a:p>
            <a:pPr marL="457200" indent="-457200">
              <a:lnSpc>
                <a:spcPct val="150000"/>
              </a:lnSpc>
              <a:spcBef>
                <a:spcPts val="900"/>
              </a:spcBef>
              <a:spcAft>
                <a:spcPts val="0"/>
              </a:spcAft>
              <a:buClr>
                <a:srgbClr val="69AE23"/>
              </a:buClr>
              <a:buSzPts val="2640"/>
              <a:buFont typeface="Tahoma"/>
              <a:buAutoNum type="arabicPeriod"/>
            </a:pPr>
            <a:r>
              <a:rPr lang="en-GB" dirty="0">
                <a:solidFill>
                  <a:schemeClr val="dk1"/>
                </a:solidFill>
                <a:latin typeface="Tahoma"/>
                <a:ea typeface="Tahoma"/>
                <a:cs typeface="Tahoma"/>
                <a:sym typeface="Tahoma"/>
              </a:rPr>
              <a:t>Make optimal use of the results</a:t>
            </a:r>
            <a:endParaRPr dirty="0">
              <a:solidFill>
                <a:schemeClr val="dk1"/>
              </a:solidFill>
              <a:latin typeface="Tahoma"/>
              <a:ea typeface="Tahoma"/>
              <a:cs typeface="Tahoma"/>
              <a:sym typeface="Tahoma"/>
            </a:endParaRPr>
          </a:p>
        </p:txBody>
      </p:sp>
      <p:sp>
        <p:nvSpPr>
          <p:cNvPr id="115" name="Shape 115"/>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8</a:t>
            </a:fld>
            <a:endParaRPr sz="1200">
              <a:solidFill>
                <a:schemeClr val="lt1"/>
              </a:solidFill>
              <a:latin typeface="Tahoma"/>
              <a:ea typeface="Tahoma"/>
              <a:cs typeface="Tahoma"/>
              <a:sym typeface="Tahoma"/>
            </a:endParaRPr>
          </a:p>
        </p:txBody>
      </p:sp>
      <p:sp>
        <p:nvSpPr>
          <p:cNvPr id="116" name="Shape 116"/>
          <p:cNvSpPr txBox="1"/>
          <p:nvPr/>
        </p:nvSpPr>
        <p:spPr>
          <a:xfrm>
            <a:off x="1524001" y="6444714"/>
            <a:ext cx="8860971"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a:p>
        </p:txBody>
      </p:sp>
    </p:spTree>
    <p:extLst>
      <p:ext uri="{BB962C8B-B14F-4D97-AF65-F5344CB8AC3E}">
        <p14:creationId xmlns:p14="http://schemas.microsoft.com/office/powerpoint/2010/main" val="698997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3" name="Titel 2">
            <a:extLst>
              <a:ext uri="{FF2B5EF4-FFF2-40B4-BE49-F238E27FC236}">
                <a16:creationId xmlns:a16="http://schemas.microsoft.com/office/drawing/2014/main" id="{52669C29-8E29-D24C-8E5A-0292EE25BC68}"/>
              </a:ext>
            </a:extLst>
          </p:cNvPr>
          <p:cNvSpPr>
            <a:spLocks noGrp="1"/>
          </p:cNvSpPr>
          <p:nvPr>
            <p:ph type="title"/>
          </p:nvPr>
        </p:nvSpPr>
        <p:spPr/>
        <p:txBody>
          <a:bodyPr/>
          <a:lstStyle/>
          <a:p>
            <a:r>
              <a:rPr lang="nl-NL" dirty="0" err="1"/>
              <a:t>Limitations</a:t>
            </a:r>
            <a:r>
              <a:rPr lang="nl-NL" dirty="0"/>
              <a:t> of pre-</a:t>
            </a:r>
            <a:r>
              <a:rPr lang="nl-NL" dirty="0" err="1"/>
              <a:t>testing</a:t>
            </a:r>
            <a:endParaRPr lang="nl-NL" dirty="0"/>
          </a:p>
        </p:txBody>
      </p:sp>
      <p:sp>
        <p:nvSpPr>
          <p:cNvPr id="122" name="Shape 122"/>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0000"/>
              </a:lnSpc>
              <a:spcBef>
                <a:spcPts val="0"/>
              </a:spcBef>
              <a:spcAft>
                <a:spcPts val="0"/>
              </a:spcAft>
              <a:buClr>
                <a:srgbClr val="69AE23"/>
              </a:buClr>
              <a:buSzPts val="2640"/>
              <a:buFont typeface="Arial"/>
              <a:buChar char="•"/>
            </a:pPr>
            <a:r>
              <a:rPr lang="en-GB">
                <a:solidFill>
                  <a:schemeClr val="dk1"/>
                </a:solidFill>
                <a:latin typeface="Tahoma"/>
                <a:ea typeface="Tahoma"/>
                <a:cs typeface="Tahoma"/>
                <a:sym typeface="Tahoma"/>
              </a:rPr>
              <a:t>It cannot completely predict or guarantee learning or behaviour change </a:t>
            </a:r>
            <a:endParaRPr/>
          </a:p>
          <a:p>
            <a:pPr marL="342900" indent="-3429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It is not statistically precise</a:t>
            </a:r>
            <a:endParaRPr/>
          </a:p>
          <a:p>
            <a:pPr marL="342900" indent="-3429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It does not guarantee success</a:t>
            </a:r>
            <a:endParaRPr>
              <a:solidFill>
                <a:schemeClr val="dk1"/>
              </a:solidFill>
              <a:latin typeface="Tahoma"/>
              <a:ea typeface="Tahoma"/>
              <a:cs typeface="Tahoma"/>
              <a:sym typeface="Tahoma"/>
            </a:endParaRPr>
          </a:p>
        </p:txBody>
      </p:sp>
      <p:sp>
        <p:nvSpPr>
          <p:cNvPr id="123" name="Shape 123"/>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9</a:t>
            </a:fld>
            <a:endParaRPr sz="1200">
              <a:solidFill>
                <a:schemeClr val="lt1"/>
              </a:solidFill>
              <a:latin typeface="Tahoma"/>
              <a:ea typeface="Tahoma"/>
              <a:cs typeface="Tahoma"/>
              <a:sym typeface="Tahoma"/>
            </a:endParaRPr>
          </a:p>
        </p:txBody>
      </p:sp>
      <p:sp>
        <p:nvSpPr>
          <p:cNvPr id="124" name="Shape 124"/>
          <p:cNvSpPr txBox="1"/>
          <p:nvPr/>
        </p:nvSpPr>
        <p:spPr>
          <a:xfrm>
            <a:off x="1524001" y="6444714"/>
            <a:ext cx="8860971"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a:p>
        </p:txBody>
      </p:sp>
    </p:spTree>
    <p:extLst>
      <p:ext uri="{BB962C8B-B14F-4D97-AF65-F5344CB8AC3E}">
        <p14:creationId xmlns:p14="http://schemas.microsoft.com/office/powerpoint/2010/main" val="3696354012"/>
      </p:ext>
    </p:extLst>
  </p:cSld>
  <p:clrMapOvr>
    <a:masterClrMapping/>
  </p:clrMapOvr>
</p:sld>
</file>

<file path=ppt/theme/theme1.xml><?xml version="1.0" encoding="utf-8"?>
<a:theme xmlns:a="http://schemas.openxmlformats.org/drawingml/2006/main" name="ECDC_PowerPoint_Template_2017">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ECDC_PowerPoint_Template_2017</Template>
  <TotalTime>15</TotalTime>
  <Words>1746</Words>
  <Application>Microsoft Office PowerPoint</Application>
  <PresentationFormat>Breedbeeld</PresentationFormat>
  <Paragraphs>142</Paragraphs>
  <Slides>14</Slides>
  <Notes>13</Notes>
  <HiddenSlides>0</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14</vt:i4>
      </vt:variant>
    </vt:vector>
  </HeadingPairs>
  <TitlesOfParts>
    <vt:vector size="21" baseType="lpstr">
      <vt:lpstr>Arial</vt:lpstr>
      <vt:lpstr>Courier New</vt:lpstr>
      <vt:lpstr>Tahoma</vt:lpstr>
      <vt:lpstr>Times</vt:lpstr>
      <vt:lpstr>Wingdings</vt:lpstr>
      <vt:lpstr>ECDC_PowerPoint_Template_2017</vt:lpstr>
      <vt:lpstr>ECDC_PowerPoint_Template_2017-2</vt:lpstr>
      <vt:lpstr>Module 1: Introduction to the development of prudent antibiotic use campaigns Session 5: Prototyping and pre-testing </vt:lpstr>
      <vt:lpstr>Objectives</vt:lpstr>
      <vt:lpstr>Outline</vt:lpstr>
      <vt:lpstr>Pre-testing</vt:lpstr>
      <vt:lpstr>Developing and/or adapting messages and materials</vt:lpstr>
      <vt:lpstr>The EAAD platform</vt:lpstr>
      <vt:lpstr>How to pre-test</vt:lpstr>
      <vt:lpstr>Conducting pre-testing</vt:lpstr>
      <vt:lpstr>Limitations of pre-testing</vt:lpstr>
      <vt:lpstr>Misconceptions on pre-testing</vt:lpstr>
      <vt:lpstr>Adapt and modify</vt:lpstr>
      <vt:lpstr>Thank you!</vt:lpstr>
      <vt:lpstr>References</vt:lpstr>
      <vt:lpstr>Acknowledgements  The creation of this training material was commissioned in 2011 by ECDC to the department of Public Health Sciences of the Karolinska Institutet (SE) with the direct involvement of Senia Rosales, Erika Anne-Marie Saliba, Charlotta Zacharias and Cecilia Stålsby Lundborg.   The revision and update of this training material was commissioned in 2017 by ECDC to Transmissible (NL) with the direct involvement of Anja Schreijer, Remco Schrijver, Marita van der Laar and Arnold Bosman.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Module 1: Introduction to the development of prudent antibiotic use campaigns Session 5: Prototyping and pre-testing </dc:title>
  <dc:creator>Anja Schreijer</dc:creator>
  <cp:keywords>Template, PowerPoint</cp:keywords>
  <cp:lastModifiedBy>arnold bosman</cp:lastModifiedBy>
  <cp:revision>7</cp:revision>
  <cp:lastPrinted>2018-01-12T14:15:37Z</cp:lastPrinted>
  <dcterms:created xsi:type="dcterms:W3CDTF">2018-04-14T12:54:24Z</dcterms:created>
  <dcterms:modified xsi:type="dcterms:W3CDTF">2018-06-04T06:33:54Z</dcterms:modified>
</cp:coreProperties>
</file>