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8"/>
  </p:notesMasterIdLst>
  <p:handoutMasterIdLst>
    <p:handoutMasterId r:id="rId29"/>
  </p:handoutMasterIdLst>
  <p:sldIdLst>
    <p:sldId id="482" r:id="rId3"/>
    <p:sldId id="256" r:id="rId4"/>
    <p:sldId id="265" r:id="rId5"/>
    <p:sldId id="257" r:id="rId6"/>
    <p:sldId id="483" r:id="rId7"/>
    <p:sldId id="484" r:id="rId8"/>
    <p:sldId id="485" r:id="rId9"/>
    <p:sldId id="460" r:id="rId10"/>
    <p:sldId id="475" r:id="rId11"/>
    <p:sldId id="462" r:id="rId12"/>
    <p:sldId id="463" r:id="rId13"/>
    <p:sldId id="464" r:id="rId14"/>
    <p:sldId id="476" r:id="rId15"/>
    <p:sldId id="461" r:id="rId16"/>
    <p:sldId id="465" r:id="rId17"/>
    <p:sldId id="477" r:id="rId18"/>
    <p:sldId id="478" r:id="rId19"/>
    <p:sldId id="467" r:id="rId20"/>
    <p:sldId id="479" r:id="rId21"/>
    <p:sldId id="481" r:id="rId22"/>
    <p:sldId id="480" r:id="rId23"/>
    <p:sldId id="470" r:id="rId24"/>
    <p:sldId id="472" r:id="rId25"/>
    <p:sldId id="264" r:id="rId26"/>
    <p:sldId id="486" r:id="rId27"/>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0977861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25</a:t>
            </a:fld>
            <a:endParaRPr lang="en-GB"/>
          </a:p>
        </p:txBody>
      </p:sp>
    </p:spTree>
    <p:extLst>
      <p:ext uri="{BB962C8B-B14F-4D97-AF65-F5344CB8AC3E}">
        <p14:creationId xmlns:p14="http://schemas.microsoft.com/office/powerpoint/2010/main" val="983476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13458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183605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836724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846562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77183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49BA0229-52B8-4D4A-B8F5-FCDBE936EA91}"/>
              </a:ext>
            </a:extLst>
          </p:cNvPr>
          <p:cNvSpPr>
            <a:spLocks noGrp="1" noRot="1" noChangeAspect="1" noChangeArrowheads="1" noTextEdit="1"/>
          </p:cNvSpPr>
          <p:nvPr>
            <p:ph type="sldImg"/>
          </p:nvPr>
        </p:nvSpPr>
        <p:spPr>
          <a:ln/>
        </p:spPr>
      </p:sp>
      <p:sp>
        <p:nvSpPr>
          <p:cNvPr id="30723" name="Notes Placeholder 2">
            <a:extLst>
              <a:ext uri="{FF2B5EF4-FFF2-40B4-BE49-F238E27FC236}">
                <a16:creationId xmlns:a16="http://schemas.microsoft.com/office/drawing/2014/main" id="{56690EE0-575C-43FD-9C4F-E2981F8D5F8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hu-HU">
              <a:ea typeface="ＭＳ Ｐゴシック" panose="020B0600070205080204" pitchFamily="34" charset="-128"/>
            </a:endParaRPr>
          </a:p>
        </p:txBody>
      </p:sp>
    </p:spTree>
    <p:extLst>
      <p:ext uri="{BB962C8B-B14F-4D97-AF65-F5344CB8AC3E}">
        <p14:creationId xmlns:p14="http://schemas.microsoft.com/office/powerpoint/2010/main" val="330603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408683563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83334"/>
            <a:ext cx="10318363" cy="79374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16838"/>
            <a:ext cx="11368617" cy="502521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22.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pn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6.png"/></Relationships>
</file>

<file path=ppt/slides/_rels/slide2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cdc.europa.eu/en/activities/surveillance/hai/about_hai-net/pages/helicswinnet-download-page-hwn.asp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pPr>
              <a:lnSpc>
                <a:spcPct val="80000"/>
              </a:lnSpc>
            </a:pPr>
            <a:r>
              <a:rPr lang="en-GB" altLang="en-US" b="1" dirty="0">
                <a:ea typeface="ＭＳ Ｐゴシック" panose="020B0600070205080204" pitchFamily="34" charset="-128"/>
              </a:rPr>
              <a:t>Presentation  1.7</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Data collection tools</a:t>
            </a:r>
          </a:p>
          <a:p>
            <a:pPr>
              <a:lnSpc>
                <a:spcPct val="80000"/>
              </a:lnSpc>
            </a:pPr>
            <a:endParaRPr lang="en-GB" altLang="en-US" b="1"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lnSpc>
                <a:spcPct val="80000"/>
              </a:lnSpc>
            </a:pPr>
            <a:r>
              <a:rPr lang="en-GB" altLang="en-US" dirty="0">
                <a:ea typeface="ＭＳ Ｐゴシック" panose="020B0600070205080204" pitchFamily="34" charset="-128"/>
              </a:rPr>
              <a:t>Lecture 7</a:t>
            </a:r>
          </a:p>
          <a:p>
            <a:pPr>
              <a:lnSpc>
                <a:spcPct val="80000"/>
              </a:lnSpc>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30 minutes</a:t>
            </a:r>
          </a:p>
          <a:p>
            <a:pPr>
              <a:lnSpc>
                <a:spcPct val="80000"/>
              </a:lnSpc>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hu-HU" altLang="en-US" dirty="0">
                <a:ea typeface="ＭＳ Ｐゴシック" panose="020B0600070205080204" pitchFamily="34" charset="-128"/>
              </a:rPr>
              <a:t>15:</a:t>
            </a:r>
            <a:r>
              <a:rPr lang="en-GB" altLang="en-US" dirty="0">
                <a:ea typeface="ＭＳ Ｐゴシック" panose="020B0600070205080204" pitchFamily="34" charset="-128"/>
              </a:rPr>
              <a:t>15</a:t>
            </a:r>
            <a:endParaRPr lang="hu-HU" altLang="en-US" dirty="0">
              <a:ea typeface="ＭＳ Ｐゴシック" panose="020B0600070205080204" pitchFamily="34" charset="-128"/>
            </a:endParaRPr>
          </a:p>
          <a:p>
            <a:pPr>
              <a:lnSpc>
                <a:spcPct val="80000"/>
              </a:lnSpc>
            </a:pPr>
            <a:endParaRPr lang="en-GB" altLang="en-US" dirty="0">
              <a:ea typeface="ＭＳ Ｐゴシック" panose="020B0600070205080204" pitchFamily="34" charset="-128"/>
            </a:endParaRPr>
          </a:p>
          <a:p>
            <a:pPr>
              <a:lnSpc>
                <a:spcPct val="80000"/>
              </a:lnSpc>
            </a:pPr>
            <a:r>
              <a:rPr lang="en-GB" altLang="en-US" b="1" dirty="0">
                <a:solidFill>
                  <a:srgbClr val="FF0000"/>
                </a:solidFill>
                <a:ea typeface="ＭＳ Ｐゴシック" panose="020B0600070205080204" pitchFamily="34" charset="-128"/>
              </a:rPr>
              <a:t>National/</a:t>
            </a:r>
            <a:r>
              <a:rPr lang="hu-HU" altLang="en-US" b="1" dirty="0">
                <a:solidFill>
                  <a:srgbClr val="FF0000"/>
                </a:solidFill>
                <a:ea typeface="ＭＳ Ｐゴシック" panose="020B0600070205080204" pitchFamily="34" charset="-128"/>
              </a:rPr>
              <a:t>h</a:t>
            </a:r>
            <a:r>
              <a:rPr lang="en-GB" altLang="en-US" b="1" dirty="0" err="1">
                <a:solidFill>
                  <a:srgbClr val="FF0000"/>
                </a:solidFill>
                <a:ea typeface="ＭＳ Ｐゴシック" panose="020B0600070205080204" pitchFamily="34" charset="-128"/>
              </a:rPr>
              <a:t>ospital</a:t>
            </a:r>
            <a:r>
              <a:rPr lang="en-GB" altLang="en-US" b="1" dirty="0">
                <a:solidFill>
                  <a:srgbClr val="FF0000"/>
                </a:solidFill>
                <a:ea typeface="ＭＳ Ｐゴシック" panose="020B0600070205080204" pitchFamily="34" charset="-128"/>
              </a:rPr>
              <a:t> </a:t>
            </a:r>
            <a:r>
              <a:rPr lang="hu-HU" altLang="en-US" b="1" dirty="0">
                <a:solidFill>
                  <a:srgbClr val="FF0000"/>
                </a:solidFill>
                <a:ea typeface="ＭＳ Ｐゴシック" panose="020B0600070205080204" pitchFamily="34" charset="-128"/>
              </a:rPr>
              <a:t>c</a:t>
            </a:r>
            <a:r>
              <a:rPr lang="en-GB" altLang="en-US" b="1" dirty="0" err="1">
                <a:solidFill>
                  <a:srgbClr val="FF0000"/>
                </a:solidFill>
                <a:ea typeface="ＭＳ Ｐゴシック" panose="020B0600070205080204" pitchFamily="34" charset="-128"/>
              </a:rPr>
              <a:t>ontact</a:t>
            </a:r>
            <a:r>
              <a:rPr lang="en-GB" altLang="en-US" b="1" dirty="0">
                <a:solidFill>
                  <a:srgbClr val="FF0000"/>
                </a:solidFill>
                <a:ea typeface="ＭＳ Ｐゴシック" panose="020B0600070205080204" pitchFamily="34" charset="-128"/>
              </a:rPr>
              <a:t> </a:t>
            </a:r>
            <a:r>
              <a:rPr lang="hu-HU" altLang="en-US" b="1" dirty="0">
                <a:solidFill>
                  <a:srgbClr val="FF0000"/>
                </a:solidFill>
                <a:ea typeface="ＭＳ Ｐゴシック" panose="020B0600070205080204" pitchFamily="34" charset="-128"/>
              </a:rPr>
              <a:t>p</a:t>
            </a:r>
            <a:r>
              <a:rPr lang="en-GB" altLang="en-US" b="1" dirty="0" err="1">
                <a:solidFill>
                  <a:srgbClr val="FF0000"/>
                </a:solidFill>
                <a:ea typeface="ＭＳ Ｐゴシック" panose="020B0600070205080204" pitchFamily="34" charset="-128"/>
              </a:rPr>
              <a:t>oints</a:t>
            </a:r>
            <a:r>
              <a:rPr lang="en-GB" altLang="en-US" b="1" dirty="0">
                <a:solidFill>
                  <a:srgbClr val="FF0000"/>
                </a:solidFill>
                <a:ea typeface="ＭＳ Ｐゴシック" panose="020B0600070205080204" pitchFamily="34" charset="-128"/>
              </a:rPr>
              <a:t> may wish to amend this presentation to their local setting</a:t>
            </a:r>
            <a:r>
              <a:rPr lang="hu-HU" altLang="en-US" b="1" dirty="0">
                <a:solidFill>
                  <a:srgbClr val="FF0000"/>
                </a:solidFill>
                <a:ea typeface="ＭＳ Ｐゴシック" panose="020B0600070205080204" pitchFamily="34" charset="-128"/>
              </a:rPr>
              <a:t>.</a:t>
            </a:r>
            <a:endParaRPr lang="en-GB" altLang="en-US" b="1" dirty="0">
              <a:solidFill>
                <a:srgbClr val="FF0000"/>
              </a:solidFill>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405239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C821DBE-712F-412F-AEA3-8030B99BA0F7}"/>
              </a:ext>
            </a:extLst>
          </p:cNvPr>
          <p:cNvSpPr>
            <a:spLocks noGrp="1" noChangeArrowheads="1"/>
          </p:cNvSpPr>
          <p:nvPr>
            <p:ph type="title"/>
          </p:nvPr>
        </p:nvSpPr>
        <p:spPr/>
        <p:txBody>
          <a:bodyPr/>
          <a:lstStyle/>
          <a:p>
            <a:r>
              <a:rPr lang="en-GB" altLang="en-US">
                <a:ea typeface="ＭＳ Ｐゴシック" panose="020B0600070205080204" pitchFamily="34" charset="-128"/>
              </a:rPr>
              <a:t>PPS main menu</a:t>
            </a:r>
          </a:p>
        </p:txBody>
      </p:sp>
      <p:pic>
        <p:nvPicPr>
          <p:cNvPr id="16387" name="Picture 4">
            <a:extLst>
              <a:ext uri="{FF2B5EF4-FFF2-40B4-BE49-F238E27FC236}">
                <a16:creationId xmlns:a16="http://schemas.microsoft.com/office/drawing/2014/main" id="{F437DB5E-3106-4803-A211-C60BA65CA7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176" y="1654175"/>
            <a:ext cx="4310063" cy="417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TextBox 2">
            <a:extLst>
              <a:ext uri="{FF2B5EF4-FFF2-40B4-BE49-F238E27FC236}">
                <a16:creationId xmlns:a16="http://schemas.microsoft.com/office/drawing/2014/main" id="{7D4FA419-94EA-4EA3-B628-7855789C08C1}"/>
              </a:ext>
            </a:extLst>
          </p:cNvPr>
          <p:cNvSpPr txBox="1">
            <a:spLocks noChangeArrowheads="1"/>
          </p:cNvSpPr>
          <p:nvPr/>
        </p:nvSpPr>
        <p:spPr bwMode="auto">
          <a:xfrm>
            <a:off x="1938338" y="1023939"/>
            <a:ext cx="2233612"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Define your hospital</a:t>
            </a:r>
            <a:endParaRPr lang="en-GB" altLang="hu-HU" sz="1600"/>
          </a:p>
        </p:txBody>
      </p:sp>
      <p:sp>
        <p:nvSpPr>
          <p:cNvPr id="16389" name="TextBox 7">
            <a:extLst>
              <a:ext uri="{FF2B5EF4-FFF2-40B4-BE49-F238E27FC236}">
                <a16:creationId xmlns:a16="http://schemas.microsoft.com/office/drawing/2014/main" id="{9194E962-642F-486D-84C4-5DEDFEB7B6AA}"/>
              </a:ext>
            </a:extLst>
          </p:cNvPr>
          <p:cNvSpPr txBox="1">
            <a:spLocks noChangeArrowheads="1"/>
          </p:cNvSpPr>
          <p:nvPr/>
        </p:nvSpPr>
        <p:spPr bwMode="auto">
          <a:xfrm>
            <a:off x="7462839" y="1023939"/>
            <a:ext cx="33623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Enter the data of your hospital</a:t>
            </a:r>
            <a:endParaRPr lang="en-GB" altLang="hu-HU" sz="1600"/>
          </a:p>
        </p:txBody>
      </p:sp>
      <p:sp>
        <p:nvSpPr>
          <p:cNvPr id="16390" name="TextBox 8">
            <a:extLst>
              <a:ext uri="{FF2B5EF4-FFF2-40B4-BE49-F238E27FC236}">
                <a16:creationId xmlns:a16="http://schemas.microsoft.com/office/drawing/2014/main" id="{A49A777A-A2B5-4642-B114-EE86653A4D78}"/>
              </a:ext>
            </a:extLst>
          </p:cNvPr>
          <p:cNvSpPr txBox="1">
            <a:spLocks noChangeArrowheads="1"/>
          </p:cNvSpPr>
          <p:nvPr/>
        </p:nvSpPr>
        <p:spPr bwMode="auto">
          <a:xfrm>
            <a:off x="1562100" y="2492375"/>
            <a:ext cx="22987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Define your hospital </a:t>
            </a:r>
          </a:p>
          <a:p>
            <a:pPr>
              <a:lnSpc>
                <a:spcPct val="100000"/>
              </a:lnSpc>
              <a:spcAft>
                <a:spcPct val="0"/>
              </a:spcAft>
              <a:buFontTx/>
              <a:buNone/>
            </a:pPr>
            <a:r>
              <a:rPr lang="fi-FI" altLang="hu-HU" sz="1600"/>
              <a:t>wards</a:t>
            </a:r>
            <a:endParaRPr lang="en-GB" altLang="hu-HU" sz="1600"/>
          </a:p>
        </p:txBody>
      </p:sp>
      <p:sp>
        <p:nvSpPr>
          <p:cNvPr id="16391" name="TextBox 9">
            <a:extLst>
              <a:ext uri="{FF2B5EF4-FFF2-40B4-BE49-F238E27FC236}">
                <a16:creationId xmlns:a16="http://schemas.microsoft.com/office/drawing/2014/main" id="{31B7BF7B-7D85-41D4-B37A-F3E4DEA03606}"/>
              </a:ext>
            </a:extLst>
          </p:cNvPr>
          <p:cNvSpPr txBox="1">
            <a:spLocks noChangeArrowheads="1"/>
          </p:cNvSpPr>
          <p:nvPr/>
        </p:nvSpPr>
        <p:spPr bwMode="auto">
          <a:xfrm>
            <a:off x="1562100" y="4081464"/>
            <a:ext cx="25844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5. Define and enter data </a:t>
            </a:r>
          </a:p>
          <a:p>
            <a:pPr>
              <a:lnSpc>
                <a:spcPct val="100000"/>
              </a:lnSpc>
              <a:spcAft>
                <a:spcPct val="0"/>
              </a:spcAft>
              <a:buFontTx/>
              <a:buNone/>
            </a:pPr>
            <a:r>
              <a:rPr lang="fi-FI" altLang="hu-HU" sz="1600"/>
              <a:t>for your patients, their </a:t>
            </a:r>
          </a:p>
          <a:p>
            <a:pPr>
              <a:lnSpc>
                <a:spcPct val="100000"/>
              </a:lnSpc>
              <a:spcAft>
                <a:spcPct val="0"/>
              </a:spcAft>
              <a:buFontTx/>
              <a:buNone/>
            </a:pPr>
            <a:r>
              <a:rPr lang="fi-FI" altLang="hu-HU" sz="1600"/>
              <a:t>antimicrobial use and their</a:t>
            </a:r>
          </a:p>
          <a:p>
            <a:pPr>
              <a:lnSpc>
                <a:spcPct val="100000"/>
              </a:lnSpc>
              <a:spcAft>
                <a:spcPct val="0"/>
              </a:spcAft>
              <a:buFontTx/>
              <a:buNone/>
            </a:pPr>
            <a:r>
              <a:rPr lang="fi-FI" altLang="hu-HU" sz="1600"/>
              <a:t>healthcare-associated </a:t>
            </a:r>
          </a:p>
          <a:p>
            <a:pPr>
              <a:lnSpc>
                <a:spcPct val="100000"/>
              </a:lnSpc>
              <a:spcAft>
                <a:spcPct val="0"/>
              </a:spcAft>
              <a:buFontTx/>
              <a:buNone/>
            </a:pPr>
            <a:r>
              <a:rPr lang="fi-FI" altLang="hu-HU" sz="1600"/>
              <a:t>infections  </a:t>
            </a:r>
            <a:endParaRPr lang="en-GB" altLang="hu-HU" sz="1600"/>
          </a:p>
        </p:txBody>
      </p:sp>
      <p:sp>
        <p:nvSpPr>
          <p:cNvPr id="16392" name="TextBox 11">
            <a:extLst>
              <a:ext uri="{FF2B5EF4-FFF2-40B4-BE49-F238E27FC236}">
                <a16:creationId xmlns:a16="http://schemas.microsoft.com/office/drawing/2014/main" id="{9A1925A8-CB5E-4502-AA7D-2338FBA9CD22}"/>
              </a:ext>
            </a:extLst>
          </p:cNvPr>
          <p:cNvSpPr txBox="1">
            <a:spLocks noChangeArrowheads="1"/>
          </p:cNvSpPr>
          <p:nvPr/>
        </p:nvSpPr>
        <p:spPr bwMode="auto">
          <a:xfrm>
            <a:off x="8464551" y="3448050"/>
            <a:ext cx="20224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4. Enter the data of </a:t>
            </a:r>
          </a:p>
          <a:p>
            <a:pPr>
              <a:lnSpc>
                <a:spcPct val="100000"/>
              </a:lnSpc>
              <a:spcAft>
                <a:spcPct val="0"/>
              </a:spcAft>
              <a:buFontTx/>
              <a:buNone/>
            </a:pPr>
            <a:r>
              <a:rPr lang="fi-FI" altLang="hu-HU" sz="1600"/>
              <a:t>your hospital wards</a:t>
            </a:r>
            <a:endParaRPr lang="en-GB" altLang="hu-HU" sz="1600"/>
          </a:p>
        </p:txBody>
      </p:sp>
      <p:cxnSp>
        <p:nvCxnSpPr>
          <p:cNvPr id="16393" name="Straight Arrow Connector 5">
            <a:extLst>
              <a:ext uri="{FF2B5EF4-FFF2-40B4-BE49-F238E27FC236}">
                <a16:creationId xmlns:a16="http://schemas.microsoft.com/office/drawing/2014/main" id="{B891B34B-D862-4042-880C-2BDA395A3A93}"/>
              </a:ext>
            </a:extLst>
          </p:cNvPr>
          <p:cNvCxnSpPr>
            <a:cxnSpLocks noChangeShapeType="1"/>
            <a:stCxn id="16388" idx="2"/>
          </p:cNvCxnSpPr>
          <p:nvPr/>
        </p:nvCxnSpPr>
        <p:spPr bwMode="auto">
          <a:xfrm>
            <a:off x="3054351" y="1362075"/>
            <a:ext cx="1520825" cy="115093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6394" name="Straight Arrow Connector 5">
            <a:extLst>
              <a:ext uri="{FF2B5EF4-FFF2-40B4-BE49-F238E27FC236}">
                <a16:creationId xmlns:a16="http://schemas.microsoft.com/office/drawing/2014/main" id="{CEA0385D-3997-4D1E-8DAB-69548CDCF192}"/>
              </a:ext>
            </a:extLst>
          </p:cNvPr>
          <p:cNvCxnSpPr>
            <a:cxnSpLocks noChangeShapeType="1"/>
            <a:stCxn id="16389" idx="2"/>
          </p:cNvCxnSpPr>
          <p:nvPr/>
        </p:nvCxnSpPr>
        <p:spPr bwMode="auto">
          <a:xfrm flipH="1">
            <a:off x="8189914" y="1362075"/>
            <a:ext cx="954087" cy="115093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6395" name="Straight Arrow Connector 5">
            <a:extLst>
              <a:ext uri="{FF2B5EF4-FFF2-40B4-BE49-F238E27FC236}">
                <a16:creationId xmlns:a16="http://schemas.microsoft.com/office/drawing/2014/main" id="{996F65F2-9939-45AC-B543-18F363F6A080}"/>
              </a:ext>
            </a:extLst>
          </p:cNvPr>
          <p:cNvCxnSpPr>
            <a:cxnSpLocks noChangeShapeType="1"/>
            <a:stCxn id="16390" idx="2"/>
          </p:cNvCxnSpPr>
          <p:nvPr/>
        </p:nvCxnSpPr>
        <p:spPr bwMode="auto">
          <a:xfrm flipV="1">
            <a:off x="2711451" y="3014663"/>
            <a:ext cx="1863725" cy="635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6396" name="Straight Arrow Connector 5">
            <a:extLst>
              <a:ext uri="{FF2B5EF4-FFF2-40B4-BE49-F238E27FC236}">
                <a16:creationId xmlns:a16="http://schemas.microsoft.com/office/drawing/2014/main" id="{05E46BCD-0472-45A5-B8C9-50790AB1CD5C}"/>
              </a:ext>
            </a:extLst>
          </p:cNvPr>
          <p:cNvCxnSpPr>
            <a:cxnSpLocks noChangeShapeType="1"/>
            <a:stCxn id="16392" idx="0"/>
          </p:cNvCxnSpPr>
          <p:nvPr/>
        </p:nvCxnSpPr>
        <p:spPr bwMode="auto">
          <a:xfrm flipH="1" flipV="1">
            <a:off x="8189914" y="2989264"/>
            <a:ext cx="1285875" cy="458787"/>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6397" name="Straight Arrow Connector 5">
            <a:extLst>
              <a:ext uri="{FF2B5EF4-FFF2-40B4-BE49-F238E27FC236}">
                <a16:creationId xmlns:a16="http://schemas.microsoft.com/office/drawing/2014/main" id="{D8957E13-7256-4E37-AA48-F579844428DC}"/>
              </a:ext>
            </a:extLst>
          </p:cNvPr>
          <p:cNvCxnSpPr>
            <a:cxnSpLocks noChangeShapeType="1"/>
            <a:stCxn id="16391" idx="0"/>
          </p:cNvCxnSpPr>
          <p:nvPr/>
        </p:nvCxnSpPr>
        <p:spPr bwMode="auto">
          <a:xfrm flipV="1">
            <a:off x="2854325" y="3516313"/>
            <a:ext cx="1739900" cy="56515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748959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5A8A12D-ACB7-450C-A64F-E3FDF2A7B30C}"/>
              </a:ext>
            </a:extLst>
          </p:cNvPr>
          <p:cNvSpPr>
            <a:spLocks noGrp="1" noChangeArrowheads="1"/>
          </p:cNvSpPr>
          <p:nvPr>
            <p:ph type="title"/>
          </p:nvPr>
        </p:nvSpPr>
        <p:spPr/>
        <p:txBody>
          <a:bodyPr/>
          <a:lstStyle/>
          <a:p>
            <a:r>
              <a:rPr lang="en-GB" altLang="hu-HU">
                <a:ea typeface="ＭＳ Ｐゴシック" panose="020B0600070205080204" pitchFamily="34" charset="-128"/>
              </a:rPr>
              <a:t>Working with HelicsWin.Net forms</a:t>
            </a:r>
            <a:br>
              <a:rPr lang="en-GB" altLang="hu-HU">
                <a:ea typeface="ＭＳ Ｐゴシック" panose="020B0600070205080204" pitchFamily="34" charset="-128"/>
              </a:rPr>
            </a:br>
            <a:endParaRPr lang="en-GB" altLang="en-US">
              <a:ea typeface="ＭＳ Ｐゴシック" panose="020B0600070205080204" pitchFamily="34" charset="-128"/>
            </a:endParaRPr>
          </a:p>
        </p:txBody>
      </p:sp>
      <p:sp>
        <p:nvSpPr>
          <p:cNvPr id="18435" name="Content Placeholder 2">
            <a:extLst>
              <a:ext uri="{FF2B5EF4-FFF2-40B4-BE49-F238E27FC236}">
                <a16:creationId xmlns:a16="http://schemas.microsoft.com/office/drawing/2014/main" id="{37DAC1E6-B722-4439-9ACD-48E5D6093587}"/>
              </a:ext>
            </a:extLst>
          </p:cNvPr>
          <p:cNvSpPr>
            <a:spLocks noGrp="1"/>
          </p:cNvSpPr>
          <p:nvPr>
            <p:ph idx="1"/>
          </p:nvPr>
        </p:nvSpPr>
        <p:spPr>
          <a:xfrm>
            <a:off x="1847851" y="965200"/>
            <a:ext cx="8632825" cy="5162550"/>
          </a:xfrm>
        </p:spPr>
        <p:txBody>
          <a:bodyPr/>
          <a:lstStyle/>
          <a:p>
            <a:pPr>
              <a:defRPr/>
            </a:pPr>
            <a:r>
              <a:rPr lang="en-GB" altLang="en-US" dirty="0">
                <a:ea typeface="ＭＳ Ｐゴシック" panose="020B0600070205080204" pitchFamily="34" charset="-128"/>
              </a:rPr>
              <a:t>ALWAYS start a new observation by clicking </a:t>
            </a:r>
            <a:r>
              <a:rPr lang="en-GB" altLang="en-US" b="1" dirty="0">
                <a:ea typeface="ＭＳ Ｐゴシック" panose="020B0600070205080204" pitchFamily="34" charset="-128"/>
              </a:rPr>
              <a:t>Add item</a:t>
            </a:r>
          </a:p>
          <a:p>
            <a:pPr>
              <a:defRPr/>
            </a:pPr>
            <a:r>
              <a:rPr lang="en-GB" altLang="en-US" dirty="0">
                <a:ea typeface="ＭＳ Ｐゴシック" panose="020B0600070205080204" pitchFamily="34" charset="-128"/>
              </a:rPr>
              <a:t>   icon</a:t>
            </a:r>
          </a:p>
          <a:p>
            <a:pPr>
              <a:defRPr/>
            </a:pPr>
            <a:r>
              <a:rPr lang="en-GB" altLang="en-US" dirty="0">
                <a:ea typeface="ＭＳ Ｐゴシック" panose="020B0600070205080204" pitchFamily="34" charset="-128"/>
              </a:rPr>
              <a:t>Entered or changed data are NOT automatically stored, you need to click </a:t>
            </a:r>
            <a:r>
              <a:rPr lang="en-GB" altLang="en-US" b="1" dirty="0">
                <a:ea typeface="ＭＳ Ｐゴシック" panose="020B0600070205080204" pitchFamily="34" charset="-128"/>
              </a:rPr>
              <a:t>Save</a:t>
            </a:r>
            <a:r>
              <a:rPr lang="en-GB" altLang="en-US" dirty="0">
                <a:ea typeface="ＭＳ Ｐゴシック" panose="020B0600070205080204" pitchFamily="34" charset="-128"/>
              </a:rPr>
              <a:t> icon      to save (or press </a:t>
            </a:r>
            <a:r>
              <a:rPr lang="en-GB" altLang="en-US" dirty="0" err="1">
                <a:ea typeface="ＭＳ Ｐゴシック" panose="020B0600070205080204" pitchFamily="34" charset="-128"/>
              </a:rPr>
              <a:t>Ctrl+S</a:t>
            </a:r>
            <a:r>
              <a:rPr lang="en-GB" altLang="en-US" dirty="0">
                <a:ea typeface="ＭＳ Ｐゴシック" panose="020B0600070205080204" pitchFamily="34" charset="-128"/>
              </a:rPr>
              <a:t>) </a:t>
            </a:r>
          </a:p>
          <a:p>
            <a:pPr>
              <a:defRPr/>
            </a:pPr>
            <a:endParaRPr lang="fi-FI" altLang="en-US" dirty="0">
              <a:ea typeface="ＭＳ Ｐゴシック" panose="020B0600070205080204" pitchFamily="34" charset="-128"/>
            </a:endParaRPr>
          </a:p>
          <a:p>
            <a:pPr>
              <a:defRPr/>
            </a:pPr>
            <a:endParaRPr lang="en-GB" dirty="0"/>
          </a:p>
          <a:p>
            <a:pPr>
              <a:defRPr/>
            </a:pPr>
            <a:endParaRPr lang="en-GB" dirty="0"/>
          </a:p>
          <a:p>
            <a:pPr>
              <a:defRPr/>
            </a:pPr>
            <a:endParaRPr lang="en-GB" dirty="0"/>
          </a:p>
          <a:p>
            <a:pPr>
              <a:defRPr/>
            </a:pPr>
            <a:endParaRPr lang="en-GB" dirty="0"/>
          </a:p>
          <a:p>
            <a:pPr>
              <a:defRPr/>
            </a:pPr>
            <a:endParaRPr lang="en-GB" dirty="0"/>
          </a:p>
          <a:p>
            <a:pPr>
              <a:defRPr/>
            </a:pPr>
            <a:r>
              <a:rPr lang="en-GB" dirty="0"/>
              <a:t>After saving, record is added to the internal database. You can access each record from this form through the Forwards </a:t>
            </a:r>
            <a:r>
              <a:rPr lang="en-GB" dirty="0">
                <a:sym typeface="Wingdings 3" panose="05040102010807070707" pitchFamily="18" charset="2"/>
              </a:rPr>
              <a:t></a:t>
            </a:r>
            <a:r>
              <a:rPr lang="en-GB" dirty="0"/>
              <a:t> and Backwards </a:t>
            </a:r>
            <a:r>
              <a:rPr lang="en-GB" dirty="0">
                <a:sym typeface="Wingdings 3" panose="05040102010807070707" pitchFamily="18" charset="2"/>
              </a:rPr>
              <a:t></a:t>
            </a:r>
            <a:r>
              <a:rPr lang="en-GB" dirty="0"/>
              <a:t> buttons on the toolbar</a:t>
            </a:r>
            <a:endParaRPr lang="en-GB" altLang="en-US" dirty="0">
              <a:ea typeface="ＭＳ Ｐゴシック" panose="020B0600070205080204" pitchFamily="34" charset="-128"/>
            </a:endParaRPr>
          </a:p>
        </p:txBody>
      </p:sp>
      <p:pic>
        <p:nvPicPr>
          <p:cNvPr id="17412" name="Picture 12" descr="Toolbar-Add.png">
            <a:extLst>
              <a:ext uri="{FF2B5EF4-FFF2-40B4-BE49-F238E27FC236}">
                <a16:creationId xmlns:a16="http://schemas.microsoft.com/office/drawing/2014/main" id="{B8346194-23D7-4504-A3FC-E76EDC44E8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4788" y="1354139"/>
            <a:ext cx="398462" cy="39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13" descr="Toolbar-Save.png">
            <a:extLst>
              <a:ext uri="{FF2B5EF4-FFF2-40B4-BE49-F238E27FC236}">
                <a16:creationId xmlns:a16="http://schemas.microsoft.com/office/drawing/2014/main" id="{FBEE1B58-D4B2-4355-A13D-0929DAFE9B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9128" y="2189164"/>
            <a:ext cx="352425"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descr="ControlBarAnnotated.png">
            <a:extLst>
              <a:ext uri="{FF2B5EF4-FFF2-40B4-BE49-F238E27FC236}">
                <a16:creationId xmlns:a16="http://schemas.microsoft.com/office/drawing/2014/main" id="{984FDA9F-E84A-4932-9B48-6B62D8321567}"/>
              </a:ext>
            </a:extLst>
          </p:cNvPr>
          <p:cNvPicPr/>
          <p:nvPr/>
        </p:nvPicPr>
        <p:blipFill>
          <a:blip r:embed="rId4"/>
          <a:srcRect/>
          <a:stretch>
            <a:fillRect/>
          </a:stretch>
        </p:blipFill>
        <p:spPr bwMode="auto">
          <a:xfrm>
            <a:off x="3659189" y="2644775"/>
            <a:ext cx="4441825" cy="2217738"/>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40000"/>
              </a:schemeClr>
            </a:outerShdw>
          </a:effectLst>
        </p:spPr>
      </p:pic>
    </p:spTree>
    <p:extLst>
      <p:ext uri="{BB962C8B-B14F-4D97-AF65-F5344CB8AC3E}">
        <p14:creationId xmlns:p14="http://schemas.microsoft.com/office/powerpoint/2010/main" val="4089066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C8228F8-F9AC-4630-BFD1-C4810BA92A8D}"/>
              </a:ext>
            </a:extLst>
          </p:cNvPr>
          <p:cNvSpPr>
            <a:spLocks noGrp="1" noChangeArrowheads="1"/>
          </p:cNvSpPr>
          <p:nvPr>
            <p:ph type="title"/>
          </p:nvPr>
        </p:nvSpPr>
        <p:spPr/>
        <p:txBody>
          <a:bodyPr/>
          <a:lstStyle/>
          <a:p>
            <a:r>
              <a:rPr lang="fi-FI" altLang="en-US">
                <a:ea typeface="ＭＳ Ｐゴシック" panose="020B0600070205080204" pitchFamily="34" charset="-128"/>
              </a:rPr>
              <a:t>General features of the user interface</a:t>
            </a:r>
            <a:endParaRPr lang="en-GB" altLang="en-US">
              <a:ea typeface="ＭＳ Ｐゴシック" panose="020B0600070205080204" pitchFamily="34" charset="-128"/>
            </a:endParaRPr>
          </a:p>
        </p:txBody>
      </p:sp>
      <p:sp>
        <p:nvSpPr>
          <p:cNvPr id="18435" name="Content Placeholder 1">
            <a:extLst>
              <a:ext uri="{FF2B5EF4-FFF2-40B4-BE49-F238E27FC236}">
                <a16:creationId xmlns:a16="http://schemas.microsoft.com/office/drawing/2014/main" id="{FD0C074F-DD2B-4F2D-91B9-278D3932BEC6}"/>
              </a:ext>
            </a:extLst>
          </p:cNvPr>
          <p:cNvSpPr>
            <a:spLocks noGrp="1" noChangeArrowheads="1"/>
          </p:cNvSpPr>
          <p:nvPr>
            <p:ph idx="1"/>
          </p:nvPr>
        </p:nvSpPr>
        <p:spPr/>
        <p:txBody>
          <a:bodyPr/>
          <a:lstStyle/>
          <a:p>
            <a:r>
              <a:rPr lang="en-GB" altLang="hu-HU" dirty="0">
                <a:ea typeface="ＭＳ Ｐゴシック" panose="020B0600070205080204" pitchFamily="34" charset="-128"/>
              </a:rPr>
              <a:t>General outlook of data forms: directly underneath the toolbar, the selected hospital code is displayed.</a:t>
            </a:r>
          </a:p>
          <a:p>
            <a:r>
              <a:rPr lang="en-GB" altLang="hu-HU" dirty="0">
                <a:ea typeface="ＭＳ Ｐゴシック" panose="020B0600070205080204" pitchFamily="34" charset="-128"/>
              </a:rPr>
              <a:t>You have to enter most categorical variables through drop-down lists</a:t>
            </a:r>
            <a:r>
              <a:rPr lang="hu-HU" altLang="hu-HU" dirty="0">
                <a:ea typeface="ＭＳ Ｐゴシック" panose="020B0600070205080204" pitchFamily="34" charset="-128"/>
              </a:rPr>
              <a:t>.</a:t>
            </a:r>
            <a:endParaRPr lang="en-GB" altLang="hu-HU" dirty="0">
              <a:ea typeface="ＭＳ Ｐゴシック" panose="020B0600070205080204" pitchFamily="34" charset="-128"/>
            </a:endParaRPr>
          </a:p>
          <a:p>
            <a:r>
              <a:rPr lang="en-GB" altLang="hu-HU" dirty="0">
                <a:ea typeface="ＭＳ Ｐゴシック" panose="020B0600070205080204" pitchFamily="34" charset="-128"/>
              </a:rPr>
              <a:t>Tabbing: keyboard tabbing first follows the order of input fields, after which focus will be put on toolbar</a:t>
            </a:r>
            <a:r>
              <a:rPr lang="hu-HU" altLang="hu-HU" dirty="0">
                <a:ea typeface="ＭＳ Ｐゴシック" panose="020B0600070205080204" pitchFamily="34" charset="-128"/>
              </a:rPr>
              <a:t>.</a:t>
            </a:r>
            <a:endParaRPr lang="en-GB" altLang="hu-HU" dirty="0">
              <a:ea typeface="ＭＳ Ｐゴシック" panose="020B0600070205080204" pitchFamily="34" charset="-128"/>
            </a:endParaRPr>
          </a:p>
          <a:p>
            <a:r>
              <a:rPr lang="en-GB" altLang="hu-HU" dirty="0">
                <a:ea typeface="ＭＳ Ｐゴシック" panose="020B0600070205080204" pitchFamily="34" charset="-128"/>
              </a:rPr>
              <a:t>You can access fields with keyboard shortcuts made up of the </a:t>
            </a:r>
            <a:r>
              <a:rPr lang="en-GB" altLang="hu-HU" b="1" dirty="0">
                <a:ea typeface="ＭＳ Ｐゴシック" panose="020B0600070205080204" pitchFamily="34" charset="-128"/>
              </a:rPr>
              <a:t>Alt</a:t>
            </a:r>
            <a:r>
              <a:rPr lang="en-GB" altLang="hu-HU" dirty="0">
                <a:ea typeface="ＭＳ Ｐゴシック" panose="020B0600070205080204" pitchFamily="34" charset="-128"/>
              </a:rPr>
              <a:t> key and the underlined letter on the field label</a:t>
            </a:r>
            <a:r>
              <a:rPr lang="hu-HU" altLang="hu-HU" dirty="0">
                <a:ea typeface="ＭＳ Ｐゴシック" panose="020B0600070205080204" pitchFamily="34" charset="-128"/>
              </a:rPr>
              <a:t>.</a:t>
            </a:r>
            <a:endParaRPr lang="en-GB" altLang="hu-HU" dirty="0">
              <a:ea typeface="ＭＳ Ｐゴシック" panose="020B0600070205080204" pitchFamily="34" charset="-128"/>
            </a:endParaRPr>
          </a:p>
          <a:p>
            <a:r>
              <a:rPr lang="en-GB" altLang="hu-HU" dirty="0">
                <a:ea typeface="ＭＳ Ｐゴシック" panose="020B0600070205080204" pitchFamily="34" charset="-128"/>
              </a:rPr>
              <a:t>Once the focus is on the field, if you enter the first letter of the required value, you can select the value from the drop-down list. </a:t>
            </a:r>
          </a:p>
          <a:p>
            <a:r>
              <a:rPr lang="en-GB" altLang="hu-HU" dirty="0">
                <a:ea typeface="ＭＳ Ｐゴシック" panose="020B0600070205080204" pitchFamily="34" charset="-128"/>
              </a:rPr>
              <a:t>The default buttons in the warning messages—for example, </a:t>
            </a:r>
            <a:r>
              <a:rPr lang="en-GB" altLang="hu-HU" b="1" dirty="0">
                <a:ea typeface="ＭＳ Ｐゴシック" panose="020B0600070205080204" pitchFamily="34" charset="-128"/>
              </a:rPr>
              <a:t>Yes</a:t>
            </a:r>
            <a:r>
              <a:rPr lang="en-GB" altLang="hu-HU" dirty="0">
                <a:ea typeface="ＭＳ Ｐゴシック" panose="020B0600070205080204" pitchFamily="34" charset="-128"/>
              </a:rPr>
              <a:t> and </a:t>
            </a:r>
            <a:r>
              <a:rPr lang="en-GB" altLang="hu-HU" b="1" dirty="0">
                <a:ea typeface="ＭＳ Ｐゴシック" panose="020B0600070205080204" pitchFamily="34" charset="-128"/>
              </a:rPr>
              <a:t>No</a:t>
            </a:r>
            <a:r>
              <a:rPr lang="en-GB" altLang="hu-HU" dirty="0">
                <a:ea typeface="ＭＳ Ｐゴシック" panose="020B0600070205080204" pitchFamily="34" charset="-128"/>
              </a:rPr>
              <a:t> buttons—are displayed in the language of the installed Windows operating system.</a:t>
            </a:r>
          </a:p>
          <a:p>
            <a:endParaRPr lang="en-GB" altLang="hu-HU" dirty="0">
              <a:ea typeface="ＭＳ Ｐゴシック" panose="020B0600070205080204" pitchFamily="34" charset="-128"/>
            </a:endParaRPr>
          </a:p>
        </p:txBody>
      </p:sp>
    </p:spTree>
    <p:extLst>
      <p:ext uri="{BB962C8B-B14F-4D97-AF65-F5344CB8AC3E}">
        <p14:creationId xmlns:p14="http://schemas.microsoft.com/office/powerpoint/2010/main" val="1929061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56F75CB6-9449-44BA-95A7-4EFE795D78D9}"/>
              </a:ext>
            </a:extLst>
          </p:cNvPr>
          <p:cNvSpPr>
            <a:spLocks noGrp="1" noChangeArrowheads="1"/>
          </p:cNvSpPr>
          <p:nvPr>
            <p:ph type="title"/>
          </p:nvPr>
        </p:nvSpPr>
        <p:spPr/>
        <p:txBody>
          <a:bodyPr/>
          <a:lstStyle/>
          <a:p>
            <a:r>
              <a:rPr lang="fi-FI" altLang="en-US">
                <a:ea typeface="ＭＳ Ｐゴシック" panose="020B0600070205080204" pitchFamily="34" charset="-128"/>
              </a:rPr>
              <a:t>Understanding reported errors</a:t>
            </a:r>
            <a:endParaRPr lang="en-GB" altLang="en-US">
              <a:ea typeface="ＭＳ Ｐゴシック" panose="020B0600070205080204" pitchFamily="34" charset="-128"/>
            </a:endParaRPr>
          </a:p>
        </p:txBody>
      </p:sp>
      <p:sp>
        <p:nvSpPr>
          <p:cNvPr id="19459" name="Content Placeholder 1">
            <a:extLst>
              <a:ext uri="{FF2B5EF4-FFF2-40B4-BE49-F238E27FC236}">
                <a16:creationId xmlns:a16="http://schemas.microsoft.com/office/drawing/2014/main" id="{F669D398-A66E-4777-B666-FB66AB672D55}"/>
              </a:ext>
            </a:extLst>
          </p:cNvPr>
          <p:cNvSpPr>
            <a:spLocks noGrp="1" noChangeArrowheads="1"/>
          </p:cNvSpPr>
          <p:nvPr>
            <p:ph idx="1"/>
          </p:nvPr>
        </p:nvSpPr>
        <p:spPr/>
        <p:txBody>
          <a:bodyPr/>
          <a:lstStyle/>
          <a:p>
            <a:r>
              <a:rPr lang="en-GB" altLang="hu-HU" dirty="0">
                <a:ea typeface="ＭＳ Ｐゴシック" panose="020B0600070205080204" pitchFamily="34" charset="-128"/>
              </a:rPr>
              <a:t>There are three types of field validation in H</a:t>
            </a:r>
            <a:r>
              <a:rPr lang="hu-HU" altLang="hu-HU" dirty="0" err="1">
                <a:ea typeface="ＭＳ Ｐゴシック" panose="020B0600070205080204" pitchFamily="34" charset="-128"/>
              </a:rPr>
              <a:t>elicsWin.Net</a:t>
            </a:r>
            <a:r>
              <a:rPr lang="en-GB" altLang="hu-HU" dirty="0">
                <a:ea typeface="ＭＳ Ｐゴシック" panose="020B0600070205080204" pitchFamily="34" charset="-128"/>
              </a:rPr>
              <a:t>:</a:t>
            </a:r>
          </a:p>
          <a:p>
            <a:pPr lvl="1"/>
            <a:r>
              <a:rPr lang="en-GB" altLang="hu-HU" dirty="0">
                <a:ea typeface="ＭＳ Ｐゴシック" panose="020B0600070205080204" pitchFamily="34" charset="-128"/>
              </a:rPr>
              <a:t>Type 1: </a:t>
            </a:r>
            <a:r>
              <a:rPr lang="en-GB" altLang="hu-HU" b="1" dirty="0">
                <a:ea typeface="ＭＳ Ｐゴシック" panose="020B0600070205080204" pitchFamily="34" charset="-128"/>
              </a:rPr>
              <a:t>mandatory fields</a:t>
            </a:r>
            <a:r>
              <a:rPr lang="en-GB" altLang="hu-HU" dirty="0">
                <a:ea typeface="ＭＳ Ｐゴシック" panose="020B0600070205080204" pitchFamily="34" charset="-128"/>
              </a:rPr>
              <a:t> are left blank or have been assigned invalid values: an </a:t>
            </a:r>
            <a:r>
              <a:rPr lang="en-GB" altLang="hu-HU" b="1" dirty="0">
                <a:ea typeface="ＭＳ Ｐゴシック" panose="020B0600070205080204" pitchFamily="34" charset="-128"/>
              </a:rPr>
              <a:t>error message</a:t>
            </a:r>
            <a:r>
              <a:rPr lang="en-GB" altLang="hu-HU" dirty="0">
                <a:ea typeface="ＭＳ Ｐゴシック" panose="020B0600070205080204" pitchFamily="34" charset="-128"/>
              </a:rPr>
              <a:t> is displayed, the relevant field labels are </a:t>
            </a:r>
            <a:r>
              <a:rPr lang="en-GB" altLang="hu-HU" dirty="0">
                <a:solidFill>
                  <a:srgbClr val="FF0000"/>
                </a:solidFill>
                <a:ea typeface="ＭＳ Ｐゴシック" panose="020B0600070205080204" pitchFamily="34" charset="-128"/>
              </a:rPr>
              <a:t>shown in red</a:t>
            </a:r>
            <a:r>
              <a:rPr lang="en-GB" altLang="hu-HU" dirty="0">
                <a:ea typeface="ＭＳ Ｐゴシック" panose="020B0600070205080204" pitchFamily="34" charset="-128"/>
              </a:rPr>
              <a:t> and you cannot save the data</a:t>
            </a:r>
          </a:p>
          <a:p>
            <a:pPr lvl="1"/>
            <a:r>
              <a:rPr lang="en-GB" altLang="hu-HU" dirty="0">
                <a:ea typeface="ＭＳ Ｐゴシック" panose="020B0600070205080204" pitchFamily="34" charset="-128"/>
              </a:rPr>
              <a:t>Type 2: </a:t>
            </a:r>
            <a:r>
              <a:rPr lang="en-GB" altLang="hu-HU" b="1" dirty="0">
                <a:ea typeface="ＭＳ Ｐゴシック" panose="020B0600070205080204" pitchFamily="34" charset="-128"/>
              </a:rPr>
              <a:t>required fields</a:t>
            </a:r>
            <a:r>
              <a:rPr lang="en-GB" altLang="hu-HU" dirty="0">
                <a:ea typeface="ＭＳ Ｐゴシック" panose="020B0600070205080204" pitchFamily="34" charset="-128"/>
              </a:rPr>
              <a:t> are left blank: a </a:t>
            </a:r>
            <a:r>
              <a:rPr lang="en-GB" altLang="hu-HU" b="1" dirty="0">
                <a:ea typeface="ＭＳ Ｐゴシック" panose="020B0600070205080204" pitchFamily="34" charset="-128"/>
              </a:rPr>
              <a:t>warning message</a:t>
            </a:r>
            <a:r>
              <a:rPr lang="en-GB" altLang="hu-HU" dirty="0">
                <a:ea typeface="ＭＳ Ｐゴシック" panose="020B0600070205080204" pitchFamily="34" charset="-128"/>
              </a:rPr>
              <a:t> is displayed, the relevant field labels are </a:t>
            </a:r>
            <a:r>
              <a:rPr lang="en-GB" altLang="hu-HU" dirty="0">
                <a:solidFill>
                  <a:schemeClr val="accent5">
                    <a:lumMod val="75000"/>
                  </a:schemeClr>
                </a:solidFill>
                <a:ea typeface="ＭＳ Ｐゴシック" panose="020B0600070205080204" pitchFamily="34" charset="-128"/>
              </a:rPr>
              <a:t>shown in blue</a:t>
            </a:r>
            <a:r>
              <a:rPr lang="en-GB" altLang="hu-HU" dirty="0">
                <a:ea typeface="ＭＳ Ｐゴシック" panose="020B0600070205080204" pitchFamily="34" charset="-128"/>
              </a:rPr>
              <a:t>, but saving is possible. </a:t>
            </a:r>
          </a:p>
          <a:p>
            <a:pPr lvl="1"/>
            <a:r>
              <a:rPr lang="en-GB" altLang="hu-HU" dirty="0">
                <a:ea typeface="ＭＳ Ｐゴシック" panose="020B0600070205080204" pitchFamily="34" charset="-128"/>
              </a:rPr>
              <a:t>Type 3: </a:t>
            </a:r>
            <a:r>
              <a:rPr lang="en-GB" altLang="hu-HU" b="1" dirty="0">
                <a:ea typeface="ＭＳ Ｐゴシック" panose="020B0600070205080204" pitchFamily="34" charset="-128"/>
              </a:rPr>
              <a:t>optional fields</a:t>
            </a:r>
            <a:r>
              <a:rPr lang="en-GB" altLang="hu-HU" dirty="0">
                <a:ea typeface="ＭＳ Ｐゴシック" panose="020B0600070205080204" pitchFamily="34" charset="-128"/>
              </a:rPr>
              <a:t> that can be empty: no warning or error message is displayed</a:t>
            </a:r>
          </a:p>
        </p:txBody>
      </p:sp>
    </p:spTree>
    <p:extLst>
      <p:ext uri="{BB962C8B-B14F-4D97-AF65-F5344CB8AC3E}">
        <p14:creationId xmlns:p14="http://schemas.microsoft.com/office/powerpoint/2010/main" val="1551636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2C0FB4B-01B8-4856-A4C1-A55C467C551E}"/>
              </a:ext>
            </a:extLst>
          </p:cNvPr>
          <p:cNvSpPr>
            <a:spLocks noGrp="1" noChangeArrowheads="1"/>
          </p:cNvSpPr>
          <p:nvPr>
            <p:ph type="title"/>
          </p:nvPr>
        </p:nvSpPr>
        <p:spPr/>
        <p:txBody>
          <a:bodyPr/>
          <a:lstStyle/>
          <a:p>
            <a:r>
              <a:rPr lang="fi-FI" altLang="en-US">
                <a:ea typeface="ＭＳ Ｐゴシック" panose="020B0600070205080204" pitchFamily="34" charset="-128"/>
              </a:rPr>
              <a:t>Defining your hospital</a:t>
            </a:r>
            <a:endParaRPr lang="en-GB" altLang="en-US">
              <a:ea typeface="ＭＳ Ｐゴシック" panose="020B0600070205080204" pitchFamily="34" charset="-128"/>
            </a:endParaRPr>
          </a:p>
        </p:txBody>
      </p:sp>
      <p:pic>
        <p:nvPicPr>
          <p:cNvPr id="6" name="Picture 5">
            <a:extLst>
              <a:ext uri="{FF2B5EF4-FFF2-40B4-BE49-F238E27FC236}">
                <a16:creationId xmlns:a16="http://schemas.microsoft.com/office/drawing/2014/main" id="{99FECD77-F9EE-4D77-9F2E-CEC50E1AC514}"/>
              </a:ext>
            </a:extLst>
          </p:cNvPr>
          <p:cNvPicPr/>
          <p:nvPr/>
        </p:nvPicPr>
        <p:blipFill>
          <a:blip r:embed="rId2"/>
          <a:stretch>
            <a:fillRect/>
          </a:stretch>
        </p:blipFill>
        <p:spPr>
          <a:xfrm>
            <a:off x="1505296" y="5665788"/>
            <a:ext cx="1741487" cy="477837"/>
          </a:xfrm>
          <a:prstGeom prst="rect">
            <a:avLst/>
          </a:prstGeom>
          <a:ln>
            <a:noFill/>
          </a:ln>
          <a:effectLst>
            <a:outerShdw blurRad="101600" dist="101600" dir="3000000" algn="ctr" rotWithShape="0">
              <a:sysClr val="window" lastClr="FFFFFF">
                <a:lumMod val="65000"/>
                <a:alpha val="42000"/>
              </a:sysClr>
            </a:outerShdw>
          </a:effectLst>
        </p:spPr>
      </p:pic>
      <p:pic>
        <p:nvPicPr>
          <p:cNvPr id="8" name="Picture 7">
            <a:extLst>
              <a:ext uri="{FF2B5EF4-FFF2-40B4-BE49-F238E27FC236}">
                <a16:creationId xmlns:a16="http://schemas.microsoft.com/office/drawing/2014/main" id="{0B29B629-B07F-4FD0-A080-B90FB00867D7}"/>
              </a:ext>
            </a:extLst>
          </p:cNvPr>
          <p:cNvPicPr/>
          <p:nvPr/>
        </p:nvPicPr>
        <p:blipFill>
          <a:blip r:embed="rId3"/>
          <a:stretch>
            <a:fillRect/>
          </a:stretch>
        </p:blipFill>
        <p:spPr>
          <a:xfrm>
            <a:off x="4870451" y="1798638"/>
            <a:ext cx="5572125" cy="2722562"/>
          </a:xfrm>
          <a:prstGeom prst="rect">
            <a:avLst/>
          </a:prstGeom>
          <a:ln>
            <a:noFill/>
          </a:ln>
          <a:effectLst>
            <a:outerShdw blurRad="101600" dist="101600" dir="3000000" algn="ctr" rotWithShape="0">
              <a:sysClr val="window" lastClr="FFFFFF">
                <a:lumMod val="65000"/>
                <a:alpha val="42000"/>
              </a:sysClr>
            </a:outerShdw>
          </a:effectLst>
        </p:spPr>
      </p:pic>
      <p:sp>
        <p:nvSpPr>
          <p:cNvPr id="20485" name="TextBox 8">
            <a:extLst>
              <a:ext uri="{FF2B5EF4-FFF2-40B4-BE49-F238E27FC236}">
                <a16:creationId xmlns:a16="http://schemas.microsoft.com/office/drawing/2014/main" id="{74BF6A81-CD8B-4F68-9A84-EB118ED6C85C}"/>
              </a:ext>
            </a:extLst>
          </p:cNvPr>
          <p:cNvSpPr txBox="1">
            <a:spLocks noChangeArrowheads="1"/>
          </p:cNvSpPr>
          <p:nvPr/>
        </p:nvSpPr>
        <p:spPr bwMode="auto">
          <a:xfrm>
            <a:off x="1987550" y="4924425"/>
            <a:ext cx="69977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dirty="0"/>
              <a:t>2. To add additional hospitals, </a:t>
            </a:r>
            <a:r>
              <a:rPr lang="hu-HU" altLang="hu-HU" sz="1600" dirty="0"/>
              <a:t>c</a:t>
            </a:r>
            <a:r>
              <a:rPr lang="fi-FI" altLang="hu-HU" sz="1600" dirty="0"/>
              <a:t>lick </a:t>
            </a:r>
            <a:r>
              <a:rPr lang="fi-FI" altLang="hu-HU" sz="1600" b="1" dirty="0"/>
              <a:t>Hospital definition</a:t>
            </a:r>
            <a:r>
              <a:rPr lang="fi-FI" altLang="hu-HU" sz="1600" dirty="0"/>
              <a:t> in the main menu</a:t>
            </a:r>
            <a:endParaRPr lang="en-GB" altLang="hu-HU" sz="1600" dirty="0"/>
          </a:p>
        </p:txBody>
      </p:sp>
      <p:sp>
        <p:nvSpPr>
          <p:cNvPr id="20486" name="TextBox 14">
            <a:extLst>
              <a:ext uri="{FF2B5EF4-FFF2-40B4-BE49-F238E27FC236}">
                <a16:creationId xmlns:a16="http://schemas.microsoft.com/office/drawing/2014/main" id="{999BBF7D-80FB-47F4-ABFE-47BCD5B03AF5}"/>
              </a:ext>
            </a:extLst>
          </p:cNvPr>
          <p:cNvSpPr txBox="1">
            <a:spLocks noChangeArrowheads="1"/>
          </p:cNvSpPr>
          <p:nvPr/>
        </p:nvSpPr>
        <p:spPr bwMode="auto">
          <a:xfrm>
            <a:off x="1987550" y="3435351"/>
            <a:ext cx="27368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dirty="0"/>
              <a:t>3. After saving, </a:t>
            </a:r>
            <a:r>
              <a:rPr lang="hu-HU" altLang="hu-HU" sz="1600" dirty="0"/>
              <a:t>s</a:t>
            </a:r>
            <a:r>
              <a:rPr lang="fi-FI" altLang="hu-HU" sz="1600" dirty="0"/>
              <a:t>elect</a:t>
            </a:r>
          </a:p>
          <a:p>
            <a:pPr>
              <a:lnSpc>
                <a:spcPct val="100000"/>
              </a:lnSpc>
              <a:spcAft>
                <a:spcPct val="0"/>
              </a:spcAft>
              <a:buFontTx/>
              <a:buNone/>
            </a:pPr>
            <a:r>
              <a:rPr lang="fi-FI" altLang="hu-HU" sz="1600" dirty="0"/>
              <a:t>your hospital (to proceed to enter hospital data)</a:t>
            </a:r>
            <a:endParaRPr lang="en-GB" altLang="hu-HU" sz="1600" dirty="0"/>
          </a:p>
        </p:txBody>
      </p:sp>
      <p:sp>
        <p:nvSpPr>
          <p:cNvPr id="20487" name="TextBox 15">
            <a:extLst>
              <a:ext uri="{FF2B5EF4-FFF2-40B4-BE49-F238E27FC236}">
                <a16:creationId xmlns:a16="http://schemas.microsoft.com/office/drawing/2014/main" id="{59284D82-FF58-4226-92B8-83DDD4839F71}"/>
              </a:ext>
            </a:extLst>
          </p:cNvPr>
          <p:cNvSpPr txBox="1">
            <a:spLocks noChangeArrowheads="1"/>
          </p:cNvSpPr>
          <p:nvPr/>
        </p:nvSpPr>
        <p:spPr bwMode="auto">
          <a:xfrm>
            <a:off x="5567364" y="1000125"/>
            <a:ext cx="47783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After clicking icon    : enter your hospital’s code </a:t>
            </a:r>
          </a:p>
          <a:p>
            <a:pPr>
              <a:lnSpc>
                <a:spcPct val="100000"/>
              </a:lnSpc>
              <a:spcAft>
                <a:spcPct val="0"/>
              </a:spcAft>
              <a:buFontTx/>
              <a:buNone/>
            </a:pPr>
            <a:r>
              <a:rPr lang="fi-FI" altLang="hu-HU" sz="1600"/>
              <a:t>and name and click </a:t>
            </a:r>
            <a:r>
              <a:rPr lang="fi-FI" altLang="hu-HU" sz="1600" b="1"/>
              <a:t>Save</a:t>
            </a:r>
            <a:endParaRPr lang="en-GB" altLang="hu-HU" sz="1600" b="1"/>
          </a:p>
        </p:txBody>
      </p:sp>
      <p:cxnSp>
        <p:nvCxnSpPr>
          <p:cNvPr id="20488" name="Straight Arrow Connector 5">
            <a:extLst>
              <a:ext uri="{FF2B5EF4-FFF2-40B4-BE49-F238E27FC236}">
                <a16:creationId xmlns:a16="http://schemas.microsoft.com/office/drawing/2014/main" id="{3DF330D6-8A49-4123-92B2-F0A67F4806B7}"/>
              </a:ext>
            </a:extLst>
          </p:cNvPr>
          <p:cNvCxnSpPr>
            <a:cxnSpLocks noChangeShapeType="1"/>
            <a:stCxn id="20485" idx="2"/>
          </p:cNvCxnSpPr>
          <p:nvPr/>
        </p:nvCxnSpPr>
        <p:spPr bwMode="auto">
          <a:xfrm flipH="1">
            <a:off x="3246783" y="5262563"/>
            <a:ext cx="2239617" cy="333374"/>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0489" name="Straight Arrow Connector 5">
            <a:extLst>
              <a:ext uri="{FF2B5EF4-FFF2-40B4-BE49-F238E27FC236}">
                <a16:creationId xmlns:a16="http://schemas.microsoft.com/office/drawing/2014/main" id="{7C378E02-0FEB-4250-BC1E-4513048D4A4B}"/>
              </a:ext>
            </a:extLst>
          </p:cNvPr>
          <p:cNvCxnSpPr>
            <a:cxnSpLocks noChangeShapeType="1"/>
            <a:stCxn id="20487" idx="2"/>
          </p:cNvCxnSpPr>
          <p:nvPr/>
        </p:nvCxnSpPr>
        <p:spPr bwMode="auto">
          <a:xfrm flipH="1">
            <a:off x="6494464" y="1585913"/>
            <a:ext cx="1462087" cy="15367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0490" name="Straight Arrow Connector 5">
            <a:extLst>
              <a:ext uri="{FF2B5EF4-FFF2-40B4-BE49-F238E27FC236}">
                <a16:creationId xmlns:a16="http://schemas.microsoft.com/office/drawing/2014/main" id="{D92A85B8-C5CB-441B-B5F1-9FF0C36F183E}"/>
              </a:ext>
            </a:extLst>
          </p:cNvPr>
          <p:cNvCxnSpPr>
            <a:cxnSpLocks noChangeShapeType="1"/>
            <a:stCxn id="20486" idx="3"/>
          </p:cNvCxnSpPr>
          <p:nvPr/>
        </p:nvCxnSpPr>
        <p:spPr bwMode="auto">
          <a:xfrm flipV="1">
            <a:off x="4724400" y="3779838"/>
            <a:ext cx="1917700" cy="6985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20491" name="Picture 26" descr="Toolbar-Add.png">
            <a:extLst>
              <a:ext uri="{FF2B5EF4-FFF2-40B4-BE49-F238E27FC236}">
                <a16:creationId xmlns:a16="http://schemas.microsoft.com/office/drawing/2014/main" id="{5AF01C6F-8B00-4322-A9E7-E5136FFBFA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9351" y="1065214"/>
            <a:ext cx="193675" cy="19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2" name="Picture 27" descr="Toolbar-Save.png">
            <a:extLst>
              <a:ext uri="{FF2B5EF4-FFF2-40B4-BE49-F238E27FC236}">
                <a16:creationId xmlns:a16="http://schemas.microsoft.com/office/drawing/2014/main" id="{69FFBA7E-1388-48D3-B8FD-D44A496D24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34339" y="1311276"/>
            <a:ext cx="288925"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6683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F8AAFC57-5953-4BF0-B89C-2F854208B3D8}"/>
              </a:ext>
            </a:extLst>
          </p:cNvPr>
          <p:cNvSpPr>
            <a:spLocks noGrp="1" noChangeArrowheads="1"/>
          </p:cNvSpPr>
          <p:nvPr>
            <p:ph type="title"/>
          </p:nvPr>
        </p:nvSpPr>
        <p:spPr/>
        <p:txBody>
          <a:bodyPr/>
          <a:lstStyle/>
          <a:p>
            <a:r>
              <a:rPr lang="en-GB" altLang="en-US">
                <a:ea typeface="ＭＳ Ｐゴシック" panose="020B0600070205080204" pitchFamily="34" charset="-128"/>
              </a:rPr>
              <a:t>Entering hospital data</a:t>
            </a:r>
          </a:p>
        </p:txBody>
      </p:sp>
      <p:pic>
        <p:nvPicPr>
          <p:cNvPr id="5" name="Picture 4">
            <a:extLst>
              <a:ext uri="{FF2B5EF4-FFF2-40B4-BE49-F238E27FC236}">
                <a16:creationId xmlns:a16="http://schemas.microsoft.com/office/drawing/2014/main" id="{6DADABEB-407A-4F95-B9E2-E3B0B53049E0}"/>
              </a:ext>
            </a:extLst>
          </p:cNvPr>
          <p:cNvPicPr/>
          <p:nvPr/>
        </p:nvPicPr>
        <p:blipFill>
          <a:blip r:embed="rId2"/>
          <a:srcRect/>
          <a:stretch>
            <a:fillRect/>
          </a:stretch>
        </p:blipFill>
        <p:spPr bwMode="auto">
          <a:xfrm>
            <a:off x="4229101" y="2754313"/>
            <a:ext cx="5160963" cy="3448050"/>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sp>
        <p:nvSpPr>
          <p:cNvPr id="21508" name="TextBox 5">
            <a:extLst>
              <a:ext uri="{FF2B5EF4-FFF2-40B4-BE49-F238E27FC236}">
                <a16:creationId xmlns:a16="http://schemas.microsoft.com/office/drawing/2014/main" id="{7BCB2750-CD6B-4920-B9D7-A9B7CFEC197C}"/>
              </a:ext>
            </a:extLst>
          </p:cNvPr>
          <p:cNvSpPr txBox="1">
            <a:spLocks noChangeArrowheads="1"/>
          </p:cNvSpPr>
          <p:nvPr/>
        </p:nvSpPr>
        <p:spPr bwMode="auto">
          <a:xfrm>
            <a:off x="4824414" y="1798639"/>
            <a:ext cx="413543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a:t>
            </a:r>
            <a:endParaRPr lang="en-GB" altLang="hu-HU" sz="1600"/>
          </a:p>
          <a:p>
            <a:pPr>
              <a:lnSpc>
                <a:spcPct val="100000"/>
              </a:lnSpc>
              <a:spcAft>
                <a:spcPct val="0"/>
              </a:spcAft>
              <a:buFontTx/>
              <a:buNone/>
            </a:pPr>
            <a:r>
              <a:rPr lang="fi-FI" altLang="hu-HU" sz="1600"/>
              <a:t>each Form (H1, H2 and H3) and </a:t>
            </a:r>
            <a:r>
              <a:rPr lang="fi-FI" altLang="hu-HU" sz="1600" b="1"/>
              <a:t>Save</a:t>
            </a:r>
            <a:r>
              <a:rPr lang="fi-FI" altLang="hu-HU" sz="1600"/>
              <a:t> </a:t>
            </a:r>
          </a:p>
        </p:txBody>
      </p:sp>
      <p:pic>
        <p:nvPicPr>
          <p:cNvPr id="2" name="Picture 1">
            <a:extLst>
              <a:ext uri="{FF2B5EF4-FFF2-40B4-BE49-F238E27FC236}">
                <a16:creationId xmlns:a16="http://schemas.microsoft.com/office/drawing/2014/main" id="{331970CF-65D4-4123-9931-7CE4D618BD89}"/>
              </a:ext>
            </a:extLst>
          </p:cNvPr>
          <p:cNvPicPr>
            <a:picLocks noChangeAspect="1"/>
          </p:cNvPicPr>
          <p:nvPr/>
        </p:nvPicPr>
        <p:blipFill>
          <a:blip r:embed="rId3"/>
          <a:stretch>
            <a:fillRect/>
          </a:stretch>
        </p:blipFill>
        <p:spPr>
          <a:xfrm>
            <a:off x="2549525" y="1685925"/>
            <a:ext cx="1841500" cy="495300"/>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sp>
        <p:nvSpPr>
          <p:cNvPr id="21510" name="TextBox 8">
            <a:extLst>
              <a:ext uri="{FF2B5EF4-FFF2-40B4-BE49-F238E27FC236}">
                <a16:creationId xmlns:a16="http://schemas.microsoft.com/office/drawing/2014/main" id="{630EEAD3-098A-4EFC-B9FB-50BBFFE4F44B}"/>
              </a:ext>
            </a:extLst>
          </p:cNvPr>
          <p:cNvSpPr txBox="1">
            <a:spLocks noChangeArrowheads="1"/>
          </p:cNvSpPr>
          <p:nvPr/>
        </p:nvSpPr>
        <p:spPr bwMode="auto">
          <a:xfrm>
            <a:off x="1847850" y="1101726"/>
            <a:ext cx="43942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Click </a:t>
            </a:r>
            <a:r>
              <a:rPr lang="fi-FI" altLang="hu-HU" sz="1600" b="1"/>
              <a:t>Hospital surveys</a:t>
            </a:r>
            <a:r>
              <a:rPr lang="fi-FI" altLang="hu-HU" sz="1600"/>
              <a:t> in the main menu</a:t>
            </a:r>
            <a:endParaRPr lang="en-GB" altLang="hu-HU" sz="1600"/>
          </a:p>
        </p:txBody>
      </p:sp>
      <p:pic>
        <p:nvPicPr>
          <p:cNvPr id="21511" name="Picture 9" descr="Toolbar-Add.png">
            <a:extLst>
              <a:ext uri="{FF2B5EF4-FFF2-40B4-BE49-F238E27FC236}">
                <a16:creationId xmlns:a16="http://schemas.microsoft.com/office/drawing/2014/main" id="{3B267396-E3F6-40CC-A093-3FDC8C115D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1076" y="1865313"/>
            <a:ext cx="1936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10" descr="Toolbar-Save.png">
            <a:extLst>
              <a:ext uri="{FF2B5EF4-FFF2-40B4-BE49-F238E27FC236}">
                <a16:creationId xmlns:a16="http://schemas.microsoft.com/office/drawing/2014/main" id="{D931BA75-60A1-4E68-ACAD-1A71EAD6CE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7400" y="2055814"/>
            <a:ext cx="300038"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1513" name="Straight Arrow Connector 5">
            <a:extLst>
              <a:ext uri="{FF2B5EF4-FFF2-40B4-BE49-F238E27FC236}">
                <a16:creationId xmlns:a16="http://schemas.microsoft.com/office/drawing/2014/main" id="{134220BD-D612-4FD3-A3A6-5EC77A31ADAE}"/>
              </a:ext>
            </a:extLst>
          </p:cNvPr>
          <p:cNvCxnSpPr>
            <a:cxnSpLocks noChangeShapeType="1"/>
          </p:cNvCxnSpPr>
          <p:nvPr/>
        </p:nvCxnSpPr>
        <p:spPr bwMode="auto">
          <a:xfrm flipH="1">
            <a:off x="3470275" y="1441450"/>
            <a:ext cx="574675" cy="244475"/>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1514" name="Straight Arrow Connector 5">
            <a:extLst>
              <a:ext uri="{FF2B5EF4-FFF2-40B4-BE49-F238E27FC236}">
                <a16:creationId xmlns:a16="http://schemas.microsoft.com/office/drawing/2014/main" id="{ADB5BF0E-1B56-48A8-9948-3DCD8ADAF900}"/>
              </a:ext>
            </a:extLst>
          </p:cNvPr>
          <p:cNvCxnSpPr>
            <a:cxnSpLocks noChangeShapeType="1"/>
            <a:stCxn id="21508" idx="2"/>
          </p:cNvCxnSpPr>
          <p:nvPr/>
        </p:nvCxnSpPr>
        <p:spPr bwMode="auto">
          <a:xfrm flipH="1">
            <a:off x="4697413" y="2384425"/>
            <a:ext cx="2195512" cy="70008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993715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7F6DF7BE-67B8-4497-AC0D-2FA9BCCC227D}"/>
              </a:ext>
            </a:extLst>
          </p:cNvPr>
          <p:cNvPicPr>
            <a:picLocks noChangeAspect="1"/>
          </p:cNvPicPr>
          <p:nvPr/>
        </p:nvPicPr>
        <p:blipFill>
          <a:blip r:embed="rId2"/>
          <a:stretch>
            <a:fillRect/>
          </a:stretch>
        </p:blipFill>
        <p:spPr>
          <a:xfrm>
            <a:off x="2514600" y="1717676"/>
            <a:ext cx="1746250" cy="485775"/>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pic>
        <p:nvPicPr>
          <p:cNvPr id="8" name="Picture 7">
            <a:extLst>
              <a:ext uri="{FF2B5EF4-FFF2-40B4-BE49-F238E27FC236}">
                <a16:creationId xmlns:a16="http://schemas.microsoft.com/office/drawing/2014/main" id="{031BB5A3-55AC-4422-B61E-F9844FE3AB1D}"/>
              </a:ext>
            </a:extLst>
          </p:cNvPr>
          <p:cNvPicPr>
            <a:picLocks noChangeAspect="1"/>
          </p:cNvPicPr>
          <p:nvPr/>
        </p:nvPicPr>
        <p:blipFill>
          <a:blip r:embed="rId3"/>
          <a:stretch>
            <a:fillRect/>
          </a:stretch>
        </p:blipFill>
        <p:spPr>
          <a:xfrm>
            <a:off x="3971926" y="2968625"/>
            <a:ext cx="4987925" cy="2501900"/>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sp>
        <p:nvSpPr>
          <p:cNvPr id="22532" name="Title 1">
            <a:extLst>
              <a:ext uri="{FF2B5EF4-FFF2-40B4-BE49-F238E27FC236}">
                <a16:creationId xmlns:a16="http://schemas.microsoft.com/office/drawing/2014/main" id="{2D55DD73-E0EB-4FA9-9850-957BA3FB5223}"/>
              </a:ext>
            </a:extLst>
          </p:cNvPr>
          <p:cNvSpPr>
            <a:spLocks noGrp="1" noChangeArrowheads="1"/>
          </p:cNvSpPr>
          <p:nvPr>
            <p:ph type="title"/>
          </p:nvPr>
        </p:nvSpPr>
        <p:spPr/>
        <p:txBody>
          <a:bodyPr/>
          <a:lstStyle/>
          <a:p>
            <a:r>
              <a:rPr lang="en-GB" altLang="en-US">
                <a:ea typeface="ＭＳ Ｐゴシック" panose="020B0600070205080204" pitchFamily="34" charset="-128"/>
              </a:rPr>
              <a:t>Defining hospital wards</a:t>
            </a:r>
          </a:p>
        </p:txBody>
      </p:sp>
      <p:sp>
        <p:nvSpPr>
          <p:cNvPr id="22533" name="TextBox 5">
            <a:extLst>
              <a:ext uri="{FF2B5EF4-FFF2-40B4-BE49-F238E27FC236}">
                <a16:creationId xmlns:a16="http://schemas.microsoft.com/office/drawing/2014/main" id="{E02E2A9E-0B4E-49C5-9EC8-BFC19B955815}"/>
              </a:ext>
            </a:extLst>
          </p:cNvPr>
          <p:cNvSpPr txBox="1">
            <a:spLocks noChangeArrowheads="1"/>
          </p:cNvSpPr>
          <p:nvPr/>
        </p:nvSpPr>
        <p:spPr bwMode="auto">
          <a:xfrm>
            <a:off x="4824414" y="1798639"/>
            <a:ext cx="413543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dirty="0"/>
              <a:t>2. After adding a new item    , enter your ward Id and name and click </a:t>
            </a:r>
            <a:r>
              <a:rPr lang="fi-FI" altLang="hu-HU" sz="1600" b="1" dirty="0"/>
              <a:t>Save</a:t>
            </a:r>
            <a:endParaRPr lang="en-GB" altLang="hu-HU" sz="1600" b="1" dirty="0"/>
          </a:p>
        </p:txBody>
      </p:sp>
      <p:sp>
        <p:nvSpPr>
          <p:cNvPr id="22534" name="TextBox 8">
            <a:extLst>
              <a:ext uri="{FF2B5EF4-FFF2-40B4-BE49-F238E27FC236}">
                <a16:creationId xmlns:a16="http://schemas.microsoft.com/office/drawing/2014/main" id="{ECBB5A26-2FD9-4F87-8DB0-D8C6DE1AD60A}"/>
              </a:ext>
            </a:extLst>
          </p:cNvPr>
          <p:cNvSpPr txBox="1">
            <a:spLocks noChangeArrowheads="1"/>
          </p:cNvSpPr>
          <p:nvPr/>
        </p:nvSpPr>
        <p:spPr bwMode="auto">
          <a:xfrm>
            <a:off x="1847850" y="1101726"/>
            <a:ext cx="41656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Click </a:t>
            </a:r>
            <a:r>
              <a:rPr lang="fi-FI" altLang="hu-HU" sz="1600" b="1"/>
              <a:t>Ward definition</a:t>
            </a:r>
            <a:r>
              <a:rPr lang="fi-FI" altLang="hu-HU" sz="1600"/>
              <a:t> in the main menu</a:t>
            </a:r>
            <a:endParaRPr lang="en-GB" altLang="hu-HU" sz="1600"/>
          </a:p>
        </p:txBody>
      </p:sp>
      <p:pic>
        <p:nvPicPr>
          <p:cNvPr id="22535" name="Picture 9" descr="Toolbar-Add.png">
            <a:extLst>
              <a:ext uri="{FF2B5EF4-FFF2-40B4-BE49-F238E27FC236}">
                <a16:creationId xmlns:a16="http://schemas.microsoft.com/office/drawing/2014/main" id="{6BD952F9-28D0-4699-9151-93D6894C4D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1076" y="1865313"/>
            <a:ext cx="1936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10" descr="Toolbar-Save.png">
            <a:extLst>
              <a:ext uri="{FF2B5EF4-FFF2-40B4-BE49-F238E27FC236}">
                <a16:creationId xmlns:a16="http://schemas.microsoft.com/office/drawing/2014/main" id="{1677B5F0-1EAC-476C-99B2-952A5C2FB7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66089" y="2071689"/>
            <a:ext cx="300037"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2537" name="Straight Arrow Connector 5">
            <a:extLst>
              <a:ext uri="{FF2B5EF4-FFF2-40B4-BE49-F238E27FC236}">
                <a16:creationId xmlns:a16="http://schemas.microsoft.com/office/drawing/2014/main" id="{FD7EDEE9-0E08-4E59-A305-83B49B141A42}"/>
              </a:ext>
            </a:extLst>
          </p:cNvPr>
          <p:cNvCxnSpPr>
            <a:cxnSpLocks noChangeShapeType="1"/>
            <a:stCxn id="22534" idx="2"/>
            <a:endCxn id="16" idx="0"/>
          </p:cNvCxnSpPr>
          <p:nvPr/>
        </p:nvCxnSpPr>
        <p:spPr bwMode="auto">
          <a:xfrm flipH="1">
            <a:off x="3387726" y="1441451"/>
            <a:ext cx="542925" cy="276225"/>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2538" name="Straight Arrow Connector 5">
            <a:extLst>
              <a:ext uri="{FF2B5EF4-FFF2-40B4-BE49-F238E27FC236}">
                <a16:creationId xmlns:a16="http://schemas.microsoft.com/office/drawing/2014/main" id="{EE9D6121-D5FC-4D6A-95D3-919BA09EFFF8}"/>
              </a:ext>
            </a:extLst>
          </p:cNvPr>
          <p:cNvCxnSpPr>
            <a:cxnSpLocks noChangeShapeType="1"/>
            <a:stCxn id="22533" idx="2"/>
          </p:cNvCxnSpPr>
          <p:nvPr/>
        </p:nvCxnSpPr>
        <p:spPr bwMode="auto">
          <a:xfrm flipH="1">
            <a:off x="6013451" y="2384425"/>
            <a:ext cx="879475" cy="18542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2539" name="TextBox 26">
            <a:extLst>
              <a:ext uri="{FF2B5EF4-FFF2-40B4-BE49-F238E27FC236}">
                <a16:creationId xmlns:a16="http://schemas.microsoft.com/office/drawing/2014/main" id="{7D44FE53-A39B-44F2-96BE-FE6CD8E40AD5}"/>
              </a:ext>
            </a:extLst>
          </p:cNvPr>
          <p:cNvSpPr txBox="1">
            <a:spLocks noChangeArrowheads="1"/>
          </p:cNvSpPr>
          <p:nvPr/>
        </p:nvSpPr>
        <p:spPr bwMode="auto">
          <a:xfrm>
            <a:off x="1847851" y="5886450"/>
            <a:ext cx="8412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After saving, you can repeat (2) for defining further ward(s)</a:t>
            </a:r>
            <a:endParaRPr lang="en-GB" altLang="hu-HU" sz="1600" b="1"/>
          </a:p>
        </p:txBody>
      </p:sp>
    </p:spTree>
    <p:extLst>
      <p:ext uri="{BB962C8B-B14F-4D97-AF65-F5344CB8AC3E}">
        <p14:creationId xmlns:p14="http://schemas.microsoft.com/office/powerpoint/2010/main" val="2918100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21012D70-C665-4E70-8011-0ABDB60506E9}"/>
              </a:ext>
            </a:extLst>
          </p:cNvPr>
          <p:cNvSpPr>
            <a:spLocks noGrp="1" noChangeArrowheads="1"/>
          </p:cNvSpPr>
          <p:nvPr>
            <p:ph type="title"/>
          </p:nvPr>
        </p:nvSpPr>
        <p:spPr/>
        <p:txBody>
          <a:bodyPr/>
          <a:lstStyle/>
          <a:p>
            <a:r>
              <a:rPr lang="en-GB" altLang="en-US">
                <a:ea typeface="ＭＳ Ｐゴシック" panose="020B0600070205080204" pitchFamily="34" charset="-128"/>
              </a:rPr>
              <a:t>Entering ward data: Standard protocol</a:t>
            </a:r>
          </a:p>
        </p:txBody>
      </p:sp>
      <p:sp>
        <p:nvSpPr>
          <p:cNvPr id="23555" name="TextBox 5">
            <a:extLst>
              <a:ext uri="{FF2B5EF4-FFF2-40B4-BE49-F238E27FC236}">
                <a16:creationId xmlns:a16="http://schemas.microsoft.com/office/drawing/2014/main" id="{17FAAB2E-23C4-40EB-9058-11EFD779F346}"/>
              </a:ext>
            </a:extLst>
          </p:cNvPr>
          <p:cNvSpPr txBox="1">
            <a:spLocks noChangeArrowheads="1"/>
          </p:cNvSpPr>
          <p:nvPr/>
        </p:nvSpPr>
        <p:spPr bwMode="auto">
          <a:xfrm>
            <a:off x="4824414" y="1798639"/>
            <a:ext cx="4587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 each form W and W (2) and name and click </a:t>
            </a:r>
            <a:r>
              <a:rPr lang="fi-FI" altLang="hu-HU" sz="1600" b="1"/>
              <a:t>Save</a:t>
            </a:r>
            <a:endParaRPr lang="en-GB" altLang="hu-HU" sz="1600" b="1"/>
          </a:p>
        </p:txBody>
      </p:sp>
      <p:sp>
        <p:nvSpPr>
          <p:cNvPr id="23556" name="TextBox 8">
            <a:extLst>
              <a:ext uri="{FF2B5EF4-FFF2-40B4-BE49-F238E27FC236}">
                <a16:creationId xmlns:a16="http://schemas.microsoft.com/office/drawing/2014/main" id="{8B984B0B-0916-4B4F-AFD0-1CB8D0FC15A2}"/>
              </a:ext>
            </a:extLst>
          </p:cNvPr>
          <p:cNvSpPr txBox="1">
            <a:spLocks noChangeArrowheads="1"/>
          </p:cNvSpPr>
          <p:nvPr/>
        </p:nvSpPr>
        <p:spPr bwMode="auto">
          <a:xfrm>
            <a:off x="1847851" y="1101726"/>
            <a:ext cx="40941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Click </a:t>
            </a:r>
            <a:r>
              <a:rPr lang="fi-FI" altLang="hu-HU" sz="1600" b="1"/>
              <a:t>Ward PPS data</a:t>
            </a:r>
            <a:r>
              <a:rPr lang="fi-FI" altLang="hu-HU" sz="1600"/>
              <a:t> in the main menu</a:t>
            </a:r>
            <a:endParaRPr lang="en-GB" altLang="hu-HU" sz="1600"/>
          </a:p>
        </p:txBody>
      </p:sp>
      <p:pic>
        <p:nvPicPr>
          <p:cNvPr id="23557" name="Picture 9" descr="Toolbar-Add.png">
            <a:extLst>
              <a:ext uri="{FF2B5EF4-FFF2-40B4-BE49-F238E27FC236}">
                <a16:creationId xmlns:a16="http://schemas.microsoft.com/office/drawing/2014/main" id="{E74BF7F0-5DF7-4E85-BA47-D874AF171C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1076" y="1865313"/>
            <a:ext cx="1936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10" descr="Toolbar-Save.png">
            <a:extLst>
              <a:ext uri="{FF2B5EF4-FFF2-40B4-BE49-F238E27FC236}">
                <a16:creationId xmlns:a16="http://schemas.microsoft.com/office/drawing/2014/main" id="{2994A3B6-B947-43D9-8504-D48BE68653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5188" y="2068514"/>
            <a:ext cx="298450"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86492996-BB6D-4D25-A098-8149F20FE142}"/>
              </a:ext>
            </a:extLst>
          </p:cNvPr>
          <p:cNvPicPr>
            <a:picLocks noChangeAspect="1"/>
          </p:cNvPicPr>
          <p:nvPr/>
        </p:nvPicPr>
        <p:blipFill>
          <a:blip r:embed="rId4"/>
          <a:stretch>
            <a:fillRect/>
          </a:stretch>
        </p:blipFill>
        <p:spPr>
          <a:xfrm>
            <a:off x="2509838" y="1725613"/>
            <a:ext cx="1757362" cy="487362"/>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cxnSp>
        <p:nvCxnSpPr>
          <p:cNvPr id="23560" name="Straight Arrow Connector 5">
            <a:extLst>
              <a:ext uri="{FF2B5EF4-FFF2-40B4-BE49-F238E27FC236}">
                <a16:creationId xmlns:a16="http://schemas.microsoft.com/office/drawing/2014/main" id="{68D25A8D-5051-44B4-A9DE-0C220DA0C70F}"/>
              </a:ext>
            </a:extLst>
          </p:cNvPr>
          <p:cNvCxnSpPr>
            <a:cxnSpLocks noChangeShapeType="1"/>
            <a:stCxn id="23556" idx="2"/>
            <a:endCxn id="2" idx="0"/>
          </p:cNvCxnSpPr>
          <p:nvPr/>
        </p:nvCxnSpPr>
        <p:spPr bwMode="auto">
          <a:xfrm flipH="1">
            <a:off x="3387725" y="1441451"/>
            <a:ext cx="508000" cy="284163"/>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13" name="Picture 12">
            <a:extLst>
              <a:ext uri="{FF2B5EF4-FFF2-40B4-BE49-F238E27FC236}">
                <a16:creationId xmlns:a16="http://schemas.microsoft.com/office/drawing/2014/main" id="{795EC40A-5DE2-4A43-B929-B5C3A08DAEE6}"/>
              </a:ext>
            </a:extLst>
          </p:cNvPr>
          <p:cNvPicPr/>
          <p:nvPr/>
        </p:nvPicPr>
        <p:blipFill>
          <a:blip r:embed="rId5"/>
          <a:srcRect/>
          <a:stretch>
            <a:fillRect/>
          </a:stretch>
        </p:blipFill>
        <p:spPr bwMode="auto">
          <a:xfrm>
            <a:off x="4016375" y="3048001"/>
            <a:ext cx="5753100" cy="2771775"/>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cxnSp>
        <p:nvCxnSpPr>
          <p:cNvPr id="23562" name="Straight Arrow Connector 5">
            <a:extLst>
              <a:ext uri="{FF2B5EF4-FFF2-40B4-BE49-F238E27FC236}">
                <a16:creationId xmlns:a16="http://schemas.microsoft.com/office/drawing/2014/main" id="{A8356A99-3927-4F31-ADD1-2AF6565B8200}"/>
              </a:ext>
            </a:extLst>
          </p:cNvPr>
          <p:cNvCxnSpPr>
            <a:cxnSpLocks noChangeShapeType="1"/>
            <a:stCxn id="23555" idx="2"/>
          </p:cNvCxnSpPr>
          <p:nvPr/>
        </p:nvCxnSpPr>
        <p:spPr bwMode="auto">
          <a:xfrm flipH="1">
            <a:off x="4465638" y="2384425"/>
            <a:ext cx="2652712" cy="10414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3563" name="TextBox 16">
            <a:extLst>
              <a:ext uri="{FF2B5EF4-FFF2-40B4-BE49-F238E27FC236}">
                <a16:creationId xmlns:a16="http://schemas.microsoft.com/office/drawing/2014/main" id="{506328E4-A146-4309-B922-FFB623FD2103}"/>
              </a:ext>
            </a:extLst>
          </p:cNvPr>
          <p:cNvSpPr txBox="1">
            <a:spLocks noChangeArrowheads="1"/>
          </p:cNvSpPr>
          <p:nvPr/>
        </p:nvSpPr>
        <p:spPr bwMode="auto">
          <a:xfrm>
            <a:off x="1847851" y="5918200"/>
            <a:ext cx="8412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After saving, you can repeat (2) for entering data for further ward(s)</a:t>
            </a:r>
            <a:endParaRPr lang="en-GB" altLang="hu-HU" sz="1600" b="1"/>
          </a:p>
        </p:txBody>
      </p:sp>
    </p:spTree>
    <p:extLst>
      <p:ext uri="{BB962C8B-B14F-4D97-AF65-F5344CB8AC3E}">
        <p14:creationId xmlns:p14="http://schemas.microsoft.com/office/powerpoint/2010/main" val="3254264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5A07D25-26C0-4908-AE6A-97C81692062D}"/>
              </a:ext>
            </a:extLst>
          </p:cNvPr>
          <p:cNvSpPr>
            <a:spLocks noGrp="1" noChangeArrowheads="1"/>
          </p:cNvSpPr>
          <p:nvPr>
            <p:ph type="title"/>
          </p:nvPr>
        </p:nvSpPr>
        <p:spPr/>
        <p:txBody>
          <a:bodyPr/>
          <a:lstStyle/>
          <a:p>
            <a:r>
              <a:rPr lang="en-GB" altLang="en-US">
                <a:ea typeface="ＭＳ Ｐゴシック" panose="020B0600070205080204" pitchFamily="34" charset="-128"/>
              </a:rPr>
              <a:t>Entering ward data: Light protocol</a:t>
            </a:r>
          </a:p>
        </p:txBody>
      </p:sp>
      <p:sp>
        <p:nvSpPr>
          <p:cNvPr id="24579" name="TextBox 5">
            <a:extLst>
              <a:ext uri="{FF2B5EF4-FFF2-40B4-BE49-F238E27FC236}">
                <a16:creationId xmlns:a16="http://schemas.microsoft.com/office/drawing/2014/main" id="{D56563D7-AEB8-4B9B-814E-44AC3A5FF44F}"/>
              </a:ext>
            </a:extLst>
          </p:cNvPr>
          <p:cNvSpPr txBox="1">
            <a:spLocks noChangeArrowheads="1"/>
          </p:cNvSpPr>
          <p:nvPr/>
        </p:nvSpPr>
        <p:spPr bwMode="auto">
          <a:xfrm>
            <a:off x="4824414" y="1798639"/>
            <a:ext cx="4587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 each form W and W (2) and name and click </a:t>
            </a:r>
            <a:r>
              <a:rPr lang="fi-FI" altLang="hu-HU" sz="1600" b="1"/>
              <a:t>Save</a:t>
            </a:r>
            <a:endParaRPr lang="en-GB" altLang="hu-HU" sz="1600" b="1"/>
          </a:p>
        </p:txBody>
      </p:sp>
      <p:sp>
        <p:nvSpPr>
          <p:cNvPr id="24580" name="TextBox 6">
            <a:extLst>
              <a:ext uri="{FF2B5EF4-FFF2-40B4-BE49-F238E27FC236}">
                <a16:creationId xmlns:a16="http://schemas.microsoft.com/office/drawing/2014/main" id="{7513EDB0-8163-41BE-9B13-65379AF27F9E}"/>
              </a:ext>
            </a:extLst>
          </p:cNvPr>
          <p:cNvSpPr txBox="1">
            <a:spLocks noChangeArrowheads="1"/>
          </p:cNvSpPr>
          <p:nvPr/>
        </p:nvSpPr>
        <p:spPr bwMode="auto">
          <a:xfrm>
            <a:off x="1847851" y="1101726"/>
            <a:ext cx="409416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Click </a:t>
            </a:r>
            <a:r>
              <a:rPr lang="fi-FI" altLang="hu-HU" sz="1600" b="1"/>
              <a:t>Ward PPS data</a:t>
            </a:r>
            <a:r>
              <a:rPr lang="fi-FI" altLang="hu-HU" sz="1600"/>
              <a:t> in the main menu</a:t>
            </a:r>
            <a:endParaRPr lang="en-GB" altLang="hu-HU" sz="1600"/>
          </a:p>
        </p:txBody>
      </p:sp>
      <p:pic>
        <p:nvPicPr>
          <p:cNvPr id="24581" name="Picture 7" descr="Toolbar-Add.png">
            <a:extLst>
              <a:ext uri="{FF2B5EF4-FFF2-40B4-BE49-F238E27FC236}">
                <a16:creationId xmlns:a16="http://schemas.microsoft.com/office/drawing/2014/main" id="{3893F625-222A-4683-B669-00CCDA945C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31076" y="1865313"/>
            <a:ext cx="193675"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8" descr="Toolbar-Save.png">
            <a:extLst>
              <a:ext uri="{FF2B5EF4-FFF2-40B4-BE49-F238E27FC236}">
                <a16:creationId xmlns:a16="http://schemas.microsoft.com/office/drawing/2014/main" id="{4E565D90-13E7-4B97-8197-DC552ECD23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5188" y="2068514"/>
            <a:ext cx="298450" cy="30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a:extLst>
              <a:ext uri="{FF2B5EF4-FFF2-40B4-BE49-F238E27FC236}">
                <a16:creationId xmlns:a16="http://schemas.microsoft.com/office/drawing/2014/main" id="{9F9109B7-60EA-4C4C-B883-F279684ADB1A}"/>
              </a:ext>
            </a:extLst>
          </p:cNvPr>
          <p:cNvPicPr>
            <a:picLocks noChangeAspect="1"/>
          </p:cNvPicPr>
          <p:nvPr/>
        </p:nvPicPr>
        <p:blipFill>
          <a:blip r:embed="rId4"/>
          <a:stretch>
            <a:fillRect/>
          </a:stretch>
        </p:blipFill>
        <p:spPr>
          <a:xfrm>
            <a:off x="2509838" y="1725613"/>
            <a:ext cx="1757362" cy="487362"/>
          </a:xfrm>
          <a:prstGeom prst="rect">
            <a:avLst/>
          </a:prstGeom>
          <a:ln>
            <a:noFill/>
          </a:ln>
          <a:effectLst>
            <a:outerShdw blurRad="101600" dist="101600" dir="3000000" algn="ctr" rotWithShape="0">
              <a:sysClr val="window" lastClr="FFFFFF">
                <a:lumMod val="65000"/>
                <a:alpha val="42000"/>
              </a:sysClr>
            </a:outerShdw>
          </a:effectLst>
        </p:spPr>
      </p:pic>
      <p:cxnSp>
        <p:nvCxnSpPr>
          <p:cNvPr id="24584" name="Straight Arrow Connector 5">
            <a:extLst>
              <a:ext uri="{FF2B5EF4-FFF2-40B4-BE49-F238E27FC236}">
                <a16:creationId xmlns:a16="http://schemas.microsoft.com/office/drawing/2014/main" id="{ED03AA24-CA48-466B-B5FA-971C160CE4E1}"/>
              </a:ext>
            </a:extLst>
          </p:cNvPr>
          <p:cNvCxnSpPr>
            <a:cxnSpLocks noChangeShapeType="1"/>
            <a:stCxn id="24580" idx="2"/>
            <a:endCxn id="10" idx="0"/>
          </p:cNvCxnSpPr>
          <p:nvPr/>
        </p:nvCxnSpPr>
        <p:spPr bwMode="auto">
          <a:xfrm flipH="1">
            <a:off x="3387725" y="1441451"/>
            <a:ext cx="508000" cy="284163"/>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4585" name="TextBox 13">
            <a:extLst>
              <a:ext uri="{FF2B5EF4-FFF2-40B4-BE49-F238E27FC236}">
                <a16:creationId xmlns:a16="http://schemas.microsoft.com/office/drawing/2014/main" id="{0CC95981-CD45-4DDB-AEE3-5ECF8505E0DA}"/>
              </a:ext>
            </a:extLst>
          </p:cNvPr>
          <p:cNvSpPr txBox="1">
            <a:spLocks noChangeArrowheads="1"/>
          </p:cNvSpPr>
          <p:nvPr/>
        </p:nvSpPr>
        <p:spPr bwMode="auto">
          <a:xfrm>
            <a:off x="1649413" y="4627564"/>
            <a:ext cx="241935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Add also the denominator data by specialty for each ward (opens a new form)</a:t>
            </a:r>
            <a:endParaRPr lang="en-GB" altLang="hu-HU" sz="1600" b="1"/>
          </a:p>
        </p:txBody>
      </p:sp>
      <p:pic>
        <p:nvPicPr>
          <p:cNvPr id="15" name="Picture 14">
            <a:extLst>
              <a:ext uri="{FF2B5EF4-FFF2-40B4-BE49-F238E27FC236}">
                <a16:creationId xmlns:a16="http://schemas.microsoft.com/office/drawing/2014/main" id="{ADC55A91-1635-4C80-B196-0E156BBE9448}"/>
              </a:ext>
            </a:extLst>
          </p:cNvPr>
          <p:cNvPicPr/>
          <p:nvPr/>
        </p:nvPicPr>
        <p:blipFill>
          <a:blip r:embed="rId5"/>
          <a:srcRect/>
          <a:stretch>
            <a:fillRect/>
          </a:stretch>
        </p:blipFill>
        <p:spPr bwMode="auto">
          <a:xfrm>
            <a:off x="3983039" y="3086100"/>
            <a:ext cx="5661025" cy="2660650"/>
          </a:xfrm>
          <a:prstGeom prst="rect">
            <a:avLst/>
          </a:prstGeom>
          <a:ln>
            <a:noFill/>
          </a:ln>
          <a:effectLst>
            <a:outerShdw blurRad="101600" dist="101600" dir="3000000" algn="ctr" rotWithShape="0">
              <a:sysClr val="window" lastClr="FFFFFF">
                <a:lumMod val="65000"/>
                <a:alpha val="42000"/>
              </a:sysClr>
            </a:outerShdw>
          </a:effectLst>
        </p:spPr>
      </p:pic>
      <p:cxnSp>
        <p:nvCxnSpPr>
          <p:cNvPr id="24587" name="Straight Arrow Connector 5">
            <a:extLst>
              <a:ext uri="{FF2B5EF4-FFF2-40B4-BE49-F238E27FC236}">
                <a16:creationId xmlns:a16="http://schemas.microsoft.com/office/drawing/2014/main" id="{57A0F8DD-187F-4CA1-B03B-9FEBC2636783}"/>
              </a:ext>
            </a:extLst>
          </p:cNvPr>
          <p:cNvCxnSpPr>
            <a:cxnSpLocks noChangeShapeType="1"/>
            <a:stCxn id="24579" idx="2"/>
          </p:cNvCxnSpPr>
          <p:nvPr/>
        </p:nvCxnSpPr>
        <p:spPr bwMode="auto">
          <a:xfrm flipH="1">
            <a:off x="4465638" y="2384425"/>
            <a:ext cx="2652712" cy="10414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4588" name="Straight Arrow Connector 5">
            <a:extLst>
              <a:ext uri="{FF2B5EF4-FFF2-40B4-BE49-F238E27FC236}">
                <a16:creationId xmlns:a16="http://schemas.microsoft.com/office/drawing/2014/main" id="{2F5033B4-B303-49F9-8430-FB07AB39692E}"/>
              </a:ext>
            </a:extLst>
          </p:cNvPr>
          <p:cNvCxnSpPr>
            <a:cxnSpLocks noChangeShapeType="1"/>
          </p:cNvCxnSpPr>
          <p:nvPr/>
        </p:nvCxnSpPr>
        <p:spPr bwMode="auto">
          <a:xfrm>
            <a:off x="3895725" y="5165725"/>
            <a:ext cx="1252538" cy="13335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4589" name="TextBox 18">
            <a:extLst>
              <a:ext uri="{FF2B5EF4-FFF2-40B4-BE49-F238E27FC236}">
                <a16:creationId xmlns:a16="http://schemas.microsoft.com/office/drawing/2014/main" id="{CDFB1B68-864F-4C60-A3CE-ED13C69FB806}"/>
              </a:ext>
            </a:extLst>
          </p:cNvPr>
          <p:cNvSpPr txBox="1">
            <a:spLocks noChangeArrowheads="1"/>
          </p:cNvSpPr>
          <p:nvPr/>
        </p:nvSpPr>
        <p:spPr bwMode="auto">
          <a:xfrm>
            <a:off x="1847850" y="5918200"/>
            <a:ext cx="86995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4. After saving, you can repeat (2) for entering data and denominators for further ward(s)</a:t>
            </a:r>
            <a:endParaRPr lang="en-GB" altLang="hu-HU" sz="1600" b="1"/>
          </a:p>
        </p:txBody>
      </p:sp>
    </p:spTree>
    <p:extLst>
      <p:ext uri="{BB962C8B-B14F-4D97-AF65-F5344CB8AC3E}">
        <p14:creationId xmlns:p14="http://schemas.microsoft.com/office/powerpoint/2010/main" val="1316802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FE41A80E-D72F-408B-B72F-2FCE7A1951D4}"/>
              </a:ext>
            </a:extLst>
          </p:cNvPr>
          <p:cNvSpPr>
            <a:spLocks noGrp="1" noChangeArrowheads="1"/>
          </p:cNvSpPr>
          <p:nvPr>
            <p:ph type="title"/>
          </p:nvPr>
        </p:nvSpPr>
        <p:spPr/>
        <p:txBody>
          <a:bodyPr/>
          <a:lstStyle/>
          <a:p>
            <a:r>
              <a:rPr lang="en-GB" altLang="hu-HU">
                <a:ea typeface="ＭＳ Ｐゴシック" panose="020B0600070205080204" pitchFamily="34" charset="-128"/>
              </a:rPr>
              <a:t>Entering PPS patient data</a:t>
            </a:r>
          </a:p>
        </p:txBody>
      </p:sp>
      <p:sp>
        <p:nvSpPr>
          <p:cNvPr id="25603" name="TextBox 4">
            <a:extLst>
              <a:ext uri="{FF2B5EF4-FFF2-40B4-BE49-F238E27FC236}">
                <a16:creationId xmlns:a16="http://schemas.microsoft.com/office/drawing/2014/main" id="{46CB4ED4-2FE4-4380-955A-1D158CA3B080}"/>
              </a:ext>
            </a:extLst>
          </p:cNvPr>
          <p:cNvSpPr txBox="1">
            <a:spLocks noChangeArrowheads="1"/>
          </p:cNvSpPr>
          <p:nvPr/>
        </p:nvSpPr>
        <p:spPr bwMode="auto">
          <a:xfrm>
            <a:off x="5143501" y="1784350"/>
            <a:ext cx="4587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 Form A/B and click </a:t>
            </a:r>
            <a:r>
              <a:rPr lang="fi-FI" altLang="hu-HU" sz="1600" b="1"/>
              <a:t>Save</a:t>
            </a:r>
            <a:endParaRPr lang="en-GB" altLang="hu-HU" sz="1600" b="1"/>
          </a:p>
        </p:txBody>
      </p:sp>
      <p:sp>
        <p:nvSpPr>
          <p:cNvPr id="25604" name="TextBox 5">
            <a:extLst>
              <a:ext uri="{FF2B5EF4-FFF2-40B4-BE49-F238E27FC236}">
                <a16:creationId xmlns:a16="http://schemas.microsoft.com/office/drawing/2014/main" id="{2DE07945-5E26-44CF-8B28-50E9F347B2A5}"/>
              </a:ext>
            </a:extLst>
          </p:cNvPr>
          <p:cNvSpPr txBox="1">
            <a:spLocks noChangeArrowheads="1"/>
          </p:cNvSpPr>
          <p:nvPr/>
        </p:nvSpPr>
        <p:spPr bwMode="auto">
          <a:xfrm>
            <a:off x="1847851" y="1101726"/>
            <a:ext cx="62595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1. Click </a:t>
            </a:r>
            <a:r>
              <a:rPr lang="fi-FI" altLang="hu-HU" sz="1600" b="1"/>
              <a:t>Patient/Antimicrobial use/HAI data</a:t>
            </a:r>
            <a:r>
              <a:rPr lang="fi-FI" altLang="hu-HU" sz="1600"/>
              <a:t> in the main menu</a:t>
            </a:r>
            <a:endParaRPr lang="en-GB" altLang="hu-HU" sz="1600"/>
          </a:p>
        </p:txBody>
      </p:sp>
      <p:pic>
        <p:nvPicPr>
          <p:cNvPr id="25605" name="Picture 6" descr="Toolbar-Add.png">
            <a:extLst>
              <a:ext uri="{FF2B5EF4-FFF2-40B4-BE49-F238E27FC236}">
                <a16:creationId xmlns:a16="http://schemas.microsoft.com/office/drawing/2014/main" id="{8B66C4E3-61CC-44BC-A064-F21D5C0CF2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864" y="1838325"/>
            <a:ext cx="19208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7" descr="Toolbar-Save.png">
            <a:extLst>
              <a:ext uri="{FF2B5EF4-FFF2-40B4-BE49-F238E27FC236}">
                <a16:creationId xmlns:a16="http://schemas.microsoft.com/office/drawing/2014/main" id="{78B69740-3B43-46BD-A1E5-892ADA461A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3050" y="2076450"/>
            <a:ext cx="298450" cy="30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a:extLst>
              <a:ext uri="{FF2B5EF4-FFF2-40B4-BE49-F238E27FC236}">
                <a16:creationId xmlns:a16="http://schemas.microsoft.com/office/drawing/2014/main" id="{89EBFFFD-0638-477F-9458-80EEDC0D8735}"/>
              </a:ext>
            </a:extLst>
          </p:cNvPr>
          <p:cNvPicPr>
            <a:picLocks noChangeAspect="1"/>
          </p:cNvPicPr>
          <p:nvPr/>
        </p:nvPicPr>
        <p:blipFill>
          <a:blip r:embed="rId4"/>
          <a:stretch>
            <a:fillRect/>
          </a:stretch>
        </p:blipFill>
        <p:spPr>
          <a:xfrm>
            <a:off x="1645242" y="1741489"/>
            <a:ext cx="3288708" cy="450850"/>
          </a:xfrm>
          <a:prstGeom prst="rect">
            <a:avLst/>
          </a:prstGeom>
          <a:ln>
            <a:noFill/>
          </a:ln>
          <a:effectLst>
            <a:outerShdw blurRad="101600" dist="101600" dir="3000000" algn="ctr" rotWithShape="0">
              <a:sysClr val="window" lastClr="FFFFFF">
                <a:lumMod val="65000"/>
                <a:alpha val="42000"/>
              </a:sysClr>
            </a:outerShdw>
          </a:effectLst>
        </p:spPr>
      </p:pic>
      <p:cxnSp>
        <p:nvCxnSpPr>
          <p:cNvPr id="25608" name="Straight Arrow Connector 5">
            <a:extLst>
              <a:ext uri="{FF2B5EF4-FFF2-40B4-BE49-F238E27FC236}">
                <a16:creationId xmlns:a16="http://schemas.microsoft.com/office/drawing/2014/main" id="{380B5A21-9F16-4CDA-853A-44097C32134D}"/>
              </a:ext>
            </a:extLst>
          </p:cNvPr>
          <p:cNvCxnSpPr>
            <a:cxnSpLocks noChangeShapeType="1"/>
            <a:stCxn id="25604" idx="2"/>
            <a:endCxn id="2" idx="0"/>
          </p:cNvCxnSpPr>
          <p:nvPr/>
        </p:nvCxnSpPr>
        <p:spPr bwMode="auto">
          <a:xfrm flipH="1">
            <a:off x="3289596" y="1441451"/>
            <a:ext cx="1688012" cy="300038"/>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16" name="Picture 15">
            <a:extLst>
              <a:ext uri="{FF2B5EF4-FFF2-40B4-BE49-F238E27FC236}">
                <a16:creationId xmlns:a16="http://schemas.microsoft.com/office/drawing/2014/main" id="{0D775FED-3CF3-4E2B-9A93-7F35C5E8FD31}"/>
              </a:ext>
            </a:extLst>
          </p:cNvPr>
          <p:cNvPicPr/>
          <p:nvPr/>
        </p:nvPicPr>
        <p:blipFill>
          <a:blip r:embed="rId5"/>
          <a:srcRect/>
          <a:stretch>
            <a:fillRect/>
          </a:stretch>
        </p:blipFill>
        <p:spPr bwMode="auto">
          <a:xfrm>
            <a:off x="4127501" y="3127376"/>
            <a:ext cx="5762625" cy="2447925"/>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sp>
        <p:nvSpPr>
          <p:cNvPr id="25610" name="TextBox 13">
            <a:extLst>
              <a:ext uri="{FF2B5EF4-FFF2-40B4-BE49-F238E27FC236}">
                <a16:creationId xmlns:a16="http://schemas.microsoft.com/office/drawing/2014/main" id="{282F756E-98A4-4866-A849-DE3A7DE21046}"/>
              </a:ext>
            </a:extLst>
          </p:cNvPr>
          <p:cNvSpPr txBox="1">
            <a:spLocks noChangeArrowheads="1"/>
          </p:cNvSpPr>
          <p:nvPr/>
        </p:nvSpPr>
        <p:spPr bwMode="auto">
          <a:xfrm>
            <a:off x="1630363" y="4252914"/>
            <a:ext cx="241776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Select ’Yes’ for patients that receive AM and/or have an HAI and enter details into a new form (see next slides)</a:t>
            </a:r>
            <a:endParaRPr lang="en-GB" altLang="hu-HU" sz="1600" b="1"/>
          </a:p>
        </p:txBody>
      </p:sp>
      <p:cxnSp>
        <p:nvCxnSpPr>
          <p:cNvPr id="25611" name="Straight Arrow Connector 5">
            <a:extLst>
              <a:ext uri="{FF2B5EF4-FFF2-40B4-BE49-F238E27FC236}">
                <a16:creationId xmlns:a16="http://schemas.microsoft.com/office/drawing/2014/main" id="{1C43BC93-A9DA-44C3-BCAD-231472A6E7C2}"/>
              </a:ext>
            </a:extLst>
          </p:cNvPr>
          <p:cNvCxnSpPr>
            <a:cxnSpLocks noChangeShapeType="1"/>
            <a:stCxn id="25603" idx="2"/>
          </p:cNvCxnSpPr>
          <p:nvPr/>
        </p:nvCxnSpPr>
        <p:spPr bwMode="auto">
          <a:xfrm flipH="1">
            <a:off x="4476750" y="2368550"/>
            <a:ext cx="2960688" cy="10795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5612" name="Straight Arrow Connector 5">
            <a:extLst>
              <a:ext uri="{FF2B5EF4-FFF2-40B4-BE49-F238E27FC236}">
                <a16:creationId xmlns:a16="http://schemas.microsoft.com/office/drawing/2014/main" id="{AC07E4A4-1A5F-4A0F-95FA-B37A42237308}"/>
              </a:ext>
            </a:extLst>
          </p:cNvPr>
          <p:cNvCxnSpPr>
            <a:cxnSpLocks noChangeShapeType="1"/>
            <a:stCxn id="25610" idx="3"/>
          </p:cNvCxnSpPr>
          <p:nvPr/>
        </p:nvCxnSpPr>
        <p:spPr bwMode="auto">
          <a:xfrm>
            <a:off x="4048125" y="4913313"/>
            <a:ext cx="4059238" cy="188912"/>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5613" name="TextBox 18">
            <a:extLst>
              <a:ext uri="{FF2B5EF4-FFF2-40B4-BE49-F238E27FC236}">
                <a16:creationId xmlns:a16="http://schemas.microsoft.com/office/drawing/2014/main" id="{7FDCE9F4-37B2-4C7B-AB99-8E4D46CCDC81}"/>
              </a:ext>
            </a:extLst>
          </p:cNvPr>
          <p:cNvSpPr txBox="1">
            <a:spLocks noChangeArrowheads="1"/>
          </p:cNvSpPr>
          <p:nvPr/>
        </p:nvSpPr>
        <p:spPr bwMode="auto">
          <a:xfrm>
            <a:off x="1630363" y="5899150"/>
            <a:ext cx="8894762"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4. After saving, you can repeat (2) (and 3, if AM/HAI) for entering data for further patient(s)</a:t>
            </a:r>
            <a:endParaRPr lang="en-GB" altLang="hu-HU" sz="1600" b="1"/>
          </a:p>
        </p:txBody>
      </p:sp>
    </p:spTree>
    <p:extLst>
      <p:ext uri="{BB962C8B-B14F-4D97-AF65-F5344CB8AC3E}">
        <p14:creationId xmlns:p14="http://schemas.microsoft.com/office/powerpoint/2010/main" val="1573545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en-GB" altLang="en-US" sz="4000" b="1" dirty="0">
                <a:ea typeface="ＭＳ Ｐゴシック" panose="020B0600070205080204" pitchFamily="34" charset="-128"/>
              </a:rPr>
              <a:t>ECDC PPS </a:t>
            </a:r>
            <a:r>
              <a:rPr lang="hu-HU" altLang="en-US" sz="4000" b="1" dirty="0">
                <a:ea typeface="ＭＳ Ｐゴシック" panose="020B0600070205080204" pitchFamily="34" charset="-128"/>
              </a:rPr>
              <a:t>d</a:t>
            </a:r>
            <a:r>
              <a:rPr lang="en-GB" altLang="en-US" sz="4000" b="1" dirty="0" err="1">
                <a:ea typeface="ＭＳ Ｐゴシック" panose="020B0600070205080204" pitchFamily="34" charset="-128"/>
              </a:rPr>
              <a:t>ata</a:t>
            </a:r>
            <a:r>
              <a:rPr lang="en-GB" altLang="en-US" sz="4000" b="1" dirty="0">
                <a:ea typeface="ＭＳ Ｐゴシック" panose="020B0600070205080204" pitchFamily="34" charset="-128"/>
              </a:rPr>
              <a:t> </a:t>
            </a:r>
            <a:r>
              <a:rPr lang="hu-HU" altLang="en-US" sz="4000" b="1" dirty="0">
                <a:ea typeface="ＭＳ Ｐゴシック" panose="020B0600070205080204" pitchFamily="34" charset="-128"/>
              </a:rPr>
              <a:t>c</a:t>
            </a:r>
            <a:r>
              <a:rPr lang="en-GB" altLang="en-US" sz="4000" b="1" dirty="0" err="1">
                <a:ea typeface="ＭＳ Ｐゴシック" panose="020B0600070205080204" pitchFamily="34" charset="-128"/>
              </a:rPr>
              <a:t>ollection</a:t>
            </a:r>
            <a:r>
              <a:rPr lang="en-GB" altLang="en-US" sz="4000" b="1" dirty="0">
                <a:ea typeface="ＭＳ Ｐゴシック" panose="020B0600070205080204" pitchFamily="34" charset="-128"/>
              </a:rPr>
              <a:t> </a:t>
            </a:r>
            <a:r>
              <a:rPr lang="hu-HU" altLang="en-US" sz="4000" b="1" dirty="0">
                <a:ea typeface="ＭＳ Ｐゴシック" panose="020B0600070205080204" pitchFamily="34" charset="-128"/>
              </a:rPr>
              <a:t>t</a:t>
            </a:r>
            <a:r>
              <a:rPr lang="en-GB" altLang="en-US" sz="4000" b="1" dirty="0" err="1">
                <a:ea typeface="ＭＳ Ｐゴシック" panose="020B0600070205080204" pitchFamily="34" charset="-128"/>
              </a:rPr>
              <a:t>ools</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r>
              <a:rPr lang="en-US" sz="2800" b="0" dirty="0"/>
              <a:t>  </a:t>
            </a:r>
            <a:endParaRPr lang="en-GB"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6DB335CA-FE72-4553-8D10-2EB329C9A279}"/>
              </a:ext>
            </a:extLst>
          </p:cNvPr>
          <p:cNvSpPr>
            <a:spLocks noGrp="1" noChangeArrowheads="1"/>
          </p:cNvSpPr>
          <p:nvPr>
            <p:ph type="title"/>
          </p:nvPr>
        </p:nvSpPr>
        <p:spPr/>
        <p:txBody>
          <a:bodyPr/>
          <a:lstStyle/>
          <a:p>
            <a:r>
              <a:rPr lang="en-GB" altLang="hu-HU">
                <a:ea typeface="ＭＳ Ｐゴシック" panose="020B0600070205080204" pitchFamily="34" charset="-128"/>
              </a:rPr>
              <a:t>Entering PPS antimicrobial use data</a:t>
            </a:r>
          </a:p>
        </p:txBody>
      </p:sp>
      <p:sp>
        <p:nvSpPr>
          <p:cNvPr id="26627" name="TextBox 4">
            <a:extLst>
              <a:ext uri="{FF2B5EF4-FFF2-40B4-BE49-F238E27FC236}">
                <a16:creationId xmlns:a16="http://schemas.microsoft.com/office/drawing/2014/main" id="{372AF63B-7521-4632-843E-60BE7E4C25D7}"/>
              </a:ext>
            </a:extLst>
          </p:cNvPr>
          <p:cNvSpPr txBox="1">
            <a:spLocks noChangeArrowheads="1"/>
          </p:cNvSpPr>
          <p:nvPr/>
        </p:nvSpPr>
        <p:spPr bwMode="auto">
          <a:xfrm>
            <a:off x="5143501" y="1784350"/>
            <a:ext cx="4587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 Form A/B and click </a:t>
            </a:r>
            <a:r>
              <a:rPr lang="fi-FI" altLang="hu-HU" sz="1600" b="1"/>
              <a:t>Save</a:t>
            </a:r>
            <a:endParaRPr lang="en-GB" altLang="hu-HU" sz="1600" b="1"/>
          </a:p>
        </p:txBody>
      </p:sp>
      <p:sp>
        <p:nvSpPr>
          <p:cNvPr id="6" name="TextBox 5">
            <a:extLst>
              <a:ext uri="{FF2B5EF4-FFF2-40B4-BE49-F238E27FC236}">
                <a16:creationId xmlns:a16="http://schemas.microsoft.com/office/drawing/2014/main" id="{03D251EB-2070-4C44-A264-616A3758D943}"/>
              </a:ext>
            </a:extLst>
          </p:cNvPr>
          <p:cNvSpPr txBox="1"/>
          <p:nvPr/>
        </p:nvSpPr>
        <p:spPr>
          <a:xfrm>
            <a:off x="1847851" y="974726"/>
            <a:ext cx="5715667" cy="535531"/>
          </a:xfrm>
          <a:prstGeom prst="rect">
            <a:avLst/>
          </a:prstGeom>
          <a:noFill/>
        </p:spPr>
        <p:txBody>
          <a:bodyPr wrap="none">
            <a:spAutoFit/>
          </a:bodyPr>
          <a:lstStyle/>
          <a:p>
            <a:pPr marL="342900" indent="-342900">
              <a:buFontTx/>
              <a:buAutoNum type="arabicPeriod"/>
              <a:defRPr/>
            </a:pPr>
            <a:r>
              <a:rPr lang="fi-FI" sz="1600" dirty="0"/>
              <a:t>After selecting ’Yes’ for ’Patient receives antimicrobial(s)</a:t>
            </a:r>
            <a:r>
              <a:rPr lang="hu-HU" sz="1600" dirty="0"/>
              <a:t>’</a:t>
            </a:r>
            <a:r>
              <a:rPr lang="fi-FI" sz="1600" dirty="0"/>
              <a:t>, </a:t>
            </a:r>
          </a:p>
          <a:p>
            <a:pPr>
              <a:defRPr/>
            </a:pPr>
            <a:r>
              <a:rPr lang="fi-FI" sz="1600" dirty="0"/>
              <a:t>click </a:t>
            </a:r>
            <a:r>
              <a:rPr lang="fi-FI" sz="1600" b="1" dirty="0"/>
              <a:t>Antimicrobial use </a:t>
            </a:r>
            <a:r>
              <a:rPr lang="fi-FI" sz="1600" dirty="0"/>
              <a:t>in the Patient | Risk factors form</a:t>
            </a:r>
            <a:endParaRPr lang="en-GB" sz="1600" dirty="0"/>
          </a:p>
        </p:txBody>
      </p:sp>
      <p:pic>
        <p:nvPicPr>
          <p:cNvPr id="26629" name="Picture 6" descr="Toolbar-Add.png">
            <a:extLst>
              <a:ext uri="{FF2B5EF4-FFF2-40B4-BE49-F238E27FC236}">
                <a16:creationId xmlns:a16="http://schemas.microsoft.com/office/drawing/2014/main" id="{24474515-EAEC-42AB-926C-D50660C303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864" y="1838325"/>
            <a:ext cx="19208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7" descr="Toolbar-Save.png">
            <a:extLst>
              <a:ext uri="{FF2B5EF4-FFF2-40B4-BE49-F238E27FC236}">
                <a16:creationId xmlns:a16="http://schemas.microsoft.com/office/drawing/2014/main" id="{F6A23C10-F4D0-4522-A798-D251DEAE2C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5275" y="2084388"/>
            <a:ext cx="2984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4A6E93E6-343D-4F6D-B00F-82346CCC6BCA}"/>
              </a:ext>
            </a:extLst>
          </p:cNvPr>
          <p:cNvPicPr>
            <a:picLocks noChangeAspect="1"/>
          </p:cNvPicPr>
          <p:nvPr/>
        </p:nvPicPr>
        <p:blipFill>
          <a:blip r:embed="rId4"/>
          <a:stretch>
            <a:fillRect/>
          </a:stretch>
        </p:blipFill>
        <p:spPr>
          <a:xfrm>
            <a:off x="2333625" y="1779588"/>
            <a:ext cx="2114550" cy="406400"/>
          </a:xfrm>
          <a:prstGeom prst="rect">
            <a:avLst/>
          </a:prstGeom>
          <a:ln>
            <a:noFill/>
          </a:ln>
          <a:effectLst>
            <a:outerShdw blurRad="101600" dist="101600" dir="3000000" algn="ctr" rotWithShape="0">
              <a:sysClr val="window" lastClr="FFFFFF">
                <a:lumMod val="65000"/>
                <a:alpha val="42000"/>
              </a:sysClr>
            </a:outerShdw>
          </a:effectLst>
        </p:spPr>
      </p:pic>
      <p:cxnSp>
        <p:nvCxnSpPr>
          <p:cNvPr id="26632" name="Straight Arrow Connector 5">
            <a:extLst>
              <a:ext uri="{FF2B5EF4-FFF2-40B4-BE49-F238E27FC236}">
                <a16:creationId xmlns:a16="http://schemas.microsoft.com/office/drawing/2014/main" id="{2E5701DF-CDE0-496C-B982-4C59A4C57DB5}"/>
              </a:ext>
            </a:extLst>
          </p:cNvPr>
          <p:cNvCxnSpPr>
            <a:cxnSpLocks noChangeShapeType="1"/>
            <a:stCxn id="6" idx="2"/>
            <a:endCxn id="3" idx="0"/>
          </p:cNvCxnSpPr>
          <p:nvPr/>
        </p:nvCxnSpPr>
        <p:spPr bwMode="auto">
          <a:xfrm flipH="1">
            <a:off x="3390900" y="1510256"/>
            <a:ext cx="1314784" cy="269332"/>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15" name="Picture 14">
            <a:extLst>
              <a:ext uri="{FF2B5EF4-FFF2-40B4-BE49-F238E27FC236}">
                <a16:creationId xmlns:a16="http://schemas.microsoft.com/office/drawing/2014/main" id="{C9E36306-9C5A-41E4-9F0D-BD857D479DD5}"/>
              </a:ext>
            </a:extLst>
          </p:cNvPr>
          <p:cNvPicPr/>
          <p:nvPr/>
        </p:nvPicPr>
        <p:blipFill>
          <a:blip r:embed="rId5"/>
          <a:srcRect/>
          <a:stretch>
            <a:fillRect/>
          </a:stretch>
        </p:blipFill>
        <p:spPr bwMode="auto">
          <a:xfrm>
            <a:off x="4308476" y="3113088"/>
            <a:ext cx="5280025" cy="2571750"/>
          </a:xfrm>
          <a:prstGeom prst="rect">
            <a:avLst/>
          </a:prstGeom>
          <a:ln>
            <a:noFill/>
          </a:ln>
          <a:effectLst>
            <a:outerShdw blurRad="101600" dist="101600" dir="3000000" algn="ctr" rotWithShape="0">
              <a:sysClr val="window" lastClr="FFFFFF">
                <a:lumMod val="65000"/>
                <a:alpha val="42000"/>
              </a:sysClr>
            </a:outerShdw>
          </a:effectLst>
        </p:spPr>
      </p:pic>
      <p:cxnSp>
        <p:nvCxnSpPr>
          <p:cNvPr id="26634" name="Straight Arrow Connector 5">
            <a:extLst>
              <a:ext uri="{FF2B5EF4-FFF2-40B4-BE49-F238E27FC236}">
                <a16:creationId xmlns:a16="http://schemas.microsoft.com/office/drawing/2014/main" id="{08C5A155-1EA9-4F6B-AEA6-F0A8B2F330A1}"/>
              </a:ext>
            </a:extLst>
          </p:cNvPr>
          <p:cNvCxnSpPr>
            <a:cxnSpLocks noChangeShapeType="1"/>
            <a:stCxn id="26627" idx="2"/>
          </p:cNvCxnSpPr>
          <p:nvPr/>
        </p:nvCxnSpPr>
        <p:spPr bwMode="auto">
          <a:xfrm flipH="1">
            <a:off x="4784726" y="2368550"/>
            <a:ext cx="2652713" cy="10414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6635" name="TextBox 10">
            <a:extLst>
              <a:ext uri="{FF2B5EF4-FFF2-40B4-BE49-F238E27FC236}">
                <a16:creationId xmlns:a16="http://schemas.microsoft.com/office/drawing/2014/main" id="{AEAD1C83-747F-4017-A0A5-81ABD5F32484}"/>
              </a:ext>
            </a:extLst>
          </p:cNvPr>
          <p:cNvSpPr txBox="1">
            <a:spLocks noChangeArrowheads="1"/>
          </p:cNvSpPr>
          <p:nvPr/>
        </p:nvSpPr>
        <p:spPr bwMode="auto">
          <a:xfrm>
            <a:off x="1847851" y="5918200"/>
            <a:ext cx="8412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After saving, you can repeat (2) for entering data for further antimicrobial(s)</a:t>
            </a:r>
            <a:endParaRPr lang="en-GB" altLang="hu-HU" sz="1600" b="1"/>
          </a:p>
        </p:txBody>
      </p:sp>
    </p:spTree>
    <p:extLst>
      <p:ext uri="{BB962C8B-B14F-4D97-AF65-F5344CB8AC3E}">
        <p14:creationId xmlns:p14="http://schemas.microsoft.com/office/powerpoint/2010/main" val="63784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C5292F8-D9A1-4166-B453-A9CCB3B70033}"/>
              </a:ext>
            </a:extLst>
          </p:cNvPr>
          <p:cNvSpPr>
            <a:spLocks noGrp="1" noChangeArrowheads="1"/>
          </p:cNvSpPr>
          <p:nvPr>
            <p:ph type="title"/>
          </p:nvPr>
        </p:nvSpPr>
        <p:spPr/>
        <p:txBody>
          <a:bodyPr/>
          <a:lstStyle/>
          <a:p>
            <a:r>
              <a:rPr lang="en-GB" altLang="hu-HU">
                <a:ea typeface="ＭＳ Ｐゴシック" panose="020B0600070205080204" pitchFamily="34" charset="-128"/>
              </a:rPr>
              <a:t>Entering PPS HAI data</a:t>
            </a:r>
          </a:p>
        </p:txBody>
      </p:sp>
      <p:sp>
        <p:nvSpPr>
          <p:cNvPr id="27651" name="TextBox 4">
            <a:extLst>
              <a:ext uri="{FF2B5EF4-FFF2-40B4-BE49-F238E27FC236}">
                <a16:creationId xmlns:a16="http://schemas.microsoft.com/office/drawing/2014/main" id="{8776171F-9A8A-4138-91FC-2CB19E66FF7F}"/>
              </a:ext>
            </a:extLst>
          </p:cNvPr>
          <p:cNvSpPr txBox="1">
            <a:spLocks noChangeArrowheads="1"/>
          </p:cNvSpPr>
          <p:nvPr/>
        </p:nvSpPr>
        <p:spPr bwMode="auto">
          <a:xfrm>
            <a:off x="5143501" y="1784350"/>
            <a:ext cx="45878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2. After adding a new item    , fill in Form A/B and click </a:t>
            </a:r>
            <a:r>
              <a:rPr lang="fi-FI" altLang="hu-HU" sz="1600" b="1"/>
              <a:t>Save</a:t>
            </a:r>
            <a:endParaRPr lang="en-GB" altLang="hu-HU" sz="1600" b="1"/>
          </a:p>
        </p:txBody>
      </p:sp>
      <p:sp>
        <p:nvSpPr>
          <p:cNvPr id="6" name="TextBox 5">
            <a:extLst>
              <a:ext uri="{FF2B5EF4-FFF2-40B4-BE49-F238E27FC236}">
                <a16:creationId xmlns:a16="http://schemas.microsoft.com/office/drawing/2014/main" id="{DF20AF28-4063-42D0-A20D-A22EC7E9D68B}"/>
              </a:ext>
            </a:extLst>
          </p:cNvPr>
          <p:cNvSpPr txBox="1"/>
          <p:nvPr/>
        </p:nvSpPr>
        <p:spPr>
          <a:xfrm>
            <a:off x="1847851" y="974726"/>
            <a:ext cx="5386603" cy="535531"/>
          </a:xfrm>
          <a:prstGeom prst="rect">
            <a:avLst/>
          </a:prstGeom>
          <a:noFill/>
        </p:spPr>
        <p:txBody>
          <a:bodyPr wrap="none">
            <a:spAutoFit/>
          </a:bodyPr>
          <a:lstStyle/>
          <a:p>
            <a:pPr marL="342900" indent="-342900">
              <a:buFontTx/>
              <a:buAutoNum type="arabicPeriod"/>
              <a:defRPr/>
            </a:pPr>
            <a:r>
              <a:rPr lang="fi-FI" sz="1600" dirty="0"/>
              <a:t>After selecting ’Yes’ for ’Patient has at least one HAI’, </a:t>
            </a:r>
          </a:p>
          <a:p>
            <a:pPr>
              <a:defRPr/>
            </a:pPr>
            <a:r>
              <a:rPr lang="fi-FI" sz="1600" dirty="0"/>
              <a:t>click </a:t>
            </a:r>
            <a:r>
              <a:rPr lang="fi-FI" sz="1600" b="1" dirty="0"/>
              <a:t>HAI </a:t>
            </a:r>
            <a:r>
              <a:rPr lang="fi-FI" sz="1600" dirty="0"/>
              <a:t>in the Patient | Risk factors form</a:t>
            </a:r>
            <a:endParaRPr lang="en-GB" sz="1600" dirty="0"/>
          </a:p>
        </p:txBody>
      </p:sp>
      <p:pic>
        <p:nvPicPr>
          <p:cNvPr id="27653" name="Picture 6" descr="Toolbar-Add.png">
            <a:extLst>
              <a:ext uri="{FF2B5EF4-FFF2-40B4-BE49-F238E27FC236}">
                <a16:creationId xmlns:a16="http://schemas.microsoft.com/office/drawing/2014/main" id="{9582C8EE-7A33-42B6-B328-E49841DE73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62864" y="1838325"/>
            <a:ext cx="192087" cy="19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descr="Toolbar-Save.png">
            <a:extLst>
              <a:ext uri="{FF2B5EF4-FFF2-40B4-BE49-F238E27FC236}">
                <a16:creationId xmlns:a16="http://schemas.microsoft.com/office/drawing/2014/main" id="{55635B18-7B1C-48D9-A477-8F2CDDCAFC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45275" y="2084388"/>
            <a:ext cx="2984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7655" name="Straight Arrow Connector 5">
            <a:extLst>
              <a:ext uri="{FF2B5EF4-FFF2-40B4-BE49-F238E27FC236}">
                <a16:creationId xmlns:a16="http://schemas.microsoft.com/office/drawing/2014/main" id="{8358F3B8-951A-41C6-A7EA-C1973174C08C}"/>
              </a:ext>
            </a:extLst>
          </p:cNvPr>
          <p:cNvCxnSpPr>
            <a:cxnSpLocks noChangeShapeType="1"/>
            <a:stCxn id="6" idx="2"/>
          </p:cNvCxnSpPr>
          <p:nvPr/>
        </p:nvCxnSpPr>
        <p:spPr bwMode="auto">
          <a:xfrm flipH="1">
            <a:off x="3390900" y="1510256"/>
            <a:ext cx="1150252" cy="269332"/>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11" name="Picture 10">
            <a:extLst>
              <a:ext uri="{FF2B5EF4-FFF2-40B4-BE49-F238E27FC236}">
                <a16:creationId xmlns:a16="http://schemas.microsoft.com/office/drawing/2014/main" id="{0DEEF5CA-FC2F-4238-9993-147C7589B8AF}"/>
              </a:ext>
            </a:extLst>
          </p:cNvPr>
          <p:cNvPicPr>
            <a:picLocks noChangeAspect="1"/>
          </p:cNvPicPr>
          <p:nvPr/>
        </p:nvPicPr>
        <p:blipFill>
          <a:blip r:embed="rId4"/>
          <a:stretch>
            <a:fillRect/>
          </a:stretch>
        </p:blipFill>
        <p:spPr>
          <a:xfrm>
            <a:off x="2400300" y="1814513"/>
            <a:ext cx="1981200" cy="374650"/>
          </a:xfrm>
          <a:prstGeom prst="rect">
            <a:avLst/>
          </a:prstGeom>
          <a:ln>
            <a:noFill/>
          </a:ln>
          <a:effectLst>
            <a:outerShdw blurRad="101600" dist="101600" dir="3000000" algn="ctr" rotWithShape="0">
              <a:sysClr val="window" lastClr="FFFFFF">
                <a:lumMod val="65000"/>
                <a:alpha val="42000"/>
              </a:sysClr>
            </a:outerShdw>
          </a:effectLst>
        </p:spPr>
      </p:pic>
      <p:pic>
        <p:nvPicPr>
          <p:cNvPr id="17" name="Picture 16">
            <a:extLst>
              <a:ext uri="{FF2B5EF4-FFF2-40B4-BE49-F238E27FC236}">
                <a16:creationId xmlns:a16="http://schemas.microsoft.com/office/drawing/2014/main" id="{A9057653-CE47-4C15-A2F1-D58809935524}"/>
              </a:ext>
            </a:extLst>
          </p:cNvPr>
          <p:cNvPicPr/>
          <p:nvPr/>
        </p:nvPicPr>
        <p:blipFill>
          <a:blip r:embed="rId5"/>
          <a:stretch>
            <a:fillRect/>
          </a:stretch>
        </p:blipFill>
        <p:spPr>
          <a:xfrm>
            <a:off x="4381500" y="2998789"/>
            <a:ext cx="5761038" cy="2803525"/>
          </a:xfrm>
          <a:prstGeom prst="rect">
            <a:avLst/>
          </a:prstGeom>
          <a:ln>
            <a:noFill/>
          </a:ln>
          <a:effectLst>
            <a:outerShdw blurRad="101600" dist="101600" dir="3000000" algn="ctr" rotWithShape="0">
              <a:sysClr val="window" lastClr="FFFFFF">
                <a:lumMod val="65000"/>
                <a:alpha val="42000"/>
              </a:sysClr>
            </a:outerShdw>
          </a:effectLst>
        </p:spPr>
      </p:pic>
      <p:cxnSp>
        <p:nvCxnSpPr>
          <p:cNvPr id="27658" name="Straight Arrow Connector 5">
            <a:extLst>
              <a:ext uri="{FF2B5EF4-FFF2-40B4-BE49-F238E27FC236}">
                <a16:creationId xmlns:a16="http://schemas.microsoft.com/office/drawing/2014/main" id="{A6935543-BBF4-40C0-BEB6-91C0A28C13F1}"/>
              </a:ext>
            </a:extLst>
          </p:cNvPr>
          <p:cNvCxnSpPr>
            <a:cxnSpLocks noChangeShapeType="1"/>
            <a:stCxn id="27651" idx="2"/>
          </p:cNvCxnSpPr>
          <p:nvPr/>
        </p:nvCxnSpPr>
        <p:spPr bwMode="auto">
          <a:xfrm flipH="1">
            <a:off x="4784726" y="2368550"/>
            <a:ext cx="2652713" cy="104140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27659" name="TextBox 17">
            <a:extLst>
              <a:ext uri="{FF2B5EF4-FFF2-40B4-BE49-F238E27FC236}">
                <a16:creationId xmlns:a16="http://schemas.microsoft.com/office/drawing/2014/main" id="{FB7642AD-1E87-415B-A2E8-57015E131684}"/>
              </a:ext>
            </a:extLst>
          </p:cNvPr>
          <p:cNvSpPr txBox="1">
            <a:spLocks noChangeArrowheads="1"/>
          </p:cNvSpPr>
          <p:nvPr/>
        </p:nvSpPr>
        <p:spPr bwMode="auto">
          <a:xfrm>
            <a:off x="1847851" y="5918200"/>
            <a:ext cx="84121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FontTx/>
              <a:buNone/>
            </a:pPr>
            <a:r>
              <a:rPr lang="fi-FI" altLang="hu-HU" sz="1600"/>
              <a:t>3. After saving, you can repeat (2) for entering data for further HAI(s)</a:t>
            </a:r>
            <a:endParaRPr lang="en-GB" altLang="hu-HU" sz="1600" b="1"/>
          </a:p>
        </p:txBody>
      </p:sp>
    </p:spTree>
    <p:extLst>
      <p:ext uri="{BB962C8B-B14F-4D97-AF65-F5344CB8AC3E}">
        <p14:creationId xmlns:p14="http://schemas.microsoft.com/office/powerpoint/2010/main" val="1281463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BDE6D69-4701-4E96-A669-F349296CAB06}"/>
              </a:ext>
            </a:extLst>
          </p:cNvPr>
          <p:cNvSpPr>
            <a:spLocks noGrp="1" noChangeArrowheads="1"/>
          </p:cNvSpPr>
          <p:nvPr>
            <p:ph type="title"/>
          </p:nvPr>
        </p:nvSpPr>
        <p:spPr/>
        <p:txBody>
          <a:bodyPr/>
          <a:lstStyle/>
          <a:p>
            <a:r>
              <a:rPr lang="en-GB" altLang="en-US" dirty="0">
                <a:ea typeface="ＭＳ Ｐゴシック" panose="020B0600070205080204" pitchFamily="34" charset="-128"/>
              </a:rPr>
              <a:t>Data quality check and </a:t>
            </a:r>
            <a:r>
              <a:rPr lang="hu-HU" altLang="en-US" dirty="0">
                <a:ea typeface="ＭＳ Ｐゴシック" panose="020B0600070205080204" pitchFamily="34" charset="-128"/>
              </a:rPr>
              <a:t>d</a:t>
            </a:r>
            <a:r>
              <a:rPr lang="en-GB" altLang="en-US" dirty="0" err="1">
                <a:ea typeface="ＭＳ Ｐゴシック" panose="020B0600070205080204" pitchFamily="34" charset="-128"/>
              </a:rPr>
              <a:t>ata</a:t>
            </a:r>
            <a:r>
              <a:rPr lang="en-GB" altLang="en-US" dirty="0">
                <a:ea typeface="ＭＳ Ｐゴシック" panose="020B0600070205080204" pitchFamily="34" charset="-128"/>
              </a:rPr>
              <a:t> export</a:t>
            </a:r>
          </a:p>
        </p:txBody>
      </p:sp>
      <p:sp>
        <p:nvSpPr>
          <p:cNvPr id="28675" name="Content Placeholder 2">
            <a:extLst>
              <a:ext uri="{FF2B5EF4-FFF2-40B4-BE49-F238E27FC236}">
                <a16:creationId xmlns:a16="http://schemas.microsoft.com/office/drawing/2014/main" id="{3846EA43-8D21-4CB9-8502-503FC9F5160B}"/>
              </a:ext>
            </a:extLst>
          </p:cNvPr>
          <p:cNvSpPr>
            <a:spLocks noGrp="1" noChangeArrowheads="1"/>
          </p:cNvSpPr>
          <p:nvPr>
            <p:ph idx="1"/>
          </p:nvPr>
        </p:nvSpPr>
        <p:spPr/>
        <p:txBody>
          <a:bodyPr/>
          <a:lstStyle/>
          <a:p>
            <a:r>
              <a:rPr lang="fi-FI" altLang="en-US" dirty="0">
                <a:ea typeface="ＭＳ Ｐゴシック" panose="020B0600070205080204" pitchFamily="34" charset="-128"/>
              </a:rPr>
              <a:t>Data quality check can be performed within the software during and after data entry (click </a:t>
            </a:r>
            <a:r>
              <a:rPr lang="fi-FI" altLang="en-US" b="1" dirty="0">
                <a:ea typeface="ＭＳ Ｐゴシック" panose="020B0600070205080204" pitchFamily="34" charset="-128"/>
              </a:rPr>
              <a:t>Data quality check </a:t>
            </a:r>
            <a:r>
              <a:rPr lang="fi-FI" altLang="en-US" dirty="0">
                <a:ea typeface="ＭＳ Ｐゴシック" panose="020B0600070205080204" pitchFamily="34" charset="-128"/>
              </a:rPr>
              <a:t>in the </a:t>
            </a:r>
            <a:r>
              <a:rPr lang="fi-FI" altLang="en-US" i="1" dirty="0">
                <a:ea typeface="ＭＳ Ｐゴシック" panose="020B0600070205080204" pitchFamily="34" charset="-128"/>
              </a:rPr>
              <a:t>main menu</a:t>
            </a:r>
            <a:r>
              <a:rPr lang="fi-FI" altLang="en-US" dirty="0">
                <a:ea typeface="ＭＳ Ｐゴシック" panose="020B0600070205080204" pitchFamily="34" charset="-128"/>
              </a:rPr>
              <a:t>)</a:t>
            </a:r>
            <a:endParaRPr lang="fi-FI" altLang="en-US" i="1"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r>
              <a:rPr lang="fi-FI" altLang="en-US" dirty="0">
                <a:ea typeface="ＭＳ Ｐゴシック" panose="020B0600070205080204" pitchFamily="34" charset="-128"/>
              </a:rPr>
              <a:t>Data can be exported in .mdb or TESSy .csv format (</a:t>
            </a:r>
            <a:r>
              <a:rPr lang="en-GB" altLang="hu-HU" dirty="0">
                <a:ea typeface="ＭＳ Ｐゴシック" panose="020B0600070205080204" pitchFamily="34" charset="-128"/>
              </a:rPr>
              <a:t>Click </a:t>
            </a:r>
            <a:r>
              <a:rPr lang="en-GB" altLang="hu-HU" b="1" dirty="0">
                <a:ea typeface="ＭＳ Ｐゴシック" panose="020B0600070205080204" pitchFamily="34" charset="-128"/>
              </a:rPr>
              <a:t>Data Export</a:t>
            </a:r>
            <a:r>
              <a:rPr lang="en-GB" altLang="hu-HU" dirty="0">
                <a:ea typeface="ＭＳ Ｐゴシック" panose="020B0600070205080204" pitchFamily="34" charset="-128"/>
              </a:rPr>
              <a:t> in the </a:t>
            </a:r>
            <a:r>
              <a:rPr lang="en-GB" altLang="hu-HU" i="1" dirty="0">
                <a:ea typeface="ＭＳ Ｐゴシック" panose="020B0600070205080204" pitchFamily="34" charset="-128"/>
              </a:rPr>
              <a:t>main menu</a:t>
            </a:r>
            <a:r>
              <a:rPr lang="en-GB" altLang="hu-HU" dirty="0">
                <a:ea typeface="ＭＳ Ｐゴシック" panose="020B0600070205080204" pitchFamily="34" charset="-128"/>
              </a:rPr>
              <a:t>)</a:t>
            </a:r>
            <a:endParaRPr lang="fi-FI" altLang="en-US" dirty="0">
              <a:ea typeface="ＭＳ Ｐゴシック" panose="020B0600070205080204" pitchFamily="34" charset="-128"/>
            </a:endParaRPr>
          </a:p>
        </p:txBody>
      </p:sp>
      <p:pic>
        <p:nvPicPr>
          <p:cNvPr id="5" name="Picture 4">
            <a:extLst>
              <a:ext uri="{FF2B5EF4-FFF2-40B4-BE49-F238E27FC236}">
                <a16:creationId xmlns:a16="http://schemas.microsoft.com/office/drawing/2014/main" id="{304B05BD-478A-4062-B993-E1F70FD26255}"/>
              </a:ext>
            </a:extLst>
          </p:cNvPr>
          <p:cNvPicPr/>
          <p:nvPr/>
        </p:nvPicPr>
        <p:blipFill>
          <a:blip r:embed="rId2"/>
          <a:stretch>
            <a:fillRect/>
          </a:stretch>
        </p:blipFill>
        <p:spPr>
          <a:xfrm>
            <a:off x="1847851" y="2692400"/>
            <a:ext cx="4067175" cy="2387600"/>
          </a:xfrm>
          <a:prstGeom prst="rect">
            <a:avLst/>
          </a:prstGeom>
          <a:noFill/>
          <a:ln w="9525">
            <a:solidFill>
              <a:schemeClr val="bg1">
                <a:lumMod val="50000"/>
                <a:alpha val="34000"/>
              </a:schemeClr>
            </a:solidFill>
            <a:miter lim="800000"/>
            <a:headEnd/>
            <a:tailEnd/>
          </a:ln>
          <a:effectLst>
            <a:outerShdw blurRad="101600" dist="101600" dir="2700000" algn="tl" rotWithShape="0">
              <a:schemeClr val="bg1">
                <a:lumMod val="50000"/>
                <a:alpha val="30000"/>
              </a:schemeClr>
            </a:outerShdw>
          </a:effectLst>
        </p:spPr>
      </p:pic>
      <p:cxnSp>
        <p:nvCxnSpPr>
          <p:cNvPr id="28677" name="Straight Arrow Connector 5">
            <a:extLst>
              <a:ext uri="{FF2B5EF4-FFF2-40B4-BE49-F238E27FC236}">
                <a16:creationId xmlns:a16="http://schemas.microsoft.com/office/drawing/2014/main" id="{0184280F-5270-4DE4-8F51-74E6E4177C63}"/>
              </a:ext>
            </a:extLst>
          </p:cNvPr>
          <p:cNvCxnSpPr>
            <a:cxnSpLocks noChangeShapeType="1"/>
          </p:cNvCxnSpPr>
          <p:nvPr/>
        </p:nvCxnSpPr>
        <p:spPr bwMode="auto">
          <a:xfrm>
            <a:off x="2801939" y="2049464"/>
            <a:ext cx="981075" cy="528637"/>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8678" name="Straight Arrow Connector 8">
            <a:extLst>
              <a:ext uri="{FF2B5EF4-FFF2-40B4-BE49-F238E27FC236}">
                <a16:creationId xmlns:a16="http://schemas.microsoft.com/office/drawing/2014/main" id="{56F982DB-1178-4DA4-891D-712624750A82}"/>
              </a:ext>
            </a:extLst>
          </p:cNvPr>
          <p:cNvCxnSpPr>
            <a:cxnSpLocks noChangeShapeType="1"/>
          </p:cNvCxnSpPr>
          <p:nvPr/>
        </p:nvCxnSpPr>
        <p:spPr bwMode="auto">
          <a:xfrm flipV="1">
            <a:off x="7913689" y="4983941"/>
            <a:ext cx="693737" cy="358775"/>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11" name="Picture 10" descr="C:\Users\cjohnston\AppData\Local\Temp\SNAGHTML1260a23.PNG">
            <a:extLst>
              <a:ext uri="{FF2B5EF4-FFF2-40B4-BE49-F238E27FC236}">
                <a16:creationId xmlns:a16="http://schemas.microsoft.com/office/drawing/2014/main" id="{64997D1C-F1E1-4902-82B0-79644F28B63F}"/>
              </a:ext>
            </a:extLst>
          </p:cNvPr>
          <p:cNvPicPr/>
          <p:nvPr/>
        </p:nvPicPr>
        <p:blipFill>
          <a:blip r:embed="rId3"/>
          <a:srcRect/>
          <a:stretch>
            <a:fillRect/>
          </a:stretch>
        </p:blipFill>
        <p:spPr bwMode="auto">
          <a:xfrm>
            <a:off x="7673458" y="2045487"/>
            <a:ext cx="2795588" cy="2881312"/>
          </a:xfrm>
          <a:prstGeom prst="rect">
            <a:avLst/>
          </a:prstGeom>
          <a:effectLst>
            <a:outerShdw blurRad="101600" dist="101600" dir="2700000" algn="tl" rotWithShape="0">
              <a:schemeClr val="bg1">
                <a:lumMod val="50000"/>
                <a:alpha val="40000"/>
              </a:schemeClr>
            </a:outerShdw>
          </a:effectLst>
        </p:spPr>
      </p:pic>
    </p:spTree>
    <p:extLst>
      <p:ext uri="{BB962C8B-B14F-4D97-AF65-F5344CB8AC3E}">
        <p14:creationId xmlns:p14="http://schemas.microsoft.com/office/powerpoint/2010/main" val="2758520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5308DCCB-EBE8-4586-A503-0CAF2A280651}"/>
              </a:ext>
            </a:extLst>
          </p:cNvPr>
          <p:cNvSpPr>
            <a:spLocks noGrp="1" noChangeArrowheads="1"/>
          </p:cNvSpPr>
          <p:nvPr>
            <p:ph type="title"/>
          </p:nvPr>
        </p:nvSpPr>
        <p:spPr/>
        <p:txBody>
          <a:bodyPr/>
          <a:lstStyle/>
          <a:p>
            <a:r>
              <a:rPr lang="en-GB" altLang="en-US" dirty="0">
                <a:ea typeface="ＭＳ Ｐゴシック" panose="020B0600070205080204" pitchFamily="34" charset="-128"/>
              </a:rPr>
              <a:t>How to send data to the </a:t>
            </a:r>
            <a:r>
              <a:rPr lang="hu-HU" altLang="en-US" dirty="0">
                <a:ea typeface="ＭＳ Ｐゴシック" panose="020B0600070205080204" pitchFamily="34" charset="-128"/>
              </a:rPr>
              <a:t>n</a:t>
            </a:r>
            <a:r>
              <a:rPr lang="en-GB" altLang="en-US" dirty="0" err="1">
                <a:ea typeface="ＭＳ Ｐゴシック" panose="020B0600070205080204" pitchFamily="34" charset="-128"/>
              </a:rPr>
              <a:t>ational</a:t>
            </a:r>
            <a:r>
              <a:rPr lang="en-GB" altLang="en-US" dirty="0">
                <a:ea typeface="ＭＳ Ｐゴシック" panose="020B0600070205080204" pitchFamily="34" charset="-128"/>
              </a:rPr>
              <a:t> </a:t>
            </a:r>
            <a:r>
              <a:rPr lang="hu-HU" altLang="en-US" dirty="0">
                <a:ea typeface="ＭＳ Ｐゴシック" panose="020B0600070205080204" pitchFamily="34" charset="-128"/>
              </a:rPr>
              <a:t>c</a:t>
            </a:r>
            <a:r>
              <a:rPr lang="en-GB" altLang="en-US" dirty="0" err="1">
                <a:ea typeface="ＭＳ Ｐゴシック" panose="020B0600070205080204" pitchFamily="34" charset="-128"/>
              </a:rPr>
              <a:t>oordinator</a:t>
            </a:r>
            <a:endParaRPr lang="en-GB" altLang="en-US" dirty="0">
              <a:ea typeface="ＭＳ Ｐゴシック" panose="020B0600070205080204" pitchFamily="34" charset="-128"/>
            </a:endParaRPr>
          </a:p>
        </p:txBody>
      </p:sp>
      <p:sp>
        <p:nvSpPr>
          <p:cNvPr id="29699" name="Content Placeholder 2">
            <a:extLst>
              <a:ext uri="{FF2B5EF4-FFF2-40B4-BE49-F238E27FC236}">
                <a16:creationId xmlns:a16="http://schemas.microsoft.com/office/drawing/2014/main" id="{AD48B1E3-A4E2-4273-BB4D-5844AB9C9C0F}"/>
              </a:ext>
            </a:extLst>
          </p:cNvPr>
          <p:cNvSpPr>
            <a:spLocks noGrp="1" noChangeArrowheads="1"/>
          </p:cNvSpPr>
          <p:nvPr>
            <p:ph idx="1"/>
          </p:nvPr>
        </p:nvSpPr>
        <p:spPr/>
        <p:txBody>
          <a:bodyPr/>
          <a:lstStyle/>
          <a:p>
            <a:r>
              <a:rPr lang="fi-FI" altLang="hu-HU" b="1" dirty="0">
                <a:solidFill>
                  <a:srgbClr val="FF0000"/>
                </a:solidFill>
                <a:ea typeface="ＭＳ Ｐゴシック" panose="020B0600070205080204" pitchFamily="34" charset="-128"/>
              </a:rPr>
              <a:t>To be </a:t>
            </a:r>
            <a:r>
              <a:rPr lang="en-GB" altLang="en-US" b="1" dirty="0">
                <a:solidFill>
                  <a:srgbClr val="FF0000"/>
                </a:solidFill>
                <a:ea typeface="ＭＳ Ｐゴシック" panose="020B0600070205080204" pitchFamily="34" charset="-128"/>
              </a:rPr>
              <a:t>amended to the national/local setting</a:t>
            </a:r>
          </a:p>
          <a:p>
            <a:endParaRPr lang="en-GB" altLang="en-US" dirty="0">
              <a:solidFill>
                <a:srgbClr val="FF0000"/>
              </a:solidFill>
              <a:ea typeface="ＭＳ Ｐゴシック" panose="020B0600070205080204" pitchFamily="34" charset="-128"/>
            </a:endParaRPr>
          </a:p>
        </p:txBody>
      </p:sp>
    </p:spTree>
    <p:extLst>
      <p:ext uri="{BB962C8B-B14F-4D97-AF65-F5344CB8AC3E}">
        <p14:creationId xmlns:p14="http://schemas.microsoft.com/office/powerpoint/2010/main" val="1872390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en-GB" dirty="0"/>
          </a:p>
          <a:p>
            <a:r>
              <a:rPr lang="en-GB" altLang="en-US" dirty="0">
                <a:ea typeface="ＭＳ Ｐゴシック" panose="020B0600070205080204" pitchFamily="34" charset="-128"/>
              </a:rPr>
              <a:t>Simple data entry</a:t>
            </a:r>
          </a:p>
          <a:p>
            <a:pPr lvl="1"/>
            <a:r>
              <a:rPr lang="en-GB" altLang="en-US" dirty="0">
                <a:ea typeface="ＭＳ Ｐゴシック" panose="020B0600070205080204" pitchFamily="34" charset="-128"/>
              </a:rPr>
              <a:t>Data can be entered directly to the software or entered from the forms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fi-FI" altLang="en-US" dirty="0">
              <a:ea typeface="ＭＳ Ｐゴシック" panose="020B0600070205080204" pitchFamily="34" charset="-128"/>
            </a:endParaRPr>
          </a:p>
          <a:p>
            <a:r>
              <a:rPr lang="fi-FI" altLang="en-US" dirty="0">
                <a:ea typeface="ＭＳ Ｐゴシック" panose="020B0600070205080204" pitchFamily="34" charset="-128"/>
              </a:rPr>
              <a:t>Software can be translated to by the </a:t>
            </a:r>
            <a:r>
              <a:rPr lang="hu-HU" altLang="en-US" dirty="0">
                <a:ea typeface="ＭＳ Ｐゴシック" panose="020B0600070205080204" pitchFamily="34" charset="-128"/>
              </a:rPr>
              <a:t>n</a:t>
            </a:r>
            <a:r>
              <a:rPr lang="fi-FI" altLang="en-US" dirty="0">
                <a:ea typeface="ＭＳ Ｐゴシック" panose="020B0600070205080204" pitchFamily="34" charset="-128"/>
              </a:rPr>
              <a:t>ational </a:t>
            </a:r>
            <a:r>
              <a:rPr lang="hu-HU" altLang="en-US" dirty="0">
                <a:ea typeface="ＭＳ Ｐゴシック" panose="020B0600070205080204" pitchFamily="34" charset="-128"/>
              </a:rPr>
              <a:t>c</a:t>
            </a:r>
            <a:r>
              <a:rPr lang="fi-FI" altLang="en-US" dirty="0">
                <a:ea typeface="ＭＳ Ｐゴシック" panose="020B0600070205080204" pitchFamily="34" charset="-128"/>
              </a:rPr>
              <a:t>oordinators/teams</a:t>
            </a:r>
            <a:r>
              <a:rPr lang="hu-HU" altLang="en-US" dirty="0">
                <a:ea typeface="ＭＳ Ｐゴシック" panose="020B0600070205080204" pitchFamily="34" charset="-128"/>
              </a:rPr>
              <a:t>.</a:t>
            </a:r>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r>
              <a:rPr lang="fi-FI" altLang="en-US" dirty="0">
                <a:ea typeface="ＭＳ Ｐゴシック" panose="020B0600070205080204" pitchFamily="34" charset="-128"/>
              </a:rPr>
              <a:t>Software offers standardized data entry tool, data format and data quality checks before export e.g. to TESSy format</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fld id="{0580567E-5E8F-47A5-90DF-8BFEB1A71525}" type="slidenum">
              <a:rPr lang="en-GB" smtClean="0"/>
              <a:pPr/>
              <a:t>24</a:t>
            </a:fld>
            <a:endParaRPr lang="en-GB" dirty="0"/>
          </a:p>
        </p:txBody>
      </p:sp>
    </p:spTree>
    <p:extLst>
      <p:ext uri="{BB962C8B-B14F-4D97-AF65-F5344CB8AC3E}">
        <p14:creationId xmlns:p14="http://schemas.microsoft.com/office/powerpoint/2010/main" val="1088264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25</a:t>
            </a:fld>
            <a:endParaRPr lang="en-GB" dirty="0"/>
          </a:p>
        </p:txBody>
      </p:sp>
    </p:spTree>
    <p:extLst>
      <p:ext uri="{BB962C8B-B14F-4D97-AF65-F5344CB8AC3E}">
        <p14:creationId xmlns:p14="http://schemas.microsoft.com/office/powerpoint/2010/main" val="2607754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r>
              <a:rPr lang="hu-HU" altLang="en-US" dirty="0">
                <a:ea typeface="ＭＳ Ｐゴシック" panose="020B0600070205080204" pitchFamily="34" charset="-128"/>
              </a:rPr>
              <a:t>1. </a:t>
            </a:r>
            <a:r>
              <a:rPr lang="en-GB" altLang="en-US" dirty="0">
                <a:ea typeface="ＭＳ Ｐゴシック" panose="020B0600070205080204" pitchFamily="34" charset="-128"/>
              </a:rPr>
              <a:t>Use data collection tool to enter, view and export data</a:t>
            </a:r>
          </a:p>
          <a:p>
            <a:pPr marL="457200" indent="-457200">
              <a:buAutoNum type="arabicPeriod"/>
            </a:pPr>
            <a:endParaRPr lang="en-GB" dirty="0"/>
          </a:p>
          <a:p>
            <a:r>
              <a:rPr lang="en-GB" dirty="0"/>
              <a:t>Related to the course objectives:</a:t>
            </a:r>
          </a:p>
          <a:p>
            <a:pPr marL="457200" indent="-457200">
              <a:buAutoNum type="alphaUcPeriod"/>
            </a:pPr>
            <a:r>
              <a:rPr lang="hu-HU" dirty="0"/>
              <a:t>H</a:t>
            </a:r>
            <a:r>
              <a:rPr lang="en-GB" dirty="0" err="1"/>
              <a:t>ave</a:t>
            </a:r>
            <a:r>
              <a:rPr lang="en-GB" dirty="0"/>
              <a:t> an insight into the H</a:t>
            </a:r>
            <a:r>
              <a:rPr lang="hu-HU" dirty="0" err="1"/>
              <a:t>elics</a:t>
            </a:r>
            <a:r>
              <a:rPr lang="en-GB" dirty="0"/>
              <a:t>Win</a:t>
            </a:r>
            <a:r>
              <a:rPr lang="hu-HU" dirty="0"/>
              <a:t>.Net</a:t>
            </a:r>
            <a:r>
              <a:rPr lang="en-GB" dirty="0"/>
              <a:t> PPS data collection tool</a:t>
            </a:r>
            <a:endParaRPr lang="hu-HU" dirty="0"/>
          </a:p>
          <a:p>
            <a:pPr marL="457200" indent="-457200">
              <a:buAutoNum type="alphaUcPeriod"/>
            </a:pPr>
            <a:r>
              <a:rPr lang="hu-HU" dirty="0"/>
              <a:t>S</a:t>
            </a:r>
            <a:r>
              <a:rPr lang="en-GB" dirty="0" err="1"/>
              <a:t>upply</a:t>
            </a:r>
            <a:r>
              <a:rPr lang="en-GB" dirty="0"/>
              <a:t> PPS data to the national coordinator</a:t>
            </a:r>
            <a:endParaRPr lang="hu-HU" dirty="0"/>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435064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AutoNum type="arabicPeriod"/>
            </a:pPr>
            <a:r>
              <a:rPr lang="hu-HU" dirty="0" err="1"/>
              <a:t>Background</a:t>
            </a:r>
            <a:r>
              <a:rPr lang="hu-HU" dirty="0"/>
              <a:t> </a:t>
            </a:r>
            <a:r>
              <a:rPr lang="hu-HU" dirty="0" err="1"/>
              <a:t>to</a:t>
            </a:r>
            <a:r>
              <a:rPr lang="hu-HU" dirty="0"/>
              <a:t> </a:t>
            </a:r>
            <a:r>
              <a:rPr lang="hu-HU" dirty="0" err="1"/>
              <a:t>HelicsWin.Net</a:t>
            </a:r>
            <a:endParaRPr lang="en-GB" dirty="0"/>
          </a:p>
          <a:p>
            <a:pPr marL="457200" indent="-457200">
              <a:buAutoNum type="arabicPeriod"/>
            </a:pPr>
            <a:r>
              <a:rPr lang="hu-HU" dirty="0"/>
              <a:t>Minimum </a:t>
            </a:r>
            <a:r>
              <a:rPr lang="hu-HU" dirty="0" err="1"/>
              <a:t>system</a:t>
            </a:r>
            <a:r>
              <a:rPr lang="hu-HU" dirty="0"/>
              <a:t> </a:t>
            </a:r>
            <a:r>
              <a:rPr lang="hu-HU" dirty="0" err="1"/>
              <a:t>requirements</a:t>
            </a:r>
            <a:r>
              <a:rPr lang="hu-HU" dirty="0"/>
              <a:t> and </a:t>
            </a:r>
            <a:r>
              <a:rPr lang="hu-HU" dirty="0" err="1"/>
              <a:t>settings</a:t>
            </a:r>
            <a:endParaRPr lang="hu-HU" dirty="0"/>
          </a:p>
          <a:p>
            <a:pPr marL="457200" indent="-457200">
              <a:buAutoNum type="arabicPeriod"/>
            </a:pPr>
            <a:r>
              <a:rPr lang="hu-HU" dirty="0" err="1"/>
              <a:t>Download</a:t>
            </a:r>
            <a:r>
              <a:rPr lang="hu-HU" dirty="0"/>
              <a:t> and </a:t>
            </a:r>
            <a:r>
              <a:rPr lang="hu-HU" dirty="0" err="1"/>
              <a:t>installation</a:t>
            </a:r>
            <a:endParaRPr lang="hu-HU" dirty="0"/>
          </a:p>
          <a:p>
            <a:pPr marL="457200" indent="-457200">
              <a:buAutoNum type="arabicPeriod"/>
            </a:pPr>
            <a:r>
              <a:rPr lang="hu-HU" dirty="0" err="1"/>
              <a:t>Features</a:t>
            </a:r>
            <a:r>
              <a:rPr lang="hu-HU" dirty="0"/>
              <a:t> of </a:t>
            </a:r>
            <a:r>
              <a:rPr lang="hu-HU" dirty="0" err="1"/>
              <a:t>HelicsWin.Net</a:t>
            </a:r>
            <a:r>
              <a:rPr lang="hu-HU"/>
              <a:t> </a:t>
            </a:r>
            <a:endParaRPr lang="hu-HU" dirty="0"/>
          </a:p>
          <a:p>
            <a:pPr marL="457200" indent="-457200">
              <a:buAutoNum type="arabicPeriod"/>
            </a:pPr>
            <a:r>
              <a:rPr lang="hu-HU" dirty="0"/>
              <a:t>Data </a:t>
            </a:r>
            <a:r>
              <a:rPr lang="hu-HU" dirty="0" err="1"/>
              <a:t>entry</a:t>
            </a:r>
            <a:r>
              <a:rPr lang="hu-HU" dirty="0"/>
              <a:t> </a:t>
            </a:r>
            <a:r>
              <a:rPr lang="hu-HU" dirty="0" err="1"/>
              <a:t>fields</a:t>
            </a:r>
            <a:endParaRPr lang="hu-HU" dirty="0"/>
          </a:p>
          <a:p>
            <a:pPr marL="457200" indent="-457200">
              <a:buAutoNum type="arabicPeriod"/>
            </a:pPr>
            <a:r>
              <a:rPr lang="hu-HU" dirty="0"/>
              <a:t>Data </a:t>
            </a:r>
            <a:r>
              <a:rPr lang="hu-HU" dirty="0" err="1"/>
              <a:t>quality</a:t>
            </a:r>
            <a:r>
              <a:rPr lang="hu-HU" dirty="0"/>
              <a:t> </a:t>
            </a:r>
            <a:r>
              <a:rPr lang="hu-HU" dirty="0" err="1"/>
              <a:t>checks</a:t>
            </a:r>
            <a:r>
              <a:rPr lang="hu-HU" dirty="0"/>
              <a:t> and export</a:t>
            </a:r>
          </a:p>
          <a:p>
            <a:pPr marL="457200" indent="-457200">
              <a:buAutoNum type="arabicPeriod"/>
            </a:pPr>
            <a:r>
              <a:rPr lang="hu-HU" dirty="0" err="1"/>
              <a:t>Reporting</a:t>
            </a:r>
            <a:r>
              <a:rPr lang="hu-HU" dirty="0"/>
              <a:t> </a:t>
            </a:r>
            <a:r>
              <a:rPr lang="hu-HU" dirty="0" err="1"/>
              <a:t>data</a:t>
            </a:r>
            <a:r>
              <a:rPr lang="hu-HU" dirty="0"/>
              <a:t> </a:t>
            </a:r>
            <a:r>
              <a:rPr lang="hu-HU" dirty="0" err="1"/>
              <a:t>to</a:t>
            </a:r>
            <a:r>
              <a:rPr lang="hu-HU" dirty="0"/>
              <a:t> </a:t>
            </a:r>
            <a:r>
              <a:rPr lang="hu-HU" dirty="0" err="1"/>
              <a:t>the</a:t>
            </a:r>
            <a:r>
              <a:rPr lang="hu-HU" dirty="0"/>
              <a:t> </a:t>
            </a:r>
            <a:r>
              <a:rPr lang="hu-HU" dirty="0" err="1"/>
              <a:t>national</a:t>
            </a:r>
            <a:r>
              <a:rPr lang="hu-HU" dirty="0"/>
              <a:t> </a:t>
            </a:r>
            <a:r>
              <a:rPr lang="hu-HU" dirty="0" err="1"/>
              <a:t>coordinator</a:t>
            </a:r>
            <a:endParaRPr lang="hu-HU" dirty="0"/>
          </a:p>
          <a:p>
            <a:pPr marL="457200" indent="-457200">
              <a:buAutoNum type="arabicPeriod"/>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268380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HelicsWin.Net</a:t>
            </a:r>
            <a:endParaRPr lang="en-GB" dirty="0"/>
          </a:p>
        </p:txBody>
      </p:sp>
      <p:sp>
        <p:nvSpPr>
          <p:cNvPr id="3" name="Content Placeholder 2"/>
          <p:cNvSpPr>
            <a:spLocks noGrp="1"/>
          </p:cNvSpPr>
          <p:nvPr>
            <p:ph idx="1"/>
          </p:nvPr>
        </p:nvSpPr>
        <p:spPr/>
        <p:txBody>
          <a:bodyPr/>
          <a:lstStyle/>
          <a:p>
            <a:r>
              <a:rPr lang="en-GB" altLang="en-US" dirty="0" err="1">
                <a:ea typeface="ＭＳ Ｐゴシック" panose="020B0600070205080204" pitchFamily="34" charset="-128"/>
              </a:rPr>
              <a:t>HelicsWin.Net</a:t>
            </a:r>
            <a:r>
              <a:rPr lang="en-GB" altLang="en-US" dirty="0">
                <a:ea typeface="ＭＳ Ｐゴシック" panose="020B0600070205080204" pitchFamily="34" charset="-128"/>
              </a:rPr>
              <a:t> originates from the Microsoft Access application </a:t>
            </a:r>
            <a:r>
              <a:rPr lang="en-GB" altLang="en-US" i="1" dirty="0" err="1">
                <a:ea typeface="ＭＳ Ｐゴシック" panose="020B0600070205080204" pitchFamily="34" charset="-128"/>
              </a:rPr>
              <a:t>HelicsWin</a:t>
            </a:r>
            <a:r>
              <a:rPr lang="en-GB" altLang="en-US" dirty="0">
                <a:ea typeface="ＭＳ Ｐゴシック" panose="020B0600070205080204" pitchFamily="34" charset="-128"/>
              </a:rPr>
              <a:t> developed by the former European HELICS (Hospitals in Europe for Infection Control through Surveillance) network for the surveillance of HAI. </a:t>
            </a:r>
          </a:p>
          <a:p>
            <a:pPr>
              <a:spcBef>
                <a:spcPts val="1200"/>
              </a:spcBef>
            </a:pPr>
            <a:r>
              <a:rPr lang="en-GB" altLang="en-US" dirty="0" err="1">
                <a:ea typeface="ＭＳ Ｐゴシック" panose="020B0600070205080204" pitchFamily="34" charset="-128"/>
              </a:rPr>
              <a:t>HelicsWin.Net</a:t>
            </a:r>
            <a:r>
              <a:rPr lang="en-GB" altLang="en-US" dirty="0">
                <a:ea typeface="ＭＳ Ｐゴシック" panose="020B0600070205080204" pitchFamily="34" charset="-128"/>
              </a:rPr>
              <a:t> was originally developed by the ICT department of the Scientific Institute of Public Health, Brussels, Belgium under contract ECD.2218 and its amendment ECD.2764 until September 2011. In September 2011, development of </a:t>
            </a:r>
            <a:r>
              <a:rPr lang="en-GB" altLang="en-US" dirty="0" err="1">
                <a:ea typeface="ＭＳ Ｐゴシック" panose="020B0600070205080204" pitchFamily="34" charset="-128"/>
              </a:rPr>
              <a:t>HelicsWin.Net</a:t>
            </a:r>
            <a:r>
              <a:rPr lang="en-GB" altLang="en-US" dirty="0">
                <a:ea typeface="ＭＳ Ｐゴシック" panose="020B0600070205080204" pitchFamily="34" charset="-128"/>
              </a:rPr>
              <a:t> was transferred to ECDC.</a:t>
            </a:r>
            <a:endParaRPr lang="hu-HU"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fi-FI" altLang="en-US" dirty="0">
                <a:ea typeface="ＭＳ Ｐゴシック" panose="020B0600070205080204" pitchFamily="34" charset="-128"/>
              </a:rPr>
              <a:t>Current version v2.2 </a:t>
            </a:r>
            <a:r>
              <a:rPr lang="hu-HU" altLang="en-US" dirty="0" err="1">
                <a:ea typeface="ＭＳ Ｐゴシック" panose="020B0600070205080204" pitchFamily="34" charset="-128"/>
              </a:rPr>
              <a:t>was</a:t>
            </a:r>
            <a:r>
              <a:rPr lang="hu-HU" altLang="en-US" dirty="0">
                <a:ea typeface="ＭＳ Ｐゴシック" panose="020B0600070205080204" pitchFamily="34" charset="-128"/>
              </a:rPr>
              <a:t> </a:t>
            </a:r>
            <a:r>
              <a:rPr lang="fi-FI" altLang="en-US" dirty="0">
                <a:ea typeface="ＭＳ Ｐゴシック" panose="020B0600070205080204" pitchFamily="34" charset="-128"/>
              </a:rPr>
              <a:t>released in </a:t>
            </a:r>
            <a:r>
              <a:rPr lang="hu-HU" altLang="en-US" dirty="0">
                <a:ea typeface="ＭＳ Ｐゴシック" panose="020B0600070205080204" pitchFamily="34" charset="-128"/>
              </a:rPr>
              <a:t>s</a:t>
            </a:r>
            <a:r>
              <a:rPr lang="fi-FI" altLang="en-US" dirty="0">
                <a:ea typeface="ＭＳ Ｐゴシック" panose="020B0600070205080204" pitchFamily="34" charset="-128"/>
              </a:rPr>
              <a:t>pring 2016 for ECDC PPS 2016-2017</a:t>
            </a:r>
            <a:r>
              <a:rPr lang="hu-HU" altLang="en-US" dirty="0">
                <a:ea typeface="ＭＳ Ｐゴシック" panose="020B0600070205080204" pitchFamily="34" charset="-128"/>
              </a:rPr>
              <a:t>.</a:t>
            </a:r>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a:p>
            <a:r>
              <a:rPr lang="fi-FI" altLang="en-US" dirty="0">
                <a:ea typeface="ＭＳ Ｐゴシック" panose="020B0600070205080204" pitchFamily="34" charset="-128"/>
              </a:rPr>
              <a:t>See also HelicsWin.Net manual v3.2 and the quick start guide</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5</a:t>
            </a:fld>
            <a:endParaRPr lang="en-GB" dirty="0"/>
          </a:p>
        </p:txBody>
      </p:sp>
    </p:spTree>
    <p:extLst>
      <p:ext uri="{BB962C8B-B14F-4D97-AF65-F5344CB8AC3E}">
        <p14:creationId xmlns:p14="http://schemas.microsoft.com/office/powerpoint/2010/main" val="2483394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Minimum </a:t>
            </a:r>
            <a:r>
              <a:rPr lang="hu-HU" dirty="0" err="1"/>
              <a:t>requirements</a:t>
            </a:r>
            <a:endParaRPr lang="en-GB"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fi-FI" altLang="en-US" dirty="0">
                <a:ea typeface="ＭＳ Ｐゴシック" panose="020B0600070205080204" pitchFamily="34" charset="-128"/>
              </a:rPr>
              <a:t>PC running Microsoft Windows XP or later</a:t>
            </a:r>
            <a:r>
              <a:rPr lang="hu-HU" altLang="en-US" dirty="0">
                <a:ea typeface="ＭＳ Ｐゴシック" panose="020B0600070205080204" pitchFamily="34" charset="-128"/>
              </a:rPr>
              <a:t> version</a:t>
            </a:r>
            <a:endParaRPr lang="en-GB" altLang="en-US" dirty="0">
              <a:ea typeface="ＭＳ Ｐゴシック" panose="020B0600070205080204" pitchFamily="34" charset="-128"/>
            </a:endParaRPr>
          </a:p>
          <a:p>
            <a:pPr marL="342900" indent="-342900">
              <a:buFont typeface="Arial" panose="020B0604020202020204" pitchFamily="34" charset="0"/>
              <a:buChar char="•"/>
            </a:pPr>
            <a:r>
              <a:rPr lang="en-GB" altLang="en-US" dirty="0">
                <a:ea typeface="ＭＳ Ｐゴシック" panose="020B0600070205080204" pitchFamily="34" charset="-128"/>
              </a:rPr>
              <a:t>Administrator rights for installation</a:t>
            </a:r>
          </a:p>
          <a:p>
            <a:pPr marL="342900" indent="-342900">
              <a:buFont typeface="Arial" panose="020B0604020202020204" pitchFamily="34" charset="0"/>
              <a:buChar char="•"/>
            </a:pPr>
            <a:r>
              <a:rPr lang="en-GB" altLang="en-US" dirty="0">
                <a:ea typeface="ＭＳ Ｐゴシック" panose="020B0600070205080204" pitchFamily="34" charset="-128"/>
              </a:rPr>
              <a:t>Microsoft .NET framework 3.5 SP1 or later </a:t>
            </a:r>
            <a:r>
              <a:rPr lang="hu-HU" altLang="en-US" dirty="0">
                <a:ea typeface="ＭＳ Ｐゴシック" panose="020B0600070205080204" pitchFamily="34" charset="-128"/>
              </a:rPr>
              <a:t>version</a:t>
            </a:r>
            <a:endParaRPr lang="en-GB" altLang="en-US" dirty="0">
              <a:ea typeface="ＭＳ Ｐゴシック" panose="020B0600070205080204" pitchFamily="34" charset="-128"/>
            </a:endParaRPr>
          </a:p>
          <a:p>
            <a:pPr marL="342900" indent="-342900">
              <a:buFont typeface="Arial" panose="020B0604020202020204" pitchFamily="34" charset="0"/>
              <a:buChar char="•"/>
            </a:pPr>
            <a:r>
              <a:rPr lang="en-GB" altLang="en-US" dirty="0">
                <a:ea typeface="ＭＳ Ｐゴシック" panose="020B0600070205080204" pitchFamily="34" charset="-128"/>
              </a:rPr>
              <a:t>Minimum 100MB free storage</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Screen settings</a:t>
            </a:r>
          </a:p>
          <a:p>
            <a:pPr lvl="1"/>
            <a:r>
              <a:rPr lang="en-GB" altLang="en-US" dirty="0">
                <a:ea typeface="ＭＳ Ｐゴシック" panose="020B0600070205080204" pitchFamily="34" charset="-128"/>
              </a:rPr>
              <a:t>Minimum resolution 1024 x 768 pixels (otherwise parts of screen hidden)</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6</a:t>
            </a:fld>
            <a:endParaRPr lang="en-GB" dirty="0"/>
          </a:p>
        </p:txBody>
      </p:sp>
    </p:spTree>
    <p:extLst>
      <p:ext uri="{BB962C8B-B14F-4D97-AF65-F5344CB8AC3E}">
        <p14:creationId xmlns:p14="http://schemas.microsoft.com/office/powerpoint/2010/main" val="3267131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Download</a:t>
            </a:r>
            <a:r>
              <a:rPr lang="hu-HU" dirty="0"/>
              <a:t> and </a:t>
            </a:r>
            <a:r>
              <a:rPr lang="hu-HU" dirty="0" err="1"/>
              <a:t>installation</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Download </a:t>
            </a:r>
            <a:endParaRPr lang="hu-HU" altLang="en-US" dirty="0">
              <a:ea typeface="ＭＳ Ｐゴシック" panose="020B0600070205080204" pitchFamily="34" charset="-128"/>
            </a:endParaRPr>
          </a:p>
          <a:p>
            <a:pPr marL="342900" indent="-342900">
              <a:buFont typeface="Arial" panose="020B0604020202020204" pitchFamily="34" charset="0"/>
              <a:buChar char="•"/>
            </a:pPr>
            <a:r>
              <a:rPr lang="hu-HU" altLang="en-US" dirty="0">
                <a:ea typeface="ＭＳ Ｐゴシック" panose="020B0600070205080204" pitchFamily="34" charset="-128"/>
              </a:rPr>
              <a:t>F</a:t>
            </a:r>
            <a:r>
              <a:rPr lang="en-GB" altLang="en-US" dirty="0">
                <a:ea typeface="ＭＳ Ｐゴシック" panose="020B0600070205080204" pitchFamily="34" charset="-128"/>
              </a:rPr>
              <a:t>rom ECDC </a:t>
            </a:r>
            <a:r>
              <a:rPr lang="en-GB" altLang="en-US" dirty="0" err="1">
                <a:ea typeface="ＭＳ Ｐゴシック" panose="020B0600070205080204" pitchFamily="34" charset="-128"/>
              </a:rPr>
              <a:t>HelicsWin.Net</a:t>
            </a:r>
            <a:r>
              <a:rPr lang="en-GB" altLang="en-US" dirty="0">
                <a:ea typeface="ＭＳ Ｐゴシック" panose="020B0600070205080204" pitchFamily="34" charset="-128"/>
              </a:rPr>
              <a:t> webpage: </a:t>
            </a:r>
            <a:r>
              <a:rPr lang="en-GB" altLang="hu-HU" i="1" dirty="0">
                <a:ea typeface="ＭＳ Ｐゴシック" panose="020B0600070205080204" pitchFamily="34" charset="-128"/>
                <a:hlinkClick r:id="rId3"/>
              </a:rPr>
              <a:t>http://ecdc.europa.eu/en/activities/surveillance/hai/about_hai-net/pages/helicswinnet-download-page-hwn.aspx</a:t>
            </a:r>
            <a:endParaRPr lang="en-GB" altLang="en-US" b="1" dirty="0">
              <a:solidFill>
                <a:srgbClr val="FF0000"/>
              </a:solidFill>
              <a:ea typeface="ＭＳ Ｐゴシック" panose="020B0600070205080204" pitchFamily="34" charset="-128"/>
            </a:endParaRPr>
          </a:p>
          <a:p>
            <a:r>
              <a:rPr lang="en-GB" altLang="en-US" dirty="0">
                <a:ea typeface="ＭＳ Ｐゴシック" panose="020B0600070205080204" pitchFamily="34" charset="-128"/>
              </a:rPr>
              <a:t>Save and extract the .zip file to drive into a folder with full access</a:t>
            </a:r>
          </a:p>
          <a:p>
            <a:r>
              <a:rPr lang="fi-FI" altLang="en-US" dirty="0">
                <a:ea typeface="ＭＳ Ｐゴシック" panose="020B0600070205080204" pitchFamily="34" charset="-128"/>
              </a:rPr>
              <a:t>Run </a:t>
            </a:r>
            <a:r>
              <a:rPr lang="fi-FI" altLang="en-US" b="1" dirty="0">
                <a:ea typeface="ＭＳ Ｐゴシック" panose="020B0600070205080204" pitchFamily="34" charset="-128"/>
              </a:rPr>
              <a:t>setup.exe</a:t>
            </a:r>
            <a:endParaRPr lang="en-GB" altLang="en-US" b="1" dirty="0">
              <a:ea typeface="ＭＳ Ｐゴシック" panose="020B0600070205080204" pitchFamily="34" charset="-128"/>
            </a:endParaRPr>
          </a:p>
          <a:p>
            <a:r>
              <a:rPr lang="fi-FI" altLang="en-US" dirty="0">
                <a:ea typeface="ＭＳ Ｐゴシック" panose="020B0600070205080204" pitchFamily="34" charset="-128"/>
              </a:rPr>
              <a:t>Follow the on-screen instructions</a:t>
            </a:r>
          </a:p>
          <a:p>
            <a:pPr lvl="1"/>
            <a:r>
              <a:rPr lang="fi-FI" altLang="en-US" dirty="0">
                <a:ea typeface="ＭＳ Ｐゴシック" panose="020B0600070205080204" pitchFamily="34" charset="-128"/>
              </a:rPr>
              <a:t>The application files are installed by default to C:\HWN2\</a:t>
            </a:r>
          </a:p>
          <a:p>
            <a:pPr lvl="1"/>
            <a:r>
              <a:rPr lang="fi-FI" altLang="en-US" dirty="0">
                <a:ea typeface="ＭＳ Ｐゴシック" panose="020B0600070205080204" pitchFamily="34" charset="-128"/>
              </a:rPr>
              <a:t>The files include:</a:t>
            </a:r>
          </a:p>
          <a:p>
            <a:pPr marL="448551" lvl="2" indent="0">
              <a:buNone/>
            </a:pPr>
            <a:r>
              <a:rPr lang="en-GB" altLang="hu-HU" sz="2000" dirty="0">
                <a:ea typeface="ＭＳ Ｐゴシック" panose="020B0600070205080204" pitchFamily="34" charset="-128"/>
              </a:rPr>
              <a:t>HelicsWinNet***.mdb – database file for each module (PPS, CDI and ICU)</a:t>
            </a:r>
            <a:endParaRPr lang="en-GB" altLang="en-US" sz="2000" dirty="0">
              <a:ea typeface="ＭＳ Ｐゴシック" panose="020B0600070205080204" pitchFamily="34" charset="-128"/>
            </a:endParaRPr>
          </a:p>
          <a:p>
            <a:pPr marL="448551" lvl="2" indent="0">
              <a:buNone/>
            </a:pPr>
            <a:r>
              <a:rPr lang="en-GB" altLang="en-US" sz="2000" dirty="0">
                <a:ea typeface="ＭＳ Ｐゴシック" panose="020B0600070205080204" pitchFamily="34" charset="-128"/>
              </a:rPr>
              <a:t>Reference.mdb – all reference lists of values and labels in application</a:t>
            </a:r>
          </a:p>
          <a:p>
            <a:pPr marL="448551" lvl="2" indent="0">
              <a:buNone/>
            </a:pPr>
            <a:r>
              <a:rPr lang="en-GB" altLang="en-US" sz="2000" dirty="0">
                <a:ea typeface="ＭＳ Ｐゴシック" panose="020B0600070205080204" pitchFamily="34" charset="-128"/>
              </a:rPr>
              <a:t>Translation.mdb – translation module</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58840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D34ED973-3B80-4F8A-914F-F76F821D3085}"/>
              </a:ext>
            </a:extLst>
          </p:cNvPr>
          <p:cNvSpPr>
            <a:spLocks noGrp="1" noChangeArrowheads="1"/>
          </p:cNvSpPr>
          <p:nvPr>
            <p:ph type="title"/>
          </p:nvPr>
        </p:nvSpPr>
        <p:spPr/>
        <p:txBody>
          <a:bodyPr/>
          <a:lstStyle/>
          <a:p>
            <a:r>
              <a:rPr lang="en-GB" altLang="en-US">
                <a:ea typeface="ＭＳ Ｐゴシック" panose="020B0600070205080204" pitchFamily="34" charset="-128"/>
              </a:rPr>
              <a:t>Start up screen</a:t>
            </a:r>
          </a:p>
        </p:txBody>
      </p:sp>
      <p:sp>
        <p:nvSpPr>
          <p:cNvPr id="14339" name="Content Placeholder 2">
            <a:extLst>
              <a:ext uri="{FF2B5EF4-FFF2-40B4-BE49-F238E27FC236}">
                <a16:creationId xmlns:a16="http://schemas.microsoft.com/office/drawing/2014/main" id="{F1C65C94-12E6-4268-9EC5-B0B4DE3BA490}"/>
              </a:ext>
            </a:extLst>
          </p:cNvPr>
          <p:cNvSpPr>
            <a:spLocks noGrp="1" noChangeArrowheads="1"/>
          </p:cNvSpPr>
          <p:nvPr>
            <p:ph idx="1"/>
          </p:nvPr>
        </p:nvSpPr>
        <p:spPr/>
        <p:txBody>
          <a:bodyPr/>
          <a:lstStyle/>
          <a:p>
            <a:r>
              <a:rPr lang="en-GB" altLang="en-US">
                <a:ea typeface="ＭＳ Ｐゴシック" panose="020B0600070205080204" pitchFamily="34" charset="-128"/>
              </a:rPr>
              <a:t>Press continue</a:t>
            </a:r>
          </a:p>
        </p:txBody>
      </p:sp>
      <p:pic>
        <p:nvPicPr>
          <p:cNvPr id="14340" name="Picture 1">
            <a:extLst>
              <a:ext uri="{FF2B5EF4-FFF2-40B4-BE49-F238E27FC236}">
                <a16:creationId xmlns:a16="http://schemas.microsoft.com/office/drawing/2014/main" id="{65602AF2-B9BC-4AC4-846E-782317D1CE7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25900" y="2643189"/>
            <a:ext cx="4584700" cy="285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4341" name="Straight Arrow Connector 5">
            <a:extLst>
              <a:ext uri="{FF2B5EF4-FFF2-40B4-BE49-F238E27FC236}">
                <a16:creationId xmlns:a16="http://schemas.microsoft.com/office/drawing/2014/main" id="{DA2B6263-5441-4A53-8A8E-CA231533F362}"/>
              </a:ext>
            </a:extLst>
          </p:cNvPr>
          <p:cNvCxnSpPr>
            <a:cxnSpLocks noChangeShapeType="1"/>
          </p:cNvCxnSpPr>
          <p:nvPr/>
        </p:nvCxnSpPr>
        <p:spPr bwMode="auto">
          <a:xfrm>
            <a:off x="2438400" y="1510748"/>
            <a:ext cx="3049035" cy="3237465"/>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78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1AE8EB5B-AB3D-431D-A106-E614B6DF9F1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332038"/>
            <a:ext cx="53721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le 1">
            <a:extLst>
              <a:ext uri="{FF2B5EF4-FFF2-40B4-BE49-F238E27FC236}">
                <a16:creationId xmlns:a16="http://schemas.microsoft.com/office/drawing/2014/main" id="{9C1EBDC7-95F2-4557-B65B-561BC11D04EF}"/>
              </a:ext>
            </a:extLst>
          </p:cNvPr>
          <p:cNvSpPr>
            <a:spLocks noGrp="1" noChangeArrowheads="1"/>
          </p:cNvSpPr>
          <p:nvPr>
            <p:ph type="title"/>
          </p:nvPr>
        </p:nvSpPr>
        <p:spPr/>
        <p:txBody>
          <a:bodyPr/>
          <a:lstStyle/>
          <a:p>
            <a:r>
              <a:rPr lang="fi-FI" altLang="en-US">
                <a:ea typeface="ＭＳ Ｐゴシック" panose="020B0600070205080204" pitchFamily="34" charset="-128"/>
              </a:rPr>
              <a:t>Login to HelicsWin.Net</a:t>
            </a:r>
            <a:endParaRPr lang="en-GB" altLang="en-US">
              <a:ea typeface="ＭＳ Ｐゴシック" panose="020B0600070205080204" pitchFamily="34" charset="-128"/>
            </a:endParaRPr>
          </a:p>
        </p:txBody>
      </p:sp>
      <p:sp>
        <p:nvSpPr>
          <p:cNvPr id="14339" name="Content Placeholder 2">
            <a:extLst>
              <a:ext uri="{FF2B5EF4-FFF2-40B4-BE49-F238E27FC236}">
                <a16:creationId xmlns:a16="http://schemas.microsoft.com/office/drawing/2014/main" id="{89B0FFBC-72CA-4F02-BCF8-B1DC34760BDE}"/>
              </a:ext>
            </a:extLst>
          </p:cNvPr>
          <p:cNvSpPr>
            <a:spLocks noGrp="1"/>
          </p:cNvSpPr>
          <p:nvPr>
            <p:ph idx="1"/>
          </p:nvPr>
        </p:nvSpPr>
        <p:spPr/>
        <p:txBody>
          <a:bodyPr/>
          <a:lstStyle/>
          <a:p>
            <a:pPr>
              <a:defRPr/>
            </a:pPr>
            <a:r>
              <a:rPr lang="fi-FI" altLang="en-US" dirty="0">
                <a:ea typeface="ＭＳ Ｐゴシック" panose="020B0600070205080204" pitchFamily="34" charset="-128"/>
              </a:rPr>
              <a:t>For ECDC PPS, select module: PPS</a:t>
            </a:r>
          </a:p>
          <a:p>
            <a:pPr>
              <a:defRPr/>
            </a:pPr>
            <a:r>
              <a:rPr lang="fi-FI" altLang="en-US" dirty="0">
                <a:ea typeface="ＭＳ Ｐゴシック" panose="020B0600070205080204" pitchFamily="34" charset="-128"/>
              </a:rPr>
              <a:t>Default password: </a:t>
            </a:r>
            <a:r>
              <a:rPr lang="fi-FI" altLang="en-US" i="1" dirty="0">
                <a:ea typeface="ＭＳ Ｐゴシック" panose="020B0600070205080204" pitchFamily="34" charset="-128"/>
              </a:rPr>
              <a:t>helics</a:t>
            </a: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endParaRPr lang="fi-FI" altLang="en-US" i="1" dirty="0">
              <a:ea typeface="ＭＳ Ｐゴシック" panose="020B0600070205080204" pitchFamily="34" charset="-128"/>
            </a:endParaRPr>
          </a:p>
          <a:p>
            <a:pPr>
              <a:defRPr/>
            </a:pPr>
            <a:r>
              <a:rPr lang="fi-FI" altLang="en-US" dirty="0">
                <a:ea typeface="ＭＳ Ｐゴシック" panose="020B0600070205080204" pitchFamily="34" charset="-128"/>
              </a:rPr>
              <a:t>After selecting your country and language (in case of translation), click ’Login’</a:t>
            </a:r>
            <a:endParaRPr lang="en-GB" altLang="en-US" dirty="0">
              <a:ea typeface="ＭＳ Ｐゴシック" panose="020B0600070205080204" pitchFamily="34" charset="-128"/>
            </a:endParaRPr>
          </a:p>
        </p:txBody>
      </p:sp>
      <p:cxnSp>
        <p:nvCxnSpPr>
          <p:cNvPr id="15365" name="Straight Arrow Connector 5">
            <a:extLst>
              <a:ext uri="{FF2B5EF4-FFF2-40B4-BE49-F238E27FC236}">
                <a16:creationId xmlns:a16="http://schemas.microsoft.com/office/drawing/2014/main" id="{B56DABFF-544F-4FCA-81F7-982C49BAE45F}"/>
              </a:ext>
            </a:extLst>
          </p:cNvPr>
          <p:cNvCxnSpPr>
            <a:cxnSpLocks noChangeShapeType="1"/>
          </p:cNvCxnSpPr>
          <p:nvPr/>
        </p:nvCxnSpPr>
        <p:spPr bwMode="auto">
          <a:xfrm>
            <a:off x="5049078" y="1437490"/>
            <a:ext cx="1864557" cy="1731954"/>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366" name="Straight Arrow Connector 5">
            <a:extLst>
              <a:ext uri="{FF2B5EF4-FFF2-40B4-BE49-F238E27FC236}">
                <a16:creationId xmlns:a16="http://schemas.microsoft.com/office/drawing/2014/main" id="{BCEE67A0-11FB-4B12-A8B1-DEA39497A4D7}"/>
              </a:ext>
            </a:extLst>
          </p:cNvPr>
          <p:cNvCxnSpPr>
            <a:cxnSpLocks noChangeShapeType="1"/>
          </p:cNvCxnSpPr>
          <p:nvPr/>
        </p:nvCxnSpPr>
        <p:spPr bwMode="auto">
          <a:xfrm flipV="1">
            <a:off x="3657600" y="4479941"/>
            <a:ext cx="1454907" cy="949310"/>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5367" name="Straight Arrow Connector 5">
            <a:extLst>
              <a:ext uri="{FF2B5EF4-FFF2-40B4-BE49-F238E27FC236}">
                <a16:creationId xmlns:a16="http://schemas.microsoft.com/office/drawing/2014/main" id="{F1BE999C-1B0E-423A-83F4-C4F814C40C24}"/>
              </a:ext>
            </a:extLst>
          </p:cNvPr>
          <p:cNvCxnSpPr>
            <a:cxnSpLocks noChangeShapeType="1"/>
          </p:cNvCxnSpPr>
          <p:nvPr/>
        </p:nvCxnSpPr>
        <p:spPr bwMode="auto">
          <a:xfrm>
            <a:off x="3790122" y="1978025"/>
            <a:ext cx="1402591" cy="1682751"/>
          </a:xfrm>
          <a:prstGeom prst="straightConnector1">
            <a:avLst/>
          </a:prstGeom>
          <a:noFill/>
          <a:ln w="19050"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888727087"/>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45</TotalTime>
  <Words>1480</Words>
  <Application>Microsoft Office PowerPoint</Application>
  <PresentationFormat>Breedbeeld</PresentationFormat>
  <Paragraphs>189</Paragraphs>
  <Slides>25</Slides>
  <Notes>10</Notes>
  <HiddenSlides>1</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25</vt:i4>
      </vt:variant>
    </vt:vector>
  </HeadingPairs>
  <TitlesOfParts>
    <vt:vector size="33" baseType="lpstr">
      <vt:lpstr>ＭＳ Ｐゴシック</vt:lpstr>
      <vt:lpstr>Arial</vt:lpstr>
      <vt:lpstr>Tahoma</vt:lpstr>
      <vt:lpstr>Times</vt:lpstr>
      <vt:lpstr>Wingdings</vt:lpstr>
      <vt:lpstr>Wingdings 3</vt:lpstr>
      <vt:lpstr>ECDC_PowerPoint_Template_2018-Training</vt:lpstr>
      <vt:lpstr>ECDC_PowerPoint_Template_2017-2</vt:lpstr>
      <vt:lpstr>Notes for facilitator</vt:lpstr>
      <vt:lpstr>ECDC PPS data collection tools</vt:lpstr>
      <vt:lpstr>Objectives</vt:lpstr>
      <vt:lpstr>Outline</vt:lpstr>
      <vt:lpstr>HelicsWin.Net</vt:lpstr>
      <vt:lpstr>Minimum requirements</vt:lpstr>
      <vt:lpstr>Download and installation</vt:lpstr>
      <vt:lpstr>Start up screen</vt:lpstr>
      <vt:lpstr>Login to HelicsWin.Net</vt:lpstr>
      <vt:lpstr>PPS main menu</vt:lpstr>
      <vt:lpstr>Working with HelicsWin.Net forms </vt:lpstr>
      <vt:lpstr>General features of the user interface</vt:lpstr>
      <vt:lpstr>Understanding reported errors</vt:lpstr>
      <vt:lpstr>Defining your hospital</vt:lpstr>
      <vt:lpstr>Entering hospital data</vt:lpstr>
      <vt:lpstr>Defining hospital wards</vt:lpstr>
      <vt:lpstr>Entering ward data: Standard protocol</vt:lpstr>
      <vt:lpstr>Entering ward data: Light protocol</vt:lpstr>
      <vt:lpstr>Entering PPS patient data</vt:lpstr>
      <vt:lpstr>Entering PPS antimicrobial use data</vt:lpstr>
      <vt:lpstr>Entering PPS HAI data</vt:lpstr>
      <vt:lpstr>Data quality check and data export</vt:lpstr>
      <vt:lpstr>How to send data to the national coordinator</vt:lpstr>
      <vt:lpstr>In summary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27</cp:revision>
  <cp:lastPrinted>2018-01-12T14:15:37Z</cp:lastPrinted>
  <dcterms:created xsi:type="dcterms:W3CDTF">2018-04-13T13:45:20Z</dcterms:created>
  <dcterms:modified xsi:type="dcterms:W3CDTF">2018-05-03T10:00:45Z</dcterms:modified>
</cp:coreProperties>
</file>