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comment1.xml" ContentType="application/vnd.openxmlformats-officedocument.presentationml.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2.xml" ContentType="application/vnd.openxmlformats-officedocument.presentationml.comments+xml"/>
  <Override PartName="/ppt/notesSlides/notesSlide11.xml" ContentType="application/vnd.openxmlformats-officedocument.presentationml.notesSlide+xml"/>
  <Override PartName="/ppt/comments/comment3.xml" ContentType="application/vnd.openxmlformats-officedocument.presentationml.comments+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8"/>
  </p:notesMasterIdLst>
  <p:sldIdLst>
    <p:sldId id="270" r:id="rId5"/>
    <p:sldId id="257" r:id="rId6"/>
    <p:sldId id="259" r:id="rId7"/>
    <p:sldId id="260" r:id="rId8"/>
    <p:sldId id="271" r:id="rId9"/>
    <p:sldId id="272" r:id="rId10"/>
    <p:sldId id="261" r:id="rId11"/>
    <p:sldId id="269" r:id="rId12"/>
    <p:sldId id="263" r:id="rId13"/>
    <p:sldId id="262" r:id="rId14"/>
    <p:sldId id="273" r:id="rId15"/>
    <p:sldId id="275" r:id="rId16"/>
    <p:sldId id="274"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walter" initials="b" lastIdx="1" clrIdx="0"/>
  <p:cmAuthor id="1" name="Jordi Borrell" initials="JB" lastIdx="5" clrIdx="1">
    <p:extLst>
      <p:ext uri="{19B8F6BF-5375-455C-9EA6-DF929625EA0E}">
        <p15:presenceInfo xmlns:p15="http://schemas.microsoft.com/office/powerpoint/2012/main" userId="S-1-5-21-3732144185-4277010889-2338737342-21714" providerId="AD"/>
      </p:ext>
    </p:extLst>
  </p:cmAuthor>
  <p:cmAuthor id="2" name="Tarik Derrough" initials="TD" lastIdx="6" clrIdx="2">
    <p:extLst>
      <p:ext uri="{19B8F6BF-5375-455C-9EA6-DF929625EA0E}">
        <p15:presenceInfo xmlns:p15="http://schemas.microsoft.com/office/powerpoint/2012/main" userId="S-1-5-21-3732144185-4277010889-2338737342-9640" providerId="AD"/>
      </p:ext>
    </p:extLst>
  </p:cmAuthor>
  <p:cmAuthor id="3" name="Jordi Borrell Pique" initials="JBP" lastIdx="3" clrIdx="3">
    <p:extLst>
      <p:ext uri="{19B8F6BF-5375-455C-9EA6-DF929625EA0E}">
        <p15:presenceInfo xmlns:p15="http://schemas.microsoft.com/office/powerpoint/2012/main" userId="Jordi Borrell Pique" providerId="None"/>
      </p:ext>
    </p:extLst>
  </p:cmAuthor>
  <p:cmAuthor id="4" name="Leonidas Alexakis" initials="LA" lastIdx="3" clrIdx="4">
    <p:extLst>
      <p:ext uri="{19B8F6BF-5375-455C-9EA6-DF929625EA0E}">
        <p15:presenceInfo xmlns:p15="http://schemas.microsoft.com/office/powerpoint/2012/main" userId="S-1-5-21-3732144185-4277010889-2338737342-23834" providerId="AD"/>
      </p:ext>
    </p:extLst>
  </p:cmAuthor>
  <p:cmAuthor id="5" name="Alice Friaux" initials="AF" lastIdx="1" clrIdx="5">
    <p:extLst>
      <p:ext uri="{19B8F6BF-5375-455C-9EA6-DF929625EA0E}">
        <p15:presenceInfo xmlns:p15="http://schemas.microsoft.com/office/powerpoint/2012/main" userId="S-1-5-21-3732144185-4277010889-2338737342-9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62515" autoAdjust="0"/>
  </p:normalViewPr>
  <p:slideViewPr>
    <p:cSldViewPr snapToGrid="0">
      <p:cViewPr varScale="1">
        <p:scale>
          <a:sx n="104" d="100"/>
          <a:sy n="104" d="100"/>
        </p:scale>
        <p:origin x="2416" y="48"/>
      </p:cViewPr>
      <p:guideLst/>
    </p:cSldViewPr>
  </p:slideViewPr>
  <p:notesTextViewPr>
    <p:cViewPr>
      <p:scale>
        <a:sx n="1" d="1"/>
        <a:sy n="1" d="1"/>
      </p:scale>
      <p:origin x="0" y="0"/>
    </p:cViewPr>
  </p:notesTextViewPr>
  <p:notesViewPr>
    <p:cSldViewPr snapToGrid="0">
      <p:cViewPr varScale="1">
        <p:scale>
          <a:sx n="126" d="100"/>
          <a:sy n="126" d="100"/>
        </p:scale>
        <p:origin x="4912" y="6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9-12-09T10:00:13.619" idx="2">
    <p:pos x="10" y="10"/>
    <p:text>as a pop-up slide</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19-12-09T10:01:09.007" idx="1">
    <p:pos x="10" y="10"/>
    <p:text>The RT and ECDC outputs will be analysed in the next Module</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4" dt="2019-12-16T17:32:47.088" idx="3">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D9CFCA7-F84D-440C-AE80-70271C2D7384}"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04F07D53-64FA-493E-BD27-37745AD9D3EC}">
      <dgm:prSet phldrT="[Text]"/>
      <dgm:spPr>
        <a:solidFill>
          <a:schemeClr val="accent6">
            <a:lumMod val="40000"/>
            <a:lumOff val="60000"/>
          </a:schemeClr>
        </a:solidFill>
      </dgm:spPr>
      <dgm:t>
        <a:bodyPr/>
        <a:lstStyle/>
        <a:p>
          <a:r>
            <a:rPr lang="en-US" dirty="0" smtClean="0"/>
            <a:t>TIME</a:t>
          </a:r>
          <a:endParaRPr lang="en-US" dirty="0"/>
        </a:p>
      </dgm:t>
    </dgm:pt>
    <dgm:pt modelId="{012E1099-5A9A-494E-B06A-F17DB007EC45}" type="parTrans" cxnId="{81D1394E-1698-400D-8833-BA86EB2BE5C0}">
      <dgm:prSet/>
      <dgm:spPr/>
      <dgm:t>
        <a:bodyPr/>
        <a:lstStyle/>
        <a:p>
          <a:endParaRPr lang="en-US"/>
        </a:p>
      </dgm:t>
    </dgm:pt>
    <dgm:pt modelId="{10BA0CCF-A4B0-45F7-BB1E-9CA1FE3A50C6}" type="sibTrans" cxnId="{81D1394E-1698-400D-8833-BA86EB2BE5C0}">
      <dgm:prSet/>
      <dgm:spPr/>
      <dgm:t>
        <a:bodyPr/>
        <a:lstStyle/>
        <a:p>
          <a:endParaRPr lang="en-US"/>
        </a:p>
      </dgm:t>
    </dgm:pt>
    <dgm:pt modelId="{6840364D-C1EB-4CBF-8203-2A26D402726D}">
      <dgm:prSet phldrT="[Text]"/>
      <dgm:spPr>
        <a:solidFill>
          <a:schemeClr val="accent6">
            <a:lumMod val="40000"/>
            <a:lumOff val="60000"/>
          </a:schemeClr>
        </a:solidFill>
      </dgm:spPr>
      <dgm:t>
        <a:bodyPr/>
        <a:lstStyle/>
        <a:p>
          <a:r>
            <a:rPr lang="en-US" dirty="0" smtClean="0"/>
            <a:t>PERSON</a:t>
          </a:r>
          <a:endParaRPr lang="en-US" dirty="0"/>
        </a:p>
      </dgm:t>
    </dgm:pt>
    <dgm:pt modelId="{D2412A35-AD19-409B-AC6B-3BC8C9DC15D2}" type="parTrans" cxnId="{F1F5C45C-0659-4F72-8399-0F4F357486C1}">
      <dgm:prSet/>
      <dgm:spPr/>
      <dgm:t>
        <a:bodyPr/>
        <a:lstStyle/>
        <a:p>
          <a:endParaRPr lang="en-US"/>
        </a:p>
      </dgm:t>
    </dgm:pt>
    <dgm:pt modelId="{B092F58E-D600-4CDF-AA7D-FDA4170DBFEB}" type="sibTrans" cxnId="{F1F5C45C-0659-4F72-8399-0F4F357486C1}">
      <dgm:prSet/>
      <dgm:spPr/>
      <dgm:t>
        <a:bodyPr/>
        <a:lstStyle/>
        <a:p>
          <a:endParaRPr lang="en-US"/>
        </a:p>
      </dgm:t>
    </dgm:pt>
    <dgm:pt modelId="{4EF3A09B-A7CE-4D4E-ADBD-D9BE204CA93A}">
      <dgm:prSet phldrT="[Text]"/>
      <dgm:spPr>
        <a:solidFill>
          <a:schemeClr val="accent6">
            <a:lumMod val="40000"/>
            <a:lumOff val="60000"/>
          </a:schemeClr>
        </a:solidFill>
      </dgm:spPr>
      <dgm:t>
        <a:bodyPr/>
        <a:lstStyle/>
        <a:p>
          <a:r>
            <a:rPr lang="en-US" dirty="0" smtClean="0"/>
            <a:t>PLACE</a:t>
          </a:r>
          <a:endParaRPr lang="en-US" dirty="0"/>
        </a:p>
      </dgm:t>
    </dgm:pt>
    <dgm:pt modelId="{F4C9987D-4CA1-4403-8FF2-488DE79B1F08}" type="parTrans" cxnId="{8DB990B5-A596-4C96-AE57-0AD64DA5B4FA}">
      <dgm:prSet/>
      <dgm:spPr/>
      <dgm:t>
        <a:bodyPr/>
        <a:lstStyle/>
        <a:p>
          <a:endParaRPr lang="en-US"/>
        </a:p>
      </dgm:t>
    </dgm:pt>
    <dgm:pt modelId="{0DD1B55F-B3B0-4467-821E-B0AFDF44B992}" type="sibTrans" cxnId="{8DB990B5-A596-4C96-AE57-0AD64DA5B4FA}">
      <dgm:prSet/>
      <dgm:spPr/>
      <dgm:t>
        <a:bodyPr/>
        <a:lstStyle/>
        <a:p>
          <a:endParaRPr lang="en-US"/>
        </a:p>
      </dgm:t>
    </dgm:pt>
    <dgm:pt modelId="{A7AD1CD4-D938-4629-B44C-2A832A65A7DA}" type="pres">
      <dgm:prSet presAssocID="{7D9CFCA7-F84D-440C-AE80-70271C2D7384}" presName="cycle" presStyleCnt="0">
        <dgm:presLayoutVars>
          <dgm:dir/>
          <dgm:resizeHandles val="exact"/>
        </dgm:presLayoutVars>
      </dgm:prSet>
      <dgm:spPr/>
      <dgm:t>
        <a:bodyPr/>
        <a:lstStyle/>
        <a:p>
          <a:endParaRPr lang="en-US"/>
        </a:p>
      </dgm:t>
    </dgm:pt>
    <dgm:pt modelId="{25657216-6C68-4A85-A19E-6DA2A3B0610E}" type="pres">
      <dgm:prSet presAssocID="{04F07D53-64FA-493E-BD27-37745AD9D3EC}" presName="node" presStyleLbl="node1" presStyleIdx="0" presStyleCnt="3">
        <dgm:presLayoutVars>
          <dgm:bulletEnabled val="1"/>
        </dgm:presLayoutVars>
      </dgm:prSet>
      <dgm:spPr/>
      <dgm:t>
        <a:bodyPr/>
        <a:lstStyle/>
        <a:p>
          <a:endParaRPr lang="en-US"/>
        </a:p>
      </dgm:t>
    </dgm:pt>
    <dgm:pt modelId="{35E5D686-1FA0-4B19-8758-FA41059964A6}" type="pres">
      <dgm:prSet presAssocID="{10BA0CCF-A4B0-45F7-BB1E-9CA1FE3A50C6}" presName="sibTrans" presStyleLbl="sibTrans2D1" presStyleIdx="0" presStyleCnt="3"/>
      <dgm:spPr/>
      <dgm:t>
        <a:bodyPr/>
        <a:lstStyle/>
        <a:p>
          <a:endParaRPr lang="en-US"/>
        </a:p>
      </dgm:t>
    </dgm:pt>
    <dgm:pt modelId="{D8382772-EF30-47FB-85C7-B837D04396F8}" type="pres">
      <dgm:prSet presAssocID="{10BA0CCF-A4B0-45F7-BB1E-9CA1FE3A50C6}" presName="connectorText" presStyleLbl="sibTrans2D1" presStyleIdx="0" presStyleCnt="3"/>
      <dgm:spPr/>
      <dgm:t>
        <a:bodyPr/>
        <a:lstStyle/>
        <a:p>
          <a:endParaRPr lang="en-US"/>
        </a:p>
      </dgm:t>
    </dgm:pt>
    <dgm:pt modelId="{79FC274C-B683-4DC4-B5D6-00C64584A91F}" type="pres">
      <dgm:prSet presAssocID="{6840364D-C1EB-4CBF-8203-2A26D402726D}" presName="node" presStyleLbl="node1" presStyleIdx="1" presStyleCnt="3">
        <dgm:presLayoutVars>
          <dgm:bulletEnabled val="1"/>
        </dgm:presLayoutVars>
      </dgm:prSet>
      <dgm:spPr/>
      <dgm:t>
        <a:bodyPr/>
        <a:lstStyle/>
        <a:p>
          <a:endParaRPr lang="en-US"/>
        </a:p>
      </dgm:t>
    </dgm:pt>
    <dgm:pt modelId="{28BFE84A-BD9A-486D-8994-00B4F61BBADA}" type="pres">
      <dgm:prSet presAssocID="{B092F58E-D600-4CDF-AA7D-FDA4170DBFEB}" presName="sibTrans" presStyleLbl="sibTrans2D1" presStyleIdx="1" presStyleCnt="3"/>
      <dgm:spPr/>
      <dgm:t>
        <a:bodyPr/>
        <a:lstStyle/>
        <a:p>
          <a:endParaRPr lang="en-US"/>
        </a:p>
      </dgm:t>
    </dgm:pt>
    <dgm:pt modelId="{E06E9948-5F64-4E95-B11D-7EA77566643C}" type="pres">
      <dgm:prSet presAssocID="{B092F58E-D600-4CDF-AA7D-FDA4170DBFEB}" presName="connectorText" presStyleLbl="sibTrans2D1" presStyleIdx="1" presStyleCnt="3"/>
      <dgm:spPr/>
      <dgm:t>
        <a:bodyPr/>
        <a:lstStyle/>
        <a:p>
          <a:endParaRPr lang="en-US"/>
        </a:p>
      </dgm:t>
    </dgm:pt>
    <dgm:pt modelId="{A8102ED0-F108-4300-9F3E-A23730E6030E}" type="pres">
      <dgm:prSet presAssocID="{4EF3A09B-A7CE-4D4E-ADBD-D9BE204CA93A}" presName="node" presStyleLbl="node1" presStyleIdx="2" presStyleCnt="3">
        <dgm:presLayoutVars>
          <dgm:bulletEnabled val="1"/>
        </dgm:presLayoutVars>
      </dgm:prSet>
      <dgm:spPr/>
      <dgm:t>
        <a:bodyPr/>
        <a:lstStyle/>
        <a:p>
          <a:endParaRPr lang="en-US"/>
        </a:p>
      </dgm:t>
    </dgm:pt>
    <dgm:pt modelId="{39BEB682-652C-434D-9E0B-C31BAA8E5E41}" type="pres">
      <dgm:prSet presAssocID="{0DD1B55F-B3B0-4467-821E-B0AFDF44B992}" presName="sibTrans" presStyleLbl="sibTrans2D1" presStyleIdx="2" presStyleCnt="3"/>
      <dgm:spPr/>
      <dgm:t>
        <a:bodyPr/>
        <a:lstStyle/>
        <a:p>
          <a:endParaRPr lang="en-US"/>
        </a:p>
      </dgm:t>
    </dgm:pt>
    <dgm:pt modelId="{901A845A-4D0F-40C4-81A0-575A99E0D3E4}" type="pres">
      <dgm:prSet presAssocID="{0DD1B55F-B3B0-4467-821E-B0AFDF44B992}" presName="connectorText" presStyleLbl="sibTrans2D1" presStyleIdx="2" presStyleCnt="3"/>
      <dgm:spPr/>
      <dgm:t>
        <a:bodyPr/>
        <a:lstStyle/>
        <a:p>
          <a:endParaRPr lang="en-US"/>
        </a:p>
      </dgm:t>
    </dgm:pt>
  </dgm:ptLst>
  <dgm:cxnLst>
    <dgm:cxn modelId="{AFCAC85A-E278-43F1-8329-74E4EB7495EE}" type="presOf" srcId="{7D9CFCA7-F84D-440C-AE80-70271C2D7384}" destId="{A7AD1CD4-D938-4629-B44C-2A832A65A7DA}" srcOrd="0" destOrd="0" presId="urn:microsoft.com/office/officeart/2005/8/layout/cycle2"/>
    <dgm:cxn modelId="{18973B08-D0DA-41D2-A6A8-77F957342B02}" type="presOf" srcId="{4EF3A09B-A7CE-4D4E-ADBD-D9BE204CA93A}" destId="{A8102ED0-F108-4300-9F3E-A23730E6030E}" srcOrd="0" destOrd="0" presId="urn:microsoft.com/office/officeart/2005/8/layout/cycle2"/>
    <dgm:cxn modelId="{B76A49CB-73C5-43B9-817E-F1F40B01ED14}" type="presOf" srcId="{B092F58E-D600-4CDF-AA7D-FDA4170DBFEB}" destId="{E06E9948-5F64-4E95-B11D-7EA77566643C}" srcOrd="1" destOrd="0" presId="urn:microsoft.com/office/officeart/2005/8/layout/cycle2"/>
    <dgm:cxn modelId="{5F84BC3C-709D-46D7-AE75-ECD044BF7FAB}" type="presOf" srcId="{B092F58E-D600-4CDF-AA7D-FDA4170DBFEB}" destId="{28BFE84A-BD9A-486D-8994-00B4F61BBADA}" srcOrd="0" destOrd="0" presId="urn:microsoft.com/office/officeart/2005/8/layout/cycle2"/>
    <dgm:cxn modelId="{94ACC507-750F-44BC-9C7C-CCE9AA7B35D2}" type="presOf" srcId="{0DD1B55F-B3B0-4467-821E-B0AFDF44B992}" destId="{901A845A-4D0F-40C4-81A0-575A99E0D3E4}" srcOrd="1" destOrd="0" presId="urn:microsoft.com/office/officeart/2005/8/layout/cycle2"/>
    <dgm:cxn modelId="{8DB990B5-A596-4C96-AE57-0AD64DA5B4FA}" srcId="{7D9CFCA7-F84D-440C-AE80-70271C2D7384}" destId="{4EF3A09B-A7CE-4D4E-ADBD-D9BE204CA93A}" srcOrd="2" destOrd="0" parTransId="{F4C9987D-4CA1-4403-8FF2-488DE79B1F08}" sibTransId="{0DD1B55F-B3B0-4467-821E-B0AFDF44B992}"/>
    <dgm:cxn modelId="{81D1394E-1698-400D-8833-BA86EB2BE5C0}" srcId="{7D9CFCA7-F84D-440C-AE80-70271C2D7384}" destId="{04F07D53-64FA-493E-BD27-37745AD9D3EC}" srcOrd="0" destOrd="0" parTransId="{012E1099-5A9A-494E-B06A-F17DB007EC45}" sibTransId="{10BA0CCF-A4B0-45F7-BB1E-9CA1FE3A50C6}"/>
    <dgm:cxn modelId="{AFD73AAA-C39E-47DB-A2E8-3F2DF7E365E0}" type="presOf" srcId="{04F07D53-64FA-493E-BD27-37745AD9D3EC}" destId="{25657216-6C68-4A85-A19E-6DA2A3B0610E}" srcOrd="0" destOrd="0" presId="urn:microsoft.com/office/officeart/2005/8/layout/cycle2"/>
    <dgm:cxn modelId="{303B42E2-294A-4472-980C-FE5F2434EB87}" type="presOf" srcId="{6840364D-C1EB-4CBF-8203-2A26D402726D}" destId="{79FC274C-B683-4DC4-B5D6-00C64584A91F}" srcOrd="0" destOrd="0" presId="urn:microsoft.com/office/officeart/2005/8/layout/cycle2"/>
    <dgm:cxn modelId="{33AF95A9-B339-4764-AA29-7060F77308DC}" type="presOf" srcId="{10BA0CCF-A4B0-45F7-BB1E-9CA1FE3A50C6}" destId="{35E5D686-1FA0-4B19-8758-FA41059964A6}" srcOrd="0" destOrd="0" presId="urn:microsoft.com/office/officeart/2005/8/layout/cycle2"/>
    <dgm:cxn modelId="{3D13E6B0-816C-41D5-B0E6-C26069B25B3F}" type="presOf" srcId="{10BA0CCF-A4B0-45F7-BB1E-9CA1FE3A50C6}" destId="{D8382772-EF30-47FB-85C7-B837D04396F8}" srcOrd="1" destOrd="0" presId="urn:microsoft.com/office/officeart/2005/8/layout/cycle2"/>
    <dgm:cxn modelId="{4FD3E039-C8BD-4769-B6AC-5844F55ECD25}" type="presOf" srcId="{0DD1B55F-B3B0-4467-821E-B0AFDF44B992}" destId="{39BEB682-652C-434D-9E0B-C31BAA8E5E41}" srcOrd="0" destOrd="0" presId="urn:microsoft.com/office/officeart/2005/8/layout/cycle2"/>
    <dgm:cxn modelId="{F1F5C45C-0659-4F72-8399-0F4F357486C1}" srcId="{7D9CFCA7-F84D-440C-AE80-70271C2D7384}" destId="{6840364D-C1EB-4CBF-8203-2A26D402726D}" srcOrd="1" destOrd="0" parTransId="{D2412A35-AD19-409B-AC6B-3BC8C9DC15D2}" sibTransId="{B092F58E-D600-4CDF-AA7D-FDA4170DBFEB}"/>
    <dgm:cxn modelId="{9108197C-6D36-4C3D-8E42-89C01D38362C}" type="presParOf" srcId="{A7AD1CD4-D938-4629-B44C-2A832A65A7DA}" destId="{25657216-6C68-4A85-A19E-6DA2A3B0610E}" srcOrd="0" destOrd="0" presId="urn:microsoft.com/office/officeart/2005/8/layout/cycle2"/>
    <dgm:cxn modelId="{32BB0AB2-BF0F-4C0B-B23D-6833929A534B}" type="presParOf" srcId="{A7AD1CD4-D938-4629-B44C-2A832A65A7DA}" destId="{35E5D686-1FA0-4B19-8758-FA41059964A6}" srcOrd="1" destOrd="0" presId="urn:microsoft.com/office/officeart/2005/8/layout/cycle2"/>
    <dgm:cxn modelId="{A75DC3DB-8FE9-4486-901C-0B19FB174C87}" type="presParOf" srcId="{35E5D686-1FA0-4B19-8758-FA41059964A6}" destId="{D8382772-EF30-47FB-85C7-B837D04396F8}" srcOrd="0" destOrd="0" presId="urn:microsoft.com/office/officeart/2005/8/layout/cycle2"/>
    <dgm:cxn modelId="{D2C7AA59-ED8D-49BC-8FD7-7A7E414AD2FC}" type="presParOf" srcId="{A7AD1CD4-D938-4629-B44C-2A832A65A7DA}" destId="{79FC274C-B683-4DC4-B5D6-00C64584A91F}" srcOrd="2" destOrd="0" presId="urn:microsoft.com/office/officeart/2005/8/layout/cycle2"/>
    <dgm:cxn modelId="{90BD9980-AE13-4CB2-9631-D71B31C62DF8}" type="presParOf" srcId="{A7AD1CD4-D938-4629-B44C-2A832A65A7DA}" destId="{28BFE84A-BD9A-486D-8994-00B4F61BBADA}" srcOrd="3" destOrd="0" presId="urn:microsoft.com/office/officeart/2005/8/layout/cycle2"/>
    <dgm:cxn modelId="{5C71D257-2B30-4CC3-B636-CBA3DBB0929F}" type="presParOf" srcId="{28BFE84A-BD9A-486D-8994-00B4F61BBADA}" destId="{E06E9948-5F64-4E95-B11D-7EA77566643C}" srcOrd="0" destOrd="0" presId="urn:microsoft.com/office/officeart/2005/8/layout/cycle2"/>
    <dgm:cxn modelId="{7F9285EF-2AC7-4508-82A8-1CFBBD7C91C3}" type="presParOf" srcId="{A7AD1CD4-D938-4629-B44C-2A832A65A7DA}" destId="{A8102ED0-F108-4300-9F3E-A23730E6030E}" srcOrd="4" destOrd="0" presId="urn:microsoft.com/office/officeart/2005/8/layout/cycle2"/>
    <dgm:cxn modelId="{B4B7363C-9178-49F0-B6EA-FB1647FF673B}" type="presParOf" srcId="{A7AD1CD4-D938-4629-B44C-2A832A65A7DA}" destId="{39BEB682-652C-434D-9E0B-C31BAA8E5E41}" srcOrd="5" destOrd="0" presId="urn:microsoft.com/office/officeart/2005/8/layout/cycle2"/>
    <dgm:cxn modelId="{CB466735-173B-45C2-8C84-C2075E4DF95D}" type="presParOf" srcId="{39BEB682-652C-434D-9E0B-C31BAA8E5E41}" destId="{901A845A-4D0F-40C4-81A0-575A99E0D3E4}"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4340A71-C724-42C3-B42C-AB32FEE328BC}"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GB"/>
        </a:p>
      </dgm:t>
    </dgm:pt>
    <dgm:pt modelId="{EC2BFA49-455B-4B9D-8C61-15EAC3123F77}">
      <dgm:prSet phldrT="[Text]" custT="1"/>
      <dgm:spPr>
        <a:solidFill>
          <a:srgbClr val="69AE23"/>
        </a:solidFill>
      </dgm:spPr>
      <dgm:t>
        <a:bodyPr/>
        <a:lstStyle/>
        <a:p>
          <a:r>
            <a:rPr lang="en-GB" sz="1800" dirty="0" smtClean="0"/>
            <a:t>Data repository</a:t>
          </a:r>
          <a:endParaRPr lang="en-GB" sz="1800" dirty="0"/>
        </a:p>
      </dgm:t>
    </dgm:pt>
    <dgm:pt modelId="{266C0F2A-235E-4359-9631-29B9C4935691}" type="parTrans" cxnId="{1F8CBCAA-38FF-46AC-B349-624AF3BDC1B5}">
      <dgm:prSet/>
      <dgm:spPr/>
      <dgm:t>
        <a:bodyPr/>
        <a:lstStyle/>
        <a:p>
          <a:endParaRPr lang="en-GB" sz="1100"/>
        </a:p>
      </dgm:t>
    </dgm:pt>
    <dgm:pt modelId="{F4E21B9E-CCF6-4135-803F-0C31D021EA84}" type="sibTrans" cxnId="{1F8CBCAA-38FF-46AC-B349-624AF3BDC1B5}">
      <dgm:prSet custT="1"/>
      <dgm:spPr>
        <a:solidFill>
          <a:srgbClr val="B2B2B2"/>
        </a:solidFill>
      </dgm:spPr>
      <dgm:t>
        <a:bodyPr/>
        <a:lstStyle/>
        <a:p>
          <a:endParaRPr lang="en-GB" sz="1050"/>
        </a:p>
      </dgm:t>
    </dgm:pt>
    <dgm:pt modelId="{7153A8DD-8788-41D1-B42D-32B89716EC85}">
      <dgm:prSet phldrT="[Text]" custT="1"/>
      <dgm:spPr>
        <a:solidFill>
          <a:srgbClr val="69AE23"/>
        </a:solidFill>
      </dgm:spPr>
      <dgm:t>
        <a:bodyPr/>
        <a:lstStyle/>
        <a:p>
          <a:r>
            <a:rPr lang="en-GB" sz="1800" dirty="0" smtClean="0"/>
            <a:t>Production of reports and outputs</a:t>
          </a:r>
        </a:p>
      </dgm:t>
    </dgm:pt>
    <dgm:pt modelId="{B854E2A3-D916-4FED-A19B-C0E7B66E626E}" type="parTrans" cxnId="{29560D97-2C91-4B7C-BE30-A50E080D3055}">
      <dgm:prSet/>
      <dgm:spPr/>
      <dgm:t>
        <a:bodyPr/>
        <a:lstStyle/>
        <a:p>
          <a:endParaRPr lang="en-GB" sz="1100"/>
        </a:p>
      </dgm:t>
    </dgm:pt>
    <dgm:pt modelId="{41FF99A3-4ED9-4C25-8057-17266FC7BBAD}" type="sibTrans" cxnId="{29560D97-2C91-4B7C-BE30-A50E080D3055}">
      <dgm:prSet custT="1"/>
      <dgm:spPr>
        <a:solidFill>
          <a:srgbClr val="B2B2B2"/>
        </a:solidFill>
      </dgm:spPr>
      <dgm:t>
        <a:bodyPr/>
        <a:lstStyle/>
        <a:p>
          <a:endParaRPr lang="en-GB" sz="1050"/>
        </a:p>
      </dgm:t>
    </dgm:pt>
    <dgm:pt modelId="{68CEF3A2-CBB2-41B1-B9A3-9444681DF3CD}">
      <dgm:prSet phldrT="[Text]" custT="1"/>
      <dgm:spPr>
        <a:solidFill>
          <a:srgbClr val="69AE23"/>
        </a:solidFill>
      </dgm:spPr>
      <dgm:t>
        <a:bodyPr/>
        <a:lstStyle/>
        <a:p>
          <a:r>
            <a:rPr lang="en-GB" sz="1800" dirty="0" smtClean="0"/>
            <a:t>Support daily threat review </a:t>
          </a:r>
        </a:p>
      </dgm:t>
    </dgm:pt>
    <dgm:pt modelId="{5E1BE449-22AD-4EC4-A29D-5C55FF7326A7}" type="parTrans" cxnId="{951A4D52-9ECF-481A-9097-544F1C7E7209}">
      <dgm:prSet/>
      <dgm:spPr/>
      <dgm:t>
        <a:bodyPr/>
        <a:lstStyle/>
        <a:p>
          <a:endParaRPr lang="en-GB" sz="1100"/>
        </a:p>
      </dgm:t>
    </dgm:pt>
    <dgm:pt modelId="{551A8AE8-F2E1-40D3-9F82-979AD39E7AF9}" type="sibTrans" cxnId="{951A4D52-9ECF-481A-9097-544F1C7E7209}">
      <dgm:prSet custT="1"/>
      <dgm:spPr>
        <a:solidFill>
          <a:srgbClr val="B2B2B2"/>
        </a:solidFill>
      </dgm:spPr>
      <dgm:t>
        <a:bodyPr/>
        <a:lstStyle/>
        <a:p>
          <a:endParaRPr lang="en-GB" sz="1050"/>
        </a:p>
      </dgm:t>
    </dgm:pt>
    <dgm:pt modelId="{79543E0B-1676-44E8-A502-4D850CF685C8}">
      <dgm:prSet phldrT="[Text]" custT="1"/>
      <dgm:spPr>
        <a:solidFill>
          <a:srgbClr val="69AE23"/>
        </a:solidFill>
      </dgm:spPr>
      <dgm:t>
        <a:bodyPr/>
        <a:lstStyle/>
        <a:p>
          <a:r>
            <a:rPr lang="en-GB" sz="1800" dirty="0" smtClean="0"/>
            <a:t>Support analysis and follow-up</a:t>
          </a:r>
        </a:p>
      </dgm:t>
    </dgm:pt>
    <dgm:pt modelId="{B19C41A4-3FA2-4236-88AC-702F28F7B46C}" type="parTrans" cxnId="{1D64657F-E520-4ECF-8AAC-B75A492AD30D}">
      <dgm:prSet/>
      <dgm:spPr/>
      <dgm:t>
        <a:bodyPr/>
        <a:lstStyle/>
        <a:p>
          <a:endParaRPr lang="en-US"/>
        </a:p>
      </dgm:t>
    </dgm:pt>
    <dgm:pt modelId="{45E1C862-C973-4DAE-A8B2-B3348E7D8B01}" type="sibTrans" cxnId="{1D64657F-E520-4ECF-8AAC-B75A492AD30D}">
      <dgm:prSet/>
      <dgm:spPr/>
      <dgm:t>
        <a:bodyPr/>
        <a:lstStyle/>
        <a:p>
          <a:endParaRPr lang="en-US"/>
        </a:p>
      </dgm:t>
    </dgm:pt>
    <dgm:pt modelId="{3606CECF-40C1-4350-9953-07AFCEB10B5F}">
      <dgm:prSet phldrT="[Text]" custT="1"/>
      <dgm:spPr>
        <a:solidFill>
          <a:srgbClr val="69AE23"/>
        </a:solidFill>
      </dgm:spPr>
      <dgm:t>
        <a:bodyPr/>
        <a:lstStyle/>
        <a:p>
          <a:r>
            <a:rPr lang="en-GB" sz="1800" dirty="0" smtClean="0"/>
            <a:t>Data exchange</a:t>
          </a:r>
        </a:p>
      </dgm:t>
    </dgm:pt>
    <dgm:pt modelId="{1CA40CE3-549F-4399-917D-688A776E2E36}" type="parTrans" cxnId="{95BDEBC1-5334-43AC-8705-62CD2BF1DBC5}">
      <dgm:prSet/>
      <dgm:spPr/>
      <dgm:t>
        <a:bodyPr/>
        <a:lstStyle/>
        <a:p>
          <a:endParaRPr lang="en-US"/>
        </a:p>
      </dgm:t>
    </dgm:pt>
    <dgm:pt modelId="{EC67244E-6633-4EC4-A2C5-520B2B7C08CE}" type="sibTrans" cxnId="{95BDEBC1-5334-43AC-8705-62CD2BF1DBC5}">
      <dgm:prSet/>
      <dgm:spPr/>
      <dgm:t>
        <a:bodyPr/>
        <a:lstStyle/>
        <a:p>
          <a:endParaRPr lang="en-US"/>
        </a:p>
      </dgm:t>
    </dgm:pt>
    <dgm:pt modelId="{134693C7-30A8-4A63-9908-45E2085410F1}" type="pres">
      <dgm:prSet presAssocID="{64340A71-C724-42C3-B42C-AB32FEE328BC}" presName="Name0" presStyleCnt="0">
        <dgm:presLayoutVars>
          <dgm:dir/>
          <dgm:resizeHandles val="exact"/>
        </dgm:presLayoutVars>
      </dgm:prSet>
      <dgm:spPr/>
      <dgm:t>
        <a:bodyPr/>
        <a:lstStyle/>
        <a:p>
          <a:endParaRPr lang="en-GB"/>
        </a:p>
      </dgm:t>
    </dgm:pt>
    <dgm:pt modelId="{1D619549-9F71-4759-983B-8C1E5931894A}" type="pres">
      <dgm:prSet presAssocID="{EC2BFA49-455B-4B9D-8C61-15EAC3123F77}" presName="node" presStyleLbl="node1" presStyleIdx="0" presStyleCnt="5" custScaleX="98741" custScaleY="84749" custRadScaleRad="90190" custRadScaleInc="11729">
        <dgm:presLayoutVars>
          <dgm:bulletEnabled val="1"/>
        </dgm:presLayoutVars>
      </dgm:prSet>
      <dgm:spPr/>
      <dgm:t>
        <a:bodyPr/>
        <a:lstStyle/>
        <a:p>
          <a:endParaRPr lang="en-GB"/>
        </a:p>
      </dgm:t>
    </dgm:pt>
    <dgm:pt modelId="{C52A0C91-5C3D-46BE-A0F4-A6CA28214637}" type="pres">
      <dgm:prSet presAssocID="{F4E21B9E-CCF6-4135-803F-0C31D021EA84}" presName="sibTrans" presStyleLbl="sibTrans2D1" presStyleIdx="0" presStyleCnt="5" custAng="98173" custLinFactY="-64606" custLinFactNeighborX="19639" custLinFactNeighborY="-100000"/>
      <dgm:spPr/>
      <dgm:t>
        <a:bodyPr/>
        <a:lstStyle/>
        <a:p>
          <a:endParaRPr lang="en-GB"/>
        </a:p>
      </dgm:t>
    </dgm:pt>
    <dgm:pt modelId="{2B7401EF-158B-46B0-B494-BCC3B4C33EDA}" type="pres">
      <dgm:prSet presAssocID="{F4E21B9E-CCF6-4135-803F-0C31D021EA84}" presName="connectorText" presStyleLbl="sibTrans2D1" presStyleIdx="0" presStyleCnt="5"/>
      <dgm:spPr/>
      <dgm:t>
        <a:bodyPr/>
        <a:lstStyle/>
        <a:p>
          <a:endParaRPr lang="en-GB"/>
        </a:p>
      </dgm:t>
    </dgm:pt>
    <dgm:pt modelId="{EE54B99C-0AA7-46E0-A5A0-71234653B406}" type="pres">
      <dgm:prSet presAssocID="{7153A8DD-8788-41D1-B42D-32B89716EC85}" presName="node" presStyleLbl="node1" presStyleIdx="1" presStyleCnt="5" custScaleY="152534" custRadScaleRad="139405" custRadScaleInc="3885">
        <dgm:presLayoutVars>
          <dgm:bulletEnabled val="1"/>
        </dgm:presLayoutVars>
      </dgm:prSet>
      <dgm:spPr/>
      <dgm:t>
        <a:bodyPr/>
        <a:lstStyle/>
        <a:p>
          <a:endParaRPr lang="en-GB"/>
        </a:p>
      </dgm:t>
    </dgm:pt>
    <dgm:pt modelId="{64188312-2356-4983-BDE8-98C07031F65A}" type="pres">
      <dgm:prSet presAssocID="{41FF99A3-4ED9-4C25-8057-17266FC7BBAD}" presName="sibTrans" presStyleLbl="sibTrans2D1" presStyleIdx="1" presStyleCnt="5"/>
      <dgm:spPr/>
      <dgm:t>
        <a:bodyPr/>
        <a:lstStyle/>
        <a:p>
          <a:endParaRPr lang="en-GB"/>
        </a:p>
      </dgm:t>
    </dgm:pt>
    <dgm:pt modelId="{D251261B-8AFC-4E7C-AFCF-D65A941B024F}" type="pres">
      <dgm:prSet presAssocID="{41FF99A3-4ED9-4C25-8057-17266FC7BBAD}" presName="connectorText" presStyleLbl="sibTrans2D1" presStyleIdx="1" presStyleCnt="5"/>
      <dgm:spPr/>
      <dgm:t>
        <a:bodyPr/>
        <a:lstStyle/>
        <a:p>
          <a:endParaRPr lang="en-GB"/>
        </a:p>
      </dgm:t>
    </dgm:pt>
    <dgm:pt modelId="{816AA60C-DDFB-4FED-98F3-BF0F91B46C9B}" type="pres">
      <dgm:prSet presAssocID="{68CEF3A2-CBB2-41B1-B9A3-9444681DF3CD}" presName="node" presStyleLbl="node1" presStyleIdx="2" presStyleCnt="5" custScaleX="109697" custScaleY="99528" custRadScaleRad="104096" custRadScaleInc="5618">
        <dgm:presLayoutVars>
          <dgm:bulletEnabled val="1"/>
        </dgm:presLayoutVars>
      </dgm:prSet>
      <dgm:spPr/>
      <dgm:t>
        <a:bodyPr/>
        <a:lstStyle/>
        <a:p>
          <a:endParaRPr lang="en-GB"/>
        </a:p>
      </dgm:t>
    </dgm:pt>
    <dgm:pt modelId="{4F67AA48-347E-41A1-A0F8-8839368E58FA}" type="pres">
      <dgm:prSet presAssocID="{551A8AE8-F2E1-40D3-9F82-979AD39E7AF9}" presName="sibTrans" presStyleLbl="sibTrans2D1" presStyleIdx="2" presStyleCnt="5" custAng="286615" custScaleX="107333" custLinFactNeighborX="-571" custLinFactNeighborY="74443"/>
      <dgm:spPr/>
      <dgm:t>
        <a:bodyPr/>
        <a:lstStyle/>
        <a:p>
          <a:endParaRPr lang="en-GB"/>
        </a:p>
      </dgm:t>
    </dgm:pt>
    <dgm:pt modelId="{E75B5838-F071-48AF-926A-07CADE6BC097}" type="pres">
      <dgm:prSet presAssocID="{551A8AE8-F2E1-40D3-9F82-979AD39E7AF9}" presName="connectorText" presStyleLbl="sibTrans2D1" presStyleIdx="2" presStyleCnt="5"/>
      <dgm:spPr/>
      <dgm:t>
        <a:bodyPr/>
        <a:lstStyle/>
        <a:p>
          <a:endParaRPr lang="en-GB"/>
        </a:p>
      </dgm:t>
    </dgm:pt>
    <dgm:pt modelId="{BA551F23-128A-422E-8283-97767E5F0978}" type="pres">
      <dgm:prSet presAssocID="{79543E0B-1676-44E8-A502-4D850CF685C8}" presName="node" presStyleLbl="node1" presStyleIdx="3" presStyleCnt="5" custScaleY="212998" custRadScaleRad="97384" custRadScaleInc="1673">
        <dgm:presLayoutVars>
          <dgm:bulletEnabled val="1"/>
        </dgm:presLayoutVars>
      </dgm:prSet>
      <dgm:spPr/>
      <dgm:t>
        <a:bodyPr/>
        <a:lstStyle/>
        <a:p>
          <a:endParaRPr lang="en-US"/>
        </a:p>
      </dgm:t>
    </dgm:pt>
    <dgm:pt modelId="{18A786F4-6F37-41E3-93AF-7120FC357498}" type="pres">
      <dgm:prSet presAssocID="{45E1C862-C973-4DAE-A8B2-B3348E7D8B01}" presName="sibTrans" presStyleLbl="sibTrans2D1" presStyleIdx="3" presStyleCnt="5"/>
      <dgm:spPr/>
      <dgm:t>
        <a:bodyPr/>
        <a:lstStyle/>
        <a:p>
          <a:endParaRPr lang="en-US"/>
        </a:p>
      </dgm:t>
    </dgm:pt>
    <dgm:pt modelId="{C29BAAED-2B45-4478-A396-DC98F4A1A558}" type="pres">
      <dgm:prSet presAssocID="{45E1C862-C973-4DAE-A8B2-B3348E7D8B01}" presName="connectorText" presStyleLbl="sibTrans2D1" presStyleIdx="3" presStyleCnt="5"/>
      <dgm:spPr/>
      <dgm:t>
        <a:bodyPr/>
        <a:lstStyle/>
        <a:p>
          <a:endParaRPr lang="en-US"/>
        </a:p>
      </dgm:t>
    </dgm:pt>
    <dgm:pt modelId="{B41B3F9F-C915-4695-BB75-34ECF22D217B}" type="pres">
      <dgm:prSet presAssocID="{3606CECF-40C1-4350-9953-07AFCEB10B5F}" presName="node" presStyleLbl="node1" presStyleIdx="4" presStyleCnt="5">
        <dgm:presLayoutVars>
          <dgm:bulletEnabled val="1"/>
        </dgm:presLayoutVars>
      </dgm:prSet>
      <dgm:spPr/>
      <dgm:t>
        <a:bodyPr/>
        <a:lstStyle/>
        <a:p>
          <a:endParaRPr lang="en-US"/>
        </a:p>
      </dgm:t>
    </dgm:pt>
    <dgm:pt modelId="{D930B422-4FE5-4DE7-8D00-B7BDD56337DA}" type="pres">
      <dgm:prSet presAssocID="{EC67244E-6633-4EC4-A2C5-520B2B7C08CE}" presName="sibTrans" presStyleLbl="sibTrans2D1" presStyleIdx="4" presStyleCnt="5" custLinFactY="-21824" custLinFactNeighborX="-56731" custLinFactNeighborY="-100000"/>
      <dgm:spPr/>
      <dgm:t>
        <a:bodyPr/>
        <a:lstStyle/>
        <a:p>
          <a:endParaRPr lang="en-US"/>
        </a:p>
      </dgm:t>
    </dgm:pt>
    <dgm:pt modelId="{A6D77F15-8560-4011-A85C-8AD734E27418}" type="pres">
      <dgm:prSet presAssocID="{EC67244E-6633-4EC4-A2C5-520B2B7C08CE}" presName="connectorText" presStyleLbl="sibTrans2D1" presStyleIdx="4" presStyleCnt="5"/>
      <dgm:spPr/>
      <dgm:t>
        <a:bodyPr/>
        <a:lstStyle/>
        <a:p>
          <a:endParaRPr lang="en-US"/>
        </a:p>
      </dgm:t>
    </dgm:pt>
  </dgm:ptLst>
  <dgm:cxnLst>
    <dgm:cxn modelId="{951A4D52-9ECF-481A-9097-544F1C7E7209}" srcId="{64340A71-C724-42C3-B42C-AB32FEE328BC}" destId="{68CEF3A2-CBB2-41B1-B9A3-9444681DF3CD}" srcOrd="2" destOrd="0" parTransId="{5E1BE449-22AD-4EC4-A29D-5C55FF7326A7}" sibTransId="{551A8AE8-F2E1-40D3-9F82-979AD39E7AF9}"/>
    <dgm:cxn modelId="{786C662F-D254-4462-AB21-F8D41C19FBC2}" type="presOf" srcId="{EC67244E-6633-4EC4-A2C5-520B2B7C08CE}" destId="{A6D77F15-8560-4011-A85C-8AD734E27418}" srcOrd="1" destOrd="0" presId="urn:microsoft.com/office/officeart/2005/8/layout/cycle7"/>
    <dgm:cxn modelId="{1D64657F-E520-4ECF-8AAC-B75A492AD30D}" srcId="{64340A71-C724-42C3-B42C-AB32FEE328BC}" destId="{79543E0B-1676-44E8-A502-4D850CF685C8}" srcOrd="3" destOrd="0" parTransId="{B19C41A4-3FA2-4236-88AC-702F28F7B46C}" sibTransId="{45E1C862-C973-4DAE-A8B2-B3348E7D8B01}"/>
    <dgm:cxn modelId="{C9FB8C7A-5687-4A91-ACD8-CFDA8D840F48}" type="presOf" srcId="{551A8AE8-F2E1-40D3-9F82-979AD39E7AF9}" destId="{4F67AA48-347E-41A1-A0F8-8839368E58FA}" srcOrd="0" destOrd="0" presId="urn:microsoft.com/office/officeart/2005/8/layout/cycle7"/>
    <dgm:cxn modelId="{29560D97-2C91-4B7C-BE30-A50E080D3055}" srcId="{64340A71-C724-42C3-B42C-AB32FEE328BC}" destId="{7153A8DD-8788-41D1-B42D-32B89716EC85}" srcOrd="1" destOrd="0" parTransId="{B854E2A3-D916-4FED-A19B-C0E7B66E626E}" sibTransId="{41FF99A3-4ED9-4C25-8057-17266FC7BBAD}"/>
    <dgm:cxn modelId="{516C6502-1AF6-4109-AD44-2D93F09A3138}" type="presOf" srcId="{41FF99A3-4ED9-4C25-8057-17266FC7BBAD}" destId="{D251261B-8AFC-4E7C-AFCF-D65A941B024F}" srcOrd="1" destOrd="0" presId="urn:microsoft.com/office/officeart/2005/8/layout/cycle7"/>
    <dgm:cxn modelId="{DEFF99DA-B653-49E0-84BE-904CC6BD4E32}" type="presOf" srcId="{64340A71-C724-42C3-B42C-AB32FEE328BC}" destId="{134693C7-30A8-4A63-9908-45E2085410F1}" srcOrd="0" destOrd="0" presId="urn:microsoft.com/office/officeart/2005/8/layout/cycle7"/>
    <dgm:cxn modelId="{95BDEBC1-5334-43AC-8705-62CD2BF1DBC5}" srcId="{64340A71-C724-42C3-B42C-AB32FEE328BC}" destId="{3606CECF-40C1-4350-9953-07AFCEB10B5F}" srcOrd="4" destOrd="0" parTransId="{1CA40CE3-549F-4399-917D-688A776E2E36}" sibTransId="{EC67244E-6633-4EC4-A2C5-520B2B7C08CE}"/>
    <dgm:cxn modelId="{F30E6A8E-AFCA-49F2-91AF-81AEDBC93D58}" type="presOf" srcId="{79543E0B-1676-44E8-A502-4D850CF685C8}" destId="{BA551F23-128A-422E-8283-97767E5F0978}" srcOrd="0" destOrd="0" presId="urn:microsoft.com/office/officeart/2005/8/layout/cycle7"/>
    <dgm:cxn modelId="{1F8CBCAA-38FF-46AC-B349-624AF3BDC1B5}" srcId="{64340A71-C724-42C3-B42C-AB32FEE328BC}" destId="{EC2BFA49-455B-4B9D-8C61-15EAC3123F77}" srcOrd="0" destOrd="0" parTransId="{266C0F2A-235E-4359-9631-29B9C4935691}" sibTransId="{F4E21B9E-CCF6-4135-803F-0C31D021EA84}"/>
    <dgm:cxn modelId="{100A4D32-6813-4611-B0C8-09BEAFE75388}" type="presOf" srcId="{EC67244E-6633-4EC4-A2C5-520B2B7C08CE}" destId="{D930B422-4FE5-4DE7-8D00-B7BDD56337DA}" srcOrd="0" destOrd="0" presId="urn:microsoft.com/office/officeart/2005/8/layout/cycle7"/>
    <dgm:cxn modelId="{BCEE3320-FE18-49BC-BDC3-C78DE49747D6}" type="presOf" srcId="{45E1C862-C973-4DAE-A8B2-B3348E7D8B01}" destId="{18A786F4-6F37-41E3-93AF-7120FC357498}" srcOrd="0" destOrd="0" presId="urn:microsoft.com/office/officeart/2005/8/layout/cycle7"/>
    <dgm:cxn modelId="{6ED04A05-752D-4AF9-95E9-549035237F22}" type="presOf" srcId="{EC2BFA49-455B-4B9D-8C61-15EAC3123F77}" destId="{1D619549-9F71-4759-983B-8C1E5931894A}" srcOrd="0" destOrd="0" presId="urn:microsoft.com/office/officeart/2005/8/layout/cycle7"/>
    <dgm:cxn modelId="{EB90B35F-D6F7-4E75-90CC-3B1443A1402E}" type="presOf" srcId="{F4E21B9E-CCF6-4135-803F-0C31D021EA84}" destId="{C52A0C91-5C3D-46BE-A0F4-A6CA28214637}" srcOrd="0" destOrd="0" presId="urn:microsoft.com/office/officeart/2005/8/layout/cycle7"/>
    <dgm:cxn modelId="{A3A85994-933B-43FC-9D2E-BE49E9304CAA}" type="presOf" srcId="{7153A8DD-8788-41D1-B42D-32B89716EC85}" destId="{EE54B99C-0AA7-46E0-A5A0-71234653B406}" srcOrd="0" destOrd="0" presId="urn:microsoft.com/office/officeart/2005/8/layout/cycle7"/>
    <dgm:cxn modelId="{A39D1A17-678D-47AD-8972-BF87D56D9B4A}" type="presOf" srcId="{3606CECF-40C1-4350-9953-07AFCEB10B5F}" destId="{B41B3F9F-C915-4695-BB75-34ECF22D217B}" srcOrd="0" destOrd="0" presId="urn:microsoft.com/office/officeart/2005/8/layout/cycle7"/>
    <dgm:cxn modelId="{02D3176C-0D29-4F8D-BE15-8EF2691F3649}" type="presOf" srcId="{68CEF3A2-CBB2-41B1-B9A3-9444681DF3CD}" destId="{816AA60C-DDFB-4FED-98F3-BF0F91B46C9B}" srcOrd="0" destOrd="0" presId="urn:microsoft.com/office/officeart/2005/8/layout/cycle7"/>
    <dgm:cxn modelId="{D4FD5674-2C1D-4339-8C51-1A39AABE24D0}" type="presOf" srcId="{551A8AE8-F2E1-40D3-9F82-979AD39E7AF9}" destId="{E75B5838-F071-48AF-926A-07CADE6BC097}" srcOrd="1" destOrd="0" presId="urn:microsoft.com/office/officeart/2005/8/layout/cycle7"/>
    <dgm:cxn modelId="{A7A06C84-8DA0-415C-886B-C989091654D1}" type="presOf" srcId="{F4E21B9E-CCF6-4135-803F-0C31D021EA84}" destId="{2B7401EF-158B-46B0-B494-BCC3B4C33EDA}" srcOrd="1" destOrd="0" presId="urn:microsoft.com/office/officeart/2005/8/layout/cycle7"/>
    <dgm:cxn modelId="{7132168C-8216-4C7A-AED0-4A89C283300E}" type="presOf" srcId="{45E1C862-C973-4DAE-A8B2-B3348E7D8B01}" destId="{C29BAAED-2B45-4478-A396-DC98F4A1A558}" srcOrd="1" destOrd="0" presId="urn:microsoft.com/office/officeart/2005/8/layout/cycle7"/>
    <dgm:cxn modelId="{DD4CC9BB-2AC7-429C-8436-43690AE2627B}" type="presOf" srcId="{41FF99A3-4ED9-4C25-8057-17266FC7BBAD}" destId="{64188312-2356-4983-BDE8-98C07031F65A}" srcOrd="0" destOrd="0" presId="urn:microsoft.com/office/officeart/2005/8/layout/cycle7"/>
    <dgm:cxn modelId="{E7CCB4D0-CD55-4871-9A72-2C1D57F1541F}" type="presParOf" srcId="{134693C7-30A8-4A63-9908-45E2085410F1}" destId="{1D619549-9F71-4759-983B-8C1E5931894A}" srcOrd="0" destOrd="0" presId="urn:microsoft.com/office/officeart/2005/8/layout/cycle7"/>
    <dgm:cxn modelId="{6BD4D125-DF48-442E-882A-0D6EE82F6AF5}" type="presParOf" srcId="{134693C7-30A8-4A63-9908-45E2085410F1}" destId="{C52A0C91-5C3D-46BE-A0F4-A6CA28214637}" srcOrd="1" destOrd="0" presId="urn:microsoft.com/office/officeart/2005/8/layout/cycle7"/>
    <dgm:cxn modelId="{A271F38E-DBEB-4225-BD75-A33F4AC98737}" type="presParOf" srcId="{C52A0C91-5C3D-46BE-A0F4-A6CA28214637}" destId="{2B7401EF-158B-46B0-B494-BCC3B4C33EDA}" srcOrd="0" destOrd="0" presId="urn:microsoft.com/office/officeart/2005/8/layout/cycle7"/>
    <dgm:cxn modelId="{25F46ED6-7575-4E32-8144-C92AF73ED5FB}" type="presParOf" srcId="{134693C7-30A8-4A63-9908-45E2085410F1}" destId="{EE54B99C-0AA7-46E0-A5A0-71234653B406}" srcOrd="2" destOrd="0" presId="urn:microsoft.com/office/officeart/2005/8/layout/cycle7"/>
    <dgm:cxn modelId="{6426BAFD-7D7A-4EB2-AF63-FFDBE395CC1E}" type="presParOf" srcId="{134693C7-30A8-4A63-9908-45E2085410F1}" destId="{64188312-2356-4983-BDE8-98C07031F65A}" srcOrd="3" destOrd="0" presId="urn:microsoft.com/office/officeart/2005/8/layout/cycle7"/>
    <dgm:cxn modelId="{DDBB76A5-695B-4FAF-A8BA-B285A6052D04}" type="presParOf" srcId="{64188312-2356-4983-BDE8-98C07031F65A}" destId="{D251261B-8AFC-4E7C-AFCF-D65A941B024F}" srcOrd="0" destOrd="0" presId="urn:microsoft.com/office/officeart/2005/8/layout/cycle7"/>
    <dgm:cxn modelId="{41AF563A-E597-4C22-96FA-9EFBE476DD7A}" type="presParOf" srcId="{134693C7-30A8-4A63-9908-45E2085410F1}" destId="{816AA60C-DDFB-4FED-98F3-BF0F91B46C9B}" srcOrd="4" destOrd="0" presId="urn:microsoft.com/office/officeart/2005/8/layout/cycle7"/>
    <dgm:cxn modelId="{3FD73D15-6CDE-4F1C-828E-94D59D604CEF}" type="presParOf" srcId="{134693C7-30A8-4A63-9908-45E2085410F1}" destId="{4F67AA48-347E-41A1-A0F8-8839368E58FA}" srcOrd="5" destOrd="0" presId="urn:microsoft.com/office/officeart/2005/8/layout/cycle7"/>
    <dgm:cxn modelId="{DD5A1729-5E89-48A4-A6B4-3B2642C88E68}" type="presParOf" srcId="{4F67AA48-347E-41A1-A0F8-8839368E58FA}" destId="{E75B5838-F071-48AF-926A-07CADE6BC097}" srcOrd="0" destOrd="0" presId="urn:microsoft.com/office/officeart/2005/8/layout/cycle7"/>
    <dgm:cxn modelId="{20453AEC-3539-4B10-BF58-7FE518D1AEAC}" type="presParOf" srcId="{134693C7-30A8-4A63-9908-45E2085410F1}" destId="{BA551F23-128A-422E-8283-97767E5F0978}" srcOrd="6" destOrd="0" presId="urn:microsoft.com/office/officeart/2005/8/layout/cycle7"/>
    <dgm:cxn modelId="{115D5D46-C3E1-41BB-BE0A-8FF598CE3DD6}" type="presParOf" srcId="{134693C7-30A8-4A63-9908-45E2085410F1}" destId="{18A786F4-6F37-41E3-93AF-7120FC357498}" srcOrd="7" destOrd="0" presId="urn:microsoft.com/office/officeart/2005/8/layout/cycle7"/>
    <dgm:cxn modelId="{634FB6D1-6E97-41EE-B47F-1721C305B51D}" type="presParOf" srcId="{18A786F4-6F37-41E3-93AF-7120FC357498}" destId="{C29BAAED-2B45-4478-A396-DC98F4A1A558}" srcOrd="0" destOrd="0" presId="urn:microsoft.com/office/officeart/2005/8/layout/cycle7"/>
    <dgm:cxn modelId="{574AE9F8-B62F-4F7A-97EC-F129CD009C01}" type="presParOf" srcId="{134693C7-30A8-4A63-9908-45E2085410F1}" destId="{B41B3F9F-C915-4695-BB75-34ECF22D217B}" srcOrd="8" destOrd="0" presId="urn:microsoft.com/office/officeart/2005/8/layout/cycle7"/>
    <dgm:cxn modelId="{869BBC30-EE2C-4D18-A75A-927FAED5742A}" type="presParOf" srcId="{134693C7-30A8-4A63-9908-45E2085410F1}" destId="{D930B422-4FE5-4DE7-8D00-B7BDD56337DA}" srcOrd="9" destOrd="0" presId="urn:microsoft.com/office/officeart/2005/8/layout/cycle7"/>
    <dgm:cxn modelId="{6C9D105F-CB79-46F1-A527-640700EF4095}" type="presParOf" srcId="{D930B422-4FE5-4DE7-8D00-B7BDD56337DA}" destId="{A6D77F15-8560-4011-A85C-8AD734E27418}"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657216-6C68-4A85-A19E-6DA2A3B0610E}">
      <dsp:nvSpPr>
        <dsp:cNvPr id="0" name=""/>
        <dsp:cNvSpPr/>
      </dsp:nvSpPr>
      <dsp:spPr>
        <a:xfrm>
          <a:off x="2474952" y="47"/>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TIME</a:t>
          </a:r>
          <a:endParaRPr lang="en-US" sz="3000" kern="1200" dirty="0"/>
        </a:p>
      </dsp:txBody>
      <dsp:txXfrm>
        <a:off x="2755874" y="280969"/>
        <a:ext cx="1356411" cy="1356411"/>
      </dsp:txXfrm>
    </dsp:sp>
    <dsp:sp modelId="{35E5D686-1FA0-4B19-8758-FA41059964A6}">
      <dsp:nvSpPr>
        <dsp:cNvPr id="0" name=""/>
        <dsp:cNvSpPr/>
      </dsp:nvSpPr>
      <dsp:spPr>
        <a:xfrm rot="3600000">
          <a:off x="3891960" y="1870870"/>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3930267" y="1934003"/>
        <a:ext cx="357529" cy="388447"/>
      </dsp:txXfrm>
    </dsp:sp>
    <dsp:sp modelId="{79FC274C-B683-4DC4-B5D6-00C64584A91F}">
      <dsp:nvSpPr>
        <dsp:cNvPr id="0" name=""/>
        <dsp:cNvSpPr/>
      </dsp:nvSpPr>
      <dsp:spPr>
        <a:xfrm>
          <a:off x="3915925" y="2495886"/>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PERSON</a:t>
          </a:r>
          <a:endParaRPr lang="en-US" sz="3000" kern="1200" dirty="0"/>
        </a:p>
      </dsp:txBody>
      <dsp:txXfrm>
        <a:off x="4196847" y="2776808"/>
        <a:ext cx="1356411" cy="1356411"/>
      </dsp:txXfrm>
    </dsp:sp>
    <dsp:sp modelId="{28BFE84A-BD9A-486D-8994-00B4F61BBADA}">
      <dsp:nvSpPr>
        <dsp:cNvPr id="0" name=""/>
        <dsp:cNvSpPr/>
      </dsp:nvSpPr>
      <dsp:spPr>
        <a:xfrm rot="10800000">
          <a:off x="3193157" y="3131308"/>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rot="10800000">
        <a:off x="3346384" y="3260790"/>
        <a:ext cx="357529" cy="388447"/>
      </dsp:txXfrm>
    </dsp:sp>
    <dsp:sp modelId="{A8102ED0-F108-4300-9F3E-A23730E6030E}">
      <dsp:nvSpPr>
        <dsp:cNvPr id="0" name=""/>
        <dsp:cNvSpPr/>
      </dsp:nvSpPr>
      <dsp:spPr>
        <a:xfrm>
          <a:off x="1033978" y="2495886"/>
          <a:ext cx="1918255" cy="1918255"/>
        </a:xfrm>
        <a:prstGeom prst="ellipse">
          <a:avLst/>
        </a:prstGeom>
        <a:solidFill>
          <a:schemeClr val="accent6">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r>
            <a:rPr lang="en-US" sz="3000" kern="1200" dirty="0" smtClean="0"/>
            <a:t>PLACE</a:t>
          </a:r>
          <a:endParaRPr lang="en-US" sz="3000" kern="1200" dirty="0"/>
        </a:p>
      </dsp:txBody>
      <dsp:txXfrm>
        <a:off x="1314900" y="2776808"/>
        <a:ext cx="1356411" cy="1356411"/>
      </dsp:txXfrm>
    </dsp:sp>
    <dsp:sp modelId="{39BEB682-652C-434D-9E0B-C31BAA8E5E41}">
      <dsp:nvSpPr>
        <dsp:cNvPr id="0" name=""/>
        <dsp:cNvSpPr/>
      </dsp:nvSpPr>
      <dsp:spPr>
        <a:xfrm rot="18000000">
          <a:off x="2450987" y="1895907"/>
          <a:ext cx="510756" cy="6474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a:p>
      </dsp:txBody>
      <dsp:txXfrm>
        <a:off x="2489294" y="2091738"/>
        <a:ext cx="357529" cy="3884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19549-9F71-4759-983B-8C1E5931894A}">
      <dsp:nvSpPr>
        <dsp:cNvPr id="0" name=""/>
        <dsp:cNvSpPr/>
      </dsp:nvSpPr>
      <dsp:spPr>
        <a:xfrm>
          <a:off x="2513376" y="53697"/>
          <a:ext cx="1318180" cy="565694"/>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Data repository</a:t>
          </a:r>
          <a:endParaRPr lang="en-GB" sz="1800" kern="1200" dirty="0"/>
        </a:p>
      </dsp:txBody>
      <dsp:txXfrm>
        <a:off x="2529945" y="70266"/>
        <a:ext cx="1285042" cy="532556"/>
      </dsp:txXfrm>
    </dsp:sp>
    <dsp:sp modelId="{C52A0C91-5C3D-46BE-A0F4-A6CA28214637}">
      <dsp:nvSpPr>
        <dsp:cNvPr id="0" name=""/>
        <dsp:cNvSpPr/>
      </dsp:nvSpPr>
      <dsp:spPr>
        <a:xfrm rot="1454478">
          <a:off x="4106599" y="303092"/>
          <a:ext cx="624763" cy="233622"/>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n-GB" sz="1050" kern="1200"/>
        </a:p>
      </dsp:txBody>
      <dsp:txXfrm>
        <a:off x="4176686" y="349816"/>
        <a:ext cx="484589" cy="140174"/>
      </dsp:txXfrm>
    </dsp:sp>
    <dsp:sp modelId="{EE54B99C-0AA7-46E0-A5A0-71234653B406}">
      <dsp:nvSpPr>
        <dsp:cNvPr id="0" name=""/>
        <dsp:cNvSpPr/>
      </dsp:nvSpPr>
      <dsp:spPr>
        <a:xfrm>
          <a:off x="4761011" y="766800"/>
          <a:ext cx="1334988" cy="1018155"/>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Production of reports and outputs</a:t>
          </a:r>
        </a:p>
      </dsp:txBody>
      <dsp:txXfrm>
        <a:off x="4790832" y="796621"/>
        <a:ext cx="1275346" cy="958513"/>
      </dsp:txXfrm>
    </dsp:sp>
    <dsp:sp modelId="{64188312-2356-4983-BDE8-98C07031F65A}">
      <dsp:nvSpPr>
        <dsp:cNvPr id="0" name=""/>
        <dsp:cNvSpPr/>
      </dsp:nvSpPr>
      <dsp:spPr>
        <a:xfrm rot="7117032">
          <a:off x="4422816" y="2429775"/>
          <a:ext cx="624763" cy="233622"/>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n-GB" sz="1050" kern="1200"/>
        </a:p>
      </dsp:txBody>
      <dsp:txXfrm rot="10800000">
        <a:off x="4492903" y="2476499"/>
        <a:ext cx="484589" cy="140174"/>
      </dsp:txXfrm>
    </dsp:sp>
    <dsp:sp modelId="{816AA60C-DDFB-4FED-98F3-BF0F91B46C9B}">
      <dsp:nvSpPr>
        <dsp:cNvPr id="0" name=""/>
        <dsp:cNvSpPr/>
      </dsp:nvSpPr>
      <dsp:spPr>
        <a:xfrm>
          <a:off x="3406190" y="3308217"/>
          <a:ext cx="1464442" cy="664343"/>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Support daily threat review </a:t>
          </a:r>
        </a:p>
      </dsp:txBody>
      <dsp:txXfrm>
        <a:off x="3425648" y="3327675"/>
        <a:ext cx="1425526" cy="625427"/>
      </dsp:txXfrm>
    </dsp:sp>
    <dsp:sp modelId="{4F67AA48-347E-41A1-A0F8-8839368E58FA}">
      <dsp:nvSpPr>
        <dsp:cNvPr id="0" name=""/>
        <dsp:cNvSpPr/>
      </dsp:nvSpPr>
      <dsp:spPr>
        <a:xfrm rot="11327046">
          <a:off x="2677811" y="3618912"/>
          <a:ext cx="670577" cy="233622"/>
        </a:xfrm>
        <a:prstGeom prst="leftRightArrow">
          <a:avLst>
            <a:gd name="adj1" fmla="val 60000"/>
            <a:gd name="adj2" fmla="val 50000"/>
          </a:avLst>
        </a:prstGeom>
        <a:solidFill>
          <a:srgbClr val="B2B2B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66725">
            <a:lnSpc>
              <a:spcPct val="90000"/>
            </a:lnSpc>
            <a:spcBef>
              <a:spcPct val="0"/>
            </a:spcBef>
            <a:spcAft>
              <a:spcPct val="35000"/>
            </a:spcAft>
          </a:pPr>
          <a:endParaRPr lang="en-GB" sz="1050" kern="1200"/>
        </a:p>
      </dsp:txBody>
      <dsp:txXfrm rot="10800000">
        <a:off x="2747898" y="3665636"/>
        <a:ext cx="530403" cy="140174"/>
      </dsp:txXfrm>
    </dsp:sp>
    <dsp:sp modelId="{BA551F23-128A-422E-8283-97767E5F0978}">
      <dsp:nvSpPr>
        <dsp:cNvPr id="0" name=""/>
        <dsp:cNvSpPr/>
      </dsp:nvSpPr>
      <dsp:spPr>
        <a:xfrm>
          <a:off x="1292156" y="2776886"/>
          <a:ext cx="1334988" cy="1421749"/>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Support analysis and follow-up</a:t>
          </a:r>
        </a:p>
      </dsp:txBody>
      <dsp:txXfrm>
        <a:off x="1331256" y="2815986"/>
        <a:ext cx="1256788" cy="1343549"/>
      </dsp:txXfrm>
    </dsp:sp>
    <dsp:sp modelId="{18A786F4-6F37-41E3-93AF-7120FC357498}">
      <dsp:nvSpPr>
        <dsp:cNvPr id="0" name=""/>
        <dsp:cNvSpPr/>
      </dsp:nvSpPr>
      <dsp:spPr>
        <a:xfrm rot="15074667">
          <a:off x="1236114" y="2160114"/>
          <a:ext cx="624763" cy="23362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1306201" y="2206838"/>
        <a:ext cx="484589" cy="140174"/>
      </dsp:txXfrm>
    </dsp:sp>
    <dsp:sp modelId="{B41B3F9F-C915-4695-BB75-34ECF22D217B}">
      <dsp:nvSpPr>
        <dsp:cNvPr id="0" name=""/>
        <dsp:cNvSpPr/>
      </dsp:nvSpPr>
      <dsp:spPr>
        <a:xfrm>
          <a:off x="597906" y="1109470"/>
          <a:ext cx="1334988" cy="667494"/>
        </a:xfrm>
        <a:prstGeom prst="roundRect">
          <a:avLst>
            <a:gd name="adj" fmla="val 10000"/>
          </a:avLst>
        </a:prstGeom>
        <a:solidFill>
          <a:srgbClr val="69AE2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GB" sz="1800" kern="1200" dirty="0" smtClean="0"/>
            <a:t>Data exchange</a:t>
          </a:r>
        </a:p>
      </dsp:txBody>
      <dsp:txXfrm>
        <a:off x="617456" y="1129020"/>
        <a:ext cx="1295888" cy="628394"/>
      </dsp:txXfrm>
    </dsp:sp>
    <dsp:sp modelId="{D930B422-4FE5-4DE7-8D00-B7BDD56337DA}">
      <dsp:nvSpPr>
        <dsp:cNvPr id="0" name=""/>
        <dsp:cNvSpPr/>
      </dsp:nvSpPr>
      <dsp:spPr>
        <a:xfrm rot="19792400">
          <a:off x="1595973" y="463011"/>
          <a:ext cx="624763" cy="233622"/>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666060" y="509735"/>
        <a:ext cx="484589" cy="140174"/>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B3D51E-B42E-4BF7-905E-4DE6627B258A}" type="datetimeFigureOut">
              <a:rPr lang="en-GB" smtClean="0"/>
              <a:t>25/11/2020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346787-EECC-41E0-B9DF-41CF126B048C}" type="slidenum">
              <a:rPr lang="en-GB" smtClean="0"/>
              <a:t>‹#›</a:t>
            </a:fld>
            <a:endParaRPr lang="en-GB"/>
          </a:p>
        </p:txBody>
      </p:sp>
    </p:spTree>
    <p:extLst>
      <p:ext uri="{BB962C8B-B14F-4D97-AF65-F5344CB8AC3E}">
        <p14:creationId xmlns:p14="http://schemas.microsoft.com/office/powerpoint/2010/main" val="2393700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endParaRPr lang="it-IT" b="1" dirty="0" smtClean="0"/>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smtClean="0"/>
          </a:p>
        </p:txBody>
      </p:sp>
    </p:spTree>
    <p:extLst>
      <p:ext uri="{BB962C8B-B14F-4D97-AF65-F5344CB8AC3E}">
        <p14:creationId xmlns:p14="http://schemas.microsoft.com/office/powerpoint/2010/main" val="22692588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baseline="0" dirty="0" smtClean="0"/>
              <a:t>ECDC </a:t>
            </a:r>
            <a:r>
              <a:rPr lang="en-GB" b="0" baseline="0" dirty="0" smtClean="0"/>
              <a:t>has developed a documentation system as a new IT solution to support early detection activities at ECDC and the EU level and to enhance response coordination among all the relevant partners. This tool is the result of a comprehensive update and merging of different tools used previously at ECDC level and has adopted new functionalities, allowing a better integration and interoperability among all the systems used at the EU level when doing epidemic intelligence activities.  </a:t>
            </a:r>
            <a:endParaRPr lang="en-GB" dirty="0" smtClean="0"/>
          </a:p>
          <a:p>
            <a:r>
              <a:rPr lang="en-GB" b="0" strike="noStrike" baseline="0" dirty="0" smtClean="0"/>
              <a:t>This or similar documentation tools should </a:t>
            </a:r>
            <a:r>
              <a:rPr lang="en-GB" b="0" baseline="0" dirty="0" smtClean="0"/>
              <a:t>support most of the epidemic intelligence activities. </a:t>
            </a:r>
            <a:r>
              <a:rPr lang="en-GB" b="0" i="0" u="none" baseline="0" dirty="0" smtClean="0"/>
              <a:t>ECDCs documentation system is accessible from both internal ECDC users and external users, allowing the information sharing and collaboration among ECDC and its international network when doing epidemic intelligence activities. The documentation system does: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0" i="0" u="none" baseline="0" dirty="0" smtClean="0"/>
              <a:t>It serves as a </a:t>
            </a:r>
            <a:r>
              <a:rPr lang="en-GB" b="0" i="0" u="sng" baseline="0" dirty="0" smtClean="0"/>
              <a:t>data repository library</a:t>
            </a:r>
            <a:r>
              <a:rPr lang="en-GB" b="0" i="0" u="none" baseline="0" dirty="0" smtClean="0"/>
              <a:t>: Users can access to the items logged in the platform and also retrieve the old items that has a closed status.</a:t>
            </a:r>
          </a:p>
          <a:p>
            <a:pPr marL="228600" indent="-228600">
              <a:buAutoNum type="arabicPeriod"/>
            </a:pPr>
            <a:r>
              <a:rPr lang="en-GB" b="0" i="0" u="none" baseline="0" dirty="0" smtClean="0"/>
              <a:t>It </a:t>
            </a:r>
            <a:r>
              <a:rPr lang="en-GB" b="0" i="0" u="sng" baseline="0" dirty="0" smtClean="0"/>
              <a:t>supports the production</a:t>
            </a:r>
            <a:r>
              <a:rPr lang="en-GB" b="0" i="0" u="sng" baseline="0" dirty="0" smtClean="0">
                <a:effectLst/>
              </a:rPr>
              <a:t> of</a:t>
            </a:r>
            <a:r>
              <a:rPr lang="en-GB" b="0" i="0" u="none" baseline="0" dirty="0" smtClean="0">
                <a:effectLst/>
              </a:rPr>
              <a:t> </a:t>
            </a:r>
            <a:r>
              <a:rPr lang="en-GB" b="0" i="0" u="sng" baseline="0" dirty="0" smtClean="0"/>
              <a:t>reports</a:t>
            </a:r>
            <a:r>
              <a:rPr lang="en-GB" b="0" i="0" u="none" baseline="0" dirty="0" smtClean="0"/>
              <a:t>: The documentation system should facilitate the creation of outputs and reports, such as epidemiological bulletins. </a:t>
            </a:r>
          </a:p>
          <a:p>
            <a:pPr marL="228600" indent="-228600">
              <a:buAutoNum type="arabicPeriod"/>
            </a:pPr>
            <a:r>
              <a:rPr lang="en-GB" b="0" i="0" u="none" baseline="0" dirty="0" smtClean="0"/>
              <a:t>It </a:t>
            </a:r>
            <a:r>
              <a:rPr lang="en-GB" b="0" i="0" u="sng" baseline="0" dirty="0" smtClean="0"/>
              <a:t>supports daily threat review </a:t>
            </a:r>
            <a:r>
              <a:rPr lang="en-GB" b="0" i="0" u="none" baseline="0" dirty="0" smtClean="0"/>
              <a:t>meetings: The platform allows the production and display of tables and figures that support the discussions from the experts during the threat review meetings.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b="0" i="0" u="sng" baseline="0" dirty="0" smtClean="0"/>
              <a:t>Support analysis and follow-up of active items</a:t>
            </a:r>
            <a:r>
              <a:rPr lang="en-GB" b="0" i="0" u="none" baseline="0" dirty="0" smtClean="0"/>
              <a:t>:  The documentation system facilitates the follow-up events, enhancing a coordinated and integrated </a:t>
            </a:r>
            <a:r>
              <a:rPr lang="en-GB" sz="1200" b="0" i="0" u="none" baseline="0" dirty="0" smtClean="0"/>
              <a:t>surveillance activities with all partners.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sng" baseline="0" dirty="0" smtClean="0"/>
              <a:t>Data exchange</a:t>
            </a:r>
            <a:r>
              <a:rPr lang="en-GB" sz="1200" b="0" i="0" u="none" baseline="0" dirty="0" smtClean="0"/>
              <a:t>: Both external and internal users are able to create new items to follow up in the platform, allowing a smooth and timely data exchange of epidemiological events of relevance.</a:t>
            </a:r>
            <a:endParaRPr lang="en-GB" b="1" i="1" u="sng" dirty="0"/>
          </a:p>
        </p:txBody>
      </p:sp>
      <p:sp>
        <p:nvSpPr>
          <p:cNvPr id="4" name="Slide Number Placeholder 3"/>
          <p:cNvSpPr>
            <a:spLocks noGrp="1"/>
          </p:cNvSpPr>
          <p:nvPr>
            <p:ph type="sldNum" sz="quarter" idx="10"/>
          </p:nvPr>
        </p:nvSpPr>
        <p:spPr/>
        <p:txBody>
          <a:bodyPr/>
          <a:lstStyle/>
          <a:p>
            <a:fld id="{66346787-EECC-41E0-B9DF-41CF126B048C}" type="slidenum">
              <a:rPr lang="en-GB" smtClean="0"/>
              <a:t>10</a:t>
            </a:fld>
            <a:endParaRPr lang="en-GB"/>
          </a:p>
        </p:txBody>
      </p:sp>
    </p:spTree>
    <p:extLst>
      <p:ext uri="{BB962C8B-B14F-4D97-AF65-F5344CB8AC3E}">
        <p14:creationId xmlns:p14="http://schemas.microsoft.com/office/powerpoint/2010/main" val="37199779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documentation platform should be able to store different types of items of interest regardless of the level of threat posed.</a:t>
            </a:r>
          </a:p>
          <a:p>
            <a:r>
              <a:rPr lang="en-GB" baseline="0" dirty="0" smtClean="0"/>
              <a:t> The documentation platform should be able to escalate and deescalate between signals, event and threats keeping the data and metadata. </a:t>
            </a:r>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11</a:t>
            </a:fld>
            <a:endParaRPr lang="en-GB"/>
          </a:p>
        </p:txBody>
      </p:sp>
    </p:spTree>
    <p:extLst>
      <p:ext uri="{BB962C8B-B14F-4D97-AF65-F5344CB8AC3E}">
        <p14:creationId xmlns:p14="http://schemas.microsoft.com/office/powerpoint/2010/main" val="36422431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12</a:t>
            </a:fld>
            <a:endParaRPr lang="en-GB"/>
          </a:p>
        </p:txBody>
      </p:sp>
    </p:spTree>
    <p:extLst>
      <p:ext uri="{BB962C8B-B14F-4D97-AF65-F5344CB8AC3E}">
        <p14:creationId xmlns:p14="http://schemas.microsoft.com/office/powerpoint/2010/main" val="1265385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B5809AC-2752-4B45-8AA5-E469B0ADB2A2}" type="slidenum">
              <a:rPr lang="it-IT" smtClean="0"/>
              <a:pPr/>
              <a:t>2</a:t>
            </a:fld>
            <a:endParaRPr lang="it-IT"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ln/>
        </p:spPr>
        <p:txBody>
          <a:bodyPr/>
          <a:lstStyle/>
          <a:p>
            <a:pPr eaLnBrk="1" hangingPunct="1">
              <a:defRPr/>
            </a:pPr>
            <a:r>
              <a:rPr lang="it-IT" sz="1000" b="1" strike="noStrike" dirty="0" smtClean="0"/>
              <a:t>Spoken audio: </a:t>
            </a:r>
            <a:r>
              <a:rPr lang="it-IT" sz="1000" b="0" strike="noStrike" dirty="0" smtClean="0"/>
              <a:t>Same</a:t>
            </a:r>
            <a:r>
              <a:rPr lang="it-IT" sz="1000" b="0" strike="noStrike" baseline="0" dirty="0" smtClean="0"/>
              <a:t> text as </a:t>
            </a:r>
            <a:r>
              <a:rPr lang="it-IT" sz="1000" b="0" strike="noStrike" baseline="0" dirty="0" smtClean="0"/>
              <a:t>provided on the slide.</a:t>
            </a:r>
            <a:endParaRPr lang="it-IT" sz="1000" b="0" strike="noStrike" dirty="0" smtClean="0"/>
          </a:p>
          <a:p>
            <a:pPr eaLnBrk="1" hangingPunct="1">
              <a:defRPr/>
            </a:pPr>
            <a:endParaRPr lang="it-IT" sz="1000" b="1" strike="noStrike" dirty="0" smtClean="0"/>
          </a:p>
        </p:txBody>
      </p:sp>
    </p:spTree>
    <p:extLst>
      <p:ext uri="{BB962C8B-B14F-4D97-AF65-F5344CB8AC3E}">
        <p14:creationId xmlns:p14="http://schemas.microsoft.com/office/powerpoint/2010/main" val="27695321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b="0" strike="noStrike" baseline="0" dirty="0" smtClean="0"/>
              <a:t>The </a:t>
            </a:r>
            <a:r>
              <a:rPr lang="it-IT" sz="1200" b="0" strike="noStrike" baseline="0" dirty="0" smtClean="0"/>
              <a:t>main objectives of the documentation process are:</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it-IT" sz="1200" b="0" strike="noStrike" baseline="0" dirty="0" smtClean="0"/>
              <a:t>Support monitoring and follow-up of events.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it-IT" sz="1200" b="0" strike="noStrike" baseline="0" dirty="0" smtClean="0"/>
              <a:t>Support communication both at internal level and with the genenal public</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it-IT" sz="1200" b="0" strike="noStrike" baseline="0" dirty="0" smtClean="0"/>
              <a:t>Allow accountability and traceability of the actions and decissions taken.</a:t>
            </a:r>
          </a:p>
        </p:txBody>
      </p:sp>
      <p:sp>
        <p:nvSpPr>
          <p:cNvPr id="4" name="Slide Number Placeholder 3"/>
          <p:cNvSpPr>
            <a:spLocks noGrp="1"/>
          </p:cNvSpPr>
          <p:nvPr>
            <p:ph type="sldNum" sz="quarter" idx="10"/>
          </p:nvPr>
        </p:nvSpPr>
        <p:spPr/>
        <p:txBody>
          <a:bodyPr/>
          <a:lstStyle/>
          <a:p>
            <a:fld id="{66346787-EECC-41E0-B9DF-41CF126B048C}" type="slidenum">
              <a:rPr lang="en-GB" smtClean="0"/>
              <a:t>3</a:t>
            </a:fld>
            <a:endParaRPr lang="en-GB"/>
          </a:p>
        </p:txBody>
      </p:sp>
    </p:spTree>
    <p:extLst>
      <p:ext uri="{BB962C8B-B14F-4D97-AF65-F5344CB8AC3E}">
        <p14:creationId xmlns:p14="http://schemas.microsoft.com/office/powerpoint/2010/main" val="42734675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342900" lvl="0" indent="-342900">
              <a:spcAft>
                <a:spcPct val="20000"/>
              </a:spcAft>
              <a:buClr>
                <a:srgbClr val="69AE23"/>
              </a:buClr>
              <a:defRPr/>
            </a:pPr>
            <a:r>
              <a:rPr lang="en-GB" sz="1000" dirty="0" smtClean="0">
                <a:latin typeface="Arial" charset="0"/>
                <a:cs typeface="Times New Roman" pitchFamily="18" charset="0"/>
              </a:rPr>
              <a:t>Sources </a:t>
            </a:r>
            <a:r>
              <a:rPr lang="en-GB" sz="1000" dirty="0">
                <a:latin typeface="Arial" charset="0"/>
                <a:cs typeface="Times New Roman" pitchFamily="18" charset="0"/>
              </a:rPr>
              <a:t>and contents of identified signals should </a:t>
            </a:r>
            <a:r>
              <a:rPr lang="en-GB" sz="1000" dirty="0" smtClean="0">
                <a:latin typeface="Arial" charset="0"/>
                <a:cs typeface="Times New Roman" pitchFamily="18" charset="0"/>
              </a:rPr>
              <a:t>be stored </a:t>
            </a:r>
            <a:r>
              <a:rPr lang="en-GB" sz="1000" dirty="0">
                <a:latin typeface="Arial" charset="0"/>
                <a:cs typeface="Times New Roman" pitchFamily="18" charset="0"/>
              </a:rPr>
              <a:t>in original format, with links to the locations and accurate metadata. Documentation of internal decision making processes should document participants, timing and rationale for decisions taken. In addition planned actions and assigned responsibilities should </a:t>
            </a:r>
            <a:r>
              <a:rPr lang="en-GB" sz="1000" dirty="0" smtClean="0">
                <a:latin typeface="Arial" charset="0"/>
                <a:cs typeface="Times New Roman" pitchFamily="18" charset="0"/>
              </a:rPr>
              <a:t>also</a:t>
            </a:r>
            <a:r>
              <a:rPr lang="en-GB" sz="1000" baseline="0" dirty="0" smtClean="0">
                <a:latin typeface="Arial" charset="0"/>
                <a:cs typeface="Times New Roman" pitchFamily="18" charset="0"/>
              </a:rPr>
              <a:t> </a:t>
            </a:r>
            <a:r>
              <a:rPr lang="en-GB" sz="1000" dirty="0" smtClean="0">
                <a:latin typeface="Arial" charset="0"/>
                <a:cs typeface="Times New Roman" pitchFamily="18" charset="0"/>
              </a:rPr>
              <a:t>be </a:t>
            </a:r>
            <a:r>
              <a:rPr lang="en-GB" sz="1000" dirty="0">
                <a:latin typeface="Arial" charset="0"/>
                <a:cs typeface="Times New Roman" pitchFamily="18" charset="0"/>
              </a:rPr>
              <a:t>documented. Practically, a database should be considered as the central tool for documentation</a:t>
            </a:r>
            <a:r>
              <a:rPr lang="en-GB" sz="1000">
                <a:latin typeface="Arial" charset="0"/>
                <a:cs typeface="Times New Roman" pitchFamily="18" charset="0"/>
              </a:rPr>
              <a:t>. </a:t>
            </a:r>
            <a:endParaRPr lang="en-GB" sz="1000" smtClean="0">
              <a:latin typeface="Arial" charset="0"/>
              <a:cs typeface="Times New Roman" pitchFamily="18" charset="0"/>
            </a:endParaRPr>
          </a:p>
          <a:p>
            <a:pPr marL="342900" lvl="0" indent="-342900">
              <a:spcAft>
                <a:spcPct val="20000"/>
              </a:spcAft>
              <a:buClr>
                <a:srgbClr val="69AE23"/>
              </a:buClr>
              <a:defRPr/>
            </a:pPr>
            <a:r>
              <a:rPr lang="en-GB" sz="1000" smtClean="0">
                <a:latin typeface="Arial" charset="0"/>
                <a:cs typeface="Times New Roman" pitchFamily="18" charset="0"/>
              </a:rPr>
              <a:t>In </a:t>
            </a:r>
            <a:r>
              <a:rPr lang="en-GB" sz="1000" dirty="0">
                <a:latin typeface="Arial" charset="0"/>
                <a:cs typeface="Times New Roman" pitchFamily="18" charset="0"/>
              </a:rPr>
              <a:t>order to support all these activities, a clear and sustainable documentation and data process has to </a:t>
            </a:r>
            <a:r>
              <a:rPr lang="en-GB" sz="1000" dirty="0" smtClean="0">
                <a:latin typeface="Arial" charset="0"/>
                <a:cs typeface="Times New Roman" pitchFamily="18" charset="0"/>
              </a:rPr>
              <a:t>be implemented</a:t>
            </a:r>
            <a:r>
              <a:rPr lang="en-GB" sz="1000" dirty="0">
                <a:latin typeface="Arial" charset="0"/>
                <a:cs typeface="Times New Roman" pitchFamily="18" charset="0"/>
              </a:rPr>
              <a:t>.</a:t>
            </a:r>
          </a:p>
          <a:p>
            <a:pPr marL="342900" marR="0" lvl="0" indent="-342900" algn="l" defTabSz="914400" rtl="0" eaLnBrk="1" fontAlgn="auto" latinLnBrk="0" hangingPunct="1">
              <a:lnSpc>
                <a:spcPct val="100000"/>
              </a:lnSpc>
              <a:spcBef>
                <a:spcPts val="0"/>
              </a:spcBef>
              <a:spcAft>
                <a:spcPct val="20000"/>
              </a:spcAft>
              <a:buClr>
                <a:srgbClr val="69AE23"/>
              </a:buClr>
              <a:buSzTx/>
              <a:buFontTx/>
              <a:buNone/>
              <a:tabLst/>
              <a:defRPr/>
            </a:pPr>
            <a:endParaRPr lang="en-GB" sz="1600" u="none" dirty="0" smtClean="0">
              <a:latin typeface="Arial" charset="0"/>
              <a:cs typeface="Times New Roman" pitchFamily="18" charset="0"/>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109600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a:t>
            </a:r>
            <a:r>
              <a:rPr lang="en-GB" baseline="0" dirty="0" smtClean="0"/>
              <a:t>epidemic intelligence process uses the descriptive epidemiology approach when identifying and validating potential epidemiological events. In such approach, three main dimensions should be identified and documented. These are:</a:t>
            </a:r>
          </a:p>
          <a:p>
            <a:endParaRPr lang="en-GB" baseline="0" dirty="0" smtClean="0"/>
          </a:p>
          <a:p>
            <a:r>
              <a:rPr lang="en-GB" u="sng" baseline="0" dirty="0" smtClean="0"/>
              <a:t>Time:</a:t>
            </a:r>
            <a:r>
              <a:rPr lang="en-GB" u="none" baseline="0" dirty="0" smtClean="0"/>
              <a:t> The </a:t>
            </a:r>
            <a:r>
              <a:rPr lang="en-GB" baseline="0" dirty="0" smtClean="0"/>
              <a:t>period of time in which the cases are reported or have onset of symptoms. The most frequent form to visualise this data is with an epidemiological curve.</a:t>
            </a:r>
          </a:p>
          <a:p>
            <a:endParaRPr lang="en-GB" baseline="0" dirty="0" smtClean="0"/>
          </a:p>
          <a:p>
            <a:r>
              <a:rPr lang="en-GB" u="sng" baseline="0" dirty="0" smtClean="0"/>
              <a:t>Place</a:t>
            </a:r>
            <a:r>
              <a:rPr lang="en-GB" baseline="0" dirty="0" smtClean="0"/>
              <a:t>: Geographical distribution of the cases. </a:t>
            </a:r>
          </a:p>
          <a:p>
            <a:endParaRPr lang="en-GB" baseline="0" dirty="0" smtClean="0"/>
          </a:p>
          <a:p>
            <a:r>
              <a:rPr lang="en-GB" u="sng" baseline="0" dirty="0" smtClean="0"/>
              <a:t>Person</a:t>
            </a:r>
            <a:r>
              <a:rPr lang="en-GB" baseline="0" dirty="0" smtClean="0"/>
              <a:t>: The number of cases affected by a certain disease. Two main categories are used when describing this variable: age and gender. </a:t>
            </a:r>
          </a:p>
          <a:p>
            <a:endParaRPr lang="en-GB" baseline="0" dirty="0" smtClean="0"/>
          </a:p>
          <a:p>
            <a:r>
              <a:rPr lang="en-GB" baseline="0" dirty="0" smtClean="0"/>
              <a:t>However, there are many other variables that could be considered to be documented when an epidemiological event takes place. By clicking to the additional material link, a list of examples of data and metadata that can be consider to record can be visualised.  </a:t>
            </a:r>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5</a:t>
            </a:fld>
            <a:endParaRPr lang="en-GB"/>
          </a:p>
        </p:txBody>
      </p:sp>
    </p:spTree>
    <p:extLst>
      <p:ext uri="{BB962C8B-B14F-4D97-AF65-F5344CB8AC3E}">
        <p14:creationId xmlns:p14="http://schemas.microsoft.com/office/powerpoint/2010/main" val="3943689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baseline="0" dirty="0" smtClean="0"/>
              <a:t>In </a:t>
            </a:r>
            <a:r>
              <a:rPr lang="en-GB" b="0" baseline="0" dirty="0" smtClean="0"/>
              <a:t>this slide, there is a list of examples of data that should be considered to log in when documenting an epidemiological event. Additionally, some metadata should be automatically generated for each data entry, allowing a smooth traceability of the changes done in the database. </a:t>
            </a:r>
            <a:endParaRPr lang="en-GB" b="1" baseline="0" dirty="0" smtClean="0"/>
          </a:p>
        </p:txBody>
      </p:sp>
      <p:sp>
        <p:nvSpPr>
          <p:cNvPr id="4" name="Slide Number Placeholder 3"/>
          <p:cNvSpPr>
            <a:spLocks noGrp="1"/>
          </p:cNvSpPr>
          <p:nvPr>
            <p:ph type="sldNum" sz="quarter" idx="10"/>
          </p:nvPr>
        </p:nvSpPr>
        <p:spPr/>
        <p:txBody>
          <a:bodyPr/>
          <a:lstStyle/>
          <a:p>
            <a:fld id="{66346787-EECC-41E0-B9DF-41CF126B048C}" type="slidenum">
              <a:rPr lang="en-GB" smtClean="0"/>
              <a:t>6</a:t>
            </a:fld>
            <a:endParaRPr lang="en-GB"/>
          </a:p>
        </p:txBody>
      </p:sp>
    </p:spTree>
    <p:extLst>
      <p:ext uri="{BB962C8B-B14F-4D97-AF65-F5344CB8AC3E}">
        <p14:creationId xmlns:p14="http://schemas.microsoft.com/office/powerpoint/2010/main" val="9820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none" dirty="0" smtClean="0">
                <a:latin typeface="Arial" charset="0"/>
                <a:cs typeface="Times New Roman" pitchFamily="18" charset="0"/>
              </a:rPr>
              <a:t>Personal </a:t>
            </a:r>
            <a:r>
              <a:rPr lang="en-GB" sz="1200" u="none" dirty="0" smtClean="0">
                <a:latin typeface="Arial" charset="0"/>
                <a:cs typeface="Times New Roman" pitchFamily="18" charset="0"/>
              </a:rPr>
              <a:t>data protection and confidentiality considerations and legislation need to be taken into account in all documentation activities. Different</a:t>
            </a:r>
            <a:r>
              <a:rPr lang="en-GB" sz="1200" u="none" baseline="0" dirty="0" smtClean="0">
                <a:latin typeface="Arial" charset="0"/>
                <a:cs typeface="Times New Roman" pitchFamily="18" charset="0"/>
              </a:rPr>
              <a:t> legislation at EU level and national level regarding data protection and copyrights applies throughout the documentation process. Some of the most relevant EC directives and EU regulations on these regards can be consulted by clicking on the link below.  </a:t>
            </a:r>
            <a:endParaRPr lang="en-GB" sz="1200" u="none" baseline="0" dirty="0" smtClean="0">
              <a:latin typeface="Arial" charset="0"/>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u="none" dirty="0" smtClean="0">
              <a:latin typeface="Arial" charset="0"/>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smtClean="0"/>
              <a:t>[PENDING OF REVISION BY LEGAL]</a:t>
            </a:r>
          </a:p>
          <a:p>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9385996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66346787-EECC-41E0-B9DF-41CF126B048C}" type="slidenum">
              <a:rPr lang="en-GB" smtClean="0"/>
              <a:t>8</a:t>
            </a:fld>
            <a:endParaRPr lang="en-GB"/>
          </a:p>
        </p:txBody>
      </p:sp>
    </p:spTree>
    <p:extLst>
      <p:ext uri="{BB962C8B-B14F-4D97-AF65-F5344CB8AC3E}">
        <p14:creationId xmlns:p14="http://schemas.microsoft.com/office/powerpoint/2010/main" val="35014355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ECDC </a:t>
            </a:r>
            <a:r>
              <a:rPr lang="en-GB" baseline="0" dirty="0" smtClean="0"/>
              <a:t>generates and also gathers data reported by the EU/EEA countries. After this, ECDC process this data in order to generate outputs, that are shared and communicated with the stakeholders (European Commission and Member States) and also with the general public. It is important to note that the documentation process is done throughout all this process. </a:t>
            </a:r>
          </a:p>
          <a:p>
            <a:endParaRPr lang="en-GB" baseline="0" dirty="0" smtClean="0"/>
          </a:p>
          <a:p>
            <a:r>
              <a:rPr lang="en-GB" baseline="0" dirty="0" smtClean="0"/>
              <a:t>Some of the most consumed ECDC outputs are: </a:t>
            </a:r>
          </a:p>
          <a:p>
            <a:pPr marL="171450" indent="-171450">
              <a:buFont typeface="Arial" panose="020B0604020202020204" pitchFamily="34" charset="0"/>
              <a:buChar char="•"/>
            </a:pPr>
            <a:r>
              <a:rPr lang="en-GB" baseline="0" dirty="0" smtClean="0"/>
              <a:t>Surveillance and disease cases distribution maps</a:t>
            </a:r>
          </a:p>
          <a:p>
            <a:pPr marL="171450" indent="-171450">
              <a:buFont typeface="Arial" panose="020B0604020202020204" pitchFamily="34" charset="0"/>
              <a:buChar char="•"/>
            </a:pPr>
            <a:r>
              <a:rPr lang="en-GB" baseline="0" dirty="0" smtClean="0"/>
              <a:t>Rapid Risk Assessments</a:t>
            </a:r>
          </a:p>
          <a:p>
            <a:pPr marL="171450" indent="-171450">
              <a:buFont typeface="Arial" panose="020B0604020202020204" pitchFamily="34" charset="0"/>
              <a:buChar char="•"/>
            </a:pPr>
            <a:r>
              <a:rPr lang="en-GB" baseline="0" dirty="0" smtClean="0"/>
              <a:t>Daily and Weekly Communicable Disease Threat reports, among many others outputs.</a:t>
            </a:r>
          </a:p>
          <a:p>
            <a:endParaRPr lang="en-GB" baseline="0" dirty="0" smtClean="0"/>
          </a:p>
          <a:p>
            <a:r>
              <a:rPr lang="en-GB" baseline="0" dirty="0" smtClean="0"/>
              <a:t>A more comprehensive revision of the outputs produced by ECDC is done at the communication chapter, which can be review in a different module of this tutorial.</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9</a:t>
            </a:fld>
            <a:endParaRPr lang="en-GB"/>
          </a:p>
        </p:txBody>
      </p:sp>
    </p:spTree>
    <p:extLst>
      <p:ext uri="{BB962C8B-B14F-4D97-AF65-F5344CB8AC3E}">
        <p14:creationId xmlns:p14="http://schemas.microsoft.com/office/powerpoint/2010/main" val="2757747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60462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21355282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827515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219200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151772420"/>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6A6A71D-A6F2-4139-B2A8-CD05681C1B5C}" type="datetimeFigureOut">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76025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6A6A71D-A6F2-4139-B2A8-CD05681C1B5C}" type="datetimeFigureOut">
              <a:rPr lang="en-GB" smtClean="0"/>
              <a:t>25/11/2020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7953460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6A6A71D-A6F2-4139-B2A8-CD05681C1B5C}" type="datetimeFigureOut">
              <a:rPr lang="en-GB" smtClean="0"/>
              <a:t>25/11/2020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11767761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6A6A71D-A6F2-4139-B2A8-CD05681C1B5C}" type="datetimeFigureOut">
              <a:rPr lang="en-GB" smtClean="0"/>
              <a:t>25/11/2020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925588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6A6A71D-A6F2-4139-B2A8-CD05681C1B5C}" type="datetimeFigureOut">
              <a:rPr lang="en-GB" smtClean="0"/>
              <a:t>25/11/2020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92980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A6A71D-A6F2-4139-B2A8-CD05681C1B5C}" type="datetimeFigureOut">
              <a:rPr lang="en-GB" smtClean="0"/>
              <a:t>25/11/2020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5989616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25/11/2020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3721958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6A6A71D-A6F2-4139-B2A8-CD05681C1B5C}" type="datetimeFigureOut">
              <a:rPr lang="en-GB" smtClean="0"/>
              <a:t>25/11/2020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939C03F-9A8D-4DC3-959B-7C455DD69889}" type="slidenum">
              <a:rPr lang="en-GB" smtClean="0"/>
              <a:t>‹#›</a:t>
            </a:fld>
            <a:endParaRPr lang="en-GB"/>
          </a:p>
        </p:txBody>
      </p:sp>
    </p:spTree>
    <p:extLst>
      <p:ext uri="{BB962C8B-B14F-4D97-AF65-F5344CB8AC3E}">
        <p14:creationId xmlns:p14="http://schemas.microsoft.com/office/powerpoint/2010/main" val="77625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6A71D-A6F2-4139-B2A8-CD05681C1B5C}" type="datetimeFigureOut">
              <a:rPr lang="en-GB" smtClean="0"/>
              <a:t>25/11/2020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39C03F-9A8D-4DC3-959B-7C455DD69889}" type="slidenum">
              <a:rPr lang="en-GB" smtClean="0"/>
              <a:t>‹#›</a:t>
            </a:fld>
            <a:endParaRPr lang="en-GB"/>
          </a:p>
        </p:txBody>
      </p:sp>
    </p:spTree>
    <p:extLst>
      <p:ext uri="{BB962C8B-B14F-4D97-AF65-F5344CB8AC3E}">
        <p14:creationId xmlns:p14="http://schemas.microsoft.com/office/powerpoint/2010/main" val="470862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eur-lex.europa.eu/legal-content/EN/TXT/?uri=celex%3A32001L0029" TargetMode="External"/><Relationship Id="rId7" Type="http://schemas.openxmlformats.org/officeDocument/2006/relationships/comments" Target="../comments/comment1.xm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s://eur-lex.europa.eu/legal-content/EN/TXT/PDF/?uri=CELEX:31996L0009&amp;from=EN" TargetMode="External"/><Relationship Id="rId5" Type="http://schemas.openxmlformats.org/officeDocument/2006/relationships/hyperlink" Target="https://eur-lex.europa.eu/eli/reg/2016/679/oj" TargetMode="External"/><Relationship Id="rId4" Type="http://schemas.openxmlformats.org/officeDocument/2006/relationships/hyperlink" Target="https://eur-lex.europa.eu/legal-content/EN/TXT/PDF/?uri=CELEX:32018R1725&amp;from=EN"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png"/><Relationship Id="rId18" Type="http://schemas.openxmlformats.org/officeDocument/2006/relationships/hyperlink" Target="https://www.ecdc.europa.eu/en/dengue-monthly" TargetMode="External"/><Relationship Id="rId3" Type="http://schemas.openxmlformats.org/officeDocument/2006/relationships/image" Target="../media/image3.jpeg"/><Relationship Id="rId7" Type="http://schemas.openxmlformats.org/officeDocument/2006/relationships/image" Target="../media/image7.png"/><Relationship Id="rId12" Type="http://schemas.openxmlformats.org/officeDocument/2006/relationships/image" Target="../media/image12.png"/><Relationship Id="rId17" Type="http://schemas.openxmlformats.org/officeDocument/2006/relationships/image" Target="../media/image14.png"/><Relationship Id="rId2" Type="http://schemas.openxmlformats.org/officeDocument/2006/relationships/notesSlide" Target="../notesSlides/notesSlide9.xml"/><Relationship Id="rId16" Type="http://schemas.openxmlformats.org/officeDocument/2006/relationships/hyperlink" Target="https://www.ecdc.europa.eu/en/publications-data/rapid-risk-assessment-dengue-outbreak-reunion-france-and-associated-risk" TargetMode="External"/><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5" Type="http://schemas.openxmlformats.org/officeDocument/2006/relationships/hyperlink" Target="https://www.ecdc.europa.eu/en/publications-data/communicable-disease-threats-report-25-31-march-2018-week-13" TargetMode="External"/><Relationship Id="rId10" Type="http://schemas.openxmlformats.org/officeDocument/2006/relationships/image" Target="../media/image10.jpg"/><Relationship Id="rId4" Type="http://schemas.openxmlformats.org/officeDocument/2006/relationships/image" Target="../media/image4.jpeg"/><Relationship Id="rId9" Type="http://schemas.openxmlformats.org/officeDocument/2006/relationships/image" Target="../media/image9.png"/><Relationship Id="rId14" Type="http://schemas.openxmlformats.org/officeDocument/2006/relationships/hyperlink" Target="https://www.ecdc.europa.eu/en/publications-data/communicable-disease-threats-report-22-28-september-2019-week-3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uppo 35"/>
          <p:cNvGrpSpPr/>
          <p:nvPr/>
        </p:nvGrpSpPr>
        <p:grpSpPr>
          <a:xfrm>
            <a:off x="4051301" y="316088"/>
            <a:ext cx="7206457" cy="6364215"/>
            <a:chOff x="3577892" y="-1559928"/>
            <a:chExt cx="7467459" cy="7637164"/>
          </a:xfrm>
        </p:grpSpPr>
        <p:pic>
          <p:nvPicPr>
            <p:cNvPr id="33" name="Immagine 32" descr="piaramide_no_highlight.png"/>
            <p:cNvPicPr>
              <a:picLocks noChangeAspect="1"/>
            </p:cNvPicPr>
            <p:nvPr/>
          </p:nvPicPr>
          <p:blipFill>
            <a:blip r:embed="rId3" cstate="print"/>
            <a:stretch>
              <a:fillRect/>
            </a:stretch>
          </p:blipFill>
          <p:spPr>
            <a:xfrm rot="2947434">
              <a:off x="3132841" y="385082"/>
              <a:ext cx="7168304" cy="4126651"/>
            </a:xfrm>
            <a:prstGeom prst="rect">
              <a:avLst/>
            </a:prstGeom>
          </p:spPr>
        </p:pic>
        <p:sp>
          <p:nvSpPr>
            <p:cNvPr id="7" name="Rettangolo 6"/>
            <p:cNvSpPr/>
            <p:nvPr/>
          </p:nvSpPr>
          <p:spPr bwMode="auto">
            <a:xfrm rot="21591091">
              <a:off x="5233769" y="3751392"/>
              <a:ext cx="5291681" cy="1622177"/>
            </a:xfrm>
            <a:prstGeom prst="rect">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a:solidFill>
                  <a:schemeClr val="bg1">
                    <a:lumMod val="85000"/>
                  </a:schemeClr>
                </a:solidFill>
              </a:endParaRPr>
            </a:p>
          </p:txBody>
        </p:sp>
        <p:sp>
          <p:nvSpPr>
            <p:cNvPr id="8" name="Parentesi graffa aperta 7"/>
            <p:cNvSpPr/>
            <p:nvPr/>
          </p:nvSpPr>
          <p:spPr bwMode="auto">
            <a:xfrm rot="16191091">
              <a:off x="7656829" y="2953069"/>
              <a:ext cx="438304" cy="5279331"/>
            </a:xfrm>
            <a:prstGeom prst="leftBrace">
              <a:avLst>
                <a:gd name="adj1" fmla="val 36673"/>
                <a:gd name="adj2" fmla="val 81365"/>
              </a:avLst>
            </a:prstGeom>
            <a:solidFill>
              <a:srgbClr val="FFC000"/>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9" name="Parentesi graffa aperta 8"/>
            <p:cNvSpPr/>
            <p:nvPr/>
          </p:nvSpPr>
          <p:spPr bwMode="auto">
            <a:xfrm rot="16191091">
              <a:off x="6834336" y="2936504"/>
              <a:ext cx="438303" cy="3670309"/>
            </a:xfrm>
            <a:prstGeom prst="leftBrace">
              <a:avLst>
                <a:gd name="adj1" fmla="val 36673"/>
                <a:gd name="adj2" fmla="val 82598"/>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0" name="Text Box 2"/>
            <p:cNvSpPr txBox="1">
              <a:spLocks noChangeArrowheads="1"/>
            </p:cNvSpPr>
            <p:nvPr/>
          </p:nvSpPr>
          <p:spPr bwMode="auto">
            <a:xfrm rot="21591091">
              <a:off x="7491523" y="4843216"/>
              <a:ext cx="1613387" cy="669740"/>
            </a:xfrm>
            <a:prstGeom prst="rect">
              <a:avLst/>
            </a:prstGeom>
            <a:noFill/>
            <a:ln w="9525">
              <a:noFill/>
              <a:miter lim="800000"/>
              <a:headEnd/>
              <a:tailEnd/>
            </a:ln>
          </p:spPr>
          <p:txBody>
            <a:bodyPr wrap="square" anchor="ctr">
              <a:spAutoFit/>
            </a:bodyPr>
            <a:lstStyle/>
            <a:p>
              <a:pPr>
                <a:lnSpc>
                  <a:spcPct val="100000"/>
                </a:lnSpc>
                <a:spcBef>
                  <a:spcPct val="0"/>
                </a:spcBef>
              </a:pPr>
              <a:r>
                <a:rPr lang="en-GB" dirty="0">
                  <a:solidFill>
                    <a:schemeClr val="bg1">
                      <a:lumMod val="65000"/>
                    </a:schemeClr>
                  </a:solidFill>
                  <a:latin typeface="Arial" charset="0"/>
                  <a:cs typeface="Times New Roman" pitchFamily="18" charset="0"/>
                </a:rPr>
                <a:t>Operational </a:t>
              </a:r>
              <a:r>
                <a:rPr lang="en-GB" dirty="0" err="1">
                  <a:solidFill>
                    <a:schemeClr val="bg1">
                      <a:lumMod val="65000"/>
                    </a:schemeClr>
                  </a:solidFill>
                  <a:latin typeface="Arial" charset="0"/>
                  <a:cs typeface="Times New Roman" pitchFamily="18" charset="0"/>
                </a:rPr>
                <a:t>comunication</a:t>
              </a:r>
              <a:endParaRPr lang="en-GB" dirty="0">
                <a:solidFill>
                  <a:schemeClr val="bg1">
                    <a:lumMod val="65000"/>
                  </a:schemeClr>
                </a:solidFill>
                <a:latin typeface="Arial" charset="0"/>
                <a:cs typeface="Times New Roman" pitchFamily="18" charset="0"/>
              </a:endParaRPr>
            </a:p>
          </p:txBody>
        </p:sp>
        <p:sp>
          <p:nvSpPr>
            <p:cNvPr id="11" name="Rettangolo 10"/>
            <p:cNvSpPr/>
            <p:nvPr/>
          </p:nvSpPr>
          <p:spPr bwMode="auto">
            <a:xfrm rot="21591091">
              <a:off x="5216802" y="3755349"/>
              <a:ext cx="3670309" cy="850564"/>
            </a:xfrm>
            <a:prstGeom prst="rect">
              <a:avLst/>
            </a:prstGeom>
            <a:solidFill>
              <a:schemeClr val="bg1">
                <a:lumMod val="7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endParaRPr lang="it-IT" dirty="0">
                <a:solidFill>
                  <a:schemeClr val="bg1">
                    <a:lumMod val="85000"/>
                  </a:schemeClr>
                </a:solidFill>
              </a:endParaRPr>
            </a:p>
          </p:txBody>
        </p:sp>
        <p:sp>
          <p:nvSpPr>
            <p:cNvPr id="13" name="Text Box 2"/>
            <p:cNvSpPr txBox="1">
              <a:spLocks noChangeArrowheads="1"/>
            </p:cNvSpPr>
            <p:nvPr/>
          </p:nvSpPr>
          <p:spPr bwMode="auto">
            <a:xfrm rot="21591091">
              <a:off x="5536069" y="4041739"/>
              <a:ext cx="1634278" cy="669740"/>
            </a:xfrm>
            <a:prstGeom prst="rect">
              <a:avLst/>
            </a:prstGeom>
            <a:noFill/>
            <a:ln w="9525">
              <a:noFill/>
              <a:miter lim="800000"/>
              <a:headEnd/>
              <a:tailEnd/>
            </a:ln>
          </p:spPr>
          <p:txBody>
            <a:bodyPr wrap="square" anchor="ctr">
              <a:spAutoFit/>
            </a:bodyPr>
            <a:lstStyle/>
            <a:p>
              <a:pPr>
                <a:lnSpc>
                  <a:spcPct val="100000"/>
                </a:lnSpc>
                <a:spcBef>
                  <a:spcPct val="0"/>
                </a:spcBef>
              </a:pPr>
              <a:r>
                <a:rPr lang="en-GB" dirty="0">
                  <a:solidFill>
                    <a:schemeClr val="bg1">
                      <a:lumMod val="65000"/>
                    </a:schemeClr>
                  </a:solidFill>
                  <a:latin typeface="Arial" charset="0"/>
                  <a:cs typeface="Times New Roman" pitchFamily="18" charset="0"/>
                </a:rPr>
                <a:t>Public</a:t>
              </a:r>
            </a:p>
            <a:p>
              <a:pPr>
                <a:lnSpc>
                  <a:spcPct val="100000"/>
                </a:lnSpc>
                <a:spcBef>
                  <a:spcPct val="0"/>
                </a:spcBef>
              </a:pPr>
              <a:r>
                <a:rPr lang="en-GB" dirty="0" err="1">
                  <a:solidFill>
                    <a:schemeClr val="bg1">
                      <a:lumMod val="65000"/>
                    </a:schemeClr>
                  </a:solidFill>
                  <a:latin typeface="Arial" charset="0"/>
                  <a:cs typeface="Times New Roman" pitchFamily="18" charset="0"/>
                </a:rPr>
                <a:t>comunication</a:t>
              </a:r>
              <a:endParaRPr lang="en-GB" dirty="0">
                <a:solidFill>
                  <a:schemeClr val="bg1">
                    <a:lumMod val="65000"/>
                  </a:schemeClr>
                </a:solidFill>
                <a:latin typeface="Arial" charset="0"/>
                <a:cs typeface="Times New Roman" pitchFamily="18" charset="0"/>
              </a:endParaRPr>
            </a:p>
          </p:txBody>
        </p:sp>
        <p:sp>
          <p:nvSpPr>
            <p:cNvPr id="14" name="Parentesi graffa aperta 13"/>
            <p:cNvSpPr/>
            <p:nvPr/>
          </p:nvSpPr>
          <p:spPr bwMode="auto">
            <a:xfrm rot="16191091">
              <a:off x="6018623" y="2974005"/>
              <a:ext cx="438304" cy="2019122"/>
            </a:xfrm>
            <a:prstGeom prst="leftBrace">
              <a:avLst>
                <a:gd name="adj1" fmla="val 36673"/>
                <a:gd name="adj2" fmla="val 54120"/>
              </a:avLst>
            </a:prstGeom>
            <a:solidFill>
              <a:schemeClr val="bg1">
                <a:lumMod val="65000"/>
              </a:schemeClr>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15" name="Freccia in giù 14"/>
            <p:cNvSpPr/>
            <p:nvPr/>
          </p:nvSpPr>
          <p:spPr bwMode="auto">
            <a:xfrm rot="471091" flipH="1">
              <a:off x="5511156" y="-786352"/>
              <a:ext cx="226475" cy="226418"/>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6" name="Freccia in giù 15"/>
            <p:cNvSpPr/>
            <p:nvPr/>
          </p:nvSpPr>
          <p:spPr bwMode="auto">
            <a:xfrm rot="471091" flipH="1">
              <a:off x="5402873" y="-1123"/>
              <a:ext cx="226475" cy="226418"/>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7" name="Freccia in giù 16"/>
            <p:cNvSpPr/>
            <p:nvPr/>
          </p:nvSpPr>
          <p:spPr bwMode="auto">
            <a:xfrm rot="471091" flipH="1">
              <a:off x="5263652" y="1008459"/>
              <a:ext cx="226475" cy="226418"/>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8" name="Freccia in giù 17"/>
            <p:cNvSpPr/>
            <p:nvPr/>
          </p:nvSpPr>
          <p:spPr bwMode="auto">
            <a:xfrm rot="471091" flipH="1">
              <a:off x="5119284" y="2055377"/>
              <a:ext cx="226475" cy="226418"/>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19" name="Freccia in giù 18"/>
            <p:cNvSpPr/>
            <p:nvPr/>
          </p:nvSpPr>
          <p:spPr bwMode="auto">
            <a:xfrm rot="471091" flipH="1">
              <a:off x="4985212" y="3027622"/>
              <a:ext cx="226475" cy="226418"/>
            </a:xfrm>
            <a:prstGeom prst="downArrow">
              <a:avLst>
                <a:gd name="adj1" fmla="val 55936"/>
                <a:gd name="adj2" fmla="val 49143"/>
              </a:avLst>
            </a:prstGeom>
            <a:noFill/>
            <a:ln w="12700" cap="flat" cmpd="sng" algn="ctr">
              <a:solidFill>
                <a:schemeClr val="tx1">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0" name="Text Box 36"/>
            <p:cNvSpPr txBox="1">
              <a:spLocks noChangeArrowheads="1"/>
            </p:cNvSpPr>
            <p:nvPr/>
          </p:nvSpPr>
          <p:spPr bwMode="auto">
            <a:xfrm rot="5871091">
              <a:off x="2645303" y="1015611"/>
              <a:ext cx="5435453" cy="284376"/>
            </a:xfrm>
            <a:prstGeom prst="rect">
              <a:avLst/>
            </a:prstGeom>
            <a:noFill/>
            <a:ln w="12700" algn="ctr">
              <a:noFill/>
              <a:miter lim="800000"/>
              <a:headEnd/>
              <a:tailEnd/>
            </a:ln>
            <a:effectLst/>
          </p:spPr>
          <p:txBody>
            <a:bodyPr wrap="square" lIns="90488" tIns="44450" rIns="90488" bIns="44450">
              <a:normAutofit fontScale="62500" lnSpcReduction="20000"/>
            </a:bodyPr>
            <a:lstStyle/>
            <a:p>
              <a:pPr marL="3175" indent="-3175">
                <a:tabLst>
                  <a:tab pos="357188" algn="l"/>
                </a:tabLst>
              </a:pPr>
              <a:r>
                <a:rPr lang="en-GB" b="1" dirty="0">
                  <a:solidFill>
                    <a:srgbClr val="BEBEBE"/>
                  </a:solidFill>
                  <a:latin typeface="Arial" charset="0"/>
                  <a:cs typeface="Times New Roman" pitchFamily="18" charset="0"/>
                </a:rPr>
                <a:t>Screen</a:t>
              </a:r>
              <a:r>
                <a:rPr lang="en-GB" b="1" dirty="0">
                  <a:solidFill>
                    <a:schemeClr val="bg1">
                      <a:lumMod val="65000"/>
                    </a:schemeClr>
                  </a:solidFill>
                  <a:latin typeface="Arial" charset="0"/>
                  <a:cs typeface="Times New Roman" pitchFamily="18" charset="0"/>
                </a:rPr>
                <a:t>      </a:t>
              </a:r>
              <a:r>
                <a:rPr lang="en-GB" b="1" dirty="0">
                  <a:solidFill>
                    <a:srgbClr val="BEBEBE"/>
                  </a:solidFill>
                  <a:latin typeface="Arial" charset="0"/>
                  <a:cs typeface="Times New Roman" pitchFamily="18" charset="0"/>
                </a:rPr>
                <a:t>Filter</a:t>
              </a:r>
              <a:r>
                <a:rPr lang="en-GB" b="1" dirty="0">
                  <a:solidFill>
                    <a:schemeClr val="bg1">
                      <a:lumMod val="65000"/>
                    </a:schemeClr>
                  </a:solidFill>
                  <a:latin typeface="Arial" charset="0"/>
                  <a:cs typeface="Times New Roman" pitchFamily="18" charset="0"/>
                </a:rPr>
                <a:t>      Validate      Analyze      </a:t>
              </a:r>
              <a:r>
                <a:rPr lang="en-GB" b="1" dirty="0">
                  <a:solidFill>
                    <a:srgbClr val="FFC000"/>
                  </a:solidFill>
                  <a:latin typeface="Arial" charset="0"/>
                  <a:cs typeface="Times New Roman" pitchFamily="18" charset="0"/>
                </a:rPr>
                <a:t>Assess</a:t>
              </a:r>
              <a:r>
                <a:rPr lang="en-GB" b="1" dirty="0">
                  <a:solidFill>
                    <a:schemeClr val="bg1">
                      <a:lumMod val="65000"/>
                    </a:schemeClr>
                  </a:solidFill>
                  <a:latin typeface="Arial" charset="0"/>
                  <a:cs typeface="Times New Roman" pitchFamily="18" charset="0"/>
                </a:rPr>
                <a:t>       Act</a:t>
              </a:r>
            </a:p>
          </p:txBody>
        </p:sp>
        <p:sp>
          <p:nvSpPr>
            <p:cNvPr id="21" name="Parentesi graffa aperta 20"/>
            <p:cNvSpPr/>
            <p:nvPr/>
          </p:nvSpPr>
          <p:spPr bwMode="auto">
            <a:xfrm rot="11271091" flipH="1">
              <a:off x="4957771" y="-1531380"/>
              <a:ext cx="436075" cy="2444760"/>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2" name="Text Box 2"/>
            <p:cNvSpPr txBox="1">
              <a:spLocks noChangeArrowheads="1"/>
            </p:cNvSpPr>
            <p:nvPr/>
          </p:nvSpPr>
          <p:spPr bwMode="auto">
            <a:xfrm rot="5846135">
              <a:off x="3803241" y="-571317"/>
              <a:ext cx="2041877" cy="382708"/>
            </a:xfrm>
            <a:prstGeom prst="rect">
              <a:avLst/>
            </a:prstGeom>
            <a:noFill/>
            <a:ln w="9525">
              <a:noFill/>
              <a:miter lim="800000"/>
              <a:headEnd/>
              <a:tailEnd/>
            </a:ln>
          </p:spPr>
          <p:txBody>
            <a:bodyPr wrap="square" anchor="ctr">
              <a:spAutoFit/>
            </a:bodyPr>
            <a:lstStyle/>
            <a:p>
              <a:pPr marL="3175" indent="-3175">
                <a:tabLst>
                  <a:tab pos="357188" algn="l"/>
                </a:tabLst>
              </a:pPr>
              <a:r>
                <a:rPr lang="en-GB" dirty="0">
                  <a:solidFill>
                    <a:schemeClr val="bg1">
                      <a:lumMod val="65000"/>
                    </a:schemeClr>
                  </a:solidFill>
                  <a:latin typeface="Arial" charset="0"/>
                  <a:cs typeface="Times New Roman" pitchFamily="18" charset="0"/>
                </a:rPr>
                <a:t>Early detection</a:t>
              </a:r>
            </a:p>
          </p:txBody>
        </p:sp>
        <p:sp>
          <p:nvSpPr>
            <p:cNvPr id="23" name="Parentesi graffa aperta 22"/>
            <p:cNvSpPr/>
            <p:nvPr/>
          </p:nvSpPr>
          <p:spPr bwMode="auto">
            <a:xfrm rot="11271091" flipH="1">
              <a:off x="4575513" y="930694"/>
              <a:ext cx="436075" cy="2811036"/>
            </a:xfrm>
            <a:prstGeom prst="leftBrace">
              <a:avLst>
                <a:gd name="adj1" fmla="val 36673"/>
                <a:gd name="adj2" fmla="val 50283"/>
              </a:avLst>
            </a:prstGeom>
            <a:solidFill>
              <a:srgbClr val="EAEAEA"/>
            </a:solidFill>
            <a:ln w="76200" cap="flat" cmpd="sng" algn="ctr">
              <a:noFill/>
              <a:prstDash val="solid"/>
              <a:bevel/>
              <a:headEnd type="none" w="lg" len="lg"/>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dirty="0">
                <a:solidFill>
                  <a:schemeClr val="bg1">
                    <a:lumMod val="85000"/>
                  </a:schemeClr>
                </a:solidFill>
                <a:latin typeface="Microsoft Sans Serif" pitchFamily="34" charset="0"/>
              </a:endParaRPr>
            </a:p>
          </p:txBody>
        </p:sp>
        <p:sp>
          <p:nvSpPr>
            <p:cNvPr id="24" name="Text Box 2"/>
            <p:cNvSpPr txBox="1">
              <a:spLocks noChangeArrowheads="1"/>
            </p:cNvSpPr>
            <p:nvPr/>
          </p:nvSpPr>
          <p:spPr bwMode="auto">
            <a:xfrm rot="5846135">
              <a:off x="3601482" y="2036673"/>
              <a:ext cx="1533227" cy="382708"/>
            </a:xfrm>
            <a:prstGeom prst="rect">
              <a:avLst/>
            </a:prstGeom>
            <a:noFill/>
            <a:ln w="9525">
              <a:noFill/>
              <a:miter lim="800000"/>
              <a:headEnd/>
              <a:tailEnd/>
            </a:ln>
          </p:spPr>
          <p:txBody>
            <a:bodyPr wrap="square" anchor="ctr">
              <a:spAutoFit/>
            </a:bodyPr>
            <a:lstStyle/>
            <a:p>
              <a:pPr marL="3175" indent="-3175">
                <a:tabLst>
                  <a:tab pos="357188" algn="l"/>
                </a:tabLst>
              </a:pPr>
              <a:r>
                <a:rPr lang="en-GB" dirty="0">
                  <a:solidFill>
                    <a:schemeClr val="bg1">
                      <a:lumMod val="65000"/>
                    </a:schemeClr>
                  </a:solidFill>
                  <a:latin typeface="Arial" charset="0"/>
                  <a:cs typeface="Times New Roman" pitchFamily="18" charset="0"/>
                </a:rPr>
                <a:t>Monitoring</a:t>
              </a:r>
            </a:p>
          </p:txBody>
        </p:sp>
        <p:sp>
          <p:nvSpPr>
            <p:cNvPr id="25" name="Freccia in giù 24"/>
            <p:cNvSpPr/>
            <p:nvPr/>
          </p:nvSpPr>
          <p:spPr bwMode="auto">
            <a:xfrm rot="471091" flipH="1">
              <a:off x="4303472" y="-770452"/>
              <a:ext cx="328820" cy="352215"/>
            </a:xfrm>
            <a:prstGeom prst="downArrow">
              <a:avLst>
                <a:gd name="adj1" fmla="val 60915"/>
                <a:gd name="adj2" fmla="val 49143"/>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dirty="0">
                <a:ln>
                  <a:solidFill>
                    <a:srgbClr val="69AE23"/>
                  </a:solidFill>
                </a:ln>
              </a:endParaRPr>
            </a:p>
          </p:txBody>
        </p:sp>
        <p:sp>
          <p:nvSpPr>
            <p:cNvPr id="26" name="Ovale 25"/>
            <p:cNvSpPr/>
            <p:nvPr/>
          </p:nvSpPr>
          <p:spPr bwMode="auto">
            <a:xfrm rot="5871091">
              <a:off x="4337111" y="-420765"/>
              <a:ext cx="187848" cy="187847"/>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7" name="Freccia a inversione 26"/>
            <p:cNvSpPr/>
            <p:nvPr/>
          </p:nvSpPr>
          <p:spPr bwMode="auto">
            <a:xfrm rot="11271091">
              <a:off x="3577892" y="2188265"/>
              <a:ext cx="525583" cy="506812"/>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8" name="Ovale 27"/>
            <p:cNvSpPr/>
            <p:nvPr/>
          </p:nvSpPr>
          <p:spPr bwMode="auto">
            <a:xfrm rot="5871091">
              <a:off x="4006680" y="1992440"/>
              <a:ext cx="150166" cy="150166"/>
            </a:xfrm>
            <a:prstGeom prst="ellipse">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29" name="Freccia a inversione 28"/>
            <p:cNvSpPr/>
            <p:nvPr/>
          </p:nvSpPr>
          <p:spPr bwMode="auto">
            <a:xfrm rot="471091">
              <a:off x="3725989" y="1526543"/>
              <a:ext cx="525583" cy="506812"/>
            </a:xfrm>
            <a:prstGeom prst="uturnArrow">
              <a:avLst>
                <a:gd name="adj1" fmla="val 25000"/>
                <a:gd name="adj2" fmla="val 25000"/>
                <a:gd name="adj3" fmla="val 25000"/>
                <a:gd name="adj4" fmla="val 43750"/>
                <a:gd name="adj5" fmla="val 86005"/>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0" name="Rettangolo 29"/>
            <p:cNvSpPr/>
            <p:nvPr/>
          </p:nvSpPr>
          <p:spPr bwMode="auto">
            <a:xfrm rot="8571091">
              <a:off x="3667034" y="2066433"/>
              <a:ext cx="131396" cy="131396"/>
            </a:xfrm>
            <a:prstGeom prst="rect">
              <a:avLst/>
            </a:prstGeom>
            <a:noFill/>
            <a:ln w="12700" cap="flat" cmpd="sng" algn="ctr">
              <a:solidFill>
                <a:schemeClr val="bg1">
                  <a:lumMod val="75000"/>
                  <a:alpha val="55000"/>
                </a:schemeClr>
              </a:solidFill>
              <a:prstDash val="solid"/>
              <a:round/>
              <a:headEnd type="none" w="med" len="med"/>
              <a:tailEnd type="none" w="med" len="med"/>
            </a:ln>
            <a:effectLst>
              <a:outerShdw blurRad="63500" sx="102000" sy="102000" algn="ctr" rotWithShape="0">
                <a:prstClr val="black">
                  <a:alpha val="40000"/>
                </a:prstClr>
              </a:outerShdw>
            </a:effectLst>
          </p:spPr>
          <p:txBody>
            <a:bodyPr wrap="none" anchor="ctr"/>
            <a:lstStyle/>
            <a:p>
              <a:pPr>
                <a:defRPr/>
              </a:pPr>
              <a:endParaRPr lang="it-IT">
                <a:ln>
                  <a:solidFill>
                    <a:srgbClr val="69AE23"/>
                  </a:solidFill>
                </a:ln>
              </a:endParaRPr>
            </a:p>
          </p:txBody>
        </p:sp>
        <p:sp>
          <p:nvSpPr>
            <p:cNvPr id="35" name="Text Box 2"/>
            <p:cNvSpPr txBox="1">
              <a:spLocks noChangeArrowheads="1"/>
            </p:cNvSpPr>
            <p:nvPr/>
          </p:nvSpPr>
          <p:spPr bwMode="auto">
            <a:xfrm rot="21591091">
              <a:off x="8069332" y="5694528"/>
              <a:ext cx="2976019" cy="382708"/>
            </a:xfrm>
            <a:prstGeom prst="rect">
              <a:avLst/>
            </a:prstGeom>
            <a:noFill/>
            <a:ln w="9525">
              <a:noFill/>
              <a:miter lim="800000"/>
              <a:headEnd/>
              <a:tailEnd/>
            </a:ln>
          </p:spPr>
          <p:txBody>
            <a:bodyPr wrap="square" anchor="ctr">
              <a:spAutoFit/>
            </a:bodyPr>
            <a:lstStyle/>
            <a:p>
              <a:pPr>
                <a:lnSpc>
                  <a:spcPct val="100000"/>
                </a:lnSpc>
                <a:spcBef>
                  <a:spcPct val="0"/>
                </a:spcBef>
              </a:pPr>
              <a:r>
                <a:rPr lang="en-GB" b="1" dirty="0">
                  <a:latin typeface="Arial" charset="0"/>
                  <a:cs typeface="Times New Roman" pitchFamily="18" charset="0"/>
                </a:rPr>
                <a:t>Documentation</a:t>
              </a:r>
            </a:p>
          </p:txBody>
        </p:sp>
      </p:grpSp>
      <p:sp>
        <p:nvSpPr>
          <p:cNvPr id="12" name="Rettangolo 11"/>
          <p:cNvSpPr/>
          <p:nvPr/>
        </p:nvSpPr>
        <p:spPr bwMode="auto">
          <a:xfrm>
            <a:off x="1633539" y="2940050"/>
            <a:ext cx="8924925" cy="1377950"/>
          </a:xfrm>
          <a:prstGeom prst="rect">
            <a:avLst/>
          </a:prstGeom>
          <a:solidFill>
            <a:schemeClr val="bg1">
              <a:lumMod val="95000"/>
            </a:schemeClr>
          </a:solid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2" name="CasellaDiTesto 5"/>
          <p:cNvSpPr txBox="1">
            <a:spLocks noChangeArrowheads="1"/>
          </p:cNvSpPr>
          <p:nvPr/>
        </p:nvSpPr>
        <p:spPr bwMode="auto">
          <a:xfrm>
            <a:off x="2473325" y="3206750"/>
            <a:ext cx="8191500" cy="400110"/>
          </a:xfrm>
          <a:prstGeom prst="rect">
            <a:avLst/>
          </a:prstGeom>
          <a:noFill/>
          <a:ln w="9525">
            <a:noFill/>
            <a:miter lim="800000"/>
            <a:headEnd/>
            <a:tailEnd/>
          </a:ln>
        </p:spPr>
        <p:txBody>
          <a:bodyPr>
            <a:spAutoFit/>
          </a:bodyPr>
          <a:lstStyle/>
          <a:p>
            <a:pPr algn="l"/>
            <a:r>
              <a:rPr lang="en-US" sz="2000" dirty="0">
                <a:solidFill>
                  <a:schemeClr val="bg2"/>
                </a:solidFill>
                <a:latin typeface="Arial" charset="0"/>
                <a:cs typeface="Arial" charset="0"/>
              </a:rPr>
              <a:t>In this </a:t>
            </a:r>
            <a:r>
              <a:rPr lang="it-IT" sz="2000" dirty="0">
                <a:solidFill>
                  <a:schemeClr val="bg2"/>
                </a:solidFill>
                <a:latin typeface="Arial" charset="0"/>
                <a:cs typeface="Arial" charset="0"/>
              </a:rPr>
              <a:t>unit we </a:t>
            </a:r>
            <a:r>
              <a:rPr lang="en-US" sz="2000" dirty="0">
                <a:solidFill>
                  <a:schemeClr val="bg2"/>
                </a:solidFill>
                <a:latin typeface="Arial" charset="0"/>
                <a:cs typeface="Arial" charset="0"/>
              </a:rPr>
              <a:t>will</a:t>
            </a:r>
            <a:r>
              <a:rPr lang="it-IT" sz="2000" dirty="0">
                <a:solidFill>
                  <a:schemeClr val="bg2"/>
                </a:solidFill>
                <a:latin typeface="Arial" charset="0"/>
                <a:cs typeface="Arial" charset="0"/>
              </a:rPr>
              <a:t> talk about</a:t>
            </a:r>
          </a:p>
        </p:txBody>
      </p:sp>
      <p:sp>
        <p:nvSpPr>
          <p:cNvPr id="15363" name="Text Box 4"/>
          <p:cNvSpPr txBox="1">
            <a:spLocks noChangeArrowheads="1"/>
          </p:cNvSpPr>
          <p:nvPr/>
        </p:nvSpPr>
        <p:spPr bwMode="auto">
          <a:xfrm>
            <a:off x="1947863" y="865188"/>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Welcome</a:t>
            </a:r>
            <a:endParaRPr lang="it-IT" b="1" noProof="1">
              <a:solidFill>
                <a:srgbClr val="69AE23"/>
              </a:solidFill>
              <a:latin typeface="Arial" charset="0"/>
            </a:endParaRPr>
          </a:p>
        </p:txBody>
      </p:sp>
      <p:sp>
        <p:nvSpPr>
          <p:cNvPr id="15365" name="CasellaDiTesto 10"/>
          <p:cNvSpPr txBox="1">
            <a:spLocks noChangeArrowheads="1"/>
          </p:cNvSpPr>
          <p:nvPr/>
        </p:nvSpPr>
        <p:spPr bwMode="auto">
          <a:xfrm>
            <a:off x="2473325" y="3592514"/>
            <a:ext cx="2940228" cy="584775"/>
          </a:xfrm>
          <a:prstGeom prst="rect">
            <a:avLst/>
          </a:prstGeom>
          <a:noFill/>
          <a:ln w="9525">
            <a:noFill/>
            <a:miter lim="800000"/>
            <a:headEnd/>
            <a:tailEnd/>
          </a:ln>
        </p:spPr>
        <p:txBody>
          <a:bodyPr wrap="none">
            <a:spAutoFit/>
          </a:bodyPr>
          <a:lstStyle/>
          <a:p>
            <a:pPr algn="l"/>
            <a:r>
              <a:rPr lang="it-IT" sz="3200" dirty="0" err="1">
                <a:solidFill>
                  <a:srgbClr val="69AE23"/>
                </a:solidFill>
                <a:latin typeface="MetaPro-Black" pitchFamily="50" charset="0"/>
              </a:rPr>
              <a:t>Documentation</a:t>
            </a:r>
            <a:endParaRPr lang="it-IT" sz="3200" dirty="0">
              <a:solidFill>
                <a:srgbClr val="69AE23"/>
              </a:solidFill>
              <a:latin typeface="MetaPro-Black" pitchFamily="50" charset="0"/>
            </a:endParaRPr>
          </a:p>
        </p:txBody>
      </p:sp>
    </p:spTree>
    <p:extLst>
      <p:ext uri="{BB962C8B-B14F-4D97-AF65-F5344CB8AC3E}">
        <p14:creationId xmlns:p14="http://schemas.microsoft.com/office/powerpoint/2010/main" val="16847607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691016088"/>
              </p:ext>
            </p:extLst>
          </p:nvPr>
        </p:nvGraphicFramePr>
        <p:xfrm>
          <a:off x="3375293" y="154891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a:spLocks noChangeArrowheads="1"/>
          </p:cNvSpPr>
          <p:nvPr/>
        </p:nvSpPr>
        <p:spPr bwMode="auto">
          <a:xfrm>
            <a:off x="5732830" y="2108843"/>
            <a:ext cx="1990610" cy="646331"/>
          </a:xfrm>
          <a:prstGeom prst="rect">
            <a:avLst/>
          </a:prstGeom>
          <a:noFill/>
          <a:ln w="9525">
            <a:noFill/>
            <a:miter lim="800000"/>
            <a:headEnd/>
            <a:tailEnd/>
          </a:ln>
        </p:spPr>
        <p:txBody>
          <a:bodyPr wrap="none">
            <a:spAutoFit/>
          </a:bodyPr>
          <a:lstStyle/>
          <a:p>
            <a:r>
              <a:rPr lang="en-GB" dirty="0"/>
              <a:t>Store, edit, </a:t>
            </a:r>
            <a:r>
              <a:rPr lang="en-GB" dirty="0" smtClean="0"/>
              <a:t>search, </a:t>
            </a:r>
          </a:p>
          <a:p>
            <a:r>
              <a:rPr lang="en-GB" dirty="0" smtClean="0"/>
              <a:t>Download.</a:t>
            </a:r>
            <a:endParaRPr lang="en-GB" dirty="0"/>
          </a:p>
        </p:txBody>
      </p:sp>
      <p:sp>
        <p:nvSpPr>
          <p:cNvPr id="6" name="TextBox 6"/>
          <p:cNvSpPr txBox="1">
            <a:spLocks noChangeArrowheads="1"/>
          </p:cNvSpPr>
          <p:nvPr/>
        </p:nvSpPr>
        <p:spPr bwMode="auto">
          <a:xfrm>
            <a:off x="8658493" y="3355338"/>
            <a:ext cx="3330307" cy="1200329"/>
          </a:xfrm>
          <a:prstGeom prst="rect">
            <a:avLst/>
          </a:prstGeom>
          <a:noFill/>
          <a:ln w="9525">
            <a:noFill/>
            <a:miter lim="800000"/>
            <a:headEnd/>
            <a:tailEnd/>
          </a:ln>
        </p:spPr>
        <p:txBody>
          <a:bodyPr wrap="square">
            <a:spAutoFit/>
          </a:bodyPr>
          <a:lstStyle/>
          <a:p>
            <a:r>
              <a:rPr lang="en-GB" dirty="0" smtClean="0"/>
              <a:t>Both public and restricted communications: epidemiological bulletins and reports and internal reports.</a:t>
            </a:r>
            <a:endParaRPr lang="en-GB" dirty="0"/>
          </a:p>
        </p:txBody>
      </p:sp>
      <p:sp>
        <p:nvSpPr>
          <p:cNvPr id="7" name="TextBox 7"/>
          <p:cNvSpPr txBox="1">
            <a:spLocks noChangeArrowheads="1"/>
          </p:cNvSpPr>
          <p:nvPr/>
        </p:nvSpPr>
        <p:spPr bwMode="auto">
          <a:xfrm>
            <a:off x="8245926" y="5243584"/>
            <a:ext cx="3178288" cy="1200329"/>
          </a:xfrm>
          <a:prstGeom prst="rect">
            <a:avLst/>
          </a:prstGeom>
          <a:noFill/>
          <a:ln w="9525">
            <a:noFill/>
            <a:miter lim="800000"/>
            <a:headEnd/>
            <a:tailEnd/>
          </a:ln>
        </p:spPr>
        <p:txBody>
          <a:bodyPr wrap="square">
            <a:spAutoFit/>
          </a:bodyPr>
          <a:lstStyle/>
          <a:p>
            <a:r>
              <a:rPr lang="en-GB" dirty="0" smtClean="0"/>
              <a:t>Supporting discussions among experts in the field , with data visualization and tracking further actions taken. </a:t>
            </a:r>
            <a:endParaRPr lang="en-GB" dirty="0"/>
          </a:p>
        </p:txBody>
      </p:sp>
      <p:sp>
        <p:nvSpPr>
          <p:cNvPr id="8" name="Text Box 4"/>
          <p:cNvSpPr txBox="1">
            <a:spLocks noChangeArrowheads="1"/>
          </p:cNvSpPr>
          <p:nvPr/>
        </p:nvSpPr>
        <p:spPr bwMode="auto">
          <a:xfrm>
            <a:off x="1183027" y="576455"/>
            <a:ext cx="8288266" cy="369332"/>
          </a:xfrm>
          <a:prstGeom prst="rect">
            <a:avLst/>
          </a:prstGeom>
          <a:noFill/>
          <a:ln w="9525" algn="ctr">
            <a:noFill/>
            <a:miter lim="800000"/>
            <a:headEnd/>
            <a:tailEnd/>
          </a:ln>
        </p:spPr>
        <p:txBody>
          <a:bodyPr wrap="square">
            <a:spAutoFit/>
          </a:bodyPr>
          <a:lstStyle/>
          <a:p>
            <a:pPr algn="l">
              <a:spcBef>
                <a:spcPct val="50000"/>
              </a:spcBef>
            </a:pPr>
            <a:r>
              <a:rPr lang="it-IT" b="1" noProof="1" smtClean="0">
                <a:solidFill>
                  <a:srgbClr val="69AE23"/>
                </a:solidFill>
                <a:latin typeface="Arial" charset="0"/>
              </a:rPr>
              <a:t>Documentation system: an event and threat management tool </a:t>
            </a:r>
            <a:endParaRPr lang="it-IT" b="1" noProof="1">
              <a:solidFill>
                <a:srgbClr val="69AE23"/>
              </a:solidFill>
              <a:latin typeface="Arial" charset="0"/>
            </a:endParaRPr>
          </a:p>
        </p:txBody>
      </p:sp>
      <p:sp>
        <p:nvSpPr>
          <p:cNvPr id="2" name="Rectangle 1"/>
          <p:cNvSpPr/>
          <p:nvPr/>
        </p:nvSpPr>
        <p:spPr>
          <a:xfrm>
            <a:off x="511338" y="2755174"/>
            <a:ext cx="3473640" cy="646331"/>
          </a:xfrm>
          <a:prstGeom prst="rect">
            <a:avLst/>
          </a:prstGeom>
        </p:spPr>
        <p:txBody>
          <a:bodyPr wrap="square">
            <a:spAutoFit/>
          </a:bodyPr>
          <a:lstStyle/>
          <a:p>
            <a:r>
              <a:rPr lang="en-GB" dirty="0" smtClean="0">
                <a:solidFill>
                  <a:srgbClr val="333333"/>
                </a:solidFill>
              </a:rPr>
              <a:t>Exchange of information among all partners. Supports EI activities.</a:t>
            </a:r>
            <a:endParaRPr lang="en-GB" dirty="0"/>
          </a:p>
        </p:txBody>
      </p:sp>
      <p:sp>
        <p:nvSpPr>
          <p:cNvPr id="15" name="Rectangle 14"/>
          <p:cNvSpPr/>
          <p:nvPr/>
        </p:nvSpPr>
        <p:spPr>
          <a:xfrm>
            <a:off x="1262049" y="5313656"/>
            <a:ext cx="3473640" cy="646331"/>
          </a:xfrm>
          <a:prstGeom prst="rect">
            <a:avLst/>
          </a:prstGeom>
        </p:spPr>
        <p:txBody>
          <a:bodyPr wrap="square">
            <a:spAutoFit/>
          </a:bodyPr>
          <a:lstStyle/>
          <a:p>
            <a:r>
              <a:rPr lang="en-GB" dirty="0" smtClean="0">
                <a:solidFill>
                  <a:srgbClr val="333333"/>
                </a:solidFill>
              </a:rPr>
              <a:t>Support data visualization with tables, figures and line lists.</a:t>
            </a:r>
            <a:endParaRPr lang="en-GB" dirty="0"/>
          </a:p>
        </p:txBody>
      </p:sp>
    </p:spTree>
    <p:extLst>
      <p:ext uri="{BB962C8B-B14F-4D97-AF65-F5344CB8AC3E}">
        <p14:creationId xmlns:p14="http://schemas.microsoft.com/office/powerpoint/2010/main" val="7803602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382892" y="132744"/>
            <a:ext cx="5734100" cy="5285922"/>
            <a:chOff x="4382892" y="132744"/>
            <a:chExt cx="5734100" cy="5285922"/>
          </a:xfrm>
        </p:grpSpPr>
        <p:sp>
          <p:nvSpPr>
            <p:cNvPr id="8" name="Freeform 7"/>
            <p:cNvSpPr/>
            <p:nvPr/>
          </p:nvSpPr>
          <p:spPr>
            <a:xfrm>
              <a:off x="4633088" y="132744"/>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en-US" sz="6000" kern="1200" dirty="0" smtClean="0"/>
                <a:t> </a:t>
              </a:r>
              <a:endParaRPr lang="en-US" sz="6000" kern="1200" dirty="0"/>
            </a:p>
          </p:txBody>
        </p:sp>
        <p:sp>
          <p:nvSpPr>
            <p:cNvPr id="9" name="Freeform 8"/>
            <p:cNvSpPr/>
            <p:nvPr/>
          </p:nvSpPr>
          <p:spPr>
            <a:xfrm rot="3323759">
              <a:off x="6544710" y="2719913"/>
              <a:ext cx="1790335" cy="491033"/>
            </a:xfrm>
            <a:custGeom>
              <a:avLst/>
              <a:gdLst>
                <a:gd name="connsiteX0" fmla="*/ 0 w 1443701"/>
                <a:gd name="connsiteY0" fmla="*/ 245517 h 491033"/>
                <a:gd name="connsiteX1" fmla="*/ 245517 w 1443701"/>
                <a:gd name="connsiteY1" fmla="*/ 0 h 491033"/>
                <a:gd name="connsiteX2" fmla="*/ 245517 w 1443701"/>
                <a:gd name="connsiteY2" fmla="*/ 98207 h 491033"/>
                <a:gd name="connsiteX3" fmla="*/ 1198185 w 1443701"/>
                <a:gd name="connsiteY3" fmla="*/ 98207 h 491033"/>
                <a:gd name="connsiteX4" fmla="*/ 1198185 w 1443701"/>
                <a:gd name="connsiteY4" fmla="*/ 0 h 491033"/>
                <a:gd name="connsiteX5" fmla="*/ 1443701 w 1443701"/>
                <a:gd name="connsiteY5" fmla="*/ 245517 h 491033"/>
                <a:gd name="connsiteX6" fmla="*/ 1198185 w 1443701"/>
                <a:gd name="connsiteY6" fmla="*/ 491033 h 491033"/>
                <a:gd name="connsiteX7" fmla="*/ 1198185 w 1443701"/>
                <a:gd name="connsiteY7" fmla="*/ 392826 h 491033"/>
                <a:gd name="connsiteX8" fmla="*/ 245517 w 1443701"/>
                <a:gd name="connsiteY8" fmla="*/ 392826 h 491033"/>
                <a:gd name="connsiteX9" fmla="*/ 245517 w 1443701"/>
                <a:gd name="connsiteY9" fmla="*/ 491033 h 491033"/>
                <a:gd name="connsiteX10" fmla="*/ 0 w 1443701"/>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43701" h="491033">
                  <a:moveTo>
                    <a:pt x="0" y="245517"/>
                  </a:moveTo>
                  <a:lnTo>
                    <a:pt x="245517" y="0"/>
                  </a:lnTo>
                  <a:lnTo>
                    <a:pt x="245517" y="98207"/>
                  </a:lnTo>
                  <a:lnTo>
                    <a:pt x="1198185" y="98207"/>
                  </a:lnTo>
                  <a:lnTo>
                    <a:pt x="1198185" y="0"/>
                  </a:lnTo>
                  <a:lnTo>
                    <a:pt x="1443701" y="245517"/>
                  </a:lnTo>
                  <a:lnTo>
                    <a:pt x="1198185" y="491033"/>
                  </a:lnTo>
                  <a:lnTo>
                    <a:pt x="1198185"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10" tIns="98206" rIns="147309" bIns="98207" numCol="1" spcCol="1270" anchor="ctr" anchorCtr="0">
              <a:noAutofit/>
            </a:bodyPr>
            <a:lstStyle/>
            <a:p>
              <a:pPr lvl="0" algn="ctr" defTabSz="933450">
                <a:lnSpc>
                  <a:spcPct val="90000"/>
                </a:lnSpc>
                <a:spcBef>
                  <a:spcPct val="0"/>
                </a:spcBef>
                <a:spcAft>
                  <a:spcPct val="35000"/>
                </a:spcAft>
              </a:pPr>
              <a:endParaRPr lang="en-US" sz="2100" kern="1200"/>
            </a:p>
          </p:txBody>
        </p:sp>
        <p:sp>
          <p:nvSpPr>
            <p:cNvPr id="10" name="Freeform 9"/>
            <p:cNvSpPr/>
            <p:nvPr/>
          </p:nvSpPr>
          <p:spPr>
            <a:xfrm>
              <a:off x="7311086" y="4014141"/>
              <a:ext cx="2805906" cy="1402953"/>
            </a:xfrm>
            <a:custGeom>
              <a:avLst/>
              <a:gdLst>
                <a:gd name="connsiteX0" fmla="*/ 0 w 2805906"/>
                <a:gd name="connsiteY0" fmla="*/ 140295 h 1402953"/>
                <a:gd name="connsiteX1" fmla="*/ 140295 w 2805906"/>
                <a:gd name="connsiteY1" fmla="*/ 0 h 1402953"/>
                <a:gd name="connsiteX2" fmla="*/ 2665611 w 2805906"/>
                <a:gd name="connsiteY2" fmla="*/ 0 h 1402953"/>
                <a:gd name="connsiteX3" fmla="*/ 2805906 w 2805906"/>
                <a:gd name="connsiteY3" fmla="*/ 140295 h 1402953"/>
                <a:gd name="connsiteX4" fmla="*/ 2805906 w 2805906"/>
                <a:gd name="connsiteY4" fmla="*/ 1262658 h 1402953"/>
                <a:gd name="connsiteX5" fmla="*/ 2665611 w 2805906"/>
                <a:gd name="connsiteY5" fmla="*/ 1402953 h 1402953"/>
                <a:gd name="connsiteX6" fmla="*/ 140295 w 2805906"/>
                <a:gd name="connsiteY6" fmla="*/ 1402953 h 1402953"/>
                <a:gd name="connsiteX7" fmla="*/ 0 w 2805906"/>
                <a:gd name="connsiteY7" fmla="*/ 1262658 h 1402953"/>
                <a:gd name="connsiteX8" fmla="*/ 0 w 2805906"/>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05906" h="1402953">
                  <a:moveTo>
                    <a:pt x="0" y="140295"/>
                  </a:moveTo>
                  <a:cubicBezTo>
                    <a:pt x="0" y="62812"/>
                    <a:pt x="62812" y="0"/>
                    <a:pt x="140295" y="0"/>
                  </a:cubicBezTo>
                  <a:lnTo>
                    <a:pt x="2665611" y="0"/>
                  </a:lnTo>
                  <a:cubicBezTo>
                    <a:pt x="2743094" y="0"/>
                    <a:pt x="2805906" y="62812"/>
                    <a:pt x="2805906" y="140295"/>
                  </a:cubicBezTo>
                  <a:lnTo>
                    <a:pt x="2805906" y="1262658"/>
                  </a:lnTo>
                  <a:cubicBezTo>
                    <a:pt x="2805906" y="1340141"/>
                    <a:pt x="2743094" y="1402953"/>
                    <a:pt x="2665611" y="1402953"/>
                  </a:cubicBezTo>
                  <a:lnTo>
                    <a:pt x="140295" y="1402953"/>
                  </a:lnTo>
                  <a:cubicBezTo>
                    <a:pt x="62812" y="1402953"/>
                    <a:pt x="0" y="1340141"/>
                    <a:pt x="0" y="1262658"/>
                  </a:cubicBezTo>
                  <a:lnTo>
                    <a:pt x="0" y="140295"/>
                  </a:lnTo>
                  <a:close/>
                </a:path>
              </a:pathLst>
            </a:custGeom>
            <a:no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en-US" sz="6000" kern="1200" dirty="0" smtClean="0"/>
                <a:t> </a:t>
              </a:r>
              <a:endParaRPr lang="en-US" sz="6000" kern="1200" dirty="0"/>
            </a:p>
          </p:txBody>
        </p:sp>
        <p:sp>
          <p:nvSpPr>
            <p:cNvPr id="12" name="Freeform 11"/>
            <p:cNvSpPr/>
            <p:nvPr/>
          </p:nvSpPr>
          <p:spPr>
            <a:xfrm>
              <a:off x="4382892" y="4015713"/>
              <a:ext cx="1739297" cy="1402953"/>
            </a:xfrm>
            <a:custGeom>
              <a:avLst/>
              <a:gdLst>
                <a:gd name="connsiteX0" fmla="*/ 0 w 1739297"/>
                <a:gd name="connsiteY0" fmla="*/ 140295 h 1402953"/>
                <a:gd name="connsiteX1" fmla="*/ 140295 w 1739297"/>
                <a:gd name="connsiteY1" fmla="*/ 0 h 1402953"/>
                <a:gd name="connsiteX2" fmla="*/ 1599002 w 1739297"/>
                <a:gd name="connsiteY2" fmla="*/ 0 h 1402953"/>
                <a:gd name="connsiteX3" fmla="*/ 1739297 w 1739297"/>
                <a:gd name="connsiteY3" fmla="*/ 140295 h 1402953"/>
                <a:gd name="connsiteX4" fmla="*/ 1739297 w 1739297"/>
                <a:gd name="connsiteY4" fmla="*/ 1262658 h 1402953"/>
                <a:gd name="connsiteX5" fmla="*/ 1599002 w 1739297"/>
                <a:gd name="connsiteY5" fmla="*/ 1402953 h 1402953"/>
                <a:gd name="connsiteX6" fmla="*/ 140295 w 1739297"/>
                <a:gd name="connsiteY6" fmla="*/ 1402953 h 1402953"/>
                <a:gd name="connsiteX7" fmla="*/ 0 w 1739297"/>
                <a:gd name="connsiteY7" fmla="*/ 1262658 h 1402953"/>
                <a:gd name="connsiteX8" fmla="*/ 0 w 1739297"/>
                <a:gd name="connsiteY8" fmla="*/ 140295 h 1402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39297" h="1402953">
                  <a:moveTo>
                    <a:pt x="0" y="140295"/>
                  </a:moveTo>
                  <a:cubicBezTo>
                    <a:pt x="0" y="62812"/>
                    <a:pt x="62812" y="0"/>
                    <a:pt x="140295" y="0"/>
                  </a:cubicBezTo>
                  <a:lnTo>
                    <a:pt x="1599002" y="0"/>
                  </a:lnTo>
                  <a:cubicBezTo>
                    <a:pt x="1676485" y="0"/>
                    <a:pt x="1739297" y="62812"/>
                    <a:pt x="1739297" y="140295"/>
                  </a:cubicBezTo>
                  <a:lnTo>
                    <a:pt x="1739297" y="1262658"/>
                  </a:lnTo>
                  <a:cubicBezTo>
                    <a:pt x="1739297" y="1340141"/>
                    <a:pt x="1676485" y="1402953"/>
                    <a:pt x="1599002" y="1402953"/>
                  </a:cubicBezTo>
                  <a:lnTo>
                    <a:pt x="140295" y="1402953"/>
                  </a:lnTo>
                  <a:cubicBezTo>
                    <a:pt x="62812" y="1402953"/>
                    <a:pt x="0" y="1340141"/>
                    <a:pt x="0" y="1262658"/>
                  </a:cubicBezTo>
                  <a:lnTo>
                    <a:pt x="0" y="140295"/>
                  </a:lnTo>
                  <a:close/>
                </a:path>
              </a:pathLst>
            </a:custGeom>
            <a:solidFill>
              <a:schemeClr val="bg1"/>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69691" tIns="269691" rIns="269691" bIns="269691" numCol="1" spcCol="1270" anchor="ctr" anchorCtr="0">
              <a:noAutofit/>
            </a:bodyPr>
            <a:lstStyle/>
            <a:p>
              <a:pPr lvl="0" algn="ctr" defTabSz="2667000">
                <a:lnSpc>
                  <a:spcPct val="90000"/>
                </a:lnSpc>
                <a:spcBef>
                  <a:spcPct val="0"/>
                </a:spcBef>
                <a:spcAft>
                  <a:spcPct val="35000"/>
                </a:spcAft>
              </a:pPr>
              <a:r>
                <a:rPr lang="en-US" sz="6000" kern="1200" dirty="0" smtClean="0"/>
                <a:t> </a:t>
              </a:r>
              <a:endParaRPr lang="en-US" sz="6000" kern="1200" dirty="0"/>
            </a:p>
          </p:txBody>
        </p:sp>
        <p:sp>
          <p:nvSpPr>
            <p:cNvPr id="13" name="Freeform 12"/>
            <p:cNvSpPr/>
            <p:nvPr/>
          </p:nvSpPr>
          <p:spPr>
            <a:xfrm rot="17954539">
              <a:off x="4552113" y="2767947"/>
              <a:ext cx="1692989" cy="491033"/>
            </a:xfrm>
            <a:custGeom>
              <a:avLst/>
              <a:gdLst>
                <a:gd name="connsiteX0" fmla="*/ 0 w 1692989"/>
                <a:gd name="connsiteY0" fmla="*/ 245517 h 491033"/>
                <a:gd name="connsiteX1" fmla="*/ 245517 w 1692989"/>
                <a:gd name="connsiteY1" fmla="*/ 0 h 491033"/>
                <a:gd name="connsiteX2" fmla="*/ 245517 w 1692989"/>
                <a:gd name="connsiteY2" fmla="*/ 98207 h 491033"/>
                <a:gd name="connsiteX3" fmla="*/ 1447473 w 1692989"/>
                <a:gd name="connsiteY3" fmla="*/ 98207 h 491033"/>
                <a:gd name="connsiteX4" fmla="*/ 1447473 w 1692989"/>
                <a:gd name="connsiteY4" fmla="*/ 0 h 491033"/>
                <a:gd name="connsiteX5" fmla="*/ 1692989 w 1692989"/>
                <a:gd name="connsiteY5" fmla="*/ 245517 h 491033"/>
                <a:gd name="connsiteX6" fmla="*/ 1447473 w 1692989"/>
                <a:gd name="connsiteY6" fmla="*/ 491033 h 491033"/>
                <a:gd name="connsiteX7" fmla="*/ 1447473 w 1692989"/>
                <a:gd name="connsiteY7" fmla="*/ 392826 h 491033"/>
                <a:gd name="connsiteX8" fmla="*/ 245517 w 1692989"/>
                <a:gd name="connsiteY8" fmla="*/ 392826 h 491033"/>
                <a:gd name="connsiteX9" fmla="*/ 245517 w 1692989"/>
                <a:gd name="connsiteY9" fmla="*/ 491033 h 491033"/>
                <a:gd name="connsiteX10" fmla="*/ 0 w 1692989"/>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92989" h="491033">
                  <a:moveTo>
                    <a:pt x="0" y="245517"/>
                  </a:moveTo>
                  <a:lnTo>
                    <a:pt x="245517" y="0"/>
                  </a:lnTo>
                  <a:lnTo>
                    <a:pt x="245517" y="98207"/>
                  </a:lnTo>
                  <a:lnTo>
                    <a:pt x="1447473" y="98207"/>
                  </a:lnTo>
                  <a:lnTo>
                    <a:pt x="1447473" y="0"/>
                  </a:lnTo>
                  <a:lnTo>
                    <a:pt x="1692989" y="245517"/>
                  </a:lnTo>
                  <a:lnTo>
                    <a:pt x="1447473" y="491033"/>
                  </a:lnTo>
                  <a:lnTo>
                    <a:pt x="1447473" y="392826"/>
                  </a:lnTo>
                  <a:lnTo>
                    <a:pt x="245517" y="392826"/>
                  </a:lnTo>
                  <a:lnTo>
                    <a:pt x="245517" y="491033"/>
                  </a:lnTo>
                  <a:lnTo>
                    <a:pt x="0" y="245517"/>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7" rIns="147310" bIns="98206" numCol="1" spcCol="1270" anchor="ctr" anchorCtr="0">
              <a:noAutofit/>
            </a:bodyPr>
            <a:lstStyle/>
            <a:p>
              <a:pPr lvl="0" algn="ctr" defTabSz="933450">
                <a:lnSpc>
                  <a:spcPct val="90000"/>
                </a:lnSpc>
                <a:spcBef>
                  <a:spcPct val="0"/>
                </a:spcBef>
                <a:spcAft>
                  <a:spcPct val="35000"/>
                </a:spcAft>
              </a:pPr>
              <a:endParaRPr lang="en-US" sz="2100" kern="1200"/>
            </a:p>
          </p:txBody>
        </p:sp>
        <p:sp>
          <p:nvSpPr>
            <p:cNvPr id="11" name="Freeform 10"/>
            <p:cNvSpPr/>
            <p:nvPr/>
          </p:nvSpPr>
          <p:spPr>
            <a:xfrm rot="21598438">
              <a:off x="5142562" y="4215144"/>
              <a:ext cx="2149307" cy="491034"/>
            </a:xfrm>
            <a:custGeom>
              <a:avLst/>
              <a:gdLst>
                <a:gd name="connsiteX0" fmla="*/ 0 w 2149307"/>
                <a:gd name="connsiteY0" fmla="*/ 245517 h 491033"/>
                <a:gd name="connsiteX1" fmla="*/ 245517 w 2149307"/>
                <a:gd name="connsiteY1" fmla="*/ 0 h 491033"/>
                <a:gd name="connsiteX2" fmla="*/ 245517 w 2149307"/>
                <a:gd name="connsiteY2" fmla="*/ 98207 h 491033"/>
                <a:gd name="connsiteX3" fmla="*/ 1903791 w 2149307"/>
                <a:gd name="connsiteY3" fmla="*/ 98207 h 491033"/>
                <a:gd name="connsiteX4" fmla="*/ 1903791 w 2149307"/>
                <a:gd name="connsiteY4" fmla="*/ 0 h 491033"/>
                <a:gd name="connsiteX5" fmla="*/ 2149307 w 2149307"/>
                <a:gd name="connsiteY5" fmla="*/ 245517 h 491033"/>
                <a:gd name="connsiteX6" fmla="*/ 1903791 w 2149307"/>
                <a:gd name="connsiteY6" fmla="*/ 491033 h 491033"/>
                <a:gd name="connsiteX7" fmla="*/ 1903791 w 2149307"/>
                <a:gd name="connsiteY7" fmla="*/ 392826 h 491033"/>
                <a:gd name="connsiteX8" fmla="*/ 245517 w 2149307"/>
                <a:gd name="connsiteY8" fmla="*/ 392826 h 491033"/>
                <a:gd name="connsiteX9" fmla="*/ 245517 w 2149307"/>
                <a:gd name="connsiteY9" fmla="*/ 491033 h 491033"/>
                <a:gd name="connsiteX10" fmla="*/ 0 w 2149307"/>
                <a:gd name="connsiteY10" fmla="*/ 245517 h 4910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9307" h="491033">
                  <a:moveTo>
                    <a:pt x="2149307" y="245516"/>
                  </a:moveTo>
                  <a:lnTo>
                    <a:pt x="1903790" y="491032"/>
                  </a:lnTo>
                  <a:lnTo>
                    <a:pt x="1903790" y="392825"/>
                  </a:lnTo>
                  <a:lnTo>
                    <a:pt x="245516" y="392825"/>
                  </a:lnTo>
                  <a:lnTo>
                    <a:pt x="245516" y="491032"/>
                  </a:lnTo>
                  <a:lnTo>
                    <a:pt x="0" y="245516"/>
                  </a:lnTo>
                  <a:lnTo>
                    <a:pt x="245516" y="1"/>
                  </a:lnTo>
                  <a:lnTo>
                    <a:pt x="245516" y="98208"/>
                  </a:lnTo>
                  <a:lnTo>
                    <a:pt x="1903790" y="98208"/>
                  </a:lnTo>
                  <a:lnTo>
                    <a:pt x="1903790" y="1"/>
                  </a:lnTo>
                  <a:lnTo>
                    <a:pt x="2149307" y="245516"/>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47309" tIns="98208" rIns="147310" bIns="98206" numCol="1" spcCol="1270" anchor="ctr" anchorCtr="0">
              <a:noAutofit/>
            </a:bodyPr>
            <a:lstStyle/>
            <a:p>
              <a:pPr lvl="0" algn="ctr" defTabSz="933450">
                <a:lnSpc>
                  <a:spcPct val="90000"/>
                </a:lnSpc>
                <a:spcBef>
                  <a:spcPct val="0"/>
                </a:spcBef>
                <a:spcAft>
                  <a:spcPct val="35000"/>
                </a:spcAft>
              </a:pPr>
              <a:endParaRPr lang="en-US" sz="2100" kern="1200"/>
            </a:p>
          </p:txBody>
        </p:sp>
      </p:grpSp>
      <p:sp>
        <p:nvSpPr>
          <p:cNvPr id="2" name="TextBox 1"/>
          <p:cNvSpPr txBox="1"/>
          <p:nvPr/>
        </p:nvSpPr>
        <p:spPr>
          <a:xfrm>
            <a:off x="7331087" y="4214657"/>
            <a:ext cx="2828907" cy="769441"/>
          </a:xfrm>
          <a:prstGeom prst="rect">
            <a:avLst/>
          </a:prstGeom>
          <a:noFill/>
          <a:ln w="34925">
            <a:solidFill>
              <a:srgbClr val="FFFF00"/>
            </a:solidFill>
          </a:ln>
        </p:spPr>
        <p:txBody>
          <a:bodyPr wrap="square" rtlCol="0">
            <a:spAutoFit/>
          </a:bodyPr>
          <a:lstStyle/>
          <a:p>
            <a:pPr algn="ctr">
              <a:defRPr/>
            </a:pPr>
            <a:r>
              <a:rPr lang="en-GB" sz="4400" b="1" dirty="0">
                <a:solidFill>
                  <a:srgbClr val="000000"/>
                </a:solidFill>
                <a:latin typeface="Tahoma"/>
                <a:ea typeface="Tahoma" panose="020B0604030504040204" pitchFamily="34" charset="0"/>
                <a:cs typeface="Tahoma" panose="020B0604030504040204" pitchFamily="34" charset="0"/>
              </a:rPr>
              <a:t>SIGNALS</a:t>
            </a:r>
          </a:p>
        </p:txBody>
      </p:sp>
      <p:sp>
        <p:nvSpPr>
          <p:cNvPr id="4" name="TextBox 3"/>
          <p:cNvSpPr txBox="1"/>
          <p:nvPr/>
        </p:nvSpPr>
        <p:spPr>
          <a:xfrm>
            <a:off x="4786876" y="1041259"/>
            <a:ext cx="2806763" cy="769441"/>
          </a:xfrm>
          <a:prstGeom prst="rect">
            <a:avLst/>
          </a:prstGeom>
          <a:noFill/>
          <a:ln w="38100">
            <a:solidFill>
              <a:srgbClr val="FF0000"/>
            </a:solidFill>
          </a:ln>
        </p:spPr>
        <p:txBody>
          <a:bodyPr wrap="square" rtlCol="0">
            <a:spAutoFit/>
          </a:bodyPr>
          <a:lstStyle/>
          <a:p>
            <a:pPr algn="ctr">
              <a:defRPr/>
            </a:pPr>
            <a:r>
              <a:rPr lang="en-GB" sz="4400" b="1" dirty="0">
                <a:solidFill>
                  <a:srgbClr val="000000"/>
                </a:solidFill>
                <a:latin typeface="Tahoma"/>
                <a:ea typeface="Tahoma" panose="020B0604030504040204" pitchFamily="34" charset="0"/>
                <a:cs typeface="Tahoma" panose="020B0604030504040204" pitchFamily="34" charset="0"/>
              </a:rPr>
              <a:t>THREATS</a:t>
            </a:r>
          </a:p>
        </p:txBody>
      </p:sp>
      <p:sp>
        <p:nvSpPr>
          <p:cNvPr id="3" name="TextBox 2"/>
          <p:cNvSpPr txBox="1"/>
          <p:nvPr/>
        </p:nvSpPr>
        <p:spPr>
          <a:xfrm>
            <a:off x="2333382" y="4204155"/>
            <a:ext cx="2769955" cy="769441"/>
          </a:xfrm>
          <a:prstGeom prst="rect">
            <a:avLst/>
          </a:prstGeom>
          <a:noFill/>
          <a:ln w="34925">
            <a:solidFill>
              <a:srgbClr val="FFC000"/>
            </a:solidFill>
          </a:ln>
        </p:spPr>
        <p:txBody>
          <a:bodyPr wrap="square" rtlCol="0">
            <a:spAutoFit/>
          </a:bodyPr>
          <a:lstStyle/>
          <a:p>
            <a:pPr algn="ctr">
              <a:defRPr/>
            </a:pPr>
            <a:r>
              <a:rPr lang="en-GB" sz="4400" b="1" dirty="0">
                <a:solidFill>
                  <a:srgbClr val="000000"/>
                </a:solidFill>
                <a:latin typeface="Tahoma"/>
                <a:ea typeface="Tahoma" panose="020B0604030504040204" pitchFamily="34" charset="0"/>
                <a:cs typeface="Tahoma" panose="020B0604030504040204" pitchFamily="34" charset="0"/>
              </a:rPr>
              <a:t>EVENTS</a:t>
            </a:r>
          </a:p>
        </p:txBody>
      </p:sp>
    </p:spTree>
    <p:extLst>
      <p:ext uri="{BB962C8B-B14F-4D97-AF65-F5344CB8AC3E}">
        <p14:creationId xmlns:p14="http://schemas.microsoft.com/office/powerpoint/2010/main" val="39799974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6412" y="1705970"/>
            <a:ext cx="10208526" cy="5632311"/>
          </a:xfrm>
          <a:prstGeom prst="rect">
            <a:avLst/>
          </a:prstGeom>
          <a:noFill/>
        </p:spPr>
        <p:txBody>
          <a:bodyPr wrap="square" rtlCol="0">
            <a:spAutoFit/>
          </a:bodyPr>
          <a:lstStyle/>
          <a:p>
            <a:r>
              <a:rPr lang="en-GB" dirty="0" smtClean="0"/>
              <a:t>Which one of these is not a core objective of the documentation process? </a:t>
            </a:r>
          </a:p>
          <a:p>
            <a:endParaRPr lang="en-GB" dirty="0" smtClean="0"/>
          </a:p>
          <a:p>
            <a:pPr marL="228600" lvl="0" indent="-228600">
              <a:buFontTx/>
              <a:buAutoNum type="arabicPeriod"/>
              <a:defRPr/>
            </a:pPr>
            <a:r>
              <a:rPr lang="it-IT" dirty="0"/>
              <a:t>Support monitoring and follow-up of events</a:t>
            </a:r>
            <a:r>
              <a:rPr lang="it-IT" dirty="0" smtClean="0"/>
              <a:t>.</a:t>
            </a:r>
          </a:p>
          <a:p>
            <a:pPr lvl="0">
              <a:defRPr/>
            </a:pPr>
            <a:r>
              <a:rPr lang="it-IT" dirty="0" smtClean="0">
                <a:solidFill>
                  <a:srgbClr val="00FF00"/>
                </a:solidFill>
              </a:rPr>
              <a:t>2. Substitute an Early Warning System</a:t>
            </a:r>
          </a:p>
          <a:p>
            <a:pPr lvl="0">
              <a:defRPr/>
            </a:pPr>
            <a:r>
              <a:rPr lang="it-IT" dirty="0" smtClean="0"/>
              <a:t>3. Support </a:t>
            </a:r>
            <a:r>
              <a:rPr lang="it-IT" dirty="0"/>
              <a:t>communication both at internal level and with the genenal </a:t>
            </a:r>
            <a:r>
              <a:rPr lang="it-IT" dirty="0" smtClean="0"/>
              <a:t>public</a:t>
            </a:r>
          </a:p>
          <a:p>
            <a:pPr lvl="0">
              <a:defRPr/>
            </a:pPr>
            <a:r>
              <a:rPr lang="it-IT" dirty="0" smtClean="0"/>
              <a:t>4. Allow </a:t>
            </a:r>
            <a:r>
              <a:rPr lang="it-IT" dirty="0"/>
              <a:t>accountability and traceability of the actions and decissions taken</a:t>
            </a:r>
            <a:r>
              <a:rPr lang="it-IT" dirty="0" smtClean="0"/>
              <a:t>.</a:t>
            </a:r>
          </a:p>
          <a:p>
            <a:pPr lvl="0">
              <a:defRPr/>
            </a:pPr>
            <a:endParaRPr lang="it-IT" dirty="0"/>
          </a:p>
          <a:p>
            <a:pPr lvl="0">
              <a:defRPr/>
            </a:pPr>
            <a:endParaRPr lang="it-IT" dirty="0" smtClean="0"/>
          </a:p>
          <a:p>
            <a:pPr lvl="0">
              <a:defRPr/>
            </a:pPr>
            <a:r>
              <a:rPr lang="it-IT" dirty="0" smtClean="0"/>
              <a:t>Which one of the following options is not part of a documentation system?</a:t>
            </a:r>
          </a:p>
          <a:p>
            <a:pPr lvl="0">
              <a:defRPr/>
            </a:pPr>
            <a:endParaRPr lang="it-IT" dirty="0"/>
          </a:p>
          <a:p>
            <a:pPr marL="342900" lvl="0" indent="-342900">
              <a:buAutoNum type="arabicPeriod"/>
              <a:defRPr/>
            </a:pPr>
            <a:r>
              <a:rPr lang="it-IT" dirty="0" smtClean="0"/>
              <a:t>A Search engine</a:t>
            </a:r>
          </a:p>
          <a:p>
            <a:pPr marL="342900" lvl="0" indent="-342900">
              <a:buAutoNum type="arabicPeriod"/>
              <a:defRPr/>
            </a:pPr>
            <a:r>
              <a:rPr lang="it-IT" dirty="0" smtClean="0"/>
              <a:t>A library to be used as a repository</a:t>
            </a:r>
          </a:p>
          <a:p>
            <a:pPr marL="342900" lvl="0" indent="-342900">
              <a:buAutoNum type="arabicPeriod"/>
              <a:defRPr/>
            </a:pPr>
            <a:r>
              <a:rPr lang="it-IT" dirty="0" smtClean="0">
                <a:solidFill>
                  <a:srgbClr val="00FF00"/>
                </a:solidFill>
              </a:rPr>
              <a:t>An emergency plan</a:t>
            </a:r>
          </a:p>
          <a:p>
            <a:pPr marL="342900" lvl="0" indent="-342900">
              <a:buAutoNum type="arabicPeriod"/>
              <a:defRPr/>
            </a:pPr>
            <a:r>
              <a:rPr lang="it-IT" dirty="0" smtClean="0"/>
              <a:t>A simultaneous multiple users access </a:t>
            </a:r>
          </a:p>
          <a:p>
            <a:pPr marL="342900" lvl="0" indent="-342900">
              <a:buAutoNum type="arabicPeriod"/>
              <a:defRPr/>
            </a:pPr>
            <a:endParaRPr lang="it-IT" dirty="0"/>
          </a:p>
          <a:p>
            <a:pPr lvl="0">
              <a:defRPr/>
            </a:pPr>
            <a:endParaRPr lang="it-IT" dirty="0"/>
          </a:p>
          <a:p>
            <a:endParaRPr lang="en-GB" dirty="0" smtClean="0"/>
          </a:p>
          <a:p>
            <a:endParaRPr lang="en-GB" dirty="0"/>
          </a:p>
          <a:p>
            <a:endParaRPr lang="en-GB" dirty="0" smtClean="0"/>
          </a:p>
          <a:p>
            <a:endParaRPr lang="en-GB" dirty="0"/>
          </a:p>
        </p:txBody>
      </p:sp>
    </p:spTree>
    <p:extLst>
      <p:ext uri="{BB962C8B-B14F-4D97-AF65-F5344CB8AC3E}">
        <p14:creationId xmlns:p14="http://schemas.microsoft.com/office/powerpoint/2010/main" val="368580726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96592" y="236305"/>
            <a:ext cx="10007030" cy="769441"/>
          </a:xfrm>
          <a:prstGeom prst="rect">
            <a:avLst/>
          </a:prstGeom>
          <a:noFill/>
        </p:spPr>
        <p:txBody>
          <a:bodyPr wrap="square" rtlCol="0">
            <a:spAutoFit/>
          </a:bodyPr>
          <a:lstStyle/>
          <a:p>
            <a:r>
              <a:rPr lang="en-GB" sz="4400" dirty="0" smtClean="0"/>
              <a:t>Take home message </a:t>
            </a:r>
            <a:endParaRPr lang="en-GB" sz="4400" dirty="0"/>
          </a:p>
        </p:txBody>
      </p:sp>
      <p:sp>
        <p:nvSpPr>
          <p:cNvPr id="3" name="TextBox 2"/>
          <p:cNvSpPr txBox="1"/>
          <p:nvPr/>
        </p:nvSpPr>
        <p:spPr>
          <a:xfrm>
            <a:off x="750013" y="1489753"/>
            <a:ext cx="11106365" cy="2862322"/>
          </a:xfrm>
          <a:prstGeom prst="rect">
            <a:avLst/>
          </a:prstGeom>
          <a:noFill/>
        </p:spPr>
        <p:txBody>
          <a:bodyPr wrap="square" rtlCol="0">
            <a:spAutoFit/>
          </a:bodyPr>
          <a:lstStyle/>
          <a:p>
            <a:pPr marL="285750" lvl="0" indent="-285750">
              <a:buFont typeface="Arial" panose="020B0604020202020204" pitchFamily="34" charset="0"/>
              <a:buChar char="•"/>
              <a:defRPr/>
            </a:pPr>
            <a:r>
              <a:rPr lang="it-IT" dirty="0"/>
              <a:t>The main objectives of the documentation process are:</a:t>
            </a:r>
          </a:p>
          <a:p>
            <a:pPr marL="228600" lvl="0" indent="-228600">
              <a:buFontTx/>
              <a:buAutoNum type="arabicPeriod"/>
              <a:defRPr/>
            </a:pPr>
            <a:r>
              <a:rPr lang="it-IT" dirty="0"/>
              <a:t>Support monitoring and follow-up of events.</a:t>
            </a:r>
          </a:p>
          <a:p>
            <a:pPr marL="228600" lvl="0" indent="-228600">
              <a:buFontTx/>
              <a:buAutoNum type="arabicPeriod"/>
              <a:defRPr/>
            </a:pPr>
            <a:r>
              <a:rPr lang="it-IT" dirty="0"/>
              <a:t>Support communication both at internal level and with the genenal public</a:t>
            </a:r>
          </a:p>
          <a:p>
            <a:pPr marL="228600" lvl="0" indent="-228600">
              <a:buFontTx/>
              <a:buAutoNum type="arabicPeriod"/>
              <a:defRPr/>
            </a:pPr>
            <a:r>
              <a:rPr lang="it-IT" dirty="0"/>
              <a:t>Allow accountability and traceability of the actions and decissions taken.</a:t>
            </a:r>
          </a:p>
          <a:p>
            <a:pPr marL="285750" indent="-285750">
              <a:buFont typeface="Arial" panose="020B0604020202020204" pitchFamily="34" charset="0"/>
              <a:buChar char="•"/>
            </a:pPr>
            <a:r>
              <a:rPr lang="en-GB" dirty="0"/>
              <a:t>Legal framework to </a:t>
            </a:r>
            <a:r>
              <a:rPr lang="en-GB" dirty="0" smtClean="0"/>
              <a:t>consider:</a:t>
            </a:r>
          </a:p>
          <a:p>
            <a:pPr marL="342900" indent="-342900">
              <a:buFont typeface="+mj-lt"/>
              <a:buAutoNum type="arabicPeriod"/>
            </a:pPr>
            <a:r>
              <a:rPr lang="en-GB" dirty="0" smtClean="0"/>
              <a:t>Data protection laws</a:t>
            </a:r>
          </a:p>
          <a:p>
            <a:pPr marL="342900" indent="-342900">
              <a:buFont typeface="+mj-lt"/>
              <a:buAutoNum type="arabicPeriod"/>
            </a:pPr>
            <a:r>
              <a:rPr lang="en-GB" dirty="0" smtClean="0"/>
              <a:t>Copyrights </a:t>
            </a:r>
            <a:endParaRPr lang="en-GB" dirty="0"/>
          </a:p>
          <a:p>
            <a:pPr marL="285750" indent="-285750">
              <a:buFont typeface="Arial" panose="020B0604020202020204" pitchFamily="34" charset="0"/>
              <a:buChar char="•"/>
            </a:pPr>
            <a:r>
              <a:rPr lang="en-GB" dirty="0" smtClean="0"/>
              <a:t>Data and metadata should be consistent </a:t>
            </a:r>
          </a:p>
          <a:p>
            <a:endParaRPr lang="en-GB" dirty="0" smtClean="0"/>
          </a:p>
          <a:p>
            <a:endParaRPr lang="en-GB" dirty="0"/>
          </a:p>
        </p:txBody>
      </p:sp>
    </p:spTree>
    <p:extLst>
      <p:ext uri="{BB962C8B-B14F-4D97-AF65-F5344CB8AC3E}">
        <p14:creationId xmlns:p14="http://schemas.microsoft.com/office/powerpoint/2010/main" val="15601515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Text Box 4"/>
          <p:cNvSpPr txBox="1">
            <a:spLocks noChangeArrowheads="1"/>
          </p:cNvSpPr>
          <p:nvPr/>
        </p:nvSpPr>
        <p:spPr bwMode="auto">
          <a:xfrm>
            <a:off x="1936433" y="670878"/>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Definition of d</a:t>
            </a:r>
            <a:r>
              <a:rPr lang="it-IT" b="1" dirty="0" smtClean="0">
                <a:solidFill>
                  <a:srgbClr val="69AE23"/>
                </a:solidFill>
                <a:latin typeface="Arial" charset="0"/>
              </a:rPr>
              <a:t>ocumentation</a:t>
            </a:r>
            <a:endParaRPr lang="it-IT" b="1" noProof="1">
              <a:solidFill>
                <a:srgbClr val="69AE23"/>
              </a:solidFill>
              <a:latin typeface="Arial" charset="0"/>
            </a:endParaRPr>
          </a:p>
        </p:txBody>
      </p:sp>
      <p:sp>
        <p:nvSpPr>
          <p:cNvPr id="3" name="Content Placeholder 2"/>
          <p:cNvSpPr txBox="1">
            <a:spLocks/>
          </p:cNvSpPr>
          <p:nvPr/>
        </p:nvSpPr>
        <p:spPr>
          <a:xfrm>
            <a:off x="1936433" y="1669601"/>
            <a:ext cx="8496300" cy="5013325"/>
          </a:xfrm>
          <a:prstGeom prst="rect">
            <a:avLst/>
          </a:prstGeom>
        </p:spPr>
        <p:txBody>
          <a:bodyPr/>
          <a:lstStyle/>
          <a:p>
            <a:pPr algn="just" defTabSz="820738" eaLnBrk="0" fontAlgn="base" hangingPunct="0">
              <a:spcBef>
                <a:spcPct val="50000"/>
              </a:spcBef>
              <a:spcAft>
                <a:spcPct val="0"/>
              </a:spcAft>
              <a:buClr>
                <a:srgbClr val="B22C1B"/>
              </a:buClr>
              <a:buSzPct val="80000"/>
              <a:tabLst>
                <a:tab pos="341313" algn="l"/>
                <a:tab pos="1150938" algn="l"/>
              </a:tabLst>
              <a:defRPr/>
            </a:pPr>
            <a:r>
              <a:rPr lang="en-GB" sz="1600" dirty="0" smtClean="0">
                <a:latin typeface="Arial" charset="0"/>
                <a:cs typeface="Times New Roman" pitchFamily="18" charset="0"/>
              </a:rPr>
              <a:t>Logging information and actions taken during the Epidemic Intelligence process from the beginning is a crucial action to analyse the ongoing situation and to trace back all the steps</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b="1" dirty="0" smtClean="0">
              <a:latin typeface="Arial" charset="0"/>
              <a:cs typeface="Times New Roman" pitchFamily="18" charset="0"/>
            </a:endParaRPr>
          </a:p>
          <a:p>
            <a:pPr algn="just" defTabSz="820738" eaLnBrk="0" fontAlgn="base" hangingPunct="0">
              <a:spcBef>
                <a:spcPct val="50000"/>
              </a:spcBef>
              <a:spcAft>
                <a:spcPct val="0"/>
              </a:spcAft>
              <a:buClr>
                <a:srgbClr val="B22C1B"/>
              </a:buClr>
              <a:buSzPct val="80000"/>
              <a:tabLst>
                <a:tab pos="341313" algn="l"/>
                <a:tab pos="1150938" algn="l"/>
              </a:tabLst>
              <a:defRPr/>
            </a:pPr>
            <a:r>
              <a:rPr lang="en-GB" sz="1600" dirty="0" smtClean="0">
                <a:latin typeface="Arial" charset="0"/>
                <a:cs typeface="Times New Roman" pitchFamily="18" charset="0"/>
              </a:rPr>
              <a:t>The documentation of EI activities serves to facilitate information sharing and hand-over between experts and teams and allows for auditing and evaluation of activities</a:t>
            </a:r>
          </a:p>
          <a:p>
            <a:pPr algn="just" defTabSz="820738" eaLnBrk="0" fontAlgn="base" hangingPunct="0">
              <a:spcBef>
                <a:spcPct val="50000"/>
              </a:spcBef>
              <a:spcAft>
                <a:spcPct val="0"/>
              </a:spcAft>
              <a:buClr>
                <a:srgbClr val="B22C1B"/>
              </a:buClr>
              <a:buSzPct val="80000"/>
              <a:tabLst>
                <a:tab pos="341313" algn="l"/>
                <a:tab pos="1150938" algn="l"/>
              </a:tabLst>
              <a:defRPr/>
            </a:pPr>
            <a:r>
              <a:rPr lang="en-GB" sz="1600" dirty="0" smtClean="0">
                <a:latin typeface="Arial" charset="0"/>
                <a:cs typeface="Times New Roman" pitchFamily="18" charset="0"/>
              </a:rPr>
              <a:t> </a:t>
            </a:r>
          </a:p>
          <a:p>
            <a:pPr algn="just" defTabSz="820738" eaLnBrk="0" fontAlgn="base" hangingPunct="0">
              <a:spcBef>
                <a:spcPct val="50000"/>
              </a:spcBef>
              <a:spcAft>
                <a:spcPct val="0"/>
              </a:spcAft>
              <a:buClr>
                <a:srgbClr val="B22C1B"/>
              </a:buClr>
              <a:buSzPct val="80000"/>
              <a:tabLst>
                <a:tab pos="341313" algn="l"/>
                <a:tab pos="1150938" algn="l"/>
              </a:tabLst>
              <a:defRPr/>
            </a:pPr>
            <a:r>
              <a:rPr lang="en-GB" sz="1600" dirty="0" smtClean="0">
                <a:latin typeface="Arial" charset="0"/>
                <a:cs typeface="Times New Roman" pitchFamily="18" charset="0"/>
              </a:rPr>
              <a:t>All documentation should be factual, accurate, detailed and stored in a format where it can easily be retrieved or searched for. Ideally, the documentation should facilitate administrative and scientific analysis of the epidemic intelligence work</a:t>
            </a:r>
          </a:p>
          <a:p>
            <a:pPr algn="just" defTabSz="820738" eaLnBrk="0" fontAlgn="base" hangingPunct="0">
              <a:spcBef>
                <a:spcPct val="50000"/>
              </a:spcBef>
              <a:spcAft>
                <a:spcPct val="0"/>
              </a:spcAft>
              <a:buClr>
                <a:srgbClr val="B22C1B"/>
              </a:buClr>
              <a:buSzPct val="80000"/>
              <a:tabLst>
                <a:tab pos="341313" algn="l"/>
                <a:tab pos="1150938" algn="l"/>
              </a:tabLst>
              <a:defRPr/>
            </a:pPr>
            <a:endParaRPr lang="en-GB" sz="1600" dirty="0">
              <a:latin typeface="Arial" charset="0"/>
              <a:cs typeface="Times New Roman" pitchFamily="18" charset="0"/>
            </a:endParaRPr>
          </a:p>
        </p:txBody>
      </p:sp>
    </p:spTree>
    <p:extLst>
      <p:ext uri="{BB962C8B-B14F-4D97-AF65-F5344CB8AC3E}">
        <p14:creationId xmlns:p14="http://schemas.microsoft.com/office/powerpoint/2010/main" val="992420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5784850" y="4916755"/>
            <a:ext cx="4756150" cy="1126462"/>
          </a:xfrm>
          <a:prstGeom prst="rect">
            <a:avLst/>
          </a:prstGeom>
          <a:noFill/>
          <a:ln w="9525">
            <a:noFill/>
            <a:miter lim="800000"/>
            <a:headEnd/>
            <a:tailEnd/>
          </a:ln>
        </p:spPr>
        <p:txBody>
          <a:bodyPr wrap="square">
            <a:spAutoFit/>
          </a:bodyPr>
          <a:lstStyle/>
          <a:p>
            <a:pPr marL="0" lvl="8">
              <a:spcAft>
                <a:spcPct val="20000"/>
              </a:spcAft>
              <a:buClr>
                <a:srgbClr val="69AE23"/>
              </a:buClr>
            </a:pPr>
            <a:r>
              <a:rPr lang="en-GB" sz="1600" b="1" dirty="0">
                <a:latin typeface="Arial" charset="0"/>
                <a:cs typeface="Times New Roman" pitchFamily="18" charset="0"/>
              </a:rPr>
              <a:t>Accountability and </a:t>
            </a:r>
            <a:r>
              <a:rPr lang="en-GB" sz="1600" b="1" dirty="0" smtClean="0">
                <a:latin typeface="Arial" charset="0"/>
                <a:cs typeface="Times New Roman" pitchFamily="18" charset="0"/>
              </a:rPr>
              <a:t>traceability</a:t>
            </a:r>
            <a:endParaRPr lang="en-GB" sz="1600" b="1" dirty="0">
              <a:latin typeface="Arial" charset="0"/>
              <a:cs typeface="Times New Roman" pitchFamily="18" charset="0"/>
            </a:endParaRPr>
          </a:p>
          <a:p>
            <a:pPr>
              <a:spcAft>
                <a:spcPct val="20000"/>
              </a:spcAft>
              <a:buClr>
                <a:srgbClr val="69AE23"/>
              </a:buClr>
            </a:pPr>
            <a:r>
              <a:rPr lang="en-GB" sz="1600" dirty="0">
                <a:latin typeface="Arial" charset="0"/>
                <a:cs typeface="Times New Roman" pitchFamily="18" charset="0"/>
              </a:rPr>
              <a:t>Record of actions and relevant information on specific </a:t>
            </a:r>
            <a:r>
              <a:rPr lang="en-GB" sz="1600" dirty="0" smtClean="0">
                <a:latin typeface="Arial" charset="0"/>
                <a:cs typeface="Times New Roman" pitchFamily="18" charset="0"/>
              </a:rPr>
              <a:t>threats, sources</a:t>
            </a:r>
            <a:r>
              <a:rPr lang="en-GB" sz="1600" dirty="0">
                <a:latin typeface="Arial" charset="0"/>
                <a:cs typeface="Times New Roman" pitchFamily="18" charset="0"/>
              </a:rPr>
              <a:t>, </a:t>
            </a:r>
            <a:r>
              <a:rPr lang="en-GB" sz="1600" dirty="0" smtClean="0">
                <a:latin typeface="Arial" charset="0"/>
                <a:cs typeface="Times New Roman" pitchFamily="18" charset="0"/>
              </a:rPr>
              <a:t>actions taken and communications performed.</a:t>
            </a:r>
            <a:endParaRPr lang="en-GB" sz="1600" dirty="0">
              <a:latin typeface="Arial" charset="0"/>
              <a:cs typeface="Times New Roman" pitchFamily="18" charset="0"/>
            </a:endParaRPr>
          </a:p>
        </p:txBody>
      </p:sp>
      <p:sp>
        <p:nvSpPr>
          <p:cNvPr id="3" name="Rectangle 4"/>
          <p:cNvSpPr/>
          <p:nvPr/>
        </p:nvSpPr>
        <p:spPr>
          <a:xfrm>
            <a:off x="5784850" y="2083353"/>
            <a:ext cx="6189345" cy="634020"/>
          </a:xfrm>
          <a:prstGeom prst="rect">
            <a:avLst/>
          </a:prstGeom>
        </p:spPr>
        <p:txBody>
          <a:bodyPr wrap="square">
            <a:spAutoFit/>
          </a:bodyPr>
          <a:lstStyle/>
          <a:p>
            <a:pPr marL="342900" indent="-342900">
              <a:spcAft>
                <a:spcPct val="20000"/>
              </a:spcAft>
              <a:buClr>
                <a:srgbClr val="69AE23"/>
              </a:buClr>
              <a:defRPr/>
            </a:pPr>
            <a:r>
              <a:rPr lang="en-GB" sz="1600" b="1" dirty="0" smtClean="0">
                <a:latin typeface="Arial" charset="0"/>
                <a:cs typeface="Times New Roman" pitchFamily="18" charset="0"/>
              </a:rPr>
              <a:t>Monitoring of events</a:t>
            </a:r>
            <a:endParaRPr lang="en-GB" sz="1600" b="1" dirty="0">
              <a:latin typeface="Arial" charset="0"/>
              <a:cs typeface="Times New Roman" pitchFamily="18" charset="0"/>
            </a:endParaRPr>
          </a:p>
          <a:p>
            <a:pPr marL="342900" indent="-342900">
              <a:spcAft>
                <a:spcPct val="20000"/>
              </a:spcAft>
              <a:buClr>
                <a:srgbClr val="69AE23"/>
              </a:buClr>
              <a:defRPr/>
            </a:pPr>
            <a:r>
              <a:rPr lang="en-GB" sz="1600" dirty="0">
                <a:latin typeface="Arial" charset="0"/>
                <a:cs typeface="Times New Roman" pitchFamily="18" charset="0"/>
              </a:rPr>
              <a:t>T</a:t>
            </a:r>
            <a:r>
              <a:rPr lang="en-GB" sz="1600" dirty="0" smtClean="0">
                <a:latin typeface="Arial" charset="0"/>
                <a:cs typeface="Times New Roman" pitchFamily="18" charset="0"/>
              </a:rPr>
              <a:t>emporal/geographical spread and follow up of events of interest.</a:t>
            </a:r>
            <a:endParaRPr lang="en-GB" sz="1600" dirty="0">
              <a:latin typeface="Arial" charset="0"/>
              <a:cs typeface="Times New Roman" pitchFamily="18" charset="0"/>
            </a:endParaRPr>
          </a:p>
        </p:txBody>
      </p:sp>
      <p:sp>
        <p:nvSpPr>
          <p:cNvPr id="4" name="Rectangle 10"/>
          <p:cNvSpPr>
            <a:spLocks noChangeArrowheads="1"/>
          </p:cNvSpPr>
          <p:nvPr/>
        </p:nvSpPr>
        <p:spPr bwMode="auto">
          <a:xfrm>
            <a:off x="5784850" y="3500054"/>
            <a:ext cx="4356100" cy="634020"/>
          </a:xfrm>
          <a:prstGeom prst="rect">
            <a:avLst/>
          </a:prstGeom>
          <a:noFill/>
          <a:ln w="9525">
            <a:noFill/>
            <a:miter lim="800000"/>
            <a:headEnd/>
            <a:tailEnd/>
          </a:ln>
        </p:spPr>
        <p:txBody>
          <a:bodyPr wrap="square">
            <a:spAutoFit/>
          </a:bodyPr>
          <a:lstStyle/>
          <a:p>
            <a:pPr marL="342900" indent="-342900">
              <a:spcAft>
                <a:spcPct val="20000"/>
              </a:spcAft>
              <a:buClr>
                <a:srgbClr val="69AE23"/>
              </a:buClr>
              <a:defRPr/>
            </a:pPr>
            <a:r>
              <a:rPr lang="en-GB" sz="1600" b="1" dirty="0" smtClean="0">
                <a:latin typeface="Arial" charset="0"/>
                <a:cs typeface="Times New Roman" pitchFamily="18" charset="0"/>
              </a:rPr>
              <a:t>Support communication</a:t>
            </a:r>
            <a:endParaRPr lang="en-GB" sz="1600" b="1" dirty="0">
              <a:latin typeface="Arial" charset="0"/>
              <a:cs typeface="Times New Roman" pitchFamily="18" charset="0"/>
            </a:endParaRPr>
          </a:p>
          <a:p>
            <a:pPr algn="l">
              <a:spcAft>
                <a:spcPct val="20000"/>
              </a:spcAft>
              <a:buClr>
                <a:srgbClr val="69AE23"/>
              </a:buClr>
              <a:defRPr/>
            </a:pPr>
            <a:r>
              <a:rPr lang="en-GB" sz="1600" dirty="0" smtClean="0">
                <a:latin typeface="Arial" charset="0"/>
                <a:cs typeface="Times New Roman" pitchFamily="18" charset="0"/>
              </a:rPr>
              <a:t>Internal and </a:t>
            </a:r>
            <a:r>
              <a:rPr lang="en-GB" sz="1600" dirty="0">
                <a:latin typeface="Arial" charset="0"/>
                <a:cs typeface="Times New Roman" pitchFamily="18" charset="0"/>
              </a:rPr>
              <a:t>public </a:t>
            </a:r>
            <a:r>
              <a:rPr lang="en-GB" sz="1600" dirty="0" smtClean="0">
                <a:latin typeface="Arial" charset="0"/>
                <a:cs typeface="Times New Roman" pitchFamily="18" charset="0"/>
              </a:rPr>
              <a:t>communication.</a:t>
            </a:r>
            <a:endParaRPr lang="en-GB" sz="1600" dirty="0">
              <a:latin typeface="Arial" charset="0"/>
              <a:cs typeface="Times New Roman" pitchFamily="18" charset="0"/>
            </a:endParaRPr>
          </a:p>
        </p:txBody>
      </p:sp>
      <p:sp>
        <p:nvSpPr>
          <p:cNvPr id="6" name="Rectangle 7"/>
          <p:cNvSpPr>
            <a:spLocks noChangeArrowheads="1"/>
          </p:cNvSpPr>
          <p:nvPr/>
        </p:nvSpPr>
        <p:spPr bwMode="auto">
          <a:xfrm>
            <a:off x="1028700" y="3757196"/>
            <a:ext cx="3689350" cy="338554"/>
          </a:xfrm>
          <a:prstGeom prst="rect">
            <a:avLst/>
          </a:prstGeom>
          <a:noFill/>
          <a:ln w="9525">
            <a:noFill/>
            <a:miter lim="800000"/>
            <a:headEnd/>
            <a:tailEnd/>
          </a:ln>
        </p:spPr>
        <p:txBody>
          <a:bodyPr wrap="square">
            <a:spAutoFit/>
          </a:bodyPr>
          <a:lstStyle/>
          <a:p>
            <a:pPr marL="0" lvl="8">
              <a:spcAft>
                <a:spcPct val="20000"/>
              </a:spcAft>
              <a:buClr>
                <a:srgbClr val="69AE23"/>
              </a:buClr>
            </a:pPr>
            <a:r>
              <a:rPr lang="en-GB" sz="1600" b="1" dirty="0">
                <a:latin typeface="Arial" charset="0"/>
                <a:cs typeface="Times New Roman" pitchFamily="18" charset="0"/>
              </a:rPr>
              <a:t>OBJECTIVES OF DOCUMENTATION</a:t>
            </a:r>
            <a:endParaRPr lang="en-GB" sz="1600" dirty="0">
              <a:latin typeface="Arial" charset="0"/>
              <a:cs typeface="Times New Roman" pitchFamily="18" charset="0"/>
            </a:endParaRPr>
          </a:p>
        </p:txBody>
      </p:sp>
      <p:sp>
        <p:nvSpPr>
          <p:cNvPr id="7" name="Parentesi graffa aperta 6"/>
          <p:cNvSpPr/>
          <p:nvPr/>
        </p:nvSpPr>
        <p:spPr bwMode="auto">
          <a:xfrm>
            <a:off x="4940300" y="2273300"/>
            <a:ext cx="622300" cy="3333750"/>
          </a:xfrm>
          <a:prstGeom prst="leftBrace">
            <a:avLst>
              <a:gd name="adj1" fmla="val 44423"/>
              <a:gd name="adj2" fmla="val 50000"/>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fontAlgn="base">
              <a:lnSpc>
                <a:spcPct val="90000"/>
              </a:lnSpc>
              <a:spcBef>
                <a:spcPct val="20000"/>
              </a:spcBef>
              <a:spcAft>
                <a:spcPct val="0"/>
              </a:spcAft>
            </a:pPr>
            <a:endParaRPr lang="it-IT" sz="1200" u="sng">
              <a:latin typeface="Microsoft Sans Serif" pitchFamily="34" charset="0"/>
            </a:endParaRPr>
          </a:p>
        </p:txBody>
      </p:sp>
      <p:sp>
        <p:nvSpPr>
          <p:cNvPr id="8" name="Text Box 4"/>
          <p:cNvSpPr txBox="1">
            <a:spLocks noChangeArrowheads="1"/>
          </p:cNvSpPr>
          <p:nvPr/>
        </p:nvSpPr>
        <p:spPr bwMode="auto">
          <a:xfrm>
            <a:off x="1439863" y="650699"/>
            <a:ext cx="7315200" cy="369332"/>
          </a:xfrm>
          <a:prstGeom prst="rect">
            <a:avLst/>
          </a:prstGeom>
          <a:noFill/>
          <a:ln w="9525" algn="ctr">
            <a:noFill/>
            <a:miter lim="800000"/>
            <a:headEnd/>
            <a:tailEnd/>
          </a:ln>
        </p:spPr>
        <p:txBody>
          <a:bodyPr>
            <a:spAutoFit/>
          </a:bodyPr>
          <a:lstStyle/>
          <a:p>
            <a:pPr algn="l">
              <a:spcBef>
                <a:spcPct val="50000"/>
              </a:spcBef>
            </a:pPr>
            <a:r>
              <a:rPr lang="it-IT" b="1" dirty="0" err="1">
                <a:solidFill>
                  <a:srgbClr val="69AE23"/>
                </a:solidFill>
                <a:latin typeface="Arial" charset="0"/>
              </a:rPr>
              <a:t>Objectives</a:t>
            </a:r>
            <a:endParaRPr lang="it-IT" b="1" noProof="1">
              <a:solidFill>
                <a:srgbClr val="69AE23"/>
              </a:solidFill>
              <a:latin typeface="Arial" charset="0"/>
            </a:endParaRPr>
          </a:p>
        </p:txBody>
      </p:sp>
    </p:spTree>
    <p:extLst>
      <p:ext uri="{BB962C8B-B14F-4D97-AF65-F5344CB8AC3E}">
        <p14:creationId xmlns:p14="http://schemas.microsoft.com/office/powerpoint/2010/main" val="2227188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662431" y="1341121"/>
            <a:ext cx="8893175" cy="6100131"/>
          </a:xfrm>
          <a:prstGeom prst="rect">
            <a:avLst/>
          </a:prstGeom>
          <a:noFill/>
          <a:ln w="9525">
            <a:noFill/>
            <a:miter lim="800000"/>
            <a:headEnd/>
            <a:tailEnd/>
          </a:ln>
        </p:spPr>
        <p:txBody>
          <a:bodyPr>
            <a:spAutoFit/>
          </a:bodyPr>
          <a:lstStyle/>
          <a:p>
            <a:pPr marL="342900" indent="-342900">
              <a:spcAft>
                <a:spcPct val="20000"/>
              </a:spcAft>
              <a:buClr>
                <a:srgbClr val="69AE23"/>
              </a:buClr>
            </a:pPr>
            <a:r>
              <a:rPr lang="en-GB" sz="1600" b="1" dirty="0">
                <a:latin typeface="Arial" charset="0"/>
                <a:cs typeface="Times New Roman" pitchFamily="18" charset="0"/>
              </a:rPr>
              <a:t>T</a:t>
            </a:r>
            <a:r>
              <a:rPr lang="en-GB" sz="1600" b="1" dirty="0" smtClean="0">
                <a:latin typeface="Arial" charset="0"/>
                <a:cs typeface="Times New Roman" pitchFamily="18" charset="0"/>
              </a:rPr>
              <a:t>he </a:t>
            </a:r>
            <a:r>
              <a:rPr lang="en-GB" sz="1600" b="1" dirty="0">
                <a:latin typeface="Arial" charset="0"/>
                <a:cs typeface="Times New Roman" pitchFamily="18" charset="0"/>
              </a:rPr>
              <a:t>documentation system</a:t>
            </a:r>
            <a:r>
              <a:rPr lang="en-GB" sz="1600" dirty="0">
                <a:latin typeface="Arial" charset="0"/>
                <a:cs typeface="Times New Roman" pitchFamily="18" charset="0"/>
              </a:rPr>
              <a:t> should include:</a:t>
            </a: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An advanced search function (by topics, time, location, level of alert…)</a:t>
            </a: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An extract function</a:t>
            </a: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A protected access</a:t>
            </a: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A library to store attachment (regardless the format of attachment)</a:t>
            </a:r>
          </a:p>
          <a:p>
            <a:pPr marL="800100" lvl="1" indent="-342900">
              <a:spcAft>
                <a:spcPct val="20000"/>
              </a:spcAft>
              <a:buClr>
                <a:srgbClr val="69AE23"/>
              </a:buClr>
              <a:buFont typeface="Wingdings" pitchFamily="2" charset="2"/>
              <a:buChar char="§"/>
            </a:pPr>
            <a:r>
              <a:rPr lang="en-GB" sz="1600" dirty="0" smtClean="0">
                <a:latin typeface="Arial" charset="0"/>
                <a:cs typeface="Times New Roman" pitchFamily="18" charset="0"/>
              </a:rPr>
              <a:t>Internationally agreed terminology standards (ICD11, international nomenclature for geography, date format…)  </a:t>
            </a:r>
          </a:p>
          <a:p>
            <a:pPr marL="800100" lvl="1" indent="-342900">
              <a:spcAft>
                <a:spcPct val="20000"/>
              </a:spcAft>
              <a:buClr>
                <a:srgbClr val="69AE23"/>
              </a:buClr>
              <a:buFont typeface="Wingdings" pitchFamily="2" charset="2"/>
              <a:buChar char="§"/>
            </a:pPr>
            <a:endParaRPr lang="en-GB" sz="1600" dirty="0">
              <a:latin typeface="Arial" charset="0"/>
              <a:cs typeface="Times New Roman" pitchFamily="18" charset="0"/>
            </a:endParaRPr>
          </a:p>
          <a:p>
            <a:pPr marL="342900" indent="-342900">
              <a:spcAft>
                <a:spcPct val="20000"/>
              </a:spcAft>
              <a:buClr>
                <a:srgbClr val="69AE23"/>
              </a:buClr>
            </a:pPr>
            <a:r>
              <a:rPr lang="en-GB" sz="1600" b="1" dirty="0">
                <a:latin typeface="Arial" charset="0"/>
                <a:cs typeface="Times New Roman" pitchFamily="18" charset="0"/>
              </a:rPr>
              <a:t>Constraints</a:t>
            </a: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The </a:t>
            </a:r>
            <a:r>
              <a:rPr lang="en-GB" sz="1600" dirty="0" smtClean="0">
                <a:latin typeface="Arial" charset="0"/>
                <a:cs typeface="Times New Roman" pitchFamily="18" charset="0"/>
              </a:rPr>
              <a:t>documentation process </a:t>
            </a:r>
            <a:r>
              <a:rPr lang="en-GB" sz="1600" dirty="0">
                <a:latin typeface="Arial" charset="0"/>
                <a:cs typeface="Times New Roman" pitchFamily="18" charset="0"/>
              </a:rPr>
              <a:t>should be defined at the earliest stage </a:t>
            </a:r>
            <a:r>
              <a:rPr lang="en-GB" sz="1600" dirty="0" smtClean="0">
                <a:latin typeface="Arial" charset="0"/>
                <a:cs typeface="Times New Roman" pitchFamily="18" charset="0"/>
              </a:rPr>
              <a:t>of the Epidemic Intelligence process, enhancing </a:t>
            </a:r>
            <a:r>
              <a:rPr lang="en-GB" sz="1600" dirty="0"/>
              <a:t>the </a:t>
            </a:r>
            <a:r>
              <a:rPr lang="en-GB" sz="1600" dirty="0">
                <a:latin typeface="Arial" charset="0"/>
                <a:cs typeface="Times New Roman" pitchFamily="18" charset="0"/>
              </a:rPr>
              <a:t>sharing of information and collection of data among the stakeholders</a:t>
            </a:r>
            <a:r>
              <a:rPr lang="en-GB" sz="1600" dirty="0" smtClean="0">
                <a:latin typeface="Arial" charset="0"/>
                <a:cs typeface="Times New Roman" pitchFamily="18" charset="0"/>
              </a:rPr>
              <a:t>.</a:t>
            </a:r>
            <a:endParaRPr lang="en-GB" sz="1600" dirty="0">
              <a:latin typeface="Arial" charset="0"/>
              <a:cs typeface="Times New Roman" pitchFamily="18" charset="0"/>
            </a:endParaRPr>
          </a:p>
          <a:p>
            <a:pPr marL="800100" lvl="1" indent="-342900">
              <a:spcAft>
                <a:spcPct val="20000"/>
              </a:spcAft>
              <a:buClr>
                <a:srgbClr val="69AE23"/>
              </a:buClr>
              <a:buFont typeface="Wingdings" pitchFamily="2" charset="2"/>
              <a:buChar char="§"/>
            </a:pPr>
            <a:r>
              <a:rPr lang="en-GB" sz="1600" dirty="0">
                <a:latin typeface="Arial" charset="0"/>
                <a:cs typeface="Times New Roman" pitchFamily="18" charset="0"/>
              </a:rPr>
              <a:t>For each log entry, some metadata should be </a:t>
            </a:r>
            <a:r>
              <a:rPr lang="en-GB" sz="1600" dirty="0" smtClean="0">
                <a:latin typeface="Arial" charset="0"/>
                <a:cs typeface="Times New Roman" pitchFamily="18" charset="0"/>
              </a:rPr>
              <a:t>created.</a:t>
            </a:r>
          </a:p>
          <a:p>
            <a:pPr marL="800100" lvl="1" indent="-342900">
              <a:spcAft>
                <a:spcPct val="20000"/>
              </a:spcAft>
              <a:buClr>
                <a:srgbClr val="69AE23"/>
              </a:buClr>
              <a:buFont typeface="Wingdings" pitchFamily="2" charset="2"/>
              <a:buChar char="§"/>
            </a:pPr>
            <a:r>
              <a:rPr lang="en-GB" sz="1600" dirty="0" smtClean="0">
                <a:latin typeface="Arial" charset="0"/>
                <a:cs typeface="Times New Roman" pitchFamily="18" charset="0"/>
              </a:rPr>
              <a:t>The </a:t>
            </a:r>
            <a:r>
              <a:rPr lang="en-GB" sz="1600" dirty="0">
                <a:latin typeface="Arial" charset="0"/>
                <a:cs typeface="Times New Roman" pitchFamily="18" charset="0"/>
              </a:rPr>
              <a:t>system should be compatible with mobile devices. </a:t>
            </a:r>
            <a:endParaRPr lang="en-GB" sz="1600" b="1" dirty="0">
              <a:latin typeface="Arial" charset="0"/>
              <a:cs typeface="Times New Roman" pitchFamily="18" charset="0"/>
            </a:endParaRPr>
          </a:p>
          <a:p>
            <a:pPr marL="800100" lvl="1" indent="-342900">
              <a:spcAft>
                <a:spcPct val="20000"/>
              </a:spcAft>
              <a:buClr>
                <a:srgbClr val="69AE23"/>
              </a:buClr>
              <a:buFont typeface="Wingdings" pitchFamily="2" charset="2"/>
              <a:buChar char="§"/>
            </a:pPr>
            <a:r>
              <a:rPr lang="en-GB" sz="1600" dirty="0" smtClean="0">
                <a:latin typeface="Arial" charset="0"/>
                <a:cs typeface="Times New Roman" pitchFamily="18" charset="0"/>
              </a:rPr>
              <a:t>Regular </a:t>
            </a:r>
            <a:r>
              <a:rPr lang="en-GB" sz="1600" dirty="0">
                <a:latin typeface="Arial" charset="0"/>
                <a:cs typeface="Times New Roman" pitchFamily="18" charset="0"/>
              </a:rPr>
              <a:t>database maintenance and backups should be implemented</a:t>
            </a:r>
            <a:r>
              <a:rPr lang="en-GB" sz="1600" dirty="0" smtClean="0">
                <a:latin typeface="Arial" charset="0"/>
                <a:cs typeface="Times New Roman" pitchFamily="18" charset="0"/>
              </a:rPr>
              <a:t>.</a:t>
            </a:r>
          </a:p>
          <a:p>
            <a:pPr marL="800100" lvl="1" indent="-342900">
              <a:spcAft>
                <a:spcPct val="20000"/>
              </a:spcAft>
              <a:buClr>
                <a:srgbClr val="69AE23"/>
              </a:buClr>
              <a:buFont typeface="Wingdings" pitchFamily="2" charset="2"/>
              <a:buChar char="§"/>
            </a:pPr>
            <a:r>
              <a:rPr lang="en-GB" sz="1600" dirty="0" smtClean="0">
                <a:latin typeface="Arial" charset="0"/>
                <a:cs typeface="Times New Roman" pitchFamily="18" charset="0"/>
              </a:rPr>
              <a:t>All data collection and </a:t>
            </a:r>
            <a:r>
              <a:rPr lang="en-GB" sz="1600" dirty="0">
                <a:latin typeface="Arial" charset="0"/>
                <a:cs typeface="Times New Roman" pitchFamily="18" charset="0"/>
              </a:rPr>
              <a:t>the access rights should be compliant with the legal framework.</a:t>
            </a:r>
          </a:p>
          <a:p>
            <a:pPr lvl="1">
              <a:spcAft>
                <a:spcPct val="20000"/>
              </a:spcAft>
              <a:buClr>
                <a:srgbClr val="69AE23"/>
              </a:buClr>
            </a:pPr>
            <a:endParaRPr lang="en-GB" sz="1600" dirty="0">
              <a:latin typeface="Arial" charset="0"/>
              <a:cs typeface="Times New Roman" pitchFamily="18" charset="0"/>
            </a:endParaRPr>
          </a:p>
          <a:p>
            <a:pPr marL="800100" lvl="1" indent="-342900">
              <a:spcAft>
                <a:spcPct val="20000"/>
              </a:spcAft>
              <a:buClr>
                <a:srgbClr val="69AE23"/>
              </a:buClr>
            </a:pPr>
            <a:endParaRPr lang="en-GB" sz="1600" dirty="0">
              <a:latin typeface="Arial" charset="0"/>
              <a:cs typeface="Times New Roman" pitchFamily="18" charset="0"/>
            </a:endParaRPr>
          </a:p>
          <a:p>
            <a:pPr marL="800100" lvl="1" indent="-342900">
              <a:spcAft>
                <a:spcPct val="20000"/>
              </a:spcAft>
              <a:buClr>
                <a:srgbClr val="69AE23"/>
              </a:buClr>
              <a:buFont typeface="Wingdings" pitchFamily="2" charset="2"/>
              <a:buChar char="§"/>
            </a:pP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a:p>
            <a:pPr marL="342900" indent="-342900">
              <a:spcAft>
                <a:spcPct val="20000"/>
              </a:spcAft>
              <a:buClr>
                <a:srgbClr val="69AE23"/>
              </a:buClr>
            </a:pPr>
            <a:endParaRPr lang="en-GB" sz="1600" dirty="0">
              <a:latin typeface="Arial" charset="0"/>
              <a:cs typeface="Times New Roman" pitchFamily="18" charset="0"/>
            </a:endParaRPr>
          </a:p>
        </p:txBody>
      </p:sp>
      <p:sp>
        <p:nvSpPr>
          <p:cNvPr id="3" name="Text Box 4"/>
          <p:cNvSpPr txBox="1">
            <a:spLocks noChangeArrowheads="1"/>
          </p:cNvSpPr>
          <p:nvPr/>
        </p:nvSpPr>
        <p:spPr bwMode="auto">
          <a:xfrm>
            <a:off x="1507596" y="673277"/>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Main characteristics of the documentation process   </a:t>
            </a:r>
            <a:endParaRPr lang="it-IT" b="1" noProof="1">
              <a:solidFill>
                <a:srgbClr val="69AE23"/>
              </a:solidFill>
              <a:latin typeface="Arial" charset="0"/>
            </a:endParaRPr>
          </a:p>
        </p:txBody>
      </p:sp>
      <p:sp>
        <p:nvSpPr>
          <p:cNvPr id="4" name="TextBox 3"/>
          <p:cNvSpPr txBox="1"/>
          <p:nvPr/>
        </p:nvSpPr>
        <p:spPr>
          <a:xfrm>
            <a:off x="1507596" y="6172200"/>
            <a:ext cx="9276899" cy="369332"/>
          </a:xfrm>
          <a:prstGeom prst="rect">
            <a:avLst/>
          </a:prstGeom>
          <a:noFill/>
        </p:spPr>
        <p:txBody>
          <a:bodyPr wrap="none" rtlCol="0">
            <a:spAutoFit/>
          </a:bodyPr>
          <a:lstStyle/>
          <a:p>
            <a:r>
              <a:rPr lang="en-GB" b="1" dirty="0">
                <a:latin typeface="Arial" charset="0"/>
                <a:cs typeface="Times New Roman" pitchFamily="18" charset="0"/>
              </a:rPr>
              <a:t>For all these reasons, a clear and sustainable </a:t>
            </a:r>
            <a:r>
              <a:rPr lang="en-GB" b="1" u="sng" dirty="0">
                <a:latin typeface="Arial" charset="0"/>
                <a:cs typeface="Times New Roman" pitchFamily="18" charset="0"/>
              </a:rPr>
              <a:t>data process </a:t>
            </a:r>
            <a:r>
              <a:rPr lang="en-GB" b="1" dirty="0">
                <a:latin typeface="Arial" charset="0"/>
                <a:cs typeface="Times New Roman" pitchFamily="18" charset="0"/>
              </a:rPr>
              <a:t>has to be implemented.</a:t>
            </a:r>
            <a:endParaRPr lang="en-GB" dirty="0"/>
          </a:p>
        </p:txBody>
      </p:sp>
    </p:spTree>
    <p:extLst>
      <p:ext uri="{BB962C8B-B14F-4D97-AF65-F5344CB8AC3E}">
        <p14:creationId xmlns:p14="http://schemas.microsoft.com/office/powerpoint/2010/main" val="10461306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511404" y="5683624"/>
            <a:ext cx="4214431" cy="665019"/>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r">
              <a:spcBef>
                <a:spcPct val="15000"/>
              </a:spcBef>
              <a:spcAft>
                <a:spcPct val="15000"/>
              </a:spcAft>
            </a:pPr>
            <a:r>
              <a:rPr lang="en-GB" sz="2000" b="1" noProof="1">
                <a:solidFill>
                  <a:srgbClr val="FFFFFF"/>
                </a:solidFill>
                <a:latin typeface="Tahoma" pitchFamily="34" charset="0"/>
              </a:rPr>
              <a:t>Link to </a:t>
            </a:r>
            <a:r>
              <a:rPr lang="en-GB" sz="2000" b="1" noProof="1" smtClean="0">
                <a:solidFill>
                  <a:srgbClr val="FFFFFF"/>
                </a:solidFill>
                <a:latin typeface="Tahoma" pitchFamily="34" charset="0"/>
              </a:rPr>
              <a:t>additional material</a:t>
            </a:r>
            <a:endParaRPr lang="en-GB" sz="2000" b="1" noProof="1">
              <a:solidFill>
                <a:srgbClr val="FFFFFF"/>
              </a:solidFill>
              <a:latin typeface="Tahoma" pitchFamily="34" charset="0"/>
            </a:endParaRPr>
          </a:p>
        </p:txBody>
      </p:sp>
      <p:sp>
        <p:nvSpPr>
          <p:cNvPr id="7" name="Text Box 4"/>
          <p:cNvSpPr txBox="1">
            <a:spLocks noChangeArrowheads="1"/>
          </p:cNvSpPr>
          <p:nvPr/>
        </p:nvSpPr>
        <p:spPr bwMode="auto">
          <a:xfrm>
            <a:off x="1065636" y="545761"/>
            <a:ext cx="7315200" cy="369332"/>
          </a:xfrm>
          <a:prstGeom prst="rect">
            <a:avLst/>
          </a:prstGeom>
          <a:noFill/>
          <a:ln w="9525" algn="ctr">
            <a:noFill/>
            <a:miter lim="800000"/>
            <a:headEnd/>
            <a:tailEnd/>
          </a:ln>
        </p:spPr>
        <p:txBody>
          <a:bodyPr>
            <a:spAutoFit/>
          </a:bodyPr>
          <a:lstStyle/>
          <a:p>
            <a:pPr algn="l">
              <a:spcBef>
                <a:spcPct val="50000"/>
              </a:spcBef>
            </a:pPr>
            <a:r>
              <a:rPr lang="it-IT" b="1" noProof="1" smtClean="0">
                <a:solidFill>
                  <a:srgbClr val="69AE23"/>
                </a:solidFill>
                <a:latin typeface="Arial" charset="0"/>
              </a:rPr>
              <a:t>The core data to be documented in an epidemiological event</a:t>
            </a:r>
            <a:endParaRPr lang="it-IT" b="1" noProof="1">
              <a:solidFill>
                <a:srgbClr val="69AE23"/>
              </a:solidFill>
              <a:latin typeface="Arial" charset="0"/>
            </a:endParaRPr>
          </a:p>
        </p:txBody>
      </p:sp>
      <p:graphicFrame>
        <p:nvGraphicFramePr>
          <p:cNvPr id="8" name="Diagram 7"/>
          <p:cNvGraphicFramePr/>
          <p:nvPr>
            <p:extLst>
              <p:ext uri="{D42A27DB-BD31-4B8C-83A1-F6EECF244321}">
                <p14:modId xmlns:p14="http://schemas.microsoft.com/office/powerpoint/2010/main" val="3945227854"/>
              </p:ext>
            </p:extLst>
          </p:nvPr>
        </p:nvGraphicFramePr>
        <p:xfrm>
          <a:off x="643244" y="1724144"/>
          <a:ext cx="6868160" cy="44141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Immagine 5" descr="download.png"/>
          <p:cNvPicPr>
            <a:picLocks noChangeAspect="1"/>
          </p:cNvPicPr>
          <p:nvPr/>
        </p:nvPicPr>
        <p:blipFill>
          <a:blip r:embed="rId8" cstate="print"/>
          <a:stretch>
            <a:fillRect/>
          </a:stretch>
        </p:blipFill>
        <p:spPr>
          <a:xfrm>
            <a:off x="7593321" y="5708872"/>
            <a:ext cx="639771" cy="639771"/>
          </a:xfrm>
          <a:prstGeom prst="rect">
            <a:avLst/>
          </a:prstGeom>
        </p:spPr>
      </p:pic>
      <p:sp>
        <p:nvSpPr>
          <p:cNvPr id="2" name="Rectangular Callout 1"/>
          <p:cNvSpPr/>
          <p:nvPr/>
        </p:nvSpPr>
        <p:spPr>
          <a:xfrm>
            <a:off x="4808305" y="1202077"/>
            <a:ext cx="2568539" cy="1130158"/>
          </a:xfrm>
          <a:prstGeom prst="wedgeRectCallout">
            <a:avLst>
              <a:gd name="adj1" fmla="val -48944"/>
              <a:gd name="adj2" fmla="val 827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sz="1600" dirty="0"/>
              <a:t>when did this outbreak started? When was the first case reported?</a:t>
            </a:r>
          </a:p>
        </p:txBody>
      </p:sp>
      <p:sp>
        <p:nvSpPr>
          <p:cNvPr id="10" name="Rectangular Callout 9"/>
          <p:cNvSpPr/>
          <p:nvPr/>
        </p:nvSpPr>
        <p:spPr>
          <a:xfrm>
            <a:off x="5706645" y="2854302"/>
            <a:ext cx="2568539" cy="1130158"/>
          </a:xfrm>
          <a:prstGeom prst="wedgeRectCallout">
            <a:avLst>
              <a:gd name="adj1" fmla="val -52544"/>
              <a:gd name="adj2" fmla="val 827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sz="1400" dirty="0" smtClean="0"/>
              <a:t>Is this disease affecting </a:t>
            </a:r>
            <a:r>
              <a:rPr lang="en-GB" sz="1400" dirty="0"/>
              <a:t>a particular group at risk</a:t>
            </a:r>
            <a:r>
              <a:rPr lang="en-GB" sz="1400" dirty="0" smtClean="0"/>
              <a:t>? How many cases? Is there a know primary case?</a:t>
            </a:r>
            <a:endParaRPr lang="en-GB" sz="1400" dirty="0"/>
          </a:p>
          <a:p>
            <a:pPr lvl="1"/>
            <a:endParaRPr lang="en-GB" dirty="0"/>
          </a:p>
        </p:txBody>
      </p:sp>
      <p:sp>
        <p:nvSpPr>
          <p:cNvPr id="4" name="Rectangular Callout 3"/>
          <p:cNvSpPr/>
          <p:nvPr/>
        </p:nvSpPr>
        <p:spPr>
          <a:xfrm>
            <a:off x="0" y="2440928"/>
            <a:ext cx="2504634" cy="1646471"/>
          </a:xfrm>
          <a:prstGeom prst="wedgeRectCallout">
            <a:avLst>
              <a:gd name="adj1" fmla="val 40187"/>
              <a:gd name="adj2" fmla="val 943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sz="1400" dirty="0" smtClean="0"/>
              <a:t>Where is this outbreak happening? is </a:t>
            </a:r>
            <a:r>
              <a:rPr lang="en-GB" sz="1400" dirty="0"/>
              <a:t>this outbreak </a:t>
            </a:r>
            <a:r>
              <a:rPr lang="en-GB" sz="1400" dirty="0" smtClean="0"/>
              <a:t>affecting </a:t>
            </a:r>
            <a:r>
              <a:rPr lang="en-GB" sz="1400" dirty="0"/>
              <a:t>just one </a:t>
            </a:r>
            <a:r>
              <a:rPr lang="en-GB" sz="1400" dirty="0" smtClean="0"/>
              <a:t>location? Has </a:t>
            </a:r>
            <a:r>
              <a:rPr lang="en-GB" sz="1400" dirty="0"/>
              <a:t>this outbreak </a:t>
            </a:r>
            <a:r>
              <a:rPr lang="en-GB" sz="1400" dirty="0" smtClean="0"/>
              <a:t>the </a:t>
            </a:r>
            <a:r>
              <a:rPr lang="en-GB" sz="1400" dirty="0"/>
              <a:t>potential to affect neighbouring countries?</a:t>
            </a:r>
          </a:p>
        </p:txBody>
      </p:sp>
      <p:sp>
        <p:nvSpPr>
          <p:cNvPr id="5" name="Vertical Scroll 4"/>
          <p:cNvSpPr/>
          <p:nvPr/>
        </p:nvSpPr>
        <p:spPr>
          <a:xfrm>
            <a:off x="7913206" y="1157961"/>
            <a:ext cx="4103460" cy="4212404"/>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r>
              <a:rPr lang="en-GB" dirty="0" smtClean="0"/>
              <a:t>Another </a:t>
            </a:r>
            <a:r>
              <a:rPr lang="en-GB" dirty="0"/>
              <a:t>way to identify the core data is the 5W </a:t>
            </a:r>
            <a:r>
              <a:rPr lang="en-GB" dirty="0" smtClean="0"/>
              <a:t>:</a:t>
            </a:r>
          </a:p>
          <a:p>
            <a:pPr lvl="1"/>
            <a:endParaRPr lang="en-GB" dirty="0" smtClean="0"/>
          </a:p>
          <a:p>
            <a:pPr marL="800100" lvl="1" indent="-342900">
              <a:buFont typeface="+mj-lt"/>
              <a:buAutoNum type="arabicPeriod"/>
            </a:pPr>
            <a:r>
              <a:rPr lang="en-GB" dirty="0" smtClean="0"/>
              <a:t>What </a:t>
            </a:r>
            <a:r>
              <a:rPr lang="en-GB" dirty="0"/>
              <a:t>= health issue of </a:t>
            </a:r>
            <a:r>
              <a:rPr lang="en-GB" dirty="0" smtClean="0"/>
              <a:t>concern</a:t>
            </a:r>
          </a:p>
          <a:p>
            <a:pPr marL="800100" lvl="1" indent="-342900">
              <a:buFont typeface="+mj-lt"/>
              <a:buAutoNum type="arabicPeriod"/>
            </a:pPr>
            <a:r>
              <a:rPr lang="en-GB" dirty="0" smtClean="0"/>
              <a:t>Who </a:t>
            </a:r>
            <a:r>
              <a:rPr lang="en-GB" dirty="0"/>
              <a:t>= </a:t>
            </a:r>
            <a:r>
              <a:rPr lang="en-GB" dirty="0" smtClean="0"/>
              <a:t>person </a:t>
            </a:r>
          </a:p>
          <a:p>
            <a:pPr marL="800100" lvl="1" indent="-342900">
              <a:buFont typeface="+mj-lt"/>
              <a:buAutoNum type="arabicPeriod"/>
            </a:pPr>
            <a:r>
              <a:rPr lang="en-GB" dirty="0" smtClean="0"/>
              <a:t>Where </a:t>
            </a:r>
            <a:r>
              <a:rPr lang="en-GB" dirty="0"/>
              <a:t>= </a:t>
            </a:r>
            <a:r>
              <a:rPr lang="en-GB" dirty="0" smtClean="0"/>
              <a:t>place </a:t>
            </a:r>
          </a:p>
          <a:p>
            <a:pPr marL="800100" lvl="1" indent="-342900">
              <a:buFont typeface="+mj-lt"/>
              <a:buAutoNum type="arabicPeriod"/>
            </a:pPr>
            <a:r>
              <a:rPr lang="en-GB" dirty="0" smtClean="0"/>
              <a:t>When </a:t>
            </a:r>
            <a:r>
              <a:rPr lang="en-GB" dirty="0"/>
              <a:t>= </a:t>
            </a:r>
            <a:r>
              <a:rPr lang="en-GB" dirty="0" smtClean="0"/>
              <a:t>time</a:t>
            </a:r>
          </a:p>
          <a:p>
            <a:pPr marL="800100" lvl="1" indent="-342900">
              <a:buFont typeface="+mj-lt"/>
              <a:buAutoNum type="arabicPeriod"/>
            </a:pPr>
            <a:r>
              <a:rPr lang="en-GB" dirty="0" smtClean="0"/>
              <a:t>Why/how </a:t>
            </a:r>
            <a:r>
              <a:rPr lang="en-GB" dirty="0"/>
              <a:t>= causes, risk factors, modes of </a:t>
            </a:r>
            <a:r>
              <a:rPr lang="en-GB" dirty="0" smtClean="0"/>
              <a:t>transmission</a:t>
            </a:r>
            <a:endParaRPr lang="en-GB" dirty="0"/>
          </a:p>
        </p:txBody>
      </p:sp>
    </p:spTree>
    <p:extLst>
      <p:ext uri="{BB962C8B-B14F-4D97-AF65-F5344CB8AC3E}">
        <p14:creationId xmlns:p14="http://schemas.microsoft.com/office/powerpoint/2010/main" val="3152325432"/>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798065542"/>
              </p:ext>
            </p:extLst>
          </p:nvPr>
        </p:nvGraphicFramePr>
        <p:xfrm>
          <a:off x="973394" y="1282030"/>
          <a:ext cx="5827456" cy="4465823"/>
        </p:xfrm>
        <a:graphic>
          <a:graphicData uri="http://schemas.openxmlformats.org/drawingml/2006/table">
            <a:tbl>
              <a:tblPr firstRow="1" bandRow="1">
                <a:tableStyleId>{5C22544A-7EE6-4342-B048-85BDC9FD1C3A}</a:tableStyleId>
              </a:tblPr>
              <a:tblGrid>
                <a:gridCol w="2258139">
                  <a:extLst>
                    <a:ext uri="{9D8B030D-6E8A-4147-A177-3AD203B41FA5}">
                      <a16:colId xmlns:a16="http://schemas.microsoft.com/office/drawing/2014/main" val="20000"/>
                    </a:ext>
                  </a:extLst>
                </a:gridCol>
                <a:gridCol w="3569317">
                  <a:extLst>
                    <a:ext uri="{9D8B030D-6E8A-4147-A177-3AD203B41FA5}">
                      <a16:colId xmlns:a16="http://schemas.microsoft.com/office/drawing/2014/main" val="20001"/>
                    </a:ext>
                  </a:extLst>
                </a:gridCol>
              </a:tblGrid>
              <a:tr h="367436">
                <a:tc>
                  <a:txBody>
                    <a:bodyPr/>
                    <a:lstStyle/>
                    <a:p>
                      <a:r>
                        <a:rPr lang="en-GB" dirty="0" smtClean="0"/>
                        <a:t>Data</a:t>
                      </a:r>
                      <a:endParaRPr lang="en-GB" dirty="0"/>
                    </a:p>
                  </a:txBody>
                  <a:tcPr/>
                </a:tc>
                <a:tc>
                  <a:txBody>
                    <a:bodyPr/>
                    <a:lstStyle/>
                    <a:p>
                      <a:endParaRPr lang="en-GB"/>
                    </a:p>
                  </a:txBody>
                  <a:tcPr/>
                </a:tc>
                <a:extLst>
                  <a:ext uri="{0D108BD9-81ED-4DB2-BD59-A6C34878D82A}">
                    <a16:rowId xmlns:a16="http://schemas.microsoft.com/office/drawing/2014/main" val="10000"/>
                  </a:ext>
                </a:extLst>
              </a:tr>
              <a:tr h="230259">
                <a:tc>
                  <a:txBody>
                    <a:bodyPr/>
                    <a:lstStyle/>
                    <a:p>
                      <a:r>
                        <a:rPr lang="en-GB" sz="1200" dirty="0" smtClean="0">
                          <a:solidFill>
                            <a:srgbClr val="C00000"/>
                          </a:solidFill>
                        </a:rPr>
                        <a:t>Description of event</a:t>
                      </a:r>
                      <a:endParaRPr lang="en-GB" sz="1200" dirty="0">
                        <a:solidFill>
                          <a:srgbClr val="C00000"/>
                        </a:solidFill>
                      </a:endParaRPr>
                    </a:p>
                  </a:txBody>
                  <a:tcPr marL="23164" marR="23164" marT="11582" marB="11582" anchor="ctr"/>
                </a:tc>
                <a:tc>
                  <a:txBody>
                    <a:bodyPr/>
                    <a:lstStyle/>
                    <a:p>
                      <a:r>
                        <a:rPr lang="en-GB" sz="1200" dirty="0" smtClean="0"/>
                        <a:t>Description</a:t>
                      </a:r>
                      <a:endParaRPr lang="en-GB" sz="1200" dirty="0"/>
                    </a:p>
                  </a:txBody>
                  <a:tcPr marL="23164" marR="23164" marT="11582" marB="11582" anchor="ctr"/>
                </a:tc>
                <a:extLst>
                  <a:ext uri="{0D108BD9-81ED-4DB2-BD59-A6C34878D82A}">
                    <a16:rowId xmlns:a16="http://schemas.microsoft.com/office/drawing/2014/main" val="10001"/>
                  </a:ext>
                </a:extLst>
              </a:tr>
              <a:tr h="220461">
                <a:tc>
                  <a:txBody>
                    <a:bodyPr/>
                    <a:lstStyle/>
                    <a:p>
                      <a:r>
                        <a:rPr lang="en-GB" sz="1200" dirty="0" smtClean="0">
                          <a:solidFill>
                            <a:srgbClr val="C00000"/>
                          </a:solidFill>
                        </a:rPr>
                        <a:t>Disease</a:t>
                      </a:r>
                    </a:p>
                  </a:txBody>
                  <a:tcPr marL="23164" marR="23164" marT="11582" marB="11582" anchor="ctr"/>
                </a:tc>
                <a:tc>
                  <a:txBody>
                    <a:bodyPr/>
                    <a:lstStyle/>
                    <a:p>
                      <a:r>
                        <a:rPr lang="en-GB" sz="1200" i="1" dirty="0" smtClean="0"/>
                        <a:t>An</a:t>
                      </a:r>
                      <a:r>
                        <a:rPr lang="en-GB" sz="1200" i="1" baseline="0" dirty="0" smtClean="0"/>
                        <a:t> identified disease</a:t>
                      </a:r>
                      <a:endParaRPr lang="en-GB" sz="1200" i="1" dirty="0"/>
                    </a:p>
                  </a:txBody>
                  <a:tcPr marL="23164" marR="23164" marT="11582" marB="11582" anchor="ctr"/>
                </a:tc>
                <a:extLst>
                  <a:ext uri="{0D108BD9-81ED-4DB2-BD59-A6C34878D82A}">
                    <a16:rowId xmlns:a16="http://schemas.microsoft.com/office/drawing/2014/main" val="10002"/>
                  </a:ext>
                </a:extLst>
              </a:tr>
              <a:tr h="220461">
                <a:tc>
                  <a:txBody>
                    <a:bodyPr/>
                    <a:lstStyle/>
                    <a:p>
                      <a:r>
                        <a:rPr lang="en-GB" sz="1200" dirty="0" smtClean="0">
                          <a:solidFill>
                            <a:srgbClr val="C00000"/>
                          </a:solidFill>
                        </a:rPr>
                        <a:t>Pathogen</a:t>
                      </a:r>
                    </a:p>
                  </a:txBody>
                  <a:tcPr marL="23164" marR="23164" marT="11582" marB="11582" anchor="ctr"/>
                </a:tc>
                <a:tc>
                  <a:txBody>
                    <a:bodyPr/>
                    <a:lstStyle/>
                    <a:p>
                      <a:r>
                        <a:rPr lang="en-GB" sz="1200" i="1" dirty="0" smtClean="0"/>
                        <a:t>A causative agent</a:t>
                      </a:r>
                      <a:endParaRPr lang="en-GB" sz="1200" i="1" dirty="0"/>
                    </a:p>
                  </a:txBody>
                  <a:tcPr marL="23164" marR="23164" marT="11582" marB="11582" anchor="ctr"/>
                </a:tc>
                <a:extLst>
                  <a:ext uri="{0D108BD9-81ED-4DB2-BD59-A6C34878D82A}">
                    <a16:rowId xmlns:a16="http://schemas.microsoft.com/office/drawing/2014/main" val="1794855268"/>
                  </a:ext>
                </a:extLst>
              </a:tr>
              <a:tr h="220461">
                <a:tc>
                  <a:txBody>
                    <a:bodyPr/>
                    <a:lstStyle/>
                    <a:p>
                      <a:r>
                        <a:rPr lang="en-GB" sz="1200" dirty="0" smtClean="0">
                          <a:solidFill>
                            <a:srgbClr val="C00000"/>
                          </a:solidFill>
                        </a:rPr>
                        <a:t>Type of risk</a:t>
                      </a:r>
                      <a:endParaRPr lang="en-GB" sz="1200" dirty="0">
                        <a:solidFill>
                          <a:srgbClr val="C00000"/>
                        </a:solidFill>
                      </a:endParaRPr>
                    </a:p>
                  </a:txBody>
                  <a:tcPr marL="23164" marR="23164" marT="11582" marB="11582" anchor="ctr"/>
                </a:tc>
                <a:tc>
                  <a:txBody>
                    <a:bodyPr/>
                    <a:lstStyle/>
                    <a:p>
                      <a:r>
                        <a:rPr lang="en-GB" sz="1200" i="1" dirty="0" smtClean="0"/>
                        <a:t>Bio/chemical/radio</a:t>
                      </a:r>
                      <a:r>
                        <a:rPr lang="en-GB" sz="1200" i="1" baseline="0" dirty="0" smtClean="0"/>
                        <a:t> risk</a:t>
                      </a:r>
                      <a:endParaRPr lang="en-GB" sz="1200" i="1" dirty="0"/>
                    </a:p>
                  </a:txBody>
                  <a:tcPr marL="23164" marR="23164" marT="11582" marB="11582" anchor="ctr"/>
                </a:tc>
                <a:extLst>
                  <a:ext uri="{0D108BD9-81ED-4DB2-BD59-A6C34878D82A}">
                    <a16:rowId xmlns:a16="http://schemas.microsoft.com/office/drawing/2014/main" val="10006"/>
                  </a:ext>
                </a:extLst>
              </a:tr>
              <a:tr h="220461">
                <a:tc>
                  <a:txBody>
                    <a:bodyPr/>
                    <a:lstStyle/>
                    <a:p>
                      <a:r>
                        <a:rPr lang="en-GB" sz="1200" dirty="0" smtClean="0">
                          <a:solidFill>
                            <a:srgbClr val="C00000"/>
                          </a:solidFill>
                        </a:rPr>
                        <a:t>Alert Level</a:t>
                      </a:r>
                      <a:endParaRPr lang="en-GB" sz="1200" dirty="0">
                        <a:solidFill>
                          <a:srgbClr val="C00000"/>
                        </a:solidFill>
                      </a:endParaRPr>
                    </a:p>
                  </a:txBody>
                  <a:tcPr marL="23164" marR="23164" marT="11582" marB="11582" anchor="ctr"/>
                </a:tc>
                <a:tc>
                  <a:txBody>
                    <a:bodyPr/>
                    <a:lstStyle/>
                    <a:p>
                      <a:r>
                        <a:rPr lang="en-GB" sz="1200" i="1" dirty="0" smtClean="0"/>
                        <a:t>Local/regional/national/international</a:t>
                      </a:r>
                      <a:r>
                        <a:rPr lang="en-GB" sz="1200" i="1" baseline="0" dirty="0" smtClean="0"/>
                        <a:t> </a:t>
                      </a:r>
                      <a:endParaRPr lang="en-GB" sz="1200" i="1" dirty="0"/>
                    </a:p>
                  </a:txBody>
                  <a:tcPr marL="23164" marR="23164" marT="11582" marB="11582" anchor="ctr"/>
                </a:tc>
                <a:extLst>
                  <a:ext uri="{0D108BD9-81ED-4DB2-BD59-A6C34878D82A}">
                    <a16:rowId xmlns:a16="http://schemas.microsoft.com/office/drawing/2014/main" val="10007"/>
                  </a:ext>
                </a:extLst>
              </a:tr>
              <a:tr h="204309">
                <a:tc>
                  <a:txBody>
                    <a:bodyPr/>
                    <a:lstStyle/>
                    <a:p>
                      <a:r>
                        <a:rPr lang="en-GB" sz="1200" dirty="0" smtClean="0">
                          <a:solidFill>
                            <a:srgbClr val="C00000"/>
                          </a:solidFill>
                        </a:rPr>
                        <a:t>IHR Criteria </a:t>
                      </a:r>
                      <a:endParaRPr lang="en-GB" sz="1200" dirty="0">
                        <a:solidFill>
                          <a:srgbClr val="C00000"/>
                        </a:solidFill>
                      </a:endParaRPr>
                    </a:p>
                  </a:txBody>
                  <a:tcPr marL="23164" marR="23164" marT="11582" marB="11582" anchor="ctr"/>
                </a:tc>
                <a:tc>
                  <a:txBody>
                    <a:bodyPr/>
                    <a:lstStyle/>
                    <a:p>
                      <a:r>
                        <a:rPr lang="en-GB" sz="1200" dirty="0" smtClean="0"/>
                        <a:t>Met?</a:t>
                      </a:r>
                      <a:endParaRPr lang="en-GB" sz="1200" dirty="0"/>
                    </a:p>
                  </a:txBody>
                  <a:tcPr marL="23164" marR="23164" marT="11582" marB="11582" anchor="ctr"/>
                </a:tc>
                <a:extLst>
                  <a:ext uri="{0D108BD9-81ED-4DB2-BD59-A6C34878D82A}">
                    <a16:rowId xmlns:a16="http://schemas.microsoft.com/office/drawing/2014/main" val="10008"/>
                  </a:ext>
                </a:extLst>
              </a:tr>
              <a:tr h="204309">
                <a:tc>
                  <a:txBody>
                    <a:bodyPr/>
                    <a:lstStyle/>
                    <a:p>
                      <a:r>
                        <a:rPr lang="en-GB" sz="1200" dirty="0" smtClean="0">
                          <a:solidFill>
                            <a:srgbClr val="C00000"/>
                          </a:solidFill>
                        </a:rPr>
                        <a:t>Follow Up reason</a:t>
                      </a:r>
                      <a:endParaRPr lang="en-GB" sz="1200" dirty="0">
                        <a:solidFill>
                          <a:srgbClr val="C00000"/>
                        </a:solidFill>
                      </a:endParaRPr>
                    </a:p>
                  </a:txBody>
                  <a:tcPr marL="23164" marR="23164" marT="11582" marB="11582" anchor="ctr"/>
                </a:tc>
                <a:tc>
                  <a:txBody>
                    <a:bodyPr/>
                    <a:lstStyle/>
                    <a:p>
                      <a:r>
                        <a:rPr lang="en-GB" sz="1200" baseline="0" dirty="0" smtClean="0"/>
                        <a:t>Unusual? Risk of spread?</a:t>
                      </a:r>
                      <a:endParaRPr lang="en-GB" sz="1200" dirty="0"/>
                    </a:p>
                  </a:txBody>
                  <a:tcPr marL="23164" marR="23164" marT="11582" marB="11582" anchor="ctr"/>
                </a:tc>
                <a:extLst>
                  <a:ext uri="{0D108BD9-81ED-4DB2-BD59-A6C34878D82A}">
                    <a16:rowId xmlns:a16="http://schemas.microsoft.com/office/drawing/2014/main" val="10009"/>
                  </a:ext>
                </a:extLst>
              </a:tr>
              <a:tr h="204309">
                <a:tc>
                  <a:txBody>
                    <a:bodyPr/>
                    <a:lstStyle/>
                    <a:p>
                      <a:r>
                        <a:rPr lang="en-GB" sz="1200" dirty="0" smtClean="0">
                          <a:solidFill>
                            <a:srgbClr val="C00000"/>
                          </a:solidFill>
                        </a:rPr>
                        <a:t>First source type</a:t>
                      </a:r>
                      <a:endParaRPr lang="en-GB" sz="1200" dirty="0">
                        <a:solidFill>
                          <a:srgbClr val="C00000"/>
                        </a:solidFill>
                      </a:endParaRPr>
                    </a:p>
                  </a:txBody>
                  <a:tcPr marL="23164" marR="23164" marT="11582" marB="11582" anchor="ctr"/>
                </a:tc>
                <a:tc>
                  <a:txBody>
                    <a:bodyPr/>
                    <a:lstStyle/>
                    <a:p>
                      <a:r>
                        <a:rPr lang="en-GB" sz="1200" i="1" dirty="0" smtClean="0"/>
                        <a:t>Media? Report from health workers?</a:t>
                      </a:r>
                      <a:endParaRPr lang="en-GB" sz="1200" i="1" dirty="0"/>
                    </a:p>
                  </a:txBody>
                  <a:tcPr marL="23164" marR="23164" marT="11582" marB="11582" anchor="ctr"/>
                </a:tc>
                <a:extLst>
                  <a:ext uri="{0D108BD9-81ED-4DB2-BD59-A6C34878D82A}">
                    <a16:rowId xmlns:a16="http://schemas.microsoft.com/office/drawing/2014/main" val="10010"/>
                  </a:ext>
                </a:extLst>
              </a:tr>
              <a:tr h="204309">
                <a:tc>
                  <a:txBody>
                    <a:bodyPr/>
                    <a:lstStyle/>
                    <a:p>
                      <a:r>
                        <a:rPr lang="en-GB" sz="1200" dirty="0" smtClean="0">
                          <a:solidFill>
                            <a:srgbClr val="C00000"/>
                          </a:solidFill>
                        </a:rPr>
                        <a:t>Source Details</a:t>
                      </a:r>
                      <a:endParaRPr lang="en-GB" sz="1200" dirty="0">
                        <a:solidFill>
                          <a:srgbClr val="C00000"/>
                        </a:solidFill>
                      </a:endParaRPr>
                    </a:p>
                  </a:txBody>
                  <a:tcPr marL="23164" marR="23164" marT="11582" marB="11582" anchor="ctr"/>
                </a:tc>
                <a:tc>
                  <a:txBody>
                    <a:bodyPr/>
                    <a:lstStyle/>
                    <a:p>
                      <a:r>
                        <a:rPr lang="en-GB" sz="1200" i="1" dirty="0" smtClean="0"/>
                        <a:t>Name of media, contact</a:t>
                      </a:r>
                      <a:r>
                        <a:rPr lang="en-GB" sz="1200" i="1" baseline="0" dirty="0" smtClean="0"/>
                        <a:t> of person</a:t>
                      </a:r>
                      <a:endParaRPr lang="en-GB" sz="1200" i="1" dirty="0"/>
                    </a:p>
                  </a:txBody>
                  <a:tcPr marL="23164" marR="23164" marT="11582" marB="11582" anchor="ctr"/>
                </a:tc>
                <a:extLst>
                  <a:ext uri="{0D108BD9-81ED-4DB2-BD59-A6C34878D82A}">
                    <a16:rowId xmlns:a16="http://schemas.microsoft.com/office/drawing/2014/main" val="10011"/>
                  </a:ext>
                </a:extLst>
              </a:tr>
              <a:tr h="204309">
                <a:tc>
                  <a:txBody>
                    <a:bodyPr/>
                    <a:lstStyle/>
                    <a:p>
                      <a:r>
                        <a:rPr lang="en-GB" sz="1200" dirty="0" smtClean="0">
                          <a:solidFill>
                            <a:srgbClr val="C00000"/>
                          </a:solidFill>
                        </a:rPr>
                        <a:t>Confidentiality of information</a:t>
                      </a:r>
                      <a:endParaRPr lang="en-GB" sz="1200" dirty="0">
                        <a:solidFill>
                          <a:srgbClr val="C00000"/>
                        </a:solidFill>
                      </a:endParaRPr>
                    </a:p>
                  </a:txBody>
                  <a:tcPr marL="23164" marR="23164" marT="11582" marB="11582" anchor="ctr"/>
                </a:tc>
                <a:tc>
                  <a:txBody>
                    <a:bodyPr/>
                    <a:lstStyle/>
                    <a:p>
                      <a:r>
                        <a:rPr lang="en-GB" sz="1200" i="1" dirty="0" smtClean="0"/>
                        <a:t>Public?</a:t>
                      </a:r>
                      <a:endParaRPr lang="en-GB" sz="1200" i="1" dirty="0"/>
                    </a:p>
                  </a:txBody>
                  <a:tcPr marL="23164" marR="23164" marT="11582" marB="11582" anchor="ctr"/>
                </a:tc>
                <a:extLst>
                  <a:ext uri="{0D108BD9-81ED-4DB2-BD59-A6C34878D82A}">
                    <a16:rowId xmlns:a16="http://schemas.microsoft.com/office/drawing/2014/main" val="10013"/>
                  </a:ext>
                </a:extLst>
              </a:tr>
              <a:tr h="242215">
                <a:tc>
                  <a:txBody>
                    <a:bodyPr/>
                    <a:lstStyle/>
                    <a:p>
                      <a:r>
                        <a:rPr lang="en-GB" sz="1200" dirty="0" smtClean="0">
                          <a:solidFill>
                            <a:srgbClr val="C00000"/>
                          </a:solidFill>
                        </a:rPr>
                        <a:t>Validation process</a:t>
                      </a:r>
                      <a:endParaRPr lang="en-GB" sz="1200" dirty="0">
                        <a:solidFill>
                          <a:srgbClr val="C00000"/>
                        </a:solidFill>
                      </a:endParaRPr>
                    </a:p>
                  </a:txBody>
                  <a:tcPr marL="23164" marR="23164" marT="11582" marB="11582" anchor="ctr"/>
                </a:tc>
                <a:tc>
                  <a:txBody>
                    <a:bodyPr/>
                    <a:lstStyle/>
                    <a:p>
                      <a:r>
                        <a:rPr lang="en-GB" sz="1200" i="1" dirty="0" smtClean="0"/>
                        <a:t>Is the</a:t>
                      </a:r>
                      <a:r>
                        <a:rPr lang="en-GB" sz="1200" i="1" baseline="0" dirty="0" smtClean="0"/>
                        <a:t> event</a:t>
                      </a:r>
                      <a:r>
                        <a:rPr lang="en-GB" sz="1200" i="1" dirty="0" smtClean="0"/>
                        <a:t> official? Official source</a:t>
                      </a:r>
                      <a:endParaRPr lang="en-GB" sz="1200" i="1" dirty="0"/>
                    </a:p>
                  </a:txBody>
                  <a:tcPr marL="23164" marR="23164" marT="11582" marB="11582" anchor="ctr"/>
                </a:tc>
                <a:extLst>
                  <a:ext uri="{0D108BD9-81ED-4DB2-BD59-A6C34878D82A}">
                    <a16:rowId xmlns:a16="http://schemas.microsoft.com/office/drawing/2014/main" val="10014"/>
                  </a:ext>
                </a:extLst>
              </a:tr>
              <a:tr h="204309">
                <a:tc>
                  <a:txBody>
                    <a:bodyPr/>
                    <a:lstStyle/>
                    <a:p>
                      <a:r>
                        <a:rPr lang="en-GB" sz="1200" dirty="0" smtClean="0">
                          <a:solidFill>
                            <a:srgbClr val="C00000"/>
                          </a:solidFill>
                        </a:rPr>
                        <a:t>Validation date</a:t>
                      </a:r>
                      <a:endParaRPr lang="en-GB" sz="1200" dirty="0">
                        <a:solidFill>
                          <a:srgbClr val="C00000"/>
                        </a:solidFill>
                      </a:endParaRPr>
                    </a:p>
                  </a:txBody>
                  <a:tcPr marL="23164" marR="23164" marT="11582" marB="11582" anchor="ctr"/>
                </a:tc>
                <a:tc>
                  <a:txBody>
                    <a:bodyPr/>
                    <a:lstStyle/>
                    <a:p>
                      <a:r>
                        <a:rPr lang="en-GB" sz="1200" i="1" dirty="0" smtClean="0"/>
                        <a:t>When available</a:t>
                      </a:r>
                      <a:endParaRPr lang="en-GB" sz="1200" i="1" dirty="0"/>
                    </a:p>
                  </a:txBody>
                  <a:tcPr marL="23164" marR="23164" marT="11582" marB="11582" anchor="ctr"/>
                </a:tc>
                <a:extLst>
                  <a:ext uri="{0D108BD9-81ED-4DB2-BD59-A6C34878D82A}">
                    <a16:rowId xmlns:a16="http://schemas.microsoft.com/office/drawing/2014/main" val="10015"/>
                  </a:ext>
                </a:extLst>
              </a:tr>
              <a:tr h="242215">
                <a:tc>
                  <a:txBody>
                    <a:bodyPr/>
                    <a:lstStyle/>
                    <a:p>
                      <a:r>
                        <a:rPr lang="en-GB" sz="1200" dirty="0" smtClean="0">
                          <a:solidFill>
                            <a:srgbClr val="C00000"/>
                          </a:solidFill>
                        </a:rPr>
                        <a:t>Assessment</a:t>
                      </a:r>
                      <a:endParaRPr lang="en-GB" sz="1200" dirty="0">
                        <a:solidFill>
                          <a:srgbClr val="C00000"/>
                        </a:solidFill>
                      </a:endParaRPr>
                    </a:p>
                  </a:txBody>
                  <a:tcPr marL="23164" marR="23164" marT="11582" marB="11582" anchor="ctr"/>
                </a:tc>
                <a:tc>
                  <a:txBody>
                    <a:bodyPr/>
                    <a:lstStyle/>
                    <a:p>
                      <a:r>
                        <a:rPr lang="en-GB" sz="1200" i="1" dirty="0" smtClean="0"/>
                        <a:t>Immediate? Postponed?</a:t>
                      </a:r>
                      <a:endParaRPr lang="en-GB" sz="1200" i="1" dirty="0"/>
                    </a:p>
                  </a:txBody>
                  <a:tcPr marL="23164" marR="23164" marT="11582" marB="11582" anchor="ctr"/>
                </a:tc>
                <a:extLst>
                  <a:ext uri="{0D108BD9-81ED-4DB2-BD59-A6C34878D82A}">
                    <a16:rowId xmlns:a16="http://schemas.microsoft.com/office/drawing/2014/main" val="10016"/>
                  </a:ext>
                </a:extLst>
              </a:tr>
              <a:tr h="227279">
                <a:tc>
                  <a:txBody>
                    <a:bodyPr/>
                    <a:lstStyle/>
                    <a:p>
                      <a:r>
                        <a:rPr lang="en-GB" sz="1200" dirty="0" smtClean="0">
                          <a:solidFill>
                            <a:srgbClr val="C00000"/>
                          </a:solidFill>
                        </a:rPr>
                        <a:t>First Assessment</a:t>
                      </a:r>
                      <a:r>
                        <a:rPr lang="en-GB" sz="1200" baseline="0" dirty="0" smtClean="0">
                          <a:solidFill>
                            <a:srgbClr val="C00000"/>
                          </a:solidFill>
                        </a:rPr>
                        <a:t> </a:t>
                      </a:r>
                      <a:r>
                        <a:rPr lang="en-GB" sz="1200" dirty="0" smtClean="0">
                          <a:solidFill>
                            <a:srgbClr val="C00000"/>
                          </a:solidFill>
                        </a:rPr>
                        <a:t> date</a:t>
                      </a:r>
                      <a:endParaRPr lang="en-GB" sz="1200" dirty="0">
                        <a:solidFill>
                          <a:srgbClr val="C00000"/>
                        </a:solidFill>
                      </a:endParaRPr>
                    </a:p>
                  </a:txBody>
                  <a:tcPr marL="23164" marR="23164" marT="11582" marB="11582" anchor="ctr"/>
                </a:tc>
                <a:tc>
                  <a:txBody>
                    <a:bodyPr/>
                    <a:lstStyle/>
                    <a:p>
                      <a:r>
                        <a:rPr lang="en-GB" sz="1200" i="1" dirty="0" smtClean="0"/>
                        <a:t>To</a:t>
                      </a:r>
                      <a:r>
                        <a:rPr lang="en-GB" sz="1200" i="1" baseline="0" dirty="0" smtClean="0"/>
                        <a:t> be updated</a:t>
                      </a:r>
                      <a:endParaRPr lang="en-GB" sz="1200" i="1" dirty="0"/>
                    </a:p>
                  </a:txBody>
                  <a:tcPr marL="23164" marR="23164" marT="11582" marB="11582" anchor="ctr"/>
                </a:tc>
                <a:extLst>
                  <a:ext uri="{0D108BD9-81ED-4DB2-BD59-A6C34878D82A}">
                    <a16:rowId xmlns:a16="http://schemas.microsoft.com/office/drawing/2014/main" val="10017"/>
                  </a:ext>
                </a:extLst>
              </a:tr>
              <a:tr h="204309">
                <a:tc>
                  <a:txBody>
                    <a:bodyPr/>
                    <a:lstStyle/>
                    <a:p>
                      <a:r>
                        <a:rPr lang="en-GB" sz="1200" dirty="0" smtClean="0">
                          <a:solidFill>
                            <a:srgbClr val="C00000"/>
                          </a:solidFill>
                        </a:rPr>
                        <a:t>Contact</a:t>
                      </a:r>
                      <a:r>
                        <a:rPr lang="en-GB" sz="1200" baseline="0" dirty="0" smtClean="0">
                          <a:solidFill>
                            <a:srgbClr val="C00000"/>
                          </a:solidFill>
                        </a:rPr>
                        <a:t> point</a:t>
                      </a:r>
                      <a:endParaRPr lang="en-GB" sz="1200" dirty="0">
                        <a:solidFill>
                          <a:srgbClr val="C00000"/>
                        </a:solidFill>
                      </a:endParaRPr>
                    </a:p>
                  </a:txBody>
                  <a:tcPr marL="23164" marR="23164" marT="11582" marB="11582" anchor="ctr"/>
                </a:tc>
                <a:tc>
                  <a:txBody>
                    <a:bodyPr/>
                    <a:lstStyle/>
                    <a:p>
                      <a:r>
                        <a:rPr lang="en-GB" sz="1200" i="1" dirty="0" smtClean="0"/>
                        <a:t>Details of contact point at local level</a:t>
                      </a:r>
                      <a:endParaRPr lang="en-GB" sz="1200" i="1" dirty="0"/>
                    </a:p>
                  </a:txBody>
                  <a:tcPr marL="23164" marR="23164" marT="11582" marB="11582" anchor="ctr"/>
                </a:tc>
                <a:extLst>
                  <a:ext uri="{0D108BD9-81ED-4DB2-BD59-A6C34878D82A}">
                    <a16:rowId xmlns:a16="http://schemas.microsoft.com/office/drawing/2014/main" val="10018"/>
                  </a:ext>
                </a:extLst>
              </a:tr>
              <a:tr h="263967">
                <a:tc>
                  <a:txBody>
                    <a:bodyPr/>
                    <a:lstStyle/>
                    <a:p>
                      <a:r>
                        <a:rPr lang="en-GB" sz="1200" dirty="0" smtClean="0">
                          <a:solidFill>
                            <a:srgbClr val="C00000"/>
                          </a:solidFill>
                        </a:rPr>
                        <a:t>Updates</a:t>
                      </a:r>
                      <a:endParaRPr lang="en-GB" sz="1200" dirty="0">
                        <a:solidFill>
                          <a:srgbClr val="C00000"/>
                        </a:solidFill>
                      </a:endParaRPr>
                    </a:p>
                  </a:txBody>
                  <a:tcPr marL="23164" marR="23164" marT="11582" marB="11582" anchor="ctr"/>
                </a:tc>
                <a:tc>
                  <a:txBody>
                    <a:bodyPr/>
                    <a:lstStyle/>
                    <a:p>
                      <a:r>
                        <a:rPr lang="en-GB" sz="1200" i="1" dirty="0" smtClean="0"/>
                        <a:t>From</a:t>
                      </a:r>
                      <a:r>
                        <a:rPr lang="en-GB" sz="1200" i="1" baseline="0" dirty="0" smtClean="0"/>
                        <a:t> different sources, included media</a:t>
                      </a:r>
                      <a:r>
                        <a:rPr lang="en-GB" sz="1200" i="1" dirty="0" smtClean="0"/>
                        <a:t> </a:t>
                      </a:r>
                      <a:endParaRPr lang="en-GB" sz="1200" i="1" dirty="0"/>
                    </a:p>
                  </a:txBody>
                  <a:tcPr marL="23164" marR="23164" marT="11582" marB="11582" anchor="ctr"/>
                </a:tc>
                <a:extLst>
                  <a:ext uri="{0D108BD9-81ED-4DB2-BD59-A6C34878D82A}">
                    <a16:rowId xmlns:a16="http://schemas.microsoft.com/office/drawing/2014/main" val="10019"/>
                  </a:ext>
                </a:extLst>
              </a:tr>
              <a:tr h="210663">
                <a:tc>
                  <a:txBody>
                    <a:bodyPr/>
                    <a:lstStyle/>
                    <a:p>
                      <a:r>
                        <a:rPr lang="en-GB" sz="1200" dirty="0" smtClean="0">
                          <a:solidFill>
                            <a:srgbClr val="C00000"/>
                          </a:solidFill>
                        </a:rPr>
                        <a:t>Actions</a:t>
                      </a:r>
                      <a:endParaRPr lang="en-GB" sz="1200" dirty="0">
                        <a:solidFill>
                          <a:srgbClr val="C00000"/>
                        </a:solidFill>
                      </a:endParaRPr>
                    </a:p>
                  </a:txBody>
                  <a:tcPr marL="23164" marR="23164" marT="11582" marB="11582" anchor="ctr"/>
                </a:tc>
                <a:tc>
                  <a:txBody>
                    <a:bodyPr/>
                    <a:lstStyle/>
                    <a:p>
                      <a:r>
                        <a:rPr lang="en-GB" sz="1200" i="1" dirty="0" smtClean="0"/>
                        <a:t>Action taken at local and national level</a:t>
                      </a:r>
                    </a:p>
                  </a:txBody>
                  <a:tcPr marL="23164" marR="23164" marT="11582" marB="11582" anchor="ctr"/>
                </a:tc>
                <a:extLst>
                  <a:ext uri="{0D108BD9-81ED-4DB2-BD59-A6C34878D82A}">
                    <a16:rowId xmlns:a16="http://schemas.microsoft.com/office/drawing/2014/main" val="10020"/>
                  </a:ext>
                </a:extLst>
              </a:tr>
              <a:tr h="357637">
                <a:tc>
                  <a:txBody>
                    <a:bodyPr/>
                    <a:lstStyle/>
                    <a:p>
                      <a:r>
                        <a:rPr lang="en-GB" sz="1200" dirty="0" smtClean="0">
                          <a:solidFill>
                            <a:srgbClr val="C00000"/>
                          </a:solidFill>
                        </a:rPr>
                        <a:t>Communications</a:t>
                      </a:r>
                      <a:endParaRPr lang="en-GB" sz="1200" dirty="0">
                        <a:solidFill>
                          <a:srgbClr val="C00000"/>
                        </a:solidFill>
                      </a:endParaRPr>
                    </a:p>
                  </a:txBody>
                  <a:tcPr marL="23164" marR="23164" marT="11582" marB="11582" anchor="ctr"/>
                </a:tc>
                <a:tc>
                  <a:txBody>
                    <a:bodyPr/>
                    <a:lstStyle/>
                    <a:p>
                      <a:r>
                        <a:rPr lang="en-GB" sz="1200" i="1" baseline="0" dirty="0" smtClean="0"/>
                        <a:t>Different levels: local, national, international</a:t>
                      </a:r>
                      <a:endParaRPr lang="en-GB" sz="1200" i="1" dirty="0" smtClean="0"/>
                    </a:p>
                  </a:txBody>
                  <a:tcPr marL="23164" marR="23164" marT="11582" marB="11582" anchor="ctr"/>
                </a:tc>
                <a:extLst>
                  <a:ext uri="{0D108BD9-81ED-4DB2-BD59-A6C34878D82A}">
                    <a16:rowId xmlns:a16="http://schemas.microsoft.com/office/drawing/2014/main" val="10021"/>
                  </a:ext>
                </a:extLst>
              </a:tr>
            </a:tbl>
          </a:graphicData>
        </a:graphic>
      </p:graphicFrame>
      <p:sp>
        <p:nvSpPr>
          <p:cNvPr id="3" name="Text Box 4"/>
          <p:cNvSpPr txBox="1">
            <a:spLocks noChangeArrowheads="1"/>
          </p:cNvSpPr>
          <p:nvPr/>
        </p:nvSpPr>
        <p:spPr bwMode="auto">
          <a:xfrm>
            <a:off x="867516" y="638987"/>
            <a:ext cx="9419484" cy="369332"/>
          </a:xfrm>
          <a:prstGeom prst="rect">
            <a:avLst/>
          </a:prstGeom>
          <a:noFill/>
          <a:ln w="9525" algn="ctr">
            <a:noFill/>
            <a:miter lim="800000"/>
            <a:headEnd/>
            <a:tailEnd/>
          </a:ln>
        </p:spPr>
        <p:txBody>
          <a:bodyPr wrap="square">
            <a:spAutoFit/>
          </a:bodyPr>
          <a:lstStyle/>
          <a:p>
            <a:pPr algn="l">
              <a:spcBef>
                <a:spcPct val="50000"/>
              </a:spcBef>
            </a:pPr>
            <a:r>
              <a:rPr lang="it-IT" b="1" dirty="0" smtClean="0">
                <a:solidFill>
                  <a:srgbClr val="69AE23"/>
                </a:solidFill>
                <a:latin typeface="Arial" charset="0"/>
              </a:rPr>
              <a:t>Examples of data and metadata to be documented during the EI process</a:t>
            </a:r>
            <a:endParaRPr lang="it-IT" b="1" noProof="1">
              <a:solidFill>
                <a:srgbClr val="69AE23"/>
              </a:solidFill>
              <a:latin typeface="Arial"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518374477"/>
              </p:ext>
            </p:extLst>
          </p:nvPr>
        </p:nvGraphicFramePr>
        <p:xfrm>
          <a:off x="7498080" y="1282030"/>
          <a:ext cx="4147124" cy="1785686"/>
        </p:xfrm>
        <a:graphic>
          <a:graphicData uri="http://schemas.openxmlformats.org/drawingml/2006/table">
            <a:tbl>
              <a:tblPr firstRow="1" bandRow="1">
                <a:tableStyleId>{5C22544A-7EE6-4342-B048-85BDC9FD1C3A}</a:tableStyleId>
              </a:tblPr>
              <a:tblGrid>
                <a:gridCol w="1607011">
                  <a:extLst>
                    <a:ext uri="{9D8B030D-6E8A-4147-A177-3AD203B41FA5}">
                      <a16:colId xmlns:a16="http://schemas.microsoft.com/office/drawing/2014/main" val="20000"/>
                    </a:ext>
                  </a:extLst>
                </a:gridCol>
                <a:gridCol w="2540113">
                  <a:extLst>
                    <a:ext uri="{9D8B030D-6E8A-4147-A177-3AD203B41FA5}">
                      <a16:colId xmlns:a16="http://schemas.microsoft.com/office/drawing/2014/main" val="20001"/>
                    </a:ext>
                  </a:extLst>
                </a:gridCol>
              </a:tblGrid>
              <a:tr h="330041">
                <a:tc>
                  <a:txBody>
                    <a:bodyPr/>
                    <a:lstStyle/>
                    <a:p>
                      <a:r>
                        <a:rPr lang="en-GB" dirty="0" smtClean="0"/>
                        <a:t>Metadata</a:t>
                      </a:r>
                      <a:endParaRPr lang="en-GB" dirty="0"/>
                    </a:p>
                  </a:txBody>
                  <a:tcPr/>
                </a:tc>
                <a:tc>
                  <a:txBody>
                    <a:bodyPr/>
                    <a:lstStyle/>
                    <a:p>
                      <a:endParaRPr lang="en-GB"/>
                    </a:p>
                  </a:txBody>
                  <a:tcPr/>
                </a:tc>
                <a:extLst>
                  <a:ext uri="{0D108BD9-81ED-4DB2-BD59-A6C34878D82A}">
                    <a16:rowId xmlns:a16="http://schemas.microsoft.com/office/drawing/2014/main" val="10000"/>
                  </a:ext>
                </a:extLst>
              </a:tr>
              <a:tr h="206826">
                <a:tc>
                  <a:txBody>
                    <a:bodyPr/>
                    <a:lstStyle/>
                    <a:p>
                      <a:r>
                        <a:rPr lang="en-GB" sz="1200" dirty="0" smtClean="0">
                          <a:solidFill>
                            <a:srgbClr val="C00000"/>
                          </a:solidFill>
                        </a:rPr>
                        <a:t>Data</a:t>
                      </a:r>
                      <a:r>
                        <a:rPr lang="en-GB" sz="1200" baseline="0" dirty="0" smtClean="0">
                          <a:solidFill>
                            <a:srgbClr val="C00000"/>
                          </a:solidFill>
                        </a:rPr>
                        <a:t> entry creation date</a:t>
                      </a:r>
                      <a:endParaRPr lang="en-GB" sz="1200" dirty="0">
                        <a:solidFill>
                          <a:srgbClr val="C00000"/>
                        </a:solidFill>
                      </a:endParaRPr>
                    </a:p>
                  </a:txBody>
                  <a:tcPr marL="23164" marR="23164" marT="11582" marB="11582" anchor="ctr"/>
                </a:tc>
                <a:tc>
                  <a:txBody>
                    <a:bodyPr/>
                    <a:lstStyle/>
                    <a:p>
                      <a:r>
                        <a:rPr lang="en-GB" sz="1200" dirty="0" smtClean="0"/>
                        <a:t>DD/MM/YYYY</a:t>
                      </a:r>
                      <a:endParaRPr lang="en-GB" sz="1200" dirty="0"/>
                    </a:p>
                  </a:txBody>
                  <a:tcPr marL="23164" marR="23164" marT="11582" marB="11582" anchor="ctr"/>
                </a:tc>
                <a:extLst>
                  <a:ext uri="{0D108BD9-81ED-4DB2-BD59-A6C34878D82A}">
                    <a16:rowId xmlns:a16="http://schemas.microsoft.com/office/drawing/2014/main" val="10001"/>
                  </a:ext>
                </a:extLst>
              </a:tr>
              <a:tr h="198025">
                <a:tc>
                  <a:txBody>
                    <a:bodyPr/>
                    <a:lstStyle/>
                    <a:p>
                      <a:r>
                        <a:rPr lang="en-GB" sz="1200" dirty="0" smtClean="0">
                          <a:solidFill>
                            <a:srgbClr val="C00000"/>
                          </a:solidFill>
                        </a:rPr>
                        <a:t>Last modified date</a:t>
                      </a:r>
                    </a:p>
                  </a:txBody>
                  <a:tcPr marL="23164" marR="23164" marT="11582" marB="11582"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DD/MM/YYYY</a:t>
                      </a:r>
                    </a:p>
                  </a:txBody>
                  <a:tcPr marL="23164" marR="23164" marT="11582" marB="11582" anchor="ctr"/>
                </a:tc>
                <a:extLst>
                  <a:ext uri="{0D108BD9-81ED-4DB2-BD59-A6C34878D82A}">
                    <a16:rowId xmlns:a16="http://schemas.microsoft.com/office/drawing/2014/main" val="10002"/>
                  </a:ext>
                </a:extLst>
              </a:tr>
              <a:tr h="198025">
                <a:tc>
                  <a:txBody>
                    <a:bodyPr/>
                    <a:lstStyle/>
                    <a:p>
                      <a:r>
                        <a:rPr lang="en-GB" sz="1200" dirty="0" smtClean="0">
                          <a:solidFill>
                            <a:srgbClr val="C00000"/>
                          </a:solidFill>
                        </a:rPr>
                        <a:t>Username </a:t>
                      </a:r>
                    </a:p>
                  </a:txBody>
                  <a:tcPr marL="23164" marR="23164" marT="11582" marB="11582" anchor="ctr"/>
                </a:tc>
                <a:tc>
                  <a:txBody>
                    <a:bodyPr/>
                    <a:lstStyle/>
                    <a:p>
                      <a:r>
                        <a:rPr lang="en-GB" sz="1200" i="1" dirty="0" smtClean="0"/>
                        <a:t>Username of</a:t>
                      </a:r>
                      <a:r>
                        <a:rPr lang="en-GB" sz="1200" i="1" baseline="0" dirty="0" smtClean="0"/>
                        <a:t> last user editing and creator</a:t>
                      </a:r>
                      <a:endParaRPr lang="en-GB" sz="1200" i="1" dirty="0"/>
                    </a:p>
                  </a:txBody>
                  <a:tcPr marL="23164" marR="23164" marT="11582" marB="11582" anchor="ctr"/>
                </a:tc>
                <a:extLst>
                  <a:ext uri="{0D108BD9-81ED-4DB2-BD59-A6C34878D82A}">
                    <a16:rowId xmlns:a16="http://schemas.microsoft.com/office/drawing/2014/main" val="1794855268"/>
                  </a:ext>
                </a:extLst>
              </a:tr>
              <a:tr h="198025">
                <a:tc>
                  <a:txBody>
                    <a:bodyPr/>
                    <a:lstStyle/>
                    <a:p>
                      <a:r>
                        <a:rPr lang="en-GB" sz="1200" dirty="0" smtClean="0">
                          <a:solidFill>
                            <a:srgbClr val="C00000"/>
                          </a:solidFill>
                        </a:rPr>
                        <a:t>File</a:t>
                      </a:r>
                      <a:r>
                        <a:rPr lang="en-GB" sz="1200" baseline="0" dirty="0" smtClean="0">
                          <a:solidFill>
                            <a:srgbClr val="C00000"/>
                          </a:solidFill>
                        </a:rPr>
                        <a:t> extension </a:t>
                      </a:r>
                      <a:endParaRPr lang="en-GB" sz="1200" dirty="0">
                        <a:solidFill>
                          <a:srgbClr val="C00000"/>
                        </a:solidFill>
                      </a:endParaRPr>
                    </a:p>
                  </a:txBody>
                  <a:tcPr marL="23164" marR="23164" marT="11582" marB="11582" anchor="ctr"/>
                </a:tc>
                <a:tc>
                  <a:txBody>
                    <a:bodyPr/>
                    <a:lstStyle/>
                    <a:p>
                      <a:r>
                        <a:rPr lang="en-GB" sz="1200" i="1" dirty="0" smtClean="0"/>
                        <a:t>Table, image, text </a:t>
                      </a:r>
                      <a:endParaRPr lang="en-GB" sz="1200" i="1" dirty="0"/>
                    </a:p>
                  </a:txBody>
                  <a:tcPr marL="23164" marR="23164" marT="11582" marB="11582" anchor="ctr"/>
                </a:tc>
                <a:extLst>
                  <a:ext uri="{0D108BD9-81ED-4DB2-BD59-A6C34878D82A}">
                    <a16:rowId xmlns:a16="http://schemas.microsoft.com/office/drawing/2014/main" val="10003"/>
                  </a:ext>
                </a:extLst>
              </a:tr>
              <a:tr h="198025">
                <a:tc>
                  <a:txBody>
                    <a:bodyPr/>
                    <a:lstStyle/>
                    <a:p>
                      <a:r>
                        <a:rPr lang="en-GB" sz="1200" dirty="0" smtClean="0">
                          <a:solidFill>
                            <a:srgbClr val="C00000"/>
                          </a:solidFill>
                        </a:rPr>
                        <a:t>Server location</a:t>
                      </a:r>
                      <a:endParaRPr lang="en-GB" sz="1200" dirty="0">
                        <a:solidFill>
                          <a:srgbClr val="C00000"/>
                        </a:solidFill>
                      </a:endParaRPr>
                    </a:p>
                  </a:txBody>
                  <a:tcPr marL="23164" marR="23164" marT="11582" marB="11582" anchor="ctr"/>
                </a:tc>
                <a:tc>
                  <a:txBody>
                    <a:bodyPr/>
                    <a:lstStyle/>
                    <a:p>
                      <a:endParaRPr lang="en-GB" sz="1200" i="1" dirty="0"/>
                    </a:p>
                  </a:txBody>
                  <a:tcPr marL="23164" marR="23164" marT="11582" marB="11582" anchor="ctr"/>
                </a:tc>
                <a:extLst>
                  <a:ext uri="{0D108BD9-81ED-4DB2-BD59-A6C34878D82A}">
                    <a16:rowId xmlns:a16="http://schemas.microsoft.com/office/drawing/2014/main" val="10004"/>
                  </a:ext>
                </a:extLst>
              </a:tr>
              <a:tr h="1980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C00000"/>
                          </a:solidFill>
                        </a:rPr>
                        <a:t>File ID </a:t>
                      </a:r>
                    </a:p>
                  </a:txBody>
                  <a:tcPr marL="23164" marR="23164" marT="11582" marB="11582" anchor="ctr"/>
                </a:tc>
                <a:tc>
                  <a:txBody>
                    <a:bodyPr/>
                    <a:lstStyle/>
                    <a:p>
                      <a:r>
                        <a:rPr lang="en-GB" sz="1200" i="1" dirty="0" smtClean="0"/>
                        <a:t>Agent-country-year</a:t>
                      </a:r>
                      <a:endParaRPr lang="en-GB" sz="1200" i="1" dirty="0"/>
                    </a:p>
                  </a:txBody>
                  <a:tcPr marL="23164" marR="23164" marT="11582" marB="11582"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430924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1517651" y="1363462"/>
            <a:ext cx="8893175" cy="4955203"/>
          </a:xfrm>
          <a:prstGeom prst="rect">
            <a:avLst/>
          </a:prstGeom>
          <a:noFill/>
          <a:ln w="9525">
            <a:noFill/>
            <a:miter lim="800000"/>
            <a:headEnd/>
            <a:tailEnd/>
          </a:ln>
        </p:spPr>
        <p:txBody>
          <a:bodyPr>
            <a:spAutoFit/>
          </a:bodyPr>
          <a:lstStyle/>
          <a:p>
            <a:pPr marL="800100" lvl="1" indent="-342900" algn="just">
              <a:spcAft>
                <a:spcPct val="20000"/>
              </a:spcAft>
              <a:buClr>
                <a:srgbClr val="69AE23"/>
              </a:buClr>
            </a:pPr>
            <a:r>
              <a:rPr lang="en-GB" sz="1600" b="1" dirty="0">
                <a:latin typeface="Arial" charset="0"/>
                <a:cs typeface="Times New Roman" pitchFamily="18" charset="0"/>
              </a:rPr>
              <a:t>Data protection</a:t>
            </a:r>
          </a:p>
          <a:p>
            <a:pPr marL="800100" lvl="1" indent="-342900" algn="just">
              <a:spcAft>
                <a:spcPct val="20000"/>
              </a:spcAft>
              <a:buClr>
                <a:srgbClr val="69AE23"/>
              </a:buClr>
              <a:buFont typeface="Wingdings" pitchFamily="2" charset="2"/>
              <a:buChar char="§"/>
            </a:pPr>
            <a:r>
              <a:rPr lang="en-GB" sz="1600" dirty="0">
                <a:latin typeface="Arial" charset="0"/>
                <a:cs typeface="Times New Roman" pitchFamily="18" charset="0"/>
              </a:rPr>
              <a:t>In order to protect privacy, EU and MS have implemented a legal framework.</a:t>
            </a:r>
          </a:p>
          <a:p>
            <a:pPr marL="800100" lvl="1" indent="-342900" algn="just">
              <a:spcAft>
                <a:spcPct val="20000"/>
              </a:spcAft>
              <a:buClr>
                <a:srgbClr val="69AE23"/>
              </a:buClr>
              <a:buFont typeface="Wingdings" pitchFamily="2" charset="2"/>
              <a:buChar char="§"/>
            </a:pPr>
            <a:r>
              <a:rPr lang="en-GB" sz="1600" dirty="0">
                <a:latin typeface="Arial" charset="0"/>
                <a:cs typeface="Times New Roman" pitchFamily="18" charset="0"/>
              </a:rPr>
              <a:t>The data protection refers to personal data which include </a:t>
            </a:r>
            <a:r>
              <a:rPr lang="en-US" sz="1600" dirty="0">
                <a:latin typeface="Arial" charset="0"/>
                <a:cs typeface="Times New Roman" pitchFamily="18" charset="0"/>
              </a:rPr>
              <a:t>all the data that can facilitate the identification of a person (private or professional).</a:t>
            </a:r>
          </a:p>
          <a:p>
            <a:pPr marL="800100" lvl="1" indent="-342900" algn="just">
              <a:spcAft>
                <a:spcPct val="20000"/>
              </a:spcAft>
              <a:buClr>
                <a:srgbClr val="69AE23"/>
              </a:buClr>
              <a:buFont typeface="Wingdings" pitchFamily="2" charset="2"/>
              <a:buChar char="§"/>
            </a:pPr>
            <a:r>
              <a:rPr lang="en-GB" sz="1600" dirty="0" smtClean="0">
                <a:latin typeface="Arial" charset="0"/>
                <a:cs typeface="Times New Roman" pitchFamily="18" charset="0"/>
              </a:rPr>
              <a:t>National, European and international legislations.</a:t>
            </a:r>
            <a:endParaRPr lang="en-GB" sz="1600" dirty="0">
              <a:latin typeface="Arial" charset="0"/>
              <a:cs typeface="Times New Roman" pitchFamily="18" charset="0"/>
            </a:endParaRPr>
          </a:p>
          <a:p>
            <a:pPr marL="800100" lvl="1" indent="-342900" algn="just">
              <a:spcAft>
                <a:spcPct val="20000"/>
              </a:spcAft>
              <a:buClr>
                <a:srgbClr val="69AE23"/>
              </a:buClr>
              <a:buFont typeface="Wingdings" pitchFamily="2" charset="2"/>
              <a:buChar char="§"/>
            </a:pPr>
            <a:r>
              <a:rPr lang="en-GB" sz="1600" dirty="0">
                <a:latin typeface="Arial" charset="0"/>
                <a:cs typeface="Times New Roman" pitchFamily="18" charset="0"/>
              </a:rPr>
              <a:t>This affects the database management, the </a:t>
            </a:r>
            <a:r>
              <a:rPr lang="en-GB" sz="1600" dirty="0" smtClean="0">
                <a:latin typeface="Arial" charset="0"/>
                <a:cs typeface="Times New Roman" pitchFamily="18" charset="0"/>
              </a:rPr>
              <a:t>data and the backups systems.</a:t>
            </a:r>
            <a:endParaRPr lang="en-GB" sz="1600" dirty="0">
              <a:latin typeface="Arial" charset="0"/>
              <a:cs typeface="Times New Roman" pitchFamily="18" charset="0"/>
            </a:endParaRPr>
          </a:p>
          <a:p>
            <a:pPr marL="800100" lvl="1" indent="-342900" algn="just">
              <a:spcAft>
                <a:spcPct val="20000"/>
              </a:spcAft>
              <a:buClr>
                <a:srgbClr val="69AE23"/>
              </a:buClr>
              <a:buFont typeface="Wingdings" pitchFamily="2" charset="2"/>
              <a:buChar char="§"/>
            </a:pPr>
            <a:endParaRPr lang="en-GB" sz="1600" dirty="0">
              <a:latin typeface="Arial" charset="0"/>
              <a:cs typeface="Times New Roman" pitchFamily="18" charset="0"/>
            </a:endParaRPr>
          </a:p>
          <a:p>
            <a:pPr marL="800100" lvl="1" indent="-342900" algn="just">
              <a:spcAft>
                <a:spcPct val="20000"/>
              </a:spcAft>
              <a:buClr>
                <a:srgbClr val="69AE23"/>
              </a:buClr>
            </a:pPr>
            <a:r>
              <a:rPr lang="en-GB" sz="1600" b="1" dirty="0">
                <a:latin typeface="Arial" charset="0"/>
                <a:cs typeface="Times New Roman" pitchFamily="18" charset="0"/>
              </a:rPr>
              <a:t>The copyrights</a:t>
            </a:r>
          </a:p>
          <a:p>
            <a:pPr marL="800100" lvl="1" indent="-342900" algn="just">
              <a:spcAft>
                <a:spcPct val="20000"/>
              </a:spcAft>
              <a:buClr>
                <a:srgbClr val="69AE23"/>
              </a:buClr>
              <a:buFont typeface="Wingdings" pitchFamily="2" charset="2"/>
              <a:buChar char="§"/>
            </a:pPr>
            <a:r>
              <a:rPr lang="en-US" sz="1600" dirty="0">
                <a:latin typeface="Arial" charset="0"/>
                <a:cs typeface="Times New Roman" pitchFamily="18" charset="0"/>
              </a:rPr>
              <a:t>Copyright are exclusive rights granted to the author or creator of an original work, including the right to copy, distribute and adapt the work. </a:t>
            </a:r>
            <a:r>
              <a:rPr lang="en-US" sz="1600" dirty="0" smtClean="0">
                <a:latin typeface="Arial" charset="0"/>
                <a:cs typeface="Times New Roman" pitchFamily="18" charset="0"/>
              </a:rPr>
              <a:t>Copyrights might also be granted to a company or institution, as </a:t>
            </a:r>
            <a:r>
              <a:rPr lang="en-US" sz="1600" dirty="0">
                <a:latin typeface="Arial" charset="0"/>
                <a:cs typeface="Times New Roman" pitchFamily="18" charset="0"/>
              </a:rPr>
              <a:t>for </a:t>
            </a:r>
            <a:r>
              <a:rPr lang="en-US" sz="1600" dirty="0" smtClean="0">
                <a:latin typeface="Arial" charset="0"/>
                <a:cs typeface="Times New Roman" pitchFamily="18" charset="0"/>
              </a:rPr>
              <a:t>example, the copyrights concerning ECDC.</a:t>
            </a:r>
          </a:p>
          <a:p>
            <a:pPr marL="800100" lvl="1" indent="-342900" algn="just">
              <a:spcAft>
                <a:spcPct val="20000"/>
              </a:spcAft>
              <a:buClr>
                <a:srgbClr val="69AE23"/>
              </a:buClr>
              <a:buFont typeface="Wingdings" pitchFamily="2" charset="2"/>
              <a:buChar char="§"/>
            </a:pPr>
            <a:r>
              <a:rPr lang="en-US" sz="1600" dirty="0" smtClean="0">
                <a:latin typeface="Arial" charset="0"/>
                <a:cs typeface="Times New Roman" pitchFamily="18" charset="0"/>
              </a:rPr>
              <a:t>National</a:t>
            </a:r>
            <a:r>
              <a:rPr lang="en-US" sz="1600" dirty="0">
                <a:latin typeface="Arial" charset="0"/>
                <a:cs typeface="Times New Roman" pitchFamily="18" charset="0"/>
              </a:rPr>
              <a:t>, European and International </a:t>
            </a:r>
            <a:r>
              <a:rPr lang="en-US" sz="1600" dirty="0" smtClean="0">
                <a:latin typeface="Arial" charset="0"/>
                <a:cs typeface="Times New Roman" pitchFamily="18" charset="0"/>
              </a:rPr>
              <a:t>legislations.</a:t>
            </a:r>
            <a:endParaRPr lang="en-US" sz="1600" dirty="0">
              <a:latin typeface="Arial" charset="0"/>
              <a:cs typeface="Times New Roman" pitchFamily="18" charset="0"/>
            </a:endParaRPr>
          </a:p>
          <a:p>
            <a:pPr marL="800100" lvl="1" indent="-342900" algn="just">
              <a:spcAft>
                <a:spcPct val="20000"/>
              </a:spcAft>
              <a:buClr>
                <a:srgbClr val="69AE23"/>
              </a:buClr>
              <a:buFont typeface="Wingdings" pitchFamily="2" charset="2"/>
              <a:buChar char="§"/>
            </a:pPr>
            <a:r>
              <a:rPr lang="en-US" sz="1600" dirty="0">
                <a:latin typeface="Arial" charset="0"/>
                <a:cs typeface="Times New Roman" pitchFamily="18" charset="0"/>
              </a:rPr>
              <a:t>This affects the data, the metadata and the backups of the </a:t>
            </a:r>
            <a:r>
              <a:rPr lang="en-US" sz="1600" dirty="0" smtClean="0">
                <a:latin typeface="Arial" charset="0"/>
                <a:cs typeface="Times New Roman" pitchFamily="18" charset="0"/>
              </a:rPr>
              <a:t>databases.</a:t>
            </a:r>
            <a:endParaRPr lang="en-GB" sz="1600" dirty="0">
              <a:latin typeface="Arial" charset="0"/>
              <a:cs typeface="Times New Roman" pitchFamily="18" charset="0"/>
            </a:endParaRPr>
          </a:p>
          <a:p>
            <a:pPr marL="800100" lvl="1" indent="-342900"/>
            <a:endParaRPr lang="en-GB" dirty="0" smtClean="0">
              <a:cs typeface="Tahoma" pitchFamily="34" charset="0"/>
            </a:endParaRPr>
          </a:p>
          <a:p>
            <a:pPr marL="800100" lvl="1" indent="-342900"/>
            <a:endParaRPr lang="en-GB" dirty="0">
              <a:cs typeface="Tahoma" pitchFamily="34" charset="0"/>
            </a:endParaRPr>
          </a:p>
          <a:p>
            <a:pPr marL="800100" lvl="1" indent="-342900">
              <a:buFont typeface="Wingdings" pitchFamily="2" charset="2"/>
              <a:buChar char="§"/>
            </a:pPr>
            <a:endParaRPr lang="en-GB" dirty="0">
              <a:cs typeface="Tahoma" pitchFamily="34" charset="0"/>
            </a:endParaRPr>
          </a:p>
          <a:p>
            <a:pPr marL="342900" indent="-342900"/>
            <a:endParaRPr lang="en-GB" sz="1400" dirty="0">
              <a:cs typeface="Tahoma" pitchFamily="34" charset="0"/>
            </a:endParaRPr>
          </a:p>
          <a:p>
            <a:pPr marL="342900" indent="-342900"/>
            <a:endParaRPr lang="en-GB" sz="800" dirty="0">
              <a:cs typeface="Tahoma" pitchFamily="34" charset="0"/>
            </a:endParaRPr>
          </a:p>
        </p:txBody>
      </p:sp>
      <p:sp>
        <p:nvSpPr>
          <p:cNvPr id="5" name="Rectangle 4"/>
          <p:cNvSpPr>
            <a:spLocks noChangeArrowheads="1"/>
          </p:cNvSpPr>
          <p:nvPr/>
        </p:nvSpPr>
        <p:spPr bwMode="auto">
          <a:xfrm>
            <a:off x="6918950" y="6000235"/>
            <a:ext cx="4680596" cy="683695"/>
          </a:xfrm>
          <a:prstGeom prst="rect">
            <a:avLst/>
          </a:prstGeom>
          <a:solidFill>
            <a:srgbClr val="00B0F0"/>
          </a:solidFill>
          <a:ln w="9525">
            <a:noFill/>
            <a:miter lim="800000"/>
            <a:headEnd/>
            <a:tailEnd/>
          </a:ln>
          <a:effectLst>
            <a:outerShdw blurRad="63500" algn="ctr" rotWithShape="0">
              <a:prstClr val="black">
                <a:alpha val="40000"/>
              </a:prstClr>
            </a:outerShdw>
          </a:effectLst>
        </p:spPr>
        <p:txBody>
          <a:bodyPr tIns="144000" bIns="144000" anchor="ctr"/>
          <a:lstStyle/>
          <a:p>
            <a:pPr algn="r">
              <a:spcBef>
                <a:spcPct val="15000"/>
              </a:spcBef>
              <a:spcAft>
                <a:spcPct val="15000"/>
              </a:spcAft>
            </a:pPr>
            <a:r>
              <a:rPr lang="en-GB" sz="2000" b="1" noProof="1">
                <a:solidFill>
                  <a:srgbClr val="FFFFFF"/>
                </a:solidFill>
                <a:latin typeface="Tahoma" pitchFamily="34" charset="0"/>
              </a:rPr>
              <a:t>Link to EU official documents</a:t>
            </a:r>
          </a:p>
        </p:txBody>
      </p:sp>
      <p:pic>
        <p:nvPicPr>
          <p:cNvPr id="6" name="Immagine 5" descr="download.png"/>
          <p:cNvPicPr>
            <a:picLocks noChangeAspect="1"/>
          </p:cNvPicPr>
          <p:nvPr/>
        </p:nvPicPr>
        <p:blipFill>
          <a:blip r:embed="rId3" cstate="print"/>
          <a:stretch>
            <a:fillRect/>
          </a:stretch>
        </p:blipFill>
        <p:spPr>
          <a:xfrm>
            <a:off x="6998961" y="6044159"/>
            <a:ext cx="639771" cy="639771"/>
          </a:xfrm>
          <a:prstGeom prst="rect">
            <a:avLst/>
          </a:prstGeom>
        </p:spPr>
      </p:pic>
      <p:sp>
        <p:nvSpPr>
          <p:cNvPr id="7" name="Text Box 4"/>
          <p:cNvSpPr txBox="1">
            <a:spLocks noChangeArrowheads="1"/>
          </p:cNvSpPr>
          <p:nvPr/>
        </p:nvSpPr>
        <p:spPr bwMode="auto">
          <a:xfrm>
            <a:off x="1841178" y="628865"/>
            <a:ext cx="7315200" cy="369332"/>
          </a:xfrm>
          <a:prstGeom prst="rect">
            <a:avLst/>
          </a:prstGeom>
          <a:noFill/>
          <a:ln w="9525" algn="ctr">
            <a:noFill/>
            <a:miter lim="800000"/>
            <a:headEnd/>
            <a:tailEnd/>
          </a:ln>
        </p:spPr>
        <p:txBody>
          <a:bodyPr>
            <a:spAutoFit/>
          </a:bodyPr>
          <a:lstStyle/>
          <a:p>
            <a:pPr algn="l">
              <a:spcBef>
                <a:spcPct val="50000"/>
              </a:spcBef>
            </a:pPr>
            <a:r>
              <a:rPr lang="it-IT" b="1" dirty="0">
                <a:solidFill>
                  <a:srgbClr val="69AE23"/>
                </a:solidFill>
                <a:latin typeface="Arial" charset="0"/>
              </a:rPr>
              <a:t>Legal </a:t>
            </a:r>
            <a:r>
              <a:rPr lang="it-IT" b="1" dirty="0" smtClean="0">
                <a:solidFill>
                  <a:srgbClr val="69AE23"/>
                </a:solidFill>
                <a:latin typeface="Arial" charset="0"/>
              </a:rPr>
              <a:t>framework to consider</a:t>
            </a:r>
            <a:endParaRPr lang="it-IT" b="1" noProof="1">
              <a:solidFill>
                <a:srgbClr val="69AE23"/>
              </a:solidFill>
              <a:latin typeface="Arial" charset="0"/>
            </a:endParaRPr>
          </a:p>
        </p:txBody>
      </p:sp>
    </p:spTree>
    <p:extLst>
      <p:ext uri="{BB962C8B-B14F-4D97-AF65-F5344CB8AC3E}">
        <p14:creationId xmlns:p14="http://schemas.microsoft.com/office/powerpoint/2010/main" val="740673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60191" y="225983"/>
            <a:ext cx="9665700" cy="6463308"/>
          </a:xfrm>
          <a:prstGeom prst="rect">
            <a:avLst/>
          </a:prstGeom>
          <a:noFill/>
        </p:spPr>
        <p:txBody>
          <a:bodyPr wrap="square" rtlCol="0">
            <a:spAutoFit/>
          </a:bodyPr>
          <a:lstStyle/>
          <a:p>
            <a:r>
              <a:rPr lang="en-GB" dirty="0"/>
              <a:t>Directive 2001/29/EC of the European Parliament and of the Council of 22 May 2001 on the harmonisation of certain aspects of copyright and related rights in the information </a:t>
            </a:r>
            <a:r>
              <a:rPr lang="en-GB" dirty="0" smtClean="0"/>
              <a:t>society:</a:t>
            </a:r>
          </a:p>
          <a:p>
            <a:r>
              <a:rPr lang="en-GB" dirty="0" smtClean="0">
                <a:hlinkClick r:id="rId3"/>
              </a:rPr>
              <a:t>https://eur-lex.europa.eu/legal-content/EN/TXT/?uri=celex%3A32001L0029</a:t>
            </a:r>
            <a:endParaRPr lang="en-GB" dirty="0" smtClean="0"/>
          </a:p>
          <a:p>
            <a:endParaRPr lang="en-GB" b="1" dirty="0"/>
          </a:p>
          <a:p>
            <a:r>
              <a:rPr lang="en-GB" b="1" dirty="0" smtClean="0"/>
              <a:t>At EU institutions and bodies:</a:t>
            </a:r>
          </a:p>
          <a:p>
            <a:r>
              <a:rPr lang="en-GB" i="1" dirty="0"/>
              <a:t>Regulation (EU) 2018/1725 of the European Parliament and of the Council of 23 October 2018 on the protection of natural persons with regard to the processing of personal data by the Union institutions, bodies, offices and agencies and on the free movement of such data, and repealing Regulation (EC) No 45/2001 and Decision No </a:t>
            </a:r>
            <a:r>
              <a:rPr lang="en-GB" i="1" dirty="0" smtClean="0"/>
              <a:t>1247/2002/EC</a:t>
            </a:r>
          </a:p>
          <a:p>
            <a:r>
              <a:rPr lang="en-GB" dirty="0" smtClean="0">
                <a:hlinkClick r:id="rId4"/>
              </a:rPr>
              <a:t>https</a:t>
            </a:r>
            <a:r>
              <a:rPr lang="en-GB" dirty="0">
                <a:hlinkClick r:id="rId4"/>
              </a:rPr>
              <a:t>://eur-lex.europa.eu/legal-content/EN/TXT/PDF/?</a:t>
            </a:r>
            <a:r>
              <a:rPr lang="en-GB" dirty="0" smtClean="0">
                <a:hlinkClick r:id="rId4"/>
              </a:rPr>
              <a:t>uri=CELEX:32018R1725&amp;from=EN</a:t>
            </a:r>
            <a:endParaRPr lang="en-GB" dirty="0" smtClean="0"/>
          </a:p>
          <a:p>
            <a:endParaRPr lang="en-GB" dirty="0" smtClean="0"/>
          </a:p>
          <a:p>
            <a:r>
              <a:rPr lang="en-GB" b="1" dirty="0"/>
              <a:t>At </a:t>
            </a:r>
            <a:r>
              <a:rPr lang="en-GB" b="1" dirty="0" smtClean="0"/>
              <a:t>Member State level:</a:t>
            </a:r>
            <a:endParaRPr lang="en-GB" b="1" dirty="0"/>
          </a:p>
          <a:p>
            <a:r>
              <a:rPr lang="en-GB" dirty="0" smtClean="0"/>
              <a:t>Regulation </a:t>
            </a:r>
            <a:r>
              <a:rPr lang="en-GB" dirty="0"/>
              <a:t>(EU) 2016/679 of the European Parliament and of the Council of 27 April 2016 on the protection of natural persons with regard to the processing of personal data and on the free movement of such data, and repealing Directive 95/46/EC (General Data Protection Regulation) (Text with EEA relevance</a:t>
            </a:r>
            <a:r>
              <a:rPr lang="en-GB" dirty="0" smtClean="0"/>
              <a:t>): </a:t>
            </a:r>
          </a:p>
          <a:p>
            <a:r>
              <a:rPr lang="en-GB" dirty="0" smtClean="0">
                <a:hlinkClick r:id="rId5"/>
              </a:rPr>
              <a:t>https://eur-lex.europa.eu/eli/reg/2016/679/oj</a:t>
            </a:r>
            <a:endParaRPr lang="en-GB" dirty="0" smtClean="0"/>
          </a:p>
          <a:p>
            <a:endParaRPr lang="en-GB" dirty="0" smtClean="0">
              <a:cs typeface="Tahoma" pitchFamily="34" charset="0"/>
            </a:endParaRPr>
          </a:p>
          <a:p>
            <a:r>
              <a:rPr lang="en-GB" i="1" dirty="0"/>
              <a:t>Directive 96/9/EC of the European Parliament and of the Council of 11 March 1996 on the legal protection of databases</a:t>
            </a:r>
            <a:endParaRPr lang="en-GB" dirty="0" smtClean="0"/>
          </a:p>
          <a:p>
            <a:r>
              <a:rPr lang="en-GB" dirty="0">
                <a:hlinkClick r:id="rId6"/>
              </a:rPr>
              <a:t>https://eur-lex.europa.eu/legal-content/EN/TXT/PDF/?uri=CELEX:31996L0009&amp;from=EN</a:t>
            </a:r>
            <a:endParaRPr lang="en-GB" dirty="0"/>
          </a:p>
          <a:p>
            <a:endParaRPr lang="en-GB" dirty="0" smtClean="0"/>
          </a:p>
          <a:p>
            <a:endParaRPr lang="en-GB" dirty="0"/>
          </a:p>
        </p:txBody>
      </p:sp>
      <p:sp>
        <p:nvSpPr>
          <p:cNvPr id="3" name="Rectangle 2"/>
          <p:cNvSpPr/>
          <p:nvPr/>
        </p:nvSpPr>
        <p:spPr>
          <a:xfrm>
            <a:off x="10825891" y="41317"/>
            <a:ext cx="910827" cy="369332"/>
          </a:xfrm>
          <a:prstGeom prst="rect">
            <a:avLst/>
          </a:prstGeom>
        </p:spPr>
        <p:txBody>
          <a:bodyPr wrap="none">
            <a:spAutoFit/>
          </a:bodyPr>
          <a:lstStyle/>
          <a:p>
            <a:r>
              <a:rPr lang="en-GB" dirty="0"/>
              <a:t>POP-UP</a:t>
            </a:r>
          </a:p>
        </p:txBody>
      </p:sp>
    </p:spTree>
    <p:extLst>
      <p:ext uri="{BB962C8B-B14F-4D97-AF65-F5344CB8AC3E}">
        <p14:creationId xmlns:p14="http://schemas.microsoft.com/office/powerpoint/2010/main" val="160427045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799" y="219316"/>
            <a:ext cx="7569444" cy="415498"/>
          </a:xfrm>
          <a:prstGeom prst="rect">
            <a:avLst/>
          </a:prstGeom>
        </p:spPr>
        <p:txBody>
          <a:bodyPr wrap="none">
            <a:spAutoFit/>
          </a:bodyPr>
          <a:lstStyle/>
          <a:p>
            <a:r>
              <a:rPr lang="en-GB" sz="2100" b="1" dirty="0" smtClean="0">
                <a:solidFill>
                  <a:srgbClr val="4D4D4D"/>
                </a:solidFill>
                <a:latin typeface="+mj-lt"/>
                <a:ea typeface="+mj-ea"/>
                <a:cs typeface="+mj-cs"/>
              </a:rPr>
              <a:t>Documentation process on a daily </a:t>
            </a:r>
            <a:r>
              <a:rPr lang="en-GB" sz="2100" b="1" dirty="0">
                <a:solidFill>
                  <a:srgbClr val="4D4D4D"/>
                </a:solidFill>
                <a:latin typeface="+mj-lt"/>
                <a:ea typeface="+mj-ea"/>
                <a:cs typeface="+mj-cs"/>
              </a:rPr>
              <a:t>basis </a:t>
            </a:r>
            <a:r>
              <a:rPr lang="en-GB" sz="2100" b="1" dirty="0" smtClean="0">
                <a:solidFill>
                  <a:srgbClr val="4D4D4D"/>
                </a:solidFill>
                <a:latin typeface="+mj-lt"/>
                <a:ea typeface="+mj-ea"/>
                <a:cs typeface="+mj-cs"/>
              </a:rPr>
              <a:t>when performing EI activities:</a:t>
            </a:r>
            <a:endParaRPr lang="en-GB" sz="2100" b="1" dirty="0">
              <a:solidFill>
                <a:srgbClr val="4D4D4D"/>
              </a:solidFill>
              <a:latin typeface="+mj-lt"/>
              <a:ea typeface="+mj-ea"/>
              <a:cs typeface="+mj-cs"/>
            </a:endParaRPr>
          </a:p>
        </p:txBody>
      </p:sp>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2650"/>
          <a:stretch/>
        </p:blipFill>
        <p:spPr>
          <a:xfrm>
            <a:off x="2084136" y="1899227"/>
            <a:ext cx="577327" cy="824753"/>
          </a:xfrm>
          <a:prstGeom prst="rect">
            <a:avLst/>
          </a:prstGeom>
        </p:spPr>
      </p:pic>
      <p:pic>
        <p:nvPicPr>
          <p:cNvPr id="14" name="Picture 13"/>
          <p:cNvPicPr>
            <a:picLocks noChangeAspect="1"/>
          </p:cNvPicPr>
          <p:nvPr/>
        </p:nvPicPr>
        <p:blipFill rotWithShape="1">
          <a:blip r:embed="rId4" cstate="print">
            <a:extLst>
              <a:ext uri="{28A0092B-C50C-407E-A947-70E740481C1C}">
                <a14:useLocalDpi xmlns:a14="http://schemas.microsoft.com/office/drawing/2010/main" val="0"/>
              </a:ext>
            </a:extLst>
          </a:blip>
          <a:srcRect l="4372" t="4416" r="8207"/>
          <a:stretch/>
        </p:blipFill>
        <p:spPr>
          <a:xfrm>
            <a:off x="1914497" y="1421014"/>
            <a:ext cx="533400" cy="525780"/>
          </a:xfrm>
          <a:prstGeom prst="rect">
            <a:avLst/>
          </a:prstGeom>
        </p:spPr>
      </p:pic>
      <p:pic>
        <p:nvPicPr>
          <p:cNvPr id="19" name="Picture 18"/>
          <p:cNvPicPr>
            <a:picLocks noChangeAspect="1"/>
          </p:cNvPicPr>
          <p:nvPr/>
        </p:nvPicPr>
        <p:blipFill>
          <a:blip r:embed="rId5"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449070" y="1841022"/>
            <a:ext cx="587830" cy="587830"/>
          </a:xfrm>
          <a:prstGeom prst="rect">
            <a:avLst/>
          </a:prstGeom>
        </p:spPr>
      </p:pic>
      <p:grpSp>
        <p:nvGrpSpPr>
          <p:cNvPr id="32" name="Group 31"/>
          <p:cNvGrpSpPr/>
          <p:nvPr/>
        </p:nvGrpSpPr>
        <p:grpSpPr>
          <a:xfrm>
            <a:off x="1310623" y="3375188"/>
            <a:ext cx="1964106" cy="1828800"/>
            <a:chOff x="3017269" y="2559406"/>
            <a:chExt cx="2398723" cy="2150895"/>
          </a:xfrm>
        </p:grpSpPr>
        <p:pic>
          <p:nvPicPr>
            <p:cNvPr id="30" name="Picture 29"/>
            <p:cNvPicPr>
              <a:picLocks noChangeAspect="1"/>
            </p:cNvPicPr>
            <p:nvPr/>
          </p:nvPicPr>
          <p:blipFill rotWithShape="1">
            <a:blip r:embed="rId6"/>
            <a:srcRect l="19673" t="35166" r="62295" b="37406"/>
            <a:stretch/>
          </p:blipFill>
          <p:spPr>
            <a:xfrm>
              <a:off x="4443084" y="2559406"/>
              <a:ext cx="447878" cy="488594"/>
            </a:xfrm>
            <a:prstGeom prst="rect">
              <a:avLst/>
            </a:prstGeom>
          </p:spPr>
        </p:pic>
        <p:pic>
          <p:nvPicPr>
            <p:cNvPr id="16" name="Picture 15"/>
            <p:cNvPicPr>
              <a:picLocks noChangeAspect="1"/>
            </p:cNvPicPr>
            <p:nvPr/>
          </p:nvPicPr>
          <p:blipFill rotWithShape="1">
            <a:blip r:embed="rId7"/>
            <a:srcRect l="12242" t="9469" r="16759" b="5313"/>
            <a:stretch/>
          </p:blipFill>
          <p:spPr>
            <a:xfrm>
              <a:off x="3360259" y="3115678"/>
              <a:ext cx="1712743" cy="1594623"/>
            </a:xfrm>
            <a:prstGeom prst="rect">
              <a:avLst/>
            </a:prstGeom>
          </p:spPr>
        </p:pic>
        <p:pic>
          <p:nvPicPr>
            <p:cNvPr id="31" name="Picture 30"/>
            <p:cNvPicPr>
              <a:picLocks noChangeAspect="1"/>
            </p:cNvPicPr>
            <p:nvPr/>
          </p:nvPicPr>
          <p:blipFill rotWithShape="1">
            <a:blip r:embed="rId6"/>
            <a:srcRect l="40984" r="40983" b="73024"/>
            <a:stretch/>
          </p:blipFill>
          <p:spPr>
            <a:xfrm>
              <a:off x="5009817" y="3676104"/>
              <a:ext cx="406175" cy="435793"/>
            </a:xfrm>
            <a:prstGeom prst="rect">
              <a:avLst/>
            </a:prstGeom>
          </p:spPr>
        </p:pic>
        <p:pic>
          <p:nvPicPr>
            <p:cNvPr id="27" name="Picture 26"/>
            <p:cNvPicPr>
              <a:picLocks noChangeAspect="1"/>
            </p:cNvPicPr>
            <p:nvPr/>
          </p:nvPicPr>
          <p:blipFill rotWithShape="1">
            <a:blip r:embed="rId6"/>
            <a:srcRect l="19672" r="62295" b="72286"/>
            <a:stretch/>
          </p:blipFill>
          <p:spPr>
            <a:xfrm>
              <a:off x="3384523" y="2773959"/>
              <a:ext cx="424802" cy="468237"/>
            </a:xfrm>
            <a:prstGeom prst="rect">
              <a:avLst/>
            </a:prstGeom>
          </p:spPr>
        </p:pic>
        <p:pic>
          <p:nvPicPr>
            <p:cNvPr id="28" name="Picture 27"/>
            <p:cNvPicPr>
              <a:picLocks noChangeAspect="1"/>
            </p:cNvPicPr>
            <p:nvPr/>
          </p:nvPicPr>
          <p:blipFill rotWithShape="1">
            <a:blip r:embed="rId6"/>
            <a:srcRect l="62295" t="74506" r="19672"/>
            <a:stretch/>
          </p:blipFill>
          <p:spPr>
            <a:xfrm>
              <a:off x="3017269" y="3804619"/>
              <a:ext cx="430744" cy="436761"/>
            </a:xfrm>
            <a:prstGeom prst="rect">
              <a:avLst/>
            </a:prstGeom>
          </p:spPr>
        </p:pic>
      </p:grpSp>
      <p:pic>
        <p:nvPicPr>
          <p:cNvPr id="34" name="Picture 33"/>
          <p:cNvPicPr>
            <a:picLocks noChangeAspect="1"/>
          </p:cNvPicPr>
          <p:nvPr/>
        </p:nvPicPr>
        <p:blipFill>
          <a:blip r:embed="rId8"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850167" y="2265654"/>
            <a:ext cx="1769588" cy="1747176"/>
          </a:xfrm>
          <a:prstGeom prst="rect">
            <a:avLst/>
          </a:prstGeom>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999927" y="2582379"/>
            <a:ext cx="495262" cy="439803"/>
          </a:xfrm>
          <a:prstGeom prst="rect">
            <a:avLst/>
          </a:prstGeom>
        </p:spPr>
      </p:pic>
      <p:pic>
        <p:nvPicPr>
          <p:cNvPr id="33" name="Picture 32"/>
          <p:cNvPicPr>
            <a:picLocks noChangeAspect="1"/>
          </p:cNvPicPr>
          <p:nvPr/>
        </p:nvPicPr>
        <p:blipFill rotWithShape="1">
          <a:blip r:embed="rId10">
            <a:extLst>
              <a:ext uri="{28A0092B-C50C-407E-A947-70E740481C1C}">
                <a14:useLocalDpi xmlns:a14="http://schemas.microsoft.com/office/drawing/2010/main" val="0"/>
              </a:ext>
            </a:extLst>
          </a:blip>
          <a:srcRect b="5229"/>
          <a:stretch/>
        </p:blipFill>
        <p:spPr>
          <a:xfrm>
            <a:off x="5741446" y="1981356"/>
            <a:ext cx="533400" cy="597285"/>
          </a:xfrm>
          <a:prstGeom prst="rect">
            <a:avLst/>
          </a:prstGeom>
        </p:spPr>
      </p:pic>
      <p:sp>
        <p:nvSpPr>
          <p:cNvPr id="9" name="TextBox 8"/>
          <p:cNvSpPr txBox="1"/>
          <p:nvPr/>
        </p:nvSpPr>
        <p:spPr>
          <a:xfrm>
            <a:off x="7773491" y="697452"/>
            <a:ext cx="3174592" cy="246221"/>
          </a:xfrm>
          <a:prstGeom prst="rect">
            <a:avLst/>
          </a:prstGeom>
          <a:noFill/>
        </p:spPr>
        <p:txBody>
          <a:bodyPr wrap="square" rtlCol="0">
            <a:spAutoFit/>
          </a:bodyPr>
          <a:lstStyle/>
          <a:p>
            <a:r>
              <a:rPr lang="en-GB" sz="1000" i="1" dirty="0" smtClean="0">
                <a:solidFill>
                  <a:schemeClr val="tx1">
                    <a:lumMod val="50000"/>
                    <a:lumOff val="50000"/>
                  </a:schemeClr>
                </a:solidFill>
                <a:latin typeface="Calibri" panose="020F0502020204030204" pitchFamily="34" charset="0"/>
              </a:rPr>
              <a:t>Dengue worldwide overview</a:t>
            </a:r>
            <a:endParaRPr lang="en-GB" sz="1000" i="1" dirty="0">
              <a:solidFill>
                <a:schemeClr val="tx1">
                  <a:lumMod val="50000"/>
                  <a:lumOff val="50000"/>
                </a:schemeClr>
              </a:solidFill>
              <a:latin typeface="Calibri" panose="020F0502020204030204" pitchFamily="34" charset="0"/>
            </a:endParaRPr>
          </a:p>
        </p:txBody>
      </p:sp>
      <p:sp>
        <p:nvSpPr>
          <p:cNvPr id="23" name="TextBox 22"/>
          <p:cNvSpPr txBox="1"/>
          <p:nvPr/>
        </p:nvSpPr>
        <p:spPr>
          <a:xfrm>
            <a:off x="7371682" y="2940591"/>
            <a:ext cx="3174592" cy="246221"/>
          </a:xfrm>
          <a:prstGeom prst="rect">
            <a:avLst/>
          </a:prstGeom>
          <a:noFill/>
        </p:spPr>
        <p:txBody>
          <a:bodyPr wrap="square" rtlCol="0">
            <a:spAutoFit/>
          </a:bodyPr>
          <a:lstStyle/>
          <a:p>
            <a:r>
              <a:rPr lang="en-GB" sz="1000" i="1" dirty="0">
                <a:solidFill>
                  <a:schemeClr val="tx1">
                    <a:lumMod val="50000"/>
                    <a:lumOff val="50000"/>
                  </a:schemeClr>
                </a:solidFill>
                <a:latin typeface="Calibri" panose="020F0502020204030204" pitchFamily="34" charset="0"/>
              </a:rPr>
              <a:t>ECDC rapid risk assessment on dengue in La Reunion  </a:t>
            </a:r>
          </a:p>
        </p:txBody>
      </p:sp>
      <p:sp>
        <p:nvSpPr>
          <p:cNvPr id="6" name="Right Arrow 5"/>
          <p:cNvSpPr/>
          <p:nvPr/>
        </p:nvSpPr>
        <p:spPr bwMode="auto">
          <a:xfrm rot="1027184">
            <a:off x="2871081" y="2413439"/>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2" name="Right Arrow 21"/>
          <p:cNvSpPr/>
          <p:nvPr/>
        </p:nvSpPr>
        <p:spPr bwMode="auto">
          <a:xfrm rot="19394767">
            <a:off x="3104150" y="3631562"/>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5" name="Right Arrow 24"/>
          <p:cNvSpPr/>
          <p:nvPr/>
        </p:nvSpPr>
        <p:spPr bwMode="auto">
          <a:xfrm rot="19394767">
            <a:off x="6778343" y="1619218"/>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4" name="TextBox 23"/>
          <p:cNvSpPr txBox="1"/>
          <p:nvPr/>
        </p:nvSpPr>
        <p:spPr>
          <a:xfrm>
            <a:off x="7351223" y="4652596"/>
            <a:ext cx="3229713" cy="246221"/>
          </a:xfrm>
          <a:prstGeom prst="rect">
            <a:avLst/>
          </a:prstGeom>
          <a:noFill/>
        </p:spPr>
        <p:txBody>
          <a:bodyPr wrap="square" rtlCol="0">
            <a:spAutoFit/>
          </a:bodyPr>
          <a:lstStyle/>
          <a:p>
            <a:r>
              <a:rPr lang="en-GB" sz="1000" i="1" dirty="0">
                <a:solidFill>
                  <a:schemeClr val="tx1">
                    <a:lumMod val="50000"/>
                    <a:lumOff val="50000"/>
                  </a:schemeClr>
                </a:solidFill>
                <a:latin typeface="Calibri" panose="020F0502020204030204" pitchFamily="34" charset="0"/>
              </a:rPr>
              <a:t>ECDC daily and weekly communicable disease threat report  </a:t>
            </a:r>
          </a:p>
        </p:txBody>
      </p:sp>
      <p:pic>
        <p:nvPicPr>
          <p:cNvPr id="7" name="Picture 6"/>
          <p:cNvPicPr>
            <a:picLocks noChangeAspect="1"/>
          </p:cNvPicPr>
          <p:nvPr/>
        </p:nvPicPr>
        <p:blipFill>
          <a:blip r:embed="rId11"/>
          <a:stretch>
            <a:fillRect/>
          </a:stretch>
        </p:blipFill>
        <p:spPr>
          <a:xfrm>
            <a:off x="8082552" y="4929001"/>
            <a:ext cx="886835" cy="1291694"/>
          </a:xfrm>
          <a:prstGeom prst="rect">
            <a:avLst/>
          </a:prstGeom>
        </p:spPr>
      </p:pic>
      <p:sp>
        <p:nvSpPr>
          <p:cNvPr id="26" name="Right Arrow 25"/>
          <p:cNvSpPr/>
          <p:nvPr/>
        </p:nvSpPr>
        <p:spPr bwMode="auto">
          <a:xfrm rot="1444949">
            <a:off x="6457565" y="3277555"/>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sp>
        <p:nvSpPr>
          <p:cNvPr id="29" name="Right Arrow 28"/>
          <p:cNvSpPr/>
          <p:nvPr/>
        </p:nvSpPr>
        <p:spPr bwMode="auto">
          <a:xfrm rot="2266628">
            <a:off x="6290332" y="4789032"/>
            <a:ext cx="313363" cy="295360"/>
          </a:xfrm>
          <a:prstGeom prst="rightArrow">
            <a:avLst/>
          </a:prstGeom>
          <a:solidFill>
            <a:schemeClr val="accent5">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a:latin typeface="Arial" charset="0"/>
            </a:endParaRPr>
          </a:p>
        </p:txBody>
      </p:sp>
      <p:pic>
        <p:nvPicPr>
          <p:cNvPr id="10" name="Picture 9"/>
          <p:cNvPicPr>
            <a:picLocks noChangeAspect="1"/>
          </p:cNvPicPr>
          <p:nvPr/>
        </p:nvPicPr>
        <p:blipFill>
          <a:blip r:embed="rId12"/>
          <a:stretch>
            <a:fillRect/>
          </a:stretch>
        </p:blipFill>
        <p:spPr>
          <a:xfrm>
            <a:off x="9106787" y="4867171"/>
            <a:ext cx="950758" cy="1383711"/>
          </a:xfrm>
          <a:prstGeom prst="rect">
            <a:avLst/>
          </a:prstGeom>
        </p:spPr>
      </p:pic>
      <p:pic>
        <p:nvPicPr>
          <p:cNvPr id="2" name="Picture 1"/>
          <p:cNvPicPr>
            <a:picLocks noChangeAspect="1"/>
          </p:cNvPicPr>
          <p:nvPr/>
        </p:nvPicPr>
        <p:blipFill>
          <a:blip r:embed="rId13"/>
          <a:stretch>
            <a:fillRect/>
          </a:stretch>
        </p:blipFill>
        <p:spPr>
          <a:xfrm>
            <a:off x="8323896" y="3225252"/>
            <a:ext cx="819836" cy="1151823"/>
          </a:xfrm>
          <a:prstGeom prst="rect">
            <a:avLst/>
          </a:prstGeom>
        </p:spPr>
      </p:pic>
      <p:sp>
        <p:nvSpPr>
          <p:cNvPr id="8" name="TextBox 7"/>
          <p:cNvSpPr txBox="1"/>
          <p:nvPr/>
        </p:nvSpPr>
        <p:spPr>
          <a:xfrm>
            <a:off x="3751646" y="3890555"/>
            <a:ext cx="2164791" cy="954107"/>
          </a:xfrm>
          <a:prstGeom prst="rect">
            <a:avLst/>
          </a:prstGeom>
          <a:noFill/>
        </p:spPr>
        <p:txBody>
          <a:bodyPr wrap="square" rtlCol="0">
            <a:spAutoFit/>
          </a:bodyPr>
          <a:lstStyle/>
          <a:p>
            <a:pPr algn="ctr"/>
            <a:r>
              <a:rPr lang="en-GB" sz="1400" dirty="0" smtClean="0"/>
              <a:t>ECDC generates and gathers data that is properly stored according to the EU legislation.</a:t>
            </a:r>
            <a:endParaRPr lang="en-GB" sz="1400" dirty="0"/>
          </a:p>
        </p:txBody>
      </p:sp>
      <p:sp>
        <p:nvSpPr>
          <p:cNvPr id="13" name="Left Brace 12"/>
          <p:cNvSpPr/>
          <p:nvPr/>
        </p:nvSpPr>
        <p:spPr>
          <a:xfrm rot="16200000">
            <a:off x="6319190" y="955619"/>
            <a:ext cx="324556" cy="1081980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n w="76200">
                <a:solidFill>
                  <a:schemeClr val="tx1"/>
                </a:solidFill>
              </a:ln>
            </a:endParaRPr>
          </a:p>
        </p:txBody>
      </p:sp>
      <p:sp>
        <p:nvSpPr>
          <p:cNvPr id="17" name="TextBox 16"/>
          <p:cNvSpPr txBox="1"/>
          <p:nvPr/>
        </p:nvSpPr>
        <p:spPr>
          <a:xfrm>
            <a:off x="2460014" y="6539085"/>
            <a:ext cx="8042907" cy="369332"/>
          </a:xfrm>
          <a:prstGeom prst="rect">
            <a:avLst/>
          </a:prstGeom>
          <a:noFill/>
        </p:spPr>
        <p:txBody>
          <a:bodyPr wrap="none" rtlCol="0">
            <a:spAutoFit/>
          </a:bodyPr>
          <a:lstStyle/>
          <a:p>
            <a:r>
              <a:rPr lang="en-GB" b="1" dirty="0" smtClean="0">
                <a:solidFill>
                  <a:schemeClr val="accent6"/>
                </a:solidFill>
              </a:rPr>
              <a:t>The documentation process is done thought-out all the steps of data management </a:t>
            </a:r>
            <a:endParaRPr lang="en-GB" b="1" dirty="0">
              <a:solidFill>
                <a:schemeClr val="accent6"/>
              </a:solidFill>
            </a:endParaRPr>
          </a:p>
        </p:txBody>
      </p:sp>
      <p:sp>
        <p:nvSpPr>
          <p:cNvPr id="3" name="TextBox 2"/>
          <p:cNvSpPr txBox="1"/>
          <p:nvPr/>
        </p:nvSpPr>
        <p:spPr>
          <a:xfrm>
            <a:off x="4006089" y="4804416"/>
            <a:ext cx="1416690" cy="461665"/>
          </a:xfrm>
          <a:prstGeom prst="rect">
            <a:avLst/>
          </a:prstGeom>
          <a:noFill/>
        </p:spPr>
        <p:txBody>
          <a:bodyPr wrap="square" rtlCol="0">
            <a:spAutoFit/>
          </a:bodyPr>
          <a:lstStyle/>
          <a:p>
            <a:pPr algn="ctr"/>
            <a:r>
              <a:rPr lang="en-GB" sz="1200" b="1" dirty="0" smtClean="0">
                <a:solidFill>
                  <a:schemeClr val="accent6"/>
                </a:solidFill>
              </a:rPr>
              <a:t>DATA GATHERING AND ANALYSIS</a:t>
            </a:r>
            <a:endParaRPr lang="en-GB" sz="1200" b="1" dirty="0">
              <a:solidFill>
                <a:schemeClr val="accent6"/>
              </a:solidFill>
            </a:endParaRPr>
          </a:p>
        </p:txBody>
      </p:sp>
      <p:sp>
        <p:nvSpPr>
          <p:cNvPr id="35" name="TextBox 34"/>
          <p:cNvSpPr txBox="1"/>
          <p:nvPr/>
        </p:nvSpPr>
        <p:spPr>
          <a:xfrm>
            <a:off x="10709096" y="3038851"/>
            <a:ext cx="1416690" cy="461665"/>
          </a:xfrm>
          <a:prstGeom prst="rect">
            <a:avLst/>
          </a:prstGeom>
          <a:noFill/>
        </p:spPr>
        <p:txBody>
          <a:bodyPr wrap="square" rtlCol="0">
            <a:spAutoFit/>
          </a:bodyPr>
          <a:lstStyle/>
          <a:p>
            <a:pPr algn="ctr"/>
            <a:r>
              <a:rPr lang="en-GB" sz="1200" b="1" dirty="0" smtClean="0">
                <a:solidFill>
                  <a:schemeClr val="accent6"/>
                </a:solidFill>
              </a:rPr>
              <a:t>ASSESSMENT AND COMMUNICATION</a:t>
            </a:r>
            <a:endParaRPr lang="en-GB" sz="1200" b="1" dirty="0">
              <a:solidFill>
                <a:schemeClr val="accent6"/>
              </a:solidFill>
            </a:endParaRPr>
          </a:p>
        </p:txBody>
      </p:sp>
      <p:sp>
        <p:nvSpPr>
          <p:cNvPr id="36" name="TextBox 35"/>
          <p:cNvSpPr txBox="1"/>
          <p:nvPr/>
        </p:nvSpPr>
        <p:spPr>
          <a:xfrm>
            <a:off x="1622470" y="2745183"/>
            <a:ext cx="1416690" cy="276999"/>
          </a:xfrm>
          <a:prstGeom prst="rect">
            <a:avLst/>
          </a:prstGeom>
          <a:noFill/>
        </p:spPr>
        <p:txBody>
          <a:bodyPr wrap="square" rtlCol="0">
            <a:spAutoFit/>
          </a:bodyPr>
          <a:lstStyle/>
          <a:p>
            <a:pPr algn="ctr"/>
            <a:r>
              <a:rPr lang="en-GB" sz="1200" b="1" dirty="0" smtClean="0">
                <a:solidFill>
                  <a:schemeClr val="accent6"/>
                </a:solidFill>
              </a:rPr>
              <a:t>DATA CAPTURE</a:t>
            </a:r>
            <a:endParaRPr lang="en-GB" sz="1200" b="1" dirty="0">
              <a:solidFill>
                <a:schemeClr val="accent6"/>
              </a:solidFill>
            </a:endParaRPr>
          </a:p>
        </p:txBody>
      </p:sp>
      <p:sp>
        <p:nvSpPr>
          <p:cNvPr id="37" name="TextBox 36"/>
          <p:cNvSpPr txBox="1"/>
          <p:nvPr/>
        </p:nvSpPr>
        <p:spPr>
          <a:xfrm>
            <a:off x="1527697" y="5231290"/>
            <a:ext cx="1416690" cy="276999"/>
          </a:xfrm>
          <a:prstGeom prst="rect">
            <a:avLst/>
          </a:prstGeom>
          <a:noFill/>
        </p:spPr>
        <p:txBody>
          <a:bodyPr wrap="square" rtlCol="0">
            <a:spAutoFit/>
          </a:bodyPr>
          <a:lstStyle/>
          <a:p>
            <a:pPr algn="ctr"/>
            <a:r>
              <a:rPr lang="en-GB" sz="1200" b="1" dirty="0" smtClean="0">
                <a:solidFill>
                  <a:schemeClr val="accent6"/>
                </a:solidFill>
              </a:rPr>
              <a:t>DATA REPORTING</a:t>
            </a:r>
            <a:endParaRPr lang="en-GB" sz="1200" b="1" dirty="0">
              <a:solidFill>
                <a:schemeClr val="accent6"/>
              </a:solidFill>
            </a:endParaRPr>
          </a:p>
        </p:txBody>
      </p:sp>
      <p:sp>
        <p:nvSpPr>
          <p:cNvPr id="11" name="TextBox 10"/>
          <p:cNvSpPr txBox="1"/>
          <p:nvPr/>
        </p:nvSpPr>
        <p:spPr>
          <a:xfrm>
            <a:off x="9967450" y="5113392"/>
            <a:ext cx="1007008" cy="1077218"/>
          </a:xfrm>
          <a:prstGeom prst="rect">
            <a:avLst/>
          </a:prstGeom>
          <a:noFill/>
        </p:spPr>
        <p:txBody>
          <a:bodyPr wrap="square" rtlCol="0">
            <a:spAutoFit/>
          </a:bodyPr>
          <a:lstStyle/>
          <a:p>
            <a:r>
              <a:rPr lang="en-GB" sz="800" dirty="0">
                <a:hlinkClick r:id="rId14"/>
              </a:rPr>
              <a:t>https://www.ecdc.europa.eu/en/publications-data/communicable-disease-threats-report-22-28-september-2019-week-39</a:t>
            </a:r>
            <a:endParaRPr lang="en-GB" sz="800" dirty="0"/>
          </a:p>
        </p:txBody>
      </p:sp>
      <p:sp>
        <p:nvSpPr>
          <p:cNvPr id="12" name="TextBox 11"/>
          <p:cNvSpPr txBox="1"/>
          <p:nvPr/>
        </p:nvSpPr>
        <p:spPr>
          <a:xfrm>
            <a:off x="7087272" y="5160042"/>
            <a:ext cx="995280" cy="1077218"/>
          </a:xfrm>
          <a:prstGeom prst="rect">
            <a:avLst/>
          </a:prstGeom>
          <a:noFill/>
        </p:spPr>
        <p:txBody>
          <a:bodyPr wrap="square" rtlCol="0">
            <a:spAutoFit/>
          </a:bodyPr>
          <a:lstStyle/>
          <a:p>
            <a:r>
              <a:rPr lang="en-GB" sz="800" dirty="0">
                <a:hlinkClick r:id="rId15"/>
              </a:rPr>
              <a:t>https://www.ecdc.europa.eu/en/publications-data/communicable-disease-threats-report-25-31-march-2018-week-13</a:t>
            </a:r>
            <a:endParaRPr lang="en-GB" sz="800" dirty="0"/>
          </a:p>
        </p:txBody>
      </p:sp>
      <p:sp>
        <p:nvSpPr>
          <p:cNvPr id="20" name="TextBox 19"/>
          <p:cNvSpPr txBox="1"/>
          <p:nvPr/>
        </p:nvSpPr>
        <p:spPr>
          <a:xfrm>
            <a:off x="9256021" y="3181612"/>
            <a:ext cx="1441262" cy="1277273"/>
          </a:xfrm>
          <a:prstGeom prst="rect">
            <a:avLst/>
          </a:prstGeom>
          <a:noFill/>
        </p:spPr>
        <p:txBody>
          <a:bodyPr wrap="square" rtlCol="0">
            <a:spAutoFit/>
          </a:bodyPr>
          <a:lstStyle/>
          <a:p>
            <a:r>
              <a:rPr lang="en-GB" sz="1100" dirty="0">
                <a:hlinkClick r:id="rId16"/>
              </a:rPr>
              <a:t>https://www.ecdc.europa.eu/en/publications-data/rapid-risk-assessment-dengue-outbreak-reunion-france-and-associated-risk</a:t>
            </a:r>
            <a:endParaRPr lang="en-GB" sz="1100" dirty="0"/>
          </a:p>
        </p:txBody>
      </p:sp>
      <p:pic>
        <p:nvPicPr>
          <p:cNvPr id="38" name="Picture 37"/>
          <p:cNvPicPr>
            <a:picLocks noChangeAspect="1"/>
          </p:cNvPicPr>
          <p:nvPr/>
        </p:nvPicPr>
        <p:blipFill rotWithShape="1">
          <a:blip r:embed="rId17"/>
          <a:srcRect t="8064" r="11049" b="21760"/>
          <a:stretch/>
        </p:blipFill>
        <p:spPr>
          <a:xfrm>
            <a:off x="7773491" y="968486"/>
            <a:ext cx="2854344" cy="1739376"/>
          </a:xfrm>
          <a:prstGeom prst="rect">
            <a:avLst/>
          </a:prstGeom>
          <a:ln>
            <a:solidFill>
              <a:schemeClr val="bg2">
                <a:lumMod val="90000"/>
              </a:schemeClr>
            </a:solidFill>
          </a:ln>
        </p:spPr>
      </p:pic>
      <p:sp>
        <p:nvSpPr>
          <p:cNvPr id="39" name="Rectangle 38"/>
          <p:cNvSpPr/>
          <p:nvPr/>
        </p:nvSpPr>
        <p:spPr>
          <a:xfrm>
            <a:off x="10627835" y="1301711"/>
            <a:ext cx="1265289" cy="577081"/>
          </a:xfrm>
          <a:prstGeom prst="rect">
            <a:avLst/>
          </a:prstGeom>
        </p:spPr>
        <p:txBody>
          <a:bodyPr wrap="square">
            <a:spAutoFit/>
          </a:bodyPr>
          <a:lstStyle/>
          <a:p>
            <a:r>
              <a:rPr lang="en-GB" sz="1050" dirty="0">
                <a:hlinkClick r:id="rId18"/>
              </a:rPr>
              <a:t>https://www.ecdc.europa.eu/en/dengue-monthly</a:t>
            </a:r>
            <a:endParaRPr lang="en-GB" sz="1050" dirty="0"/>
          </a:p>
        </p:txBody>
      </p:sp>
    </p:spTree>
    <p:extLst>
      <p:ext uri="{BB962C8B-B14F-4D97-AF65-F5344CB8AC3E}">
        <p14:creationId xmlns:p14="http://schemas.microsoft.com/office/powerpoint/2010/main" val="7363162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09F5DB3-2011-4993-8406-75E94A489E37}">
  <ds:schemaRefs>
    <ds:schemaRef ds:uri="http://purl.org/dc/dcmitype/"/>
    <ds:schemaRef ds:uri="d23a570b-d7a9-49ca-a34c-8afb8206b4bf"/>
    <ds:schemaRef ds:uri="http://schemas.microsoft.com/office/2006/documentManagement/types"/>
    <ds:schemaRef ds:uri="http://schemas.microsoft.com/office/2006/metadata/properties"/>
    <ds:schemaRef ds:uri="http://schemas.microsoft.com/office/infopath/2007/PartnerControls"/>
    <ds:schemaRef ds:uri="32fd28f3-eb5c-4ffb-b88d-54039670de2a"/>
    <ds:schemaRef ds:uri="http://schemas.openxmlformats.org/package/2006/metadata/core-properties"/>
    <ds:schemaRef ds:uri="5c728178-6efc-4233-8faf-5837ddb4420c"/>
    <ds:schemaRef ds:uri="http://purl.org/dc/terms/"/>
    <ds:schemaRef ds:uri="376727eb-354b-45e4-998d-f84ea079474e"/>
    <ds:schemaRef ds:uri="http://www.w3.org/XML/1998/namespace"/>
    <ds:schemaRef ds:uri="http://purl.org/dc/elements/1.1/"/>
  </ds:schemaRefs>
</ds:datastoreItem>
</file>

<file path=customXml/itemProps2.xml><?xml version="1.0" encoding="utf-8"?>
<ds:datastoreItem xmlns:ds="http://schemas.openxmlformats.org/officeDocument/2006/customXml" ds:itemID="{3B6843BA-3378-4E3B-9A9E-A2E73E22D607}">
  <ds:schemaRefs>
    <ds:schemaRef ds:uri="http://schemas.microsoft.com/sharepoint/events"/>
  </ds:schemaRefs>
</ds:datastoreItem>
</file>

<file path=customXml/itemProps3.xml><?xml version="1.0" encoding="utf-8"?>
<ds:datastoreItem xmlns:ds="http://schemas.openxmlformats.org/officeDocument/2006/customXml" ds:itemID="{A396FAF7-4323-4142-81AF-D6A6212D3814}"/>
</file>

<file path=docProps/app.xml><?xml version="1.0" encoding="utf-8"?>
<Properties xmlns="http://schemas.openxmlformats.org/officeDocument/2006/extended-properties" xmlns:vt="http://schemas.openxmlformats.org/officeDocument/2006/docPropsVTypes">
  <TotalTime>2786</TotalTime>
  <Words>2094</Words>
  <Application>Microsoft Office PowerPoint</Application>
  <PresentationFormat>Widescreen</PresentationFormat>
  <Paragraphs>244</Paragraphs>
  <Slides>13</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13</vt:i4>
      </vt:variant>
    </vt:vector>
  </HeadingPairs>
  <TitlesOfParts>
    <vt:vector size="22" baseType="lpstr">
      <vt:lpstr>Arial</vt:lpstr>
      <vt:lpstr>Calibri</vt:lpstr>
      <vt:lpstr>Calibri Light</vt:lpstr>
      <vt:lpstr>MetaPro-Black</vt:lpstr>
      <vt:lpstr>Microsoft Sans Serif</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ECDC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Not specified</dc:subject>
  <dc:creator>Jordi Borrell</dc:creator>
  <cp:keywords/>
  <cp:lastModifiedBy>Grazina Mirinaviciute</cp:lastModifiedBy>
  <cp:revision>212</cp:revision>
  <dcterms:created xsi:type="dcterms:W3CDTF">2019-11-29T08:59:19Z</dcterms:created>
  <dcterms:modified xsi:type="dcterms:W3CDTF">2020-11-25T09:17:19Z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ECDC_DMS_Author">
    <vt:lpwstr>2176</vt:lpwstr>
  </property>
  <property fmtid="{D5CDD505-2E9C-101B-9397-08002B2CF9AE}" pid="4" name="ECDC_DMS_Organization">
    <vt:lpwstr>588;#Epidemic Intelligence|14e38dbb-bccc-4c34-ac2f-9f24d991c96d</vt:lpwstr>
  </property>
  <property fmtid="{D5CDD505-2E9C-101B-9397-08002B2CF9AE}" pid="5" name="ECDC_DMS_Organization0">
    <vt:lpwstr>Epidemic Intelligence|14e38dbb-bccc-4c34-ac2f-9f24d991c96d</vt:lpwstr>
  </property>
  <property fmtid="{D5CDD505-2E9C-101B-9397-08002B2CF9AE}" pid="6" name="ECDC_DMS_Group">
    <vt:lpwstr>Epidemic Intelligence</vt:lpwstr>
  </property>
  <property fmtid="{D5CDD505-2E9C-101B-9397-08002B2CF9AE}" pid="7" name="ECDC_DMS_Section">
    <vt:lpwstr>Epidemic Intelligence and Response</vt:lpwstr>
  </property>
  <property fmtid="{D5CDD505-2E9C-101B-9397-08002B2CF9AE}" pid="8" name="edrm_document_type">
    <vt:lpwstr>2364;#Not specified|581b895d-77e9-46ec-8c5e-850161f4a515</vt:lpwstr>
  </property>
  <property fmtid="{D5CDD505-2E9C-101B-9397-08002B2CF9AE}" pid="9" name="edrm_function">
    <vt:lpwstr>2365;#Not specified|92bcb685-885a-40ff-9744-3825164b3c86</vt:lpwstr>
  </property>
  <property fmtid="{D5CDD505-2E9C-101B-9397-08002B2CF9AE}" pid="10" name="TaxKeyword">
    <vt:lpwstr/>
  </property>
  <property fmtid="{D5CDD505-2E9C-101B-9397-08002B2CF9AE}" pid="11" name="edrm_status">
    <vt:lpwstr>2363;#Draft|210dfa89-0dc2-4261-944c-0ccc26c12bbd</vt:lpwstr>
  </property>
  <property fmtid="{D5CDD505-2E9C-101B-9397-08002B2CF9AE}" pid="12" name="edrm_disease">
    <vt:lpwstr>2366;#Not specified|bad72cf5-edc4-4bad-9035-f5ac84acbef6</vt:lpwstr>
  </property>
  <property fmtid="{D5CDD505-2E9C-101B-9397-08002B2CF9AE}" pid="13" name="edrm_security">
    <vt:lpwstr>2367;#Restricted:Internal|caa52167-d17e-46dd-9322-12d83d57eefa</vt:lpwstr>
  </property>
  <property fmtid="{D5CDD505-2E9C-101B-9397-08002B2CF9AE}" pid="14" name="edrm_language">
    <vt:lpwstr>2379;#English|f0d96333-3b15-448d-bec3-c97f3b65cb2d</vt:lpwstr>
  </property>
  <property fmtid="{D5CDD505-2E9C-101B-9397-08002B2CF9AE}" pid="15" name="edrm_entity">
    <vt:lpwstr>2380;#Surveillance and Response Support Unit|be4aac37-b6fa-4b86-b0a4-9a97852a8676</vt:lpwstr>
  </property>
  <property fmtid="{D5CDD505-2E9C-101B-9397-08002B2CF9AE}" pid="16" name="edrm_institution">
    <vt:lpwstr/>
  </property>
  <property fmtid="{D5CDD505-2E9C-101B-9397-08002B2CF9AE}" pid="17" name="edrm_spatial">
    <vt:lpwstr/>
  </property>
  <property fmtid="{D5CDD505-2E9C-101B-9397-08002B2CF9AE}" pid="18" name="_dlc_DocIdItemGuid">
    <vt:lpwstr>f64711ef-4100-48a6-aac3-96b2e012ad18</vt:lpwstr>
  </property>
  <property fmtid="{D5CDD505-2E9C-101B-9397-08002B2CF9AE}" pid="19" name="ECDC_DMS_Document_Type_Product_Documentation">
    <vt:lpwstr>9559;#Non-Classified Project or Product Document|70fa46e0-bdd2-4182-98f7-a57178742ef5</vt:lpwstr>
  </property>
  <property fmtid="{D5CDD505-2E9C-101B-9397-08002B2CF9AE}" pid="20" name="DMS Product">
    <vt:lpwstr/>
  </property>
  <property fmtid="{D5CDD505-2E9C-101B-9397-08002B2CF9AE}" pid="21" name="ECDC_DMS_EDRM_Meeting_Code">
    <vt:lpwstr/>
  </property>
  <property fmtid="{D5CDD505-2E9C-101B-9397-08002B2CF9AE}" pid="22" name="ECDC_DMS_ITPROD_PORTFOLIO">
    <vt:lpwstr>8503;#DIR|d280b436-bc76-4c87-a7ad-b215a1406941</vt:lpwstr>
  </property>
  <property fmtid="{D5CDD505-2E9C-101B-9397-08002B2CF9AE}" pid="23" name="ECDC_DMS_ITPROD_YEAR">
    <vt:lpwstr/>
  </property>
  <property fmtid="{D5CDD505-2E9C-101B-9397-08002B2CF9AE}" pid="24" name="ECDC_DMS_Project">
    <vt:lpwstr>11776;#EU Health Security Initiative programme|25306b6b-39ac-41be-90ab-12f9725e9391</vt:lpwstr>
  </property>
  <property fmtid="{D5CDD505-2E9C-101B-9397-08002B2CF9AE}" pid="25" name="_dlc_DocId">
    <vt:lpwstr>DOI1007-2079432915-144</vt:lpwstr>
  </property>
  <property fmtid="{D5CDD505-2E9C-101B-9397-08002B2CF9AE}" pid="26" name="_dlc_DocIdUrl">
    <vt:lpwstr>http://dms.ecdcnet.europa.eu/sites/projects/prodmgmt/hsi/_layouts/15/DocIdRedir.aspx?ID=DOI1007-2079432915-144, DOI1007-2079432915-144</vt:lpwstr>
  </property>
</Properties>
</file>