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69" r:id="rId2"/>
    <p:sldId id="470" r:id="rId3"/>
    <p:sldId id="481" r:id="rId4"/>
    <p:sldId id="482" r:id="rId5"/>
    <p:sldId id="484" r:id="rId6"/>
    <p:sldId id="485" r:id="rId7"/>
    <p:sldId id="263" r:id="rId8"/>
    <p:sldId id="446" r:id="rId9"/>
    <p:sldId id="394" r:id="rId10"/>
    <p:sldId id="388" r:id="rId11"/>
    <p:sldId id="389" r:id="rId12"/>
    <p:sldId id="447" r:id="rId13"/>
    <p:sldId id="448" r:id="rId14"/>
    <p:sldId id="574" r:id="rId15"/>
    <p:sldId id="304" r:id="rId16"/>
    <p:sldId id="1554" r:id="rId17"/>
    <p:sldId id="15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Enkirch" userId="f5be0868-e6aa-41ba-bf42-b4f74b6359ea" providerId="ADAL" clId="{AF5DD5AC-E3EC-4CAF-91BD-09AECE4E183E}"/>
    <pc:docChg chg="delSld">
      <pc:chgData name="Theresa Enkirch" userId="f5be0868-e6aa-41ba-bf42-b4f74b6359ea" providerId="ADAL" clId="{AF5DD5AC-E3EC-4CAF-91BD-09AECE4E183E}" dt="2023-10-09T17:41:41.244" v="3" actId="47"/>
      <pc:docMkLst>
        <pc:docMk/>
      </pc:docMkLst>
      <pc:sldChg chg="del">
        <pc:chgData name="Theresa Enkirch" userId="f5be0868-e6aa-41ba-bf42-b4f74b6359ea" providerId="ADAL" clId="{AF5DD5AC-E3EC-4CAF-91BD-09AECE4E183E}" dt="2023-10-09T17:41:41.244" v="3" actId="47"/>
        <pc:sldMkLst>
          <pc:docMk/>
          <pc:sldMk cId="2659301401" sldId="270"/>
        </pc:sldMkLst>
      </pc:sldChg>
      <pc:sldChg chg="del">
        <pc:chgData name="Theresa Enkirch" userId="f5be0868-e6aa-41ba-bf42-b4f74b6359ea" providerId="ADAL" clId="{AF5DD5AC-E3EC-4CAF-91BD-09AECE4E183E}" dt="2023-10-09T17:41:25.498" v="2" actId="47"/>
        <pc:sldMkLst>
          <pc:docMk/>
          <pc:sldMk cId="1985510156" sldId="299"/>
        </pc:sldMkLst>
      </pc:sldChg>
      <pc:sldChg chg="del">
        <pc:chgData name="Theresa Enkirch" userId="f5be0868-e6aa-41ba-bf42-b4f74b6359ea" providerId="ADAL" clId="{AF5DD5AC-E3EC-4CAF-91BD-09AECE4E183E}" dt="2023-10-09T17:40:35.255" v="0" actId="47"/>
        <pc:sldMkLst>
          <pc:docMk/>
          <pc:sldMk cId="1387528666" sldId="390"/>
        </pc:sldMkLst>
      </pc:sldChg>
      <pc:sldChg chg="del">
        <pc:chgData name="Theresa Enkirch" userId="f5be0868-e6aa-41ba-bf42-b4f74b6359ea" providerId="ADAL" clId="{AF5DD5AC-E3EC-4CAF-91BD-09AECE4E183E}" dt="2023-10-09T17:41:25.498" v="2" actId="47"/>
        <pc:sldMkLst>
          <pc:docMk/>
          <pc:sldMk cId="137468146" sldId="1552"/>
        </pc:sldMkLst>
      </pc:sldChg>
      <pc:sldChg chg="del">
        <pc:chgData name="Theresa Enkirch" userId="f5be0868-e6aa-41ba-bf42-b4f74b6359ea" providerId="ADAL" clId="{AF5DD5AC-E3EC-4CAF-91BD-09AECE4E183E}" dt="2023-10-09T17:40:48.604" v="1" actId="47"/>
        <pc:sldMkLst>
          <pc:docMk/>
          <pc:sldMk cId="195484134" sldId="15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D13BB-3E96-40EF-82DF-83FDCD33660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5EBAB00-786A-44AC-9C6E-49782C9723DC}">
      <dgm:prSet phldrT="[Text]"/>
      <dgm:spPr/>
      <dgm:t>
        <a:bodyPr/>
        <a:lstStyle/>
        <a:p>
          <a:r>
            <a:rPr lang="en-GB"/>
            <a:t>2021</a:t>
          </a:r>
        </a:p>
      </dgm:t>
    </dgm:pt>
    <dgm:pt modelId="{CE94F899-A55A-4818-85F3-5049EE2E2E67}" type="parTrans" cxnId="{8DB41E9D-7883-496E-BC1F-35DE758A2635}">
      <dgm:prSet/>
      <dgm:spPr/>
      <dgm:t>
        <a:bodyPr/>
        <a:lstStyle/>
        <a:p>
          <a:endParaRPr lang="en-GB"/>
        </a:p>
      </dgm:t>
    </dgm:pt>
    <dgm:pt modelId="{8D0615AE-9FD2-4015-B844-0A08337882EF}" type="sibTrans" cxnId="{8DB41E9D-7883-496E-BC1F-35DE758A2635}">
      <dgm:prSet/>
      <dgm:spPr/>
      <dgm:t>
        <a:bodyPr/>
        <a:lstStyle/>
        <a:p>
          <a:endParaRPr lang="en-GB"/>
        </a:p>
      </dgm:t>
    </dgm:pt>
    <dgm:pt modelId="{8FA4B347-E5FC-4DE7-B75F-C98CF3B832F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/>
            <a:t>2022</a:t>
          </a:r>
        </a:p>
      </dgm:t>
    </dgm:pt>
    <dgm:pt modelId="{4431056F-0C8E-4952-992A-0D7FF8DF2EBC}" type="parTrans" cxnId="{77386992-F272-4015-A6AD-19865103A4BD}">
      <dgm:prSet/>
      <dgm:spPr/>
      <dgm:t>
        <a:bodyPr/>
        <a:lstStyle/>
        <a:p>
          <a:endParaRPr lang="en-GB"/>
        </a:p>
      </dgm:t>
    </dgm:pt>
    <dgm:pt modelId="{E6CAB067-5CCD-4B00-8086-B83E7FE7EFA1}" type="sibTrans" cxnId="{77386992-F272-4015-A6AD-19865103A4BD}">
      <dgm:prSet/>
      <dgm:spPr/>
      <dgm:t>
        <a:bodyPr/>
        <a:lstStyle/>
        <a:p>
          <a:endParaRPr lang="en-GB"/>
        </a:p>
      </dgm:t>
    </dgm:pt>
    <dgm:pt modelId="{B48FE757-6D2E-459C-BD92-E358498F912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/>
            <a:t>2023</a:t>
          </a:r>
        </a:p>
      </dgm:t>
    </dgm:pt>
    <dgm:pt modelId="{4D5F9C40-F925-4855-AA93-3DC305CFF791}" type="parTrans" cxnId="{D73A1D49-CEB5-4035-B379-9E5BD2A8C961}">
      <dgm:prSet/>
      <dgm:spPr/>
      <dgm:t>
        <a:bodyPr/>
        <a:lstStyle/>
        <a:p>
          <a:endParaRPr lang="en-GB"/>
        </a:p>
      </dgm:t>
    </dgm:pt>
    <dgm:pt modelId="{E9796F5A-ABDC-4A6F-944B-EDCD31EF1B65}" type="sibTrans" cxnId="{D73A1D49-CEB5-4035-B379-9E5BD2A8C961}">
      <dgm:prSet/>
      <dgm:spPr/>
      <dgm:t>
        <a:bodyPr/>
        <a:lstStyle/>
        <a:p>
          <a:endParaRPr lang="en-GB"/>
        </a:p>
      </dgm:t>
    </dgm:pt>
    <dgm:pt modelId="{9F047CAE-909C-4900-BE87-7BF469E1848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/>
            <a:t>2024</a:t>
          </a:r>
        </a:p>
      </dgm:t>
    </dgm:pt>
    <dgm:pt modelId="{12052654-3903-41DA-B7F5-BAB8871FBDC8}" type="parTrans" cxnId="{E723986E-6AFA-4310-828D-F2A64D537DCA}">
      <dgm:prSet/>
      <dgm:spPr/>
      <dgm:t>
        <a:bodyPr/>
        <a:lstStyle/>
        <a:p>
          <a:endParaRPr lang="en-GB"/>
        </a:p>
      </dgm:t>
    </dgm:pt>
    <dgm:pt modelId="{6C5F8B6C-DA98-4042-99E2-78E425DAFF62}" type="sibTrans" cxnId="{E723986E-6AFA-4310-828D-F2A64D537DCA}">
      <dgm:prSet/>
      <dgm:spPr/>
      <dgm:t>
        <a:bodyPr/>
        <a:lstStyle/>
        <a:p>
          <a:endParaRPr lang="en-GB"/>
        </a:p>
      </dgm:t>
    </dgm:pt>
    <dgm:pt modelId="{392853EF-C9ED-450C-983A-B76F496E39BE}" type="pres">
      <dgm:prSet presAssocID="{4BAD13BB-3E96-40EF-82DF-83FDCD33660C}" presName="Name0" presStyleCnt="0">
        <dgm:presLayoutVars>
          <dgm:dir/>
          <dgm:resizeHandles val="exact"/>
        </dgm:presLayoutVars>
      </dgm:prSet>
      <dgm:spPr/>
    </dgm:pt>
    <dgm:pt modelId="{EBF29D9C-8A5D-4074-84B9-69A75D78E3C9}" type="pres">
      <dgm:prSet presAssocID="{E5EBAB00-786A-44AC-9C6E-49782C9723DC}" presName="parTxOnly" presStyleLbl="node1" presStyleIdx="0" presStyleCnt="4">
        <dgm:presLayoutVars>
          <dgm:bulletEnabled val="1"/>
        </dgm:presLayoutVars>
      </dgm:prSet>
      <dgm:spPr/>
    </dgm:pt>
    <dgm:pt modelId="{EC711006-A7A8-44FE-9BFD-1E4F37F44F01}" type="pres">
      <dgm:prSet presAssocID="{8D0615AE-9FD2-4015-B844-0A08337882EF}" presName="parSpace" presStyleCnt="0"/>
      <dgm:spPr/>
    </dgm:pt>
    <dgm:pt modelId="{B2FDA421-C7A7-43F5-87B5-87BB556C5DC7}" type="pres">
      <dgm:prSet presAssocID="{8FA4B347-E5FC-4DE7-B75F-C98CF3B832F2}" presName="parTxOnly" presStyleLbl="node1" presStyleIdx="1" presStyleCnt="4">
        <dgm:presLayoutVars>
          <dgm:bulletEnabled val="1"/>
        </dgm:presLayoutVars>
      </dgm:prSet>
      <dgm:spPr/>
    </dgm:pt>
    <dgm:pt modelId="{B319FBED-2643-4D29-8945-410101B2AD76}" type="pres">
      <dgm:prSet presAssocID="{E6CAB067-5CCD-4B00-8086-B83E7FE7EFA1}" presName="parSpace" presStyleCnt="0"/>
      <dgm:spPr/>
    </dgm:pt>
    <dgm:pt modelId="{5A9E0552-55E7-42F3-BC54-41557119CB5B}" type="pres">
      <dgm:prSet presAssocID="{B48FE757-6D2E-459C-BD92-E358498F9121}" presName="parTxOnly" presStyleLbl="node1" presStyleIdx="2" presStyleCnt="4">
        <dgm:presLayoutVars>
          <dgm:bulletEnabled val="1"/>
        </dgm:presLayoutVars>
      </dgm:prSet>
      <dgm:spPr/>
    </dgm:pt>
    <dgm:pt modelId="{2E3932B5-1892-4A30-8859-8BA6807A86F1}" type="pres">
      <dgm:prSet presAssocID="{E9796F5A-ABDC-4A6F-944B-EDCD31EF1B65}" presName="parSpace" presStyleCnt="0"/>
      <dgm:spPr/>
    </dgm:pt>
    <dgm:pt modelId="{FF8F23BA-AF1F-4FE3-A671-F646DBFC940F}" type="pres">
      <dgm:prSet presAssocID="{9F047CAE-909C-4900-BE87-7BF469E1848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BD6DD0D-30CC-4ED3-8618-E02AA8DA1703}" type="presOf" srcId="{B48FE757-6D2E-459C-BD92-E358498F9121}" destId="{5A9E0552-55E7-42F3-BC54-41557119CB5B}" srcOrd="0" destOrd="0" presId="urn:microsoft.com/office/officeart/2005/8/layout/hChevron3"/>
    <dgm:cxn modelId="{07B8DE0F-00DF-4627-8932-5DBC1C7C31A0}" type="presOf" srcId="{8FA4B347-E5FC-4DE7-B75F-C98CF3B832F2}" destId="{B2FDA421-C7A7-43F5-87B5-87BB556C5DC7}" srcOrd="0" destOrd="0" presId="urn:microsoft.com/office/officeart/2005/8/layout/hChevron3"/>
    <dgm:cxn modelId="{4D702C16-845B-45F6-92A1-E53C437F3870}" type="presOf" srcId="{9F047CAE-909C-4900-BE87-7BF469E18484}" destId="{FF8F23BA-AF1F-4FE3-A671-F646DBFC940F}" srcOrd="0" destOrd="0" presId="urn:microsoft.com/office/officeart/2005/8/layout/hChevron3"/>
    <dgm:cxn modelId="{04D5DD5B-43C6-4FE5-B8CF-C5CBC4192FB6}" type="presOf" srcId="{E5EBAB00-786A-44AC-9C6E-49782C9723DC}" destId="{EBF29D9C-8A5D-4074-84B9-69A75D78E3C9}" srcOrd="0" destOrd="0" presId="urn:microsoft.com/office/officeart/2005/8/layout/hChevron3"/>
    <dgm:cxn modelId="{D73A1D49-CEB5-4035-B379-9E5BD2A8C961}" srcId="{4BAD13BB-3E96-40EF-82DF-83FDCD33660C}" destId="{B48FE757-6D2E-459C-BD92-E358498F9121}" srcOrd="2" destOrd="0" parTransId="{4D5F9C40-F925-4855-AA93-3DC305CFF791}" sibTransId="{E9796F5A-ABDC-4A6F-944B-EDCD31EF1B65}"/>
    <dgm:cxn modelId="{E723986E-6AFA-4310-828D-F2A64D537DCA}" srcId="{4BAD13BB-3E96-40EF-82DF-83FDCD33660C}" destId="{9F047CAE-909C-4900-BE87-7BF469E18484}" srcOrd="3" destOrd="0" parTransId="{12052654-3903-41DA-B7F5-BAB8871FBDC8}" sibTransId="{6C5F8B6C-DA98-4042-99E2-78E425DAFF62}"/>
    <dgm:cxn modelId="{A8ACD078-45CD-40D4-9141-D440478A224F}" type="presOf" srcId="{4BAD13BB-3E96-40EF-82DF-83FDCD33660C}" destId="{392853EF-C9ED-450C-983A-B76F496E39BE}" srcOrd="0" destOrd="0" presId="urn:microsoft.com/office/officeart/2005/8/layout/hChevron3"/>
    <dgm:cxn modelId="{77386992-F272-4015-A6AD-19865103A4BD}" srcId="{4BAD13BB-3E96-40EF-82DF-83FDCD33660C}" destId="{8FA4B347-E5FC-4DE7-B75F-C98CF3B832F2}" srcOrd="1" destOrd="0" parTransId="{4431056F-0C8E-4952-992A-0D7FF8DF2EBC}" sibTransId="{E6CAB067-5CCD-4B00-8086-B83E7FE7EFA1}"/>
    <dgm:cxn modelId="{8DB41E9D-7883-496E-BC1F-35DE758A2635}" srcId="{4BAD13BB-3E96-40EF-82DF-83FDCD33660C}" destId="{E5EBAB00-786A-44AC-9C6E-49782C9723DC}" srcOrd="0" destOrd="0" parTransId="{CE94F899-A55A-4818-85F3-5049EE2E2E67}" sibTransId="{8D0615AE-9FD2-4015-B844-0A08337882EF}"/>
    <dgm:cxn modelId="{82437AEE-E6D4-4083-9597-46A12CCED5AB}" type="presParOf" srcId="{392853EF-C9ED-450C-983A-B76F496E39BE}" destId="{EBF29D9C-8A5D-4074-84B9-69A75D78E3C9}" srcOrd="0" destOrd="0" presId="urn:microsoft.com/office/officeart/2005/8/layout/hChevron3"/>
    <dgm:cxn modelId="{08311C7A-4F11-4B80-A8AF-2F21B7ED23B0}" type="presParOf" srcId="{392853EF-C9ED-450C-983A-B76F496E39BE}" destId="{EC711006-A7A8-44FE-9BFD-1E4F37F44F01}" srcOrd="1" destOrd="0" presId="urn:microsoft.com/office/officeart/2005/8/layout/hChevron3"/>
    <dgm:cxn modelId="{1B7F0CA1-08BE-4EED-BCF6-D3C1C06017D9}" type="presParOf" srcId="{392853EF-C9ED-450C-983A-B76F496E39BE}" destId="{B2FDA421-C7A7-43F5-87B5-87BB556C5DC7}" srcOrd="2" destOrd="0" presId="urn:microsoft.com/office/officeart/2005/8/layout/hChevron3"/>
    <dgm:cxn modelId="{7CDFD0A6-DFF3-47CA-85B5-E42760A59688}" type="presParOf" srcId="{392853EF-C9ED-450C-983A-B76F496E39BE}" destId="{B319FBED-2643-4D29-8945-410101B2AD76}" srcOrd="3" destOrd="0" presId="urn:microsoft.com/office/officeart/2005/8/layout/hChevron3"/>
    <dgm:cxn modelId="{4B4F2FE7-B160-4080-A426-AB4BA800092B}" type="presParOf" srcId="{392853EF-C9ED-450C-983A-B76F496E39BE}" destId="{5A9E0552-55E7-42F3-BC54-41557119CB5B}" srcOrd="4" destOrd="0" presId="urn:microsoft.com/office/officeart/2005/8/layout/hChevron3"/>
    <dgm:cxn modelId="{2F019D56-3A53-46DE-B2C1-CFFC801DBFF8}" type="presParOf" srcId="{392853EF-C9ED-450C-983A-B76F496E39BE}" destId="{2E3932B5-1892-4A30-8859-8BA6807A86F1}" srcOrd="5" destOrd="0" presId="urn:microsoft.com/office/officeart/2005/8/layout/hChevron3"/>
    <dgm:cxn modelId="{6AE0DFF0-9084-41EA-B1A1-E658C3DFE7C2}" type="presParOf" srcId="{392853EF-C9ED-450C-983A-B76F496E39BE}" destId="{FF8F23BA-AF1F-4FE3-A671-F646DBFC940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9D9C-8A5D-4074-84B9-69A75D78E3C9}">
      <dsp:nvSpPr>
        <dsp:cNvPr id="0" name=""/>
        <dsp:cNvSpPr/>
      </dsp:nvSpPr>
      <dsp:spPr>
        <a:xfrm>
          <a:off x="3205" y="0"/>
          <a:ext cx="3216354" cy="4758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2021</a:t>
          </a:r>
        </a:p>
      </dsp:txBody>
      <dsp:txXfrm>
        <a:off x="3205" y="0"/>
        <a:ext cx="3097389" cy="475860"/>
      </dsp:txXfrm>
    </dsp:sp>
    <dsp:sp modelId="{B2FDA421-C7A7-43F5-87B5-87BB556C5DC7}">
      <dsp:nvSpPr>
        <dsp:cNvPr id="0" name=""/>
        <dsp:cNvSpPr/>
      </dsp:nvSpPr>
      <dsp:spPr>
        <a:xfrm>
          <a:off x="2576289" y="0"/>
          <a:ext cx="3216354" cy="475860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2022</a:t>
          </a:r>
        </a:p>
      </dsp:txBody>
      <dsp:txXfrm>
        <a:off x="2814219" y="0"/>
        <a:ext cx="2740494" cy="475860"/>
      </dsp:txXfrm>
    </dsp:sp>
    <dsp:sp modelId="{5A9E0552-55E7-42F3-BC54-41557119CB5B}">
      <dsp:nvSpPr>
        <dsp:cNvPr id="0" name=""/>
        <dsp:cNvSpPr/>
      </dsp:nvSpPr>
      <dsp:spPr>
        <a:xfrm>
          <a:off x="5149373" y="0"/>
          <a:ext cx="3216354" cy="475860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2023</a:t>
          </a:r>
        </a:p>
      </dsp:txBody>
      <dsp:txXfrm>
        <a:off x="5387303" y="0"/>
        <a:ext cx="2740494" cy="475860"/>
      </dsp:txXfrm>
    </dsp:sp>
    <dsp:sp modelId="{FF8F23BA-AF1F-4FE3-A671-F646DBFC940F}">
      <dsp:nvSpPr>
        <dsp:cNvPr id="0" name=""/>
        <dsp:cNvSpPr/>
      </dsp:nvSpPr>
      <dsp:spPr>
        <a:xfrm>
          <a:off x="7722456" y="0"/>
          <a:ext cx="3216354" cy="475860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2024</a:t>
          </a:r>
        </a:p>
      </dsp:txBody>
      <dsp:txXfrm>
        <a:off x="7960386" y="0"/>
        <a:ext cx="2740494" cy="47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FE0A-DD24-4F88-8D5C-AA8B1EE17D6A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0984-0CDF-4F0C-A49E-07BE455CC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 order to start implementing the type of activities that HERA would be supporting, EC launched a programme called HERA Incubator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4438-05CF-4422-80F6-43EA6CF533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Short-term action – stop-gap measure to address an urgent need in Feb 2021</a:t>
            </a:r>
          </a:p>
          <a:p>
            <a:endParaRPr lang="en-GB"/>
          </a:p>
          <a:p>
            <a:r>
              <a:rPr lang="en-GB"/>
              <a:t>Not a sustainable model, but has delivered a lot of data for 14 MS and 4 WB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6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8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1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573088"/>
            <a:ext cx="4503738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Reporting delay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Some typing data is submitted late compared to the date of sampling / receipt by the reference lab. May be due to delay in the typing itself or in the submission to ECDC.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Incomplete data: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Not all cases are typed.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Not all typed isolates are submitted.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Not all submitted cases are complete.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Countries have different sampling strategies:</a:t>
            </a: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Combining representative national data sets created from sampling strategies are unlikely to create a representative EU-level data set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ECDC has only collected typing data systematically since January 2013</a:t>
            </a: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Although many MS have submitted background data, it is not complete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ECDC does risk assessment only!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Identify signals and collect enough information to assess if there may be an EU-level PH threat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EC and MS responsible for risk management (i.e. source tracing, taking actions to stop prevent manufacturing/distribution of contaminated food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etc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110" charset="-128"/>
                <a:cs typeface="ＭＳ Ｐゴシック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94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9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6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752CE-001C-868E-4AB8-5439003E71A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156725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dc.europa.eu/sites/default/files/media/en/publications/Publications/whole-genome-sequencing-for-public-health-surveillanc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cdc.europa.eu/sites/default/files/documents/framework-for-genomic-surveillanc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266163"/>
            <a:ext cx="11422080" cy="1794912"/>
          </a:xfrm>
        </p:spPr>
        <p:txBody>
          <a:bodyPr/>
          <a:lstStyle/>
          <a:p>
            <a:r>
              <a:rPr lang="sv-SE" dirty="0"/>
              <a:t>Welcome to the ”GenEpi-BioTrain”, Block 1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/>
              <a:t>Training programme in genomic epidemiology and public health bioinformatics – “</a:t>
            </a:r>
            <a:r>
              <a:rPr lang="en-GB" sz="2200" err="1"/>
              <a:t>GenEpi-BioTrain</a:t>
            </a:r>
            <a:r>
              <a:rPr lang="en-GB" sz="2200"/>
              <a:t>”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868785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Theresa Enkirch, ECDC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Microbiology and Molecular Surveillance Group)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15 May 2023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1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255E-4732-4B79-9C9C-1D442F8C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types of genomic / WGS surveillance in public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DEA1-8334-3749-8D43-04E1CF72B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Outbreak / Event-based surveillance</a:t>
            </a:r>
          </a:p>
          <a:p>
            <a:pPr marL="1143000" lvl="1" indent="-457200"/>
            <a:r>
              <a:rPr lang="en-GB" dirty="0"/>
              <a:t>Investigating the extent (in time and space) of an outbreak</a:t>
            </a:r>
          </a:p>
          <a:p>
            <a:pPr marL="1143000" lvl="1" indent="-457200"/>
            <a:r>
              <a:rPr lang="en-GB" dirty="0"/>
              <a:t>Informing control measures in response to the outbreak</a:t>
            </a:r>
          </a:p>
          <a:p>
            <a:pPr marL="1143000" lvl="1" indent="-457200"/>
            <a:r>
              <a:rPr lang="en-GB" dirty="0"/>
              <a:t>Informing measures to prevent future outbreaks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Control-oriented / Indicator-based surveillance</a:t>
            </a:r>
          </a:p>
          <a:p>
            <a:pPr marL="1143000" lvl="1" indent="-457200"/>
            <a:r>
              <a:rPr lang="en-GB" dirty="0"/>
              <a:t>Detecting outbreaks from continuous surveillance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Strategy-oriented surveillance</a:t>
            </a:r>
          </a:p>
          <a:p>
            <a:pPr marL="1143000" lvl="1" indent="-457200"/>
            <a:r>
              <a:rPr lang="en-GB" dirty="0"/>
              <a:t>Through surveys and/or continuous surveillance informing strategic response to infectious diseases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D7323-2660-B7FB-1E50-AB05DBCE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776E8-5CF3-2790-95A8-E551385F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91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6FBF-8862-821F-EE73-B513CF80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Outbreak/Event investigation at ECDC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3B0-11FB-EA11-E990-DDBB6782F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At ECDC, event-based surveillance is mainly performed using the EpiPulse Events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When an event where WGS data may be of help is launched, countries are asked to contribute WGS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ECDC then analyses these data and use the results in conjunction with other epidemiological data to draw 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results are shown in the EpiPulse molecular typing system, and are linked to the EpiPulse 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79BCA-C17B-99AC-6E51-70D7E3C6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B53DE-5107-44E1-4C67-0386EBDB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42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5B2B-6FAF-BD5F-B642-3A2B55C9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23936"/>
            <a:ext cx="10478047" cy="951722"/>
          </a:xfrm>
        </p:spPr>
        <p:txBody>
          <a:bodyPr>
            <a:normAutofit/>
          </a:bodyPr>
          <a:lstStyle/>
          <a:p>
            <a:r>
              <a:rPr lang="en-GB" dirty="0"/>
              <a:t>Example: SARS-CoV-2 variant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E4E3-554E-0C60-86DB-39FB9730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Every week, ECDC downloads a snapshot of the GISAID EpiCoV database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mutations of all the sequences are analysed to detect trends in the variant landscape</a:t>
            </a:r>
          </a:p>
          <a:p>
            <a:pPr marL="1143000" lvl="1" indent="-457200"/>
            <a:r>
              <a:rPr lang="en-GB" dirty="0"/>
              <a:t>Finding emerging variants and defining them</a:t>
            </a:r>
          </a:p>
          <a:p>
            <a:pPr marL="1143000" lvl="1" indent="-457200"/>
            <a:r>
              <a:rPr lang="en-GB" dirty="0"/>
              <a:t>Early detection of increasing trends that correlate with epi indicators</a:t>
            </a:r>
          </a:p>
          <a:p>
            <a:pPr marL="1143000" lvl="1" indent="-457200"/>
            <a:r>
              <a:rPr lang="en-GB" dirty="0"/>
              <a:t>Assigning VUM/VOI/VOC designations as soon as the required evidence is available</a:t>
            </a:r>
          </a:p>
          <a:p>
            <a:pPr marL="1143000" lvl="1" indent="-457200"/>
            <a:r>
              <a:rPr lang="en-GB" dirty="0"/>
              <a:t>Monitoring proportions of variants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61BC-370E-7723-0559-BE0EBB33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92B4F-9D7A-C929-176F-5FAA5855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4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5316139-4925-7EFC-4FE2-D42288EE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" y="1485716"/>
            <a:ext cx="67818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62F8E-F53E-9213-543C-0C0B16B7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increasing trend for novel variants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09BB-D742-4FB7-4008-D8E8A4F1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DE691-03C8-87DE-5303-72A91DA9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61991E6-3C41-E301-BB51-53D3CA5D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1" y="979625"/>
            <a:ext cx="5517006" cy="565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4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Limiting factors for using genomic data for outbreak detection/investigations and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617112"/>
            <a:ext cx="11352563" cy="4702726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Typing takes time!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Reporting delay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Incomplete typing data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Countries have different sampling strategies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Incomplete background data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Lack of epidemiological follow-up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Lack of trained staff (bioinformaticians)!</a:t>
            </a:r>
          </a:p>
        </p:txBody>
      </p:sp>
    </p:spTree>
    <p:extLst>
      <p:ext uri="{BB962C8B-B14F-4D97-AF65-F5344CB8AC3E}">
        <p14:creationId xmlns:p14="http://schemas.microsoft.com/office/powerpoint/2010/main" val="4394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ED2D-CF83-475E-BC29-F0E50D61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51532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Training programme in genomic epidemiology and public health bioinformatics – “GenEpi-BioTrain”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D995-F00A-4ED3-8C7B-DBE6D0CA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85900"/>
            <a:ext cx="11182350" cy="4989641"/>
          </a:xfrm>
        </p:spPr>
        <p:txBody>
          <a:bodyPr>
            <a:normAutofit/>
          </a:bodyPr>
          <a:lstStyle/>
          <a:p>
            <a:r>
              <a:rPr lang="en-GB" sz="2200" b="1" dirty="0">
                <a:latin typeface="+mn-lt"/>
              </a:rPr>
              <a:t>Aim: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Increase capacity to respond to Covid-19 pandemic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Increase capacity for genomic epidemiology for other diseases</a:t>
            </a:r>
          </a:p>
          <a:p>
            <a:endParaRPr lang="en-GB" sz="2200" dirty="0">
              <a:latin typeface="+mn-lt"/>
            </a:endParaRPr>
          </a:p>
          <a:p>
            <a:pPr algn="l" rtl="0" fontAlgn="base"/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+mn-lt"/>
              </a:rPr>
              <a:t>Objectives: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Support countries in </a:t>
            </a:r>
            <a:r>
              <a:rPr lang="en-GB" sz="2200" b="0" i="0" u="sng" strike="noStrike" dirty="0">
                <a:solidFill>
                  <a:srgbClr val="000000"/>
                </a:solidFill>
                <a:effectLst/>
                <a:latin typeface="+mn-lt"/>
              </a:rPr>
              <a:t>building up their capacity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 genomic epidemiology and bioinformatics for public health purposes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Increase the </a:t>
            </a:r>
            <a:r>
              <a:rPr lang="en-GB" sz="2200" b="0" i="0" u="sng" strike="noStrike" dirty="0">
                <a:solidFill>
                  <a:srgbClr val="000000"/>
                </a:solidFill>
                <a:effectLst/>
                <a:latin typeface="+mn-lt"/>
              </a:rPr>
              <a:t>interdisciplinary collaboration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between bioinformaticians, epidemiologists and microbiologists within a country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Facilitate the </a:t>
            </a:r>
            <a:r>
              <a:rPr lang="en-GB" sz="2200" b="0" i="0" u="sng" strike="noStrike" dirty="0">
                <a:solidFill>
                  <a:srgbClr val="000000"/>
                </a:solidFill>
                <a:effectLst/>
                <a:latin typeface="+mn-lt"/>
              </a:rPr>
              <a:t>routine use of genomic information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for surveillance, preparedness and outbreak response</a:t>
            </a:r>
            <a:endParaRPr lang="en-US" sz="2200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GB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19626-3540-4939-996B-DDFC82AB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602CC-0C98-4EA8-9DE6-7FE8F0E9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1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FE1F-812B-9CA6-0ACA-089301D4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08160"/>
            <a:ext cx="10354188" cy="951722"/>
          </a:xfrm>
        </p:spPr>
        <p:txBody>
          <a:bodyPr/>
          <a:lstStyle/>
          <a:p>
            <a:r>
              <a:rPr lang="en-GB" dirty="0"/>
              <a:t>Expectations after finishing the training: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F31E-B17B-5AE0-BAA0-4DAF8880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00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Participants will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Improve the genomic surveillance in countries and EU/EEA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Improve EU-wide outbreak investigations in countries and EU/EEA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Improve collaborations within multidisciplinary teams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Apply what they learned in their home institutes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Cascade the training at their home institutes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Enhance data sharing &amp; collaborations amongst Member States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03941-1AB6-1C8F-9599-416FED48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3B36C-C2C3-E4A0-8304-C515CC23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9E8AE9-F4D4-5517-071F-57D612BBD8AF}"/>
              </a:ext>
            </a:extLst>
          </p:cNvPr>
          <p:cNvGrpSpPr/>
          <p:nvPr/>
        </p:nvGrpSpPr>
        <p:grpSpPr>
          <a:xfrm>
            <a:off x="257175" y="5383763"/>
            <a:ext cx="10629900" cy="1166077"/>
            <a:chOff x="257175" y="5383763"/>
            <a:chExt cx="10629900" cy="1166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24D691-0C1D-D66F-DF05-E1DFFA37FE67}"/>
                </a:ext>
              </a:extLst>
            </p:cNvPr>
            <p:cNvSpPr/>
            <p:nvPr/>
          </p:nvSpPr>
          <p:spPr>
            <a:xfrm>
              <a:off x="257175" y="5383763"/>
              <a:ext cx="10629900" cy="11660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6DB2B5-4829-E9F3-613D-96BB80FAC483}"/>
                </a:ext>
              </a:extLst>
            </p:cNvPr>
            <p:cNvSpPr txBox="1"/>
            <p:nvPr/>
          </p:nvSpPr>
          <p:spPr>
            <a:xfrm>
              <a:off x="460574" y="5705191"/>
              <a:ext cx="100298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 dirty="0"/>
                <a:t>Bring countries together to work on common goals!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1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0AAB-321A-2788-76D7-45B7B60D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b="1" dirty="0"/>
              <a:t>Big thanks for your interest in the “</a:t>
            </a:r>
            <a:r>
              <a:rPr lang="en-GB" sz="3000" b="1" dirty="0" err="1"/>
              <a:t>Genepi-BioTrain</a:t>
            </a:r>
            <a:r>
              <a:rPr lang="en-GB" sz="3000" b="1" dirty="0"/>
              <a:t>”!</a:t>
            </a:r>
          </a:p>
          <a:p>
            <a:endParaRPr lang="en-GB" sz="3000" b="1" dirty="0"/>
          </a:p>
          <a:p>
            <a:endParaRPr lang="en-GB" sz="3000" b="1" dirty="0"/>
          </a:p>
          <a:p>
            <a:r>
              <a:rPr lang="en-GB" sz="3000" b="1" dirty="0"/>
              <a:t>Big thanks to all the trainers from DTU and SSI for this course!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958E-394B-B1E4-9A3A-1FED18B7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9D470-0BC1-AFC5-3694-618A6FFF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6E38-4908-4888-9102-F9A53BFB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7101"/>
            <a:ext cx="10354188" cy="951722"/>
          </a:xfrm>
        </p:spPr>
        <p:txBody>
          <a:bodyPr>
            <a:normAutofit/>
          </a:bodyPr>
          <a:lstStyle/>
          <a:p>
            <a:r>
              <a:rPr lang="en-GB">
                <a:effectLst/>
                <a:latin typeface="+mn-lt"/>
              </a:rPr>
              <a:t>EU investments triggered by the pandemic</a:t>
            </a:r>
            <a:endParaRPr lang="en-GB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287D-8C59-4F28-8D63-1323B52B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7925"/>
            <a:ext cx="11497242" cy="4997615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‘HERA Incubator’ (February 2021), a new EU bio-defence preparedness plan against SARS-CoV-2 variants</a:t>
            </a:r>
          </a:p>
          <a:p>
            <a:pPr marL="1143000" lvl="1" indent="-457200">
              <a:spcAft>
                <a:spcPts val="600"/>
              </a:spcAft>
            </a:pPr>
            <a:r>
              <a:rPr lang="en-GB" sz="2200"/>
              <a:t>Rapid detection of SARS-CoV-2 variants</a:t>
            </a:r>
          </a:p>
          <a:p>
            <a:pPr marL="1143000" lvl="1" indent="-457200">
              <a:spcAft>
                <a:spcPts val="600"/>
              </a:spcAft>
            </a:pPr>
            <a:endParaRPr lang="en-GB" sz="100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On 25 February 2021, President Ursula von der Leyen announced that the EU would provide EUR 200 M to strengthen detection and monitoring of SARS-CoV-2 variants: </a:t>
            </a:r>
          </a:p>
          <a:p>
            <a:pPr marL="1143000" lvl="1" indent="-457200">
              <a:spcAft>
                <a:spcPts val="600"/>
              </a:spcAft>
            </a:pPr>
            <a:r>
              <a:rPr lang="en-GB" sz="2200"/>
              <a:t>Whole genome sequencing (WGS)</a:t>
            </a:r>
          </a:p>
          <a:p>
            <a:pPr marL="1600200" lvl="2" indent="-457200">
              <a:spcAft>
                <a:spcPts val="600"/>
              </a:spcAft>
            </a:pPr>
            <a:r>
              <a:rPr lang="en-GB" sz="1800"/>
              <a:t>short-term support for access to high-capacity WGS services</a:t>
            </a:r>
          </a:p>
          <a:p>
            <a:pPr marL="1600200" lvl="2" indent="-457200">
              <a:spcAft>
                <a:spcPts val="600"/>
              </a:spcAft>
            </a:pPr>
            <a:r>
              <a:rPr lang="en-GB" sz="1800"/>
              <a:t>longer-term support for national investments into WGS infrastructure for the public health laboratories </a:t>
            </a:r>
          </a:p>
          <a:p>
            <a:pPr marL="1600200" lvl="2" indent="-457200">
              <a:spcAft>
                <a:spcPts val="600"/>
              </a:spcAft>
            </a:pPr>
            <a:r>
              <a:rPr lang="en-GB" sz="1800"/>
              <a:t>cross-border networking activities such as bioinformatics, standardisations, and training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EE3C-BFD2-48EC-8441-2ED47408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8823B-1BCE-4434-915C-E33C958D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157E-10BE-49AA-B098-803A3631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Overview of European Commission/ECDC* activities to boost genomic epidemiology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52B7E-7567-4279-803E-B9A92740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8342350" cy="365125"/>
          </a:xfrm>
        </p:spPr>
        <p:txBody>
          <a:bodyPr/>
          <a:lstStyle/>
          <a:p>
            <a:r>
              <a:rPr lang="en-GB" sz="1200">
                <a:solidFill>
                  <a:schemeClr val="tx1"/>
                </a:solidFill>
              </a:rPr>
              <a:t>*: Either implemented directly by ECDC, or implemented by HERA/</a:t>
            </a:r>
            <a:r>
              <a:rPr lang="en-GB" sz="1200" err="1">
                <a:solidFill>
                  <a:schemeClr val="tx1"/>
                </a:solidFill>
              </a:rPr>
              <a:t>HaDEA</a:t>
            </a:r>
            <a:r>
              <a:rPr lang="en-GB" sz="1200">
                <a:solidFill>
                  <a:schemeClr val="tx1"/>
                </a:solidFill>
              </a:rPr>
              <a:t> with ECDC technical input and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0502C-9813-4DCD-9E9E-0788900D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EC9EFBB-0D7C-432A-96E3-93909EDE3E54}"/>
              </a:ext>
            </a:extLst>
          </p:cNvPr>
          <p:cNvGraphicFramePr/>
          <p:nvPr/>
        </p:nvGraphicFramePr>
        <p:xfrm>
          <a:off x="431999" y="5710335"/>
          <a:ext cx="10942017" cy="47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2422A03-BFE8-4118-AD6D-A2A512ED22D2}"/>
              </a:ext>
            </a:extLst>
          </p:cNvPr>
          <p:cNvSpPr/>
          <p:nvPr/>
        </p:nvSpPr>
        <p:spPr>
          <a:xfrm>
            <a:off x="581025" y="1257300"/>
            <a:ext cx="6331503" cy="7429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31000">
                <a:srgbClr val="7E9AC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Access to high-capacity, rapid turn-around time WGS services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1B71AC-7F27-45AF-BD77-F7A401AB72FF}"/>
              </a:ext>
            </a:extLst>
          </p:cNvPr>
          <p:cNvGrpSpPr/>
          <p:nvPr/>
        </p:nvGrpSpPr>
        <p:grpSpPr>
          <a:xfrm>
            <a:off x="1925053" y="2864206"/>
            <a:ext cx="3455469" cy="742950"/>
            <a:chOff x="2173969" y="3399842"/>
            <a:chExt cx="9200048" cy="7429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E7FA3D-69A4-4721-B9E6-2DBB4EAA23E3}"/>
                </a:ext>
              </a:extLst>
            </p:cNvPr>
            <p:cNvSpPr/>
            <p:nvPr/>
          </p:nvSpPr>
          <p:spPr>
            <a:xfrm>
              <a:off x="5353050" y="3399842"/>
              <a:ext cx="6020967" cy="742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</a:rPr>
                <a:t>National WGS and RT-PCR infrastructure projects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9ED4E9-C49D-4FAC-BD82-33835C534C11}"/>
                </a:ext>
              </a:extLst>
            </p:cNvPr>
            <p:cNvSpPr/>
            <p:nvPr/>
          </p:nvSpPr>
          <p:spPr>
            <a:xfrm>
              <a:off x="2173969" y="3399842"/>
              <a:ext cx="3179081" cy="7429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3D6509-C829-4F0E-A621-5D92A3858EA0}"/>
              </a:ext>
            </a:extLst>
          </p:cNvPr>
          <p:cNvSpPr/>
          <p:nvPr/>
        </p:nvSpPr>
        <p:spPr>
          <a:xfrm>
            <a:off x="4706224" y="4434239"/>
            <a:ext cx="6667792" cy="742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Cross-border capacity-building support programme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7B80A-6CF7-4FE6-A97F-F52303A0BC48}"/>
              </a:ext>
            </a:extLst>
          </p:cNvPr>
          <p:cNvSpPr/>
          <p:nvPr/>
        </p:nvSpPr>
        <p:spPr>
          <a:xfrm>
            <a:off x="5380522" y="2864206"/>
            <a:ext cx="5273749" cy="742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National WGS and RT-PCR infrastructure projects (EU4Health)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Consolidation of national infrastructure (EU4Health)</a:t>
            </a:r>
          </a:p>
        </p:txBody>
      </p:sp>
    </p:spTree>
    <p:extLst>
      <p:ext uri="{BB962C8B-B14F-4D97-AF65-F5344CB8AC3E}">
        <p14:creationId xmlns:p14="http://schemas.microsoft.com/office/powerpoint/2010/main" val="76286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D1EE7-580B-4FA9-BE48-2B8CCE53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Access to high-capacity WGS services through outsourced WGS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65B7-0C7E-45E3-80C7-F77C7D70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723950"/>
            <a:ext cx="6876685" cy="34984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/>
              <a:t>Services include shipping of RNA samples, cDNA synthesis, sequencing and basic bioinformatics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/>
              <a:t>Since Feb 2021, </a:t>
            </a:r>
            <a:r>
              <a:rPr lang="en-GB" sz="2400" b="1"/>
              <a:t>over 234 018 samples </a:t>
            </a:r>
            <a:r>
              <a:rPr lang="en-GB" sz="2400"/>
              <a:t>have been sequenced from 12 EU/EEA countries and 4 Western Balkans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218BB-52B4-4760-B213-4CDDBA55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D873CB-B480-4F09-A84E-ED0EF1A6C937}"/>
              </a:ext>
            </a:extLst>
          </p:cNvPr>
          <p:cNvSpPr txBox="1">
            <a:spLocks/>
          </p:cNvSpPr>
          <p:nvPr/>
        </p:nvSpPr>
        <p:spPr>
          <a:xfrm>
            <a:off x="431998" y="1474237"/>
            <a:ext cx="10906561" cy="91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/>
              <a:t>Immediate sequencing capacity is provided to EU/EEA countries and (since August 2021) Western Balkans through access to a WGS service contract</a:t>
            </a:r>
            <a:endParaRPr lang="en-GB" sz="20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AF05C0-3B08-494D-9819-C01FA5AE0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1" b="4562"/>
          <a:stretch/>
        </p:blipFill>
        <p:spPr bwMode="auto">
          <a:xfrm>
            <a:off x="7308685" y="2723950"/>
            <a:ext cx="4790272" cy="360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3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733A-BCA0-AB41-8088-2FC75CC9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HERA Incubator WGS infrastructure support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406B-01A0-F7DB-E20E-8A1EFA8F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4237"/>
            <a:ext cx="6581198" cy="47027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17 projects concluded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7 projects extended to 2023 due to force majeure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46 ECDC staff members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61,132,114 EUR paid* by ECDC in 2021 and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39,000,000 EUR assigned by HERA for continued support 2022-2024 within EU4Health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A82DD-9346-755D-08A7-08250A57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*: On-going; to be concluded by 31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65840-0E74-4A00-65CA-A6C6B6B6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A9AF12-EE76-7A3E-F541-32E76FBD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8808" r="24059" b="13884"/>
          <a:stretch/>
        </p:blipFill>
        <p:spPr bwMode="auto">
          <a:xfrm>
            <a:off x="7013197" y="1249959"/>
            <a:ext cx="5178804" cy="51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8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4D71-4F84-5BC9-9F17-8F68972B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25E52-25A6-187F-530B-70C050B0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0730A-EE3F-1657-3893-A01E6858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01" t="8602" r="20703" b="16317"/>
          <a:stretch/>
        </p:blipFill>
        <p:spPr>
          <a:xfrm>
            <a:off x="215890" y="1527480"/>
            <a:ext cx="2072177" cy="2942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F9935-D987-E1A3-B426-01C52DF6BAE5}"/>
              </a:ext>
            </a:extLst>
          </p:cNvPr>
          <p:cNvSpPr txBox="1"/>
          <p:nvPr/>
        </p:nvSpPr>
        <p:spPr>
          <a:xfrm>
            <a:off x="0" y="457612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Updated ECDC mandate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30FFB-C584-AD50-AB97-A06FABCB4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0" t="8113" r="20452" b="16806"/>
          <a:stretch/>
        </p:blipFill>
        <p:spPr>
          <a:xfrm>
            <a:off x="6311511" y="1527480"/>
            <a:ext cx="2200459" cy="2942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53EA4D-06B7-A10B-5A00-374801C04725}"/>
              </a:ext>
            </a:extLst>
          </p:cNvPr>
          <p:cNvSpPr txBox="1"/>
          <p:nvPr/>
        </p:nvSpPr>
        <p:spPr>
          <a:xfrm>
            <a:off x="6228461" y="4576124"/>
            <a:ext cx="2424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Regulation on serious cross-border threats to health and repealing Decision No 1082/2013/EU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68A02-AA95-8352-7CDF-0F1086724CB5}"/>
              </a:ext>
            </a:extLst>
          </p:cNvPr>
          <p:cNvSpPr txBox="1"/>
          <p:nvPr/>
        </p:nvSpPr>
        <p:spPr>
          <a:xfrm>
            <a:off x="9252986" y="1435396"/>
            <a:ext cx="2723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national competent authorities ….shall communicate the following information…to the participating authorities of the network for epidemiological surveillance:</a:t>
            </a:r>
          </a:p>
          <a:p>
            <a:endParaRPr lang="en-GB"/>
          </a:p>
          <a:p>
            <a:endParaRPr lang="en-GB"/>
          </a:p>
          <a:p>
            <a:r>
              <a:rPr lang="en-GB" b="1"/>
              <a:t>…</a:t>
            </a:r>
            <a:r>
              <a:rPr lang="en-GB" b="1" u="sng"/>
              <a:t>molecular pathogen data, if required for detecting or investigating serious cross-border threats to 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5872C-C07B-00C7-2240-D0777FA2F9BC}"/>
              </a:ext>
            </a:extLst>
          </p:cNvPr>
          <p:cNvSpPr txBox="1"/>
          <p:nvPr/>
        </p:nvSpPr>
        <p:spPr>
          <a:xfrm>
            <a:off x="2719804" y="1435396"/>
            <a:ext cx="3156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Centre should </a:t>
            </a:r>
            <a:r>
              <a:rPr lang="en-GB" u="sng"/>
              <a:t>broaden its collection and analysis of data</a:t>
            </a:r>
            <a:r>
              <a:rPr lang="en-GB"/>
              <a:t> in terms of epidemiological surveillance and related special health issues, progression of epidemic situations, unusual epidemic phenomena or new diseases of unknown origin, including in third countries, </a:t>
            </a:r>
            <a:r>
              <a:rPr lang="en-GB" b="1" u="sng"/>
              <a:t>molecular pathogen data </a:t>
            </a:r>
            <a:r>
              <a:rPr lang="en-GB"/>
              <a:t>and health systems data.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DD22E-3035-6C28-AF3C-F99DFEF7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>
                <a:effectLst/>
                <a:latin typeface="+mn-lt"/>
              </a:rPr>
              <a:t>Updated EU regulations, November 2022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84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33" y="599150"/>
            <a:ext cx="9355054" cy="822325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Genome Sequencing: ECDC Vision 2020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73" y="1792217"/>
            <a:ext cx="8260789" cy="3971925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GB" sz="2300" dirty="0"/>
              <a:t>This expert opinion addresses the following questions: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en-GB" sz="2300" dirty="0"/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What are the strengths and weaknesses of WGS-based typing for multi-country outbreak detection/investigation and disease surveillance?</a:t>
            </a: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dirty="0"/>
              <a:t>What is the current state and medium-term outlook for the development, harmonisation and interlaboratory portability of WGS-based typing for epidemiological investigation of diseases for surveillance?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30784" t="7039" r="33068" b="3424"/>
          <a:stretch/>
        </p:blipFill>
        <p:spPr bwMode="auto">
          <a:xfrm>
            <a:off x="9245729" y="2752725"/>
            <a:ext cx="2927222" cy="40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2B90-3032-5803-0E8A-1914D60B9ECC}"/>
              </a:ext>
            </a:extLst>
          </p:cNvPr>
          <p:cNvSpPr txBox="1"/>
          <p:nvPr/>
        </p:nvSpPr>
        <p:spPr>
          <a:xfrm>
            <a:off x="941696" y="61348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https://www.ecdc.europa.eu/sites/default/files/media/en/publications/Publications/whole-genome-sequencing-for-public-health-surveillance.pdf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668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B9C9-0ADF-427A-A4BC-77AFB06D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13662"/>
            <a:ext cx="10354188" cy="951722"/>
          </a:xfrm>
        </p:spPr>
        <p:txBody>
          <a:bodyPr/>
          <a:lstStyle/>
          <a:p>
            <a:r>
              <a:rPr lang="en-GB" dirty="0"/>
              <a:t>ECDC strategy for integrated genomic typing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B1F70-3622-4139-A19F-2A16C12F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ECDC strategic framework for the integration of molecular and genomic typing into European surveillance and multi-country outbreak investigations – 2019–2021 (europa.eu)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6F7B2-8D07-455F-A0E2-40D712F9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AFF56-278F-4E25-AAB4-A97E26666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69" t="11651" r="16949" b="11039"/>
          <a:stretch/>
        </p:blipFill>
        <p:spPr>
          <a:xfrm>
            <a:off x="662729" y="1686188"/>
            <a:ext cx="2460947" cy="345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54BFA-E7A5-4C31-8088-E20694B70FE2}"/>
              </a:ext>
            </a:extLst>
          </p:cNvPr>
          <p:cNvSpPr txBox="1"/>
          <p:nvPr/>
        </p:nvSpPr>
        <p:spPr>
          <a:xfrm>
            <a:off x="4932727" y="2323750"/>
            <a:ext cx="6996418" cy="2550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14061D-6B80-4A8A-B535-FC94A764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818" y="1495208"/>
            <a:ext cx="7839546" cy="3702211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Support to multi-country outbreak investigations through sequence-based typing</a:t>
            </a:r>
            <a:r>
              <a:rPr lang="en-GB" dirty="0"/>
              <a:t>: </a:t>
            </a:r>
            <a:r>
              <a:rPr lang="en-GB" i="1" dirty="0"/>
              <a:t>Campylobacter</a:t>
            </a:r>
            <a:r>
              <a:rPr lang="en-GB" dirty="0"/>
              <a:t> spp., </a:t>
            </a:r>
            <a:r>
              <a:rPr lang="en-GB" i="1" dirty="0"/>
              <a:t>Clostridium difficile</a:t>
            </a:r>
            <a:r>
              <a:rPr lang="en-GB" dirty="0"/>
              <a:t>, hepatitis A virus, </a:t>
            </a:r>
            <a:r>
              <a:rPr lang="en-GB" i="1" dirty="0"/>
              <a:t>Legionella</a:t>
            </a:r>
            <a:r>
              <a:rPr lang="en-GB" dirty="0"/>
              <a:t> spp., </a:t>
            </a:r>
            <a:r>
              <a:rPr lang="en-GB" i="1" dirty="0"/>
              <a:t>Listeria </a:t>
            </a:r>
            <a:r>
              <a:rPr lang="en-GB" i="1" dirty="0" err="1"/>
              <a:t>monocytogenes</a:t>
            </a:r>
            <a:r>
              <a:rPr lang="en-GB" dirty="0"/>
              <a:t>, multidrug-resistant </a:t>
            </a:r>
            <a:r>
              <a:rPr lang="en-GB" i="1" dirty="0"/>
              <a:t>Mycobacterium tuberculosis</a:t>
            </a:r>
            <a:r>
              <a:rPr lang="en-GB" dirty="0"/>
              <a:t> (MDR TB), </a:t>
            </a:r>
            <a:r>
              <a:rPr lang="en-GB" i="1" dirty="0"/>
              <a:t>Neisseria </a:t>
            </a:r>
            <a:r>
              <a:rPr lang="en-GB" i="1" dirty="0" err="1"/>
              <a:t>meningitidis</a:t>
            </a:r>
            <a:r>
              <a:rPr lang="en-GB" dirty="0"/>
              <a:t>, </a:t>
            </a:r>
            <a:r>
              <a:rPr lang="en-GB" i="1" dirty="0"/>
              <a:t>Salmonella </a:t>
            </a:r>
            <a:r>
              <a:rPr lang="en-GB" i="1" dirty="0" err="1"/>
              <a:t>enterica</a:t>
            </a:r>
            <a:r>
              <a:rPr lang="en-GB" dirty="0"/>
              <a:t>, Shiga-toxin producing </a:t>
            </a:r>
            <a:r>
              <a:rPr lang="en-GB" i="1" dirty="0"/>
              <a:t>E. coli, </a:t>
            </a:r>
            <a:r>
              <a:rPr lang="en-GB" dirty="0"/>
              <a:t>West Nile virus and emerging multi- or extensively drug-resistant (MDR or XDR) bacteria, new pathogens or new modes of transmission of healthcare-associated or community pathogens.</a:t>
            </a:r>
            <a:br>
              <a:rPr lang="en-GB" dirty="0"/>
            </a:br>
            <a:r>
              <a:rPr lang="en-GB" dirty="0"/>
              <a:t> </a:t>
            </a:r>
          </a:p>
          <a:p>
            <a:r>
              <a:rPr lang="en-GB" b="1" dirty="0"/>
              <a:t>EU-wide sequence-based continuous surveillance</a:t>
            </a:r>
            <a:r>
              <a:rPr lang="en-GB" dirty="0"/>
              <a:t>: influenza virus,</a:t>
            </a:r>
            <a:r>
              <a:rPr lang="en-GB" i="1" dirty="0"/>
              <a:t> Listeria </a:t>
            </a:r>
            <a:r>
              <a:rPr lang="en-GB" i="1" dirty="0" err="1"/>
              <a:t>monocytogenes</a:t>
            </a:r>
            <a:r>
              <a:rPr lang="en-GB" dirty="0"/>
              <a:t>, MDR TB, </a:t>
            </a:r>
            <a:r>
              <a:rPr lang="en-GB" i="1" dirty="0"/>
              <a:t>Neisseria </a:t>
            </a:r>
            <a:r>
              <a:rPr lang="en-GB" i="1" dirty="0" err="1"/>
              <a:t>meningitidis</a:t>
            </a:r>
            <a:r>
              <a:rPr lang="en-GB" dirty="0"/>
              <a:t>, </a:t>
            </a:r>
            <a:r>
              <a:rPr lang="en-GB" i="1" dirty="0"/>
              <a:t>Salmonella </a:t>
            </a:r>
            <a:r>
              <a:rPr lang="en-GB" i="1" dirty="0" err="1"/>
              <a:t>enterica</a:t>
            </a:r>
            <a:r>
              <a:rPr lang="en-GB" dirty="0"/>
              <a:t> and Shiga-toxin producing </a:t>
            </a:r>
            <a:r>
              <a:rPr lang="en-GB" i="1" dirty="0"/>
              <a:t>E. coli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 </a:t>
            </a:r>
          </a:p>
          <a:p>
            <a:r>
              <a:rPr lang="en-GB" b="1" dirty="0"/>
              <a:t>Sentinel surveillance or surveys</a:t>
            </a:r>
            <a:r>
              <a:rPr lang="en-GB" dirty="0"/>
              <a:t>: antibiotic-resistant </a:t>
            </a:r>
            <a:r>
              <a:rPr lang="en-GB" i="1" dirty="0"/>
              <a:t>Neisseria </a:t>
            </a:r>
            <a:r>
              <a:rPr lang="en-GB" i="1" dirty="0" err="1"/>
              <a:t>gonorrhoeae</a:t>
            </a:r>
            <a:r>
              <a:rPr lang="en-GB" i="1" dirty="0"/>
              <a:t>, </a:t>
            </a:r>
            <a:r>
              <a:rPr lang="en-GB" i="1" dirty="0" err="1"/>
              <a:t>Bordetella</a:t>
            </a:r>
            <a:r>
              <a:rPr lang="en-GB" i="1" dirty="0"/>
              <a:t> pertussis</a:t>
            </a:r>
            <a:r>
              <a:rPr lang="en-GB" dirty="0"/>
              <a:t>, </a:t>
            </a:r>
            <a:r>
              <a:rPr lang="en-GB" dirty="0" err="1"/>
              <a:t>carbapenem</a:t>
            </a:r>
            <a:r>
              <a:rPr lang="en-GB" dirty="0"/>
              <a:t>- or </a:t>
            </a:r>
            <a:r>
              <a:rPr lang="en-GB" dirty="0" err="1"/>
              <a:t>colistin</a:t>
            </a:r>
            <a:r>
              <a:rPr lang="en-GB" dirty="0"/>
              <a:t>-resistant </a:t>
            </a:r>
            <a:r>
              <a:rPr lang="en-GB" dirty="0" err="1"/>
              <a:t>Enterobacteriaceae</a:t>
            </a:r>
            <a:r>
              <a:rPr lang="en-GB" dirty="0"/>
              <a:t>, </a:t>
            </a:r>
            <a:r>
              <a:rPr lang="en-GB" dirty="0" err="1"/>
              <a:t>carbapenem</a:t>
            </a:r>
            <a:r>
              <a:rPr lang="en-GB" dirty="0"/>
              <a:t>-resistant </a:t>
            </a:r>
            <a:r>
              <a:rPr lang="en-GB" i="1" dirty="0" err="1"/>
              <a:t>Acinetobacter</a:t>
            </a:r>
            <a:r>
              <a:rPr lang="en-GB" i="1" dirty="0"/>
              <a:t> </a:t>
            </a:r>
            <a:r>
              <a:rPr lang="en-GB" i="1" dirty="0" err="1"/>
              <a:t>baumannii</a:t>
            </a:r>
            <a:r>
              <a:rPr lang="en-GB" dirty="0"/>
              <a:t>, HIV-transmitted drug resistance, and </a:t>
            </a:r>
            <a:r>
              <a:rPr lang="en-GB" i="1" dirty="0"/>
              <a:t>Streptococcus </a:t>
            </a:r>
            <a:r>
              <a:rPr lang="en-GB" i="1" dirty="0" err="1"/>
              <a:t>pneumoniae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6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62B9-DF3B-9C7C-A0D4-B271C967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can get from WGS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A50C-47A4-9D9E-035E-B4628BE8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Models predicting some properties of the pathogen:</a:t>
            </a:r>
          </a:p>
          <a:p>
            <a:pPr marL="1143000" lvl="1" indent="-457200"/>
            <a:r>
              <a:rPr lang="en-GB" dirty="0"/>
              <a:t>Virulence and transmissibility</a:t>
            </a:r>
          </a:p>
          <a:p>
            <a:pPr marL="1143000" lvl="1" indent="-457200"/>
            <a:r>
              <a:rPr lang="en-GB" dirty="0"/>
              <a:t>Resistance to antimicrobials</a:t>
            </a:r>
          </a:p>
          <a:p>
            <a:pPr marL="1143000" lvl="1" indent="-457200"/>
            <a:r>
              <a:rPr lang="en-GB" dirty="0"/>
              <a:t>Effectiveness of vaccines</a:t>
            </a:r>
          </a:p>
          <a:p>
            <a:pPr marL="457200" indent="-457200"/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Models to investigate the relationship between isolates/samples/cases</a:t>
            </a:r>
          </a:p>
          <a:p>
            <a:pPr marL="1028700" lvl="1" indent="-342900"/>
            <a:r>
              <a:rPr lang="en-GB" dirty="0"/>
              <a:t>Allows for very precise case definitions</a:t>
            </a:r>
          </a:p>
          <a:p>
            <a:pPr marL="1028700" lvl="1" indent="-342900"/>
            <a:r>
              <a:rPr lang="en-GB" dirty="0"/>
              <a:t>Outbreak delineation with a high degree of confidence</a:t>
            </a:r>
          </a:p>
          <a:p>
            <a:pPr marL="1028700" lvl="1" indent="-342900"/>
            <a:r>
              <a:rPr lang="en-GB" dirty="0"/>
              <a:t>May identify additional cases that initially have no obvious epidemiological link to other outbreak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E310D-7AE6-FE7D-A555-4E751C3C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AB0D5-2B7C-6C8E-06DA-5E5FEB02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4554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resentation_16.9.potx [Read-Only]" id="{C376A7B2-7AB8-4635-9DD4-B24C9BA53A46}" vid="{0DA62444-0B6C-4726-8FB6-11C5F8566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1397</Words>
  <Application>Microsoft Office PowerPoint</Application>
  <PresentationFormat>Widescreen</PresentationFormat>
  <Paragraphs>163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Tahoma</vt:lpstr>
      <vt:lpstr>Times</vt:lpstr>
      <vt:lpstr>Theme_ECDC</vt:lpstr>
      <vt:lpstr>Welcome to the ”GenEpi-BioTrain”, Block 1</vt:lpstr>
      <vt:lpstr>EU investments triggered by the pandemic</vt:lpstr>
      <vt:lpstr>Overview of European Commission/ECDC* activities to boost genomic epidemiology</vt:lpstr>
      <vt:lpstr>Access to high-capacity WGS services through outsourced WGS support </vt:lpstr>
      <vt:lpstr>HERA Incubator WGS infrastructure support grants</vt:lpstr>
      <vt:lpstr>Updated EU regulations, November 2022</vt:lpstr>
      <vt:lpstr>Whole Genome Sequencing: ECDC Vision 2020 </vt:lpstr>
      <vt:lpstr>ECDC strategy for integrated genomic typing</vt:lpstr>
      <vt:lpstr>What we can get from WGS</vt:lpstr>
      <vt:lpstr>Different types of genomic / WGS surveillance in public health</vt:lpstr>
      <vt:lpstr>Outbreak/Event investigation at ECDC</vt:lpstr>
      <vt:lpstr>Example: SARS-CoV-2 variant analysis</vt:lpstr>
      <vt:lpstr>Early increasing trend for novel variants</vt:lpstr>
      <vt:lpstr>Limiting factors for using genomic data for outbreak detection/investigations and surveillance</vt:lpstr>
      <vt:lpstr>Training programme in genomic epidemiology and public health bioinformatics – “GenEpi-BioTrain”</vt:lpstr>
      <vt:lpstr>Expectations after finishing the training: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of the training programme</dc:title>
  <dc:creator>Theresa Enkirch</dc:creator>
  <cp:lastModifiedBy>Theresa Enkirch</cp:lastModifiedBy>
  <cp:revision>2</cp:revision>
  <dcterms:created xsi:type="dcterms:W3CDTF">2023-04-18T13:59:40Z</dcterms:created>
  <dcterms:modified xsi:type="dcterms:W3CDTF">2023-10-09T17:41:43Z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Theme_ECDC:8</vt:lpwstr>
  </property>
  <property fmtid="{D5CDD505-2E9C-101B-9397-08002B2CF9AE}" pid="3" name="ClassificationContentMarkingHeaderText">
    <vt:lpwstr>ECDC NORMAL</vt:lpwstr>
  </property>
</Properties>
</file>